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Default Extension="gif" ContentType="image/gif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22" r:id="rId1"/>
  </p:sldMasterIdLst>
  <p:notesMasterIdLst>
    <p:notesMasterId r:id="rId15"/>
  </p:notesMasterIdLst>
  <p:sldIdLst>
    <p:sldId id="256" r:id="rId2"/>
    <p:sldId id="455" r:id="rId3"/>
    <p:sldId id="332" r:id="rId4"/>
    <p:sldId id="325" r:id="rId5"/>
    <p:sldId id="417" r:id="rId6"/>
    <p:sldId id="275" r:id="rId7"/>
    <p:sldId id="461" r:id="rId8"/>
    <p:sldId id="468" r:id="rId9"/>
    <p:sldId id="487" r:id="rId10"/>
    <p:sldId id="367" r:id="rId11"/>
    <p:sldId id="270" r:id="rId12"/>
    <p:sldId id="488" r:id="rId13"/>
    <p:sldId id="398" r:id="rId1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венкова Марина Владиславовна" initials="СМВ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ACC6"/>
    <a:srgbClr val="93CDDD"/>
    <a:srgbClr val="8064A2"/>
    <a:srgbClr val="9BBB59"/>
    <a:srgbClr val="C0504D"/>
    <a:srgbClr val="558ED5"/>
    <a:srgbClr val="C2CCFE"/>
    <a:srgbClr val="B2A6FC"/>
    <a:srgbClr val="FFC9C9"/>
    <a:srgbClr val="FFDDD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65" autoAdjust="0"/>
    <p:restoredTop sz="99796" autoAdjust="0"/>
  </p:normalViewPr>
  <p:slideViewPr>
    <p:cSldViewPr snapToGrid="0">
      <p:cViewPr>
        <p:scale>
          <a:sx n="110" d="100"/>
          <a:sy n="110" d="100"/>
        </p:scale>
        <p:origin x="-1560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3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-3738" y="-126"/>
      </p:cViewPr>
      <p:guideLst>
        <p:guide orient="horz" pos="3126"/>
        <p:guide pos="2141"/>
      </p:guideLst>
    </p:cSldViewPr>
  </p:notesViewPr>
  <p:gridSpacing cx="184343675" cy="18434367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C16B8-6BC4-429F-BBA5-4CEC0650288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D22F3E25-AB15-4731-9C06-19DAB4112F74}">
      <dgm:prSet phldrT="[Текст]" custT="1"/>
      <dgm:spPr/>
      <dgm:t>
        <a:bodyPr/>
        <a:lstStyle/>
        <a:p>
          <a:r>
            <a:rPr lang="ru-RU" sz="1600" dirty="0" smtClean="0"/>
            <a:t>Бюджеты</a:t>
          </a:r>
          <a:endParaRPr lang="ru-RU" sz="1600" dirty="0"/>
        </a:p>
      </dgm:t>
    </dgm:pt>
    <dgm:pt modelId="{A8AAF8C6-1F94-4537-B16B-FF1E0D4E0CE7}" type="parTrans" cxnId="{E3B7487C-74D5-455D-B0CD-D365B54A0006}">
      <dgm:prSet/>
      <dgm:spPr/>
      <dgm:t>
        <a:bodyPr/>
        <a:lstStyle/>
        <a:p>
          <a:endParaRPr lang="ru-RU"/>
        </a:p>
      </dgm:t>
    </dgm:pt>
    <dgm:pt modelId="{4ACF91E2-F161-4B79-B807-27199E5858E8}" type="sibTrans" cxnId="{E3B7487C-74D5-455D-B0CD-D365B54A0006}">
      <dgm:prSet/>
      <dgm:spPr/>
      <dgm:t>
        <a:bodyPr/>
        <a:lstStyle/>
        <a:p>
          <a:endParaRPr lang="ru-RU"/>
        </a:p>
      </dgm:t>
    </dgm:pt>
    <dgm:pt modelId="{AA59F820-06D2-4604-90B6-B3DA0319B2EC}">
      <dgm:prSet phldrT="[Текст]" custT="1"/>
      <dgm:spPr/>
      <dgm:t>
        <a:bodyPr/>
        <a:lstStyle/>
        <a:p>
          <a:r>
            <a:rPr lang="ru-RU" sz="1200" dirty="0" smtClean="0"/>
            <a:t>Бюджеты семей</a:t>
          </a:r>
          <a:endParaRPr lang="ru-RU" sz="1200" dirty="0"/>
        </a:p>
      </dgm:t>
    </dgm:pt>
    <dgm:pt modelId="{AA299D2F-5650-43E8-969B-2AD067F5E187}" type="parTrans" cxnId="{271C789D-4465-48A3-912E-E302C0DDCDBF}">
      <dgm:prSet/>
      <dgm:spPr/>
      <dgm:t>
        <a:bodyPr/>
        <a:lstStyle/>
        <a:p>
          <a:endParaRPr lang="ru-RU"/>
        </a:p>
      </dgm:t>
    </dgm:pt>
    <dgm:pt modelId="{B147543B-BF7C-404A-90E2-08E02892F54F}" type="sibTrans" cxnId="{271C789D-4465-48A3-912E-E302C0DDCDBF}">
      <dgm:prSet/>
      <dgm:spPr/>
      <dgm:t>
        <a:bodyPr/>
        <a:lstStyle/>
        <a:p>
          <a:endParaRPr lang="ru-RU"/>
        </a:p>
      </dgm:t>
    </dgm:pt>
    <dgm:pt modelId="{BD617D6F-5D2E-41A8-9D2D-BB1B542CE8BD}">
      <dgm:prSet phldrT="[Текст]" custT="1"/>
      <dgm:spPr/>
      <dgm:t>
        <a:bodyPr/>
        <a:lstStyle/>
        <a:p>
          <a:r>
            <a:rPr lang="ru-RU" sz="1200" dirty="0" smtClean="0"/>
            <a:t>Бюджеты  публично-правовых образований</a:t>
          </a:r>
          <a:endParaRPr lang="ru-RU" sz="1200" dirty="0"/>
        </a:p>
      </dgm:t>
    </dgm:pt>
    <dgm:pt modelId="{CAB27995-F343-47F1-90D7-0BB36096E9F6}" type="parTrans" cxnId="{4D6D9E80-18E7-447F-A8F0-F1692317F485}">
      <dgm:prSet/>
      <dgm:spPr/>
      <dgm:t>
        <a:bodyPr/>
        <a:lstStyle/>
        <a:p>
          <a:endParaRPr lang="ru-RU"/>
        </a:p>
      </dgm:t>
    </dgm:pt>
    <dgm:pt modelId="{9EF10029-9AC4-411B-B362-E05433E57FFA}" type="sibTrans" cxnId="{4D6D9E80-18E7-447F-A8F0-F1692317F485}">
      <dgm:prSet/>
      <dgm:spPr/>
      <dgm:t>
        <a:bodyPr/>
        <a:lstStyle/>
        <a:p>
          <a:endParaRPr lang="ru-RU"/>
        </a:p>
      </dgm:t>
    </dgm:pt>
    <dgm:pt modelId="{324F71FB-EA35-4BE6-80C8-2E4BBFE11772}">
      <dgm:prSet phldrT="[Текст]" custT="1"/>
      <dgm:spPr/>
      <dgm:t>
        <a:bodyPr/>
        <a:lstStyle/>
        <a:p>
          <a:r>
            <a:rPr lang="ru-RU" sz="1200" dirty="0" smtClean="0"/>
            <a:t>Бюджеты организаций</a:t>
          </a:r>
          <a:endParaRPr lang="ru-RU" sz="1200" dirty="0"/>
        </a:p>
      </dgm:t>
    </dgm:pt>
    <dgm:pt modelId="{881677FD-8F2B-47E5-B516-8E25AF417542}" type="parTrans" cxnId="{7B2A784E-8C25-4D5A-A882-D2FE209B3758}">
      <dgm:prSet/>
      <dgm:spPr/>
      <dgm:t>
        <a:bodyPr/>
        <a:lstStyle/>
        <a:p>
          <a:endParaRPr lang="ru-RU"/>
        </a:p>
      </dgm:t>
    </dgm:pt>
    <dgm:pt modelId="{DBBA2E69-BFAB-4EDB-A862-299489AFF2ED}" type="sibTrans" cxnId="{7B2A784E-8C25-4D5A-A882-D2FE209B3758}">
      <dgm:prSet/>
      <dgm:spPr/>
      <dgm:t>
        <a:bodyPr/>
        <a:lstStyle/>
        <a:p>
          <a:endParaRPr lang="ru-RU"/>
        </a:p>
      </dgm:t>
    </dgm:pt>
    <dgm:pt modelId="{895663A2-507A-4FE2-8E07-7D24D1F498F5}" type="pres">
      <dgm:prSet presAssocID="{0DDC16B8-6BC4-429F-BBA5-4CEC0650288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EBC78F9-016F-4F3F-A8B3-22807D69C0E6}" type="pres">
      <dgm:prSet presAssocID="{D22F3E25-AB15-4731-9C06-19DAB4112F74}" presName="hierRoot1" presStyleCnt="0"/>
      <dgm:spPr/>
      <dgm:t>
        <a:bodyPr/>
        <a:lstStyle/>
        <a:p>
          <a:endParaRPr lang="ru-RU"/>
        </a:p>
      </dgm:t>
    </dgm:pt>
    <dgm:pt modelId="{30A375F0-05C1-473C-87A3-8678AAD71DE8}" type="pres">
      <dgm:prSet presAssocID="{D22F3E25-AB15-4731-9C06-19DAB4112F74}" presName="composite" presStyleCnt="0"/>
      <dgm:spPr/>
      <dgm:t>
        <a:bodyPr/>
        <a:lstStyle/>
        <a:p>
          <a:endParaRPr lang="ru-RU"/>
        </a:p>
      </dgm:t>
    </dgm:pt>
    <dgm:pt modelId="{B1341D30-38EB-4957-A45E-2882C7CF4148}" type="pres">
      <dgm:prSet presAssocID="{D22F3E25-AB15-4731-9C06-19DAB4112F74}" presName="background" presStyleLbl="node0" presStyleIdx="0" presStyleCnt="1"/>
      <dgm:spPr/>
      <dgm:t>
        <a:bodyPr/>
        <a:lstStyle/>
        <a:p>
          <a:endParaRPr lang="ru-RU"/>
        </a:p>
      </dgm:t>
    </dgm:pt>
    <dgm:pt modelId="{994D8141-2611-459C-ADFA-6D4612ED1E88}" type="pres">
      <dgm:prSet presAssocID="{D22F3E25-AB15-4731-9C06-19DAB4112F74}" presName="text" presStyleLbl="fgAcc0" presStyleIdx="0" presStyleCnt="1" custScaleY="55312" custLinFactNeighborX="2933" custLinFactNeighborY="-286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F103D9-8FBE-4730-A706-6A8E753601A5}" type="pres">
      <dgm:prSet presAssocID="{D22F3E25-AB15-4731-9C06-19DAB4112F74}" presName="hierChild2" presStyleCnt="0"/>
      <dgm:spPr/>
      <dgm:t>
        <a:bodyPr/>
        <a:lstStyle/>
        <a:p>
          <a:endParaRPr lang="ru-RU"/>
        </a:p>
      </dgm:t>
    </dgm:pt>
    <dgm:pt modelId="{3FC42426-7EA6-4B5C-A2E2-48723AD8979D}" type="pres">
      <dgm:prSet presAssocID="{AA299D2F-5650-43E8-969B-2AD067F5E187}" presName="Name10" presStyleLbl="parChTrans1D2" presStyleIdx="0" presStyleCnt="3"/>
      <dgm:spPr/>
      <dgm:t>
        <a:bodyPr/>
        <a:lstStyle/>
        <a:p>
          <a:endParaRPr lang="ru-RU"/>
        </a:p>
      </dgm:t>
    </dgm:pt>
    <dgm:pt modelId="{6012C2B2-22B2-4D45-ADB8-9B4198369544}" type="pres">
      <dgm:prSet presAssocID="{AA59F820-06D2-4604-90B6-B3DA0319B2EC}" presName="hierRoot2" presStyleCnt="0"/>
      <dgm:spPr/>
      <dgm:t>
        <a:bodyPr/>
        <a:lstStyle/>
        <a:p>
          <a:endParaRPr lang="ru-RU"/>
        </a:p>
      </dgm:t>
    </dgm:pt>
    <dgm:pt modelId="{41FFB0DE-E169-4D4F-89D8-ADC34F8A7BB8}" type="pres">
      <dgm:prSet presAssocID="{AA59F820-06D2-4604-90B6-B3DA0319B2EC}" presName="composite2" presStyleCnt="0"/>
      <dgm:spPr/>
      <dgm:t>
        <a:bodyPr/>
        <a:lstStyle/>
        <a:p>
          <a:endParaRPr lang="ru-RU"/>
        </a:p>
      </dgm:t>
    </dgm:pt>
    <dgm:pt modelId="{C5054481-1F51-4918-93B1-F7BAF2ABA0E1}" type="pres">
      <dgm:prSet presAssocID="{AA59F820-06D2-4604-90B6-B3DA0319B2EC}" presName="background2" presStyleLbl="node2" presStyleIdx="0" presStyleCnt="3"/>
      <dgm:spPr/>
      <dgm:t>
        <a:bodyPr/>
        <a:lstStyle/>
        <a:p>
          <a:endParaRPr lang="ru-RU"/>
        </a:p>
      </dgm:t>
    </dgm:pt>
    <dgm:pt modelId="{A3676BF2-F845-4DFE-AFD6-8DE4EB9F4B30}" type="pres">
      <dgm:prSet presAssocID="{AA59F820-06D2-4604-90B6-B3DA0319B2EC}" presName="text2" presStyleLbl="fgAcc2" presStyleIdx="0" presStyleCnt="3" custScaleY="51241" custLinFactNeighborX="2933" custLinFactNeighborY="-286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27065E-86B9-4A79-BD36-2336CD89C478}" type="pres">
      <dgm:prSet presAssocID="{AA59F820-06D2-4604-90B6-B3DA0319B2EC}" presName="hierChild3" presStyleCnt="0"/>
      <dgm:spPr/>
      <dgm:t>
        <a:bodyPr/>
        <a:lstStyle/>
        <a:p>
          <a:endParaRPr lang="ru-RU"/>
        </a:p>
      </dgm:t>
    </dgm:pt>
    <dgm:pt modelId="{7E1F2850-CB69-4B10-9A59-058888D786C7}" type="pres">
      <dgm:prSet presAssocID="{CAB27995-F343-47F1-90D7-0BB36096E9F6}" presName="Name10" presStyleLbl="parChTrans1D2" presStyleIdx="1" presStyleCnt="3"/>
      <dgm:spPr/>
      <dgm:t>
        <a:bodyPr/>
        <a:lstStyle/>
        <a:p>
          <a:endParaRPr lang="ru-RU"/>
        </a:p>
      </dgm:t>
    </dgm:pt>
    <dgm:pt modelId="{2C46017C-02C3-41B1-9437-B3E73246B583}" type="pres">
      <dgm:prSet presAssocID="{BD617D6F-5D2E-41A8-9D2D-BB1B542CE8BD}" presName="hierRoot2" presStyleCnt="0"/>
      <dgm:spPr/>
      <dgm:t>
        <a:bodyPr/>
        <a:lstStyle/>
        <a:p>
          <a:endParaRPr lang="ru-RU"/>
        </a:p>
      </dgm:t>
    </dgm:pt>
    <dgm:pt modelId="{BB0F01C1-E309-4C06-8B6E-11A16E29BBB3}" type="pres">
      <dgm:prSet presAssocID="{BD617D6F-5D2E-41A8-9D2D-BB1B542CE8BD}" presName="composite2" presStyleCnt="0"/>
      <dgm:spPr/>
      <dgm:t>
        <a:bodyPr/>
        <a:lstStyle/>
        <a:p>
          <a:endParaRPr lang="ru-RU"/>
        </a:p>
      </dgm:t>
    </dgm:pt>
    <dgm:pt modelId="{0FE5F365-833C-4FD9-A941-1B8DED52B1B0}" type="pres">
      <dgm:prSet presAssocID="{BD617D6F-5D2E-41A8-9D2D-BB1B542CE8BD}" presName="background2" presStyleLbl="node2" presStyleIdx="1" presStyleCnt="3"/>
      <dgm:spPr/>
      <dgm:t>
        <a:bodyPr/>
        <a:lstStyle/>
        <a:p>
          <a:endParaRPr lang="ru-RU"/>
        </a:p>
      </dgm:t>
    </dgm:pt>
    <dgm:pt modelId="{A95756FA-2887-4EDD-8FBF-A9BEF5691066}" type="pres">
      <dgm:prSet presAssocID="{BD617D6F-5D2E-41A8-9D2D-BB1B542CE8BD}" presName="text2" presStyleLbl="fgAcc2" presStyleIdx="1" presStyleCnt="3" custScaleX="147497" custScaleY="61192" custLinFactNeighborX="3005" custLinFactNeighborY="574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A38E34-D7A1-45A0-ACA3-E2AD2D1CEF4F}" type="pres">
      <dgm:prSet presAssocID="{BD617D6F-5D2E-41A8-9D2D-BB1B542CE8BD}" presName="hierChild3" presStyleCnt="0"/>
      <dgm:spPr/>
      <dgm:t>
        <a:bodyPr/>
        <a:lstStyle/>
        <a:p>
          <a:endParaRPr lang="ru-RU"/>
        </a:p>
      </dgm:t>
    </dgm:pt>
    <dgm:pt modelId="{A4788EBF-2B8B-4B9B-BE5F-3B63E59C05BF}" type="pres">
      <dgm:prSet presAssocID="{881677FD-8F2B-47E5-B516-8E25AF417542}" presName="Name10" presStyleLbl="parChTrans1D2" presStyleIdx="2" presStyleCnt="3"/>
      <dgm:spPr/>
      <dgm:t>
        <a:bodyPr/>
        <a:lstStyle/>
        <a:p>
          <a:endParaRPr lang="ru-RU"/>
        </a:p>
      </dgm:t>
    </dgm:pt>
    <dgm:pt modelId="{5D5946B8-1196-44D8-A113-E1F09E03656C}" type="pres">
      <dgm:prSet presAssocID="{324F71FB-EA35-4BE6-80C8-2E4BBFE11772}" presName="hierRoot2" presStyleCnt="0"/>
      <dgm:spPr/>
      <dgm:t>
        <a:bodyPr/>
        <a:lstStyle/>
        <a:p>
          <a:endParaRPr lang="ru-RU"/>
        </a:p>
      </dgm:t>
    </dgm:pt>
    <dgm:pt modelId="{2F879D23-6F2C-4294-B804-C37C67673CEC}" type="pres">
      <dgm:prSet presAssocID="{324F71FB-EA35-4BE6-80C8-2E4BBFE11772}" presName="composite2" presStyleCnt="0"/>
      <dgm:spPr/>
      <dgm:t>
        <a:bodyPr/>
        <a:lstStyle/>
        <a:p>
          <a:endParaRPr lang="ru-RU"/>
        </a:p>
      </dgm:t>
    </dgm:pt>
    <dgm:pt modelId="{CAD96B00-F382-43DB-8A8E-7D726E5F7516}" type="pres">
      <dgm:prSet presAssocID="{324F71FB-EA35-4BE6-80C8-2E4BBFE11772}" presName="background2" presStyleLbl="node2" presStyleIdx="2" presStyleCnt="3"/>
      <dgm:spPr/>
      <dgm:t>
        <a:bodyPr/>
        <a:lstStyle/>
        <a:p>
          <a:endParaRPr lang="ru-RU"/>
        </a:p>
      </dgm:t>
    </dgm:pt>
    <dgm:pt modelId="{57A4F379-C615-4C19-B0F3-1EF2B2216389}" type="pres">
      <dgm:prSet presAssocID="{324F71FB-EA35-4BE6-80C8-2E4BBFE11772}" presName="text2" presStyleLbl="fgAcc2" presStyleIdx="2" presStyleCnt="3" custScaleY="63459" custLinFactNeighborX="2347" custLinFactNeighborY="-286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777CBD-94C0-434D-9B8A-79C7AE2F497A}" type="pres">
      <dgm:prSet presAssocID="{324F71FB-EA35-4BE6-80C8-2E4BBFE11772}" presName="hierChild3" presStyleCnt="0"/>
      <dgm:spPr/>
      <dgm:t>
        <a:bodyPr/>
        <a:lstStyle/>
        <a:p>
          <a:endParaRPr lang="ru-RU"/>
        </a:p>
      </dgm:t>
    </dgm:pt>
  </dgm:ptLst>
  <dgm:cxnLst>
    <dgm:cxn modelId="{95AC1D86-DDD5-4D28-BF8D-694C85538FF6}" type="presOf" srcId="{324F71FB-EA35-4BE6-80C8-2E4BBFE11772}" destId="{57A4F379-C615-4C19-B0F3-1EF2B2216389}" srcOrd="0" destOrd="0" presId="urn:microsoft.com/office/officeart/2005/8/layout/hierarchy1"/>
    <dgm:cxn modelId="{DC0F8689-8F78-4B9F-8756-322A88DA04ED}" type="presOf" srcId="{881677FD-8F2B-47E5-B516-8E25AF417542}" destId="{A4788EBF-2B8B-4B9B-BE5F-3B63E59C05BF}" srcOrd="0" destOrd="0" presId="urn:microsoft.com/office/officeart/2005/8/layout/hierarchy1"/>
    <dgm:cxn modelId="{E3B7487C-74D5-455D-B0CD-D365B54A0006}" srcId="{0DDC16B8-6BC4-429F-BBA5-4CEC06502884}" destId="{D22F3E25-AB15-4731-9C06-19DAB4112F74}" srcOrd="0" destOrd="0" parTransId="{A8AAF8C6-1F94-4537-B16B-FF1E0D4E0CE7}" sibTransId="{4ACF91E2-F161-4B79-B807-27199E5858E8}"/>
    <dgm:cxn modelId="{4D6D9E80-18E7-447F-A8F0-F1692317F485}" srcId="{D22F3E25-AB15-4731-9C06-19DAB4112F74}" destId="{BD617D6F-5D2E-41A8-9D2D-BB1B542CE8BD}" srcOrd="1" destOrd="0" parTransId="{CAB27995-F343-47F1-90D7-0BB36096E9F6}" sibTransId="{9EF10029-9AC4-411B-B362-E05433E57FFA}"/>
    <dgm:cxn modelId="{271C789D-4465-48A3-912E-E302C0DDCDBF}" srcId="{D22F3E25-AB15-4731-9C06-19DAB4112F74}" destId="{AA59F820-06D2-4604-90B6-B3DA0319B2EC}" srcOrd="0" destOrd="0" parTransId="{AA299D2F-5650-43E8-969B-2AD067F5E187}" sibTransId="{B147543B-BF7C-404A-90E2-08E02892F54F}"/>
    <dgm:cxn modelId="{7B2A784E-8C25-4D5A-A882-D2FE209B3758}" srcId="{D22F3E25-AB15-4731-9C06-19DAB4112F74}" destId="{324F71FB-EA35-4BE6-80C8-2E4BBFE11772}" srcOrd="2" destOrd="0" parTransId="{881677FD-8F2B-47E5-B516-8E25AF417542}" sibTransId="{DBBA2E69-BFAB-4EDB-A862-299489AFF2ED}"/>
    <dgm:cxn modelId="{D2494D4B-C25F-420D-A025-A044EB114D4A}" type="presOf" srcId="{D22F3E25-AB15-4731-9C06-19DAB4112F74}" destId="{994D8141-2611-459C-ADFA-6D4612ED1E88}" srcOrd="0" destOrd="0" presId="urn:microsoft.com/office/officeart/2005/8/layout/hierarchy1"/>
    <dgm:cxn modelId="{F184D292-4747-4801-8AE5-9EE8153C2F1B}" type="presOf" srcId="{CAB27995-F343-47F1-90D7-0BB36096E9F6}" destId="{7E1F2850-CB69-4B10-9A59-058888D786C7}" srcOrd="0" destOrd="0" presId="urn:microsoft.com/office/officeart/2005/8/layout/hierarchy1"/>
    <dgm:cxn modelId="{F4A962E1-594F-45E3-A9E4-C4380F1BBEE2}" type="presOf" srcId="{BD617D6F-5D2E-41A8-9D2D-BB1B542CE8BD}" destId="{A95756FA-2887-4EDD-8FBF-A9BEF5691066}" srcOrd="0" destOrd="0" presId="urn:microsoft.com/office/officeart/2005/8/layout/hierarchy1"/>
    <dgm:cxn modelId="{371D97EE-B74D-4003-94C6-42FD4F10F6AE}" type="presOf" srcId="{0DDC16B8-6BC4-429F-BBA5-4CEC06502884}" destId="{895663A2-507A-4FE2-8E07-7D24D1F498F5}" srcOrd="0" destOrd="0" presId="urn:microsoft.com/office/officeart/2005/8/layout/hierarchy1"/>
    <dgm:cxn modelId="{7014C86B-4984-476D-9560-F04C51B53DC8}" type="presOf" srcId="{AA299D2F-5650-43E8-969B-2AD067F5E187}" destId="{3FC42426-7EA6-4B5C-A2E2-48723AD8979D}" srcOrd="0" destOrd="0" presId="urn:microsoft.com/office/officeart/2005/8/layout/hierarchy1"/>
    <dgm:cxn modelId="{50DB75A7-4ECC-4EE4-A217-1399E3890290}" type="presOf" srcId="{AA59F820-06D2-4604-90B6-B3DA0319B2EC}" destId="{A3676BF2-F845-4DFE-AFD6-8DE4EB9F4B30}" srcOrd="0" destOrd="0" presId="urn:microsoft.com/office/officeart/2005/8/layout/hierarchy1"/>
    <dgm:cxn modelId="{F6203634-6A64-40AC-B264-3AE7DEFE2AAB}" type="presParOf" srcId="{895663A2-507A-4FE2-8E07-7D24D1F498F5}" destId="{CEBC78F9-016F-4F3F-A8B3-22807D69C0E6}" srcOrd="0" destOrd="0" presId="urn:microsoft.com/office/officeart/2005/8/layout/hierarchy1"/>
    <dgm:cxn modelId="{1E26E41C-694C-49EC-B5CC-3B936A6DCE53}" type="presParOf" srcId="{CEBC78F9-016F-4F3F-A8B3-22807D69C0E6}" destId="{30A375F0-05C1-473C-87A3-8678AAD71DE8}" srcOrd="0" destOrd="0" presId="urn:microsoft.com/office/officeart/2005/8/layout/hierarchy1"/>
    <dgm:cxn modelId="{392721D5-7308-41BB-BABC-737229DC289E}" type="presParOf" srcId="{30A375F0-05C1-473C-87A3-8678AAD71DE8}" destId="{B1341D30-38EB-4957-A45E-2882C7CF4148}" srcOrd="0" destOrd="0" presId="urn:microsoft.com/office/officeart/2005/8/layout/hierarchy1"/>
    <dgm:cxn modelId="{F37B1D2D-988A-482F-A821-69183C14383D}" type="presParOf" srcId="{30A375F0-05C1-473C-87A3-8678AAD71DE8}" destId="{994D8141-2611-459C-ADFA-6D4612ED1E88}" srcOrd="1" destOrd="0" presId="urn:microsoft.com/office/officeart/2005/8/layout/hierarchy1"/>
    <dgm:cxn modelId="{D6642A22-23AF-4E63-BEF7-3C5B020D3D79}" type="presParOf" srcId="{CEBC78F9-016F-4F3F-A8B3-22807D69C0E6}" destId="{13F103D9-8FBE-4730-A706-6A8E753601A5}" srcOrd="1" destOrd="0" presId="urn:microsoft.com/office/officeart/2005/8/layout/hierarchy1"/>
    <dgm:cxn modelId="{32CCC77E-7CA4-4AC6-BDA3-9D87CDDE6576}" type="presParOf" srcId="{13F103D9-8FBE-4730-A706-6A8E753601A5}" destId="{3FC42426-7EA6-4B5C-A2E2-48723AD8979D}" srcOrd="0" destOrd="0" presId="urn:microsoft.com/office/officeart/2005/8/layout/hierarchy1"/>
    <dgm:cxn modelId="{8CA7DFBF-E78F-4A19-B62E-C2E0118CD714}" type="presParOf" srcId="{13F103D9-8FBE-4730-A706-6A8E753601A5}" destId="{6012C2B2-22B2-4D45-ADB8-9B4198369544}" srcOrd="1" destOrd="0" presId="urn:microsoft.com/office/officeart/2005/8/layout/hierarchy1"/>
    <dgm:cxn modelId="{B4DA83FF-8951-47EA-96FF-9699D5A11E83}" type="presParOf" srcId="{6012C2B2-22B2-4D45-ADB8-9B4198369544}" destId="{41FFB0DE-E169-4D4F-89D8-ADC34F8A7BB8}" srcOrd="0" destOrd="0" presId="urn:microsoft.com/office/officeart/2005/8/layout/hierarchy1"/>
    <dgm:cxn modelId="{6FB979A5-EE51-4AA0-B594-13AF15D9E486}" type="presParOf" srcId="{41FFB0DE-E169-4D4F-89D8-ADC34F8A7BB8}" destId="{C5054481-1F51-4918-93B1-F7BAF2ABA0E1}" srcOrd="0" destOrd="0" presId="urn:microsoft.com/office/officeart/2005/8/layout/hierarchy1"/>
    <dgm:cxn modelId="{50C0B6A5-D4A1-491B-8C9D-DF6ABCC7C8B9}" type="presParOf" srcId="{41FFB0DE-E169-4D4F-89D8-ADC34F8A7BB8}" destId="{A3676BF2-F845-4DFE-AFD6-8DE4EB9F4B30}" srcOrd="1" destOrd="0" presId="urn:microsoft.com/office/officeart/2005/8/layout/hierarchy1"/>
    <dgm:cxn modelId="{7C6342D0-E9DF-4A24-8A77-DEE9104C9BFD}" type="presParOf" srcId="{6012C2B2-22B2-4D45-ADB8-9B4198369544}" destId="{6A27065E-86B9-4A79-BD36-2336CD89C478}" srcOrd="1" destOrd="0" presId="urn:microsoft.com/office/officeart/2005/8/layout/hierarchy1"/>
    <dgm:cxn modelId="{EC4B79A8-E229-40E3-90EA-28D184D1079E}" type="presParOf" srcId="{13F103D9-8FBE-4730-A706-6A8E753601A5}" destId="{7E1F2850-CB69-4B10-9A59-058888D786C7}" srcOrd="2" destOrd="0" presId="urn:microsoft.com/office/officeart/2005/8/layout/hierarchy1"/>
    <dgm:cxn modelId="{46D16723-4DB0-4E3A-9E5B-93704DA9DF25}" type="presParOf" srcId="{13F103D9-8FBE-4730-A706-6A8E753601A5}" destId="{2C46017C-02C3-41B1-9437-B3E73246B583}" srcOrd="3" destOrd="0" presId="urn:microsoft.com/office/officeart/2005/8/layout/hierarchy1"/>
    <dgm:cxn modelId="{4A6A048D-0918-46C0-85F6-5396E78BC0FC}" type="presParOf" srcId="{2C46017C-02C3-41B1-9437-B3E73246B583}" destId="{BB0F01C1-E309-4C06-8B6E-11A16E29BBB3}" srcOrd="0" destOrd="0" presId="urn:microsoft.com/office/officeart/2005/8/layout/hierarchy1"/>
    <dgm:cxn modelId="{9257D19D-49AC-4AAC-94CD-C07F94D8BA8A}" type="presParOf" srcId="{BB0F01C1-E309-4C06-8B6E-11A16E29BBB3}" destId="{0FE5F365-833C-4FD9-A941-1B8DED52B1B0}" srcOrd="0" destOrd="0" presId="urn:microsoft.com/office/officeart/2005/8/layout/hierarchy1"/>
    <dgm:cxn modelId="{57B7222B-7E2C-4856-A15A-26DD72B03DCB}" type="presParOf" srcId="{BB0F01C1-E309-4C06-8B6E-11A16E29BBB3}" destId="{A95756FA-2887-4EDD-8FBF-A9BEF5691066}" srcOrd="1" destOrd="0" presId="urn:microsoft.com/office/officeart/2005/8/layout/hierarchy1"/>
    <dgm:cxn modelId="{1C38E38C-1CBC-4CBB-A6B9-7B8144B5434D}" type="presParOf" srcId="{2C46017C-02C3-41B1-9437-B3E73246B583}" destId="{49A38E34-D7A1-45A0-ACA3-E2AD2D1CEF4F}" srcOrd="1" destOrd="0" presId="urn:microsoft.com/office/officeart/2005/8/layout/hierarchy1"/>
    <dgm:cxn modelId="{A798160E-A828-4A6A-A483-910834FA2D97}" type="presParOf" srcId="{13F103D9-8FBE-4730-A706-6A8E753601A5}" destId="{A4788EBF-2B8B-4B9B-BE5F-3B63E59C05BF}" srcOrd="4" destOrd="0" presId="urn:microsoft.com/office/officeart/2005/8/layout/hierarchy1"/>
    <dgm:cxn modelId="{44558A47-2FCD-440A-A07B-FF4C38791B2C}" type="presParOf" srcId="{13F103D9-8FBE-4730-A706-6A8E753601A5}" destId="{5D5946B8-1196-44D8-A113-E1F09E03656C}" srcOrd="5" destOrd="0" presId="urn:microsoft.com/office/officeart/2005/8/layout/hierarchy1"/>
    <dgm:cxn modelId="{FC5C31B0-727A-4C86-839A-43B9B6EA62F5}" type="presParOf" srcId="{5D5946B8-1196-44D8-A113-E1F09E03656C}" destId="{2F879D23-6F2C-4294-B804-C37C67673CEC}" srcOrd="0" destOrd="0" presId="urn:microsoft.com/office/officeart/2005/8/layout/hierarchy1"/>
    <dgm:cxn modelId="{9CA36298-4320-425E-9576-DFD40771A5A4}" type="presParOf" srcId="{2F879D23-6F2C-4294-B804-C37C67673CEC}" destId="{CAD96B00-F382-43DB-8A8E-7D726E5F7516}" srcOrd="0" destOrd="0" presId="urn:microsoft.com/office/officeart/2005/8/layout/hierarchy1"/>
    <dgm:cxn modelId="{F563D17A-EFF2-40F6-A094-3308AA555FD9}" type="presParOf" srcId="{2F879D23-6F2C-4294-B804-C37C67673CEC}" destId="{57A4F379-C615-4C19-B0F3-1EF2B2216389}" srcOrd="1" destOrd="0" presId="urn:microsoft.com/office/officeart/2005/8/layout/hierarchy1"/>
    <dgm:cxn modelId="{F363190B-EB28-4773-B195-3AF2D392ED55}" type="presParOf" srcId="{5D5946B8-1196-44D8-A113-E1F09E03656C}" destId="{61777CBD-94C0-434D-9B8A-79C7AE2F497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25F9B5-89EC-49BE-A40A-299EB8FC8CBB}" type="doc">
      <dgm:prSet loTypeId="urn:microsoft.com/office/officeart/2005/8/layout/pyramid2" loCatId="list" qsTypeId="urn:microsoft.com/office/officeart/2005/8/quickstyle/simple2" qsCatId="simple" csTypeId="urn:microsoft.com/office/officeart/2005/8/colors/accent1_5" csCatId="accent1" phldr="1"/>
      <dgm:spPr/>
    </dgm:pt>
    <dgm:pt modelId="{1D4647B4-675A-41FD-B0E7-3046A84546CB}">
      <dgm:prSet phldrT="[Текст]"/>
      <dgm:spPr/>
      <dgm:t>
        <a:bodyPr/>
        <a:lstStyle/>
        <a:p>
          <a:pPr rtl="0"/>
          <a:r>
            <a:rPr kumimoji="0" lang="ru-RU" b="1" i="0" u="none" strike="noStrike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1 уровень</a:t>
          </a:r>
        </a:p>
        <a:p>
          <a:pPr rtl="0"/>
          <a:r>
            <a:rPr kumimoji="0" lang="ru-RU" b="0" i="0" u="none" strike="noStrike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Федеральный бюджет,  бюджеты государственных внебюджетных фондов</a:t>
          </a:r>
          <a:endParaRPr lang="ru-RU" b="0" dirty="0">
            <a:latin typeface="+mn-lt"/>
          </a:endParaRPr>
        </a:p>
      </dgm:t>
    </dgm:pt>
    <dgm:pt modelId="{2675FC73-9D57-4B85-8421-99A1929B7A16}" type="parTrans" cxnId="{69D7FCE9-9DD8-48B1-8481-393731B9C654}">
      <dgm:prSet/>
      <dgm:spPr/>
      <dgm:t>
        <a:bodyPr/>
        <a:lstStyle/>
        <a:p>
          <a:endParaRPr lang="ru-RU"/>
        </a:p>
      </dgm:t>
    </dgm:pt>
    <dgm:pt modelId="{B5D22D83-FEE7-4001-ADBF-1E603D7358B5}" type="sibTrans" cxnId="{69D7FCE9-9DD8-48B1-8481-393731B9C654}">
      <dgm:prSet/>
      <dgm:spPr/>
      <dgm:t>
        <a:bodyPr/>
        <a:lstStyle/>
        <a:p>
          <a:endParaRPr lang="ru-RU"/>
        </a:p>
      </dgm:t>
    </dgm:pt>
    <dgm:pt modelId="{1524E1EA-DB43-47EF-8755-BB2DF527EA47}">
      <dgm:prSet phldrT="[Текст]"/>
      <dgm:spPr/>
      <dgm:t>
        <a:bodyPr/>
        <a:lstStyle/>
        <a:p>
          <a:pPr rtl="0"/>
          <a:r>
            <a:rPr kumimoji="0" lang="ru-RU" b="1" i="0" u="none" strike="noStrike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2 уровень</a:t>
          </a:r>
        </a:p>
        <a:p>
          <a:pPr rtl="0"/>
          <a:r>
            <a:rPr kumimoji="0" lang="ru-RU" b="0" i="0" u="none" strike="noStrike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Бюджеты субъектов РФ (85), бюджеты территориальных государственных внебюджетных фондов</a:t>
          </a:r>
          <a:endParaRPr kumimoji="0" lang="ru-RU" b="0" i="0" u="none" strike="noStrike" cap="none" normalizeH="0" baseline="0" dirty="0">
            <a:ln/>
            <a:effectLst/>
            <a:latin typeface="+mn-lt"/>
            <a:cs typeface="Times New Roman" panose="02020603050405020304" pitchFamily="18" charset="0"/>
          </a:endParaRPr>
        </a:p>
      </dgm:t>
    </dgm:pt>
    <dgm:pt modelId="{85B13AAF-8F81-4707-AF65-BB9A8969C8D0}" type="parTrans" cxnId="{B6DBD104-9B5A-42D2-84FC-CB11D5BC488E}">
      <dgm:prSet/>
      <dgm:spPr/>
      <dgm:t>
        <a:bodyPr/>
        <a:lstStyle/>
        <a:p>
          <a:endParaRPr lang="ru-RU"/>
        </a:p>
      </dgm:t>
    </dgm:pt>
    <dgm:pt modelId="{2914E375-881D-45EF-91B9-27B483B21DEB}" type="sibTrans" cxnId="{B6DBD104-9B5A-42D2-84FC-CB11D5BC488E}">
      <dgm:prSet/>
      <dgm:spPr/>
      <dgm:t>
        <a:bodyPr/>
        <a:lstStyle/>
        <a:p>
          <a:endParaRPr lang="ru-RU"/>
        </a:p>
      </dgm:t>
    </dgm:pt>
    <dgm:pt modelId="{6C3CC450-2A6A-45DC-92E0-8728C82AA898}">
      <dgm:prSet/>
      <dgm:spPr/>
      <dgm:t>
        <a:bodyPr/>
        <a:lstStyle/>
        <a:p>
          <a:pPr rtl="0"/>
          <a:r>
            <a:rPr kumimoji="0" lang="ru-RU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 уровень</a:t>
          </a:r>
        </a:p>
        <a:p>
          <a:pPr rtl="0"/>
          <a:r>
            <a:rPr kumimoji="0" lang="ru-RU" b="0" i="0" u="none" strike="noStrike" cap="none" normalizeH="0" baseline="0" smtClean="0">
              <a:ln/>
              <a:effectLst/>
              <a:latin typeface="+mn-lt"/>
              <a:cs typeface="Times New Roman" panose="02020603050405020304" pitchFamily="18" charset="0"/>
            </a:rPr>
            <a:t>Бюджеты муниципальных районов, </a:t>
          </a:r>
          <a:r>
            <a:rPr kumimoji="0" lang="ru-RU" b="1" i="0" u="sng" strike="noStrike" cap="none" normalizeH="0" baseline="0" smtClean="0">
              <a:ln/>
              <a:effectLst/>
              <a:latin typeface="+mn-lt"/>
              <a:cs typeface="Times New Roman" panose="02020603050405020304" pitchFamily="18" charset="0"/>
            </a:rPr>
            <a:t>городских округов</a:t>
          </a:r>
          <a:r>
            <a:rPr kumimoji="0" lang="ru-RU" b="0" i="0" u="none" strike="noStrike" cap="none" normalizeH="0" baseline="0" smtClean="0">
              <a:ln/>
              <a:effectLst/>
              <a:latin typeface="+mn-lt"/>
              <a:cs typeface="Times New Roman" panose="02020603050405020304" pitchFamily="18" charset="0"/>
            </a:rPr>
            <a:t>, городских и сельских поселений (23 151)</a:t>
          </a:r>
          <a:endParaRPr kumimoji="0" lang="ru-RU" b="0" i="0" u="none" strike="noStrike" cap="none" normalizeH="0" baseline="0" dirty="0" smtClean="0">
            <a:ln/>
            <a:effectLst/>
            <a:latin typeface="+mn-lt"/>
            <a:cs typeface="Times New Roman" panose="02020603050405020304" pitchFamily="18" charset="0"/>
          </a:endParaRPr>
        </a:p>
      </dgm:t>
    </dgm:pt>
    <dgm:pt modelId="{AA46B8FE-105F-4872-BF31-7798586EBCE1}" type="parTrans" cxnId="{91A0456B-E1D5-42CA-8FA8-97DC50154D74}">
      <dgm:prSet/>
      <dgm:spPr/>
      <dgm:t>
        <a:bodyPr/>
        <a:lstStyle/>
        <a:p>
          <a:endParaRPr lang="ru-RU"/>
        </a:p>
      </dgm:t>
    </dgm:pt>
    <dgm:pt modelId="{D3FACDF8-0053-42DF-81C6-D1077FB04921}" type="sibTrans" cxnId="{91A0456B-E1D5-42CA-8FA8-97DC50154D74}">
      <dgm:prSet/>
      <dgm:spPr/>
      <dgm:t>
        <a:bodyPr/>
        <a:lstStyle/>
        <a:p>
          <a:endParaRPr lang="ru-RU"/>
        </a:p>
      </dgm:t>
    </dgm:pt>
    <dgm:pt modelId="{C0F71961-2233-4331-AAA2-377EED516A70}" type="pres">
      <dgm:prSet presAssocID="{3A25F9B5-89EC-49BE-A40A-299EB8FC8CBB}" presName="compositeShape" presStyleCnt="0">
        <dgm:presLayoutVars>
          <dgm:dir/>
          <dgm:resizeHandles/>
        </dgm:presLayoutVars>
      </dgm:prSet>
      <dgm:spPr/>
    </dgm:pt>
    <dgm:pt modelId="{0C897AC2-F754-410C-B0FF-E1987D166D33}" type="pres">
      <dgm:prSet presAssocID="{3A25F9B5-89EC-49BE-A40A-299EB8FC8CBB}" presName="pyramid" presStyleLbl="node1" presStyleIdx="0" presStyleCnt="1" custLinFactX="-23545" custLinFactNeighborX="-100000" custLinFactNeighborY="1297"/>
      <dgm:spPr>
        <a:solidFill>
          <a:schemeClr val="accent3">
            <a:lumMod val="40000"/>
            <a:lumOff val="60000"/>
            <a:alpha val="90000"/>
          </a:schemeClr>
        </a:solidFill>
      </dgm:spPr>
    </dgm:pt>
    <dgm:pt modelId="{D3B0652D-91CB-4F66-A99C-4BB0697A27EC}" type="pres">
      <dgm:prSet presAssocID="{3A25F9B5-89EC-49BE-A40A-299EB8FC8CBB}" presName="theList" presStyleCnt="0"/>
      <dgm:spPr/>
    </dgm:pt>
    <dgm:pt modelId="{31FA8D56-9FD7-4CBD-A0C6-94EA5A8B91C4}" type="pres">
      <dgm:prSet presAssocID="{1D4647B4-675A-41FD-B0E7-3046A84546CB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9BE62B-722D-43E5-9C47-25EF1696FB26}" type="pres">
      <dgm:prSet presAssocID="{1D4647B4-675A-41FD-B0E7-3046A84546CB}" presName="aSpace" presStyleCnt="0"/>
      <dgm:spPr/>
    </dgm:pt>
    <dgm:pt modelId="{62A65D23-9DCA-4D6F-94F9-86E15047CB11}" type="pres">
      <dgm:prSet presAssocID="{1524E1EA-DB43-47EF-8755-BB2DF527EA47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44CC40-7504-460B-9232-01A68497C1AB}" type="pres">
      <dgm:prSet presAssocID="{1524E1EA-DB43-47EF-8755-BB2DF527EA47}" presName="aSpace" presStyleCnt="0"/>
      <dgm:spPr/>
    </dgm:pt>
    <dgm:pt modelId="{8DDC21E6-8CFA-405B-8C8B-F0BCCDFEE1C0}" type="pres">
      <dgm:prSet presAssocID="{6C3CC450-2A6A-45DC-92E0-8728C82AA898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6AE0A-B3BE-457D-9350-5FBBEE6BA187}" type="pres">
      <dgm:prSet presAssocID="{6C3CC450-2A6A-45DC-92E0-8728C82AA898}" presName="aSpace" presStyleCnt="0"/>
      <dgm:spPr/>
    </dgm:pt>
  </dgm:ptLst>
  <dgm:cxnLst>
    <dgm:cxn modelId="{F51AA413-F331-452A-A406-2B9DED25B2F6}" type="presOf" srcId="{1D4647B4-675A-41FD-B0E7-3046A84546CB}" destId="{31FA8D56-9FD7-4CBD-A0C6-94EA5A8B91C4}" srcOrd="0" destOrd="0" presId="urn:microsoft.com/office/officeart/2005/8/layout/pyramid2"/>
    <dgm:cxn modelId="{7D674C5E-7C1B-4219-B9C5-66EBA8B45F9C}" type="presOf" srcId="{1524E1EA-DB43-47EF-8755-BB2DF527EA47}" destId="{62A65D23-9DCA-4D6F-94F9-86E15047CB11}" srcOrd="0" destOrd="0" presId="urn:microsoft.com/office/officeart/2005/8/layout/pyramid2"/>
    <dgm:cxn modelId="{69D7FCE9-9DD8-48B1-8481-393731B9C654}" srcId="{3A25F9B5-89EC-49BE-A40A-299EB8FC8CBB}" destId="{1D4647B4-675A-41FD-B0E7-3046A84546CB}" srcOrd="0" destOrd="0" parTransId="{2675FC73-9D57-4B85-8421-99A1929B7A16}" sibTransId="{B5D22D83-FEE7-4001-ADBF-1E603D7358B5}"/>
    <dgm:cxn modelId="{91A0456B-E1D5-42CA-8FA8-97DC50154D74}" srcId="{3A25F9B5-89EC-49BE-A40A-299EB8FC8CBB}" destId="{6C3CC450-2A6A-45DC-92E0-8728C82AA898}" srcOrd="2" destOrd="0" parTransId="{AA46B8FE-105F-4872-BF31-7798586EBCE1}" sibTransId="{D3FACDF8-0053-42DF-81C6-D1077FB04921}"/>
    <dgm:cxn modelId="{9296FD0D-7851-4B54-B4CF-74E2132132B7}" type="presOf" srcId="{3A25F9B5-89EC-49BE-A40A-299EB8FC8CBB}" destId="{C0F71961-2233-4331-AAA2-377EED516A70}" srcOrd="0" destOrd="0" presId="urn:microsoft.com/office/officeart/2005/8/layout/pyramid2"/>
    <dgm:cxn modelId="{B6DBD104-9B5A-42D2-84FC-CB11D5BC488E}" srcId="{3A25F9B5-89EC-49BE-A40A-299EB8FC8CBB}" destId="{1524E1EA-DB43-47EF-8755-BB2DF527EA47}" srcOrd="1" destOrd="0" parTransId="{85B13AAF-8F81-4707-AF65-BB9A8969C8D0}" sibTransId="{2914E375-881D-45EF-91B9-27B483B21DEB}"/>
    <dgm:cxn modelId="{FA9BA5D6-A88E-41BD-8CD7-EAF17A2047C8}" type="presOf" srcId="{6C3CC450-2A6A-45DC-92E0-8728C82AA898}" destId="{8DDC21E6-8CFA-405B-8C8B-F0BCCDFEE1C0}" srcOrd="0" destOrd="0" presId="urn:microsoft.com/office/officeart/2005/8/layout/pyramid2"/>
    <dgm:cxn modelId="{C4589D71-D829-4CF6-96FC-16EB38B13BBC}" type="presParOf" srcId="{C0F71961-2233-4331-AAA2-377EED516A70}" destId="{0C897AC2-F754-410C-B0FF-E1987D166D33}" srcOrd="0" destOrd="0" presId="urn:microsoft.com/office/officeart/2005/8/layout/pyramid2"/>
    <dgm:cxn modelId="{23E60E9E-67A3-416C-A0F1-C4075AD3732E}" type="presParOf" srcId="{C0F71961-2233-4331-AAA2-377EED516A70}" destId="{D3B0652D-91CB-4F66-A99C-4BB0697A27EC}" srcOrd="1" destOrd="0" presId="urn:microsoft.com/office/officeart/2005/8/layout/pyramid2"/>
    <dgm:cxn modelId="{CD918136-E751-419D-8397-E7D9AB5B6A53}" type="presParOf" srcId="{D3B0652D-91CB-4F66-A99C-4BB0697A27EC}" destId="{31FA8D56-9FD7-4CBD-A0C6-94EA5A8B91C4}" srcOrd="0" destOrd="0" presId="urn:microsoft.com/office/officeart/2005/8/layout/pyramid2"/>
    <dgm:cxn modelId="{92B819FE-6E56-497E-8D88-124674F3031D}" type="presParOf" srcId="{D3B0652D-91CB-4F66-A99C-4BB0697A27EC}" destId="{469BE62B-722D-43E5-9C47-25EF1696FB26}" srcOrd="1" destOrd="0" presId="urn:microsoft.com/office/officeart/2005/8/layout/pyramid2"/>
    <dgm:cxn modelId="{DC1227C5-F89F-4211-8178-E036B40F4D78}" type="presParOf" srcId="{D3B0652D-91CB-4F66-A99C-4BB0697A27EC}" destId="{62A65D23-9DCA-4D6F-94F9-86E15047CB11}" srcOrd="2" destOrd="0" presId="urn:microsoft.com/office/officeart/2005/8/layout/pyramid2"/>
    <dgm:cxn modelId="{AA2DD895-CF7A-490D-AFDA-545C9B47578A}" type="presParOf" srcId="{D3B0652D-91CB-4F66-A99C-4BB0697A27EC}" destId="{8D44CC40-7504-460B-9232-01A68497C1AB}" srcOrd="3" destOrd="0" presId="urn:microsoft.com/office/officeart/2005/8/layout/pyramid2"/>
    <dgm:cxn modelId="{12FC1456-F598-4CF6-99B6-B5960F83FFDC}" type="presParOf" srcId="{D3B0652D-91CB-4F66-A99C-4BB0697A27EC}" destId="{8DDC21E6-8CFA-405B-8C8B-F0BCCDFEE1C0}" srcOrd="4" destOrd="0" presId="urn:microsoft.com/office/officeart/2005/8/layout/pyramid2"/>
    <dgm:cxn modelId="{55A662C3-E142-42DB-B90F-A502F2A3BCD8}" type="presParOf" srcId="{D3B0652D-91CB-4F66-A99C-4BB0697A27EC}" destId="{CD16AE0A-B3BE-457D-9350-5FBBEE6BA187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63FC18-63C7-4AE7-A1C1-84127B390596}" type="doc">
      <dgm:prSet loTypeId="urn:microsoft.com/office/officeart/2005/8/layout/cycle8" loCatId="cycle" qsTypeId="urn:microsoft.com/office/officeart/2005/8/quickstyle/simple2" qsCatId="simple" csTypeId="urn:microsoft.com/office/officeart/2005/8/colors/accent1_2" csCatId="accent1" phldr="1"/>
      <dgm:spPr/>
    </dgm:pt>
    <dgm:pt modelId="{C8C90BA1-F3A5-45E9-BCBE-FF581BFE9CE5}">
      <dgm:prSet phldrT="[Текст]" custT="1"/>
      <dgm:spPr/>
      <dgm:t>
        <a:bodyPr/>
        <a:lstStyle/>
        <a:p>
          <a:pPr algn="ctr"/>
          <a:r>
            <a:rPr lang="ru-RU" sz="1400" b="1" smtClean="0"/>
            <a:t>3.</a:t>
          </a:r>
          <a:r>
            <a:rPr lang="ru-RU" sz="1200" b="1" smtClean="0"/>
            <a:t> </a:t>
          </a:r>
          <a:r>
            <a:rPr lang="ru-RU" sz="1100" b="1" smtClean="0"/>
            <a:t>Утверждение бюджета очередного года –СНД</a:t>
          </a:r>
          <a:endParaRPr lang="ru-RU" sz="1100" b="1" dirty="0"/>
        </a:p>
      </dgm:t>
    </dgm:pt>
    <dgm:pt modelId="{432CEEC4-414C-4AC4-87D3-C28DFD6ABAD6}" type="parTrans" cxnId="{F3C3517C-41D9-4D37-B4F8-D880B9ADB33E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3C581DA7-A2AA-42C9-8DA3-745DBF4F6DE9}" type="sibTrans" cxnId="{F3C3517C-41D9-4D37-B4F8-D880B9ADB33E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C27D20BF-6732-4C8E-A635-06AE3CE55AD0}">
      <dgm:prSet phldrT="[Текст]" custT="1"/>
      <dgm:spPr/>
      <dgm:t>
        <a:bodyPr/>
        <a:lstStyle/>
        <a:p>
          <a:pPr algn="ctr"/>
          <a:r>
            <a:rPr lang="ru-RU" sz="1400" b="1" dirty="0" smtClean="0"/>
            <a:t>4.</a:t>
          </a:r>
          <a:r>
            <a:rPr lang="ru-RU" sz="1200" b="1" dirty="0" smtClean="0"/>
            <a:t> </a:t>
          </a:r>
          <a:r>
            <a:rPr lang="ru-RU" sz="1000" b="1" dirty="0" smtClean="0"/>
            <a:t>Исполнение бюджета в текущем году – ГРБС, ФО, ГАДБ</a:t>
          </a:r>
          <a:endParaRPr lang="ru-RU" sz="1100" b="1" dirty="0"/>
        </a:p>
      </dgm:t>
    </dgm:pt>
    <dgm:pt modelId="{FFF82F4D-D8A9-46F0-A6C1-16D608F2206A}" type="parTrans" cxnId="{235A0505-BA50-48DF-B0AE-E88CB496778F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A73F68BD-5DE5-4BD5-832F-8DEAF2563097}" type="sibTrans" cxnId="{235A0505-BA50-48DF-B0AE-E88CB496778F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0DB74938-9826-4A41-9B29-76C340CE1C1E}">
      <dgm:prSet phldrT="[Текст]" custT="1"/>
      <dgm:spPr/>
      <dgm:t>
        <a:bodyPr/>
        <a:lstStyle/>
        <a:p>
          <a:pPr algn="l"/>
          <a:r>
            <a:rPr lang="ru-RU" sz="1400" b="1" dirty="0" smtClean="0"/>
            <a:t>5.</a:t>
          </a:r>
          <a:r>
            <a:rPr lang="en-US" sz="1400" b="1" dirty="0" smtClean="0"/>
            <a:t> </a:t>
          </a:r>
          <a:r>
            <a:rPr lang="ru-RU" sz="1000" b="1" dirty="0" smtClean="0"/>
            <a:t>Формирование отчета об исполнении бюджета – ФО, ГРБС, ГАДБ</a:t>
          </a:r>
          <a:endParaRPr lang="ru-RU" sz="1000" b="1" dirty="0"/>
        </a:p>
      </dgm:t>
    </dgm:pt>
    <dgm:pt modelId="{CCF15FA8-6814-4F14-A216-1266FDF6BAF7}" type="parTrans" cxnId="{828B3A45-F671-497D-B8BC-35AAF7224EE8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DB2B6495-172D-46FA-8AD9-CD2D6F13CDB2}" type="sibTrans" cxnId="{828B3A45-F671-497D-B8BC-35AAF7224EE8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D8F276B6-3BA3-4539-971A-16B76521628D}">
      <dgm:prSet phldrT="[Текст]" custT="1"/>
      <dgm:spPr/>
      <dgm:t>
        <a:bodyPr/>
        <a:lstStyle/>
        <a:p>
          <a:pPr algn="ctr"/>
          <a:endParaRPr lang="ru-RU" sz="1200" b="1" dirty="0" smtClean="0"/>
        </a:p>
        <a:p>
          <a:pPr algn="r"/>
          <a:r>
            <a:rPr lang="ru-RU" sz="1400" b="1" dirty="0" smtClean="0"/>
            <a:t>7. </a:t>
          </a:r>
          <a:r>
            <a:rPr lang="ru-RU" sz="1000" b="1" dirty="0" smtClean="0"/>
            <a:t>Утверждение отчета об исполнении бюджета – СНД,</a:t>
          </a:r>
          <a:r>
            <a:rPr lang="en-US" sz="1000" b="1" dirty="0" smtClean="0"/>
            <a:t> </a:t>
          </a:r>
          <a:r>
            <a:rPr lang="ru-RU" sz="1000" b="1" dirty="0" smtClean="0">
              <a:solidFill>
                <a:srgbClr val="FF0000"/>
              </a:solidFill>
            </a:rPr>
            <a:t>публичные</a:t>
          </a:r>
          <a:r>
            <a:rPr lang="en-US" sz="1000" b="1" dirty="0" smtClean="0">
              <a:solidFill>
                <a:srgbClr val="FF0000"/>
              </a:solidFill>
            </a:rPr>
            <a:t> </a:t>
          </a:r>
          <a:r>
            <a:rPr lang="ru-RU" sz="1000" b="1" dirty="0" smtClean="0">
              <a:solidFill>
                <a:srgbClr val="FF0000"/>
              </a:solidFill>
            </a:rPr>
            <a:t>слушания</a:t>
          </a:r>
          <a:endParaRPr lang="ru-RU" sz="1000" b="1" dirty="0">
            <a:solidFill>
              <a:srgbClr val="FF0000"/>
            </a:solidFill>
          </a:endParaRPr>
        </a:p>
      </dgm:t>
    </dgm:pt>
    <dgm:pt modelId="{47A04E95-7A75-4F49-BFC3-6CBA789F906C}" type="parTrans" cxnId="{6C1B7BB9-3BB5-4F02-9D2C-17CFBDAAB926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58CAC353-A7D9-4DF4-BC76-79E08B5DACE3}" type="sibTrans" cxnId="{6C1B7BB9-3BB5-4F02-9D2C-17CFBDAAB926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B981DE94-722A-4EBE-9C8D-82FB66C28672}">
      <dgm:prSet phldrT="[Текст]" custT="1"/>
      <dgm:spPr/>
      <dgm:t>
        <a:bodyPr/>
        <a:lstStyle/>
        <a:p>
          <a:pPr algn="l"/>
          <a:r>
            <a:rPr lang="ru-RU" sz="1400" b="1" dirty="0" smtClean="0"/>
            <a:t>1.</a:t>
          </a:r>
          <a:r>
            <a:rPr lang="ru-RU" sz="1200" b="1" dirty="0" smtClean="0"/>
            <a:t> </a:t>
          </a:r>
          <a:r>
            <a:rPr lang="ru-RU" sz="1100" b="1" dirty="0" smtClean="0"/>
            <a:t>Составление</a:t>
          </a:r>
          <a:r>
            <a:rPr lang="en-US" sz="1100" b="1" dirty="0" smtClean="0"/>
            <a:t> </a:t>
          </a:r>
          <a:r>
            <a:rPr lang="ru-RU" sz="1100" b="1" dirty="0" smtClean="0"/>
            <a:t>проекта бюджета очередного года – ГРБС, ФО, ГАДБ</a:t>
          </a:r>
          <a:endParaRPr lang="ru-RU" sz="1100" b="1" dirty="0"/>
        </a:p>
      </dgm:t>
    </dgm:pt>
    <dgm:pt modelId="{35597CFD-BEC1-46C9-9B91-CBF7A7B3C369}" type="parTrans" cxnId="{406B0A5E-D5B3-4191-BD90-38B599A51B67}">
      <dgm:prSet/>
      <dgm:spPr/>
      <dgm:t>
        <a:bodyPr/>
        <a:lstStyle/>
        <a:p>
          <a:endParaRPr lang="ru-RU"/>
        </a:p>
      </dgm:t>
    </dgm:pt>
    <dgm:pt modelId="{74E38537-FDA7-4E5A-96C8-47933E3E1B9C}" type="sibTrans" cxnId="{406B0A5E-D5B3-4191-BD90-38B599A51B67}">
      <dgm:prSet/>
      <dgm:spPr/>
      <dgm:t>
        <a:bodyPr/>
        <a:lstStyle/>
        <a:p>
          <a:endParaRPr lang="ru-RU"/>
        </a:p>
      </dgm:t>
    </dgm:pt>
    <dgm:pt modelId="{8DC0DCAC-923E-4C05-A041-D49A601E9020}">
      <dgm:prSet phldrT="[Текст]" custT="1"/>
      <dgm:spPr/>
      <dgm:t>
        <a:bodyPr/>
        <a:lstStyle/>
        <a:p>
          <a:pPr algn="r"/>
          <a:r>
            <a:rPr lang="ru-RU" sz="1400" b="1" dirty="0" smtClean="0"/>
            <a:t>2.</a:t>
          </a:r>
          <a:r>
            <a:rPr lang="ru-RU" sz="1100" b="1" dirty="0" smtClean="0"/>
            <a:t> </a:t>
          </a:r>
          <a:r>
            <a:rPr lang="ru-RU" sz="1000" b="1" dirty="0" smtClean="0"/>
            <a:t>Рассмотрение проекта бюджета очередного года – СНД, </a:t>
          </a:r>
          <a:r>
            <a:rPr lang="ru-RU" sz="1000" b="1" dirty="0" smtClean="0">
              <a:solidFill>
                <a:srgbClr val="FF0000"/>
              </a:solidFill>
            </a:rPr>
            <a:t>публичные слушания</a:t>
          </a:r>
          <a:endParaRPr lang="ru-RU" sz="1000" b="1" dirty="0">
            <a:solidFill>
              <a:srgbClr val="FF0000"/>
            </a:solidFill>
          </a:endParaRPr>
        </a:p>
      </dgm:t>
    </dgm:pt>
    <dgm:pt modelId="{71BBC231-03F5-4EC9-8E2B-ADF13FE7DE8D}" type="parTrans" cxnId="{F212FA33-22A0-4218-84B7-544384BFFE4C}">
      <dgm:prSet/>
      <dgm:spPr/>
      <dgm:t>
        <a:bodyPr/>
        <a:lstStyle/>
        <a:p>
          <a:endParaRPr lang="ru-RU"/>
        </a:p>
      </dgm:t>
    </dgm:pt>
    <dgm:pt modelId="{1EA53990-8D8E-4D99-88BB-2C0DCAEF1263}" type="sibTrans" cxnId="{F212FA33-22A0-4218-84B7-544384BFFE4C}">
      <dgm:prSet/>
      <dgm:spPr/>
      <dgm:t>
        <a:bodyPr/>
        <a:lstStyle/>
        <a:p>
          <a:endParaRPr lang="ru-RU"/>
        </a:p>
      </dgm:t>
    </dgm:pt>
    <dgm:pt modelId="{13F19FB1-198B-4856-B4C2-2234187A50C0}">
      <dgm:prSet phldrT="[Текст]" custT="1"/>
      <dgm:spPr/>
      <dgm:t>
        <a:bodyPr/>
        <a:lstStyle/>
        <a:p>
          <a:pPr algn="l"/>
          <a:r>
            <a:rPr lang="ru-RU" sz="1400" b="1" dirty="0" smtClean="0"/>
            <a:t>6. </a:t>
          </a:r>
          <a:r>
            <a:rPr lang="ru-RU" sz="1000" b="1" dirty="0" smtClean="0"/>
            <a:t>Подготовка заключения на годовой отчёт об исполнении бюджета – КГК</a:t>
          </a:r>
          <a:endParaRPr lang="ru-RU" sz="1000" b="1" dirty="0"/>
        </a:p>
      </dgm:t>
    </dgm:pt>
    <dgm:pt modelId="{97B3D491-CBDB-489F-ACC5-405440CC4774}" type="parTrans" cxnId="{EBDE9595-D3D7-4AEF-A586-06D95112F8E0}">
      <dgm:prSet/>
      <dgm:spPr/>
      <dgm:t>
        <a:bodyPr/>
        <a:lstStyle/>
        <a:p>
          <a:endParaRPr lang="ru-RU"/>
        </a:p>
      </dgm:t>
    </dgm:pt>
    <dgm:pt modelId="{A18EB54A-FF56-4DB2-8B68-41B856455191}" type="sibTrans" cxnId="{EBDE9595-D3D7-4AEF-A586-06D95112F8E0}">
      <dgm:prSet/>
      <dgm:spPr/>
      <dgm:t>
        <a:bodyPr/>
        <a:lstStyle/>
        <a:p>
          <a:endParaRPr lang="ru-RU"/>
        </a:p>
      </dgm:t>
    </dgm:pt>
    <dgm:pt modelId="{89F43A97-74D3-4C5E-8C0F-9A1131C48778}" type="pres">
      <dgm:prSet presAssocID="{B263FC18-63C7-4AE7-A1C1-84127B390596}" presName="compositeShape" presStyleCnt="0">
        <dgm:presLayoutVars>
          <dgm:chMax val="7"/>
          <dgm:dir/>
          <dgm:resizeHandles val="exact"/>
        </dgm:presLayoutVars>
      </dgm:prSet>
      <dgm:spPr/>
    </dgm:pt>
    <dgm:pt modelId="{254D6150-07D9-443D-83EE-27F7B49F69D2}" type="pres">
      <dgm:prSet presAssocID="{B263FC18-63C7-4AE7-A1C1-84127B390596}" presName="wedge1" presStyleLbl="node1" presStyleIdx="0" presStyleCnt="7"/>
      <dgm:spPr/>
      <dgm:t>
        <a:bodyPr/>
        <a:lstStyle/>
        <a:p>
          <a:endParaRPr lang="ru-RU"/>
        </a:p>
      </dgm:t>
    </dgm:pt>
    <dgm:pt modelId="{2F750E0B-CDE1-4D53-9ECC-2DD4EDBE594E}" type="pres">
      <dgm:prSet presAssocID="{B263FC18-63C7-4AE7-A1C1-84127B390596}" presName="dummy1a" presStyleCnt="0"/>
      <dgm:spPr/>
    </dgm:pt>
    <dgm:pt modelId="{03627226-5A12-48EC-90B0-0DE064674925}" type="pres">
      <dgm:prSet presAssocID="{B263FC18-63C7-4AE7-A1C1-84127B390596}" presName="dummy1b" presStyleCnt="0"/>
      <dgm:spPr/>
    </dgm:pt>
    <dgm:pt modelId="{97CB748A-3C8A-449D-B5DC-2999D3079B46}" type="pres">
      <dgm:prSet presAssocID="{B263FC18-63C7-4AE7-A1C1-84127B390596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5BCAB1-C210-4D29-A026-4280E164710A}" type="pres">
      <dgm:prSet presAssocID="{B263FC18-63C7-4AE7-A1C1-84127B390596}" presName="wedge2" presStyleLbl="node1" presStyleIdx="1" presStyleCnt="7"/>
      <dgm:spPr/>
      <dgm:t>
        <a:bodyPr/>
        <a:lstStyle/>
        <a:p>
          <a:endParaRPr lang="ru-RU"/>
        </a:p>
      </dgm:t>
    </dgm:pt>
    <dgm:pt modelId="{5015C444-E060-4B50-B862-13F7FF4A30F5}" type="pres">
      <dgm:prSet presAssocID="{B263FC18-63C7-4AE7-A1C1-84127B390596}" presName="dummy2a" presStyleCnt="0"/>
      <dgm:spPr/>
    </dgm:pt>
    <dgm:pt modelId="{2773A5BC-C9D4-4E8D-B1ED-828977462C6D}" type="pres">
      <dgm:prSet presAssocID="{B263FC18-63C7-4AE7-A1C1-84127B390596}" presName="dummy2b" presStyleCnt="0"/>
      <dgm:spPr/>
    </dgm:pt>
    <dgm:pt modelId="{14CBF55A-6621-4ACB-BC22-C955567C63C9}" type="pres">
      <dgm:prSet presAssocID="{B263FC18-63C7-4AE7-A1C1-84127B390596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A959FA-1D21-4704-B1FF-F3624A501DEB}" type="pres">
      <dgm:prSet presAssocID="{B263FC18-63C7-4AE7-A1C1-84127B390596}" presName="wedge3" presStyleLbl="node1" presStyleIdx="2" presStyleCnt="7"/>
      <dgm:spPr/>
      <dgm:t>
        <a:bodyPr/>
        <a:lstStyle/>
        <a:p>
          <a:endParaRPr lang="ru-RU"/>
        </a:p>
      </dgm:t>
    </dgm:pt>
    <dgm:pt modelId="{077C768F-0313-42CC-B829-689E3E6264E6}" type="pres">
      <dgm:prSet presAssocID="{B263FC18-63C7-4AE7-A1C1-84127B390596}" presName="dummy3a" presStyleCnt="0"/>
      <dgm:spPr/>
    </dgm:pt>
    <dgm:pt modelId="{0634752B-A59D-4672-9F88-039CD164AFAE}" type="pres">
      <dgm:prSet presAssocID="{B263FC18-63C7-4AE7-A1C1-84127B390596}" presName="dummy3b" presStyleCnt="0"/>
      <dgm:spPr/>
    </dgm:pt>
    <dgm:pt modelId="{B15C6EFD-011E-4EA8-893A-6EC93A12B6D7}" type="pres">
      <dgm:prSet presAssocID="{B263FC18-63C7-4AE7-A1C1-84127B390596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44E62B-2290-462A-9CB9-1486F0D7772B}" type="pres">
      <dgm:prSet presAssocID="{B263FC18-63C7-4AE7-A1C1-84127B390596}" presName="wedge4" presStyleLbl="node1" presStyleIdx="3" presStyleCnt="7" custLinFactNeighborX="121" custLinFactNeighborY="-148"/>
      <dgm:spPr/>
      <dgm:t>
        <a:bodyPr/>
        <a:lstStyle/>
        <a:p>
          <a:endParaRPr lang="ru-RU"/>
        </a:p>
      </dgm:t>
    </dgm:pt>
    <dgm:pt modelId="{33EEF588-3150-46B5-AFA7-2A69AA309F90}" type="pres">
      <dgm:prSet presAssocID="{B263FC18-63C7-4AE7-A1C1-84127B390596}" presName="dummy4a" presStyleCnt="0"/>
      <dgm:spPr/>
    </dgm:pt>
    <dgm:pt modelId="{1F72B0D0-966E-4A0E-8561-593B60D50016}" type="pres">
      <dgm:prSet presAssocID="{B263FC18-63C7-4AE7-A1C1-84127B390596}" presName="dummy4b" presStyleCnt="0"/>
      <dgm:spPr/>
    </dgm:pt>
    <dgm:pt modelId="{3D69D1E0-B709-41F7-B029-28C794919D41}" type="pres">
      <dgm:prSet presAssocID="{B263FC18-63C7-4AE7-A1C1-84127B390596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D4A354-65EB-432D-9EEC-AB1EF9A3E270}" type="pres">
      <dgm:prSet presAssocID="{B263FC18-63C7-4AE7-A1C1-84127B390596}" presName="wedge5" presStyleLbl="node1" presStyleIdx="4" presStyleCnt="7"/>
      <dgm:spPr/>
      <dgm:t>
        <a:bodyPr/>
        <a:lstStyle/>
        <a:p>
          <a:endParaRPr lang="ru-RU"/>
        </a:p>
      </dgm:t>
    </dgm:pt>
    <dgm:pt modelId="{4716336F-6EDC-48D7-B4C8-8B1E156B35E2}" type="pres">
      <dgm:prSet presAssocID="{B263FC18-63C7-4AE7-A1C1-84127B390596}" presName="dummy5a" presStyleCnt="0"/>
      <dgm:spPr/>
    </dgm:pt>
    <dgm:pt modelId="{883E9306-1651-47D1-9B76-D3176D2C7DFA}" type="pres">
      <dgm:prSet presAssocID="{B263FC18-63C7-4AE7-A1C1-84127B390596}" presName="dummy5b" presStyleCnt="0"/>
      <dgm:spPr/>
    </dgm:pt>
    <dgm:pt modelId="{92691257-37CC-4BCF-9ADF-912B4DC4F744}" type="pres">
      <dgm:prSet presAssocID="{B263FC18-63C7-4AE7-A1C1-84127B390596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122B7-32C0-487B-8918-78F73237B499}" type="pres">
      <dgm:prSet presAssocID="{B263FC18-63C7-4AE7-A1C1-84127B390596}" presName="wedge6" presStyleLbl="node1" presStyleIdx="5" presStyleCnt="7"/>
      <dgm:spPr/>
      <dgm:t>
        <a:bodyPr/>
        <a:lstStyle/>
        <a:p>
          <a:endParaRPr lang="ru-RU"/>
        </a:p>
      </dgm:t>
    </dgm:pt>
    <dgm:pt modelId="{76549985-22EE-4D0C-8F72-8566FCB7AFD5}" type="pres">
      <dgm:prSet presAssocID="{B263FC18-63C7-4AE7-A1C1-84127B390596}" presName="dummy6a" presStyleCnt="0"/>
      <dgm:spPr/>
    </dgm:pt>
    <dgm:pt modelId="{975C5A7F-C19C-4628-8766-8D47F22D62EC}" type="pres">
      <dgm:prSet presAssocID="{B263FC18-63C7-4AE7-A1C1-84127B390596}" presName="dummy6b" presStyleCnt="0"/>
      <dgm:spPr/>
    </dgm:pt>
    <dgm:pt modelId="{618234CE-63BD-4CC1-88B7-0441C77A9A19}" type="pres">
      <dgm:prSet presAssocID="{B263FC18-63C7-4AE7-A1C1-84127B390596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4B0C10-C016-40D2-83A1-174F381D9117}" type="pres">
      <dgm:prSet presAssocID="{B263FC18-63C7-4AE7-A1C1-84127B390596}" presName="wedge7" presStyleLbl="node1" presStyleIdx="6" presStyleCnt="7"/>
      <dgm:spPr/>
      <dgm:t>
        <a:bodyPr/>
        <a:lstStyle/>
        <a:p>
          <a:endParaRPr lang="ru-RU"/>
        </a:p>
      </dgm:t>
    </dgm:pt>
    <dgm:pt modelId="{E1A79A25-D872-47E6-9D6D-59A18B21574D}" type="pres">
      <dgm:prSet presAssocID="{B263FC18-63C7-4AE7-A1C1-84127B390596}" presName="dummy7a" presStyleCnt="0"/>
      <dgm:spPr/>
    </dgm:pt>
    <dgm:pt modelId="{4B9F3CB7-7C44-4A20-87EF-4C3066E8F457}" type="pres">
      <dgm:prSet presAssocID="{B263FC18-63C7-4AE7-A1C1-84127B390596}" presName="dummy7b" presStyleCnt="0"/>
      <dgm:spPr/>
    </dgm:pt>
    <dgm:pt modelId="{F0AC7263-86BD-4CF7-83EB-57F95E740006}" type="pres">
      <dgm:prSet presAssocID="{B263FC18-63C7-4AE7-A1C1-84127B390596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19E85-7499-44FB-80FD-A6F58713B033}" type="pres">
      <dgm:prSet presAssocID="{74E38537-FDA7-4E5A-96C8-47933E3E1B9C}" presName="arrowWedge1" presStyleLbl="fgSibTrans2D1" presStyleIdx="0" presStyleCnt="7"/>
      <dgm:spPr/>
    </dgm:pt>
    <dgm:pt modelId="{B117077E-B438-45E2-B3AD-34F38CBDD0AC}" type="pres">
      <dgm:prSet presAssocID="{1EA53990-8D8E-4D99-88BB-2C0DCAEF1263}" presName="arrowWedge2" presStyleLbl="fgSibTrans2D1" presStyleIdx="1" presStyleCnt="7"/>
      <dgm:spPr/>
    </dgm:pt>
    <dgm:pt modelId="{7154D0DB-CF90-486B-A397-D41B52E6D0BB}" type="pres">
      <dgm:prSet presAssocID="{3C581DA7-A2AA-42C9-8DA3-745DBF4F6DE9}" presName="arrowWedge3" presStyleLbl="fgSibTrans2D1" presStyleIdx="2" presStyleCnt="7"/>
      <dgm:spPr/>
    </dgm:pt>
    <dgm:pt modelId="{8420AD62-FFF8-4455-AEE9-5C85DF63D5F4}" type="pres">
      <dgm:prSet presAssocID="{A73F68BD-5DE5-4BD5-832F-8DEAF2563097}" presName="arrowWedge4" presStyleLbl="fgSibTrans2D1" presStyleIdx="3" presStyleCnt="7"/>
      <dgm:spPr/>
    </dgm:pt>
    <dgm:pt modelId="{4E3D2FBB-BF8F-491E-9B0F-76755833E042}" type="pres">
      <dgm:prSet presAssocID="{DB2B6495-172D-46FA-8AD9-CD2D6F13CDB2}" presName="arrowWedge5" presStyleLbl="fgSibTrans2D1" presStyleIdx="4" presStyleCnt="7"/>
      <dgm:spPr/>
    </dgm:pt>
    <dgm:pt modelId="{A8C35D83-189F-40B1-B8FD-90B2D5A66BA7}" type="pres">
      <dgm:prSet presAssocID="{A18EB54A-FF56-4DB2-8B68-41B856455191}" presName="arrowWedge6" presStyleLbl="fgSibTrans2D1" presStyleIdx="5" presStyleCnt="7"/>
      <dgm:spPr/>
    </dgm:pt>
    <dgm:pt modelId="{519738D7-FBFA-4214-BD8B-A448300469B5}" type="pres">
      <dgm:prSet presAssocID="{58CAC353-A7D9-4DF4-BC76-79E08B5DACE3}" presName="arrowWedge7" presStyleLbl="fgSibTrans2D1" presStyleIdx="6" presStyleCnt="7"/>
      <dgm:spPr/>
    </dgm:pt>
  </dgm:ptLst>
  <dgm:cxnLst>
    <dgm:cxn modelId="{5FE16F99-9CF6-4862-9160-57869F76FCDA}" type="presOf" srcId="{C27D20BF-6732-4C8E-A635-06AE3CE55AD0}" destId="{3D69D1E0-B709-41F7-B029-28C794919D41}" srcOrd="1" destOrd="0" presId="urn:microsoft.com/office/officeart/2005/8/layout/cycle8"/>
    <dgm:cxn modelId="{B111CD4B-B251-4240-AB30-66063B0FD96A}" type="presOf" srcId="{0DB74938-9826-4A41-9B29-76C340CE1C1E}" destId="{92691257-37CC-4BCF-9ADF-912B4DC4F744}" srcOrd="1" destOrd="0" presId="urn:microsoft.com/office/officeart/2005/8/layout/cycle8"/>
    <dgm:cxn modelId="{2F7FC6B1-3129-43D4-B136-8C3DF4687EE6}" type="presOf" srcId="{C27D20BF-6732-4C8E-A635-06AE3CE55AD0}" destId="{8A44E62B-2290-462A-9CB9-1486F0D7772B}" srcOrd="0" destOrd="0" presId="urn:microsoft.com/office/officeart/2005/8/layout/cycle8"/>
    <dgm:cxn modelId="{94D33FCB-0F6E-4C83-BA4C-11A32227894E}" type="presOf" srcId="{C8C90BA1-F3A5-45E9-BCBE-FF581BFE9CE5}" destId="{B15C6EFD-011E-4EA8-893A-6EC93A12B6D7}" srcOrd="1" destOrd="0" presId="urn:microsoft.com/office/officeart/2005/8/layout/cycle8"/>
    <dgm:cxn modelId="{51866D63-CE93-4B01-8404-8B977E1F06AA}" type="presOf" srcId="{8DC0DCAC-923E-4C05-A041-D49A601E9020}" destId="{14CBF55A-6621-4ACB-BC22-C955567C63C9}" srcOrd="1" destOrd="0" presId="urn:microsoft.com/office/officeart/2005/8/layout/cycle8"/>
    <dgm:cxn modelId="{3540C99E-D3D7-4444-B1DD-66ED2DBE2904}" type="presOf" srcId="{D8F276B6-3BA3-4539-971A-16B76521628D}" destId="{3C4B0C10-C016-40D2-83A1-174F381D9117}" srcOrd="0" destOrd="0" presId="urn:microsoft.com/office/officeart/2005/8/layout/cycle8"/>
    <dgm:cxn modelId="{7AF3BD11-1242-4E61-8409-21D5B4919931}" type="presOf" srcId="{13F19FB1-198B-4856-B4C2-2234187A50C0}" destId="{618234CE-63BD-4CC1-88B7-0441C77A9A19}" srcOrd="1" destOrd="0" presId="urn:microsoft.com/office/officeart/2005/8/layout/cycle8"/>
    <dgm:cxn modelId="{F212FA33-22A0-4218-84B7-544384BFFE4C}" srcId="{B263FC18-63C7-4AE7-A1C1-84127B390596}" destId="{8DC0DCAC-923E-4C05-A041-D49A601E9020}" srcOrd="1" destOrd="0" parTransId="{71BBC231-03F5-4EC9-8E2B-ADF13FE7DE8D}" sibTransId="{1EA53990-8D8E-4D99-88BB-2C0DCAEF1263}"/>
    <dgm:cxn modelId="{828B3A45-F671-497D-B8BC-35AAF7224EE8}" srcId="{B263FC18-63C7-4AE7-A1C1-84127B390596}" destId="{0DB74938-9826-4A41-9B29-76C340CE1C1E}" srcOrd="4" destOrd="0" parTransId="{CCF15FA8-6814-4F14-A216-1266FDF6BAF7}" sibTransId="{DB2B6495-172D-46FA-8AD9-CD2D6F13CDB2}"/>
    <dgm:cxn modelId="{CFEBE73B-D633-4F94-9317-3334153E4744}" type="presOf" srcId="{B981DE94-722A-4EBE-9C8D-82FB66C28672}" destId="{254D6150-07D9-443D-83EE-27F7B49F69D2}" srcOrd="0" destOrd="0" presId="urn:microsoft.com/office/officeart/2005/8/layout/cycle8"/>
    <dgm:cxn modelId="{CF85FF1A-9C1D-4F91-9BA1-5A0ACF749247}" type="presOf" srcId="{D8F276B6-3BA3-4539-971A-16B76521628D}" destId="{F0AC7263-86BD-4CF7-83EB-57F95E740006}" srcOrd="1" destOrd="0" presId="urn:microsoft.com/office/officeart/2005/8/layout/cycle8"/>
    <dgm:cxn modelId="{406B0A5E-D5B3-4191-BD90-38B599A51B67}" srcId="{B263FC18-63C7-4AE7-A1C1-84127B390596}" destId="{B981DE94-722A-4EBE-9C8D-82FB66C28672}" srcOrd="0" destOrd="0" parTransId="{35597CFD-BEC1-46C9-9B91-CBF7A7B3C369}" sibTransId="{74E38537-FDA7-4E5A-96C8-47933E3E1B9C}"/>
    <dgm:cxn modelId="{631D1EEC-FACB-4389-9522-7B5ACA1341B0}" type="presOf" srcId="{8DC0DCAC-923E-4C05-A041-D49A601E9020}" destId="{C05BCAB1-C210-4D29-A026-4280E164710A}" srcOrd="0" destOrd="0" presId="urn:microsoft.com/office/officeart/2005/8/layout/cycle8"/>
    <dgm:cxn modelId="{EBDE9595-D3D7-4AEF-A586-06D95112F8E0}" srcId="{B263FC18-63C7-4AE7-A1C1-84127B390596}" destId="{13F19FB1-198B-4856-B4C2-2234187A50C0}" srcOrd="5" destOrd="0" parTransId="{97B3D491-CBDB-489F-ACC5-405440CC4774}" sibTransId="{A18EB54A-FF56-4DB2-8B68-41B856455191}"/>
    <dgm:cxn modelId="{D3DB90AC-CF86-488E-98B4-79D94E2E59C0}" type="presOf" srcId="{0DB74938-9826-4A41-9B29-76C340CE1C1E}" destId="{11D4A354-65EB-432D-9EEC-AB1EF9A3E270}" srcOrd="0" destOrd="0" presId="urn:microsoft.com/office/officeart/2005/8/layout/cycle8"/>
    <dgm:cxn modelId="{14E709D9-6D46-4D68-8C12-319333DF3CC1}" type="presOf" srcId="{B981DE94-722A-4EBE-9C8D-82FB66C28672}" destId="{97CB748A-3C8A-449D-B5DC-2999D3079B46}" srcOrd="1" destOrd="0" presId="urn:microsoft.com/office/officeart/2005/8/layout/cycle8"/>
    <dgm:cxn modelId="{822B6E68-D7A8-40A3-A154-C71C31C8FA8E}" type="presOf" srcId="{B263FC18-63C7-4AE7-A1C1-84127B390596}" destId="{89F43A97-74D3-4C5E-8C0F-9A1131C48778}" srcOrd="0" destOrd="0" presId="urn:microsoft.com/office/officeart/2005/8/layout/cycle8"/>
    <dgm:cxn modelId="{B51F7D2E-3D7C-4B6E-8276-1AA322648635}" type="presOf" srcId="{C8C90BA1-F3A5-45E9-BCBE-FF581BFE9CE5}" destId="{24A959FA-1D21-4704-B1FF-F3624A501DEB}" srcOrd="0" destOrd="0" presId="urn:microsoft.com/office/officeart/2005/8/layout/cycle8"/>
    <dgm:cxn modelId="{235A0505-BA50-48DF-B0AE-E88CB496778F}" srcId="{B263FC18-63C7-4AE7-A1C1-84127B390596}" destId="{C27D20BF-6732-4C8E-A635-06AE3CE55AD0}" srcOrd="3" destOrd="0" parTransId="{FFF82F4D-D8A9-46F0-A6C1-16D608F2206A}" sibTransId="{A73F68BD-5DE5-4BD5-832F-8DEAF2563097}"/>
    <dgm:cxn modelId="{F3C3517C-41D9-4D37-B4F8-D880B9ADB33E}" srcId="{B263FC18-63C7-4AE7-A1C1-84127B390596}" destId="{C8C90BA1-F3A5-45E9-BCBE-FF581BFE9CE5}" srcOrd="2" destOrd="0" parTransId="{432CEEC4-414C-4AC4-87D3-C28DFD6ABAD6}" sibTransId="{3C581DA7-A2AA-42C9-8DA3-745DBF4F6DE9}"/>
    <dgm:cxn modelId="{133AF6B0-47A3-43EB-BA04-2C0FDC34EAFE}" type="presOf" srcId="{13F19FB1-198B-4856-B4C2-2234187A50C0}" destId="{AF9122B7-32C0-487B-8918-78F73237B499}" srcOrd="0" destOrd="0" presId="urn:microsoft.com/office/officeart/2005/8/layout/cycle8"/>
    <dgm:cxn modelId="{6C1B7BB9-3BB5-4F02-9D2C-17CFBDAAB926}" srcId="{B263FC18-63C7-4AE7-A1C1-84127B390596}" destId="{D8F276B6-3BA3-4539-971A-16B76521628D}" srcOrd="6" destOrd="0" parTransId="{47A04E95-7A75-4F49-BFC3-6CBA789F906C}" sibTransId="{58CAC353-A7D9-4DF4-BC76-79E08B5DACE3}"/>
    <dgm:cxn modelId="{E8FA8784-1ACA-41E1-A1BB-E73ECE0DC6D6}" type="presParOf" srcId="{89F43A97-74D3-4C5E-8C0F-9A1131C48778}" destId="{254D6150-07D9-443D-83EE-27F7B49F69D2}" srcOrd="0" destOrd="0" presId="urn:microsoft.com/office/officeart/2005/8/layout/cycle8"/>
    <dgm:cxn modelId="{5677EC65-160E-4837-A4AD-7457C7146A98}" type="presParOf" srcId="{89F43A97-74D3-4C5E-8C0F-9A1131C48778}" destId="{2F750E0B-CDE1-4D53-9ECC-2DD4EDBE594E}" srcOrd="1" destOrd="0" presId="urn:microsoft.com/office/officeart/2005/8/layout/cycle8"/>
    <dgm:cxn modelId="{E8980FCF-23F6-40FF-9B2F-6DB51BCCEF2F}" type="presParOf" srcId="{89F43A97-74D3-4C5E-8C0F-9A1131C48778}" destId="{03627226-5A12-48EC-90B0-0DE064674925}" srcOrd="2" destOrd="0" presId="urn:microsoft.com/office/officeart/2005/8/layout/cycle8"/>
    <dgm:cxn modelId="{D6A5C312-951B-488F-952F-B05D2B81034B}" type="presParOf" srcId="{89F43A97-74D3-4C5E-8C0F-9A1131C48778}" destId="{97CB748A-3C8A-449D-B5DC-2999D3079B46}" srcOrd="3" destOrd="0" presId="urn:microsoft.com/office/officeart/2005/8/layout/cycle8"/>
    <dgm:cxn modelId="{781C684E-8370-4543-835E-2BDE77ED3986}" type="presParOf" srcId="{89F43A97-74D3-4C5E-8C0F-9A1131C48778}" destId="{C05BCAB1-C210-4D29-A026-4280E164710A}" srcOrd="4" destOrd="0" presId="urn:microsoft.com/office/officeart/2005/8/layout/cycle8"/>
    <dgm:cxn modelId="{C278C21F-1CDB-49F3-A4F2-74F8C378D55A}" type="presParOf" srcId="{89F43A97-74D3-4C5E-8C0F-9A1131C48778}" destId="{5015C444-E060-4B50-B862-13F7FF4A30F5}" srcOrd="5" destOrd="0" presId="urn:microsoft.com/office/officeart/2005/8/layout/cycle8"/>
    <dgm:cxn modelId="{B9C9ED0D-B71C-4150-8280-C5BF3A9820DB}" type="presParOf" srcId="{89F43A97-74D3-4C5E-8C0F-9A1131C48778}" destId="{2773A5BC-C9D4-4E8D-B1ED-828977462C6D}" srcOrd="6" destOrd="0" presId="urn:microsoft.com/office/officeart/2005/8/layout/cycle8"/>
    <dgm:cxn modelId="{11F02FE7-84DD-4D40-A5AD-87474336247D}" type="presParOf" srcId="{89F43A97-74D3-4C5E-8C0F-9A1131C48778}" destId="{14CBF55A-6621-4ACB-BC22-C955567C63C9}" srcOrd="7" destOrd="0" presId="urn:microsoft.com/office/officeart/2005/8/layout/cycle8"/>
    <dgm:cxn modelId="{2BE3791D-6592-49D5-A308-8E371192B05F}" type="presParOf" srcId="{89F43A97-74D3-4C5E-8C0F-9A1131C48778}" destId="{24A959FA-1D21-4704-B1FF-F3624A501DEB}" srcOrd="8" destOrd="0" presId="urn:microsoft.com/office/officeart/2005/8/layout/cycle8"/>
    <dgm:cxn modelId="{558B65B9-916D-456B-8C71-4009C280F0A2}" type="presParOf" srcId="{89F43A97-74D3-4C5E-8C0F-9A1131C48778}" destId="{077C768F-0313-42CC-B829-689E3E6264E6}" srcOrd="9" destOrd="0" presId="urn:microsoft.com/office/officeart/2005/8/layout/cycle8"/>
    <dgm:cxn modelId="{99C8745C-E48A-4E02-B11D-212A8CBED3AD}" type="presParOf" srcId="{89F43A97-74D3-4C5E-8C0F-9A1131C48778}" destId="{0634752B-A59D-4672-9F88-039CD164AFAE}" srcOrd="10" destOrd="0" presId="urn:microsoft.com/office/officeart/2005/8/layout/cycle8"/>
    <dgm:cxn modelId="{23475EF2-5F5A-43BB-8A4A-1D1B264450C4}" type="presParOf" srcId="{89F43A97-74D3-4C5E-8C0F-9A1131C48778}" destId="{B15C6EFD-011E-4EA8-893A-6EC93A12B6D7}" srcOrd="11" destOrd="0" presId="urn:microsoft.com/office/officeart/2005/8/layout/cycle8"/>
    <dgm:cxn modelId="{7A2E041B-EFD5-4C6E-94B0-E73048A98C1F}" type="presParOf" srcId="{89F43A97-74D3-4C5E-8C0F-9A1131C48778}" destId="{8A44E62B-2290-462A-9CB9-1486F0D7772B}" srcOrd="12" destOrd="0" presId="urn:microsoft.com/office/officeart/2005/8/layout/cycle8"/>
    <dgm:cxn modelId="{AE7FF67F-97FC-4A90-8144-ED97D737FA71}" type="presParOf" srcId="{89F43A97-74D3-4C5E-8C0F-9A1131C48778}" destId="{33EEF588-3150-46B5-AFA7-2A69AA309F90}" srcOrd="13" destOrd="0" presId="urn:microsoft.com/office/officeart/2005/8/layout/cycle8"/>
    <dgm:cxn modelId="{DB721883-2E5E-410F-93C5-C17A1E3362BC}" type="presParOf" srcId="{89F43A97-74D3-4C5E-8C0F-9A1131C48778}" destId="{1F72B0D0-966E-4A0E-8561-593B60D50016}" srcOrd="14" destOrd="0" presId="urn:microsoft.com/office/officeart/2005/8/layout/cycle8"/>
    <dgm:cxn modelId="{056A7CDA-49FF-4839-8730-BAF2732B2D09}" type="presParOf" srcId="{89F43A97-74D3-4C5E-8C0F-9A1131C48778}" destId="{3D69D1E0-B709-41F7-B029-28C794919D41}" srcOrd="15" destOrd="0" presId="urn:microsoft.com/office/officeart/2005/8/layout/cycle8"/>
    <dgm:cxn modelId="{43726868-5637-498F-9A1E-BDBDE07B9921}" type="presParOf" srcId="{89F43A97-74D3-4C5E-8C0F-9A1131C48778}" destId="{11D4A354-65EB-432D-9EEC-AB1EF9A3E270}" srcOrd="16" destOrd="0" presId="urn:microsoft.com/office/officeart/2005/8/layout/cycle8"/>
    <dgm:cxn modelId="{D985C3A9-83A1-4154-9A12-5DDB57681CEB}" type="presParOf" srcId="{89F43A97-74D3-4C5E-8C0F-9A1131C48778}" destId="{4716336F-6EDC-48D7-B4C8-8B1E156B35E2}" srcOrd="17" destOrd="0" presId="urn:microsoft.com/office/officeart/2005/8/layout/cycle8"/>
    <dgm:cxn modelId="{E1DA0C43-3386-4ED3-BFD9-E3455DA3E833}" type="presParOf" srcId="{89F43A97-74D3-4C5E-8C0F-9A1131C48778}" destId="{883E9306-1651-47D1-9B76-D3176D2C7DFA}" srcOrd="18" destOrd="0" presId="urn:microsoft.com/office/officeart/2005/8/layout/cycle8"/>
    <dgm:cxn modelId="{05C5B3D9-DCCA-4E30-ABB5-99B59D6A0C6F}" type="presParOf" srcId="{89F43A97-74D3-4C5E-8C0F-9A1131C48778}" destId="{92691257-37CC-4BCF-9ADF-912B4DC4F744}" srcOrd="19" destOrd="0" presId="urn:microsoft.com/office/officeart/2005/8/layout/cycle8"/>
    <dgm:cxn modelId="{CA57E7B0-34D5-4AE4-97F1-F435254545DE}" type="presParOf" srcId="{89F43A97-74D3-4C5E-8C0F-9A1131C48778}" destId="{AF9122B7-32C0-487B-8918-78F73237B499}" srcOrd="20" destOrd="0" presId="urn:microsoft.com/office/officeart/2005/8/layout/cycle8"/>
    <dgm:cxn modelId="{0FB487B5-912A-496A-A87F-5B79590D2E4B}" type="presParOf" srcId="{89F43A97-74D3-4C5E-8C0F-9A1131C48778}" destId="{76549985-22EE-4D0C-8F72-8566FCB7AFD5}" srcOrd="21" destOrd="0" presId="urn:microsoft.com/office/officeart/2005/8/layout/cycle8"/>
    <dgm:cxn modelId="{AAC88528-5C9A-4272-8985-BFB7959CAB0C}" type="presParOf" srcId="{89F43A97-74D3-4C5E-8C0F-9A1131C48778}" destId="{975C5A7F-C19C-4628-8766-8D47F22D62EC}" srcOrd="22" destOrd="0" presId="urn:microsoft.com/office/officeart/2005/8/layout/cycle8"/>
    <dgm:cxn modelId="{C93B6D32-0050-419B-98A8-7DD62C572D10}" type="presParOf" srcId="{89F43A97-74D3-4C5E-8C0F-9A1131C48778}" destId="{618234CE-63BD-4CC1-88B7-0441C77A9A19}" srcOrd="23" destOrd="0" presId="urn:microsoft.com/office/officeart/2005/8/layout/cycle8"/>
    <dgm:cxn modelId="{6B733041-35EC-405B-B352-05DDF189DCF7}" type="presParOf" srcId="{89F43A97-74D3-4C5E-8C0F-9A1131C48778}" destId="{3C4B0C10-C016-40D2-83A1-174F381D9117}" srcOrd="24" destOrd="0" presId="urn:microsoft.com/office/officeart/2005/8/layout/cycle8"/>
    <dgm:cxn modelId="{628BBD8A-D6E8-46EE-9586-618E59859EE0}" type="presParOf" srcId="{89F43A97-74D3-4C5E-8C0F-9A1131C48778}" destId="{E1A79A25-D872-47E6-9D6D-59A18B21574D}" srcOrd="25" destOrd="0" presId="urn:microsoft.com/office/officeart/2005/8/layout/cycle8"/>
    <dgm:cxn modelId="{007412C5-FFDA-4F0A-B661-D4D31B9D7513}" type="presParOf" srcId="{89F43A97-74D3-4C5E-8C0F-9A1131C48778}" destId="{4B9F3CB7-7C44-4A20-87EF-4C3066E8F457}" srcOrd="26" destOrd="0" presId="urn:microsoft.com/office/officeart/2005/8/layout/cycle8"/>
    <dgm:cxn modelId="{D0EF470D-A8A2-48A7-82BA-AC9BFE4AE812}" type="presParOf" srcId="{89F43A97-74D3-4C5E-8C0F-9A1131C48778}" destId="{F0AC7263-86BD-4CF7-83EB-57F95E740006}" srcOrd="27" destOrd="0" presId="urn:microsoft.com/office/officeart/2005/8/layout/cycle8"/>
    <dgm:cxn modelId="{E53996C7-BBFE-4C60-A01E-8B66CBEE418A}" type="presParOf" srcId="{89F43A97-74D3-4C5E-8C0F-9A1131C48778}" destId="{7AF19E85-7499-44FB-80FD-A6F58713B033}" srcOrd="28" destOrd="0" presId="urn:microsoft.com/office/officeart/2005/8/layout/cycle8"/>
    <dgm:cxn modelId="{BFDBE53A-4BB9-4FC6-8FD1-46B9DF116607}" type="presParOf" srcId="{89F43A97-74D3-4C5E-8C0F-9A1131C48778}" destId="{B117077E-B438-45E2-B3AD-34F38CBDD0AC}" srcOrd="29" destOrd="0" presId="urn:microsoft.com/office/officeart/2005/8/layout/cycle8"/>
    <dgm:cxn modelId="{AA976A0F-FCC0-4BFF-AA1C-05DEAFA32ACB}" type="presParOf" srcId="{89F43A97-74D3-4C5E-8C0F-9A1131C48778}" destId="{7154D0DB-CF90-486B-A397-D41B52E6D0BB}" srcOrd="30" destOrd="0" presId="urn:microsoft.com/office/officeart/2005/8/layout/cycle8"/>
    <dgm:cxn modelId="{CBD43871-F78A-4BB5-882F-7427C8FE9B83}" type="presParOf" srcId="{89F43A97-74D3-4C5E-8C0F-9A1131C48778}" destId="{8420AD62-FFF8-4455-AEE9-5C85DF63D5F4}" srcOrd="31" destOrd="0" presId="urn:microsoft.com/office/officeart/2005/8/layout/cycle8"/>
    <dgm:cxn modelId="{F67FC0FC-F371-4481-B278-E687FE7FD53C}" type="presParOf" srcId="{89F43A97-74D3-4C5E-8C0F-9A1131C48778}" destId="{4E3D2FBB-BF8F-491E-9B0F-76755833E042}" srcOrd="32" destOrd="0" presId="urn:microsoft.com/office/officeart/2005/8/layout/cycle8"/>
    <dgm:cxn modelId="{66A2CCB7-6C04-40EA-BB82-723D7399A17E}" type="presParOf" srcId="{89F43A97-74D3-4C5E-8C0F-9A1131C48778}" destId="{A8C35D83-189F-40B1-B8FD-90B2D5A66BA7}" srcOrd="33" destOrd="0" presId="urn:microsoft.com/office/officeart/2005/8/layout/cycle8"/>
    <dgm:cxn modelId="{DE04AEAC-618A-4988-A234-FF24557DB357}" type="presParOf" srcId="{89F43A97-74D3-4C5E-8C0F-9A1131C48778}" destId="{519738D7-FBFA-4214-BD8B-A448300469B5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A6A462-BDE8-4C6E-969E-8ABE8B550B1D}" type="doc">
      <dgm:prSet loTypeId="urn:microsoft.com/office/officeart/2005/8/layout/vList2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B26B7B03-87F1-41D5-89CF-F749FF73DB9E}">
      <dgm:prSet phldrT="[Текст]"/>
      <dgm:spPr/>
      <dgm:t>
        <a:bodyPr/>
        <a:lstStyle/>
        <a:p>
          <a:r>
            <a:rPr lang="ru-RU" dirty="0" smtClean="0"/>
            <a:t>Начальник финансового управления г. Новокузнецка</a:t>
          </a:r>
          <a:endParaRPr lang="ru-RU" dirty="0"/>
        </a:p>
      </dgm:t>
    </dgm:pt>
    <dgm:pt modelId="{B99A850D-AB11-4BC8-8CD6-AD507E61A217}" type="parTrans" cxnId="{B255EC70-0117-4C38-86BC-1FF3A94F9EA5}">
      <dgm:prSet/>
      <dgm:spPr/>
      <dgm:t>
        <a:bodyPr/>
        <a:lstStyle/>
        <a:p>
          <a:endParaRPr lang="ru-RU"/>
        </a:p>
      </dgm:t>
    </dgm:pt>
    <dgm:pt modelId="{702053D5-974D-4C65-BCFE-E4B5CDCFCBD4}" type="sibTrans" cxnId="{B255EC70-0117-4C38-86BC-1FF3A94F9EA5}">
      <dgm:prSet/>
      <dgm:spPr/>
      <dgm:t>
        <a:bodyPr/>
        <a:lstStyle/>
        <a:p>
          <a:endParaRPr lang="ru-RU"/>
        </a:p>
      </dgm:t>
    </dgm:pt>
    <dgm:pt modelId="{D3E726E3-05DC-41CB-9D49-9C397BD4BAA9}">
      <dgm:prSet phldrT="[Текст]"/>
      <dgm:spPr/>
      <dgm:t>
        <a:bodyPr/>
        <a:lstStyle/>
        <a:p>
          <a:r>
            <a:rPr lang="ru-RU" dirty="0" smtClean="0"/>
            <a:t>Шебалина Елена Владимировна</a:t>
          </a:r>
          <a:endParaRPr lang="ru-RU" dirty="0"/>
        </a:p>
      </dgm:t>
    </dgm:pt>
    <dgm:pt modelId="{A5FC2B78-0C72-4D4C-B612-ECE26D1F2ADC}" type="parTrans" cxnId="{BA7FE982-B7F3-43D2-871B-3208F309442A}">
      <dgm:prSet/>
      <dgm:spPr/>
      <dgm:t>
        <a:bodyPr/>
        <a:lstStyle/>
        <a:p>
          <a:endParaRPr lang="ru-RU"/>
        </a:p>
      </dgm:t>
    </dgm:pt>
    <dgm:pt modelId="{AEBA6A47-913F-45F0-AA4F-EB674E0E5062}" type="sibTrans" cxnId="{BA7FE982-B7F3-43D2-871B-3208F309442A}">
      <dgm:prSet/>
      <dgm:spPr/>
      <dgm:t>
        <a:bodyPr/>
        <a:lstStyle/>
        <a:p>
          <a:endParaRPr lang="ru-RU"/>
        </a:p>
      </dgm:t>
    </dgm:pt>
    <dgm:pt modelId="{F0C3771D-D285-4380-893A-9E7ED5D6779D}">
      <dgm:prSet phldrT="[Текст]"/>
      <dgm:spPr/>
      <dgm:t>
        <a:bodyPr/>
        <a:lstStyle/>
        <a:p>
          <a:r>
            <a:rPr lang="ru-RU" dirty="0" smtClean="0"/>
            <a:t>Почтовый адрес</a:t>
          </a:r>
          <a:endParaRPr lang="ru-RU" dirty="0"/>
        </a:p>
      </dgm:t>
    </dgm:pt>
    <dgm:pt modelId="{4CC0E613-6AB3-4BCD-BE8E-888098137C03}" type="parTrans" cxnId="{BF02FFBE-8989-4718-AB5F-4166290716EC}">
      <dgm:prSet/>
      <dgm:spPr/>
      <dgm:t>
        <a:bodyPr/>
        <a:lstStyle/>
        <a:p>
          <a:endParaRPr lang="ru-RU"/>
        </a:p>
      </dgm:t>
    </dgm:pt>
    <dgm:pt modelId="{0467A164-4AA5-48C1-A23C-A4B39F44CF7D}" type="sibTrans" cxnId="{BF02FFBE-8989-4718-AB5F-4166290716EC}">
      <dgm:prSet/>
      <dgm:spPr/>
      <dgm:t>
        <a:bodyPr/>
        <a:lstStyle/>
        <a:p>
          <a:endParaRPr lang="ru-RU"/>
        </a:p>
      </dgm:t>
    </dgm:pt>
    <dgm:pt modelId="{5B68A1E3-83E5-4695-AC6A-932551B31274}">
      <dgm:prSet phldrT="[Текст]"/>
      <dgm:spPr/>
      <dgm:t>
        <a:bodyPr/>
        <a:lstStyle/>
        <a:p>
          <a:r>
            <a:rPr lang="en-US" dirty="0" smtClean="0"/>
            <a:t>654080 </a:t>
          </a:r>
          <a:r>
            <a:rPr lang="ru-RU" dirty="0" smtClean="0"/>
            <a:t>Кемеровская область, г. Новокузнецк, ул. Кирова, 71</a:t>
          </a:r>
          <a:endParaRPr lang="ru-RU" dirty="0"/>
        </a:p>
      </dgm:t>
    </dgm:pt>
    <dgm:pt modelId="{59A97DC2-0EDA-4A47-9404-39F6AD18CDD7}" type="parTrans" cxnId="{45BB5A8F-5D2B-42E3-8A2C-6C8E8078A010}">
      <dgm:prSet/>
      <dgm:spPr/>
      <dgm:t>
        <a:bodyPr/>
        <a:lstStyle/>
        <a:p>
          <a:endParaRPr lang="ru-RU"/>
        </a:p>
      </dgm:t>
    </dgm:pt>
    <dgm:pt modelId="{C5A8288E-82A2-46BD-9B46-9B40BB18FBD7}" type="sibTrans" cxnId="{45BB5A8F-5D2B-42E3-8A2C-6C8E8078A010}">
      <dgm:prSet/>
      <dgm:spPr/>
      <dgm:t>
        <a:bodyPr/>
        <a:lstStyle/>
        <a:p>
          <a:endParaRPr lang="ru-RU"/>
        </a:p>
      </dgm:t>
    </dgm:pt>
    <dgm:pt modelId="{6B2AD239-B328-45FA-B235-B087D36ED489}">
      <dgm:prSet phldrT="[Текст]"/>
      <dgm:spPr/>
      <dgm:t>
        <a:bodyPr/>
        <a:lstStyle/>
        <a:p>
          <a:r>
            <a:rPr lang="ru-RU" dirty="0" smtClean="0"/>
            <a:t>Телефон</a:t>
          </a:r>
          <a:endParaRPr lang="ru-RU" dirty="0"/>
        </a:p>
      </dgm:t>
    </dgm:pt>
    <dgm:pt modelId="{FBCEA485-09BA-4933-9906-6660BF29602E}" type="parTrans" cxnId="{A271873C-A9BC-47C3-94A3-22B9749C3541}">
      <dgm:prSet/>
      <dgm:spPr/>
      <dgm:t>
        <a:bodyPr/>
        <a:lstStyle/>
        <a:p>
          <a:endParaRPr lang="ru-RU"/>
        </a:p>
      </dgm:t>
    </dgm:pt>
    <dgm:pt modelId="{C4E6DF6C-29D1-4F1E-99FA-4F765DEED63C}" type="sibTrans" cxnId="{A271873C-A9BC-47C3-94A3-22B9749C3541}">
      <dgm:prSet/>
      <dgm:spPr/>
      <dgm:t>
        <a:bodyPr/>
        <a:lstStyle/>
        <a:p>
          <a:endParaRPr lang="ru-RU"/>
        </a:p>
      </dgm:t>
    </dgm:pt>
    <dgm:pt modelId="{6A6FC257-5A50-44C3-B9B6-79AB246E6AF6}">
      <dgm:prSet phldrT="[Текст]"/>
      <dgm:spPr/>
      <dgm:t>
        <a:bodyPr/>
        <a:lstStyle/>
        <a:p>
          <a:r>
            <a:rPr lang="ru-RU" dirty="0" smtClean="0"/>
            <a:t>(3843) 321-624</a:t>
          </a:r>
          <a:endParaRPr lang="ru-RU" dirty="0"/>
        </a:p>
      </dgm:t>
    </dgm:pt>
    <dgm:pt modelId="{C480B0C4-4E68-476B-8746-3BDE0FB519C8}" type="parTrans" cxnId="{F4A6CDE3-F435-4415-91AC-6478B7DEBA09}">
      <dgm:prSet/>
      <dgm:spPr/>
      <dgm:t>
        <a:bodyPr/>
        <a:lstStyle/>
        <a:p>
          <a:endParaRPr lang="ru-RU"/>
        </a:p>
      </dgm:t>
    </dgm:pt>
    <dgm:pt modelId="{BA65B59F-898C-40A8-BB86-816BF36BCF92}" type="sibTrans" cxnId="{F4A6CDE3-F435-4415-91AC-6478B7DEBA09}">
      <dgm:prSet/>
      <dgm:spPr/>
      <dgm:t>
        <a:bodyPr/>
        <a:lstStyle/>
        <a:p>
          <a:endParaRPr lang="ru-RU"/>
        </a:p>
      </dgm:t>
    </dgm:pt>
    <dgm:pt modelId="{E0A553A1-2A4E-40C8-B33D-B6AC188F5F29}">
      <dgm:prSet phldrT="[Текст]"/>
      <dgm:spPr/>
      <dgm:t>
        <a:bodyPr/>
        <a:lstStyle/>
        <a:p>
          <a:r>
            <a:rPr lang="ru-RU" dirty="0" smtClean="0"/>
            <a:t>Электронная почта</a:t>
          </a:r>
          <a:endParaRPr lang="ru-RU" dirty="0"/>
        </a:p>
      </dgm:t>
    </dgm:pt>
    <dgm:pt modelId="{DE7C579A-FFC5-439F-91DB-EA6220B4C8F8}" type="parTrans" cxnId="{347C89B0-5458-40A0-BD23-3F7262295CCE}">
      <dgm:prSet/>
      <dgm:spPr/>
      <dgm:t>
        <a:bodyPr/>
        <a:lstStyle/>
        <a:p>
          <a:endParaRPr lang="ru-RU"/>
        </a:p>
      </dgm:t>
    </dgm:pt>
    <dgm:pt modelId="{DFE0AD6F-F7B9-4F1F-AB38-2CED6585D3FE}" type="sibTrans" cxnId="{347C89B0-5458-40A0-BD23-3F7262295CCE}">
      <dgm:prSet/>
      <dgm:spPr/>
      <dgm:t>
        <a:bodyPr/>
        <a:lstStyle/>
        <a:p>
          <a:endParaRPr lang="ru-RU"/>
        </a:p>
      </dgm:t>
    </dgm:pt>
    <dgm:pt modelId="{C7F35FD8-CB0D-46EB-8D2A-E9A761E9971F}">
      <dgm:prSet phldrT="[Текст]"/>
      <dgm:spPr/>
      <dgm:t>
        <a:bodyPr/>
        <a:lstStyle/>
        <a:p>
          <a:r>
            <a:rPr lang="en-US" dirty="0" smtClean="0"/>
            <a:t>main@finnkz.ru</a:t>
          </a:r>
          <a:endParaRPr lang="ru-RU" dirty="0"/>
        </a:p>
      </dgm:t>
    </dgm:pt>
    <dgm:pt modelId="{F83D1C33-1617-46C3-A6CE-D0139B2A8F1C}" type="parTrans" cxnId="{E0501267-8A67-4644-8BA5-1932DD65FCD0}">
      <dgm:prSet/>
      <dgm:spPr/>
      <dgm:t>
        <a:bodyPr/>
        <a:lstStyle/>
        <a:p>
          <a:endParaRPr lang="ru-RU"/>
        </a:p>
      </dgm:t>
    </dgm:pt>
    <dgm:pt modelId="{175438EC-BFC2-4E3C-B115-561E663E91F6}" type="sibTrans" cxnId="{E0501267-8A67-4644-8BA5-1932DD65FCD0}">
      <dgm:prSet/>
      <dgm:spPr/>
      <dgm:t>
        <a:bodyPr/>
        <a:lstStyle/>
        <a:p>
          <a:endParaRPr lang="ru-RU"/>
        </a:p>
      </dgm:t>
    </dgm:pt>
    <dgm:pt modelId="{57AB0691-6B34-423E-B18F-CFE438C98893}">
      <dgm:prSet phldrT="[Текст]"/>
      <dgm:spPr/>
      <dgm:t>
        <a:bodyPr/>
        <a:lstStyle/>
        <a:p>
          <a:r>
            <a:rPr lang="ru-RU" dirty="0" smtClean="0"/>
            <a:t>График работы финансового органа</a:t>
          </a:r>
          <a:endParaRPr lang="ru-RU" dirty="0"/>
        </a:p>
      </dgm:t>
    </dgm:pt>
    <dgm:pt modelId="{8E50633A-5864-4178-842B-9A34AAA35B2C}" type="parTrans" cxnId="{97496960-CC81-40C1-9B30-43D6F82A79C7}">
      <dgm:prSet/>
      <dgm:spPr/>
      <dgm:t>
        <a:bodyPr/>
        <a:lstStyle/>
        <a:p>
          <a:endParaRPr lang="ru-RU"/>
        </a:p>
      </dgm:t>
    </dgm:pt>
    <dgm:pt modelId="{9329B28A-B213-4387-8E72-7368589868D2}" type="sibTrans" cxnId="{97496960-CC81-40C1-9B30-43D6F82A79C7}">
      <dgm:prSet/>
      <dgm:spPr/>
      <dgm:t>
        <a:bodyPr/>
        <a:lstStyle/>
        <a:p>
          <a:endParaRPr lang="ru-RU"/>
        </a:p>
      </dgm:t>
    </dgm:pt>
    <dgm:pt modelId="{B5B3766A-5769-4EB1-BF75-1BD85DCB0C50}">
      <dgm:prSet phldrT="[Текст]"/>
      <dgm:spPr/>
      <dgm:t>
        <a:bodyPr/>
        <a:lstStyle/>
        <a:p>
          <a:r>
            <a:rPr lang="ru-RU" dirty="0" smtClean="0"/>
            <a:t>График личного приёма граждан начальником финансового управления г. Новокузнецка</a:t>
          </a:r>
          <a:endParaRPr lang="ru-RU" dirty="0"/>
        </a:p>
      </dgm:t>
    </dgm:pt>
    <dgm:pt modelId="{4AC5792C-EC9C-449D-A2C4-91650E7F4270}" type="parTrans" cxnId="{49D20611-8635-4EAA-94AF-657FFEB105BB}">
      <dgm:prSet/>
      <dgm:spPr/>
      <dgm:t>
        <a:bodyPr/>
        <a:lstStyle/>
        <a:p>
          <a:endParaRPr lang="ru-RU"/>
        </a:p>
      </dgm:t>
    </dgm:pt>
    <dgm:pt modelId="{C63E097C-6F6D-4D09-92CE-D707A085F6B7}" type="sibTrans" cxnId="{49D20611-8635-4EAA-94AF-657FFEB105BB}">
      <dgm:prSet/>
      <dgm:spPr/>
      <dgm:t>
        <a:bodyPr/>
        <a:lstStyle/>
        <a:p>
          <a:endParaRPr lang="ru-RU"/>
        </a:p>
      </dgm:t>
    </dgm:pt>
    <dgm:pt modelId="{31D6C008-8B98-4E2A-B2E2-40FB746119F5}">
      <dgm:prSet phldrT="[Текст]"/>
      <dgm:spPr/>
      <dgm:t>
        <a:bodyPr/>
        <a:lstStyle/>
        <a:p>
          <a:r>
            <a:rPr lang="ru-RU" dirty="0" smtClean="0"/>
            <a:t>Понедельник – пятница с 8:30 до 17:30; обед 12:00 – 13:00</a:t>
          </a:r>
          <a:endParaRPr lang="ru-RU" dirty="0"/>
        </a:p>
      </dgm:t>
    </dgm:pt>
    <dgm:pt modelId="{49C310A8-8C48-4FD5-9D46-FCCF488B80E2}" type="parTrans" cxnId="{374C60B2-96C2-4FA1-BE78-CC163486859A}">
      <dgm:prSet/>
      <dgm:spPr/>
      <dgm:t>
        <a:bodyPr/>
        <a:lstStyle/>
        <a:p>
          <a:endParaRPr lang="ru-RU"/>
        </a:p>
      </dgm:t>
    </dgm:pt>
    <dgm:pt modelId="{B34C91B3-D4C6-4629-B9B4-4F7F26F2B515}" type="sibTrans" cxnId="{374C60B2-96C2-4FA1-BE78-CC163486859A}">
      <dgm:prSet/>
      <dgm:spPr/>
      <dgm:t>
        <a:bodyPr/>
        <a:lstStyle/>
        <a:p>
          <a:endParaRPr lang="ru-RU"/>
        </a:p>
      </dgm:t>
    </dgm:pt>
    <dgm:pt modelId="{969EE69A-509D-4E36-A182-B628FCF492CD}">
      <dgm:prSet phldrT="[Текст]"/>
      <dgm:spPr/>
      <dgm:t>
        <a:bodyPr/>
        <a:lstStyle/>
        <a:p>
          <a:r>
            <a:rPr lang="ru-RU" dirty="0" smtClean="0"/>
            <a:t>Ежедневно в рабочее время</a:t>
          </a:r>
          <a:endParaRPr lang="ru-RU" dirty="0"/>
        </a:p>
      </dgm:t>
    </dgm:pt>
    <dgm:pt modelId="{A8273F10-6689-4CBA-A171-A663B50657D1}" type="parTrans" cxnId="{7D856441-ADE5-49E5-B704-F4FFB0BE195F}">
      <dgm:prSet/>
      <dgm:spPr/>
      <dgm:t>
        <a:bodyPr/>
        <a:lstStyle/>
        <a:p>
          <a:endParaRPr lang="ru-RU"/>
        </a:p>
      </dgm:t>
    </dgm:pt>
    <dgm:pt modelId="{C5FB3EF1-6E7C-4CAE-A1A5-0F69B11C6FCF}" type="sibTrans" cxnId="{7D856441-ADE5-49E5-B704-F4FFB0BE195F}">
      <dgm:prSet/>
      <dgm:spPr/>
      <dgm:t>
        <a:bodyPr/>
        <a:lstStyle/>
        <a:p>
          <a:endParaRPr lang="ru-RU"/>
        </a:p>
      </dgm:t>
    </dgm:pt>
    <dgm:pt modelId="{AE2747C8-DB86-4160-A0A8-E5C5AE929B82}" type="pres">
      <dgm:prSet presAssocID="{4AA6A462-BDE8-4C6E-969E-8ABE8B550B1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E37730-C84B-49ED-80B9-82BDE8636E43}" type="pres">
      <dgm:prSet presAssocID="{B26B7B03-87F1-41D5-89CF-F749FF73DB9E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02C59-87B8-4D15-BBC4-7EE816B0585E}" type="pres">
      <dgm:prSet presAssocID="{B26B7B03-87F1-41D5-89CF-F749FF73DB9E}" presName="childTex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CE1112-351C-44EE-B678-6C2FD63C71D8}" type="pres">
      <dgm:prSet presAssocID="{F0C3771D-D285-4380-893A-9E7ED5D6779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D79569-7591-4915-84D1-91653CA7A0F3}" type="pres">
      <dgm:prSet presAssocID="{F0C3771D-D285-4380-893A-9E7ED5D6779D}" presName="childTex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5989A-A5D8-4D41-8861-03586B87EA37}" type="pres">
      <dgm:prSet presAssocID="{6B2AD239-B328-45FA-B235-B087D36ED489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FA1D9-C126-46A6-8B19-E07747F1EF2C}" type="pres">
      <dgm:prSet presAssocID="{6B2AD239-B328-45FA-B235-B087D36ED489}" presName="childTex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853D67-0675-4B1C-8852-996BC5516FC1}" type="pres">
      <dgm:prSet presAssocID="{E0A553A1-2A4E-40C8-B33D-B6AC188F5F29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9D6071-3578-4D07-87D9-D8A9438DA82A}" type="pres">
      <dgm:prSet presAssocID="{E0A553A1-2A4E-40C8-B33D-B6AC188F5F29}" presName="childTex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EBBDAE-6952-4ED6-868E-898406677E82}" type="pres">
      <dgm:prSet presAssocID="{57AB0691-6B34-423E-B18F-CFE438C98893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29887-D5DE-4085-99EE-604841CADD20}" type="pres">
      <dgm:prSet presAssocID="{57AB0691-6B34-423E-B18F-CFE438C98893}" presName="childTex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ADC75-11B5-423E-8ABA-CDF0BA994BCE}" type="pres">
      <dgm:prSet presAssocID="{B5B3766A-5769-4EB1-BF75-1BD85DCB0C50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BA2E58-0223-48F9-9DFD-93735610914A}" type="pres">
      <dgm:prSet presAssocID="{B5B3766A-5769-4EB1-BF75-1BD85DCB0C50}" presName="childTex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55EC70-0117-4C38-86BC-1FF3A94F9EA5}" srcId="{4AA6A462-BDE8-4C6E-969E-8ABE8B550B1D}" destId="{B26B7B03-87F1-41D5-89CF-F749FF73DB9E}" srcOrd="0" destOrd="0" parTransId="{B99A850D-AB11-4BC8-8CD6-AD507E61A217}" sibTransId="{702053D5-974D-4C65-BCFE-E4B5CDCFCBD4}"/>
    <dgm:cxn modelId="{7D856441-ADE5-49E5-B704-F4FFB0BE195F}" srcId="{B5B3766A-5769-4EB1-BF75-1BD85DCB0C50}" destId="{969EE69A-509D-4E36-A182-B628FCF492CD}" srcOrd="0" destOrd="0" parTransId="{A8273F10-6689-4CBA-A171-A663B50657D1}" sibTransId="{C5FB3EF1-6E7C-4CAE-A1A5-0F69B11C6FCF}"/>
    <dgm:cxn modelId="{7AD3B51F-E613-4A59-920B-C77307415E6C}" type="presOf" srcId="{B26B7B03-87F1-41D5-89CF-F749FF73DB9E}" destId="{78E37730-C84B-49ED-80B9-82BDE8636E43}" srcOrd="0" destOrd="0" presId="urn:microsoft.com/office/officeart/2005/8/layout/vList2"/>
    <dgm:cxn modelId="{A271873C-A9BC-47C3-94A3-22B9749C3541}" srcId="{4AA6A462-BDE8-4C6E-969E-8ABE8B550B1D}" destId="{6B2AD239-B328-45FA-B235-B087D36ED489}" srcOrd="2" destOrd="0" parTransId="{FBCEA485-09BA-4933-9906-6660BF29602E}" sibTransId="{C4E6DF6C-29D1-4F1E-99FA-4F765DEED63C}"/>
    <dgm:cxn modelId="{78F09DEC-E4A0-477C-B55E-28FA59393C9D}" type="presOf" srcId="{969EE69A-509D-4E36-A182-B628FCF492CD}" destId="{49BA2E58-0223-48F9-9DFD-93735610914A}" srcOrd="0" destOrd="0" presId="urn:microsoft.com/office/officeart/2005/8/layout/vList2"/>
    <dgm:cxn modelId="{BF02FFBE-8989-4718-AB5F-4166290716EC}" srcId="{4AA6A462-BDE8-4C6E-969E-8ABE8B550B1D}" destId="{F0C3771D-D285-4380-893A-9E7ED5D6779D}" srcOrd="1" destOrd="0" parTransId="{4CC0E613-6AB3-4BCD-BE8E-888098137C03}" sibTransId="{0467A164-4AA5-48C1-A23C-A4B39F44CF7D}"/>
    <dgm:cxn modelId="{BAD295FF-9059-4D29-9DCD-777202406AB1}" type="presOf" srcId="{B5B3766A-5769-4EB1-BF75-1BD85DCB0C50}" destId="{DBEADC75-11B5-423E-8ABA-CDF0BA994BCE}" srcOrd="0" destOrd="0" presId="urn:microsoft.com/office/officeart/2005/8/layout/vList2"/>
    <dgm:cxn modelId="{BA7FE982-B7F3-43D2-871B-3208F309442A}" srcId="{B26B7B03-87F1-41D5-89CF-F749FF73DB9E}" destId="{D3E726E3-05DC-41CB-9D49-9C397BD4BAA9}" srcOrd="0" destOrd="0" parTransId="{A5FC2B78-0C72-4D4C-B612-ECE26D1F2ADC}" sibTransId="{AEBA6A47-913F-45F0-AA4F-EB674E0E5062}"/>
    <dgm:cxn modelId="{5D7BB808-BFD4-48AD-BF1D-C210CECF12D6}" type="presOf" srcId="{31D6C008-8B98-4E2A-B2E2-40FB746119F5}" destId="{A4729887-D5DE-4085-99EE-604841CADD20}" srcOrd="0" destOrd="0" presId="urn:microsoft.com/office/officeart/2005/8/layout/vList2"/>
    <dgm:cxn modelId="{0251D2C7-C9EC-4863-BA97-B2CF189C0423}" type="presOf" srcId="{D3E726E3-05DC-41CB-9D49-9C397BD4BAA9}" destId="{CBF02C59-87B8-4D15-BBC4-7EE816B0585E}" srcOrd="0" destOrd="0" presId="urn:microsoft.com/office/officeart/2005/8/layout/vList2"/>
    <dgm:cxn modelId="{7D94A81C-0DCC-447A-A391-700E0DCB92C8}" type="presOf" srcId="{5B68A1E3-83E5-4695-AC6A-932551B31274}" destId="{4CD79569-7591-4915-84D1-91653CA7A0F3}" srcOrd="0" destOrd="0" presId="urn:microsoft.com/office/officeart/2005/8/layout/vList2"/>
    <dgm:cxn modelId="{347C89B0-5458-40A0-BD23-3F7262295CCE}" srcId="{4AA6A462-BDE8-4C6E-969E-8ABE8B550B1D}" destId="{E0A553A1-2A4E-40C8-B33D-B6AC188F5F29}" srcOrd="3" destOrd="0" parTransId="{DE7C579A-FFC5-439F-91DB-EA6220B4C8F8}" sibTransId="{DFE0AD6F-F7B9-4F1F-AB38-2CED6585D3FE}"/>
    <dgm:cxn modelId="{E0501267-8A67-4644-8BA5-1932DD65FCD0}" srcId="{E0A553A1-2A4E-40C8-B33D-B6AC188F5F29}" destId="{C7F35FD8-CB0D-46EB-8D2A-E9A761E9971F}" srcOrd="0" destOrd="0" parTransId="{F83D1C33-1617-46C3-A6CE-D0139B2A8F1C}" sibTransId="{175438EC-BFC2-4E3C-B115-561E663E91F6}"/>
    <dgm:cxn modelId="{45BB5A8F-5D2B-42E3-8A2C-6C8E8078A010}" srcId="{F0C3771D-D285-4380-893A-9E7ED5D6779D}" destId="{5B68A1E3-83E5-4695-AC6A-932551B31274}" srcOrd="0" destOrd="0" parTransId="{59A97DC2-0EDA-4A47-9404-39F6AD18CDD7}" sibTransId="{C5A8288E-82A2-46BD-9B46-9B40BB18FBD7}"/>
    <dgm:cxn modelId="{F1D9B24A-6FFF-42EA-83EF-C9296279CDE9}" type="presOf" srcId="{F0C3771D-D285-4380-893A-9E7ED5D6779D}" destId="{4FCE1112-351C-44EE-B678-6C2FD63C71D8}" srcOrd="0" destOrd="0" presId="urn:microsoft.com/office/officeart/2005/8/layout/vList2"/>
    <dgm:cxn modelId="{49D20611-8635-4EAA-94AF-657FFEB105BB}" srcId="{4AA6A462-BDE8-4C6E-969E-8ABE8B550B1D}" destId="{B5B3766A-5769-4EB1-BF75-1BD85DCB0C50}" srcOrd="5" destOrd="0" parTransId="{4AC5792C-EC9C-449D-A2C4-91650E7F4270}" sibTransId="{C63E097C-6F6D-4D09-92CE-D707A085F6B7}"/>
    <dgm:cxn modelId="{374C60B2-96C2-4FA1-BE78-CC163486859A}" srcId="{57AB0691-6B34-423E-B18F-CFE438C98893}" destId="{31D6C008-8B98-4E2A-B2E2-40FB746119F5}" srcOrd="0" destOrd="0" parTransId="{49C310A8-8C48-4FD5-9D46-FCCF488B80E2}" sibTransId="{B34C91B3-D4C6-4629-B9B4-4F7F26F2B515}"/>
    <dgm:cxn modelId="{F4A6CDE3-F435-4415-91AC-6478B7DEBA09}" srcId="{6B2AD239-B328-45FA-B235-B087D36ED489}" destId="{6A6FC257-5A50-44C3-B9B6-79AB246E6AF6}" srcOrd="0" destOrd="0" parTransId="{C480B0C4-4E68-476B-8746-3BDE0FB519C8}" sibTransId="{BA65B59F-898C-40A8-BB86-816BF36BCF92}"/>
    <dgm:cxn modelId="{E267B48A-DAF5-48FE-AB45-FD949C74504C}" type="presOf" srcId="{C7F35FD8-CB0D-46EB-8D2A-E9A761E9971F}" destId="{C09D6071-3578-4D07-87D9-D8A9438DA82A}" srcOrd="0" destOrd="0" presId="urn:microsoft.com/office/officeart/2005/8/layout/vList2"/>
    <dgm:cxn modelId="{FDF4E1A5-0870-4C10-B9B4-13DB7D26406E}" type="presOf" srcId="{57AB0691-6B34-423E-B18F-CFE438C98893}" destId="{D7EBBDAE-6952-4ED6-868E-898406677E82}" srcOrd="0" destOrd="0" presId="urn:microsoft.com/office/officeart/2005/8/layout/vList2"/>
    <dgm:cxn modelId="{6DEDECE7-6305-4AA2-95DF-E4AF43D92AE4}" type="presOf" srcId="{E0A553A1-2A4E-40C8-B33D-B6AC188F5F29}" destId="{F4853D67-0675-4B1C-8852-996BC5516FC1}" srcOrd="0" destOrd="0" presId="urn:microsoft.com/office/officeart/2005/8/layout/vList2"/>
    <dgm:cxn modelId="{A931D6A9-ACE6-4C20-B178-DD2A0E136D67}" type="presOf" srcId="{4AA6A462-BDE8-4C6E-969E-8ABE8B550B1D}" destId="{AE2747C8-DB86-4160-A0A8-E5C5AE929B82}" srcOrd="0" destOrd="0" presId="urn:microsoft.com/office/officeart/2005/8/layout/vList2"/>
    <dgm:cxn modelId="{782655E3-5DFF-4B8D-B87F-22035CE05633}" type="presOf" srcId="{6B2AD239-B328-45FA-B235-B087D36ED489}" destId="{1705989A-A5D8-4D41-8861-03586B87EA37}" srcOrd="0" destOrd="0" presId="urn:microsoft.com/office/officeart/2005/8/layout/vList2"/>
    <dgm:cxn modelId="{B659C0CA-8CB7-4F02-9C7A-373D355164FD}" type="presOf" srcId="{6A6FC257-5A50-44C3-B9B6-79AB246E6AF6}" destId="{58EFA1D9-C126-46A6-8B19-E07747F1EF2C}" srcOrd="0" destOrd="0" presId="urn:microsoft.com/office/officeart/2005/8/layout/vList2"/>
    <dgm:cxn modelId="{97496960-CC81-40C1-9B30-43D6F82A79C7}" srcId="{4AA6A462-BDE8-4C6E-969E-8ABE8B550B1D}" destId="{57AB0691-6B34-423E-B18F-CFE438C98893}" srcOrd="4" destOrd="0" parTransId="{8E50633A-5864-4178-842B-9A34AAA35B2C}" sibTransId="{9329B28A-B213-4387-8E72-7368589868D2}"/>
    <dgm:cxn modelId="{F8CC87EE-55CE-4636-8A04-6411DA4C2AAC}" type="presParOf" srcId="{AE2747C8-DB86-4160-A0A8-E5C5AE929B82}" destId="{78E37730-C84B-49ED-80B9-82BDE8636E43}" srcOrd="0" destOrd="0" presId="urn:microsoft.com/office/officeart/2005/8/layout/vList2"/>
    <dgm:cxn modelId="{191FD457-8FEE-4960-A047-51C44FB2BB9A}" type="presParOf" srcId="{AE2747C8-DB86-4160-A0A8-E5C5AE929B82}" destId="{CBF02C59-87B8-4D15-BBC4-7EE816B0585E}" srcOrd="1" destOrd="0" presId="urn:microsoft.com/office/officeart/2005/8/layout/vList2"/>
    <dgm:cxn modelId="{70D9D1F2-F66E-49DD-AEE0-47726F1B8420}" type="presParOf" srcId="{AE2747C8-DB86-4160-A0A8-E5C5AE929B82}" destId="{4FCE1112-351C-44EE-B678-6C2FD63C71D8}" srcOrd="2" destOrd="0" presId="urn:microsoft.com/office/officeart/2005/8/layout/vList2"/>
    <dgm:cxn modelId="{04B1DC63-398B-4DF7-A3CB-08CAF61203BB}" type="presParOf" srcId="{AE2747C8-DB86-4160-A0A8-E5C5AE929B82}" destId="{4CD79569-7591-4915-84D1-91653CA7A0F3}" srcOrd="3" destOrd="0" presId="urn:microsoft.com/office/officeart/2005/8/layout/vList2"/>
    <dgm:cxn modelId="{337A0EE2-9B7E-44EE-8772-ECF02FFC0838}" type="presParOf" srcId="{AE2747C8-DB86-4160-A0A8-E5C5AE929B82}" destId="{1705989A-A5D8-4D41-8861-03586B87EA37}" srcOrd="4" destOrd="0" presId="urn:microsoft.com/office/officeart/2005/8/layout/vList2"/>
    <dgm:cxn modelId="{1DDAE7B0-EAFE-409C-A3F5-6182DF23B4D7}" type="presParOf" srcId="{AE2747C8-DB86-4160-A0A8-E5C5AE929B82}" destId="{58EFA1D9-C126-46A6-8B19-E07747F1EF2C}" srcOrd="5" destOrd="0" presId="urn:microsoft.com/office/officeart/2005/8/layout/vList2"/>
    <dgm:cxn modelId="{9BCB93BE-0F65-440B-9AA8-F73DC2E00DC7}" type="presParOf" srcId="{AE2747C8-DB86-4160-A0A8-E5C5AE929B82}" destId="{F4853D67-0675-4B1C-8852-996BC5516FC1}" srcOrd="6" destOrd="0" presId="urn:microsoft.com/office/officeart/2005/8/layout/vList2"/>
    <dgm:cxn modelId="{B49AA898-3F6D-4C19-9264-4915B8F137AD}" type="presParOf" srcId="{AE2747C8-DB86-4160-A0A8-E5C5AE929B82}" destId="{C09D6071-3578-4D07-87D9-D8A9438DA82A}" srcOrd="7" destOrd="0" presId="urn:microsoft.com/office/officeart/2005/8/layout/vList2"/>
    <dgm:cxn modelId="{601875C3-CB90-4DFE-A234-915311A50E4A}" type="presParOf" srcId="{AE2747C8-DB86-4160-A0A8-E5C5AE929B82}" destId="{D7EBBDAE-6952-4ED6-868E-898406677E82}" srcOrd="8" destOrd="0" presId="urn:microsoft.com/office/officeart/2005/8/layout/vList2"/>
    <dgm:cxn modelId="{919D1D86-BF2C-43C6-A890-7C588C60C402}" type="presParOf" srcId="{AE2747C8-DB86-4160-A0A8-E5C5AE929B82}" destId="{A4729887-D5DE-4085-99EE-604841CADD20}" srcOrd="9" destOrd="0" presId="urn:microsoft.com/office/officeart/2005/8/layout/vList2"/>
    <dgm:cxn modelId="{AA92DF43-8102-45CB-AF5D-BB1C462EE92A}" type="presParOf" srcId="{AE2747C8-DB86-4160-A0A8-E5C5AE929B82}" destId="{DBEADC75-11B5-423E-8ABA-CDF0BA994BCE}" srcOrd="10" destOrd="0" presId="urn:microsoft.com/office/officeart/2005/8/layout/vList2"/>
    <dgm:cxn modelId="{6391E2F1-F91E-46AF-9A7D-97E0201D25F8}" type="presParOf" srcId="{AE2747C8-DB86-4160-A0A8-E5C5AE929B82}" destId="{49BA2E58-0223-48F9-9DFD-93735610914A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788EBF-2B8B-4B9B-BE5F-3B63E59C05BF}">
      <dsp:nvSpPr>
        <dsp:cNvPr id="0" name=""/>
        <dsp:cNvSpPr/>
      </dsp:nvSpPr>
      <dsp:spPr>
        <a:xfrm>
          <a:off x="2199874" y="445964"/>
          <a:ext cx="1582640" cy="3213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974"/>
              </a:lnTo>
              <a:lnTo>
                <a:pt x="1582640" y="218974"/>
              </a:lnTo>
              <a:lnTo>
                <a:pt x="1582640" y="321326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1F2850-CB69-4B10-9A59-058888D786C7}">
      <dsp:nvSpPr>
        <dsp:cNvPr id="0" name=""/>
        <dsp:cNvSpPr/>
      </dsp:nvSpPr>
      <dsp:spPr>
        <a:xfrm>
          <a:off x="2154154" y="445964"/>
          <a:ext cx="91440" cy="7970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94707"/>
              </a:lnTo>
              <a:lnTo>
                <a:pt x="46515" y="694707"/>
              </a:lnTo>
              <a:lnTo>
                <a:pt x="46515" y="797058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C42426-7EA6-4B5C-A2E2-48723AD8979D}">
      <dsp:nvSpPr>
        <dsp:cNvPr id="0" name=""/>
        <dsp:cNvSpPr/>
      </dsp:nvSpPr>
      <dsp:spPr>
        <a:xfrm>
          <a:off x="587120" y="445964"/>
          <a:ext cx="1612754" cy="321326"/>
        </a:xfrm>
        <a:custGeom>
          <a:avLst/>
          <a:gdLst/>
          <a:ahLst/>
          <a:cxnLst/>
          <a:rect l="0" t="0" r="0" b="0"/>
          <a:pathLst>
            <a:path>
              <a:moveTo>
                <a:pt x="1612754" y="0"/>
              </a:moveTo>
              <a:lnTo>
                <a:pt x="1612754" y="218974"/>
              </a:lnTo>
              <a:lnTo>
                <a:pt x="0" y="218974"/>
              </a:lnTo>
              <a:lnTo>
                <a:pt x="0" y="321326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341D30-38EB-4957-A45E-2882C7CF4148}">
      <dsp:nvSpPr>
        <dsp:cNvPr id="0" name=""/>
        <dsp:cNvSpPr/>
      </dsp:nvSpPr>
      <dsp:spPr>
        <a:xfrm>
          <a:off x="1647450" y="57907"/>
          <a:ext cx="1104847" cy="388057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D8141-2611-459C-ADFA-6D4612ED1E88}">
      <dsp:nvSpPr>
        <dsp:cNvPr id="0" name=""/>
        <dsp:cNvSpPr/>
      </dsp:nvSpPr>
      <dsp:spPr>
        <a:xfrm>
          <a:off x="1770211" y="174530"/>
          <a:ext cx="1104847" cy="3880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Бюджеты</a:t>
          </a:r>
          <a:endParaRPr lang="ru-RU" sz="1600" kern="1200" dirty="0"/>
        </a:p>
      </dsp:txBody>
      <dsp:txXfrm>
        <a:off x="1770211" y="174530"/>
        <a:ext cx="1104847" cy="388057"/>
      </dsp:txXfrm>
    </dsp:sp>
    <dsp:sp modelId="{C5054481-1F51-4918-93B1-F7BAF2ABA0E1}">
      <dsp:nvSpPr>
        <dsp:cNvPr id="0" name=""/>
        <dsp:cNvSpPr/>
      </dsp:nvSpPr>
      <dsp:spPr>
        <a:xfrm>
          <a:off x="34696" y="767290"/>
          <a:ext cx="1104847" cy="359495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76BF2-F845-4DFE-AFD6-8DE4EB9F4B30}">
      <dsp:nvSpPr>
        <dsp:cNvPr id="0" name=""/>
        <dsp:cNvSpPr/>
      </dsp:nvSpPr>
      <dsp:spPr>
        <a:xfrm>
          <a:off x="157457" y="883913"/>
          <a:ext cx="1104847" cy="359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Бюджеты семей</a:t>
          </a:r>
          <a:endParaRPr lang="ru-RU" sz="1200" kern="1200" dirty="0"/>
        </a:p>
      </dsp:txBody>
      <dsp:txXfrm>
        <a:off x="157457" y="883913"/>
        <a:ext cx="1104847" cy="359495"/>
      </dsp:txXfrm>
    </dsp:sp>
    <dsp:sp modelId="{0FE5F365-833C-4FD9-A941-1B8DED52B1B0}">
      <dsp:nvSpPr>
        <dsp:cNvPr id="0" name=""/>
        <dsp:cNvSpPr/>
      </dsp:nvSpPr>
      <dsp:spPr>
        <a:xfrm>
          <a:off x="1385861" y="1243023"/>
          <a:ext cx="1629617" cy="429309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5756FA-2887-4EDD-8FBF-A9BEF5691066}">
      <dsp:nvSpPr>
        <dsp:cNvPr id="0" name=""/>
        <dsp:cNvSpPr/>
      </dsp:nvSpPr>
      <dsp:spPr>
        <a:xfrm>
          <a:off x="1508622" y="1359646"/>
          <a:ext cx="1629617" cy="4293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Бюджеты  публично-правовых образований</a:t>
          </a:r>
          <a:endParaRPr lang="ru-RU" sz="1200" kern="1200" dirty="0"/>
        </a:p>
      </dsp:txBody>
      <dsp:txXfrm>
        <a:off x="1508622" y="1359646"/>
        <a:ext cx="1629617" cy="429309"/>
      </dsp:txXfrm>
    </dsp:sp>
    <dsp:sp modelId="{CAD96B00-F382-43DB-8A8E-7D726E5F7516}">
      <dsp:nvSpPr>
        <dsp:cNvPr id="0" name=""/>
        <dsp:cNvSpPr/>
      </dsp:nvSpPr>
      <dsp:spPr>
        <a:xfrm>
          <a:off x="3230091" y="767290"/>
          <a:ext cx="1104847" cy="445214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A4F379-C615-4C19-B0F3-1EF2B2216389}">
      <dsp:nvSpPr>
        <dsp:cNvPr id="0" name=""/>
        <dsp:cNvSpPr/>
      </dsp:nvSpPr>
      <dsp:spPr>
        <a:xfrm>
          <a:off x="3352852" y="883913"/>
          <a:ext cx="1104847" cy="4452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Бюджеты организаций</a:t>
          </a:r>
          <a:endParaRPr lang="ru-RU" sz="1200" kern="1200" dirty="0"/>
        </a:p>
      </dsp:txBody>
      <dsp:txXfrm>
        <a:off x="3352852" y="883913"/>
        <a:ext cx="1104847" cy="44521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C897AC2-F754-410C-B0FF-E1987D166D33}">
      <dsp:nvSpPr>
        <dsp:cNvPr id="0" name=""/>
        <dsp:cNvSpPr/>
      </dsp:nvSpPr>
      <dsp:spPr>
        <a:xfrm>
          <a:off x="0" y="0"/>
          <a:ext cx="2962413" cy="4525963"/>
        </a:xfrm>
        <a:prstGeom prst="triangle">
          <a:avLst/>
        </a:prstGeom>
        <a:solidFill>
          <a:schemeClr val="accent3">
            <a:lumMod val="40000"/>
            <a:lumOff val="60000"/>
            <a:alpha val="9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1FA8D56-9FD7-4CBD-A0C6-94EA5A8B91C4}">
      <dsp:nvSpPr>
        <dsp:cNvPr id="0" name=""/>
        <dsp:cNvSpPr/>
      </dsp:nvSpPr>
      <dsp:spPr>
        <a:xfrm>
          <a:off x="1481206" y="455027"/>
          <a:ext cx="1925568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1" i="0" u="none" strike="noStrike" kern="1200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1 уровень</a:t>
          </a:r>
        </a:p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0" i="0" u="none" strike="noStrike" kern="1200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Федеральный бюджет,  бюджеты государственных внебюджетных фондов</a:t>
          </a:r>
          <a:endParaRPr lang="ru-RU" sz="1100" b="0" kern="1200" dirty="0">
            <a:latin typeface="+mn-lt"/>
          </a:endParaRPr>
        </a:p>
      </dsp:txBody>
      <dsp:txXfrm>
        <a:off x="1481206" y="455027"/>
        <a:ext cx="1925568" cy="1071380"/>
      </dsp:txXfrm>
    </dsp:sp>
    <dsp:sp modelId="{62A65D23-9DCA-4D6F-94F9-86E15047CB11}">
      <dsp:nvSpPr>
        <dsp:cNvPr id="0" name=""/>
        <dsp:cNvSpPr/>
      </dsp:nvSpPr>
      <dsp:spPr>
        <a:xfrm>
          <a:off x="1481206" y="1660330"/>
          <a:ext cx="1925568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1" i="0" u="none" strike="noStrike" kern="1200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2 уровень</a:t>
          </a:r>
        </a:p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0" i="0" u="none" strike="noStrike" kern="1200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Бюджеты субъектов РФ (85), бюджеты территориальных государственных внебюджетных фондов</a:t>
          </a:r>
          <a:endParaRPr kumimoji="0" lang="ru-RU" sz="1100" b="0" i="0" u="none" strike="noStrike" kern="1200" cap="none" normalizeH="0" baseline="0" dirty="0">
            <a:ln/>
            <a:effectLst/>
            <a:latin typeface="+mn-lt"/>
            <a:cs typeface="Times New Roman" panose="02020603050405020304" pitchFamily="18" charset="0"/>
          </a:endParaRPr>
        </a:p>
      </dsp:txBody>
      <dsp:txXfrm>
        <a:off x="1481206" y="1660330"/>
        <a:ext cx="1925568" cy="1071380"/>
      </dsp:txXfrm>
    </dsp:sp>
    <dsp:sp modelId="{8DDC21E6-8CFA-405B-8C8B-F0BCCDFEE1C0}">
      <dsp:nvSpPr>
        <dsp:cNvPr id="0" name=""/>
        <dsp:cNvSpPr/>
      </dsp:nvSpPr>
      <dsp:spPr>
        <a:xfrm>
          <a:off x="1481206" y="2865632"/>
          <a:ext cx="1925568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 уровень</a:t>
          </a:r>
        </a:p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0" i="0" u="none" strike="noStrike" kern="1200" cap="none" normalizeH="0" baseline="0" smtClean="0">
              <a:ln/>
              <a:effectLst/>
              <a:latin typeface="+mn-lt"/>
              <a:cs typeface="Times New Roman" panose="02020603050405020304" pitchFamily="18" charset="0"/>
            </a:rPr>
            <a:t>Бюджеты муниципальных районов, </a:t>
          </a:r>
          <a:r>
            <a:rPr kumimoji="0" lang="ru-RU" sz="1100" b="1" i="0" u="sng" strike="noStrike" kern="1200" cap="none" normalizeH="0" baseline="0" smtClean="0">
              <a:ln/>
              <a:effectLst/>
              <a:latin typeface="+mn-lt"/>
              <a:cs typeface="Times New Roman" panose="02020603050405020304" pitchFamily="18" charset="0"/>
            </a:rPr>
            <a:t>городских округов</a:t>
          </a:r>
          <a:r>
            <a:rPr kumimoji="0" lang="ru-RU" sz="1100" b="0" i="0" u="none" strike="noStrike" kern="1200" cap="none" normalizeH="0" baseline="0" smtClean="0">
              <a:ln/>
              <a:effectLst/>
              <a:latin typeface="+mn-lt"/>
              <a:cs typeface="Times New Roman" panose="02020603050405020304" pitchFamily="18" charset="0"/>
            </a:rPr>
            <a:t>, городских и сельских поселений (23 151)</a:t>
          </a:r>
          <a:endParaRPr kumimoji="0" lang="ru-RU" sz="1100" b="0" i="0" u="none" strike="noStrike" kern="1200" cap="none" normalizeH="0" baseline="0" dirty="0" smtClean="0">
            <a:ln/>
            <a:effectLst/>
            <a:latin typeface="+mn-lt"/>
            <a:cs typeface="Times New Roman" panose="02020603050405020304" pitchFamily="18" charset="0"/>
          </a:endParaRPr>
        </a:p>
      </dsp:txBody>
      <dsp:txXfrm>
        <a:off x="1481206" y="2865632"/>
        <a:ext cx="1925568" cy="107138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4D6150-07D9-443D-83EE-27F7B49F69D2}">
      <dsp:nvSpPr>
        <dsp:cNvPr id="0" name=""/>
        <dsp:cNvSpPr/>
      </dsp:nvSpPr>
      <dsp:spPr>
        <a:xfrm>
          <a:off x="1410624" y="282461"/>
          <a:ext cx="3889629" cy="3889629"/>
        </a:xfrm>
        <a:prstGeom prst="pie">
          <a:avLst>
            <a:gd name="adj1" fmla="val 16200000"/>
            <a:gd name="adj2" fmla="val 192857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1.</a:t>
          </a:r>
          <a:r>
            <a:rPr lang="ru-RU" sz="1200" b="1" kern="1200" dirty="0" smtClean="0"/>
            <a:t> </a:t>
          </a:r>
          <a:r>
            <a:rPr lang="ru-RU" sz="1100" b="1" kern="1200" dirty="0" smtClean="0"/>
            <a:t>Составление</a:t>
          </a:r>
          <a:r>
            <a:rPr lang="en-US" sz="1100" b="1" kern="1200" dirty="0" smtClean="0"/>
            <a:t> </a:t>
          </a:r>
          <a:r>
            <a:rPr lang="ru-RU" sz="1100" b="1" kern="1200" dirty="0" smtClean="0"/>
            <a:t>проекта бюджета очередного года – ГРБС, ФО, ГАДБ</a:t>
          </a:r>
          <a:endParaRPr lang="ru-RU" sz="1100" b="1" kern="1200" dirty="0"/>
        </a:p>
      </dsp:txBody>
      <dsp:txXfrm>
        <a:off x="3454069" y="643641"/>
        <a:ext cx="926102" cy="740881"/>
      </dsp:txXfrm>
    </dsp:sp>
    <dsp:sp modelId="{C05BCAB1-C210-4D29-A026-4280E164710A}">
      <dsp:nvSpPr>
        <dsp:cNvPr id="0" name=""/>
        <dsp:cNvSpPr/>
      </dsp:nvSpPr>
      <dsp:spPr>
        <a:xfrm>
          <a:off x="1460634" y="344973"/>
          <a:ext cx="3889629" cy="3889629"/>
        </a:xfrm>
        <a:prstGeom prst="pie">
          <a:avLst>
            <a:gd name="adj1" fmla="val 19285716"/>
            <a:gd name="adj2" fmla="val 7714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2.</a:t>
          </a:r>
          <a:r>
            <a:rPr lang="ru-RU" sz="1100" b="1" kern="1200" dirty="0" smtClean="0"/>
            <a:t> </a:t>
          </a:r>
          <a:r>
            <a:rPr lang="ru-RU" sz="1000" b="1" kern="1200" dirty="0" smtClean="0"/>
            <a:t>Рассмотрение проекта бюджета очередного года – СНД, </a:t>
          </a:r>
          <a:r>
            <a:rPr lang="ru-RU" sz="1000" b="1" kern="1200" dirty="0" smtClean="0">
              <a:solidFill>
                <a:srgbClr val="FF0000"/>
              </a:solidFill>
            </a:rPr>
            <a:t>публичные слушания</a:t>
          </a:r>
          <a:endParaRPr lang="ru-RU" sz="1000" b="1" kern="1200" dirty="0">
            <a:solidFill>
              <a:srgbClr val="FF0000"/>
            </a:solidFill>
          </a:endParaRPr>
        </a:p>
      </dsp:txBody>
      <dsp:txXfrm>
        <a:off x="4102340" y="1754963"/>
        <a:ext cx="1065017" cy="648271"/>
      </dsp:txXfrm>
    </dsp:sp>
    <dsp:sp modelId="{24A959FA-1D21-4704-B1FF-F3624A501DEB}">
      <dsp:nvSpPr>
        <dsp:cNvPr id="0" name=""/>
        <dsp:cNvSpPr/>
      </dsp:nvSpPr>
      <dsp:spPr>
        <a:xfrm>
          <a:off x="1442575" y="423691"/>
          <a:ext cx="3889629" cy="3889629"/>
        </a:xfrm>
        <a:prstGeom prst="pie">
          <a:avLst>
            <a:gd name="adj1" fmla="val 771428"/>
            <a:gd name="adj2" fmla="val 385714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/>
            <a:t>3.</a:t>
          </a:r>
          <a:r>
            <a:rPr lang="ru-RU" sz="1200" b="1" kern="1200" smtClean="0"/>
            <a:t> </a:t>
          </a:r>
          <a:r>
            <a:rPr lang="ru-RU" sz="1100" b="1" kern="1200" smtClean="0"/>
            <a:t>Утверждение бюджета очередного года –СНД</a:t>
          </a:r>
          <a:endParaRPr lang="ru-RU" sz="1100" b="1" kern="1200" dirty="0"/>
        </a:p>
      </dsp:txBody>
      <dsp:txXfrm>
        <a:off x="3940272" y="2727370"/>
        <a:ext cx="926102" cy="717729"/>
      </dsp:txXfrm>
    </dsp:sp>
    <dsp:sp modelId="{8A44E62B-2290-462A-9CB9-1486F0D7772B}">
      <dsp:nvSpPr>
        <dsp:cNvPr id="0" name=""/>
        <dsp:cNvSpPr/>
      </dsp:nvSpPr>
      <dsp:spPr>
        <a:xfrm>
          <a:off x="1375045" y="452663"/>
          <a:ext cx="3889629" cy="3889629"/>
        </a:xfrm>
        <a:prstGeom prst="pie">
          <a:avLst>
            <a:gd name="adj1" fmla="val 3857226"/>
            <a:gd name="adj2" fmla="val 69428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4.</a:t>
          </a:r>
          <a:r>
            <a:rPr lang="ru-RU" sz="1200" b="1" kern="1200" dirty="0" smtClean="0"/>
            <a:t> </a:t>
          </a:r>
          <a:r>
            <a:rPr lang="ru-RU" sz="1000" b="1" kern="1200" dirty="0" smtClean="0"/>
            <a:t>Исполнение бюджета в текущем году – ГРБС, ФО, ГАДБ</a:t>
          </a:r>
          <a:endParaRPr lang="ru-RU" sz="1100" b="1" kern="1200" dirty="0"/>
        </a:p>
      </dsp:txBody>
      <dsp:txXfrm>
        <a:off x="2868385" y="3508801"/>
        <a:ext cx="902949" cy="648271"/>
      </dsp:txXfrm>
    </dsp:sp>
    <dsp:sp modelId="{11D4A354-65EB-432D-9EEC-AB1EF9A3E270}">
      <dsp:nvSpPr>
        <dsp:cNvPr id="0" name=""/>
        <dsp:cNvSpPr/>
      </dsp:nvSpPr>
      <dsp:spPr>
        <a:xfrm>
          <a:off x="1298103" y="423691"/>
          <a:ext cx="3889629" cy="3889629"/>
        </a:xfrm>
        <a:prstGeom prst="pie">
          <a:avLst>
            <a:gd name="adj1" fmla="val 6942858"/>
            <a:gd name="adj2" fmla="val 1002857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5.</a:t>
          </a:r>
          <a:r>
            <a:rPr lang="en-US" sz="1400" b="1" kern="1200" dirty="0" smtClean="0"/>
            <a:t> </a:t>
          </a:r>
          <a:r>
            <a:rPr lang="ru-RU" sz="1000" b="1" kern="1200" dirty="0" smtClean="0"/>
            <a:t>Формирование отчета об исполнении бюджета – ФО, ГРБС, ГАДБ</a:t>
          </a:r>
          <a:endParaRPr lang="ru-RU" sz="1000" b="1" kern="1200" dirty="0"/>
        </a:p>
      </dsp:txBody>
      <dsp:txXfrm>
        <a:off x="1763932" y="2727370"/>
        <a:ext cx="926102" cy="717729"/>
      </dsp:txXfrm>
    </dsp:sp>
    <dsp:sp modelId="{AF9122B7-32C0-487B-8918-78F73237B499}">
      <dsp:nvSpPr>
        <dsp:cNvPr id="0" name=""/>
        <dsp:cNvSpPr/>
      </dsp:nvSpPr>
      <dsp:spPr>
        <a:xfrm>
          <a:off x="1280044" y="344973"/>
          <a:ext cx="3889629" cy="3889629"/>
        </a:xfrm>
        <a:prstGeom prst="pie">
          <a:avLst>
            <a:gd name="adj1" fmla="val 10028574"/>
            <a:gd name="adj2" fmla="val 131142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6. </a:t>
          </a:r>
          <a:r>
            <a:rPr lang="ru-RU" sz="1000" b="1" kern="1200" dirty="0" smtClean="0"/>
            <a:t>Подготовка заключения на годовой отчёт об исполнении бюджета – КГК</a:t>
          </a:r>
          <a:endParaRPr lang="ru-RU" sz="1000" b="1" kern="1200" dirty="0"/>
        </a:p>
      </dsp:txBody>
      <dsp:txXfrm>
        <a:off x="1462949" y="1754963"/>
        <a:ext cx="1065017" cy="648271"/>
      </dsp:txXfrm>
    </dsp:sp>
    <dsp:sp modelId="{3C4B0C10-C016-40D2-83A1-174F381D9117}">
      <dsp:nvSpPr>
        <dsp:cNvPr id="0" name=""/>
        <dsp:cNvSpPr/>
      </dsp:nvSpPr>
      <dsp:spPr>
        <a:xfrm>
          <a:off x="1330053" y="282461"/>
          <a:ext cx="3889629" cy="3889629"/>
        </a:xfrm>
        <a:prstGeom prst="pie">
          <a:avLst>
            <a:gd name="adj1" fmla="val 13114284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/>
        </a:p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7. </a:t>
          </a:r>
          <a:r>
            <a:rPr lang="ru-RU" sz="1000" b="1" kern="1200" dirty="0" smtClean="0"/>
            <a:t>Утверждение отчета об исполнении бюджета – СНД,</a:t>
          </a:r>
          <a:r>
            <a:rPr lang="en-US" sz="1000" b="1" kern="1200" dirty="0" smtClean="0"/>
            <a:t> </a:t>
          </a:r>
          <a:r>
            <a:rPr lang="ru-RU" sz="1000" b="1" kern="1200" dirty="0" smtClean="0">
              <a:solidFill>
                <a:srgbClr val="FF0000"/>
              </a:solidFill>
            </a:rPr>
            <a:t>публичные</a:t>
          </a:r>
          <a:r>
            <a:rPr lang="en-US" sz="1000" b="1" kern="1200" dirty="0" smtClean="0">
              <a:solidFill>
                <a:srgbClr val="FF0000"/>
              </a:solidFill>
            </a:rPr>
            <a:t> </a:t>
          </a:r>
          <a:r>
            <a:rPr lang="ru-RU" sz="1000" b="1" kern="1200" dirty="0" smtClean="0">
              <a:solidFill>
                <a:srgbClr val="FF0000"/>
              </a:solidFill>
            </a:rPr>
            <a:t>слушания</a:t>
          </a:r>
          <a:endParaRPr lang="ru-RU" sz="1000" b="1" kern="1200" dirty="0">
            <a:solidFill>
              <a:srgbClr val="FF0000"/>
            </a:solidFill>
          </a:endParaRPr>
        </a:p>
      </dsp:txBody>
      <dsp:txXfrm>
        <a:off x="2250136" y="643641"/>
        <a:ext cx="926102" cy="740881"/>
      </dsp:txXfrm>
    </dsp:sp>
    <dsp:sp modelId="{7AF19E85-7499-44FB-80FD-A6F58713B033}">
      <dsp:nvSpPr>
        <dsp:cNvPr id="0" name=""/>
        <dsp:cNvSpPr/>
      </dsp:nvSpPr>
      <dsp:spPr>
        <a:xfrm>
          <a:off x="1169644" y="41674"/>
          <a:ext cx="4371202" cy="4371202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117077E-B438-45E2-B3AD-34F38CBDD0AC}">
      <dsp:nvSpPr>
        <dsp:cNvPr id="0" name=""/>
        <dsp:cNvSpPr/>
      </dsp:nvSpPr>
      <dsp:spPr>
        <a:xfrm>
          <a:off x="1219968" y="104463"/>
          <a:ext cx="4371202" cy="4371202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154D0DB-CF90-486B-A397-D41B52E6D0BB}">
      <dsp:nvSpPr>
        <dsp:cNvPr id="0" name=""/>
        <dsp:cNvSpPr/>
      </dsp:nvSpPr>
      <dsp:spPr>
        <a:xfrm>
          <a:off x="1201845" y="182999"/>
          <a:ext cx="4371202" cy="4371202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420AD62-FFF8-4455-AEE9-5C85DF63D5F4}">
      <dsp:nvSpPr>
        <dsp:cNvPr id="0" name=""/>
        <dsp:cNvSpPr/>
      </dsp:nvSpPr>
      <dsp:spPr>
        <a:xfrm>
          <a:off x="1134259" y="211775"/>
          <a:ext cx="4371202" cy="4371202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E3D2FBB-BF8F-491E-9B0F-76755833E042}">
      <dsp:nvSpPr>
        <dsp:cNvPr id="0" name=""/>
        <dsp:cNvSpPr/>
      </dsp:nvSpPr>
      <dsp:spPr>
        <a:xfrm>
          <a:off x="1057260" y="182999"/>
          <a:ext cx="4371202" cy="4371202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C35D83-189F-40B1-B8FD-90B2D5A66BA7}">
      <dsp:nvSpPr>
        <dsp:cNvPr id="0" name=""/>
        <dsp:cNvSpPr/>
      </dsp:nvSpPr>
      <dsp:spPr>
        <a:xfrm>
          <a:off x="1039137" y="104463"/>
          <a:ext cx="4371202" cy="4371202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19738D7-FBFA-4214-BD8B-A448300469B5}">
      <dsp:nvSpPr>
        <dsp:cNvPr id="0" name=""/>
        <dsp:cNvSpPr/>
      </dsp:nvSpPr>
      <dsp:spPr>
        <a:xfrm>
          <a:off x="1089461" y="41674"/>
          <a:ext cx="4371202" cy="4371202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8E37730-C84B-49ED-80B9-82BDE8636E43}">
      <dsp:nvSpPr>
        <dsp:cNvPr id="0" name=""/>
        <dsp:cNvSpPr/>
      </dsp:nvSpPr>
      <dsp:spPr>
        <a:xfrm>
          <a:off x="0" y="337267"/>
          <a:ext cx="8447512" cy="407745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Начальник финансового управления г. Новокузнецка</a:t>
          </a:r>
          <a:endParaRPr lang="ru-RU" sz="1700" kern="1200" dirty="0"/>
        </a:p>
      </dsp:txBody>
      <dsp:txXfrm>
        <a:off x="0" y="337267"/>
        <a:ext cx="8447512" cy="407745"/>
      </dsp:txXfrm>
    </dsp:sp>
    <dsp:sp modelId="{CBF02C59-87B8-4D15-BBC4-7EE816B0585E}">
      <dsp:nvSpPr>
        <dsp:cNvPr id="0" name=""/>
        <dsp:cNvSpPr/>
      </dsp:nvSpPr>
      <dsp:spPr>
        <a:xfrm>
          <a:off x="0" y="745012"/>
          <a:ext cx="8447512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209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300" kern="1200" dirty="0" smtClean="0"/>
            <a:t>Шебалина Елена Владимировна</a:t>
          </a:r>
          <a:endParaRPr lang="ru-RU" sz="1300" kern="1200" dirty="0"/>
        </a:p>
      </dsp:txBody>
      <dsp:txXfrm>
        <a:off x="0" y="745012"/>
        <a:ext cx="8447512" cy="281520"/>
      </dsp:txXfrm>
    </dsp:sp>
    <dsp:sp modelId="{4FCE1112-351C-44EE-B678-6C2FD63C71D8}">
      <dsp:nvSpPr>
        <dsp:cNvPr id="0" name=""/>
        <dsp:cNvSpPr/>
      </dsp:nvSpPr>
      <dsp:spPr>
        <a:xfrm>
          <a:off x="0" y="1026532"/>
          <a:ext cx="8447512" cy="407745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61249"/>
                <a:satOff val="-878"/>
                <a:lumOff val="5123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61249"/>
                <a:satOff val="-878"/>
                <a:lumOff val="5123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61249"/>
                <a:satOff val="-878"/>
                <a:lumOff val="512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Почтовый адрес</a:t>
          </a:r>
          <a:endParaRPr lang="ru-RU" sz="1700" kern="1200" dirty="0"/>
        </a:p>
      </dsp:txBody>
      <dsp:txXfrm>
        <a:off x="0" y="1026532"/>
        <a:ext cx="8447512" cy="407745"/>
      </dsp:txXfrm>
    </dsp:sp>
    <dsp:sp modelId="{4CD79569-7591-4915-84D1-91653CA7A0F3}">
      <dsp:nvSpPr>
        <dsp:cNvPr id="0" name=""/>
        <dsp:cNvSpPr/>
      </dsp:nvSpPr>
      <dsp:spPr>
        <a:xfrm>
          <a:off x="0" y="1434277"/>
          <a:ext cx="8447512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209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dirty="0" smtClean="0"/>
            <a:t>654080 </a:t>
          </a:r>
          <a:r>
            <a:rPr lang="ru-RU" sz="1300" kern="1200" dirty="0" smtClean="0"/>
            <a:t>Кемеровская область, г. Новокузнецк, ул. Кирова, 71</a:t>
          </a:r>
          <a:endParaRPr lang="ru-RU" sz="1300" kern="1200" dirty="0"/>
        </a:p>
      </dsp:txBody>
      <dsp:txXfrm>
        <a:off x="0" y="1434277"/>
        <a:ext cx="8447512" cy="281520"/>
      </dsp:txXfrm>
    </dsp:sp>
    <dsp:sp modelId="{1705989A-A5D8-4D41-8861-03586B87EA37}">
      <dsp:nvSpPr>
        <dsp:cNvPr id="0" name=""/>
        <dsp:cNvSpPr/>
      </dsp:nvSpPr>
      <dsp:spPr>
        <a:xfrm>
          <a:off x="0" y="1715797"/>
          <a:ext cx="8447512" cy="407745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22498"/>
                <a:satOff val="-1757"/>
                <a:lumOff val="10246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22498"/>
                <a:satOff val="-1757"/>
                <a:lumOff val="10246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22498"/>
                <a:satOff val="-1757"/>
                <a:lumOff val="1024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Телефон</a:t>
          </a:r>
          <a:endParaRPr lang="ru-RU" sz="1700" kern="1200" dirty="0"/>
        </a:p>
      </dsp:txBody>
      <dsp:txXfrm>
        <a:off x="0" y="1715797"/>
        <a:ext cx="8447512" cy="407745"/>
      </dsp:txXfrm>
    </dsp:sp>
    <dsp:sp modelId="{58EFA1D9-C126-46A6-8B19-E07747F1EF2C}">
      <dsp:nvSpPr>
        <dsp:cNvPr id="0" name=""/>
        <dsp:cNvSpPr/>
      </dsp:nvSpPr>
      <dsp:spPr>
        <a:xfrm>
          <a:off x="0" y="2123542"/>
          <a:ext cx="8447512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209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300" kern="1200" dirty="0" smtClean="0"/>
            <a:t>(3843) 321-624</a:t>
          </a:r>
          <a:endParaRPr lang="ru-RU" sz="1300" kern="1200" dirty="0"/>
        </a:p>
      </dsp:txBody>
      <dsp:txXfrm>
        <a:off x="0" y="2123542"/>
        <a:ext cx="8447512" cy="281520"/>
      </dsp:txXfrm>
    </dsp:sp>
    <dsp:sp modelId="{F4853D67-0675-4B1C-8852-996BC5516FC1}">
      <dsp:nvSpPr>
        <dsp:cNvPr id="0" name=""/>
        <dsp:cNvSpPr/>
      </dsp:nvSpPr>
      <dsp:spPr>
        <a:xfrm>
          <a:off x="0" y="2405063"/>
          <a:ext cx="8447512" cy="407745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83747"/>
                <a:satOff val="-2635"/>
                <a:lumOff val="15369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83747"/>
                <a:satOff val="-2635"/>
                <a:lumOff val="15369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83747"/>
                <a:satOff val="-2635"/>
                <a:lumOff val="153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Электронная почта</a:t>
          </a:r>
          <a:endParaRPr lang="ru-RU" sz="1700" kern="1200" dirty="0"/>
        </a:p>
      </dsp:txBody>
      <dsp:txXfrm>
        <a:off x="0" y="2405063"/>
        <a:ext cx="8447512" cy="407745"/>
      </dsp:txXfrm>
    </dsp:sp>
    <dsp:sp modelId="{C09D6071-3578-4D07-87D9-D8A9438DA82A}">
      <dsp:nvSpPr>
        <dsp:cNvPr id="0" name=""/>
        <dsp:cNvSpPr/>
      </dsp:nvSpPr>
      <dsp:spPr>
        <a:xfrm>
          <a:off x="0" y="2812808"/>
          <a:ext cx="8447512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209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dirty="0" smtClean="0"/>
            <a:t>main@finnkz.ru</a:t>
          </a:r>
          <a:endParaRPr lang="ru-RU" sz="1300" kern="1200" dirty="0"/>
        </a:p>
      </dsp:txBody>
      <dsp:txXfrm>
        <a:off x="0" y="2812808"/>
        <a:ext cx="8447512" cy="281520"/>
      </dsp:txXfrm>
    </dsp:sp>
    <dsp:sp modelId="{D7EBBDAE-6952-4ED6-868E-898406677E82}">
      <dsp:nvSpPr>
        <dsp:cNvPr id="0" name=""/>
        <dsp:cNvSpPr/>
      </dsp:nvSpPr>
      <dsp:spPr>
        <a:xfrm>
          <a:off x="0" y="3094327"/>
          <a:ext cx="8447512" cy="407745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44997"/>
                <a:satOff val="-3514"/>
                <a:lumOff val="20492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44997"/>
                <a:satOff val="-3514"/>
                <a:lumOff val="20492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44997"/>
                <a:satOff val="-3514"/>
                <a:lumOff val="204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График работы финансового органа</a:t>
          </a:r>
          <a:endParaRPr lang="ru-RU" sz="1700" kern="1200" dirty="0"/>
        </a:p>
      </dsp:txBody>
      <dsp:txXfrm>
        <a:off x="0" y="3094327"/>
        <a:ext cx="8447512" cy="407745"/>
      </dsp:txXfrm>
    </dsp:sp>
    <dsp:sp modelId="{A4729887-D5DE-4085-99EE-604841CADD20}">
      <dsp:nvSpPr>
        <dsp:cNvPr id="0" name=""/>
        <dsp:cNvSpPr/>
      </dsp:nvSpPr>
      <dsp:spPr>
        <a:xfrm>
          <a:off x="0" y="3502072"/>
          <a:ext cx="8447512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209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300" kern="1200" dirty="0" smtClean="0"/>
            <a:t>Понедельник – пятница с 8:30 до 17:30; обед 12:00 – 13:00</a:t>
          </a:r>
          <a:endParaRPr lang="ru-RU" sz="1300" kern="1200" dirty="0"/>
        </a:p>
      </dsp:txBody>
      <dsp:txXfrm>
        <a:off x="0" y="3502072"/>
        <a:ext cx="8447512" cy="281520"/>
      </dsp:txXfrm>
    </dsp:sp>
    <dsp:sp modelId="{DBEADC75-11B5-423E-8ABA-CDF0BA994BCE}">
      <dsp:nvSpPr>
        <dsp:cNvPr id="0" name=""/>
        <dsp:cNvSpPr/>
      </dsp:nvSpPr>
      <dsp:spPr>
        <a:xfrm>
          <a:off x="0" y="3783593"/>
          <a:ext cx="8447512" cy="407745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306246"/>
                <a:satOff val="-4392"/>
                <a:lumOff val="2561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График личного приёма граждан начальником финансового управления г. Новокузнецка</a:t>
          </a:r>
          <a:endParaRPr lang="ru-RU" sz="1700" kern="1200" dirty="0"/>
        </a:p>
      </dsp:txBody>
      <dsp:txXfrm>
        <a:off x="0" y="3783593"/>
        <a:ext cx="8447512" cy="407745"/>
      </dsp:txXfrm>
    </dsp:sp>
    <dsp:sp modelId="{49BA2E58-0223-48F9-9DFD-93735610914A}">
      <dsp:nvSpPr>
        <dsp:cNvPr id="0" name=""/>
        <dsp:cNvSpPr/>
      </dsp:nvSpPr>
      <dsp:spPr>
        <a:xfrm>
          <a:off x="0" y="4191338"/>
          <a:ext cx="8447512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209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300" kern="1200" dirty="0" smtClean="0"/>
            <a:t>Ежедневно в рабочее время</a:t>
          </a:r>
          <a:endParaRPr lang="ru-RU" sz="1300" kern="1200" dirty="0"/>
        </a:p>
      </dsp:txBody>
      <dsp:txXfrm>
        <a:off x="0" y="4191338"/>
        <a:ext cx="8447512" cy="281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9E0B1-1D16-47AE-8BB1-5E59C8719F6F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8B232-6756-4623-B63B-18F5D4128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4399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57A415-81A8-4B4B-9501-7AB846020DE6}" type="datetime1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BA0D02-1E77-403B-9A3B-E031A8479A02}" type="datetime1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912162-571A-427A-97BA-9F39E591DDFC}" type="datetime1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A0AA0-3C05-460D-A196-939173E8AE71}" type="datetime1">
              <a:rPr lang="ru-RU" smtClean="0"/>
              <a:pPr>
                <a:defRPr/>
              </a:pPr>
              <a:t>14.06.2018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B8BEA-4209-4625-86EC-9A135FA5292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4380410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5FC821-D09C-4F57-B4FE-27415F1A2931}" type="datetime1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6A917B-EC69-4BE3-B476-FEDFFE1DD4F2}" type="datetime1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9DEEBB-FB2D-4AF5-B39C-551AD8DA6836}" type="datetime1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AD56D2-A05E-4625-A3C4-72B89C2A2F31}" type="datetime1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1872CB-9254-4646-898B-82F727AA12B8}" type="datetime1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B44A82-350B-4105-845C-89A59C9F24E0}" type="datetime1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BA840D-1335-4AD0-ABA6-36A00CD852EE}" type="datetime1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92154E-1DB0-4AE2-A228-745DEEE2D9E1}" type="datetime1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C690B779-29F2-4296-AC52-0EEE0E2F8338}" type="datetime1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2.jpeg"/><Relationship Id="rId3" Type="http://schemas.openxmlformats.org/officeDocument/2006/relationships/image" Target="../media/image7.gif"/><Relationship Id="rId7" Type="http://schemas.openxmlformats.org/officeDocument/2006/relationships/hyperlink" Target="http://finnkz.ru/" TargetMode="External"/><Relationship Id="rId12" Type="http://schemas.openxmlformats.org/officeDocument/2006/relationships/image" Target="../media/image11.png"/><Relationship Id="rId2" Type="http://schemas.openxmlformats.org/officeDocument/2006/relationships/hyperlink" Target="http://www.ofukem.ru/content/view/1895/147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hyperlink" Target="http://www.admnkz.info/" TargetMode="External"/><Relationship Id="rId5" Type="http://schemas.openxmlformats.org/officeDocument/2006/relationships/hyperlink" Target="http://www.minfin.ru/ru/" TargetMode="External"/><Relationship Id="rId10" Type="http://schemas.openxmlformats.org/officeDocument/2006/relationships/image" Target="../media/image10.png"/><Relationship Id="rId4" Type="http://schemas.openxmlformats.org/officeDocument/2006/relationships/hyperlink" Target="http://www.minfin.ru/common/upload/library/2013/12/main/Budzhet_dlya_grazhdan_k_349-FZ.pdf" TargetMode="External"/><Relationship Id="rId9" Type="http://schemas.openxmlformats.org/officeDocument/2006/relationships/hyperlink" Target="http://budget.gov.ru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79" y="2940598"/>
            <a:ext cx="2545842" cy="3246504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80928" y="451262"/>
            <a:ext cx="7406640" cy="1935678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Глоссарий -</a:t>
            </a:r>
            <a:br>
              <a:rPr lang="ru-RU" i="1" dirty="0" smtClean="0"/>
            </a:br>
            <a:r>
              <a:rPr lang="ru-RU" sz="2700" i="1" dirty="0" smtClean="0"/>
              <a:t>Краткий словарь используемых </a:t>
            </a:r>
            <a:br>
              <a:rPr lang="ru-RU" sz="2700" i="1" dirty="0" smtClean="0"/>
            </a:br>
            <a:r>
              <a:rPr lang="ru-RU" sz="2700" i="1" dirty="0" smtClean="0"/>
              <a:t>в «Бюджете для граждан» терминов и понятий</a:t>
            </a:r>
            <a:endParaRPr lang="ru-RU" sz="2700" dirty="0">
              <a:solidFill>
                <a:srgbClr val="00206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3486638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649" y="154379"/>
            <a:ext cx="8997351" cy="1306286"/>
          </a:xfrm>
        </p:spPr>
        <p:txBody>
          <a:bodyPr anchor="t"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ИСТОЧНИКИ ФИНАНСИРОВАНИЯ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ДЕФИЦИТА БЮДЖЕТА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3845" y="1021278"/>
            <a:ext cx="5379522" cy="5438899"/>
          </a:xfrm>
        </p:spPr>
        <p:txBody>
          <a:bodyPr>
            <a:normAutofit/>
          </a:bodyPr>
          <a:lstStyle/>
          <a:p>
            <a:pPr lvl="0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ru-RU" sz="2000" dirty="0" smtClean="0"/>
          </a:p>
          <a:p>
            <a:pPr marL="355600" indent="-35560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000" dirty="0" smtClean="0"/>
              <a:t>Кредиты, полученные от кредитных организаций</a:t>
            </a:r>
          </a:p>
          <a:p>
            <a:pPr marL="355600" indent="-35560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000" dirty="0" smtClean="0"/>
              <a:t>Бюджетные кредиты, полученные от бюджетов других уровней бюджетной системы РФ</a:t>
            </a:r>
          </a:p>
          <a:p>
            <a:pPr marL="355600" indent="-35560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000" dirty="0" smtClean="0"/>
              <a:t>Изменение остатков средств на счетах по учету средств местного бюджета</a:t>
            </a:r>
          </a:p>
          <a:p>
            <a:pPr marL="355600" indent="-35560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000" dirty="0" smtClean="0"/>
              <a:t>Муниципальные займы, осуществляемые путем выпуска муниципальных ценных бумаг от имени муниципального образования</a:t>
            </a:r>
          </a:p>
          <a:p>
            <a:pPr marL="355600" indent="-35560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150000"/>
              <a:buNone/>
            </a:pPr>
            <a:endParaRPr lang="ru-RU" sz="2000" dirty="0" smtClean="0"/>
          </a:p>
          <a:p>
            <a:pPr lvl="0"/>
            <a:endParaRPr lang="ru-RU" sz="2000" dirty="0" smtClean="0"/>
          </a:p>
          <a:p>
            <a:endParaRPr lang="ru-RU" sz="20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4" y="5635627"/>
            <a:ext cx="553916" cy="988739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285008" y="2161309"/>
            <a:ext cx="3040083" cy="2620241"/>
          </a:xfrm>
          <a:prstGeom prst="cloudCallout">
            <a:avLst>
              <a:gd name="adj1" fmla="val -37451"/>
              <a:gd name="adj2" fmla="val 7864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en-US" sz="11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11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Первые три источника составляют муниципальный долг, то есть совокупность долговых обязательств муниципального образования</a:t>
            </a: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21224579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281" y="142505"/>
            <a:ext cx="7802087" cy="665017"/>
          </a:xfrm>
        </p:spPr>
        <p:txBody>
          <a:bodyPr anchor="b">
            <a:noAutofit/>
          </a:bodyPr>
          <a:lstStyle/>
          <a:p>
            <a:pPr algn="l"/>
            <a:r>
              <a:rPr lang="ru-RU" sz="3200" dirty="0" smtClean="0">
                <a:solidFill>
                  <a:srgbClr val="002060"/>
                </a:solidFill>
              </a:rPr>
              <a:t>Открытые информационные ресурсы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30474" y="3867897"/>
            <a:ext cx="4163944" cy="52294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600" dirty="0" smtClean="0">
                <a:hlinkClick r:id="rId2"/>
              </a:rPr>
              <a:t>Бюджет для граждан Кемеровской области</a:t>
            </a:r>
            <a:endParaRPr lang="ru-RU" sz="1600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Рисунок 3" descr="Minf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902" y="1650515"/>
            <a:ext cx="607088" cy="740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6420" y="2413861"/>
            <a:ext cx="4132052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hlinkClick r:id="rId4"/>
              </a:rPr>
              <a:t>Бюджет для граждан Российской Федерации</a:t>
            </a:r>
            <a:endParaRPr lang="ru-RU" sz="1600" dirty="0"/>
          </a:p>
          <a:p>
            <a:pPr algn="ctr"/>
            <a:endParaRPr lang="ru-RU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232664" y="5870313"/>
            <a:ext cx="85137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/>
              <a:t>	</a:t>
            </a:r>
            <a:r>
              <a:rPr lang="ru-RU" sz="1350" dirty="0" smtClean="0"/>
              <a:t>  </a:t>
            </a:r>
            <a:r>
              <a:rPr lang="en-US" sz="1350" dirty="0" smtClean="0"/>
              <a:t>© </a:t>
            </a:r>
            <a:r>
              <a:rPr lang="ru-RU" sz="1050" dirty="0" smtClean="0"/>
              <a:t>Автор </a:t>
            </a:r>
            <a:r>
              <a:rPr lang="ru-RU" sz="1050" dirty="0"/>
              <a:t>титульного рисунка </a:t>
            </a:r>
            <a:r>
              <a:rPr lang="ru-RU" sz="1050" dirty="0" smtClean="0"/>
              <a:t>«Кузнецкая крепость» – </a:t>
            </a:r>
            <a:r>
              <a:rPr lang="ru-RU" sz="1050" dirty="0"/>
              <a:t>Савино</a:t>
            </a:r>
            <a:r>
              <a:rPr lang="en-US" sz="1050" dirty="0"/>
              <a:t>ff </a:t>
            </a:r>
            <a:r>
              <a:rPr lang="ru-RU" sz="1050" dirty="0"/>
              <a:t>Дмитрий</a:t>
            </a:r>
          </a:p>
        </p:txBody>
      </p:sp>
      <p:pic>
        <p:nvPicPr>
          <p:cNvPr id="1026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06200" y="1637811"/>
            <a:ext cx="2179659" cy="68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logotip.gif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1703" y="4533076"/>
            <a:ext cx="1648653" cy="824327"/>
          </a:xfrm>
          <a:prstGeom prst="rect">
            <a:avLst/>
          </a:prstGeom>
        </p:spPr>
      </p:pic>
      <p:pic>
        <p:nvPicPr>
          <p:cNvPr id="1028" name="Picture 4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12169" y="2703037"/>
            <a:ext cx="2167720" cy="67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19620" y="3747073"/>
            <a:ext cx="2152819" cy="47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index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53161" y="3042546"/>
            <a:ext cx="718571" cy="761421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765544" y="5762847"/>
            <a:ext cx="2700670" cy="1588"/>
          </a:xfrm>
          <a:prstGeom prst="line">
            <a:avLst/>
          </a:prstGeom>
          <a:ln w="15875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5585" y="1322364"/>
            <a:ext cx="7928658" cy="509964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endParaRPr lang="ru-RU" sz="1600" b="1" dirty="0" smtClean="0"/>
          </a:p>
          <a:p>
            <a:pPr>
              <a:lnSpc>
                <a:spcPct val="120000"/>
              </a:lnSpc>
            </a:pPr>
            <a:endParaRPr lang="ru-RU" sz="1600" b="1" dirty="0" smtClean="0"/>
          </a:p>
          <a:p>
            <a:pPr>
              <a:lnSpc>
                <a:spcPct val="120000"/>
              </a:lnSpc>
            </a:pPr>
            <a:r>
              <a:rPr lang="ru-RU" sz="1600" b="1" dirty="0" smtClean="0"/>
              <a:t>ГАДБ</a:t>
            </a:r>
            <a:r>
              <a:rPr lang="ru-RU" sz="1600" dirty="0" smtClean="0"/>
              <a:t> – главный администратор доходов бюджета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ГРБС</a:t>
            </a:r>
            <a:r>
              <a:rPr lang="ru-RU" sz="1600" dirty="0" smtClean="0"/>
              <a:t> – главный распорядитель бюджетных средств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КГК</a:t>
            </a:r>
            <a:r>
              <a:rPr lang="ru-RU" sz="1600" dirty="0" smtClean="0"/>
              <a:t> – комитет городского контроля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КО</a:t>
            </a:r>
            <a:r>
              <a:rPr lang="ru-RU" sz="1600" dirty="0" smtClean="0"/>
              <a:t> – Кемеровская область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МП – </a:t>
            </a:r>
            <a:r>
              <a:rPr lang="ru-RU" sz="1600" dirty="0" smtClean="0"/>
              <a:t>муниципальная программа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МБТ</a:t>
            </a:r>
            <a:r>
              <a:rPr lang="ru-RU" sz="1600" dirty="0" smtClean="0"/>
              <a:t> – межбюджетные трансферты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НГО</a:t>
            </a:r>
            <a:r>
              <a:rPr lang="ru-RU" sz="1600" dirty="0" smtClean="0"/>
              <a:t> – Новокузнецкий городской округ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СНД</a:t>
            </a:r>
            <a:r>
              <a:rPr lang="ru-RU" sz="1600" dirty="0" smtClean="0"/>
              <a:t> – Совет народных депутатов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ФО</a:t>
            </a:r>
            <a:r>
              <a:rPr lang="ru-RU" sz="1600" dirty="0" smtClean="0"/>
              <a:t> – финансовый орган</a:t>
            </a:r>
          </a:p>
          <a:p>
            <a:pPr>
              <a:lnSpc>
                <a:spcPct val="120000"/>
              </a:lnSpc>
            </a:pPr>
            <a:endParaRPr lang="ru-RU" sz="1600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32914" y="1299209"/>
            <a:ext cx="8683154" cy="3379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662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281" y="154378"/>
            <a:ext cx="7825838" cy="653143"/>
          </a:xfrm>
          <a:noFill/>
        </p:spPr>
        <p:txBody>
          <a:bodyPr anchor="b">
            <a:noAutofit/>
          </a:bodyPr>
          <a:lstStyle/>
          <a:p>
            <a:pPr algn="l"/>
            <a:r>
              <a:rPr lang="ru-RU" sz="3200" b="1" dirty="0">
                <a:solidFill>
                  <a:srgbClr val="002060"/>
                </a:solidFill>
              </a:rPr>
              <a:t>Список </a:t>
            </a:r>
            <a:r>
              <a:rPr lang="ru-RU" sz="3200" b="1" dirty="0" smtClean="0">
                <a:solidFill>
                  <a:srgbClr val="002060"/>
                </a:solidFill>
              </a:rPr>
              <a:t>использованных сокращений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Схема 19"/>
          <p:cNvGraphicFramePr/>
          <p:nvPr/>
        </p:nvGraphicFramePr>
        <p:xfrm>
          <a:off x="328352" y="1143000"/>
          <a:ext cx="8447512" cy="4810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281" y="154378"/>
            <a:ext cx="7825838" cy="653143"/>
          </a:xfrm>
          <a:noFill/>
        </p:spPr>
        <p:txBody>
          <a:bodyPr anchor="b">
            <a:noAutofit/>
          </a:bodyPr>
          <a:lstStyle/>
          <a:p>
            <a:pPr algn="l"/>
            <a:r>
              <a:rPr lang="ru-RU" sz="3200" dirty="0" smtClean="0">
                <a:solidFill>
                  <a:srgbClr val="002060"/>
                </a:solidFill>
              </a:rPr>
              <a:t>Контактная информация для граждан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312" y="151495"/>
            <a:ext cx="8721931" cy="774780"/>
          </a:xfrm>
        </p:spPr>
        <p:txBody>
          <a:bodyPr anchor="t"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Путеводитель по бюджету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6597" y="5408310"/>
            <a:ext cx="553916" cy="988739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367013" y="1195822"/>
            <a:ext cx="7560662" cy="3238155"/>
          </a:xfrm>
          <a:prstGeom prst="cloudCallout">
            <a:avLst>
              <a:gd name="adj1" fmla="val 49931"/>
              <a:gd name="adj2" fmla="val 79371"/>
            </a:avLst>
          </a:prstGeom>
          <a:solidFill>
            <a:schemeClr val="tx2">
              <a:lumMod val="20000"/>
              <a:lumOff val="80000"/>
              <a:alpha val="3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i="1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algn="ctr"/>
            <a:endParaRPr lang="ru-RU" sz="1100" b="1" i="1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algn="ctr"/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Бюджет – довольно сложный для понимания документ, особенно для человека, непосвященного в бюджетный процесс. </a:t>
            </a:r>
          </a:p>
          <a:p>
            <a:pPr algn="ctr"/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 глоссарии к «Электронному бюджету» мы объясним основные понятия и термины, применяемые в бюджетном процессе.</a:t>
            </a:r>
          </a:p>
          <a:p>
            <a:pPr algn="ctr"/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Эта информация, представленная в глоссарии в информативной и компактной форме, позволит Вам расширить свои знания о бюджете и заложить основы для активного участия в бюджетном процессе города</a:t>
            </a:r>
          </a:p>
          <a:p>
            <a:pPr algn="ctr"/>
            <a:endParaRPr lang="ru-RU" sz="1100" b="1" i="1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044040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5983183" y="3019300"/>
            <a:ext cx="2850077" cy="2645230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noAutofit/>
          </a:bodyPr>
          <a:lstStyle/>
          <a:p>
            <a:endParaRPr lang="ru-RU" sz="135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8759" y="3019300"/>
            <a:ext cx="2850077" cy="2645230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noAutofit/>
          </a:bodyPr>
          <a:lstStyle/>
          <a:p>
            <a:endParaRPr lang="ru-RU" sz="1350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42504"/>
            <a:ext cx="8918368" cy="547609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dirty="0" smtClean="0"/>
              <a:t>Что такое бюджет </a:t>
            </a: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endParaRPr lang="ru-RU" sz="1400" dirty="0">
              <a:latin typeface="+mn-lt"/>
            </a:endParaRP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92669" y="4782679"/>
            <a:ext cx="1983321" cy="654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>
                <a:solidFill>
                  <a:schemeClr val="tx1"/>
                </a:solidFill>
              </a:rPr>
              <a:t>Дефицит</a:t>
            </a:r>
            <a:endParaRPr lang="en-US" sz="2100" dirty="0">
              <a:solidFill>
                <a:schemeClr val="tx1"/>
              </a:solidFill>
            </a:endParaRPr>
          </a:p>
          <a:p>
            <a:pPr algn="ctr"/>
            <a:r>
              <a:rPr lang="ru-RU" sz="1050" dirty="0">
                <a:solidFill>
                  <a:schemeClr val="tx1"/>
                </a:solidFill>
              </a:rPr>
              <a:t>превышение </a:t>
            </a:r>
            <a:r>
              <a:rPr lang="ru-RU" sz="1050" b="1" dirty="0">
                <a:solidFill>
                  <a:srgbClr val="FF0000"/>
                </a:solidFill>
              </a:rPr>
              <a:t>расходов</a:t>
            </a:r>
            <a:r>
              <a:rPr lang="ru-RU" sz="1050" dirty="0">
                <a:solidFill>
                  <a:schemeClr val="tx1"/>
                </a:solidFill>
              </a:rPr>
              <a:t> </a:t>
            </a:r>
            <a:r>
              <a:rPr lang="ru-RU" sz="1050" dirty="0" smtClean="0">
                <a:solidFill>
                  <a:schemeClr val="tx1"/>
                </a:solidFill>
              </a:rPr>
              <a:t>над </a:t>
            </a:r>
            <a:r>
              <a:rPr lang="ru-RU" sz="1050" dirty="0">
                <a:solidFill>
                  <a:schemeClr val="tx1"/>
                </a:solidFill>
              </a:rPr>
              <a:t>доходами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43888" y="4791780"/>
            <a:ext cx="2009137" cy="679149"/>
          </a:xfrm>
          <a:prstGeom prst="roundRect">
            <a:avLst/>
          </a:prstGeom>
          <a:solidFill>
            <a:srgbClr val="92D05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>
                <a:solidFill>
                  <a:schemeClr val="tx1"/>
                </a:solidFill>
              </a:rPr>
              <a:t>Профицит</a:t>
            </a:r>
            <a:endParaRPr lang="en-US" sz="2100" dirty="0">
              <a:solidFill>
                <a:schemeClr val="tx1"/>
              </a:solidFill>
            </a:endParaRPr>
          </a:p>
          <a:p>
            <a:pPr algn="ctr"/>
            <a:r>
              <a:rPr lang="ru-RU" sz="1050" dirty="0">
                <a:solidFill>
                  <a:schemeClr val="tx1"/>
                </a:solidFill>
              </a:rPr>
              <a:t>превышение </a:t>
            </a:r>
            <a:r>
              <a:rPr lang="ru-RU" sz="1050" b="1" dirty="0">
                <a:solidFill>
                  <a:schemeClr val="accent5">
                    <a:lumMod val="50000"/>
                  </a:schemeClr>
                </a:solidFill>
              </a:rPr>
              <a:t>доходов</a:t>
            </a:r>
            <a:r>
              <a:rPr lang="ru-RU" sz="1050" dirty="0">
                <a:solidFill>
                  <a:schemeClr val="tx1"/>
                </a:solidFill>
              </a:rPr>
              <a:t> над расходами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6157289" y="3169197"/>
            <a:ext cx="2574534" cy="1616386"/>
            <a:chOff x="6139751" y="2616304"/>
            <a:chExt cx="2574534" cy="1616386"/>
          </a:xfrm>
        </p:grpSpPr>
        <p:sp>
          <p:nvSpPr>
            <p:cNvPr id="6" name="Скругленный прямоугольник 5"/>
            <p:cNvSpPr/>
            <p:nvPr/>
          </p:nvSpPr>
          <p:spPr>
            <a:xfrm rot="21283331">
              <a:off x="6170653" y="3454325"/>
              <a:ext cx="860897" cy="40126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Доходы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 rot="21283331">
              <a:off x="6139751" y="2616304"/>
              <a:ext cx="860897" cy="40126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63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Доходы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 rot="21283331">
              <a:off x="6154014" y="3037025"/>
              <a:ext cx="860897" cy="40126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Доходы</a:t>
              </a:r>
            </a:p>
          </p:txBody>
        </p:sp>
        <p:sp>
          <p:nvSpPr>
            <p:cNvPr id="16" name="Блок-схема: извлечение 15"/>
            <p:cNvSpPr/>
            <p:nvPr/>
          </p:nvSpPr>
          <p:spPr>
            <a:xfrm>
              <a:off x="7255136" y="3937212"/>
              <a:ext cx="328308" cy="295478"/>
            </a:xfrm>
            <a:prstGeom prst="flowChartExtract">
              <a:avLst/>
            </a:prstGeom>
            <a:solidFill>
              <a:srgbClr val="E9D2C9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 rot="21340983">
              <a:off x="6160775" y="3820480"/>
              <a:ext cx="2553510" cy="80254"/>
            </a:xfrm>
            <a:prstGeom prst="rect">
              <a:avLst/>
            </a:prstGeom>
            <a:solidFill>
              <a:srgbClr val="E9D2C9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 rot="21332283">
              <a:off x="7812044" y="3326803"/>
              <a:ext cx="860897" cy="40126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Расходы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10191" y="3204469"/>
            <a:ext cx="2639944" cy="1550448"/>
            <a:chOff x="423308" y="2662209"/>
            <a:chExt cx="2639944" cy="1550448"/>
          </a:xfrm>
        </p:grpSpPr>
        <p:sp>
          <p:nvSpPr>
            <p:cNvPr id="11" name="Скругленный прямоугольник 10"/>
            <p:cNvSpPr/>
            <p:nvPr/>
          </p:nvSpPr>
          <p:spPr>
            <a:xfrm rot="456204">
              <a:off x="2128080" y="3477003"/>
              <a:ext cx="860897" cy="40126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Расходы</a:t>
              </a: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 rot="456204">
              <a:off x="2202355" y="2662209"/>
              <a:ext cx="860897" cy="40126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Расходы</a:t>
              </a: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 rot="456204">
              <a:off x="2170425" y="3073256"/>
              <a:ext cx="860897" cy="40126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Расходы</a:t>
              </a:r>
            </a:p>
          </p:txBody>
        </p:sp>
        <p:sp>
          <p:nvSpPr>
            <p:cNvPr id="14" name="Блок-схема: извлечение 13"/>
            <p:cNvSpPr/>
            <p:nvPr/>
          </p:nvSpPr>
          <p:spPr>
            <a:xfrm>
              <a:off x="1517670" y="3917179"/>
              <a:ext cx="328308" cy="295478"/>
            </a:xfrm>
            <a:prstGeom prst="flowChartExtract">
              <a:avLst/>
            </a:prstGeom>
            <a:solidFill>
              <a:srgbClr val="E9D2C9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 rot="402593">
              <a:off x="423308" y="3800446"/>
              <a:ext cx="2553510" cy="80254"/>
            </a:xfrm>
            <a:prstGeom prst="rect">
              <a:avLst/>
            </a:prstGeom>
            <a:solidFill>
              <a:srgbClr val="E9D2C9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 rot="456784">
              <a:off x="469512" y="3277585"/>
              <a:ext cx="860897" cy="40126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Доходы</a:t>
              </a:r>
            </a:p>
          </p:txBody>
        </p:sp>
      </p:grpSp>
      <p:pic>
        <p:nvPicPr>
          <p:cNvPr id="20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610" y="5447152"/>
            <a:ext cx="553916" cy="988739"/>
          </a:xfrm>
          <a:prstGeom prst="rect">
            <a:avLst/>
          </a:prstGeom>
        </p:spPr>
      </p:pic>
      <p:sp>
        <p:nvSpPr>
          <p:cNvPr id="21" name="Выноска-облако 20"/>
          <p:cNvSpPr/>
          <p:nvPr/>
        </p:nvSpPr>
        <p:spPr>
          <a:xfrm>
            <a:off x="3063834" y="2806996"/>
            <a:ext cx="3032166" cy="2155530"/>
          </a:xfrm>
          <a:prstGeom prst="cloudCallout">
            <a:avLst>
              <a:gd name="adj1" fmla="val -24424"/>
              <a:gd name="adj2" fmla="val 73617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i="1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algn="ctr"/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Сбалансированность </a:t>
            </a:r>
            <a:r>
              <a:rPr lang="ru-RU" sz="11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бюджета по доходам и расходам —</a:t>
            </a:r>
          </a:p>
          <a:p>
            <a:pPr algn="ctr"/>
            <a:r>
              <a:rPr lang="ru-RU" sz="11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основополагающее требование, предъявляемое к органам, составляющим и утверждающим бюджет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4966" y="5821277"/>
            <a:ext cx="32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/>
              <a:t>При </a:t>
            </a:r>
            <a:r>
              <a:rPr lang="ru-RU" sz="1050" b="1" dirty="0"/>
              <a:t>дефиците</a:t>
            </a:r>
            <a:r>
              <a:rPr lang="ru-RU" sz="1050" dirty="0"/>
              <a:t> принимается решение о привлечении источников его покрытия (используются имеющиеся накопления, берутся займы и т.д.)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35292" y="5822393"/>
            <a:ext cx="2695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/>
              <a:t>При </a:t>
            </a:r>
            <a:r>
              <a:rPr lang="ru-RU" sz="1050" b="1" dirty="0" err="1"/>
              <a:t>профиците</a:t>
            </a:r>
            <a:r>
              <a:rPr lang="ru-RU" sz="1050" b="1" dirty="0"/>
              <a:t> </a:t>
            </a:r>
            <a:r>
              <a:rPr lang="ru-RU" sz="1050" dirty="0"/>
              <a:t>принимается решение о том, как использовать дополнительные средства (накапливать резервы, погашать долг и т.д.)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91824" y="1219200"/>
            <a:ext cx="76990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Бюджет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– это план доходов и расходов на определённый период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>
                <a:solidFill>
                  <a:srgbClr val="FF0000"/>
                </a:solidFill>
              </a:rPr>
              <a:t>Доходы</a:t>
            </a:r>
            <a:r>
              <a:rPr lang="ru-RU" sz="1400" b="1" dirty="0" smtClean="0">
                <a:solidFill>
                  <a:srgbClr val="FF3300"/>
                </a:solidFill>
              </a:rPr>
              <a:t> </a:t>
            </a:r>
            <a:r>
              <a:rPr lang="ru-RU" sz="1400" dirty="0" smtClean="0"/>
              <a:t>–</a:t>
            </a:r>
            <a:r>
              <a:rPr lang="ru-RU" sz="1400" b="1" dirty="0" smtClean="0">
                <a:solidFill>
                  <a:srgbClr val="FF3300"/>
                </a:solidFill>
              </a:rPr>
              <a:t> </a:t>
            </a:r>
            <a:r>
              <a:rPr lang="ru-RU" sz="1400" dirty="0" smtClean="0"/>
              <a:t>это поступающие в бюджет денежные средства (налоги юридических и физических лиц, административные платежи и сборы, безвозмездные поступления)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>
                <a:solidFill>
                  <a:srgbClr val="FF0000"/>
                </a:solidFill>
              </a:rPr>
              <a:t>Расходы</a:t>
            </a:r>
            <a:r>
              <a:rPr lang="ru-RU" sz="1400" dirty="0" smtClean="0">
                <a:solidFill>
                  <a:srgbClr val="FF3300"/>
                </a:solidFill>
              </a:rPr>
              <a:t> </a:t>
            </a:r>
            <a:r>
              <a:rPr lang="ru-RU" sz="1400" dirty="0" smtClean="0"/>
              <a:t>– это выплачиваемые из бюджета денежные средства (социальные выплаты населению; содержание государственных учреждений образования, ЖКХ, культуры; капитальное строительство и  прочее).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="" xmlns:p14="http://schemas.microsoft.com/office/powerpoint/2010/main" val="1971108571"/>
              </p:ext>
            </p:extLst>
          </p:nvPr>
        </p:nvGraphicFramePr>
        <p:xfrm>
          <a:off x="3565196" y="723294"/>
          <a:ext cx="4457700" cy="1788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10" name="Объект 6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="" xmlns:p14="http://schemas.microsoft.com/office/powerpoint/2010/main" val="2881653743"/>
              </p:ext>
            </p:extLst>
          </p:nvPr>
        </p:nvGraphicFramePr>
        <p:xfrm>
          <a:off x="380000" y="1930400"/>
          <a:ext cx="3406775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59825" y="5895975"/>
            <a:ext cx="247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Бюджетная система РФ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6" name="Объект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0862" y="5471913"/>
            <a:ext cx="553916" cy="988739"/>
          </a:xfrm>
          <a:prstGeom prst="rect">
            <a:avLst/>
          </a:prstGeom>
        </p:spPr>
      </p:pic>
      <p:sp>
        <p:nvSpPr>
          <p:cNvPr id="17" name="Выноска-облако 16"/>
          <p:cNvSpPr/>
          <p:nvPr/>
        </p:nvSpPr>
        <p:spPr>
          <a:xfrm>
            <a:off x="4429497" y="2695700"/>
            <a:ext cx="3372592" cy="2648196"/>
          </a:xfrm>
          <a:prstGeom prst="cloudCallout">
            <a:avLst>
              <a:gd name="adj1" fmla="val 34727"/>
              <a:gd name="adj2" fmla="val 5332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</a:rPr>
              <a:t>В основе распределения общегосударственных денежных ресурсов между уровнями бюджетной системы РФ заложены принципы самостоятельности местных бюджетов, их государственной финансовой поддержки.</a:t>
            </a:r>
            <a:endParaRPr lang="ru-RU" sz="11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0" y="0"/>
            <a:ext cx="9144000" cy="68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atin typeface="+mj-lt"/>
                <a:ea typeface="+mj-ea"/>
                <a:cs typeface="+mj-cs"/>
              </a:rPr>
              <a:t>Бюджетная система РФ</a:t>
            </a:r>
          </a:p>
        </p:txBody>
      </p:sp>
    </p:spTree>
    <p:extLst>
      <p:ext uri="{BB962C8B-B14F-4D97-AF65-F5344CB8AC3E}">
        <p14:creationId xmlns="" xmlns:p14="http://schemas.microsoft.com/office/powerpoint/2010/main" val="358760665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301" y="3645024"/>
            <a:ext cx="777649" cy="10368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318" y="1229398"/>
            <a:ext cx="777649" cy="1036865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129288084"/>
              </p:ext>
            </p:extLst>
          </p:nvPr>
        </p:nvGraphicFramePr>
        <p:xfrm>
          <a:off x="2871193" y="1047875"/>
          <a:ext cx="6630308" cy="4630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23949" y="617518"/>
            <a:ext cx="7754586" cy="522514"/>
          </a:xfrm>
        </p:spPr>
        <p:txBody>
          <a:bodyPr>
            <a:noAutofit/>
          </a:bodyPr>
          <a:lstStyle/>
          <a:p>
            <a:pPr algn="l"/>
            <a:r>
              <a:rPr lang="ru-RU" sz="1400" dirty="0" smtClean="0">
                <a:latin typeface="+mn-lt"/>
                <a:ea typeface="+mn-ea"/>
                <a:cs typeface="+mn-cs"/>
              </a:rPr>
              <a:t>Представляет </a:t>
            </a:r>
            <a:r>
              <a:rPr lang="ru-RU" sz="1400" dirty="0">
                <a:latin typeface="+mn-lt"/>
                <a:ea typeface="+mn-ea"/>
                <a:cs typeface="+mn-cs"/>
              </a:rPr>
              <a:t>собой деятельность по составлению проекта бюджета, его рассмотрению, </a:t>
            </a:r>
            <a:r>
              <a:rPr lang="ru-RU" sz="1400" dirty="0" smtClean="0"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atin typeface="+mn-lt"/>
                <a:ea typeface="+mn-ea"/>
                <a:cs typeface="+mn-cs"/>
              </a:rPr>
              <a:t>утверждению</a:t>
            </a:r>
            <a:r>
              <a:rPr lang="ru-RU" sz="1400" dirty="0">
                <a:latin typeface="+mn-lt"/>
                <a:ea typeface="+mn-ea"/>
                <a:cs typeface="+mn-cs"/>
              </a:rPr>
              <a:t>, исполнению, составлению </a:t>
            </a:r>
            <a:r>
              <a:rPr lang="ru-RU" sz="1400" dirty="0" smtClean="0">
                <a:latin typeface="+mn-lt"/>
                <a:ea typeface="+mn-ea"/>
                <a:cs typeface="+mn-cs"/>
              </a:rPr>
              <a:t>отчёта </a:t>
            </a:r>
            <a:r>
              <a:rPr lang="ru-RU" sz="1400" dirty="0">
                <a:latin typeface="+mn-lt"/>
                <a:ea typeface="+mn-ea"/>
                <a:cs typeface="+mn-cs"/>
              </a:rPr>
              <a:t>об исполнении и </a:t>
            </a:r>
            <a:r>
              <a:rPr lang="ru-RU" sz="1400" dirty="0" smtClean="0">
                <a:latin typeface="+mn-lt"/>
                <a:ea typeface="+mn-ea"/>
                <a:cs typeface="+mn-cs"/>
              </a:rPr>
              <a:t>утверждению отчёта.</a:t>
            </a:r>
            <a:endParaRPr lang="ru-RU" sz="1400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90" y="4673303"/>
            <a:ext cx="553916" cy="988739"/>
          </a:xfrm>
        </p:spPr>
      </p:pic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Выноска-облако 4"/>
          <p:cNvSpPr/>
          <p:nvPr/>
        </p:nvSpPr>
        <p:spPr>
          <a:xfrm>
            <a:off x="380011" y="1325527"/>
            <a:ext cx="3645724" cy="2838892"/>
          </a:xfrm>
          <a:prstGeom prst="cloudCallout">
            <a:avLst>
              <a:gd name="adj1" fmla="val -37093"/>
              <a:gd name="adj2" fmla="val 6464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1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Цели публичных слушаний по проекту бюджета</a:t>
            </a:r>
          </a:p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ru-RU" sz="11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Достижение разумного баланса между возможностями бюджета и потребностями в расходах</a:t>
            </a:r>
          </a:p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ru-RU" sz="11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Развитие гласности и прозрачности бюджета</a:t>
            </a:r>
          </a:p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ru-RU" sz="11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Вовлечение населения в процесс формирования бюджета</a:t>
            </a:r>
          </a:p>
          <a:p>
            <a:r>
              <a:rPr lang="ru-RU" sz="11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7166" y="5407814"/>
            <a:ext cx="407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Основы составления проекта </a:t>
            </a:r>
            <a:r>
              <a:rPr lang="ru-RU" b="1" dirty="0" smtClean="0"/>
              <a:t>бюджета</a:t>
            </a:r>
            <a:endParaRPr lang="ru-RU" b="1" dirty="0"/>
          </a:p>
        </p:txBody>
      </p:sp>
      <p:grpSp>
        <p:nvGrpSpPr>
          <p:cNvPr id="6" name="Группа 12"/>
          <p:cNvGrpSpPr/>
          <p:nvPr/>
        </p:nvGrpSpPr>
        <p:grpSpPr>
          <a:xfrm>
            <a:off x="4800739" y="5747657"/>
            <a:ext cx="1457548" cy="825543"/>
            <a:chOff x="1496815" y="1528291"/>
            <a:chExt cx="1007417" cy="100741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4" name="Овал 13"/>
            <p:cNvSpPr/>
            <p:nvPr/>
          </p:nvSpPr>
          <p:spPr>
            <a:xfrm>
              <a:off x="1496815" y="1528291"/>
              <a:ext cx="1007417" cy="100741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Овал 4"/>
            <p:cNvSpPr/>
            <p:nvPr/>
          </p:nvSpPr>
          <p:spPr>
            <a:xfrm>
              <a:off x="1644348" y="1675824"/>
              <a:ext cx="712351" cy="712351"/>
            </a:xfrm>
            <a:prstGeom prst="round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 smtClean="0">
                  <a:solidFill>
                    <a:schemeClr val="tx2"/>
                  </a:solidFill>
                </a:rPr>
                <a:t>Муниципальные программы </a:t>
              </a:r>
              <a:endParaRPr lang="ru-RU" sz="9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7" name="Группа 15"/>
          <p:cNvGrpSpPr/>
          <p:nvPr/>
        </p:nvGrpSpPr>
        <p:grpSpPr>
          <a:xfrm>
            <a:off x="346725" y="5747657"/>
            <a:ext cx="1457548" cy="825543"/>
            <a:chOff x="2986977" y="74220"/>
            <a:chExt cx="1007417" cy="100741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Овал 16"/>
            <p:cNvSpPr/>
            <p:nvPr/>
          </p:nvSpPr>
          <p:spPr>
            <a:xfrm>
              <a:off x="2986977" y="74220"/>
              <a:ext cx="1007417" cy="100741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Овал 4"/>
            <p:cNvSpPr/>
            <p:nvPr/>
          </p:nvSpPr>
          <p:spPr>
            <a:xfrm>
              <a:off x="3134510" y="221753"/>
              <a:ext cx="712351" cy="712351"/>
            </a:xfrm>
            <a:prstGeom prst="round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>
                  <a:solidFill>
                    <a:schemeClr val="tx2"/>
                  </a:solidFill>
                </a:rPr>
                <a:t>Бюджетное послание Президента Российской Федерации</a:t>
              </a:r>
            </a:p>
          </p:txBody>
        </p:sp>
      </p:grpSp>
      <p:grpSp>
        <p:nvGrpSpPr>
          <p:cNvPr id="10" name="Группа 18"/>
          <p:cNvGrpSpPr/>
          <p:nvPr/>
        </p:nvGrpSpPr>
        <p:grpSpPr>
          <a:xfrm>
            <a:off x="1831396" y="5747657"/>
            <a:ext cx="1457548" cy="825543"/>
            <a:chOff x="4535195" y="1521034"/>
            <a:chExt cx="1007417" cy="100741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Овал 19"/>
            <p:cNvSpPr/>
            <p:nvPr/>
          </p:nvSpPr>
          <p:spPr>
            <a:xfrm>
              <a:off x="4535195" y="1521034"/>
              <a:ext cx="1007417" cy="100741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Овал 4"/>
            <p:cNvSpPr/>
            <p:nvPr/>
          </p:nvSpPr>
          <p:spPr>
            <a:xfrm>
              <a:off x="4682728" y="1668567"/>
              <a:ext cx="712351" cy="712351"/>
            </a:xfrm>
            <a:prstGeom prst="round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>
                  <a:solidFill>
                    <a:schemeClr val="tx2"/>
                  </a:solidFill>
                </a:rPr>
                <a:t>Прогноз социально-экономического </a:t>
              </a:r>
              <a:r>
                <a:rPr lang="ru-RU" sz="900" b="1" dirty="0" smtClean="0">
                  <a:solidFill>
                    <a:schemeClr val="tx2"/>
                  </a:solidFill>
                </a:rPr>
                <a:t>развития</a:t>
              </a:r>
              <a:endParaRPr lang="ru-RU" sz="9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1" name="Группа 21"/>
          <p:cNvGrpSpPr/>
          <p:nvPr/>
        </p:nvGrpSpPr>
        <p:grpSpPr>
          <a:xfrm>
            <a:off x="3316067" y="5747657"/>
            <a:ext cx="1457548" cy="825543"/>
            <a:chOff x="2820063" y="3025710"/>
            <a:chExt cx="1007417" cy="100741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3" name="Овал 22"/>
            <p:cNvSpPr/>
            <p:nvPr/>
          </p:nvSpPr>
          <p:spPr>
            <a:xfrm>
              <a:off x="2820063" y="3025710"/>
              <a:ext cx="1007417" cy="100741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Овал 4"/>
            <p:cNvSpPr/>
            <p:nvPr/>
          </p:nvSpPr>
          <p:spPr>
            <a:xfrm>
              <a:off x="2982110" y="3187757"/>
              <a:ext cx="712351" cy="712351"/>
            </a:xfrm>
            <a:prstGeom prst="round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>
                  <a:solidFill>
                    <a:schemeClr val="tx2"/>
                  </a:solidFill>
                </a:rPr>
                <a:t>Основные направления бюджетной и налоговой политики</a:t>
              </a:r>
            </a:p>
          </p:txBody>
        </p:sp>
      </p:grp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1123949" y="2"/>
            <a:ext cx="7515225" cy="68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/>
              <a:t>Бюджетный процесс</a:t>
            </a:r>
            <a:endParaRPr kumimoji="0" lang="ru-RU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725461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TextBox 10"/>
          <p:cNvSpPr txBox="1"/>
          <p:nvPr/>
        </p:nvSpPr>
        <p:spPr>
          <a:xfrm>
            <a:off x="3040079" y="2230791"/>
            <a:ext cx="3681350" cy="310854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Возможности влияния гражданина на </a:t>
            </a:r>
            <a:r>
              <a:rPr lang="ru-RU" sz="1400" b="1" dirty="0" smtClean="0"/>
              <a:t>процесс формирования </a:t>
            </a:r>
            <a:r>
              <a:rPr lang="ru-RU" sz="1400" b="1" dirty="0"/>
              <a:t>бюджета</a:t>
            </a:r>
          </a:p>
          <a:p>
            <a:pPr lvl="0"/>
            <a:endParaRPr lang="ru-RU" sz="1400" b="1" dirty="0"/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b="1" dirty="0"/>
              <a:t>Публичные обсуждения целевых программ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b="1" dirty="0"/>
              <a:t>Публичные слушания проекта </a:t>
            </a:r>
            <a:r>
              <a:rPr lang="ru-RU" sz="1400" b="1" dirty="0" smtClean="0"/>
              <a:t>решения о местном </a:t>
            </a:r>
            <a:r>
              <a:rPr lang="ru-RU" sz="1400" b="1" dirty="0"/>
              <a:t>бюджете на очередной финансовый год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b="1" dirty="0"/>
              <a:t>Публичные слушания по проекту </a:t>
            </a:r>
            <a:r>
              <a:rPr lang="ru-RU" sz="1400" b="1" dirty="0" smtClean="0"/>
              <a:t>решения об </a:t>
            </a:r>
            <a:r>
              <a:rPr lang="ru-RU" sz="1400" b="1" dirty="0"/>
              <a:t>исполнении </a:t>
            </a:r>
            <a:r>
              <a:rPr lang="ru-RU" sz="1400" b="1" dirty="0" smtClean="0"/>
              <a:t>бюджета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b="1" dirty="0" smtClean="0"/>
              <a:t>Участие граждан в выборе объектов капитального ремонта (дворы, дороги) путем голосования на соответствующих сайтах</a:t>
            </a:r>
            <a:endParaRPr lang="ru-RU" dirty="0"/>
          </a:p>
        </p:txBody>
      </p:sp>
      <p:sp>
        <p:nvSpPr>
          <p:cNvPr id="13" name="Выгнутая вверх стрелка 12"/>
          <p:cNvSpPr/>
          <p:nvPr/>
        </p:nvSpPr>
        <p:spPr>
          <a:xfrm rot="10800000">
            <a:off x="1287065" y="5090873"/>
            <a:ext cx="6804561" cy="1021942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49" y="2650809"/>
            <a:ext cx="1591658" cy="15916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758" y="2821132"/>
            <a:ext cx="1395874" cy="1901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12401" y="2408777"/>
            <a:ext cx="1580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Бюджет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6890" y="2271087"/>
            <a:ext cx="2677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Налогоплательщик</a:t>
            </a:r>
          </a:p>
        </p:txBody>
      </p:sp>
      <p:sp>
        <p:nvSpPr>
          <p:cNvPr id="5" name="Выгнутая вверх стрелка 4"/>
          <p:cNvSpPr/>
          <p:nvPr/>
        </p:nvSpPr>
        <p:spPr>
          <a:xfrm>
            <a:off x="1436915" y="1071021"/>
            <a:ext cx="6804561" cy="1021942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9916" y="1539902"/>
            <a:ext cx="470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/>
              <a:t>Формирует доходную часть бюджета, </a:t>
            </a:r>
            <a:r>
              <a:rPr lang="ru-RU" sz="1400" i="1" dirty="0" smtClean="0"/>
              <a:t>оплачивая </a:t>
            </a:r>
            <a:r>
              <a:rPr lang="ru-RU" sz="1400" i="1" dirty="0"/>
              <a:t>налоги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92833" y="5299702"/>
            <a:ext cx="5047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400" i="1" dirty="0"/>
              <a:t>Получает социальные гарантии – расходная часть бюджета</a:t>
            </a:r>
          </a:p>
          <a:p>
            <a:pPr lvl="0"/>
            <a:r>
              <a:rPr lang="ru-RU" sz="1400" i="1" dirty="0"/>
              <a:t> (образование, здравоохранение, социальные льготы и др</a:t>
            </a:r>
            <a:r>
              <a:rPr lang="ru-RU" sz="1400" i="1" dirty="0" smtClean="0"/>
              <a:t>.)</a:t>
            </a:r>
            <a:endParaRPr lang="ru-RU" sz="1400" i="1" dirty="0"/>
          </a:p>
        </p:txBody>
      </p:sp>
      <p:sp>
        <p:nvSpPr>
          <p:cNvPr id="17" name="Нашивка 16"/>
          <p:cNvSpPr/>
          <p:nvPr/>
        </p:nvSpPr>
        <p:spPr>
          <a:xfrm>
            <a:off x="6837630" y="3247176"/>
            <a:ext cx="363474" cy="36347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311" y="4192515"/>
            <a:ext cx="2835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Получатель </a:t>
            </a:r>
          </a:p>
          <a:p>
            <a:pPr algn="ctr"/>
            <a:r>
              <a:rPr lang="ru-RU" sz="2400" dirty="0"/>
              <a:t>социальных выплат </a:t>
            </a:r>
          </a:p>
        </p:txBody>
      </p:sp>
      <p:sp>
        <p:nvSpPr>
          <p:cNvPr id="37" name="Нашивка 36"/>
          <p:cNvSpPr/>
          <p:nvPr/>
        </p:nvSpPr>
        <p:spPr>
          <a:xfrm>
            <a:off x="2596219" y="3235658"/>
            <a:ext cx="363474" cy="36347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120771" y="2"/>
            <a:ext cx="8518404" cy="68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/>
              <a:t>Участие гражданина в бюджетном процессе</a:t>
            </a:r>
            <a:endParaRPr kumimoji="0" lang="ru-RU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123000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67595" y="688769"/>
            <a:ext cx="5379522" cy="5985163"/>
          </a:xfrm>
        </p:spPr>
        <p:txBody>
          <a:bodyPr anchor="ctr">
            <a:normAutofit fontScale="55000" lnSpcReduction="20000"/>
          </a:bodyPr>
          <a:lstStyle/>
          <a:p>
            <a:pPr marL="36000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200" dirty="0" smtClean="0"/>
              <a:t>Налоговые </a:t>
            </a:r>
            <a:r>
              <a:rPr lang="ru-RU" sz="2200" dirty="0"/>
              <a:t>доходы – поступления в бюджет от уплаты налогов и сборов, установленных Налоговым Кодексом </a:t>
            </a:r>
            <a:r>
              <a:rPr lang="ru-RU" sz="2200" dirty="0" smtClean="0"/>
              <a:t>РФ, в том числе: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/>
              <a:t>Налог на доходы физических лиц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/>
              <a:t>Земельный налог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/>
              <a:t>Транспортный налог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/>
              <a:t>Налог на имущество физических лиц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/>
              <a:t>Единый налог  на вмененный доход и другие</a:t>
            </a:r>
          </a:p>
          <a:p>
            <a:pPr marL="36000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endParaRPr lang="ru-RU" sz="2200" dirty="0"/>
          </a:p>
          <a:p>
            <a:pPr marL="36000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200" dirty="0"/>
              <a:t>Неналоговые доходы </a:t>
            </a:r>
            <a:r>
              <a:rPr lang="ru-RU" sz="2200" dirty="0" smtClean="0"/>
              <a:t>– </a:t>
            </a:r>
            <a:r>
              <a:rPr lang="ru-RU" sz="2200" dirty="0"/>
              <a:t>поступления </a:t>
            </a:r>
            <a:r>
              <a:rPr lang="ru-RU" sz="2200" dirty="0" smtClean="0"/>
              <a:t>:</a:t>
            </a:r>
            <a:endParaRPr lang="ru-RU" sz="2200" dirty="0"/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/>
              <a:t>доходов от использования </a:t>
            </a:r>
            <a:r>
              <a:rPr lang="ru-RU" sz="2200" dirty="0" smtClean="0"/>
              <a:t>имущества</a:t>
            </a:r>
            <a:endParaRPr lang="ru-RU" sz="2200" dirty="0"/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/>
              <a:t>доходов от продажи </a:t>
            </a:r>
            <a:r>
              <a:rPr lang="ru-RU" sz="2200" dirty="0" smtClean="0"/>
              <a:t>имущества</a:t>
            </a:r>
            <a:endParaRPr lang="ru-RU" sz="2200" dirty="0"/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/>
              <a:t>доходов от платных услуг казенных </a:t>
            </a:r>
            <a:r>
              <a:rPr lang="ru-RU" sz="2200" dirty="0" smtClean="0"/>
              <a:t>учреждений</a:t>
            </a:r>
            <a:endParaRPr lang="ru-RU" sz="2200" dirty="0"/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/>
              <a:t>штрафов за нарушение </a:t>
            </a:r>
            <a:r>
              <a:rPr lang="ru-RU" sz="2200" dirty="0" smtClean="0"/>
              <a:t>законодательства</a:t>
            </a:r>
            <a:endParaRPr lang="ru-RU" sz="2200" dirty="0"/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/>
              <a:t>иных неналоговых </a:t>
            </a:r>
            <a:r>
              <a:rPr lang="ru-RU" sz="2200" dirty="0" smtClean="0"/>
              <a:t>доходов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endParaRPr lang="ru-RU" sz="2200" dirty="0"/>
          </a:p>
          <a:p>
            <a:pPr marL="355600" lvl="0" indent="-355600" defTabSz="9144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2200" dirty="0" smtClean="0"/>
              <a:t>Межбюджетные трансферты (МБТ) – это средства,   предоставляемые одним бюджетом бюджетной системы Российской Федерации другому бюджету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>
                <a:solidFill>
                  <a:schemeClr val="accent2"/>
                </a:solidFill>
              </a:rPr>
              <a:t> </a:t>
            </a:r>
            <a:r>
              <a:rPr lang="ru-RU" sz="2200" dirty="0" smtClean="0"/>
              <a:t>Дотации (от лат. </a:t>
            </a:r>
            <a:r>
              <a:rPr lang="ru-RU" sz="2200" dirty="0" err="1" smtClean="0"/>
              <a:t>dotatio</a:t>
            </a:r>
            <a:r>
              <a:rPr lang="ru-RU" sz="2200" dirty="0" smtClean="0"/>
              <a:t> – дар, пожертвование) - предоставляются на безвозмездной и безвозвратной основе без установления направлений и условий их использования 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/>
              <a:t>Субсидии (от лат. </a:t>
            </a:r>
            <a:r>
              <a:rPr lang="ru-RU" sz="2200" dirty="0" err="1" smtClean="0"/>
              <a:t>subsidium</a:t>
            </a:r>
            <a:r>
              <a:rPr lang="ru-RU" sz="2200" dirty="0" smtClean="0"/>
              <a:t> – помощь, поддержка) - предоставляются в целях </a:t>
            </a:r>
            <a:r>
              <a:rPr lang="ru-RU" sz="2200" dirty="0" err="1" smtClean="0"/>
              <a:t>софинансирования</a:t>
            </a:r>
            <a:r>
              <a:rPr lang="ru-RU" sz="2200" dirty="0" smtClean="0"/>
              <a:t> расходных обязательств, возникающих при выполнении полномочий органов местного самоуправления по вопросам местного значения</a:t>
            </a:r>
          </a:p>
          <a:p>
            <a:pPr marL="360000" lvl="1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</a:pPr>
            <a:r>
              <a:rPr lang="ru-RU" sz="2200" dirty="0" smtClean="0"/>
              <a:t>Субвенции (от лат. </a:t>
            </a:r>
            <a:r>
              <a:rPr lang="ru-RU" sz="2200" dirty="0" err="1" smtClean="0"/>
              <a:t>subvenire</a:t>
            </a:r>
            <a:r>
              <a:rPr lang="ru-RU" sz="2200" dirty="0" smtClean="0"/>
              <a:t> – приходить на помощь) - предоставляются в целях финансового обеспечения расходных обязательств муниципального образования, возникающих при выполнении переданных государственных полномочий 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/>
              <a:t>Иные межбюджетные трансферты - предоставляются в случаях и порядке, предусмотренных законами субъекта РФ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334" y="5635627"/>
            <a:ext cx="553916" cy="988739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273133" y="1413163"/>
            <a:ext cx="3277590" cy="3633849"/>
          </a:xfrm>
          <a:prstGeom prst="cloudCallout">
            <a:avLst>
              <a:gd name="adj1" fmla="val -37226"/>
              <a:gd name="adj2" fmla="val 6393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en-US" sz="11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11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Аналогия трансфертов в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семейном бюджете</a:t>
            </a:r>
            <a:endParaRPr lang="en-US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b="1" dirty="0">
                <a:solidFill>
                  <a:srgbClr val="CC0000"/>
                </a:solidFill>
              </a:rPr>
              <a:t>Дотация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Вы даете ребенку «карманные» деньги</a:t>
            </a: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b="1" dirty="0" smtClean="0">
                <a:solidFill>
                  <a:srgbClr val="CC0000"/>
                </a:solidFill>
              </a:rPr>
              <a:t>Субсидия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Вы добавляете денег для того, чтобы ваш ребенок купил себе новый телефон </a:t>
            </a:r>
            <a:endParaRPr lang="ru-RU" sz="11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остальные он накопил сам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sz="11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b="1" dirty="0">
                <a:solidFill>
                  <a:srgbClr val="CC0000"/>
                </a:solidFill>
              </a:rPr>
              <a:t>Субвенция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Вы даете своему ребенку деньги и посылаете его в магазин купить продукты по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списку, составленному Вами.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00166" y="159487"/>
            <a:ext cx="5419387" cy="541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ДОХОДЫ</a:t>
            </a:r>
            <a:r>
              <a:rPr kumimoji="0" lang="ru-RU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БЮДЖЕТА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Номер слайда 4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224579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4985" y="1009416"/>
            <a:ext cx="5214001" cy="5427010"/>
          </a:xfrm>
        </p:spPr>
        <p:txBody>
          <a:bodyPr>
            <a:noAutofit/>
          </a:bodyPr>
          <a:lstStyle/>
          <a:p>
            <a:pPr marL="447675" indent="-447675" defTabSz="457200"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200" dirty="0" smtClean="0"/>
              <a:t>Реализация комплекса мероприятий, направленных на сокращение неформальной занятости населения, выявление организаций, выплачивающих работникам заработную плату в «конвертах» или ниже прожиточного минимума</a:t>
            </a:r>
          </a:p>
          <a:p>
            <a:pPr marL="447675" indent="-447675" defTabSz="457200"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200" dirty="0" smtClean="0"/>
              <a:t>Работа по оптимизации использования муниципального имущества, сданного в аренду, переданного в оперативное управление или хозяйственное ведение муниципальным учреждениям и муниципальным предприятиям города, выявление неиспользуемого или неэффективно используемого имущества</a:t>
            </a:r>
          </a:p>
          <a:p>
            <a:pPr marL="447675" indent="-447675" defTabSz="457200"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200" dirty="0" smtClean="0"/>
              <a:t>Выявление незарегистрированных объектов недвижимости для последующей постановки на кадастровый и налоговый учет</a:t>
            </a:r>
          </a:p>
          <a:p>
            <a:pPr marL="447675" indent="-447675" defTabSz="457200"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200" dirty="0" smtClean="0"/>
              <a:t>Выявление земельных участков, используемых без оформления договорных отношений, и возмещение стоимости неосновательного обогащения</a:t>
            </a:r>
          </a:p>
          <a:p>
            <a:pPr marL="447675" indent="-447675" defTabSz="457200"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200" dirty="0" smtClean="0"/>
              <a:t>Работа с администраторами доходов бюджета города, направленная на усиление контроля за полным и своевременным поступлением доходов, выявление скрытых резервов, а также осуществление мер принудительного взыскания задолженности</a:t>
            </a:r>
          </a:p>
          <a:p>
            <a:pPr marL="447675" indent="-447675" defTabSz="457200"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200" dirty="0" smtClean="0"/>
              <a:t>Активное взаимодействие с налоговыми органами, службой судебных приставов по усилению налоговой дисциплины, снижению сложившейся недоимки</a:t>
            </a:r>
          </a:p>
          <a:p>
            <a:pPr marL="447675" indent="-447675" defTabSz="457200"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200" dirty="0" smtClean="0"/>
              <a:t>Организация работы по информированию граждан о сроках уплаты налогов, необходимости своевременной и полной их уплаты в бюджет, а также о современных способах уплаты с помощью электронных сервисов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334" y="5635627"/>
            <a:ext cx="553916" cy="988739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323850" y="1790701"/>
            <a:ext cx="2943225" cy="2552700"/>
          </a:xfrm>
          <a:prstGeom prst="cloudCallout">
            <a:avLst>
              <a:gd name="adj1" fmla="val -35953"/>
              <a:gd name="adj2" fmla="val 9717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Меры, принимаемые для улучшения финансового положения и платежеспособности муниципального образования</a:t>
            </a:r>
            <a:endParaRPr lang="ru-RU" sz="1100" b="1" i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81155" y="2"/>
            <a:ext cx="8962845" cy="103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atin typeface="+mj-lt"/>
                <a:ea typeface="+mj-ea"/>
                <a:cs typeface="+mj-cs"/>
              </a:rPr>
              <a:t>Основные мероприятия по мобилизации доходов бюджета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24579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CE7D-2900-40C4-877E-E8D0735265D9}" type="slidenum">
              <a:rPr lang="ru-RU"/>
              <a:pPr/>
              <a:t>9</a:t>
            </a:fld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3299" y="710076"/>
            <a:ext cx="832281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/>
              <a:t>Формирование расходов осуществляется в соответствии с расходными обязательствами, законодательно закрепленными за соответствующими уровнями бюджетов.  </a:t>
            </a:r>
          </a:p>
          <a:p>
            <a:pPr lvl="0"/>
            <a:r>
              <a:rPr lang="ru-RU" sz="1600" dirty="0" smtClean="0"/>
              <a:t>Бюджет формируется: по разделам, по ведомствам, по государственным программам.</a:t>
            </a:r>
          </a:p>
          <a:p>
            <a:r>
              <a:rPr lang="ru-RU" sz="1600" dirty="0" smtClean="0"/>
              <a:t>Для этого применяется бюджетная классификация:</a:t>
            </a:r>
          </a:p>
          <a:p>
            <a:endParaRPr lang="ru-RU" sz="1400" dirty="0" smtClean="0"/>
          </a:p>
          <a:p>
            <a:pPr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dirty="0" smtClean="0"/>
              <a:t> </a:t>
            </a:r>
            <a:r>
              <a:rPr lang="ru-RU" sz="1400" b="1" dirty="0" smtClean="0"/>
              <a:t>Функциональная</a:t>
            </a:r>
            <a:r>
              <a:rPr lang="ru-RU" sz="1400" dirty="0" smtClean="0"/>
              <a:t> классификация </a:t>
            </a:r>
          </a:p>
          <a:p>
            <a:pPr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dirty="0" smtClean="0"/>
              <a:t> </a:t>
            </a:r>
            <a:r>
              <a:rPr lang="ru-RU" sz="1400" b="1" dirty="0" smtClean="0"/>
              <a:t>Ведомственная</a:t>
            </a:r>
            <a:r>
              <a:rPr lang="ru-RU" sz="1400" dirty="0" smtClean="0"/>
              <a:t> классификация </a:t>
            </a:r>
          </a:p>
          <a:p>
            <a:pPr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dirty="0" smtClean="0"/>
              <a:t> Классификация </a:t>
            </a:r>
            <a:r>
              <a:rPr lang="ru-RU" sz="1400" b="1" dirty="0" smtClean="0"/>
              <a:t>по муниципальным программам</a:t>
            </a:r>
          </a:p>
          <a:p>
            <a:pPr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endParaRPr lang="ru-RU" sz="1400" b="1" dirty="0" smtClean="0"/>
          </a:p>
          <a:p>
            <a:pPr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endParaRPr lang="ru-RU" sz="1400" b="1" dirty="0" smtClean="0"/>
          </a:p>
          <a:p>
            <a:r>
              <a:rPr lang="ru-RU" sz="1400" b="1" dirty="0" smtClean="0"/>
              <a:t>Ведомственная</a:t>
            </a:r>
            <a:r>
              <a:rPr lang="ru-RU" sz="1400" dirty="0" smtClean="0"/>
              <a:t> классификация непосредственно связана со структурой управления, она отображает группировку юридических лиц, получающих бюджетные средства (комитеты, управления, администрации районов и города)</a:t>
            </a:r>
          </a:p>
          <a:p>
            <a:endParaRPr lang="ru-RU" sz="1400" dirty="0" smtClean="0"/>
          </a:p>
          <a:p>
            <a:r>
              <a:rPr lang="ru-RU" sz="1400" b="1" dirty="0" smtClean="0"/>
              <a:t>Функциональная</a:t>
            </a:r>
            <a:r>
              <a:rPr lang="ru-RU" sz="1400" dirty="0" smtClean="0"/>
              <a:t> классификация отражает направление средств бюджета на выполнение основных функций государства (образование, культура, здравоохранение, социальная политика, физическая культура и т. </a:t>
            </a:r>
            <a:r>
              <a:rPr lang="ru-RU" sz="1400" dirty="0" err="1" smtClean="0"/>
              <a:t>д</a:t>
            </a:r>
            <a:r>
              <a:rPr lang="ru-RU" sz="1400" dirty="0" smtClean="0"/>
              <a:t>).</a:t>
            </a:r>
          </a:p>
          <a:p>
            <a:endParaRPr lang="ru-RU" sz="1400" dirty="0" smtClean="0"/>
          </a:p>
          <a:p>
            <a:r>
              <a:rPr lang="ru-RU" sz="1400" b="1" dirty="0" smtClean="0"/>
              <a:t>Муниципальная программа - </a:t>
            </a:r>
            <a:r>
              <a:rPr lang="ru-RU" sz="1400" dirty="0" smtClean="0"/>
              <a:t>комплекс мероприятий, взаимоувязанных по ресурсам, исполнителям и срокам реализации, направленных на достижение социально-значимых результатов для города Новокузнецка и его жителей. </a:t>
            </a:r>
          </a:p>
          <a:p>
            <a:r>
              <a:rPr lang="ru-RU" sz="1400" dirty="0" smtClean="0"/>
              <a:t>Это документ, определяющий:</a:t>
            </a: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ü"/>
            </a:pPr>
            <a:r>
              <a:rPr lang="ru-RU" sz="1400" dirty="0" smtClean="0"/>
              <a:t> цели и задачи реализуемой политики в определенной сфере;</a:t>
            </a: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ü"/>
            </a:pPr>
            <a:r>
              <a:rPr lang="ru-RU" sz="1400" dirty="0" smtClean="0"/>
              <a:t> способы их достижения; </a:t>
            </a: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ü"/>
            </a:pPr>
            <a:r>
              <a:rPr lang="ru-RU" sz="1400" dirty="0" smtClean="0"/>
              <a:t>объемы используемых финансовых ресурсов.</a:t>
            </a:r>
          </a:p>
          <a:p>
            <a:endParaRPr lang="ru-RU" sz="1400" dirty="0" smtClean="0"/>
          </a:p>
          <a:p>
            <a:pPr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endParaRPr lang="ru-RU" sz="1400" b="1" dirty="0" smtClean="0">
              <a:solidFill>
                <a:srgbClr val="002060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00166" y="159487"/>
            <a:ext cx="5419387" cy="541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РАСХОДЫ</a:t>
            </a:r>
            <a:r>
              <a:rPr kumimoji="0" lang="ru-RU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БЮДЖЕТА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129728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40846</TotalTime>
  <Words>1211</Words>
  <Application>Microsoft Office PowerPoint</Application>
  <PresentationFormat>Экран (4:3)</PresentationFormat>
  <Paragraphs>193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Тема1</vt:lpstr>
      <vt:lpstr>Глоссарий - Краткий словарь используемых  в «Бюджете для граждан» терминов и понятий</vt:lpstr>
      <vt:lpstr>Путеводитель по бюджету</vt:lpstr>
      <vt:lpstr>Что такое бюджет  </vt:lpstr>
      <vt:lpstr>Слайд 4</vt:lpstr>
      <vt:lpstr>Представляет собой деятельность по составлению проекта бюджета, его рассмотрению,  утверждению, исполнению, составлению отчёта об исполнении и утверждению отчёта.</vt:lpstr>
      <vt:lpstr>Слайд 6</vt:lpstr>
      <vt:lpstr>Слайд 7</vt:lpstr>
      <vt:lpstr>Слайд 8</vt:lpstr>
      <vt:lpstr>Слайд 9</vt:lpstr>
      <vt:lpstr>ИСТОЧНИКИ ФИНАНСИРОВАНИЯ  ДЕФИЦИТА БЮДЖЕТА</vt:lpstr>
      <vt:lpstr>Открытые информационные ресурсы</vt:lpstr>
      <vt:lpstr>Список использованных сокращений</vt:lpstr>
      <vt:lpstr>Контактная информация для граждан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Путеводитель по бюджету города Новокузнецка на 2014-2016</dc:title>
  <dc:creator>Савенкова Марина Владиславовна</dc:creator>
  <cp:lastModifiedBy>Савенкова Марина Владиславовна</cp:lastModifiedBy>
  <cp:revision>2132</cp:revision>
  <cp:lastPrinted>2014-08-21T03:48:10Z</cp:lastPrinted>
  <dcterms:created xsi:type="dcterms:W3CDTF">2014-08-12T01:38:09Z</dcterms:created>
  <dcterms:modified xsi:type="dcterms:W3CDTF">2018-06-14T10:30:54Z</dcterms:modified>
</cp:coreProperties>
</file>