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rawings/drawing7.xml" ContentType="application/vnd.openxmlformats-officedocument.drawingml.chartshapes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Default Extension="vml" ContentType="application/vnd.openxmlformats-officedocument.vmlDrawing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12" r:id="rId1"/>
  </p:sldMasterIdLst>
  <p:notesMasterIdLst>
    <p:notesMasterId r:id="rId39"/>
  </p:notesMasterIdLst>
  <p:sldIdLst>
    <p:sldId id="503" r:id="rId2"/>
    <p:sldId id="460" r:id="rId3"/>
    <p:sldId id="408" r:id="rId4"/>
    <p:sldId id="466" r:id="rId5"/>
    <p:sldId id="442" r:id="rId6"/>
    <p:sldId id="508" r:id="rId7"/>
    <p:sldId id="509" r:id="rId8"/>
    <p:sldId id="501" r:id="rId9"/>
    <p:sldId id="474" r:id="rId10"/>
    <p:sldId id="491" r:id="rId11"/>
    <p:sldId id="502" r:id="rId12"/>
    <p:sldId id="493" r:id="rId13"/>
    <p:sldId id="482" r:id="rId14"/>
    <p:sldId id="483" r:id="rId15"/>
    <p:sldId id="448" r:id="rId16"/>
    <p:sldId id="476" r:id="rId17"/>
    <p:sldId id="484" r:id="rId18"/>
    <p:sldId id="379" r:id="rId19"/>
    <p:sldId id="499" r:id="rId20"/>
    <p:sldId id="500" r:id="rId21"/>
    <p:sldId id="487" r:id="rId22"/>
    <p:sldId id="468" r:id="rId23"/>
    <p:sldId id="469" r:id="rId24"/>
    <p:sldId id="470" r:id="rId25"/>
    <p:sldId id="472" r:id="rId26"/>
    <p:sldId id="471" r:id="rId27"/>
    <p:sldId id="473" r:id="rId28"/>
    <p:sldId id="384" r:id="rId29"/>
    <p:sldId id="488" r:id="rId30"/>
    <p:sldId id="489" r:id="rId31"/>
    <p:sldId id="496" r:id="rId32"/>
    <p:sldId id="507" r:id="rId33"/>
    <p:sldId id="510" r:id="rId34"/>
    <p:sldId id="429" r:id="rId35"/>
    <p:sldId id="506" r:id="rId36"/>
    <p:sldId id="478" r:id="rId37"/>
    <p:sldId id="479" r:id="rId3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5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FFFFFF"/>
    <a:srgbClr val="FFEDA3"/>
    <a:srgbClr val="FAB4D4"/>
    <a:srgbClr val="ADEB6F"/>
    <a:srgbClr val="33CC33"/>
    <a:srgbClr val="002060"/>
    <a:srgbClr val="7CDE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8" autoAdjust="0"/>
    <p:restoredTop sz="94444" autoAdjust="0"/>
  </p:normalViewPr>
  <p:slideViewPr>
    <p:cSldViewPr>
      <p:cViewPr>
        <p:scale>
          <a:sx n="110" d="100"/>
          <a:sy n="110" d="100"/>
        </p:scale>
        <p:origin x="-161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486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29.xlsx"/><Relationship Id="rId1" Type="http://schemas.openxmlformats.org/officeDocument/2006/relationships/image" Target="../media/image22.pn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912188023064727"/>
          <c:y val="5.8648877982961638E-2"/>
          <c:w val="0.70094211143816765"/>
          <c:h val="0.9244309005923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tx1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2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800">
                    <a:solidFill>
                      <a:schemeClr val="tx1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добыча полезных ископаемых</c:v>
                </c:pt>
                <c:pt idx="1">
                  <c:v>металлургическое производство</c:v>
                </c:pt>
                <c:pt idx="2">
                  <c:v>оптовая и розничная торговля; ремонт автотранспорта, бытовых изделий и предметов личного пользования</c:v>
                </c:pt>
                <c:pt idx="3">
                  <c:v>прочие производства</c:v>
                </c:pt>
                <c:pt idx="4">
                  <c:v>водоснабжение; водоотведение, организация сбора и утилизации отходов</c:v>
                </c:pt>
                <c:pt idx="5">
                  <c:v>обеспечение электрической энергией, газом и паром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206290</c:v>
                </c:pt>
                <c:pt idx="1">
                  <c:v>216124</c:v>
                </c:pt>
                <c:pt idx="2">
                  <c:v>133466</c:v>
                </c:pt>
                <c:pt idx="3">
                  <c:v>67587</c:v>
                </c:pt>
                <c:pt idx="4">
                  <c:v>30334</c:v>
                </c:pt>
                <c:pt idx="5">
                  <c:v>30458</c:v>
                </c:pt>
              </c:numCache>
            </c:numRef>
          </c:val>
        </c:ser>
        <c:dLbls>
          <c:showVal val="1"/>
        </c:dLbls>
        <c:firstSliceAng val="125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8.5294195183589772E-3"/>
          <c:y val="4.4057598621244802E-2"/>
          <c:w val="0.9496334211452967"/>
          <c:h val="0.7408187677457278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ln w="19050">
              <a:solidFill>
                <a:srgbClr val="44546A"/>
              </a:solidFill>
            </a:ln>
          </c:spPr>
          <c:dPt>
            <c:idx val="0"/>
            <c:spPr>
              <a:solidFill>
                <a:schemeClr val="accent4">
                  <a:lumMod val="90000"/>
                </a:schemeClr>
              </a:solidFill>
              <a:ln w="19050">
                <a:solidFill>
                  <a:srgbClr val="44546A"/>
                </a:solidFill>
              </a:ln>
            </c:spPr>
          </c:dPt>
          <c:dPt>
            <c:idx val="1"/>
            <c:spPr>
              <a:solidFill>
                <a:schemeClr val="accent4">
                  <a:lumMod val="90000"/>
                </a:schemeClr>
              </a:solidFill>
              <a:ln w="19050">
                <a:solidFill>
                  <a:srgbClr val="44546A"/>
                </a:solidFill>
              </a:ln>
            </c:spPr>
          </c:dPt>
          <c:dPt>
            <c:idx val="2"/>
            <c:spPr>
              <a:solidFill>
                <a:schemeClr val="accent4">
                  <a:lumMod val="90000"/>
                </a:schemeClr>
              </a:solidFill>
              <a:ln w="19050">
                <a:solidFill>
                  <a:srgbClr val="44546A"/>
                </a:solidFill>
              </a:ln>
            </c:spPr>
          </c:dPt>
          <c:dLbls>
            <c:dLbl>
              <c:idx val="0"/>
              <c:layout>
                <c:manualLayout>
                  <c:x val="1.3414823023430543E-2"/>
                  <c:y val="0.42538914946950707"/>
                </c:manualLayout>
              </c:layout>
              <c:showVal val="1"/>
            </c:dLbl>
            <c:dLbl>
              <c:idx val="1"/>
              <c:layout>
                <c:manualLayout>
                  <c:x val="1.050401179529958E-2"/>
                  <c:y val="0.2254131051410988"/>
                </c:manualLayout>
              </c:layout>
              <c:showVal val="1"/>
            </c:dLbl>
            <c:dLbl>
              <c:idx val="2"/>
              <c:layout>
                <c:manualLayout>
                  <c:x val="1.6367060910369661E-2"/>
                  <c:y val="0.122658246305966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НДФЛ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2426</c:v>
                </c:pt>
                <c:pt idx="1">
                  <c:v>1145</c:v>
                </c:pt>
                <c:pt idx="2">
                  <c:v>602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ln w="19050">
              <a:solidFill>
                <a:srgbClr val="44546A"/>
              </a:solidFill>
            </a:ln>
          </c:spPr>
          <c:dLbls>
            <c:dLbl>
              <c:idx val="0"/>
              <c:layout>
                <c:manualLayout>
                  <c:x val="1.3118363496334679E-2"/>
                  <c:y val="0.43775344406177075"/>
                </c:manualLayout>
              </c:layout>
              <c:showVal val="1"/>
            </c:dLbl>
            <c:dLbl>
              <c:idx val="1"/>
              <c:layout>
                <c:manualLayout>
                  <c:x val="9.8147051457559368E-3"/>
                  <c:y val="0.22981799765303856"/>
                </c:manualLayout>
              </c:layout>
              <c:showVal val="1"/>
            </c:dLbl>
            <c:dLbl>
              <c:idx val="2"/>
              <c:layout>
                <c:manualLayout>
                  <c:x val="1.6366943220998045E-2"/>
                  <c:y val="9.920143421564270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2"/>
                <c:pt idx="0">
                  <c:v>НДФЛ</c:v>
                </c:pt>
                <c:pt idx="1">
                  <c:v>Земельный налог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2771</c:v>
                </c:pt>
                <c:pt idx="1">
                  <c:v>1099</c:v>
                </c:pt>
                <c:pt idx="2">
                  <c:v>417</c:v>
                </c:pt>
              </c:numCache>
            </c:numRef>
          </c:val>
        </c:ser>
        <c:gapWidth val="98"/>
        <c:gapDepth val="158"/>
        <c:shape val="cylinder"/>
        <c:axId val="230389248"/>
        <c:axId val="213401984"/>
        <c:axId val="0"/>
      </c:bar3DChart>
      <c:catAx>
        <c:axId val="23038924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13401984"/>
        <c:crosses val="autoZero"/>
        <c:auto val="1"/>
        <c:lblAlgn val="ctr"/>
        <c:lblOffset val="100"/>
      </c:catAx>
      <c:valAx>
        <c:axId val="213401984"/>
        <c:scaling>
          <c:orientation val="minMax"/>
        </c:scaling>
        <c:delete val="1"/>
        <c:axPos val="l"/>
        <c:numFmt formatCode="#,##0" sourceLinked="1"/>
        <c:tickLblPos val="none"/>
        <c:crossAx val="230389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32206873435856"/>
          <c:y val="7.9648268247972456E-2"/>
          <c:w val="0.27467793126565043"/>
          <c:h val="0.12263611334851932"/>
        </c:manualLayout>
      </c:layout>
    </c:legend>
    <c:plotVisOnly val="1"/>
  </c:chart>
  <c:spPr>
    <a:noFill/>
    <a:ln>
      <a:noFill/>
    </a:ln>
    <a:scene3d>
      <a:camera prst="orthographicFront"/>
      <a:lightRig rig="threePt" dir="t"/>
    </a:scene3d>
    <a:sp3d>
      <a:bevelT w="6350"/>
    </a:sp3d>
  </c:spPr>
  <c:txPr>
    <a:bodyPr/>
    <a:lstStyle/>
    <a:p>
      <a:pPr algn="ctr">
        <a:defRPr lang="ru-RU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backWall>
      <c:spPr>
        <a:ln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rgbClr val="44546A"/>
              </a:solidFill>
            </a:ln>
          </c:spPr>
          <c:dPt>
            <c:idx val="0"/>
            <c:spPr>
              <a:solidFill>
                <a:schemeClr val="accent1">
                  <a:lumMod val="90000"/>
                </a:schemeClr>
              </a:solidFill>
              <a:ln>
                <a:solidFill>
                  <a:srgbClr val="44546A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solidFill>
                <a:schemeClr val="accent4">
                  <a:lumMod val="90000"/>
                </a:schemeClr>
              </a:solidFill>
              <a:ln>
                <a:solidFill>
                  <a:srgbClr val="44546A"/>
                </a:solidFill>
              </a:ln>
            </c:spPr>
          </c:dPt>
          <c:dLbls>
            <c:dLbl>
              <c:idx val="0"/>
              <c:layout>
                <c:manualLayout>
                  <c:x val="2.9893100389976248E-2"/>
                  <c:y val="0.19170575250092994"/>
                </c:manualLayout>
              </c:layout>
              <c:showVal val="1"/>
            </c:dLbl>
            <c:dLbl>
              <c:idx val="1"/>
              <c:layout>
                <c:manualLayout>
                  <c:x val="1.7935860233985561E-2"/>
                  <c:y val="0.18403752240089274"/>
                </c:manualLayout>
              </c:layout>
              <c:showVal val="1"/>
            </c:dLbl>
            <c:txPr>
              <a:bodyPr anchor="b" anchorCtr="1"/>
              <a:lstStyle/>
              <a:p>
                <a:pPr>
                  <a:defRPr sz="2800" b="1">
                    <a:solidFill>
                      <a:schemeClr val="tx2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50</c:v>
                </c:pt>
              </c:numCache>
            </c:numRef>
          </c:val>
        </c:ser>
        <c:dLbls>
          <c:showVal val="1"/>
        </c:dLbls>
        <c:shape val="cylinder"/>
        <c:axId val="215040768"/>
        <c:axId val="215042304"/>
        <c:axId val="0"/>
      </c:bar3DChart>
      <c:catAx>
        <c:axId val="2150407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215042304"/>
        <c:crosses val="autoZero"/>
        <c:auto val="1"/>
        <c:lblAlgn val="ctr"/>
        <c:lblOffset val="100"/>
      </c:catAx>
      <c:valAx>
        <c:axId val="215042304"/>
        <c:scaling>
          <c:orientation val="minMax"/>
        </c:scaling>
        <c:delete val="1"/>
        <c:axPos val="l"/>
        <c:numFmt formatCode="General" sourceLinked="1"/>
        <c:tickLblPos val="none"/>
        <c:crossAx val="215040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accent1">
                  <a:lumMod val="90000"/>
                </a:schemeClr>
              </a:solidFill>
              <a:ln w="19050">
                <a:solidFill>
                  <a:srgbClr val="44546A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solidFill>
                <a:schemeClr val="accent4">
                  <a:lumMod val="90000"/>
                </a:schemeClr>
              </a:solidFill>
              <a:ln w="19050">
                <a:solidFill>
                  <a:srgbClr val="44546A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3515905640114212E-2"/>
                  <c:y val="-2.5603658817566016E-2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1"/>
                      </a:solidFill>
                      <a:latin typeface="Cambria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3.2334370255156855E-2"/>
                  <c:y val="-0.17922561172296467"/>
                </c:manualLayout>
              </c:layout>
              <c:spPr/>
              <c:txPr>
                <a:bodyPr/>
                <a:lstStyle/>
                <a:p>
                  <a:pPr>
                    <a:defRPr sz="2800" b="1">
                      <a:solidFill>
                        <a:schemeClr val="tx2"/>
                      </a:solidFill>
                      <a:latin typeface="Cambria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>
                    <a:latin typeface="Cambr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68</c:v>
                </c:pt>
              </c:numCache>
            </c:numRef>
          </c:val>
        </c:ser>
        <c:shape val="cylinder"/>
        <c:axId val="215076224"/>
        <c:axId val="215082112"/>
        <c:axId val="0"/>
      </c:bar3DChart>
      <c:catAx>
        <c:axId val="2150762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215082112"/>
        <c:crosses val="autoZero"/>
        <c:auto val="1"/>
        <c:lblAlgn val="ctr"/>
        <c:lblOffset val="100"/>
      </c:catAx>
      <c:valAx>
        <c:axId val="215082112"/>
        <c:scaling>
          <c:orientation val="minMax"/>
        </c:scaling>
        <c:delete val="1"/>
        <c:axPos val="l"/>
        <c:numFmt formatCode="General" sourceLinked="1"/>
        <c:tickLblPos val="none"/>
        <c:crossAx val="215076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backWall>
      <c:spPr>
        <a:ln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solidFill>
                <a:srgbClr val="44546A"/>
              </a:solidFill>
            </a:ln>
          </c:spPr>
          <c:dPt>
            <c:idx val="0"/>
            <c:spPr>
              <a:solidFill>
                <a:schemeClr val="accent1">
                  <a:lumMod val="90000"/>
                </a:schemeClr>
              </a:solidFill>
              <a:ln>
                <a:solidFill>
                  <a:srgbClr val="44546A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solidFill>
                <a:schemeClr val="accent4">
                  <a:lumMod val="90000"/>
                </a:schemeClr>
              </a:solidFill>
              <a:ln>
                <a:solidFill>
                  <a:srgbClr val="44546A"/>
                </a:solidFill>
              </a:ln>
            </c:spPr>
          </c:dPt>
          <c:dLbls>
            <c:dLbl>
              <c:idx val="0"/>
              <c:layout>
                <c:manualLayout>
                  <c:x val="2.9893100389976262E-2"/>
                  <c:y val="0.1917057525009299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2"/>
                        </a:solidFill>
                      </a:rPr>
                      <a:t>1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7935860233985561E-2"/>
                  <c:y val="0.1840375224008927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2"/>
                        </a:solidFill>
                      </a:rPr>
                      <a:t>2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txPr>
              <a:bodyPr anchor="b" anchorCtr="1"/>
              <a:lstStyle/>
              <a:p>
                <a:pPr>
                  <a:defRPr sz="2800" b="1">
                    <a:solidFill>
                      <a:schemeClr val="tx2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</c:v>
                </c:pt>
                <c:pt idx="1">
                  <c:v>50</c:v>
                </c:pt>
              </c:numCache>
            </c:numRef>
          </c:val>
        </c:ser>
        <c:dLbls>
          <c:showVal val="1"/>
        </c:dLbls>
        <c:shape val="cylinder"/>
        <c:axId val="215180800"/>
        <c:axId val="215182336"/>
        <c:axId val="0"/>
      </c:bar3DChart>
      <c:catAx>
        <c:axId val="2151808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215182336"/>
        <c:crosses val="autoZero"/>
        <c:auto val="1"/>
        <c:lblAlgn val="ctr"/>
        <c:lblOffset val="100"/>
      </c:catAx>
      <c:valAx>
        <c:axId val="215182336"/>
        <c:scaling>
          <c:orientation val="minMax"/>
        </c:scaling>
        <c:delete val="1"/>
        <c:axPos val="l"/>
        <c:numFmt formatCode="General" sourceLinked="1"/>
        <c:tickLblPos val="none"/>
        <c:crossAx val="215180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6303043826129498E-2"/>
          <c:y val="2.4812648518443697E-2"/>
          <c:w val="0.96739391234774164"/>
          <c:h val="0.751538574977240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Pt>
            <c:idx val="0"/>
            <c:spPr>
              <a:solidFill>
                <a:schemeClr val="accent4">
                  <a:lumMod val="90000"/>
                </a:schemeClr>
              </a:solidFill>
            </c:spPr>
          </c:dPt>
          <c:dPt>
            <c:idx val="1"/>
            <c:spPr>
              <a:solidFill>
                <a:srgbClr val="EBF4DC">
                  <a:lumMod val="90000"/>
                </a:srgbClr>
              </a:solidFill>
            </c:spPr>
          </c:dPt>
          <c:dPt>
            <c:idx val="2"/>
            <c:spPr>
              <a:solidFill>
                <a:srgbClr val="EBF4DC">
                  <a:lumMod val="90000"/>
                </a:srgbClr>
              </a:solidFill>
            </c:spPr>
          </c:dPt>
          <c:dPt>
            <c:idx val="3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3992376197229281E-3"/>
                  <c:y val="-3.4302413114242404E-2"/>
                </c:manualLayout>
              </c:layout>
              <c:showVal val="1"/>
            </c:dLbl>
            <c:dLbl>
              <c:idx val="1"/>
              <c:layout>
                <c:manualLayout>
                  <c:x val="9.0168552700494713E-3"/>
                  <c:y val="-4.4976494008711995E-2"/>
                </c:manualLayout>
              </c:layout>
              <c:showVal val="1"/>
            </c:dLbl>
            <c:dLbl>
              <c:idx val="2"/>
              <c:layout>
                <c:manualLayout>
                  <c:x val="1.4406662565037125E-3"/>
                  <c:y val="-3.58789764100290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 rtl="0">
                    <a:defRPr lang="en-US" sz="2000" b="1" i="0" u="none" strike="noStrike" kern="1200" baseline="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9.1412525051470708E-3"/>
                  <c:y val="-1.7308327310788341E-2"/>
                </c:manualLayout>
              </c:layout>
              <c:showVal val="1"/>
            </c:dLbl>
            <c:dLbl>
              <c:idx val="4"/>
              <c:layout>
                <c:manualLayout>
                  <c:x val="-1.5235420841913307E-3"/>
                  <c:y val="-7.4178545617663875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tx1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м/б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2285</c:v>
                </c:pt>
                <c:pt idx="1">
                  <c:v>1576</c:v>
                </c:pt>
                <c:pt idx="2">
                  <c:v>7565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2.1246705548123433E-2"/>
                  <c:y val="-5.7388477424131147E-2"/>
                </c:manualLayout>
              </c:layout>
              <c:showVal val="1"/>
            </c:dLbl>
            <c:dLbl>
              <c:idx val="1"/>
              <c:layout>
                <c:manualLayout>
                  <c:x val="1.3628971197411445E-2"/>
                  <c:y val="-5.9300963759971674E-2"/>
                </c:manualLayout>
              </c:layout>
              <c:showVal val="1"/>
            </c:dLbl>
            <c:dLbl>
              <c:idx val="2"/>
              <c:layout>
                <c:manualLayout>
                  <c:x val="2.7216513758041832E-2"/>
                  <c:y val="-3.1175795282006077E-2"/>
                </c:manualLayout>
              </c:layout>
              <c:showVal val="1"/>
            </c:dLbl>
            <c:dLbl>
              <c:idx val="3"/>
              <c:layout>
                <c:manualLayout>
                  <c:x val="1.2188336673529398E-2"/>
                  <c:y val="-9.8904727490218766E-3"/>
                </c:manualLayout>
              </c:layout>
              <c:showVal val="1"/>
            </c:dLbl>
            <c:dLbl>
              <c:idx val="4"/>
              <c:layout>
                <c:manualLayout>
                  <c:x val="1.0664794589338241E-2"/>
                  <c:y val="-1.9780945498043725E-2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ru-RU" sz="2000" b="1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м/б трансферты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3168</c:v>
                </c:pt>
                <c:pt idx="1">
                  <c:v>1592</c:v>
                </c:pt>
                <c:pt idx="2">
                  <c:v>7178</c:v>
                </c:pt>
                <c:pt idx="3">
                  <c:v>38</c:v>
                </c:pt>
              </c:numCache>
            </c:numRef>
          </c:val>
        </c:ser>
        <c:gapWidth val="36"/>
        <c:gapDepth val="109"/>
        <c:shape val="cylinder"/>
        <c:axId val="215144704"/>
        <c:axId val="215212032"/>
        <c:axId val="0"/>
      </c:bar3DChart>
      <c:catAx>
        <c:axId val="2151447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500">
                <a:solidFill>
                  <a:schemeClr val="tx1"/>
                </a:solidFill>
                <a:latin typeface="Cambria" pitchFamily="18" charset="0"/>
              </a:defRPr>
            </a:pPr>
            <a:endParaRPr lang="ru-RU"/>
          </a:p>
        </c:txPr>
        <c:crossAx val="215212032"/>
        <c:crosses val="autoZero"/>
        <c:auto val="1"/>
        <c:lblAlgn val="ctr"/>
        <c:lblOffset val="100"/>
      </c:catAx>
      <c:valAx>
        <c:axId val="215212032"/>
        <c:scaling>
          <c:orientation val="minMax"/>
          <c:max val="8000"/>
          <c:min val="0"/>
        </c:scaling>
        <c:delete val="1"/>
        <c:axPos val="l"/>
        <c:numFmt formatCode="#,##0" sourceLinked="1"/>
        <c:tickLblPos val="none"/>
        <c:crossAx val="215144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9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643968130525296E-2"/>
          <c:y val="0.10330287209098028"/>
          <c:w val="0.96535603186947483"/>
          <c:h val="0.588725508271821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14684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17437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17247</c:v>
                </c:pt>
              </c:numCache>
            </c:numRef>
          </c:val>
        </c:ser>
        <c:gapWidth val="75"/>
        <c:gapDepth val="40"/>
        <c:shape val="cylinder"/>
        <c:axId val="215240064"/>
        <c:axId val="213480576"/>
        <c:axId val="215129152"/>
      </c:bar3DChart>
      <c:catAx>
        <c:axId val="215240064"/>
        <c:scaling>
          <c:orientation val="minMax"/>
        </c:scaling>
        <c:delete val="1"/>
        <c:axPos val="b"/>
        <c:tickLblPos val="none"/>
        <c:crossAx val="213480576"/>
        <c:crosses val="autoZero"/>
        <c:auto val="1"/>
        <c:lblAlgn val="ctr"/>
        <c:lblOffset val="100"/>
      </c:catAx>
      <c:valAx>
        <c:axId val="213480576"/>
        <c:scaling>
          <c:orientation val="minMax"/>
          <c:max val="18000"/>
          <c:min val="0"/>
        </c:scaling>
        <c:delete val="1"/>
        <c:axPos val="l"/>
        <c:numFmt formatCode="#,##0" sourceLinked="1"/>
        <c:tickLblPos val="none"/>
        <c:crossAx val="215240064"/>
        <c:crosses val="autoZero"/>
        <c:crossBetween val="between"/>
      </c:valAx>
      <c:serAx>
        <c:axId val="215129152"/>
        <c:scaling>
          <c:orientation val="minMax"/>
        </c:scaling>
        <c:delete val="1"/>
        <c:axPos val="b"/>
        <c:tickLblPos val="none"/>
        <c:crossAx val="213480576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ln>
              <a:solidFill>
                <a:srgbClr val="44546A"/>
              </a:solidFill>
            </a:ln>
          </c:spPr>
          <c:dPt>
            <c:idx val="0"/>
            <c:spPr>
              <a:solidFill>
                <a:schemeClr val="accent6">
                  <a:lumMod val="90000"/>
                </a:schemeClr>
              </a:solidFill>
              <a:ln>
                <a:solidFill>
                  <a:srgbClr val="44546A"/>
                </a:solidFill>
              </a:ln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44546A"/>
                </a:solidFill>
              </a:ln>
            </c:spPr>
          </c:dPt>
          <c:dLbls>
            <c:dLbl>
              <c:idx val="0"/>
              <c:layout>
                <c:manualLayout>
                  <c:x val="-0.1625959043766379"/>
                  <c:y val="-1.1119945006110439E-2"/>
                </c:manualLayout>
              </c:layout>
              <c:showPercent val="1"/>
            </c:dLbl>
            <c:dLbl>
              <c:idx val="1"/>
              <c:layout>
                <c:manualLayout>
                  <c:x val="0.17412587326898279"/>
                  <c:y val="-8.178952338629062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Местные полномочия</c:v>
                </c:pt>
                <c:pt idx="1">
                  <c:v>Переданные полномочия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6656</c:v>
                </c:pt>
                <c:pt idx="1">
                  <c:v>7509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ln>
              <a:solidFill>
                <a:srgbClr val="44546A"/>
              </a:solidFill>
            </a:ln>
          </c:spPr>
          <c:dPt>
            <c:idx val="0"/>
            <c:spPr>
              <a:solidFill>
                <a:schemeClr val="accent6">
                  <a:lumMod val="90000"/>
                </a:schemeClr>
              </a:solidFill>
              <a:ln>
                <a:solidFill>
                  <a:srgbClr val="44546A"/>
                </a:solidFill>
              </a:ln>
            </c:spPr>
          </c:dPt>
          <c:dLbls>
            <c:dLbl>
              <c:idx val="1"/>
              <c:layout>
                <c:manualLayout>
                  <c:x val="0.17339096785020641"/>
                  <c:y val="-4.9912856904788513E-2"/>
                </c:manualLayout>
              </c:layout>
              <c:showPercent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Местные полномочия</c:v>
                </c:pt>
                <c:pt idx="1">
                  <c:v>Переданные полномочия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8797</c:v>
                </c:pt>
                <c:pt idx="1">
                  <c:v>9043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ln>
              <a:solidFill>
                <a:srgbClr val="44546A"/>
              </a:solidFill>
            </a:ln>
          </c:spPr>
          <c:dPt>
            <c:idx val="0"/>
            <c:spPr>
              <a:solidFill>
                <a:schemeClr val="accent6">
                  <a:lumMod val="90000"/>
                </a:schemeClr>
              </a:solidFill>
              <a:ln>
                <a:solidFill>
                  <a:srgbClr val="44546A"/>
                </a:solidFill>
              </a:ln>
            </c:spPr>
          </c:dPt>
          <c:dLbls>
            <c:dLbl>
              <c:idx val="0"/>
              <c:layout>
                <c:manualLayout>
                  <c:x val="-0.17526016802559941"/>
                  <c:y val="-2.2221889875483986E-2"/>
                </c:manualLayout>
              </c:layout>
              <c:showPercent val="1"/>
            </c:dLbl>
            <c:dLbl>
              <c:idx val="1"/>
              <c:layout>
                <c:manualLayout>
                  <c:x val="0.14493785929154399"/>
                  <c:y val="-4.1775628918724127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Местные полномочия</c:v>
                </c:pt>
                <c:pt idx="1">
                  <c:v>Переданные полномочия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8668</c:v>
                </c:pt>
                <c:pt idx="1">
                  <c:v>8998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8.1274907626751131E-2"/>
          <c:y val="9.7961971742369702E-2"/>
          <c:w val="0.87437878926151069"/>
          <c:h val="0.7721492161936121"/>
        </c:manualLayout>
      </c:layout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за счет средств местного бюджета</c:v>
                </c:pt>
              </c:strCache>
            </c:strRef>
          </c:tx>
          <c:spPr>
            <a:solidFill>
              <a:schemeClr val="accent3">
                <a:lumMod val="90000"/>
              </a:schemeClr>
            </a:solidFill>
            <a:ln w="19050">
              <a:solidFill>
                <a:srgbClr val="44546A"/>
              </a:solidFill>
            </a:ln>
          </c:spPr>
          <c:dLbls>
            <c:dLbl>
              <c:idx val="0"/>
              <c:layout>
                <c:manualLayout>
                  <c:x val="1.7067996029115046E-2"/>
                  <c:y val="-8.073454652619183E-2"/>
                </c:manualLayout>
              </c:layout>
              <c:showVal val="1"/>
            </c:dLbl>
            <c:dLbl>
              <c:idx val="1"/>
              <c:layout>
                <c:manualLayout>
                  <c:x val="1.1378664019409977E-2"/>
                  <c:y val="4.8722698025158336E-3"/>
                </c:manualLayout>
              </c:layout>
              <c:showVal val="1"/>
            </c:dLbl>
            <c:dLbl>
              <c:idx val="2"/>
              <c:layout>
                <c:manualLayout>
                  <c:x val="1.422333002426254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9.9563310169840571E-3"/>
                  <c:y val="-2.4361349012578895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Лист1!$B$1:$E$1</c:f>
              <c:strCache>
                <c:ptCount val="4"/>
                <c:pt idx="0">
                  <c:v>Потребность ГРБС</c:v>
                </c:pt>
                <c:pt idx="1">
                  <c:v>Первоначальный план</c:v>
                </c:pt>
                <c:pt idx="2">
                  <c:v>Уточненный план</c:v>
                </c:pt>
                <c:pt idx="3">
                  <c:v>Исполнено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15166</c:v>
                </c:pt>
                <c:pt idx="1">
                  <c:v>6656</c:v>
                </c:pt>
                <c:pt idx="2">
                  <c:v>8797</c:v>
                </c:pt>
                <c:pt idx="3">
                  <c:v>8668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за счет субсидий, субвенций и иных МБТ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  <a:ln w="19050">
              <a:solidFill>
                <a:srgbClr val="44546A"/>
              </a:solidFill>
            </a:ln>
          </c:spPr>
          <c:dLbls>
            <c:dLbl>
              <c:idx val="1"/>
              <c:layout>
                <c:manualLayout>
                  <c:x val="1.7067996029115101E-2"/>
                  <c:y val="-1.948907921006341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5645663026688791E-2"/>
                  <c:y val="-7.3084047037736983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4223330024262541E-2"/>
                  <c:y val="1.461680940754734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Лист1!$B$1:$E$1</c:f>
              <c:strCache>
                <c:ptCount val="4"/>
                <c:pt idx="0">
                  <c:v>Потребность ГРБС</c:v>
                </c:pt>
                <c:pt idx="1">
                  <c:v>Первоначальный план</c:v>
                </c:pt>
                <c:pt idx="2">
                  <c:v>Уточненный план</c:v>
                </c:pt>
                <c:pt idx="3">
                  <c:v>Исполнено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1">
                  <c:v>7510</c:v>
                </c:pt>
                <c:pt idx="2">
                  <c:v>9043</c:v>
                </c:pt>
                <c:pt idx="3">
                  <c:v>8998</c:v>
                </c:pt>
              </c:numCache>
            </c:numRef>
          </c:val>
        </c:ser>
        <c:dLbls>
          <c:showVal val="1"/>
        </c:dLbls>
        <c:gapWidth val="157"/>
        <c:gapDepth val="66"/>
        <c:shape val="cylinder"/>
        <c:axId val="217932544"/>
        <c:axId val="217934080"/>
        <c:axId val="0"/>
      </c:bar3DChart>
      <c:catAx>
        <c:axId val="217932544"/>
        <c:scaling>
          <c:orientation val="minMax"/>
        </c:scaling>
        <c:axPos val="b"/>
        <c:numFmt formatCode="General" sourceLinked="0"/>
        <c:majorTickMark val="none"/>
        <c:tickLblPos val="none"/>
        <c:crossAx val="217934080"/>
        <c:crosses val="autoZero"/>
        <c:auto val="1"/>
        <c:lblAlgn val="ctr"/>
        <c:lblOffset val="100"/>
        <c:tickLblSkip val="1"/>
        <c:tickMarkSkip val="51"/>
        <c:noMultiLvlLbl val="1"/>
      </c:catAx>
      <c:valAx>
        <c:axId val="217934080"/>
        <c:scaling>
          <c:orientation val="minMax"/>
          <c:max val="21000"/>
          <c:min val="0"/>
        </c:scaling>
        <c:delete val="1"/>
        <c:axPos val="l"/>
        <c:numFmt formatCode="#,##0" sourceLinked="1"/>
        <c:majorTickMark val="none"/>
        <c:tickLblPos val="none"/>
        <c:crossAx val="217932544"/>
        <c:crossesAt val="1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8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9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4643968130525296E-2"/>
          <c:y val="0.10330287209098028"/>
          <c:w val="0.96535603186947483"/>
          <c:h val="0.588725508271821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14684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17437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17247</c:v>
                </c:pt>
              </c:numCache>
            </c:numRef>
          </c:val>
        </c:ser>
        <c:gapDepth val="65"/>
        <c:shape val="cylinder"/>
        <c:axId val="209751424"/>
        <c:axId val="209761408"/>
        <c:axId val="209604096"/>
      </c:bar3DChart>
      <c:catAx>
        <c:axId val="209751424"/>
        <c:scaling>
          <c:orientation val="minMax"/>
        </c:scaling>
        <c:delete val="1"/>
        <c:axPos val="b"/>
        <c:tickLblPos val="none"/>
        <c:crossAx val="209761408"/>
        <c:crosses val="autoZero"/>
        <c:auto val="1"/>
        <c:lblAlgn val="ctr"/>
        <c:lblOffset val="100"/>
      </c:catAx>
      <c:valAx>
        <c:axId val="209761408"/>
        <c:scaling>
          <c:orientation val="minMax"/>
          <c:max val="18000"/>
          <c:min val="0"/>
        </c:scaling>
        <c:delete val="1"/>
        <c:axPos val="l"/>
        <c:numFmt formatCode="#,##0" sourceLinked="1"/>
        <c:tickLblPos val="none"/>
        <c:crossAx val="209751424"/>
        <c:crosses val="autoZero"/>
        <c:crossBetween val="between"/>
      </c:valAx>
      <c:serAx>
        <c:axId val="209604096"/>
        <c:scaling>
          <c:orientation val="minMax"/>
        </c:scaling>
        <c:delete val="1"/>
        <c:axPos val="b"/>
        <c:tickLblPos val="none"/>
        <c:crossAx val="20976140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78804056806501"/>
          <c:y val="0.12277648162549842"/>
          <c:w val="0.87825775768505165"/>
          <c:h val="0.713163861955880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EBF4DC">
                <a:lumMod val="90000"/>
              </a:srgbClr>
            </a:solidFill>
            <a:ln>
              <a:solidFill>
                <a:schemeClr val="tx2"/>
              </a:solidFill>
            </a:ln>
          </c:spPr>
          <c:dLbls>
            <c:dLbl>
              <c:idx val="0"/>
              <c:layout>
                <c:manualLayout>
                  <c:x val="6.3687827156027809E-3"/>
                  <c:y val="0.28887264160191417"/>
                </c:manualLayout>
              </c:layout>
              <c:spPr/>
              <c:txPr>
                <a:bodyPr/>
                <a:lstStyle/>
                <a:p>
                  <a:pPr>
                    <a:defRPr b="1" baseline="0">
                      <a:solidFill>
                        <a:schemeClr val="tx2"/>
                      </a:solidFill>
                      <a:latin typeface="Cambria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1732663312891771E-2"/>
                  <c:y val="0.24674398922995491"/>
                </c:manualLayout>
              </c:layout>
              <c:spPr/>
              <c:txPr>
                <a:bodyPr/>
                <a:lstStyle/>
                <a:p>
                  <a:pPr>
                    <a:defRPr b="1" baseline="0">
                      <a:solidFill>
                        <a:schemeClr val="tx2"/>
                      </a:solidFill>
                      <a:latin typeface="Cambria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местные          полномочия</c:v>
                </c:pt>
                <c:pt idx="1">
                  <c:v>переданные полномочия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8175</c:v>
                </c:pt>
                <c:pt idx="1">
                  <c:v>9215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EBF4DC">
                <a:lumMod val="90000"/>
              </a:srgbClr>
            </a:solidFill>
            <a:ln>
              <a:solidFill>
                <a:schemeClr val="tx2"/>
              </a:solidFill>
            </a:ln>
          </c:spPr>
          <c:dPt>
            <c:idx val="0"/>
            <c:spPr>
              <a:solidFill>
                <a:schemeClr val="accent1">
                  <a:lumMod val="9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chemeClr val="accent1">
                  <a:lumMod val="90000"/>
                </a:schemeClr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2.3452857855095991E-2"/>
                  <c:y val="0.24325695837717423"/>
                </c:manualLayout>
              </c:layout>
              <c:showVal val="1"/>
            </c:dLbl>
            <c:dLbl>
              <c:idx val="1"/>
              <c:layout>
                <c:manualLayout>
                  <c:x val="2.1995260398064188E-2"/>
                  <c:y val="0.2952085389205123"/>
                </c:manualLayout>
              </c:layout>
              <c:showVal val="1"/>
            </c:dLbl>
            <c:txPr>
              <a:bodyPr/>
              <a:lstStyle/>
              <a:p>
                <a:pPr>
                  <a:defRPr b="1" baseline="0">
                    <a:solidFill>
                      <a:schemeClr val="accent6">
                        <a:lumMod val="10000"/>
                      </a:schemeClr>
                    </a:solidFill>
                    <a:latin typeface="Cambr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местные          полномочия</c:v>
                </c:pt>
                <c:pt idx="1">
                  <c:v>переданные полномочия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8668</c:v>
                </c:pt>
                <c:pt idx="1">
                  <c:v>8998</c:v>
                </c:pt>
              </c:numCache>
            </c:numRef>
          </c:val>
        </c:ser>
        <c:dLbls>
          <c:showVal val="1"/>
        </c:dLbls>
        <c:shape val="cylinder"/>
        <c:axId val="218098688"/>
        <c:axId val="218104576"/>
        <c:axId val="0"/>
      </c:bar3DChart>
      <c:catAx>
        <c:axId val="218098688"/>
        <c:scaling>
          <c:orientation val="minMax"/>
        </c:scaling>
        <c:delete val="1"/>
        <c:axPos val="b"/>
        <c:numFmt formatCode="General" sourceLinked="0"/>
        <c:tickLblPos val="none"/>
        <c:crossAx val="218104576"/>
        <c:crosses val="autoZero"/>
        <c:auto val="1"/>
        <c:lblAlgn val="ctr"/>
        <c:lblOffset val="100"/>
      </c:catAx>
      <c:valAx>
        <c:axId val="218104576"/>
        <c:scaling>
          <c:orientation val="minMax"/>
          <c:max val="12000"/>
          <c:min val="0"/>
        </c:scaling>
        <c:delete val="1"/>
        <c:axPos val="l"/>
        <c:numFmt formatCode="#,##0" sourceLinked="1"/>
        <c:tickLblPos val="none"/>
        <c:crossAx val="218098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666259304521719"/>
          <c:y val="0.10121504114718999"/>
          <c:w val="0.71099754348282285"/>
          <c:h val="0.780363157481146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dPt>
            <c:idx val="0"/>
            <c:spPr>
              <a:solidFill>
                <a:schemeClr val="accent4">
                  <a:lumMod val="9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solidFill>
                <a:schemeClr val="accent5">
                  <a:lumMod val="90000"/>
                </a:scheme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c:spPr>
          </c:dPt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программы социальной направленности</c:v>
                </c:pt>
                <c:pt idx="1">
                  <c:v>Муниципальные программы, направленные на обеспечение безопасных условий жизнедеятельности</c:v>
                </c:pt>
                <c:pt idx="2">
                  <c:v>Муниципальные программы общего характера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10895</c:v>
                </c:pt>
                <c:pt idx="1">
                  <c:v>6067</c:v>
                </c:pt>
                <c:pt idx="2">
                  <c:v>382</c:v>
                </c:pt>
              </c:numCache>
            </c:numRef>
          </c:val>
        </c:ser>
        <c:firstSliceAng val="189"/>
        <c:holeSize val="52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450471255208676"/>
          <c:y val="3.5802949990345286E-2"/>
          <c:w val="0.78776792013277352"/>
          <c:h val="0.932207940174961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1091,9</c:v>
                </c:pt>
              </c:strCache>
            </c:strRef>
          </c:tx>
          <c:spPr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/>
              </a:solidFill>
            </a:ln>
          </c:spPr>
          <c:dPt>
            <c:idx val="4"/>
            <c:spPr>
              <a:solidFill>
                <a:schemeClr val="accent4">
                  <a:lumMod val="75000"/>
                </a:schemeClr>
              </a:solidFill>
              <a:ln w="635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c:spPr>
          </c:dPt>
          <c:dPt>
            <c:idx val="5"/>
            <c:spPr>
              <a:solidFill>
                <a:schemeClr val="tx1">
                  <a:lumMod val="90000"/>
                  <a:lumOff val="1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Основное мероприятие 1.1 "Обеспечение государственных гарантий реализации прав граждан на получение общедоступного и бесплатного дошкольного образования в дошкольных образовательных учреждениях "</c:v>
                </c:pt>
                <c:pt idx="1">
                  <c:v>Основное мероприятие 1.2 "Обеспечение государственных гарантий реализации прав граждан на получение общедоступного и бесплатного начального общего, основного общего, среднего (полного) общего образования в общеобразовательных учреждениях»</c:v>
                </c:pt>
                <c:pt idx="2">
                  <c:v>Основное мероприятие 1.4 "Обеспечение деятельности учреждений дополнительного образования детей"</c:v>
                </c:pt>
                <c:pt idx="3">
                  <c:v>Остальные мероприятия</c:v>
                </c:pt>
                <c:pt idx="4">
                  <c:v>Социальные гарантии в сфере образования</c:v>
                </c:pt>
                <c:pt idx="5">
                  <c:v>Финансовое оздоровление сферы управления образованием города Новокузнецка</c:v>
                </c:pt>
                <c:pt idx="6">
                  <c:v>Обеспечение деятельности Комитета образования и науки администрации города Новокузнецка по реализации муниципальной программы</c:v>
                </c:pt>
              </c:strCache>
            </c:strRef>
          </c:cat>
          <c:val>
            <c:numRef>
              <c:f>Лист1!$B$2:$B$8</c:f>
              <c:numCache>
                <c:formatCode>#,##0_ ;\-#,##0\ </c:formatCode>
                <c:ptCount val="7"/>
                <c:pt idx="0">
                  <c:v>2908</c:v>
                </c:pt>
                <c:pt idx="1">
                  <c:v>2698</c:v>
                </c:pt>
                <c:pt idx="2">
                  <c:v>705</c:v>
                </c:pt>
                <c:pt idx="3">
                  <c:v>717</c:v>
                </c:pt>
                <c:pt idx="4">
                  <c:v>82</c:v>
                </c:pt>
                <c:pt idx="5">
                  <c:v>10</c:v>
                </c:pt>
                <c:pt idx="6">
                  <c:v>21</c:v>
                </c:pt>
              </c:numCache>
            </c:numRef>
          </c:val>
        </c:ser>
        <c:firstSliceAng val="118"/>
        <c:holeSize val="39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095052962284253"/>
          <c:y val="3.9616790145998004E-2"/>
          <c:w val="0.78132210306201189"/>
          <c:h val="0.924580259863651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278,8</c:v>
                </c:pt>
              </c:strCache>
            </c:strRef>
          </c:tx>
          <c:spPr>
            <a:solidFill>
              <a:schemeClr val="accent4">
                <a:lumMod val="90000"/>
              </a:schemeClr>
            </a:solidFill>
            <a:ln>
              <a:solidFill>
                <a:schemeClr val="tx2"/>
              </a:solidFill>
            </a:ln>
          </c:spPr>
          <c:dPt>
            <c:idx val="6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6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Основное мероприятие 1.1 "Предоставление мер социальной поддержки отдельным категориям граждан по региональному законодательству".</c:v>
                </c:pt>
                <c:pt idx="1">
                  <c:v>Основное мероприятие 1.3 "Предоставление мер социальной поддержки отдельным категориям граждан по оплате жилья и коммунальных услуг".</c:v>
                </c:pt>
                <c:pt idx="2">
                  <c:v>Основное мероприятие 1.4 "Предоставление мер социальной поддержки отдельным категориям граждан по переданным полномочиям и расходным обязательствам Российской Федерации".</c:v>
                </c:pt>
                <c:pt idx="3">
                  <c:v>Основное мероприятие 1.8 "Предоставление мер социальной поддержки семьям с детьми".</c:v>
                </c:pt>
                <c:pt idx="4">
                  <c:v>Основное мероприятие 1.9 "Социальное обслуживание населения, предоставление мер социальной поддержки работникам муниципальных учреждений социального обслуживания"</c:v>
                </c:pt>
                <c:pt idx="5">
                  <c:v>Остальные мероприятия</c:v>
                </c:pt>
                <c:pt idx="6">
                  <c:v>Прочие подпрограммы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532</c:v>
                </c:pt>
                <c:pt idx="1">
                  <c:v>667</c:v>
                </c:pt>
                <c:pt idx="2">
                  <c:v>254</c:v>
                </c:pt>
                <c:pt idx="3">
                  <c:v>632</c:v>
                </c:pt>
                <c:pt idx="4">
                  <c:v>474</c:v>
                </c:pt>
                <c:pt idx="5" formatCode="0">
                  <c:v>199</c:v>
                </c:pt>
                <c:pt idx="6" formatCode="0">
                  <c:v>152</c:v>
                </c:pt>
              </c:numCache>
            </c:numRef>
          </c:val>
        </c:ser>
        <c:firstSliceAng val="90"/>
        <c:holeSize val="39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877545434540247"/>
          <c:y val="0.12754402693763223"/>
          <c:w val="0.51931707900245128"/>
          <c:h val="0.730129212729831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1091,9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</c:spPr>
          <c:dPt>
            <c:idx val="0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3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4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5"/>
            <c:spPr>
              <a:solidFill>
                <a:schemeClr val="accent6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6"/>
            <c:spPr>
              <a:solidFill>
                <a:schemeClr val="accent4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7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8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Содержание и ремонт автомобильных дорог общего пользования местного значения
</c:v>
                </c:pt>
                <c:pt idx="1">
                  <c:v>Благоустройство и озеленение территории городского округа, содержание городских лесов</c:v>
                </c:pt>
                <c:pt idx="2">
                  <c:v>Содержание и реконструкция сетей наружного освещения</c:v>
                </c:pt>
                <c:pt idx="3">
                  <c:v>Безопасные и качественные дороги</c:v>
                </c:pt>
                <c:pt idx="4">
                  <c:v>Другие мероприятия</c:v>
                </c:pt>
                <c:pt idx="5">
                  <c:v>Отдельные мероприятия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478</c:v>
                </c:pt>
                <c:pt idx="1">
                  <c:v>165</c:v>
                </c:pt>
                <c:pt idx="2">
                  <c:v>177</c:v>
                </c:pt>
                <c:pt idx="3">
                  <c:v>1245</c:v>
                </c:pt>
                <c:pt idx="4">
                  <c:v>90</c:v>
                </c:pt>
                <c:pt idx="5">
                  <c:v>275</c:v>
                </c:pt>
                <c:pt idx="6">
                  <c:v>207</c:v>
                </c:pt>
              </c:numCache>
            </c:numRef>
          </c:val>
        </c:ser>
        <c:dLbls>
          <c:showVal val="1"/>
        </c:dLbls>
        <c:firstSliceAng val="168"/>
        <c:holeSize val="39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154702159603549"/>
          <c:y val="6.2900234627747534E-2"/>
          <c:w val="0.76012813624027986"/>
          <c:h val="0.917792760712404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1091,9</c:v>
                </c:pt>
              </c:strCache>
            </c:strRef>
          </c:tx>
          <c:dPt>
            <c:idx val="0"/>
            <c:spPr>
              <a:solidFill>
                <a:schemeClr val="accent5">
                  <a:lumMod val="9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chemeClr val="accent6">
                  <a:lumMod val="9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chemeClr val="accent6">
                  <a:lumMod val="9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4"/>
            <c:spPr>
              <a:solidFill>
                <a:schemeClr val="accent6">
                  <a:lumMod val="9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6.4438514748048126E-2"/>
                  <c:y val="-0.12231348680399505"/>
                </c:manualLayout>
              </c:layout>
              <c:showVal val="1"/>
            </c:dLbl>
            <c:dLbl>
              <c:idx val="3"/>
              <c:layout>
                <c:manualLayout>
                  <c:x val="-2.2553480161816786E-2"/>
                  <c:y val="-6.4754198896232809E-2"/>
                </c:manualLayout>
              </c:layout>
              <c:showVal val="1"/>
            </c:dLbl>
            <c:dLbl>
              <c:idx val="4"/>
              <c:layout>
                <c:manualLayout>
                  <c:x val="3.8663108848828801E-2"/>
                  <c:y val="-3.957201043658664E-2"/>
                </c:manualLayout>
              </c:layout>
              <c:showVal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Разработка и актуализация схем коммунальной инфраструктуры и строительство, ремонт и реконструкция объектов инженерной инфраструктуры (обеспечение частного сектора централизованным водоснабжением; строительство напорной канализации в Заводском районе во и</c:v>
                </c:pt>
                <c:pt idx="1">
                  <c:v>Жилищное хозяйство и капитальный ремонт жилого фонда (снос 55 аварийных жилых домов; разработка ПСД и кап.ремонт фасадов МКД пр.Октябрьский 7, Сеченова 3; кап.ремонт 12 муниципальных квартир; кап.ремонт инженерных сетей Сеченова 3; обследование МКД пр.Стр</c:v>
                </c:pt>
                <c:pt idx="2">
                  <c:v>Основное мероприятие "Обеспечение выплаты субсидии на возмещение затрат, связанных с применением государственных регулируемых цен, организациям коммунального комплекса за услуги отопления и горячего водоснабжения"</c:v>
                </c:pt>
                <c:pt idx="3">
                  <c:v>Основное мероприятие "Обеспечение выплаты субсидии на возмещение затрат, связанных с применением государственных регулируемых цен, организациям коммунального комплекса за услуги холодного водоснабжения и водоотведения"</c:v>
                </c:pt>
                <c:pt idx="4">
                  <c:v>Основное мероприятие "Обеспечение выплаты субсидии организациям, предоставляющим населению услуги по содержанию и ремонту общего имущества в многоквартирных жилых домах специализированного и аварийного жилищного фонда"</c:v>
                </c:pt>
                <c:pt idx="5">
                  <c:v>Развитие жилищно-коммунального хозяйства города Новокузнецка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64.3</c:v>
                </c:pt>
                <c:pt idx="1">
                  <c:v>24.4</c:v>
                </c:pt>
                <c:pt idx="2">
                  <c:v>1260</c:v>
                </c:pt>
                <c:pt idx="3">
                  <c:v>255</c:v>
                </c:pt>
                <c:pt idx="4">
                  <c:v>34</c:v>
                </c:pt>
                <c:pt idx="5">
                  <c:v>51</c:v>
                </c:pt>
              </c:numCache>
            </c:numRef>
          </c:val>
        </c:ser>
        <c:firstSliceAng val="90"/>
        <c:holeSize val="39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417343815822199"/>
          <c:y val="4.3430630301650813E-2"/>
          <c:w val="0.77165337745589235"/>
          <c:h val="0.913138739396698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1091,9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Pt>
            <c:idx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chemeClr val="accent6">
                  <a:lumMod val="9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4"/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0.17725996944581199"/>
                  <c:y val="0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Основное мероприятие "Выполнение социального заказа на перевозку пассажиров автомобильным транспортом"</c:v>
                </c:pt>
                <c:pt idx="1">
                  <c:v>Основное мероприятие "Выполнение социального заказа на перевозку пассажиров электротранспортом"</c:v>
                </c:pt>
                <c:pt idx="2">
                  <c:v>Расходы на организацию</c:v>
                </c:pt>
                <c:pt idx="3">
                  <c:v>Финансовое оздоровление сферы управления транспортом Новокузнецкого городского округа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353</c:v>
                </c:pt>
                <c:pt idx="1">
                  <c:v>308</c:v>
                </c:pt>
                <c:pt idx="2">
                  <c:v>48</c:v>
                </c:pt>
                <c:pt idx="3">
                  <c:v>1</c:v>
                </c:pt>
              </c:numCache>
            </c:numRef>
          </c:val>
        </c:ser>
        <c:firstSliceAng val="118"/>
        <c:holeSize val="39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739634669360052"/>
          <c:y val="4.7244470457303483E-2"/>
          <c:w val="0.7684304689205036"/>
          <c:h val="0.909324899241045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1091,9</c:v>
                </c:pt>
              </c:strCache>
            </c:strRef>
          </c:tx>
          <c:spPr>
            <a:ln w="9525">
              <a:solidFill>
                <a:schemeClr val="tx2"/>
              </a:solidFill>
            </a:ln>
          </c:spPr>
          <c:dPt>
            <c:idx val="0"/>
            <c:spPr>
              <a:solidFill>
                <a:schemeClr val="accent5">
                  <a:lumMod val="90000"/>
                </a:schemeClr>
              </a:solidFill>
              <a:ln w="9525"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chemeClr val="accent5">
                  <a:lumMod val="90000"/>
                </a:schemeClr>
              </a:solidFill>
              <a:ln w="9525"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chemeClr val="accent1">
                  <a:lumMod val="90000"/>
                </a:schemeClr>
              </a:solidFill>
              <a:ln w="9525"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chemeClr val="accent6">
                  <a:lumMod val="90000"/>
                </a:schemeClr>
              </a:solidFill>
              <a:ln w="9525">
                <a:solidFill>
                  <a:schemeClr val="tx2"/>
                </a:solidFill>
              </a:ln>
            </c:spPr>
          </c:dPt>
          <c:dPt>
            <c:idx val="4"/>
            <c:spPr>
              <a:solidFill>
                <a:schemeClr val="accent4">
                  <a:lumMod val="90000"/>
                </a:schemeClr>
              </a:solidFill>
              <a:ln w="9525"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chemeClr val="accent4">
                  <a:lumMod val="90000"/>
                </a:schemeClr>
              </a:solidFill>
              <a:ln w="9525">
                <a:solidFill>
                  <a:schemeClr val="tx2"/>
                </a:solidFill>
              </a:ln>
            </c:spPr>
          </c:dPt>
          <c:dPt>
            <c:idx val="6"/>
            <c:spPr>
              <a:solidFill>
                <a:srgbClr val="93CDDD"/>
              </a:solidFill>
              <a:ln w="9525">
                <a:solidFill>
                  <a:schemeClr val="tx2"/>
                </a:solidFill>
              </a:ln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- Основное мероприятие "Обеспечение деятельности муниципальных музеев"</c:v>
                </c:pt>
                <c:pt idx="1">
                  <c:v>- Основное мероприятие "Обеспечение деятельности муниципальных библиотек"</c:v>
                </c:pt>
                <c:pt idx="2">
                  <c:v>Сохранение и развитие профессионального искусства и народного творчества (Содержание  8 клубов)</c:v>
                </c:pt>
                <c:pt idx="3">
                  <c:v>Обеспечение деятельности по реализации муниципальной программы «Развитие культуры в городе Новокузнецке»</c:v>
                </c:pt>
                <c:pt idx="4">
                  <c:v>- Основное мероприятие "Реставрационные работы объектов культурного наследия и иные работы"</c:v>
                </c:pt>
                <c:pt idx="5">
                  <c:v>- Основное мероприятие "Подготовка и проведение культурно-массовых мероприятий, фестивалей и конкурсов, обеспечение просветительской, издательской деятельности"</c:v>
                </c:pt>
                <c:pt idx="6">
                  <c:v>Охрана и сохранение объектов культурного наследия, находящихся в собственности Новокузнецкого городского округа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50</c:v>
                </c:pt>
                <c:pt idx="1">
                  <c:v>92</c:v>
                </c:pt>
                <c:pt idx="2">
                  <c:v>153</c:v>
                </c:pt>
                <c:pt idx="3">
                  <c:v>45</c:v>
                </c:pt>
                <c:pt idx="4">
                  <c:v>129</c:v>
                </c:pt>
                <c:pt idx="5">
                  <c:v>28</c:v>
                </c:pt>
                <c:pt idx="6">
                  <c:v>10</c:v>
                </c:pt>
              </c:numCache>
            </c:numRef>
          </c:val>
        </c:ser>
        <c:firstSliceAng val="110"/>
        <c:holeSize val="39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912188023064721"/>
          <c:y val="5.8648877982961638E-2"/>
          <c:w val="0.70094211143816765"/>
          <c:h val="0.924430900592358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spPr>
              <a:solidFill>
                <a:schemeClr val="accent4">
                  <a:lumMod val="90000"/>
                </a:schemeClr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chemeClr val="accent5"/>
              </a:solidFill>
              <a:ln>
                <a:solidFill>
                  <a:schemeClr val="tx2"/>
                </a:solidFill>
              </a:ln>
            </c:spPr>
          </c:dPt>
          <c:dLbls>
            <c:txPr>
              <a:bodyPr/>
              <a:lstStyle/>
              <a:p>
                <a:pPr>
                  <a:defRPr sz="2800">
                    <a:solidFill>
                      <a:schemeClr val="tx2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Мероприятия по ЧС</c:v>
                </c:pt>
                <c:pt idx="1">
                  <c:v>Оказание мат. Помощи жителям</c:v>
                </c:pt>
                <c:pt idx="2">
                  <c:v>Целевые взносы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6.9</c:v>
                </c:pt>
                <c:pt idx="1">
                  <c:v>4.0999999999999996</c:v>
                </c:pt>
                <c:pt idx="2">
                  <c:v>0.5</c:v>
                </c:pt>
              </c:numCache>
            </c:numRef>
          </c:val>
        </c:ser>
        <c:dLbls>
          <c:showVal val="1"/>
        </c:dLbls>
        <c:firstSliceAng val="125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3.8517431651910961E-2"/>
          <c:w val="0.60845457597217312"/>
          <c:h val="0.9554008686135848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остатков</c:v>
                </c:pt>
              </c:strCache>
            </c:strRef>
          </c:tx>
          <c:spPr>
            <a:solidFill>
              <a:schemeClr val="accent3">
                <a:lumMod val="25000"/>
              </a:schemeClr>
            </a:solidFill>
            <a:ln>
              <a:solidFill>
                <a:srgbClr val="1E4E79"/>
              </a:solidFill>
            </a:ln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Внутренние заимствования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1"/>
              </a:solidFill>
            </a:ln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Кредиты кредитных организаци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3175">
              <a:solidFill>
                <a:srgbClr val="002060"/>
              </a:solidFill>
            </a:ln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Кредиты от других бюджетов бюджетной системы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c:spPr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220</c:v>
                </c:pt>
              </c:numCache>
            </c:numRef>
          </c:val>
        </c:ser>
        <c:overlap val="100"/>
        <c:axId val="219954560"/>
        <c:axId val="219956352"/>
      </c:barChart>
      <c:catAx>
        <c:axId val="219954560"/>
        <c:scaling>
          <c:orientation val="minMax"/>
        </c:scaling>
        <c:delete val="1"/>
        <c:axPos val="b"/>
        <c:tickLblPos val="none"/>
        <c:crossAx val="219956352"/>
        <c:crosses val="autoZero"/>
        <c:lblAlgn val="ctr"/>
        <c:lblOffset val="100"/>
      </c:catAx>
      <c:valAx>
        <c:axId val="219956352"/>
        <c:scaling>
          <c:orientation val="minMax"/>
        </c:scaling>
        <c:delete val="1"/>
        <c:axPos val="l"/>
        <c:numFmt formatCode="General" sourceLinked="1"/>
        <c:tickLblPos val="none"/>
        <c:crossAx val="219954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spPr>
              <a:solidFill>
                <a:schemeClr val="accent6">
                  <a:lumMod val="9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spPr>
              <a:solidFill>
                <a:schemeClr val="accent3">
                  <a:lumMod val="9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5326</c:v>
                </c:pt>
                <c:pt idx="1">
                  <c:v>9358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445790923515609E-3"/>
          <c:y val="2.9762828921736064E-2"/>
          <c:w val="0.68767181139419653"/>
          <c:h val="0.8106278492196338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ln w="19050">
              <a:solidFill>
                <a:srgbClr val="1E4E79"/>
              </a:solidFill>
            </a:ln>
          </c:spPr>
          <c:dPt>
            <c:idx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rgbClr val="1E4E79"/>
                </a:solidFill>
              </a:ln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rgbClr val="1E4E79"/>
                </a:solidFill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3</a:t>
                    </a:r>
                    <a:r>
                      <a:rPr lang="ru-RU" sz="2800" dirty="0" smtClean="0"/>
                      <a:t> </a:t>
                    </a:r>
                    <a:r>
                      <a:rPr lang="ru-RU" dirty="0" smtClean="0"/>
                      <a:t>271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01.01.2017</c:v>
                </c:pt>
                <c:pt idx="1">
                  <c:v>на 01.01.2018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2970</c:v>
                </c:pt>
                <c:pt idx="1">
                  <c:v>3000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от других уровней бюджетов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1E4E79"/>
              </a:solidFill>
            </a:ln>
          </c:spPr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01.01.2017</c:v>
                </c:pt>
                <c:pt idx="1">
                  <c:v>на 01.01.2018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504</c:v>
                </c:pt>
                <c:pt idx="1">
                  <c:v>70</c:v>
                </c:pt>
              </c:numCache>
            </c:numRef>
          </c:val>
        </c:ser>
        <c:gapWidth val="70"/>
        <c:overlap val="100"/>
        <c:axId val="219674496"/>
        <c:axId val="220098560"/>
      </c:barChart>
      <c:catAx>
        <c:axId val="21967449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Cambria" pitchFamily="18" charset="0"/>
              </a:defRPr>
            </a:pPr>
            <a:endParaRPr lang="ru-RU"/>
          </a:p>
        </c:txPr>
        <c:crossAx val="220098560"/>
        <c:crosses val="autoZero"/>
        <c:auto val="1"/>
        <c:lblAlgn val="ctr"/>
        <c:lblOffset val="100"/>
      </c:catAx>
      <c:valAx>
        <c:axId val="220098560"/>
        <c:scaling>
          <c:orientation val="minMax"/>
          <c:max val="3500"/>
          <c:min val="0"/>
        </c:scaling>
        <c:delete val="1"/>
        <c:axPos val="l"/>
        <c:numFmt formatCode="#,##0" sourceLinked="1"/>
        <c:tickLblPos val="none"/>
        <c:crossAx val="2196744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6062406314701306E-2"/>
          <c:y val="6.0155939072873782E-2"/>
          <c:w val="0.90632175218903588"/>
          <c:h val="0.7424891978969295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задолженость</c:v>
                </c:pt>
              </c:strCache>
            </c:strRef>
          </c:tx>
          <c:spPr>
            <a:ln w="66675">
              <a:solidFill>
                <a:schemeClr val="accent3">
                  <a:lumMod val="50000"/>
                </a:schemeClr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+mn-lt"/>
                        <a:cs typeface="Times New Roman" pitchFamily="18" charset="0"/>
                      </a:rPr>
                      <a:t>2</a:t>
                    </a:r>
                    <a:r>
                      <a:rPr lang="ru-RU" sz="1600" dirty="0" smtClean="0">
                        <a:latin typeface="+mn-lt"/>
                        <a:cs typeface="Times New Roman" pitchFamily="18" charset="0"/>
                      </a:rPr>
                      <a:t> </a:t>
                    </a:r>
                    <a:r>
                      <a:rPr lang="en-US" sz="1600" dirty="0" smtClean="0">
                        <a:latin typeface="+mn-lt"/>
                      </a:rPr>
                      <a:t>635,6</a:t>
                    </a:r>
                    <a:endParaRPr lang="en-US" sz="1600" dirty="0">
                      <a:latin typeface="+mn-lt"/>
                    </a:endParaRPr>
                  </a:p>
                </c:rich>
              </c:tx>
              <c:dLblPos val="t"/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+mn-lt"/>
                        <a:cs typeface="Times New Roman" pitchFamily="18" charset="0"/>
                      </a:rPr>
                      <a:t>2</a:t>
                    </a:r>
                    <a:r>
                      <a:rPr lang="en-US" sz="1400" dirty="0" smtClean="0"/>
                      <a:t>073</a:t>
                    </a:r>
                    <a:r>
                      <a:rPr lang="ru-RU" sz="1400" dirty="0" smtClean="0"/>
                      <a:t>,0</a:t>
                    </a:r>
                    <a:endParaRPr lang="en-US" sz="1400" dirty="0"/>
                  </a:p>
                </c:rich>
              </c:tx>
              <c:dLblPos val="t"/>
              <c:showVal val="1"/>
            </c:dLbl>
            <c:numFmt formatCode="#,##0" sourceLinked="0"/>
            <c:txPr>
              <a:bodyPr/>
              <a:lstStyle/>
              <a:p>
                <a:pPr>
                  <a:defRPr sz="1800" b="1"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01.01.2017</c:v>
                </c:pt>
                <c:pt idx="1">
                  <c:v>I квартал</c:v>
                </c:pt>
                <c:pt idx="2">
                  <c:v>II квартал</c:v>
                </c:pt>
                <c:pt idx="3">
                  <c:v>III квартал</c:v>
                </c:pt>
                <c:pt idx="4">
                  <c:v>01.01.2018г.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2635.6</c:v>
                </c:pt>
                <c:pt idx="1">
                  <c:v>2647.8</c:v>
                </c:pt>
                <c:pt idx="2">
                  <c:v>2210.1999999999998</c:v>
                </c:pt>
                <c:pt idx="3">
                  <c:v>2073</c:v>
                </c:pt>
                <c:pt idx="4">
                  <c:v>1548.3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82550">
              <a:solidFill>
                <a:schemeClr val="accent6">
                  <a:lumMod val="25000"/>
                </a:schemeClr>
              </a:solidFill>
            </a:ln>
          </c:spPr>
          <c:marker>
            <c:symbol val="diamond"/>
            <c:size val="13"/>
            <c:spPr>
              <a:solidFill>
                <a:schemeClr val="accent4">
                  <a:lumMod val="25000"/>
                </a:schemeClr>
              </a:solidFill>
              <a:ln w="19050"/>
            </c:spPr>
          </c:marker>
          <c:dLbls>
            <c:numFmt formatCode="#,##0" sourceLinked="0"/>
            <c:dLblPos val="t"/>
            <c:showVal val="1"/>
          </c:dLbls>
          <c:cat>
            <c:strRef>
              <c:f>Лист1!$A$2:$A$6</c:f>
              <c:strCache>
                <c:ptCount val="5"/>
                <c:pt idx="0">
                  <c:v>01.01.2017</c:v>
                </c:pt>
                <c:pt idx="1">
                  <c:v>I квартал</c:v>
                </c:pt>
                <c:pt idx="2">
                  <c:v>II квартал</c:v>
                </c:pt>
                <c:pt idx="3">
                  <c:v>III квартал</c:v>
                </c:pt>
                <c:pt idx="4">
                  <c:v>01.01.2018г.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459</c:v>
                </c:pt>
                <c:pt idx="1">
                  <c:v>354.9</c:v>
                </c:pt>
                <c:pt idx="2">
                  <c:v>278.5</c:v>
                </c:pt>
                <c:pt idx="3">
                  <c:v>511</c:v>
                </c:pt>
                <c:pt idx="4">
                  <c:v>533.79999999999995</c:v>
                </c:pt>
              </c:numCache>
            </c:numRef>
          </c:val>
        </c:ser>
        <c:marker val="1"/>
        <c:axId val="219453312"/>
        <c:axId val="219454848"/>
      </c:lineChart>
      <c:catAx>
        <c:axId val="21945331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454848"/>
        <c:crosses val="autoZero"/>
        <c:auto val="1"/>
        <c:lblAlgn val="ctr"/>
        <c:lblOffset val="100"/>
      </c:catAx>
      <c:valAx>
        <c:axId val="219454848"/>
        <c:scaling>
          <c:orientation val="minMax"/>
          <c:min val="0"/>
        </c:scaling>
        <c:axPos val="l"/>
        <c:numFmt formatCode="#,##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9453312"/>
        <c:crosses val="autoZero"/>
        <c:crossBetween val="between"/>
      </c:valAx>
      <c:spPr>
        <a:ln>
          <a:solidFill>
            <a:schemeClr val="accent3">
              <a:lumMod val="50000"/>
            </a:schemeClr>
          </a:solidFill>
        </a:ln>
      </c:spPr>
    </c:plotArea>
    <c:plotVisOnly val="1"/>
  </c:chart>
  <c:spPr>
    <a:ln>
      <a:solidFill>
        <a:schemeClr val="accent3">
          <a:lumMod val="5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1">
                <a:lumMod val="10000"/>
                <a:lumOff val="90000"/>
              </a:schemeClr>
            </a:solidFill>
            <a:ln>
              <a:solidFill>
                <a:srgbClr val="002060"/>
              </a:solidFill>
            </a:ln>
          </c:spPr>
          <c:dPt>
            <c:idx val="0"/>
            <c:spPr>
              <a:solidFill>
                <a:schemeClr val="accent6">
                  <a:lumMod val="9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spPr>
              <a:solidFill>
                <a:schemeClr val="accent3">
                  <a:lumMod val="9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5380</c:v>
                </c:pt>
                <c:pt idx="1">
                  <c:v>12057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90000"/>
              </a:schemeClr>
            </a:solidFill>
          </c:spPr>
          <c:dPt>
            <c:idx val="0"/>
            <c:spPr>
              <a:solidFill>
                <a:schemeClr val="accent6">
                  <a:lumMod val="90000"/>
                </a:schemeClr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spPr>
              <a:solidFill>
                <a:schemeClr val="accent3">
                  <a:lumMod val="90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5244</c:v>
                </c:pt>
                <c:pt idx="1">
                  <c:v>12003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1.5847589515143517E-2"/>
          <c:y val="0.13109850438370288"/>
          <c:w val="0.97109740942762635"/>
          <c:h val="0.77214921619359511"/>
        </c:manualLayout>
      </c:layout>
      <c:bar3D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rgbClr val="002060"/>
              </a:solidFill>
            </a:ln>
          </c:spPr>
          <c:dLbls>
            <c:dLbl>
              <c:idx val="0"/>
              <c:layout>
                <c:manualLayout>
                  <c:x val="2.4179661041246314E-2"/>
                  <c:y val="2.436134901257809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ru-RU" dirty="0" smtClean="0"/>
                      <a:t> 326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645663026688791E-2"/>
                  <c:y val="2.436134901257809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ru-RU" dirty="0" smtClean="0"/>
                      <a:t> 380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5626307428330164E-2"/>
                  <c:y val="-1.705294430880522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ru-RU" dirty="0" smtClean="0"/>
                      <a:t> 244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Первоначальный план</c:v>
                </c:pt>
                <c:pt idx="1">
                  <c:v>План</c:v>
                </c:pt>
                <c:pt idx="2">
                  <c:v>Факт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5325.6560000000054</c:v>
                </c:pt>
                <c:pt idx="1">
                  <c:v>5379.8095000000003</c:v>
                </c:pt>
                <c:pt idx="2">
                  <c:v>5243.7219000000014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7067996029115046E-2"/>
                  <c:y val="-9.165061472043024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ru-RU" dirty="0" smtClean="0"/>
                      <a:t> 358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536918836975103E-2"/>
                  <c:y val="-3.586338607134421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12 053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0933717938150308E-2"/>
                  <c:y val="-4.005736451818343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2</a:t>
                    </a:r>
                    <a:r>
                      <a:rPr lang="ru-RU" b="1" baseline="0" dirty="0" smtClean="0">
                        <a:solidFill>
                          <a:srgbClr val="002060"/>
                        </a:solidFill>
                      </a:rPr>
                      <a:t> 003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Первоначальный план</c:v>
                </c:pt>
                <c:pt idx="1">
                  <c:v>План</c:v>
                </c:pt>
                <c:pt idx="2">
                  <c:v>Факт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9358.271899999987</c:v>
                </c:pt>
                <c:pt idx="1">
                  <c:v>12057.3487</c:v>
                </c:pt>
                <c:pt idx="2">
                  <c:v>12002.9534</c:v>
                </c:pt>
              </c:numCache>
            </c:numRef>
          </c:val>
        </c:ser>
        <c:gapWidth val="157"/>
        <c:gapDepth val="66"/>
        <c:shape val="cylinder"/>
        <c:axId val="210750080"/>
        <c:axId val="210829696"/>
        <c:axId val="0"/>
      </c:bar3DChart>
      <c:catAx>
        <c:axId val="210750080"/>
        <c:scaling>
          <c:orientation val="minMax"/>
        </c:scaling>
        <c:axPos val="b"/>
        <c:numFmt formatCode="General" sourceLinked="0"/>
        <c:majorTickMark val="none"/>
        <c:tickLblPos val="none"/>
        <c:crossAx val="210829696"/>
        <c:crosses val="autoZero"/>
        <c:auto val="1"/>
        <c:lblAlgn val="ctr"/>
        <c:lblOffset val="100"/>
        <c:tickLblSkip val="1"/>
        <c:tickMarkSkip val="51"/>
        <c:noMultiLvlLbl val="1"/>
      </c:catAx>
      <c:valAx>
        <c:axId val="210829696"/>
        <c:scaling>
          <c:orientation val="minMax"/>
          <c:max val="21000"/>
          <c:min val="0"/>
        </c:scaling>
        <c:delete val="1"/>
        <c:axPos val="l"/>
        <c:numFmt formatCode="#,##0" sourceLinked="1"/>
        <c:majorTickMark val="none"/>
        <c:tickLblPos val="none"/>
        <c:crossAx val="210750080"/>
        <c:crossesAt val="1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4.0424811632951516E-2"/>
          <c:y val="2.6956504058178739E-2"/>
          <c:w val="0.95957516817127841"/>
          <c:h val="8.3533723012612707E-2"/>
        </c:manualLayout>
      </c:layout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82484498250246"/>
          <c:y val="0.11571982497236415"/>
          <c:w val="0.71690749668803677"/>
          <c:h val="0.645400611388496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Структура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2"/>
              </a:solidFill>
            </a:ln>
          </c:spPr>
          <c:dPt>
            <c:idx val="0"/>
            <c:spPr>
              <a:solidFill>
                <a:schemeClr val="accent5">
                  <a:lumMod val="90000"/>
                </a:schemeClr>
              </a:solidFill>
              <a:ln w="19050">
                <a:solidFill>
                  <a:schemeClr val="tx2"/>
                </a:solidFill>
              </a:ln>
            </c:spPr>
          </c:dPt>
          <c:dPt>
            <c:idx val="1"/>
            <c:explosion val="20"/>
          </c:dPt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5243.7218881900008</c:v>
                </c:pt>
                <c:pt idx="1">
                  <c:v>12002.953366109999</c:v>
                </c:pt>
              </c:numCache>
            </c:numRef>
          </c:val>
        </c:ser>
        <c:firstSliceAng val="45"/>
      </c:pieChart>
    </c:plotArea>
    <c:plotVisOnly val="1"/>
    <c:dispBlanksAs val="zero"/>
  </c:chart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8888888888892E-2"/>
          <c:y val="2.7043554835598588E-2"/>
          <c:w val="0.8602137240482981"/>
          <c:h val="0.821113100227911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solidFill>
                <a:srgbClr val="44546A"/>
              </a:solidFill>
            </a:ln>
          </c:spPr>
          <c:dPt>
            <c:idx val="0"/>
            <c:spPr>
              <a:solidFill>
                <a:schemeClr val="accent2"/>
              </a:solidFill>
              <a:ln w="19050">
                <a:solidFill>
                  <a:srgbClr val="44546A"/>
                </a:solidFill>
              </a:ln>
            </c:spPr>
          </c:dPt>
          <c:dPt>
            <c:idx val="1"/>
            <c:spPr>
              <a:solidFill>
                <a:schemeClr val="accent1"/>
              </a:solidFill>
              <a:ln w="19050">
                <a:solidFill>
                  <a:srgbClr val="44546A"/>
                </a:solidFill>
              </a:ln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44546A"/>
                </a:solidFill>
              </a:ln>
            </c:spPr>
          </c:dPt>
          <c:dPt>
            <c:idx val="3"/>
            <c:spPr>
              <a:solidFill>
                <a:schemeClr val="tx2"/>
              </a:solidFill>
              <a:ln w="19050">
                <a:solidFill>
                  <a:srgbClr val="44546A"/>
                </a:solidFill>
              </a:ln>
            </c:spPr>
          </c:dPt>
          <c:dLbls>
            <c:dLbl>
              <c:idx val="0"/>
              <c:layout>
                <c:manualLayout>
                  <c:x val="-1.679511969119275E-2"/>
                  <c:y val="0.1858307203013929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 u="none">
                        <a:solidFill>
                          <a:schemeClr val="tx1"/>
                        </a:solidFill>
                        <a:latin typeface="Cambria" panose="02040503050406030204" pitchFamily="18" charset="0"/>
                      </a:defRPr>
                    </a:pPr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541188094939667E-2"/>
                  <c:y val="9.398126576317404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ru-RU" sz="1800" b="1" i="0" u="none" strike="noStrike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1800" b="1" i="0" u="none" strike="noStrike" kern="1200" baseline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rPr>
                      <a:t>18</a:t>
                    </a:r>
                    <a:r>
                      <a:rPr lang="ru-RU" sz="1800" b="1" i="0" u="none" strike="noStrike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9607780066479098"/>
                      <c:h val="0.16087534913913751"/>
                    </c:manualLayout>
                  </c15:layout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FFFFFF"/>
                        </a:solidFill>
                      </a:rPr>
                      <a:t>8</a:t>
                    </a:r>
                    <a:r>
                      <a:rPr lang="ru-RU" dirty="0">
                        <a:solidFill>
                          <a:srgbClr val="FFFFFF"/>
                        </a:solidFill>
                      </a:rPr>
                      <a:t>%</a:t>
                    </a:r>
                  </a:p>
                </c:rich>
              </c:tx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u="none">
                    <a:solidFill>
                      <a:srgbClr val="FFFFFF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Прочие</c:v>
                </c:pt>
                <c:pt idx="2">
                  <c:v>Земельный налог</c:v>
                </c:pt>
                <c:pt idx="3">
                  <c:v>Арендная плата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0.53</c:v>
                </c:pt>
                <c:pt idx="1">
                  <c:v>0.18000000000000024</c:v>
                </c:pt>
                <c:pt idx="2">
                  <c:v>0.21000000000000021</c:v>
                </c:pt>
                <c:pt idx="3">
                  <c:v>8.0000000000000043E-2</c:v>
                </c:pt>
              </c:numCache>
            </c:numRef>
          </c:val>
        </c:ser>
        <c:dLbls>
          <c:showVal val="1"/>
        </c:dLbls>
        <c:firstSliceAng val="205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888888888889207E-2"/>
          <c:y val="0.16204577415374888"/>
          <c:w val="0.89548753842165507"/>
          <c:h val="0.530222884591770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solidFill>
                <a:srgbClr val="44546A"/>
              </a:solidFill>
            </a:ln>
          </c:spPr>
          <c:dPt>
            <c:idx val="0"/>
            <c:spPr>
              <a:solidFill>
                <a:schemeClr val="accent2"/>
              </a:solidFill>
              <a:ln w="19050">
                <a:solidFill>
                  <a:srgbClr val="44546A"/>
                </a:solidFill>
              </a:ln>
            </c:spPr>
          </c:dPt>
          <c:dPt>
            <c:idx val="1"/>
            <c:spPr>
              <a:solidFill>
                <a:schemeClr val="accent1"/>
              </a:solidFill>
              <a:ln w="19050">
                <a:solidFill>
                  <a:srgbClr val="44546A"/>
                </a:solidFill>
              </a:ln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rgbClr val="44546A"/>
                </a:solidFill>
              </a:ln>
            </c:spPr>
          </c:dPt>
          <c:dPt>
            <c:idx val="3"/>
            <c:spPr>
              <a:solidFill>
                <a:schemeClr val="tx2"/>
              </a:solidFill>
              <a:ln w="19050">
                <a:solidFill>
                  <a:srgbClr val="44546A"/>
                </a:solidFill>
              </a:ln>
            </c:spPr>
          </c:dPt>
          <c:dLbls>
            <c:dLbl>
              <c:idx val="0"/>
              <c:layout>
                <c:manualLayout>
                  <c:x val="7.9353220012591499E-2"/>
                  <c:y val="9.09506431652526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 u="none">
                        <a:solidFill>
                          <a:schemeClr val="tx1"/>
                        </a:solidFill>
                        <a:latin typeface="Cambria" panose="02040503050406030204" pitchFamily="18" charset="0"/>
                      </a:defRPr>
                    </a:pPr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26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112752903998266E-2"/>
                  <c:y val="1.0087446000363889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ru-RU" sz="1800" b="1" i="0" u="none" strike="noStrike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1800" b="1" i="0" u="none" strike="noStrike" kern="1200" baseline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rPr>
                      <a:t>13%</a:t>
                    </a:r>
                    <a:endParaRPr lang="ru-RU" sz="1800" b="1" i="0" u="none" strike="noStrike" kern="1200" baseline="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</c:dLbl>
            <c:dLbl>
              <c:idx val="2"/>
              <c:layout>
                <c:manualLayout>
                  <c:x val="-0.14467590020861823"/>
                  <c:y val="0.1672052541666066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 b="1" u="none">
                        <a:solidFill>
                          <a:schemeClr val="tx1"/>
                        </a:solidFill>
                        <a:latin typeface="Cambria" panose="02040503050406030204" pitchFamily="18" charset="0"/>
                      </a:defRPr>
                    </a:pPr>
                    <a:r>
                      <a:rPr lang="ru-RU" sz="1800" b="1" dirty="0" smtClean="0">
                        <a:solidFill>
                          <a:schemeClr val="tx1"/>
                        </a:solidFill>
                      </a:rPr>
                      <a:t>60%</a:t>
                    </a:r>
                    <a:endParaRPr lang="ru-RU" sz="18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39607780066479098"/>
                      <c:h val="0.1608753491391375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8.2305669740399226E-2"/>
                  <c:y val="8.623402224314276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 algn="ctr" rtl="0">
                      <a:defRPr lang="ru-RU" sz="1800" b="1" i="0" u="none" strike="noStrike" kern="1200" baseline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ru-RU" sz="1800" b="1" i="0" u="none" strike="noStrike" kern="1200" baseline="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rPr>
                      <a:t>2%</a:t>
                    </a:r>
                    <a:endParaRPr lang="ru-RU" sz="1800" b="1" i="0" u="none" strike="noStrike" kern="1200" baseline="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CatName val="1"/>
              <c:showPercent val="1"/>
            </c:dLbl>
            <c:dLbl>
              <c:idx val="4"/>
              <c:delete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u="none">
                    <a:solidFill>
                      <a:srgbClr val="FFFFFF"/>
                    </a:solidFill>
                    <a:latin typeface="Cambria" panose="02040503050406030204" pitchFamily="18" charset="0"/>
                  </a:defRPr>
                </a:pPr>
                <a:endParaRPr lang="ru-RU"/>
              </a:p>
            </c:tx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 безвозмездные</c:v>
                </c:pt>
                <c:pt idx="4">
                  <c:v>Иные межбюджетные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0.26</c:v>
                </c:pt>
                <c:pt idx="1">
                  <c:v>0.13</c:v>
                </c:pt>
                <c:pt idx="2">
                  <c:v>0.60000000000000064</c:v>
                </c:pt>
                <c:pt idx="3">
                  <c:v>1.0000000000000005E-2</c:v>
                </c:pt>
                <c:pt idx="4">
                  <c:v>1.0000000000000005E-2</c:v>
                </c:pt>
              </c:numCache>
            </c:numRef>
          </c:val>
        </c:ser>
        <c:dLbls>
          <c:showVal val="1"/>
        </c:dLbls>
        <c:firstSliceAng val="205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C61A2C-4D0B-42C3-8CE6-944636ABB2D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5995BAC-3FB1-4ED3-9556-F62E4219A410}">
      <dgm:prSet phldrT="[Текст]"/>
      <dgm:spPr>
        <a:solidFill>
          <a:schemeClr val="accent4">
            <a:lumMod val="9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EDC9C61A-FA26-4FF8-9BC6-736D66BD648C}" type="parTrans" cxnId="{D615E2D6-656A-4160-AA65-13AEA28B068D}">
      <dgm:prSet/>
      <dgm:spPr/>
      <dgm:t>
        <a:bodyPr/>
        <a:lstStyle/>
        <a:p>
          <a:endParaRPr lang="ru-RU"/>
        </a:p>
      </dgm:t>
    </dgm:pt>
    <dgm:pt modelId="{B6E4F932-EE64-4113-A22C-B28E54670BB9}" type="sibTrans" cxnId="{D615E2D6-656A-4160-AA65-13AEA28B068D}">
      <dgm:prSet/>
      <dgm:spPr/>
      <dgm:t>
        <a:bodyPr/>
        <a:lstStyle/>
        <a:p>
          <a:endParaRPr lang="ru-RU"/>
        </a:p>
      </dgm:t>
    </dgm:pt>
    <dgm:pt modelId="{72727F2E-53B2-4E52-906D-4FD3E8BA26B4}">
      <dgm:prSet phldrT="[Текст]"/>
      <dgm:spPr>
        <a:solidFill>
          <a:schemeClr val="accent3">
            <a:lumMod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A482114-1E99-47EC-A57E-493A7164192A}" type="parTrans" cxnId="{C066D780-E55B-4859-A2C3-E9A60DF74870}">
      <dgm:prSet/>
      <dgm:spPr/>
      <dgm:t>
        <a:bodyPr/>
        <a:lstStyle/>
        <a:p>
          <a:endParaRPr lang="ru-RU"/>
        </a:p>
      </dgm:t>
    </dgm:pt>
    <dgm:pt modelId="{ECAA3C07-C9FA-4F6E-BC1F-6EE18270A88C}" type="sibTrans" cxnId="{C066D780-E55B-4859-A2C3-E9A60DF74870}">
      <dgm:prSet/>
      <dgm:spPr/>
      <dgm:t>
        <a:bodyPr/>
        <a:lstStyle/>
        <a:p>
          <a:endParaRPr lang="ru-RU"/>
        </a:p>
      </dgm:t>
    </dgm:pt>
    <dgm:pt modelId="{578E7B94-6BFF-4A8B-BFDB-55100E4CB390}">
      <dgm:prSet phldrT="[Текст]"/>
      <dgm:spPr>
        <a:solidFill>
          <a:schemeClr val="accent5">
            <a:lumMod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B9C62EC6-B3C8-424A-B1F5-7556F43F1645}" type="parTrans" cxnId="{1F3241A9-4682-43D7-AC48-C7399B0CAD06}">
      <dgm:prSet/>
      <dgm:spPr/>
      <dgm:t>
        <a:bodyPr/>
        <a:lstStyle/>
        <a:p>
          <a:endParaRPr lang="ru-RU"/>
        </a:p>
      </dgm:t>
    </dgm:pt>
    <dgm:pt modelId="{7F6B6498-4A64-44C9-8DE4-B3C0EA7D22FD}" type="sibTrans" cxnId="{1F3241A9-4682-43D7-AC48-C7399B0CAD06}">
      <dgm:prSet/>
      <dgm:spPr/>
      <dgm:t>
        <a:bodyPr/>
        <a:lstStyle/>
        <a:p>
          <a:endParaRPr lang="ru-RU"/>
        </a:p>
      </dgm:t>
    </dgm:pt>
    <dgm:pt modelId="{42017231-E2B0-4B47-AFCE-264C7705E228}">
      <dgm:prSet/>
      <dgm:spPr>
        <a:solidFill>
          <a:schemeClr val="bg2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0" i="0" u="none" strike="noStrike" dirty="0" smtClean="0">
              <a:solidFill>
                <a:srgbClr val="000000"/>
              </a:solidFill>
              <a:latin typeface="+mn-lt"/>
            </a:rPr>
            <a:t>оптимизация и повышение эффективности бюджетных расходов</a:t>
          </a:r>
          <a:endParaRPr lang="ru-RU" dirty="0"/>
        </a:p>
      </dgm:t>
    </dgm:pt>
    <dgm:pt modelId="{BF9F46FB-AC35-4104-B95D-C80C92507D9B}" type="parTrans" cxnId="{62FA0183-F979-4AAE-8B39-0FFEA125FD77}">
      <dgm:prSet/>
      <dgm:spPr/>
      <dgm:t>
        <a:bodyPr/>
        <a:lstStyle/>
        <a:p>
          <a:endParaRPr lang="ru-RU"/>
        </a:p>
      </dgm:t>
    </dgm:pt>
    <dgm:pt modelId="{92916413-893E-48FE-9686-DCBDD77397F0}" type="sibTrans" cxnId="{62FA0183-F979-4AAE-8B39-0FFEA125FD77}">
      <dgm:prSet/>
      <dgm:spPr/>
      <dgm:t>
        <a:bodyPr/>
        <a:lstStyle/>
        <a:p>
          <a:endParaRPr lang="ru-RU"/>
        </a:p>
      </dgm:t>
    </dgm:pt>
    <dgm:pt modelId="{2B0A2647-FCF1-4DDE-80C6-B8317FCF17E5}">
      <dgm:prSet phldrT="[Текст]"/>
      <dgm:spPr>
        <a:solidFill>
          <a:schemeClr val="bg2"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b="0" i="0" u="none" strike="noStrike" dirty="0" smtClean="0">
              <a:solidFill>
                <a:srgbClr val="000000"/>
              </a:solidFill>
              <a:latin typeface="+mn-lt"/>
            </a:rPr>
            <a:t>реализация задач, поставленных в указах Президента Российской Федерации от 07.05.2012г.</a:t>
          </a:r>
          <a:endParaRPr lang="ru-RU" dirty="0"/>
        </a:p>
      </dgm:t>
    </dgm:pt>
    <dgm:pt modelId="{368EAA6E-18B9-4110-8273-EA479EBCB688}" type="parTrans" cxnId="{39882E1A-1056-41E1-B624-7C1AEC379530}">
      <dgm:prSet/>
      <dgm:spPr/>
      <dgm:t>
        <a:bodyPr/>
        <a:lstStyle/>
        <a:p>
          <a:endParaRPr lang="ru-RU"/>
        </a:p>
      </dgm:t>
    </dgm:pt>
    <dgm:pt modelId="{877091E3-5F0E-4853-8B9C-86AD48F46DB3}" type="sibTrans" cxnId="{39882E1A-1056-41E1-B624-7C1AEC379530}">
      <dgm:prSet/>
      <dgm:spPr/>
      <dgm:t>
        <a:bodyPr/>
        <a:lstStyle/>
        <a:p>
          <a:endParaRPr lang="ru-RU"/>
        </a:p>
      </dgm:t>
    </dgm:pt>
    <dgm:pt modelId="{C69CA97B-E7B9-4402-AA00-D0CD403D7642}">
      <dgm:prSet phldrT="[Текст]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5532889-C136-4DEB-BAEA-E3C02D6A123C}" type="parTrans" cxnId="{DF4B5DFC-75E8-4A08-ABE6-51671F52FE14}">
      <dgm:prSet/>
      <dgm:spPr/>
      <dgm:t>
        <a:bodyPr/>
        <a:lstStyle/>
        <a:p>
          <a:endParaRPr lang="ru-RU"/>
        </a:p>
      </dgm:t>
    </dgm:pt>
    <dgm:pt modelId="{39E700BA-FC7D-4E45-BDC5-3D5A1C92AFC0}" type="sibTrans" cxnId="{DF4B5DFC-75E8-4A08-ABE6-51671F52FE14}">
      <dgm:prSet/>
      <dgm:spPr/>
      <dgm:t>
        <a:bodyPr/>
        <a:lstStyle/>
        <a:p>
          <a:endParaRPr lang="ru-RU"/>
        </a:p>
      </dgm:t>
    </dgm:pt>
    <dgm:pt modelId="{1F2FA0B4-648D-41D0-AC30-E35B18DA2FF1}">
      <dgm:prSet/>
      <dgm:spPr>
        <a:solidFill>
          <a:schemeClr val="bg2">
            <a:alpha val="90000"/>
          </a:schemeClr>
        </a:solidFill>
        <a:ln>
          <a:solidFill>
            <a:schemeClr val="accent6">
              <a:lumMod val="25000"/>
            </a:schemeClr>
          </a:solidFill>
        </a:ln>
      </dgm:spPr>
      <dgm:t>
        <a:bodyPr/>
        <a:lstStyle/>
        <a:p>
          <a:r>
            <a:rPr lang="ru-RU" b="0" i="0" u="none" strike="noStrike" dirty="0" smtClean="0">
              <a:solidFill>
                <a:srgbClr val="000000"/>
              </a:solidFill>
              <a:latin typeface="+mn-lt"/>
            </a:rPr>
            <a:t>оказание мер социальной поддержки исходя из принципа </a:t>
          </a:r>
          <a:r>
            <a:rPr lang="ru-RU" b="0" i="0" u="none" strike="noStrike" dirty="0" err="1" smtClean="0">
              <a:solidFill>
                <a:srgbClr val="000000"/>
              </a:solidFill>
              <a:latin typeface="+mn-lt"/>
            </a:rPr>
            <a:t>адресности</a:t>
          </a:r>
          <a:r>
            <a:rPr lang="ru-RU" b="0" i="0" u="none" strike="noStrike" dirty="0" smtClean="0">
              <a:solidFill>
                <a:srgbClr val="000000"/>
              </a:solidFill>
              <a:latin typeface="+mn-lt"/>
            </a:rPr>
            <a:t> и нуждаемости</a:t>
          </a:r>
          <a:endParaRPr lang="ru-RU" dirty="0"/>
        </a:p>
      </dgm:t>
    </dgm:pt>
    <dgm:pt modelId="{D2C991A6-3F64-475F-B952-2B3F670596D8}" type="parTrans" cxnId="{82787E62-8614-4B57-A3A2-867833B90AAC}">
      <dgm:prSet/>
      <dgm:spPr/>
      <dgm:t>
        <a:bodyPr/>
        <a:lstStyle/>
        <a:p>
          <a:endParaRPr lang="ru-RU"/>
        </a:p>
      </dgm:t>
    </dgm:pt>
    <dgm:pt modelId="{F42B060C-950D-4E49-B06D-14C30E1BA8A4}" type="sibTrans" cxnId="{82787E62-8614-4B57-A3A2-867833B90AAC}">
      <dgm:prSet/>
      <dgm:spPr/>
      <dgm:t>
        <a:bodyPr/>
        <a:lstStyle/>
        <a:p>
          <a:endParaRPr lang="ru-RU"/>
        </a:p>
      </dgm:t>
    </dgm:pt>
    <dgm:pt modelId="{4DBD279B-4FD7-4644-8B82-40BE87A8741F}">
      <dgm:prSet phldrT="[Текст]"/>
      <dgm:spPr>
        <a:solidFill>
          <a:schemeClr val="bg2">
            <a:alpha val="9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0" i="0" u="none" strike="noStrike" dirty="0" smtClean="0">
              <a:solidFill>
                <a:srgbClr val="000000"/>
              </a:solidFill>
              <a:latin typeface="+mn-lt"/>
            </a:rPr>
            <a:t>обеспечение сбалансированности и устойчивости бюджета, в том числе за счет снижения дефицита бюджета</a:t>
          </a:r>
          <a:endParaRPr lang="ru-RU" dirty="0"/>
        </a:p>
      </dgm:t>
    </dgm:pt>
    <dgm:pt modelId="{63FF380D-1849-436D-8FA4-D38ECE234C93}" type="sibTrans" cxnId="{1DF3202D-1E83-4E82-99C1-672D591F96CF}">
      <dgm:prSet/>
      <dgm:spPr/>
      <dgm:t>
        <a:bodyPr/>
        <a:lstStyle/>
        <a:p>
          <a:endParaRPr lang="ru-RU"/>
        </a:p>
      </dgm:t>
    </dgm:pt>
    <dgm:pt modelId="{3F976C6E-91E5-4950-8688-CC4210474513}" type="parTrans" cxnId="{1DF3202D-1E83-4E82-99C1-672D591F96CF}">
      <dgm:prSet/>
      <dgm:spPr/>
      <dgm:t>
        <a:bodyPr/>
        <a:lstStyle/>
        <a:p>
          <a:endParaRPr lang="ru-RU"/>
        </a:p>
      </dgm:t>
    </dgm:pt>
    <dgm:pt modelId="{C6133B21-E276-46AB-A16F-BFA0F8CCC566}" type="pres">
      <dgm:prSet presAssocID="{18C61A2C-4D0B-42C3-8CE6-944636ABB2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B48F92-5C0C-4F4B-8A03-0C4B15B1BD07}" type="pres">
      <dgm:prSet presAssocID="{A5995BAC-3FB1-4ED3-9556-F62E4219A410}" presName="composite" presStyleCnt="0"/>
      <dgm:spPr/>
    </dgm:pt>
    <dgm:pt modelId="{98215451-4EF7-41F0-98AB-D7BEA9CA55D7}" type="pres">
      <dgm:prSet presAssocID="{A5995BAC-3FB1-4ED3-9556-F62E4219A41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9DC84-404D-49CB-B303-B15B08407DCA}" type="pres">
      <dgm:prSet presAssocID="{A5995BAC-3FB1-4ED3-9556-F62E4219A41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5CB2-7267-41BD-B984-886537A8449D}" type="pres">
      <dgm:prSet presAssocID="{B6E4F932-EE64-4113-A22C-B28E54670BB9}" presName="sp" presStyleCnt="0"/>
      <dgm:spPr/>
    </dgm:pt>
    <dgm:pt modelId="{0CF7D05B-1FB1-46A0-9079-2B98ADD50498}" type="pres">
      <dgm:prSet presAssocID="{72727F2E-53B2-4E52-906D-4FD3E8BA26B4}" presName="composite" presStyleCnt="0"/>
      <dgm:spPr/>
    </dgm:pt>
    <dgm:pt modelId="{73F921BA-3DA2-4AFF-9B1B-5882E631F7E5}" type="pres">
      <dgm:prSet presAssocID="{72727F2E-53B2-4E52-906D-4FD3E8BA26B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856F2-97A8-4B3F-9466-27567984A068}" type="pres">
      <dgm:prSet presAssocID="{72727F2E-53B2-4E52-906D-4FD3E8BA26B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DED9A-40FA-416C-A9FA-129F8AD9259A}" type="pres">
      <dgm:prSet presAssocID="{ECAA3C07-C9FA-4F6E-BC1F-6EE18270A88C}" presName="sp" presStyleCnt="0"/>
      <dgm:spPr/>
    </dgm:pt>
    <dgm:pt modelId="{35AE21BF-2CC4-45DE-9201-46C25D79A44F}" type="pres">
      <dgm:prSet presAssocID="{578E7B94-6BFF-4A8B-BFDB-55100E4CB390}" presName="composite" presStyleCnt="0"/>
      <dgm:spPr/>
    </dgm:pt>
    <dgm:pt modelId="{8AFCD2B9-FB5E-4F02-BC8B-E2A0655DE4FD}" type="pres">
      <dgm:prSet presAssocID="{578E7B94-6BFF-4A8B-BFDB-55100E4CB39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D3C0B-8494-464C-9FC3-1B5938CDD60C}" type="pres">
      <dgm:prSet presAssocID="{578E7B94-6BFF-4A8B-BFDB-55100E4CB39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DBABC-7743-430A-82D4-6788BCDF3B85}" type="pres">
      <dgm:prSet presAssocID="{7F6B6498-4A64-44C9-8DE4-B3C0EA7D22FD}" presName="sp" presStyleCnt="0"/>
      <dgm:spPr/>
    </dgm:pt>
    <dgm:pt modelId="{BE9FFDFE-1AF4-459F-8FB2-2AFAB7FD0E23}" type="pres">
      <dgm:prSet presAssocID="{C69CA97B-E7B9-4402-AA00-D0CD403D7642}" presName="composite" presStyleCnt="0"/>
      <dgm:spPr/>
    </dgm:pt>
    <dgm:pt modelId="{AB500DCD-1B00-4CD3-8DB4-1ED7A2EDB460}" type="pres">
      <dgm:prSet presAssocID="{C69CA97B-E7B9-4402-AA00-D0CD403D764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206CE-86FD-4683-98DF-3F3CFCB44B43}" type="pres">
      <dgm:prSet presAssocID="{C69CA97B-E7B9-4402-AA00-D0CD403D764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3241A9-4682-43D7-AC48-C7399B0CAD06}" srcId="{18C61A2C-4D0B-42C3-8CE6-944636ABB2DF}" destId="{578E7B94-6BFF-4A8B-BFDB-55100E4CB390}" srcOrd="2" destOrd="0" parTransId="{B9C62EC6-B3C8-424A-B1F5-7556F43F1645}" sibTransId="{7F6B6498-4A64-44C9-8DE4-B3C0EA7D22FD}"/>
    <dgm:cxn modelId="{D615E2D6-656A-4160-AA65-13AEA28B068D}" srcId="{18C61A2C-4D0B-42C3-8CE6-944636ABB2DF}" destId="{A5995BAC-3FB1-4ED3-9556-F62E4219A410}" srcOrd="0" destOrd="0" parTransId="{EDC9C61A-FA26-4FF8-9BC6-736D66BD648C}" sibTransId="{B6E4F932-EE64-4113-A22C-B28E54670BB9}"/>
    <dgm:cxn modelId="{214ACC7D-C97C-45D0-9AA1-6C32EAAE0CEA}" type="presOf" srcId="{72727F2E-53B2-4E52-906D-4FD3E8BA26B4}" destId="{73F921BA-3DA2-4AFF-9B1B-5882E631F7E5}" srcOrd="0" destOrd="0" presId="urn:microsoft.com/office/officeart/2005/8/layout/chevron2"/>
    <dgm:cxn modelId="{6C8F4847-4EFE-48BE-B961-459712D5FF22}" type="presOf" srcId="{C69CA97B-E7B9-4402-AA00-D0CD403D7642}" destId="{AB500DCD-1B00-4CD3-8DB4-1ED7A2EDB460}" srcOrd="0" destOrd="0" presId="urn:microsoft.com/office/officeart/2005/8/layout/chevron2"/>
    <dgm:cxn modelId="{C066D780-E55B-4859-A2C3-E9A60DF74870}" srcId="{18C61A2C-4D0B-42C3-8CE6-944636ABB2DF}" destId="{72727F2E-53B2-4E52-906D-4FD3E8BA26B4}" srcOrd="1" destOrd="0" parTransId="{9A482114-1E99-47EC-A57E-493A7164192A}" sibTransId="{ECAA3C07-C9FA-4F6E-BC1F-6EE18270A88C}"/>
    <dgm:cxn modelId="{68ADADC0-F983-4BC0-97EA-63A6345EB3EA}" type="presOf" srcId="{2B0A2647-FCF1-4DDE-80C6-B8317FCF17E5}" destId="{F31D3C0B-8494-464C-9FC3-1B5938CDD60C}" srcOrd="0" destOrd="0" presId="urn:microsoft.com/office/officeart/2005/8/layout/chevron2"/>
    <dgm:cxn modelId="{62FA0183-F979-4AAE-8B39-0FFEA125FD77}" srcId="{72727F2E-53B2-4E52-906D-4FD3E8BA26B4}" destId="{42017231-E2B0-4B47-AFCE-264C7705E228}" srcOrd="0" destOrd="0" parTransId="{BF9F46FB-AC35-4104-B95D-C80C92507D9B}" sibTransId="{92916413-893E-48FE-9686-DCBDD77397F0}"/>
    <dgm:cxn modelId="{82787E62-8614-4B57-A3A2-867833B90AAC}" srcId="{C69CA97B-E7B9-4402-AA00-D0CD403D7642}" destId="{1F2FA0B4-648D-41D0-AC30-E35B18DA2FF1}" srcOrd="0" destOrd="0" parTransId="{D2C991A6-3F64-475F-B952-2B3F670596D8}" sibTransId="{F42B060C-950D-4E49-B06D-14C30E1BA8A4}"/>
    <dgm:cxn modelId="{3AC10527-8646-4676-95FB-95BDEAD8F6CA}" type="presOf" srcId="{A5995BAC-3FB1-4ED3-9556-F62E4219A410}" destId="{98215451-4EF7-41F0-98AB-D7BEA9CA55D7}" srcOrd="0" destOrd="0" presId="urn:microsoft.com/office/officeart/2005/8/layout/chevron2"/>
    <dgm:cxn modelId="{3AC93242-FED1-4478-B700-5DC427A06B48}" type="presOf" srcId="{42017231-E2B0-4B47-AFCE-264C7705E228}" destId="{7FE856F2-97A8-4B3F-9466-27567984A068}" srcOrd="0" destOrd="0" presId="urn:microsoft.com/office/officeart/2005/8/layout/chevron2"/>
    <dgm:cxn modelId="{0B569186-99A8-4868-888E-4FBDDBF8A43C}" type="presOf" srcId="{18C61A2C-4D0B-42C3-8CE6-944636ABB2DF}" destId="{C6133B21-E276-46AB-A16F-BFA0F8CCC566}" srcOrd="0" destOrd="0" presId="urn:microsoft.com/office/officeart/2005/8/layout/chevron2"/>
    <dgm:cxn modelId="{67D985F0-C150-4C17-BEC5-5D0929E35A44}" type="presOf" srcId="{1F2FA0B4-648D-41D0-AC30-E35B18DA2FF1}" destId="{EA5206CE-86FD-4683-98DF-3F3CFCB44B43}" srcOrd="0" destOrd="0" presId="urn:microsoft.com/office/officeart/2005/8/layout/chevron2"/>
    <dgm:cxn modelId="{DF4B5DFC-75E8-4A08-ABE6-51671F52FE14}" srcId="{18C61A2C-4D0B-42C3-8CE6-944636ABB2DF}" destId="{C69CA97B-E7B9-4402-AA00-D0CD403D7642}" srcOrd="3" destOrd="0" parTransId="{A5532889-C136-4DEB-BAEA-E3C02D6A123C}" sibTransId="{39E700BA-FC7D-4E45-BDC5-3D5A1C92AFC0}"/>
    <dgm:cxn modelId="{39882E1A-1056-41E1-B624-7C1AEC379530}" srcId="{578E7B94-6BFF-4A8B-BFDB-55100E4CB390}" destId="{2B0A2647-FCF1-4DDE-80C6-B8317FCF17E5}" srcOrd="0" destOrd="0" parTransId="{368EAA6E-18B9-4110-8273-EA479EBCB688}" sibTransId="{877091E3-5F0E-4853-8B9C-86AD48F46DB3}"/>
    <dgm:cxn modelId="{A1B41338-160A-46A6-A807-23343178D461}" type="presOf" srcId="{4DBD279B-4FD7-4644-8B82-40BE87A8741F}" destId="{9359DC84-404D-49CB-B303-B15B08407DCA}" srcOrd="0" destOrd="0" presId="urn:microsoft.com/office/officeart/2005/8/layout/chevron2"/>
    <dgm:cxn modelId="{1DF3202D-1E83-4E82-99C1-672D591F96CF}" srcId="{A5995BAC-3FB1-4ED3-9556-F62E4219A410}" destId="{4DBD279B-4FD7-4644-8B82-40BE87A8741F}" srcOrd="0" destOrd="0" parTransId="{3F976C6E-91E5-4950-8688-CC4210474513}" sibTransId="{63FF380D-1849-436D-8FA4-D38ECE234C93}"/>
    <dgm:cxn modelId="{3F1703B8-7FCE-43C2-B528-0BFB86349DB9}" type="presOf" srcId="{578E7B94-6BFF-4A8B-BFDB-55100E4CB390}" destId="{8AFCD2B9-FB5E-4F02-BC8B-E2A0655DE4FD}" srcOrd="0" destOrd="0" presId="urn:microsoft.com/office/officeart/2005/8/layout/chevron2"/>
    <dgm:cxn modelId="{7507323C-FA6E-4F98-8796-A536D827DF73}" type="presParOf" srcId="{C6133B21-E276-46AB-A16F-BFA0F8CCC566}" destId="{86B48F92-5C0C-4F4B-8A03-0C4B15B1BD07}" srcOrd="0" destOrd="0" presId="urn:microsoft.com/office/officeart/2005/8/layout/chevron2"/>
    <dgm:cxn modelId="{193C90D9-48DB-4F66-887D-4A3647C5C479}" type="presParOf" srcId="{86B48F92-5C0C-4F4B-8A03-0C4B15B1BD07}" destId="{98215451-4EF7-41F0-98AB-D7BEA9CA55D7}" srcOrd="0" destOrd="0" presId="urn:microsoft.com/office/officeart/2005/8/layout/chevron2"/>
    <dgm:cxn modelId="{CBFB166B-4D80-4E5B-A03F-D25195908BCA}" type="presParOf" srcId="{86B48F92-5C0C-4F4B-8A03-0C4B15B1BD07}" destId="{9359DC84-404D-49CB-B303-B15B08407DCA}" srcOrd="1" destOrd="0" presId="urn:microsoft.com/office/officeart/2005/8/layout/chevron2"/>
    <dgm:cxn modelId="{45C1087A-FB15-4ABF-801F-FD17E9633739}" type="presParOf" srcId="{C6133B21-E276-46AB-A16F-BFA0F8CCC566}" destId="{40445CB2-7267-41BD-B984-886537A8449D}" srcOrd="1" destOrd="0" presId="urn:microsoft.com/office/officeart/2005/8/layout/chevron2"/>
    <dgm:cxn modelId="{2E2BE0CC-1559-4E39-B402-A66165032082}" type="presParOf" srcId="{C6133B21-E276-46AB-A16F-BFA0F8CCC566}" destId="{0CF7D05B-1FB1-46A0-9079-2B98ADD50498}" srcOrd="2" destOrd="0" presId="urn:microsoft.com/office/officeart/2005/8/layout/chevron2"/>
    <dgm:cxn modelId="{FDBB38F6-854E-47B9-B0EB-104B7E99BC39}" type="presParOf" srcId="{0CF7D05B-1FB1-46A0-9079-2B98ADD50498}" destId="{73F921BA-3DA2-4AFF-9B1B-5882E631F7E5}" srcOrd="0" destOrd="0" presId="urn:microsoft.com/office/officeart/2005/8/layout/chevron2"/>
    <dgm:cxn modelId="{7BE00536-48B9-43A1-AA5F-3F758783A7D8}" type="presParOf" srcId="{0CF7D05B-1FB1-46A0-9079-2B98ADD50498}" destId="{7FE856F2-97A8-4B3F-9466-27567984A068}" srcOrd="1" destOrd="0" presId="urn:microsoft.com/office/officeart/2005/8/layout/chevron2"/>
    <dgm:cxn modelId="{8198DB2F-EB37-48F8-8B79-1A3BA53938C6}" type="presParOf" srcId="{C6133B21-E276-46AB-A16F-BFA0F8CCC566}" destId="{311DED9A-40FA-416C-A9FA-129F8AD9259A}" srcOrd="3" destOrd="0" presId="urn:microsoft.com/office/officeart/2005/8/layout/chevron2"/>
    <dgm:cxn modelId="{15698B88-5D53-4EE0-A616-9A031A9ED615}" type="presParOf" srcId="{C6133B21-E276-46AB-A16F-BFA0F8CCC566}" destId="{35AE21BF-2CC4-45DE-9201-46C25D79A44F}" srcOrd="4" destOrd="0" presId="urn:microsoft.com/office/officeart/2005/8/layout/chevron2"/>
    <dgm:cxn modelId="{CA167DBA-1A6B-4C80-97C4-E74D5E4633BC}" type="presParOf" srcId="{35AE21BF-2CC4-45DE-9201-46C25D79A44F}" destId="{8AFCD2B9-FB5E-4F02-BC8B-E2A0655DE4FD}" srcOrd="0" destOrd="0" presId="urn:microsoft.com/office/officeart/2005/8/layout/chevron2"/>
    <dgm:cxn modelId="{FE0DD784-1DCA-49DC-8E1C-9726FF6B7A06}" type="presParOf" srcId="{35AE21BF-2CC4-45DE-9201-46C25D79A44F}" destId="{F31D3C0B-8494-464C-9FC3-1B5938CDD60C}" srcOrd="1" destOrd="0" presId="urn:microsoft.com/office/officeart/2005/8/layout/chevron2"/>
    <dgm:cxn modelId="{A7DCD438-8BB7-42C7-88EE-7D0062D41131}" type="presParOf" srcId="{C6133B21-E276-46AB-A16F-BFA0F8CCC566}" destId="{C9EDBABC-7743-430A-82D4-6788BCDF3B85}" srcOrd="5" destOrd="0" presId="urn:microsoft.com/office/officeart/2005/8/layout/chevron2"/>
    <dgm:cxn modelId="{65C0DC35-D6D2-4973-834A-2F2F31356DFB}" type="presParOf" srcId="{C6133B21-E276-46AB-A16F-BFA0F8CCC566}" destId="{BE9FFDFE-1AF4-459F-8FB2-2AFAB7FD0E23}" srcOrd="6" destOrd="0" presId="urn:microsoft.com/office/officeart/2005/8/layout/chevron2"/>
    <dgm:cxn modelId="{97D37CD9-B9A1-4A5B-BA48-6FCE224700F6}" type="presParOf" srcId="{BE9FFDFE-1AF4-459F-8FB2-2AFAB7FD0E23}" destId="{AB500DCD-1B00-4CD3-8DB4-1ED7A2EDB460}" srcOrd="0" destOrd="0" presId="urn:microsoft.com/office/officeart/2005/8/layout/chevron2"/>
    <dgm:cxn modelId="{06ACFAC4-92F6-47EB-9262-692F79518137}" type="presParOf" srcId="{BE9FFDFE-1AF4-459F-8FB2-2AFAB7FD0E23}" destId="{EA5206CE-86FD-4683-98DF-3F3CFCB44B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6A462-BDE8-4C6E-969E-8ABE8B550B1D}" type="doc">
      <dgm:prSet loTypeId="urn:microsoft.com/office/officeart/2005/8/layout/vList2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26B7B03-87F1-41D5-89CF-F749FF73DB9E}">
      <dgm:prSet phldrT="[Текст]"/>
      <dgm:spPr/>
      <dgm:t>
        <a:bodyPr/>
        <a:lstStyle/>
        <a:p>
          <a:r>
            <a:rPr lang="ru-RU" smtClean="0"/>
            <a:t>Начальник финансового управления г. Новокузнецка</a:t>
          </a:r>
          <a:endParaRPr lang="ru-RU" dirty="0"/>
        </a:p>
      </dgm:t>
    </dgm:pt>
    <dgm:pt modelId="{B99A850D-AB11-4BC8-8CD6-AD507E61A217}" type="parTrans" cxnId="{B255EC70-0117-4C38-86BC-1FF3A94F9EA5}">
      <dgm:prSet/>
      <dgm:spPr/>
      <dgm:t>
        <a:bodyPr/>
        <a:lstStyle/>
        <a:p>
          <a:endParaRPr lang="ru-RU"/>
        </a:p>
      </dgm:t>
    </dgm:pt>
    <dgm:pt modelId="{702053D5-974D-4C65-BCFE-E4B5CDCFCBD4}" type="sibTrans" cxnId="{B255EC70-0117-4C38-86BC-1FF3A94F9EA5}">
      <dgm:prSet/>
      <dgm:spPr/>
      <dgm:t>
        <a:bodyPr/>
        <a:lstStyle/>
        <a:p>
          <a:endParaRPr lang="ru-RU"/>
        </a:p>
      </dgm:t>
    </dgm:pt>
    <dgm:pt modelId="{D3E726E3-05DC-41CB-9D49-9C397BD4BAA9}">
      <dgm:prSet phldrT="[Текст]" custT="1"/>
      <dgm:spPr/>
      <dgm:t>
        <a:bodyPr/>
        <a:lstStyle/>
        <a:p>
          <a:r>
            <a:rPr lang="ru-RU" sz="1800" b="1" i="1" dirty="0" smtClean="0"/>
            <a:t>Шебалина Елена Владимировна</a:t>
          </a:r>
          <a:endParaRPr lang="ru-RU" sz="1800" b="1" i="1" dirty="0"/>
        </a:p>
      </dgm:t>
    </dgm:pt>
    <dgm:pt modelId="{A5FC2B78-0C72-4D4C-B612-ECE26D1F2ADC}" type="parTrans" cxnId="{BA7FE982-B7F3-43D2-871B-3208F309442A}">
      <dgm:prSet/>
      <dgm:spPr/>
      <dgm:t>
        <a:bodyPr/>
        <a:lstStyle/>
        <a:p>
          <a:endParaRPr lang="ru-RU"/>
        </a:p>
      </dgm:t>
    </dgm:pt>
    <dgm:pt modelId="{AEBA6A47-913F-45F0-AA4F-EB674E0E5062}" type="sibTrans" cxnId="{BA7FE982-B7F3-43D2-871B-3208F309442A}">
      <dgm:prSet/>
      <dgm:spPr/>
      <dgm:t>
        <a:bodyPr/>
        <a:lstStyle/>
        <a:p>
          <a:endParaRPr lang="ru-RU"/>
        </a:p>
      </dgm:t>
    </dgm:pt>
    <dgm:pt modelId="{F0C3771D-D285-4380-893A-9E7ED5D6779D}">
      <dgm:prSet phldrT="[Текст]"/>
      <dgm:spPr/>
      <dgm:t>
        <a:bodyPr/>
        <a:lstStyle/>
        <a:p>
          <a:r>
            <a:rPr lang="ru-RU" dirty="0" smtClean="0"/>
            <a:t>Почтовый адрес</a:t>
          </a:r>
          <a:endParaRPr lang="ru-RU" dirty="0"/>
        </a:p>
      </dgm:t>
    </dgm:pt>
    <dgm:pt modelId="{4CC0E613-6AB3-4BCD-BE8E-888098137C03}" type="parTrans" cxnId="{BF02FFBE-8989-4718-AB5F-4166290716EC}">
      <dgm:prSet/>
      <dgm:spPr/>
      <dgm:t>
        <a:bodyPr/>
        <a:lstStyle/>
        <a:p>
          <a:endParaRPr lang="ru-RU"/>
        </a:p>
      </dgm:t>
    </dgm:pt>
    <dgm:pt modelId="{0467A164-4AA5-48C1-A23C-A4B39F44CF7D}" type="sibTrans" cxnId="{BF02FFBE-8989-4718-AB5F-4166290716EC}">
      <dgm:prSet/>
      <dgm:spPr/>
      <dgm:t>
        <a:bodyPr/>
        <a:lstStyle/>
        <a:p>
          <a:endParaRPr lang="ru-RU"/>
        </a:p>
      </dgm:t>
    </dgm:pt>
    <dgm:pt modelId="{5B68A1E3-83E5-4695-AC6A-932551B31274}">
      <dgm:prSet phldrT="[Текст]" custT="1"/>
      <dgm:spPr/>
      <dgm:t>
        <a:bodyPr/>
        <a:lstStyle/>
        <a:p>
          <a:r>
            <a:rPr lang="en-US" sz="1800" b="1" i="1" dirty="0" smtClean="0"/>
            <a:t>654080 </a:t>
          </a:r>
          <a:r>
            <a:rPr lang="ru-RU" sz="1800" b="1" i="1" dirty="0" smtClean="0"/>
            <a:t>Кемеровская область, г. Новокузнецк, ул. Кирова, 71</a:t>
          </a:r>
          <a:endParaRPr lang="ru-RU" sz="1800" b="1" i="1" dirty="0"/>
        </a:p>
      </dgm:t>
    </dgm:pt>
    <dgm:pt modelId="{59A97DC2-0EDA-4A47-9404-39F6AD18CDD7}" type="parTrans" cxnId="{45BB5A8F-5D2B-42E3-8A2C-6C8E8078A010}">
      <dgm:prSet/>
      <dgm:spPr/>
      <dgm:t>
        <a:bodyPr/>
        <a:lstStyle/>
        <a:p>
          <a:endParaRPr lang="ru-RU"/>
        </a:p>
      </dgm:t>
    </dgm:pt>
    <dgm:pt modelId="{C5A8288E-82A2-46BD-9B46-9B40BB18FBD7}" type="sibTrans" cxnId="{45BB5A8F-5D2B-42E3-8A2C-6C8E8078A010}">
      <dgm:prSet/>
      <dgm:spPr/>
      <dgm:t>
        <a:bodyPr/>
        <a:lstStyle/>
        <a:p>
          <a:endParaRPr lang="ru-RU"/>
        </a:p>
      </dgm:t>
    </dgm:pt>
    <dgm:pt modelId="{6B2AD239-B328-45FA-B235-B087D36ED489}">
      <dgm:prSet phldrT="[Текст]"/>
      <dgm:spPr/>
      <dgm:t>
        <a:bodyPr/>
        <a:lstStyle/>
        <a:p>
          <a:r>
            <a:rPr lang="ru-RU" dirty="0" smtClean="0"/>
            <a:t>Телефон</a:t>
          </a:r>
          <a:endParaRPr lang="ru-RU" dirty="0"/>
        </a:p>
      </dgm:t>
    </dgm:pt>
    <dgm:pt modelId="{FBCEA485-09BA-4933-9906-6660BF29602E}" type="parTrans" cxnId="{A271873C-A9BC-47C3-94A3-22B9749C3541}">
      <dgm:prSet/>
      <dgm:spPr/>
      <dgm:t>
        <a:bodyPr/>
        <a:lstStyle/>
        <a:p>
          <a:endParaRPr lang="ru-RU"/>
        </a:p>
      </dgm:t>
    </dgm:pt>
    <dgm:pt modelId="{C4E6DF6C-29D1-4F1E-99FA-4F765DEED63C}" type="sibTrans" cxnId="{A271873C-A9BC-47C3-94A3-22B9749C3541}">
      <dgm:prSet/>
      <dgm:spPr/>
      <dgm:t>
        <a:bodyPr/>
        <a:lstStyle/>
        <a:p>
          <a:endParaRPr lang="ru-RU"/>
        </a:p>
      </dgm:t>
    </dgm:pt>
    <dgm:pt modelId="{6A6FC257-5A50-44C3-B9B6-79AB246E6AF6}">
      <dgm:prSet phldrT="[Текст]" custT="1"/>
      <dgm:spPr/>
      <dgm:t>
        <a:bodyPr/>
        <a:lstStyle/>
        <a:p>
          <a:r>
            <a:rPr lang="ru-RU" sz="1800" b="1" i="1" dirty="0" smtClean="0"/>
            <a:t>(3843)-321-624</a:t>
          </a:r>
          <a:endParaRPr lang="ru-RU" sz="1800" b="1" i="1" dirty="0"/>
        </a:p>
      </dgm:t>
    </dgm:pt>
    <dgm:pt modelId="{C480B0C4-4E68-476B-8746-3BDE0FB519C8}" type="parTrans" cxnId="{F4A6CDE3-F435-4415-91AC-6478B7DEBA09}">
      <dgm:prSet/>
      <dgm:spPr/>
      <dgm:t>
        <a:bodyPr/>
        <a:lstStyle/>
        <a:p>
          <a:endParaRPr lang="ru-RU"/>
        </a:p>
      </dgm:t>
    </dgm:pt>
    <dgm:pt modelId="{BA65B59F-898C-40A8-BB86-816BF36BCF92}" type="sibTrans" cxnId="{F4A6CDE3-F435-4415-91AC-6478B7DEBA09}">
      <dgm:prSet/>
      <dgm:spPr/>
      <dgm:t>
        <a:bodyPr/>
        <a:lstStyle/>
        <a:p>
          <a:endParaRPr lang="ru-RU"/>
        </a:p>
      </dgm:t>
    </dgm:pt>
    <dgm:pt modelId="{E0A553A1-2A4E-40C8-B33D-B6AC188F5F29}">
      <dgm:prSet phldrT="[Текст]"/>
      <dgm:spPr/>
      <dgm:t>
        <a:bodyPr/>
        <a:lstStyle/>
        <a:p>
          <a:r>
            <a:rPr lang="ru-RU" dirty="0" smtClean="0"/>
            <a:t>Электронная почта</a:t>
          </a:r>
          <a:endParaRPr lang="ru-RU" dirty="0"/>
        </a:p>
      </dgm:t>
    </dgm:pt>
    <dgm:pt modelId="{DE7C579A-FFC5-439F-91DB-EA6220B4C8F8}" type="parTrans" cxnId="{347C89B0-5458-40A0-BD23-3F7262295CCE}">
      <dgm:prSet/>
      <dgm:spPr/>
      <dgm:t>
        <a:bodyPr/>
        <a:lstStyle/>
        <a:p>
          <a:endParaRPr lang="ru-RU"/>
        </a:p>
      </dgm:t>
    </dgm:pt>
    <dgm:pt modelId="{DFE0AD6F-F7B9-4F1F-AB38-2CED6585D3FE}" type="sibTrans" cxnId="{347C89B0-5458-40A0-BD23-3F7262295CCE}">
      <dgm:prSet/>
      <dgm:spPr/>
      <dgm:t>
        <a:bodyPr/>
        <a:lstStyle/>
        <a:p>
          <a:endParaRPr lang="ru-RU"/>
        </a:p>
      </dgm:t>
    </dgm:pt>
    <dgm:pt modelId="{C7F35FD8-CB0D-46EB-8D2A-E9A761E9971F}">
      <dgm:prSet phldrT="[Текст]" custT="1"/>
      <dgm:spPr/>
      <dgm:t>
        <a:bodyPr/>
        <a:lstStyle/>
        <a:p>
          <a:r>
            <a:rPr lang="en-US" sz="1800" b="1" i="1" dirty="0" smtClean="0"/>
            <a:t>main@finnkz.ru</a:t>
          </a:r>
          <a:endParaRPr lang="ru-RU" sz="1800" b="1" i="1" dirty="0"/>
        </a:p>
      </dgm:t>
    </dgm:pt>
    <dgm:pt modelId="{F83D1C33-1617-46C3-A6CE-D0139B2A8F1C}" type="parTrans" cxnId="{E0501267-8A67-4644-8BA5-1932DD65FCD0}">
      <dgm:prSet/>
      <dgm:spPr/>
      <dgm:t>
        <a:bodyPr/>
        <a:lstStyle/>
        <a:p>
          <a:endParaRPr lang="ru-RU"/>
        </a:p>
      </dgm:t>
    </dgm:pt>
    <dgm:pt modelId="{175438EC-BFC2-4E3C-B115-561E663E91F6}" type="sibTrans" cxnId="{E0501267-8A67-4644-8BA5-1932DD65FCD0}">
      <dgm:prSet/>
      <dgm:spPr/>
      <dgm:t>
        <a:bodyPr/>
        <a:lstStyle/>
        <a:p>
          <a:endParaRPr lang="ru-RU"/>
        </a:p>
      </dgm:t>
    </dgm:pt>
    <dgm:pt modelId="{57AB0691-6B34-423E-B18F-CFE438C98893}">
      <dgm:prSet phldrT="[Текст]"/>
      <dgm:spPr/>
      <dgm:t>
        <a:bodyPr/>
        <a:lstStyle/>
        <a:p>
          <a:r>
            <a:rPr lang="ru-RU" dirty="0" smtClean="0"/>
            <a:t>График работы финансового органа</a:t>
          </a:r>
          <a:endParaRPr lang="ru-RU" dirty="0"/>
        </a:p>
      </dgm:t>
    </dgm:pt>
    <dgm:pt modelId="{8E50633A-5864-4178-842B-9A34AAA35B2C}" type="parTrans" cxnId="{97496960-CC81-40C1-9B30-43D6F82A79C7}">
      <dgm:prSet/>
      <dgm:spPr/>
      <dgm:t>
        <a:bodyPr/>
        <a:lstStyle/>
        <a:p>
          <a:endParaRPr lang="ru-RU"/>
        </a:p>
      </dgm:t>
    </dgm:pt>
    <dgm:pt modelId="{9329B28A-B213-4387-8E72-7368589868D2}" type="sibTrans" cxnId="{97496960-CC81-40C1-9B30-43D6F82A79C7}">
      <dgm:prSet/>
      <dgm:spPr/>
      <dgm:t>
        <a:bodyPr/>
        <a:lstStyle/>
        <a:p>
          <a:endParaRPr lang="ru-RU"/>
        </a:p>
      </dgm:t>
    </dgm:pt>
    <dgm:pt modelId="{B5B3766A-5769-4EB1-BF75-1BD85DCB0C50}">
      <dgm:prSet phldrT="[Текст]"/>
      <dgm:spPr/>
      <dgm:t>
        <a:bodyPr/>
        <a:lstStyle/>
        <a:p>
          <a:r>
            <a:rPr lang="ru-RU" dirty="0" smtClean="0"/>
            <a:t>График личного приёма граждан начальником финансового управления г. Новокузнецка</a:t>
          </a:r>
          <a:endParaRPr lang="ru-RU" dirty="0"/>
        </a:p>
      </dgm:t>
    </dgm:pt>
    <dgm:pt modelId="{4AC5792C-EC9C-449D-A2C4-91650E7F4270}" type="parTrans" cxnId="{49D20611-8635-4EAA-94AF-657FFEB105BB}">
      <dgm:prSet/>
      <dgm:spPr/>
      <dgm:t>
        <a:bodyPr/>
        <a:lstStyle/>
        <a:p>
          <a:endParaRPr lang="ru-RU"/>
        </a:p>
      </dgm:t>
    </dgm:pt>
    <dgm:pt modelId="{C63E097C-6F6D-4D09-92CE-D707A085F6B7}" type="sibTrans" cxnId="{49D20611-8635-4EAA-94AF-657FFEB105BB}">
      <dgm:prSet/>
      <dgm:spPr/>
      <dgm:t>
        <a:bodyPr/>
        <a:lstStyle/>
        <a:p>
          <a:endParaRPr lang="ru-RU"/>
        </a:p>
      </dgm:t>
    </dgm:pt>
    <dgm:pt modelId="{31D6C008-8B98-4E2A-B2E2-40FB746119F5}">
      <dgm:prSet phldrT="[Текст]" custT="1"/>
      <dgm:spPr/>
      <dgm:t>
        <a:bodyPr/>
        <a:lstStyle/>
        <a:p>
          <a:r>
            <a:rPr lang="ru-RU" sz="1800" b="1" i="1" dirty="0" smtClean="0"/>
            <a:t>Понедельник – пятница с 8:30 до 17:30; обед 12:00 – 13:00</a:t>
          </a:r>
          <a:endParaRPr lang="ru-RU" sz="1800" b="1" i="1" dirty="0"/>
        </a:p>
      </dgm:t>
    </dgm:pt>
    <dgm:pt modelId="{49C310A8-8C48-4FD5-9D46-FCCF488B80E2}" type="parTrans" cxnId="{374C60B2-96C2-4FA1-BE78-CC163486859A}">
      <dgm:prSet/>
      <dgm:spPr/>
      <dgm:t>
        <a:bodyPr/>
        <a:lstStyle/>
        <a:p>
          <a:endParaRPr lang="ru-RU"/>
        </a:p>
      </dgm:t>
    </dgm:pt>
    <dgm:pt modelId="{B34C91B3-D4C6-4629-B9B4-4F7F26F2B515}" type="sibTrans" cxnId="{374C60B2-96C2-4FA1-BE78-CC163486859A}">
      <dgm:prSet/>
      <dgm:spPr/>
      <dgm:t>
        <a:bodyPr/>
        <a:lstStyle/>
        <a:p>
          <a:endParaRPr lang="ru-RU"/>
        </a:p>
      </dgm:t>
    </dgm:pt>
    <dgm:pt modelId="{969EE69A-509D-4E36-A182-B628FCF492CD}">
      <dgm:prSet phldrT="[Текст]" custT="1"/>
      <dgm:spPr/>
      <dgm:t>
        <a:bodyPr/>
        <a:lstStyle/>
        <a:p>
          <a:r>
            <a:rPr lang="ru-RU" sz="1800" b="1" i="1" dirty="0" smtClean="0"/>
            <a:t>Ежедневно в рабочее время</a:t>
          </a:r>
          <a:endParaRPr lang="ru-RU" sz="1800" b="1" i="1" dirty="0"/>
        </a:p>
      </dgm:t>
    </dgm:pt>
    <dgm:pt modelId="{A8273F10-6689-4CBA-A171-A663B50657D1}" type="parTrans" cxnId="{7D856441-ADE5-49E5-B704-F4FFB0BE195F}">
      <dgm:prSet/>
      <dgm:spPr/>
      <dgm:t>
        <a:bodyPr/>
        <a:lstStyle/>
        <a:p>
          <a:endParaRPr lang="ru-RU"/>
        </a:p>
      </dgm:t>
    </dgm:pt>
    <dgm:pt modelId="{C5FB3EF1-6E7C-4CAE-A1A5-0F69B11C6FCF}" type="sibTrans" cxnId="{7D856441-ADE5-49E5-B704-F4FFB0BE195F}">
      <dgm:prSet/>
      <dgm:spPr/>
      <dgm:t>
        <a:bodyPr/>
        <a:lstStyle/>
        <a:p>
          <a:endParaRPr lang="ru-RU"/>
        </a:p>
      </dgm:t>
    </dgm:pt>
    <dgm:pt modelId="{AE2747C8-DB86-4160-A0A8-E5C5AE929B82}" type="pres">
      <dgm:prSet presAssocID="{4AA6A462-BDE8-4C6E-969E-8ABE8B550B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E37730-C84B-49ED-80B9-82BDE8636E43}" type="pres">
      <dgm:prSet presAssocID="{B26B7B03-87F1-41D5-89CF-F749FF73DB9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02C59-87B8-4D15-BBC4-7EE816B0585E}" type="pres">
      <dgm:prSet presAssocID="{B26B7B03-87F1-41D5-89CF-F749FF73DB9E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E1112-351C-44EE-B678-6C2FD63C71D8}" type="pres">
      <dgm:prSet presAssocID="{F0C3771D-D285-4380-893A-9E7ED5D6779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79569-7591-4915-84D1-91653CA7A0F3}" type="pres">
      <dgm:prSet presAssocID="{F0C3771D-D285-4380-893A-9E7ED5D6779D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5989A-A5D8-4D41-8861-03586B87EA37}" type="pres">
      <dgm:prSet presAssocID="{6B2AD239-B328-45FA-B235-B087D36ED48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FA1D9-C126-46A6-8B19-E07747F1EF2C}" type="pres">
      <dgm:prSet presAssocID="{6B2AD239-B328-45FA-B235-B087D36ED489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53D67-0675-4B1C-8852-996BC5516FC1}" type="pres">
      <dgm:prSet presAssocID="{E0A553A1-2A4E-40C8-B33D-B6AC188F5F2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D6071-3578-4D07-87D9-D8A9438DA82A}" type="pres">
      <dgm:prSet presAssocID="{E0A553A1-2A4E-40C8-B33D-B6AC188F5F29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BBDAE-6952-4ED6-868E-898406677E82}" type="pres">
      <dgm:prSet presAssocID="{57AB0691-6B34-423E-B18F-CFE438C9889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29887-D5DE-4085-99EE-604841CADD20}" type="pres">
      <dgm:prSet presAssocID="{57AB0691-6B34-423E-B18F-CFE438C98893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ADC75-11B5-423E-8ABA-CDF0BA994BCE}" type="pres">
      <dgm:prSet presAssocID="{B5B3766A-5769-4EB1-BF75-1BD85DCB0C5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BA2E58-0223-48F9-9DFD-93735610914A}" type="pres">
      <dgm:prSet presAssocID="{B5B3766A-5769-4EB1-BF75-1BD85DCB0C50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C0ED5-01CE-4489-AD5F-DB97B612C48A}" type="presOf" srcId="{6A6FC257-5A50-44C3-B9B6-79AB246E6AF6}" destId="{58EFA1D9-C126-46A6-8B19-E07747F1EF2C}" srcOrd="0" destOrd="0" presId="urn:microsoft.com/office/officeart/2005/8/layout/vList2"/>
    <dgm:cxn modelId="{B255EC70-0117-4C38-86BC-1FF3A94F9EA5}" srcId="{4AA6A462-BDE8-4C6E-969E-8ABE8B550B1D}" destId="{B26B7B03-87F1-41D5-89CF-F749FF73DB9E}" srcOrd="0" destOrd="0" parTransId="{B99A850D-AB11-4BC8-8CD6-AD507E61A217}" sibTransId="{702053D5-974D-4C65-BCFE-E4B5CDCFCBD4}"/>
    <dgm:cxn modelId="{CD924985-895C-40C5-88DA-007C18DAD3C0}" type="presOf" srcId="{E0A553A1-2A4E-40C8-B33D-B6AC188F5F29}" destId="{F4853D67-0675-4B1C-8852-996BC5516FC1}" srcOrd="0" destOrd="0" presId="urn:microsoft.com/office/officeart/2005/8/layout/vList2"/>
    <dgm:cxn modelId="{7D856441-ADE5-49E5-B704-F4FFB0BE195F}" srcId="{B5B3766A-5769-4EB1-BF75-1BD85DCB0C50}" destId="{969EE69A-509D-4E36-A182-B628FCF492CD}" srcOrd="0" destOrd="0" parTransId="{A8273F10-6689-4CBA-A171-A663B50657D1}" sibTransId="{C5FB3EF1-6E7C-4CAE-A1A5-0F69B11C6FCF}"/>
    <dgm:cxn modelId="{E5C0F452-5052-4CA5-8BCB-9C5255A11906}" type="presOf" srcId="{F0C3771D-D285-4380-893A-9E7ED5D6779D}" destId="{4FCE1112-351C-44EE-B678-6C2FD63C71D8}" srcOrd="0" destOrd="0" presId="urn:microsoft.com/office/officeart/2005/8/layout/vList2"/>
    <dgm:cxn modelId="{A271873C-A9BC-47C3-94A3-22B9749C3541}" srcId="{4AA6A462-BDE8-4C6E-969E-8ABE8B550B1D}" destId="{6B2AD239-B328-45FA-B235-B087D36ED489}" srcOrd="2" destOrd="0" parTransId="{FBCEA485-09BA-4933-9906-6660BF29602E}" sibTransId="{C4E6DF6C-29D1-4F1E-99FA-4F765DEED63C}"/>
    <dgm:cxn modelId="{BF02FFBE-8989-4718-AB5F-4166290716EC}" srcId="{4AA6A462-BDE8-4C6E-969E-8ABE8B550B1D}" destId="{F0C3771D-D285-4380-893A-9E7ED5D6779D}" srcOrd="1" destOrd="0" parTransId="{4CC0E613-6AB3-4BCD-BE8E-888098137C03}" sibTransId="{0467A164-4AA5-48C1-A23C-A4B39F44CF7D}"/>
    <dgm:cxn modelId="{D922974B-603E-48B6-8F40-6BA3ECFCE291}" type="presOf" srcId="{57AB0691-6B34-423E-B18F-CFE438C98893}" destId="{D7EBBDAE-6952-4ED6-868E-898406677E82}" srcOrd="0" destOrd="0" presId="urn:microsoft.com/office/officeart/2005/8/layout/vList2"/>
    <dgm:cxn modelId="{762A382F-2592-4AEC-8133-79A7D04AA2AB}" type="presOf" srcId="{D3E726E3-05DC-41CB-9D49-9C397BD4BAA9}" destId="{CBF02C59-87B8-4D15-BBC4-7EE816B0585E}" srcOrd="0" destOrd="0" presId="urn:microsoft.com/office/officeart/2005/8/layout/vList2"/>
    <dgm:cxn modelId="{7FB0530A-AFC5-4DFB-944D-A87DB6DE21A9}" type="presOf" srcId="{6B2AD239-B328-45FA-B235-B087D36ED489}" destId="{1705989A-A5D8-4D41-8861-03586B87EA37}" srcOrd="0" destOrd="0" presId="urn:microsoft.com/office/officeart/2005/8/layout/vList2"/>
    <dgm:cxn modelId="{BA7FE982-B7F3-43D2-871B-3208F309442A}" srcId="{B26B7B03-87F1-41D5-89CF-F749FF73DB9E}" destId="{D3E726E3-05DC-41CB-9D49-9C397BD4BAA9}" srcOrd="0" destOrd="0" parTransId="{A5FC2B78-0C72-4D4C-B612-ECE26D1F2ADC}" sibTransId="{AEBA6A47-913F-45F0-AA4F-EB674E0E5062}"/>
    <dgm:cxn modelId="{25CDBF89-EE9C-4ADE-B757-62DD79D646D3}" type="presOf" srcId="{5B68A1E3-83E5-4695-AC6A-932551B31274}" destId="{4CD79569-7591-4915-84D1-91653CA7A0F3}" srcOrd="0" destOrd="0" presId="urn:microsoft.com/office/officeart/2005/8/layout/vList2"/>
    <dgm:cxn modelId="{E0501267-8A67-4644-8BA5-1932DD65FCD0}" srcId="{E0A553A1-2A4E-40C8-B33D-B6AC188F5F29}" destId="{C7F35FD8-CB0D-46EB-8D2A-E9A761E9971F}" srcOrd="0" destOrd="0" parTransId="{F83D1C33-1617-46C3-A6CE-D0139B2A8F1C}" sibTransId="{175438EC-BFC2-4E3C-B115-561E663E91F6}"/>
    <dgm:cxn modelId="{01E7D44F-D2F7-4F2E-BF8F-B0AE9EE171E1}" type="presOf" srcId="{C7F35FD8-CB0D-46EB-8D2A-E9A761E9971F}" destId="{C09D6071-3578-4D07-87D9-D8A9438DA82A}" srcOrd="0" destOrd="0" presId="urn:microsoft.com/office/officeart/2005/8/layout/vList2"/>
    <dgm:cxn modelId="{347C89B0-5458-40A0-BD23-3F7262295CCE}" srcId="{4AA6A462-BDE8-4C6E-969E-8ABE8B550B1D}" destId="{E0A553A1-2A4E-40C8-B33D-B6AC188F5F29}" srcOrd="3" destOrd="0" parTransId="{DE7C579A-FFC5-439F-91DB-EA6220B4C8F8}" sibTransId="{DFE0AD6F-F7B9-4F1F-AB38-2CED6585D3FE}"/>
    <dgm:cxn modelId="{45BB5A8F-5D2B-42E3-8A2C-6C8E8078A010}" srcId="{F0C3771D-D285-4380-893A-9E7ED5D6779D}" destId="{5B68A1E3-83E5-4695-AC6A-932551B31274}" srcOrd="0" destOrd="0" parTransId="{59A97DC2-0EDA-4A47-9404-39F6AD18CDD7}" sibTransId="{C5A8288E-82A2-46BD-9B46-9B40BB18FBD7}"/>
    <dgm:cxn modelId="{F3F195E1-26D3-492D-A8AA-D266A434F72C}" type="presOf" srcId="{B26B7B03-87F1-41D5-89CF-F749FF73DB9E}" destId="{78E37730-C84B-49ED-80B9-82BDE8636E43}" srcOrd="0" destOrd="0" presId="urn:microsoft.com/office/officeart/2005/8/layout/vList2"/>
    <dgm:cxn modelId="{49D20611-8635-4EAA-94AF-657FFEB105BB}" srcId="{4AA6A462-BDE8-4C6E-969E-8ABE8B550B1D}" destId="{B5B3766A-5769-4EB1-BF75-1BD85DCB0C50}" srcOrd="5" destOrd="0" parTransId="{4AC5792C-EC9C-449D-A2C4-91650E7F4270}" sibTransId="{C63E097C-6F6D-4D09-92CE-D707A085F6B7}"/>
    <dgm:cxn modelId="{374C60B2-96C2-4FA1-BE78-CC163486859A}" srcId="{57AB0691-6B34-423E-B18F-CFE438C98893}" destId="{31D6C008-8B98-4E2A-B2E2-40FB746119F5}" srcOrd="0" destOrd="0" parTransId="{49C310A8-8C48-4FD5-9D46-FCCF488B80E2}" sibTransId="{B34C91B3-D4C6-4629-B9B4-4F7F26F2B515}"/>
    <dgm:cxn modelId="{F4A6CDE3-F435-4415-91AC-6478B7DEBA09}" srcId="{6B2AD239-B328-45FA-B235-B087D36ED489}" destId="{6A6FC257-5A50-44C3-B9B6-79AB246E6AF6}" srcOrd="0" destOrd="0" parTransId="{C480B0C4-4E68-476B-8746-3BDE0FB519C8}" sibTransId="{BA65B59F-898C-40A8-BB86-816BF36BCF92}"/>
    <dgm:cxn modelId="{53180C4B-A9E6-4AAC-8DC3-C15CED655A12}" type="presOf" srcId="{B5B3766A-5769-4EB1-BF75-1BD85DCB0C50}" destId="{DBEADC75-11B5-423E-8ABA-CDF0BA994BCE}" srcOrd="0" destOrd="0" presId="urn:microsoft.com/office/officeart/2005/8/layout/vList2"/>
    <dgm:cxn modelId="{BDA342DE-6C85-4069-B9E2-141149C820CB}" type="presOf" srcId="{4AA6A462-BDE8-4C6E-969E-8ABE8B550B1D}" destId="{AE2747C8-DB86-4160-A0A8-E5C5AE929B82}" srcOrd="0" destOrd="0" presId="urn:microsoft.com/office/officeart/2005/8/layout/vList2"/>
    <dgm:cxn modelId="{2EF14775-C8BC-4BE7-9263-79077680C88C}" type="presOf" srcId="{31D6C008-8B98-4E2A-B2E2-40FB746119F5}" destId="{A4729887-D5DE-4085-99EE-604841CADD20}" srcOrd="0" destOrd="0" presId="urn:microsoft.com/office/officeart/2005/8/layout/vList2"/>
    <dgm:cxn modelId="{97496960-CC81-40C1-9B30-43D6F82A79C7}" srcId="{4AA6A462-BDE8-4C6E-969E-8ABE8B550B1D}" destId="{57AB0691-6B34-423E-B18F-CFE438C98893}" srcOrd="4" destOrd="0" parTransId="{8E50633A-5864-4178-842B-9A34AAA35B2C}" sibTransId="{9329B28A-B213-4387-8E72-7368589868D2}"/>
    <dgm:cxn modelId="{66D8FA37-257B-4477-8B6A-A2760DDAC4E1}" type="presOf" srcId="{969EE69A-509D-4E36-A182-B628FCF492CD}" destId="{49BA2E58-0223-48F9-9DFD-93735610914A}" srcOrd="0" destOrd="0" presId="urn:microsoft.com/office/officeart/2005/8/layout/vList2"/>
    <dgm:cxn modelId="{D206F7E4-AAF9-44D2-9E9F-103C35A4738F}" type="presParOf" srcId="{AE2747C8-DB86-4160-A0A8-E5C5AE929B82}" destId="{78E37730-C84B-49ED-80B9-82BDE8636E43}" srcOrd="0" destOrd="0" presId="urn:microsoft.com/office/officeart/2005/8/layout/vList2"/>
    <dgm:cxn modelId="{C2475D37-A093-439D-87E4-B255D7A656CD}" type="presParOf" srcId="{AE2747C8-DB86-4160-A0A8-E5C5AE929B82}" destId="{CBF02C59-87B8-4D15-BBC4-7EE816B0585E}" srcOrd="1" destOrd="0" presId="urn:microsoft.com/office/officeart/2005/8/layout/vList2"/>
    <dgm:cxn modelId="{9DCB0C4A-9283-4328-8C60-B25BFF4C6F83}" type="presParOf" srcId="{AE2747C8-DB86-4160-A0A8-E5C5AE929B82}" destId="{4FCE1112-351C-44EE-B678-6C2FD63C71D8}" srcOrd="2" destOrd="0" presId="urn:microsoft.com/office/officeart/2005/8/layout/vList2"/>
    <dgm:cxn modelId="{218019DE-E55D-437B-A2BB-C8405B5B658B}" type="presParOf" srcId="{AE2747C8-DB86-4160-A0A8-E5C5AE929B82}" destId="{4CD79569-7591-4915-84D1-91653CA7A0F3}" srcOrd="3" destOrd="0" presId="urn:microsoft.com/office/officeart/2005/8/layout/vList2"/>
    <dgm:cxn modelId="{661816BA-9C7E-4B55-9F6F-15528FF93016}" type="presParOf" srcId="{AE2747C8-DB86-4160-A0A8-E5C5AE929B82}" destId="{1705989A-A5D8-4D41-8861-03586B87EA37}" srcOrd="4" destOrd="0" presId="urn:microsoft.com/office/officeart/2005/8/layout/vList2"/>
    <dgm:cxn modelId="{87C845CF-1390-41CF-9778-B3172B1189B1}" type="presParOf" srcId="{AE2747C8-DB86-4160-A0A8-E5C5AE929B82}" destId="{58EFA1D9-C126-46A6-8B19-E07747F1EF2C}" srcOrd="5" destOrd="0" presId="urn:microsoft.com/office/officeart/2005/8/layout/vList2"/>
    <dgm:cxn modelId="{41D852D7-0D91-427F-A8EA-4823DE7415BF}" type="presParOf" srcId="{AE2747C8-DB86-4160-A0A8-E5C5AE929B82}" destId="{F4853D67-0675-4B1C-8852-996BC5516FC1}" srcOrd="6" destOrd="0" presId="urn:microsoft.com/office/officeart/2005/8/layout/vList2"/>
    <dgm:cxn modelId="{A72C5AE8-095C-4E33-AE8E-97A267A92FDB}" type="presParOf" srcId="{AE2747C8-DB86-4160-A0A8-E5C5AE929B82}" destId="{C09D6071-3578-4D07-87D9-D8A9438DA82A}" srcOrd="7" destOrd="0" presId="urn:microsoft.com/office/officeart/2005/8/layout/vList2"/>
    <dgm:cxn modelId="{0DF00A76-D363-4C46-8E30-E9A34CBCF7FD}" type="presParOf" srcId="{AE2747C8-DB86-4160-A0A8-E5C5AE929B82}" destId="{D7EBBDAE-6952-4ED6-868E-898406677E82}" srcOrd="8" destOrd="0" presId="urn:microsoft.com/office/officeart/2005/8/layout/vList2"/>
    <dgm:cxn modelId="{0DBCA8B2-AE6E-45A5-8982-BB78F26B8A5F}" type="presParOf" srcId="{AE2747C8-DB86-4160-A0A8-E5C5AE929B82}" destId="{A4729887-D5DE-4085-99EE-604841CADD20}" srcOrd="9" destOrd="0" presId="urn:microsoft.com/office/officeart/2005/8/layout/vList2"/>
    <dgm:cxn modelId="{700B34FF-31E9-4D6A-B176-3E0F33F96D63}" type="presParOf" srcId="{AE2747C8-DB86-4160-A0A8-E5C5AE929B82}" destId="{DBEADC75-11B5-423E-8ABA-CDF0BA994BCE}" srcOrd="10" destOrd="0" presId="urn:microsoft.com/office/officeart/2005/8/layout/vList2"/>
    <dgm:cxn modelId="{DD0FD33B-0E03-4DA7-AFD7-D294BEEDABA3}" type="presParOf" srcId="{AE2747C8-DB86-4160-A0A8-E5C5AE929B82}" destId="{49BA2E58-0223-48F9-9DFD-93735610914A}" srcOrd="11" destOrd="0" presId="urn:microsoft.com/office/officeart/2005/8/layout/vList2"/>
  </dgm:cxnLst>
  <dgm:bg>
    <a:solidFill>
      <a:schemeClr val="tx1">
        <a:lumMod val="25000"/>
        <a:lumOff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215451-4EF7-41F0-98AB-D7BEA9CA55D7}">
      <dsp:nvSpPr>
        <dsp:cNvPr id="0" name=""/>
        <dsp:cNvSpPr/>
      </dsp:nvSpPr>
      <dsp:spPr>
        <a:xfrm rot="5400000">
          <a:off x="-186399" y="189425"/>
          <a:ext cx="1242665" cy="869865"/>
        </a:xfrm>
        <a:prstGeom prst="chevron">
          <a:avLst/>
        </a:prstGeom>
        <a:solidFill>
          <a:schemeClr val="accent4">
            <a:lumMod val="9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186399" y="189425"/>
        <a:ext cx="1242665" cy="869865"/>
      </dsp:txXfrm>
    </dsp:sp>
    <dsp:sp modelId="{9359DC84-404D-49CB-B303-B15B08407DCA}">
      <dsp:nvSpPr>
        <dsp:cNvPr id="0" name=""/>
        <dsp:cNvSpPr/>
      </dsp:nvSpPr>
      <dsp:spPr>
        <a:xfrm rot="5400000">
          <a:off x="4063514" y="-3190622"/>
          <a:ext cx="807732" cy="7195030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u="none" strike="noStrike" kern="1200" dirty="0" smtClean="0">
              <a:solidFill>
                <a:srgbClr val="000000"/>
              </a:solidFill>
              <a:latin typeface="+mn-lt"/>
            </a:rPr>
            <a:t>обеспечение сбалансированности и устойчивости бюджета, в том числе за счет снижения дефицита бюджета</a:t>
          </a:r>
          <a:endParaRPr lang="ru-RU" sz="2100" kern="1200" dirty="0"/>
        </a:p>
      </dsp:txBody>
      <dsp:txXfrm rot="5400000">
        <a:off x="4063514" y="-3190622"/>
        <a:ext cx="807732" cy="7195030"/>
      </dsp:txXfrm>
    </dsp:sp>
    <dsp:sp modelId="{73F921BA-3DA2-4AFF-9B1B-5882E631F7E5}">
      <dsp:nvSpPr>
        <dsp:cNvPr id="0" name=""/>
        <dsp:cNvSpPr/>
      </dsp:nvSpPr>
      <dsp:spPr>
        <a:xfrm rot="5400000">
          <a:off x="-186399" y="1285354"/>
          <a:ext cx="1242665" cy="869865"/>
        </a:xfrm>
        <a:prstGeom prst="chevron">
          <a:avLst/>
        </a:prstGeom>
        <a:solidFill>
          <a:schemeClr val="accent3">
            <a:lumMod val="9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  <a:endParaRPr lang="ru-RU" sz="1000" kern="1200" dirty="0"/>
        </a:p>
      </dsp:txBody>
      <dsp:txXfrm rot="5400000">
        <a:off x="-186399" y="1285354"/>
        <a:ext cx="1242665" cy="869865"/>
      </dsp:txXfrm>
    </dsp:sp>
    <dsp:sp modelId="{7FE856F2-97A8-4B3F-9466-27567984A068}">
      <dsp:nvSpPr>
        <dsp:cNvPr id="0" name=""/>
        <dsp:cNvSpPr/>
      </dsp:nvSpPr>
      <dsp:spPr>
        <a:xfrm rot="5400000">
          <a:off x="4063514" y="-2094693"/>
          <a:ext cx="807732" cy="7195030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u="none" strike="noStrike" kern="1200" dirty="0" smtClean="0">
              <a:solidFill>
                <a:srgbClr val="000000"/>
              </a:solidFill>
              <a:latin typeface="+mn-lt"/>
            </a:rPr>
            <a:t>оптимизация и повышение эффективности бюджетных расходов</a:t>
          </a:r>
          <a:endParaRPr lang="ru-RU" sz="2100" kern="1200" dirty="0"/>
        </a:p>
      </dsp:txBody>
      <dsp:txXfrm rot="5400000">
        <a:off x="4063514" y="-2094693"/>
        <a:ext cx="807732" cy="7195030"/>
      </dsp:txXfrm>
    </dsp:sp>
    <dsp:sp modelId="{8AFCD2B9-FB5E-4F02-BC8B-E2A0655DE4FD}">
      <dsp:nvSpPr>
        <dsp:cNvPr id="0" name=""/>
        <dsp:cNvSpPr/>
      </dsp:nvSpPr>
      <dsp:spPr>
        <a:xfrm rot="5400000">
          <a:off x="-186399" y="2381283"/>
          <a:ext cx="1242665" cy="869865"/>
        </a:xfrm>
        <a:prstGeom prst="chevron">
          <a:avLst/>
        </a:prstGeom>
        <a:solidFill>
          <a:schemeClr val="accent5">
            <a:lumMod val="9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186399" y="2381283"/>
        <a:ext cx="1242665" cy="869865"/>
      </dsp:txXfrm>
    </dsp:sp>
    <dsp:sp modelId="{F31D3C0B-8494-464C-9FC3-1B5938CDD60C}">
      <dsp:nvSpPr>
        <dsp:cNvPr id="0" name=""/>
        <dsp:cNvSpPr/>
      </dsp:nvSpPr>
      <dsp:spPr>
        <a:xfrm rot="5400000">
          <a:off x="4063514" y="-998765"/>
          <a:ext cx="807732" cy="7195030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u="none" strike="noStrike" kern="1200" dirty="0" smtClean="0">
              <a:solidFill>
                <a:srgbClr val="000000"/>
              </a:solidFill>
              <a:latin typeface="+mn-lt"/>
            </a:rPr>
            <a:t>реализация задач, поставленных в указах Президента Российской Федерации от 07.05.2012г.</a:t>
          </a:r>
          <a:endParaRPr lang="ru-RU" sz="2100" kern="1200" dirty="0"/>
        </a:p>
      </dsp:txBody>
      <dsp:txXfrm rot="5400000">
        <a:off x="4063514" y="-998765"/>
        <a:ext cx="807732" cy="7195030"/>
      </dsp:txXfrm>
    </dsp:sp>
    <dsp:sp modelId="{AB500DCD-1B00-4CD3-8DB4-1ED7A2EDB460}">
      <dsp:nvSpPr>
        <dsp:cNvPr id="0" name=""/>
        <dsp:cNvSpPr/>
      </dsp:nvSpPr>
      <dsp:spPr>
        <a:xfrm rot="5400000">
          <a:off x="-186399" y="3477212"/>
          <a:ext cx="1242665" cy="869865"/>
        </a:xfrm>
        <a:prstGeom prst="chevron">
          <a:avLst/>
        </a:prstGeom>
        <a:solidFill>
          <a:schemeClr val="accent6">
            <a:lumMod val="90000"/>
          </a:schemeClr>
        </a:solidFill>
        <a:ln w="12700" cap="flat" cmpd="sng" algn="ctr">
          <a:solidFill>
            <a:schemeClr val="accent6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 rot="5400000">
        <a:off x="-186399" y="3477212"/>
        <a:ext cx="1242665" cy="869865"/>
      </dsp:txXfrm>
    </dsp:sp>
    <dsp:sp modelId="{EA5206CE-86FD-4683-98DF-3F3CFCB44B43}">
      <dsp:nvSpPr>
        <dsp:cNvPr id="0" name=""/>
        <dsp:cNvSpPr/>
      </dsp:nvSpPr>
      <dsp:spPr>
        <a:xfrm rot="5400000">
          <a:off x="4063514" y="97163"/>
          <a:ext cx="807732" cy="7195030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accent6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0" i="0" u="none" strike="noStrike" kern="1200" dirty="0" smtClean="0">
              <a:solidFill>
                <a:srgbClr val="000000"/>
              </a:solidFill>
              <a:latin typeface="+mn-lt"/>
            </a:rPr>
            <a:t>оказание мер социальной поддержки исходя из принципа </a:t>
          </a:r>
          <a:r>
            <a:rPr lang="ru-RU" sz="2100" b="0" i="0" u="none" strike="noStrike" kern="1200" dirty="0" err="1" smtClean="0">
              <a:solidFill>
                <a:srgbClr val="000000"/>
              </a:solidFill>
              <a:latin typeface="+mn-lt"/>
            </a:rPr>
            <a:t>адресности</a:t>
          </a:r>
          <a:r>
            <a:rPr lang="ru-RU" sz="2100" b="0" i="0" u="none" strike="noStrike" kern="1200" dirty="0" smtClean="0">
              <a:solidFill>
                <a:srgbClr val="000000"/>
              </a:solidFill>
              <a:latin typeface="+mn-lt"/>
            </a:rPr>
            <a:t> и нуждаемости</a:t>
          </a:r>
          <a:endParaRPr lang="ru-RU" sz="2100" kern="1200" dirty="0"/>
        </a:p>
      </dsp:txBody>
      <dsp:txXfrm rot="5400000">
        <a:off x="4063514" y="97163"/>
        <a:ext cx="807732" cy="71950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E37730-C84B-49ED-80B9-82BDE8636E43}">
      <dsp:nvSpPr>
        <dsp:cNvPr id="0" name=""/>
        <dsp:cNvSpPr/>
      </dsp:nvSpPr>
      <dsp:spPr>
        <a:xfrm>
          <a:off x="0" y="284482"/>
          <a:ext cx="8663123" cy="4077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Начальник финансового управления г. Новокузнецка</a:t>
          </a:r>
          <a:endParaRPr lang="ru-RU" sz="1700" kern="1200" dirty="0"/>
        </a:p>
      </dsp:txBody>
      <dsp:txXfrm>
        <a:off x="0" y="284482"/>
        <a:ext cx="8663123" cy="407745"/>
      </dsp:txXfrm>
    </dsp:sp>
    <dsp:sp modelId="{CBF02C59-87B8-4D15-BBC4-7EE816B0585E}">
      <dsp:nvSpPr>
        <dsp:cNvPr id="0" name=""/>
        <dsp:cNvSpPr/>
      </dsp:nvSpPr>
      <dsp:spPr>
        <a:xfrm>
          <a:off x="0" y="692227"/>
          <a:ext cx="8663123" cy="29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5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1" kern="1200" dirty="0" smtClean="0"/>
            <a:t>Шебалина Елена Владимировна</a:t>
          </a:r>
          <a:endParaRPr lang="ru-RU" sz="1800" b="1" i="1" kern="1200" dirty="0"/>
        </a:p>
      </dsp:txBody>
      <dsp:txXfrm>
        <a:off x="0" y="692227"/>
        <a:ext cx="8663123" cy="299114"/>
      </dsp:txXfrm>
    </dsp:sp>
    <dsp:sp modelId="{4FCE1112-351C-44EE-B678-6C2FD63C71D8}">
      <dsp:nvSpPr>
        <dsp:cNvPr id="0" name=""/>
        <dsp:cNvSpPr/>
      </dsp:nvSpPr>
      <dsp:spPr>
        <a:xfrm>
          <a:off x="0" y="991342"/>
          <a:ext cx="8663123" cy="4077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Почтовый адрес</a:t>
          </a:r>
          <a:endParaRPr lang="ru-RU" sz="1700" kern="1200" dirty="0"/>
        </a:p>
      </dsp:txBody>
      <dsp:txXfrm>
        <a:off x="0" y="991342"/>
        <a:ext cx="8663123" cy="407745"/>
      </dsp:txXfrm>
    </dsp:sp>
    <dsp:sp modelId="{4CD79569-7591-4915-84D1-91653CA7A0F3}">
      <dsp:nvSpPr>
        <dsp:cNvPr id="0" name=""/>
        <dsp:cNvSpPr/>
      </dsp:nvSpPr>
      <dsp:spPr>
        <a:xfrm>
          <a:off x="0" y="1399087"/>
          <a:ext cx="8663123" cy="29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5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i="1" kern="1200" dirty="0" smtClean="0"/>
            <a:t>654080 </a:t>
          </a:r>
          <a:r>
            <a:rPr lang="ru-RU" sz="1800" b="1" i="1" kern="1200" dirty="0" smtClean="0"/>
            <a:t>Кемеровская область, г. Новокузнецк, ул. Кирова, 71</a:t>
          </a:r>
          <a:endParaRPr lang="ru-RU" sz="1800" b="1" i="1" kern="1200" dirty="0"/>
        </a:p>
      </dsp:txBody>
      <dsp:txXfrm>
        <a:off x="0" y="1399087"/>
        <a:ext cx="8663123" cy="299114"/>
      </dsp:txXfrm>
    </dsp:sp>
    <dsp:sp modelId="{1705989A-A5D8-4D41-8861-03586B87EA37}">
      <dsp:nvSpPr>
        <dsp:cNvPr id="0" name=""/>
        <dsp:cNvSpPr/>
      </dsp:nvSpPr>
      <dsp:spPr>
        <a:xfrm>
          <a:off x="0" y="1698202"/>
          <a:ext cx="8663123" cy="4077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Телефон</a:t>
          </a:r>
          <a:endParaRPr lang="ru-RU" sz="1700" kern="1200" dirty="0"/>
        </a:p>
      </dsp:txBody>
      <dsp:txXfrm>
        <a:off x="0" y="1698202"/>
        <a:ext cx="8663123" cy="407745"/>
      </dsp:txXfrm>
    </dsp:sp>
    <dsp:sp modelId="{58EFA1D9-C126-46A6-8B19-E07747F1EF2C}">
      <dsp:nvSpPr>
        <dsp:cNvPr id="0" name=""/>
        <dsp:cNvSpPr/>
      </dsp:nvSpPr>
      <dsp:spPr>
        <a:xfrm>
          <a:off x="0" y="2105947"/>
          <a:ext cx="8663123" cy="29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5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1" kern="1200" dirty="0" smtClean="0"/>
            <a:t>(3843)-321-624</a:t>
          </a:r>
          <a:endParaRPr lang="ru-RU" sz="1800" b="1" i="1" kern="1200" dirty="0"/>
        </a:p>
      </dsp:txBody>
      <dsp:txXfrm>
        <a:off x="0" y="2105947"/>
        <a:ext cx="8663123" cy="299114"/>
      </dsp:txXfrm>
    </dsp:sp>
    <dsp:sp modelId="{F4853D67-0675-4B1C-8852-996BC5516FC1}">
      <dsp:nvSpPr>
        <dsp:cNvPr id="0" name=""/>
        <dsp:cNvSpPr/>
      </dsp:nvSpPr>
      <dsp:spPr>
        <a:xfrm>
          <a:off x="0" y="2405063"/>
          <a:ext cx="8663123" cy="4077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Электронная почта</a:t>
          </a:r>
          <a:endParaRPr lang="ru-RU" sz="1700" kern="1200" dirty="0"/>
        </a:p>
      </dsp:txBody>
      <dsp:txXfrm>
        <a:off x="0" y="2405063"/>
        <a:ext cx="8663123" cy="407745"/>
      </dsp:txXfrm>
    </dsp:sp>
    <dsp:sp modelId="{C09D6071-3578-4D07-87D9-D8A9438DA82A}">
      <dsp:nvSpPr>
        <dsp:cNvPr id="0" name=""/>
        <dsp:cNvSpPr/>
      </dsp:nvSpPr>
      <dsp:spPr>
        <a:xfrm>
          <a:off x="0" y="2812807"/>
          <a:ext cx="8663123" cy="29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5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i="1" kern="1200" dirty="0" smtClean="0"/>
            <a:t>main@finnkz.ru</a:t>
          </a:r>
          <a:endParaRPr lang="ru-RU" sz="1800" b="1" i="1" kern="1200" dirty="0"/>
        </a:p>
      </dsp:txBody>
      <dsp:txXfrm>
        <a:off x="0" y="2812807"/>
        <a:ext cx="8663123" cy="299114"/>
      </dsp:txXfrm>
    </dsp:sp>
    <dsp:sp modelId="{D7EBBDAE-6952-4ED6-868E-898406677E82}">
      <dsp:nvSpPr>
        <dsp:cNvPr id="0" name=""/>
        <dsp:cNvSpPr/>
      </dsp:nvSpPr>
      <dsp:spPr>
        <a:xfrm>
          <a:off x="0" y="3111922"/>
          <a:ext cx="8663123" cy="4077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График работы финансового органа</a:t>
          </a:r>
          <a:endParaRPr lang="ru-RU" sz="1700" kern="1200" dirty="0"/>
        </a:p>
      </dsp:txBody>
      <dsp:txXfrm>
        <a:off x="0" y="3111922"/>
        <a:ext cx="8663123" cy="407745"/>
      </dsp:txXfrm>
    </dsp:sp>
    <dsp:sp modelId="{A4729887-D5DE-4085-99EE-604841CADD20}">
      <dsp:nvSpPr>
        <dsp:cNvPr id="0" name=""/>
        <dsp:cNvSpPr/>
      </dsp:nvSpPr>
      <dsp:spPr>
        <a:xfrm>
          <a:off x="0" y="3519668"/>
          <a:ext cx="8663123" cy="29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5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1" kern="1200" dirty="0" smtClean="0"/>
            <a:t>Понедельник – пятница с 8:30 до 17:30; обед 12:00 – 13:00</a:t>
          </a:r>
          <a:endParaRPr lang="ru-RU" sz="1800" b="1" i="1" kern="1200" dirty="0"/>
        </a:p>
      </dsp:txBody>
      <dsp:txXfrm>
        <a:off x="0" y="3519668"/>
        <a:ext cx="8663123" cy="299114"/>
      </dsp:txXfrm>
    </dsp:sp>
    <dsp:sp modelId="{DBEADC75-11B5-423E-8ABA-CDF0BA994BCE}">
      <dsp:nvSpPr>
        <dsp:cNvPr id="0" name=""/>
        <dsp:cNvSpPr/>
      </dsp:nvSpPr>
      <dsp:spPr>
        <a:xfrm>
          <a:off x="0" y="3818783"/>
          <a:ext cx="8663123" cy="40774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График личного приёма граждан начальником финансового управления г. Новокузнецка</a:t>
          </a:r>
          <a:endParaRPr lang="ru-RU" sz="1700" kern="1200" dirty="0"/>
        </a:p>
      </dsp:txBody>
      <dsp:txXfrm>
        <a:off x="0" y="3818783"/>
        <a:ext cx="8663123" cy="407745"/>
      </dsp:txXfrm>
    </dsp:sp>
    <dsp:sp modelId="{49BA2E58-0223-48F9-9DFD-93735610914A}">
      <dsp:nvSpPr>
        <dsp:cNvPr id="0" name=""/>
        <dsp:cNvSpPr/>
      </dsp:nvSpPr>
      <dsp:spPr>
        <a:xfrm>
          <a:off x="0" y="4226528"/>
          <a:ext cx="8663123" cy="299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05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1" kern="1200" dirty="0" smtClean="0"/>
            <a:t>Ежедневно в рабочее время</a:t>
          </a:r>
          <a:endParaRPr lang="ru-RU" sz="1800" b="1" i="1" kern="1200" dirty="0"/>
        </a:p>
      </dsp:txBody>
      <dsp:txXfrm>
        <a:off x="0" y="4226528"/>
        <a:ext cx="8663123" cy="299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0.35644</cdr:x>
      <cdr:y>0.56364</cdr:y>
    </cdr:from>
    <cdr:to>
      <cdr:x>0.55444</cdr:x>
      <cdr:y>0.67272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592288" y="2232248"/>
          <a:ext cx="1440016" cy="43200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1E4E79">
            <a:lumMod val="50000"/>
            <a:alpha val="14000"/>
          </a:srgbClr>
        </a:solidFill>
        <a:ln xmlns:a="http://schemas.openxmlformats.org/drawingml/2006/main" w="12700" cap="flat" cmpd="sng" algn="ctr">
          <a:solidFill>
            <a:srgbClr val="1E4E79">
              <a:shade val="50000"/>
            </a:srgbClr>
          </a:solidFill>
          <a:prstDash val="solid"/>
          <a:miter lim="800000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Cambria" pitchFamily="18" charset="0"/>
            </a:rPr>
            <a:t>млн руб.</a:t>
          </a:r>
          <a:endParaRPr lang="ru-RU" sz="1800" b="1" dirty="0">
            <a:solidFill>
              <a:srgbClr val="002060"/>
            </a:solidFill>
            <a:latin typeface="Cambri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0.30098</cdr:x>
      <cdr:y>0.51055</cdr:y>
    </cdr:from>
    <cdr:to>
      <cdr:x>0.395</cdr:x>
      <cdr:y>0.56819</cdr:y>
    </cdr:to>
    <cdr:sp macro="" textlink="">
      <cdr:nvSpPr>
        <cdr:cNvPr id="2" name="TextBox 1"/>
        <cdr:cNvSpPr txBox="1"/>
      </cdr:nvSpPr>
      <cdr:spPr>
        <a:xfrm xmlns:a="http://schemas.openxmlformats.org/drawingml/2006/main" rot="20117406">
          <a:off x="2687455" y="2610247"/>
          <a:ext cx="839504" cy="294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FF0000"/>
              </a:solidFill>
              <a:latin typeface="Cambria" pitchFamily="18" charset="0"/>
            </a:rPr>
            <a:t>+2 </a:t>
          </a:r>
          <a:r>
            <a:rPr lang="ru-RU" sz="1800" b="1" dirty="0" smtClean="0">
              <a:solidFill>
                <a:srgbClr val="FF0000"/>
              </a:solidFill>
              <a:latin typeface="Cambria" pitchFamily="18" charset="0"/>
            </a:rPr>
            <a:t>695</a:t>
          </a:r>
          <a:endParaRPr lang="ru-RU" sz="1800" b="1" dirty="0">
            <a:solidFill>
              <a:srgbClr val="FF0000"/>
            </a:solidFill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0.60635</cdr:x>
      <cdr:y>0.54059</cdr:y>
    </cdr:from>
    <cdr:to>
      <cdr:x>0.66885</cdr:x>
      <cdr:y>0.59823</cdr:y>
    </cdr:to>
    <cdr:sp macro="" textlink="">
      <cdr:nvSpPr>
        <cdr:cNvPr id="3" name="TextBox 1"/>
        <cdr:cNvSpPr txBox="1"/>
      </cdr:nvSpPr>
      <cdr:spPr>
        <a:xfrm xmlns:a="http://schemas.openxmlformats.org/drawingml/2006/main" rot="348815">
          <a:off x="5414090" y="2763811"/>
          <a:ext cx="558062" cy="294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latin typeface="Cambria" pitchFamily="18" charset="0"/>
            </a:rPr>
            <a:t>-50</a:t>
          </a:r>
          <a:endParaRPr lang="ru-RU" sz="1800" b="1" dirty="0">
            <a:solidFill>
              <a:srgbClr val="FF0000"/>
            </a:solidFill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0.58567</cdr:x>
      <cdr:y>0.66547</cdr:y>
    </cdr:from>
    <cdr:to>
      <cdr:x>0.65584</cdr:x>
      <cdr:y>0.74054</cdr:y>
    </cdr:to>
    <cdr:sp macro="" textlink="">
      <cdr:nvSpPr>
        <cdr:cNvPr id="5" name="TextBox 1"/>
        <cdr:cNvSpPr txBox="1"/>
      </cdr:nvSpPr>
      <cdr:spPr>
        <a:xfrm xmlns:a="http://schemas.openxmlformats.org/drawingml/2006/main" rot="1115998">
          <a:off x="5229421" y="3402266"/>
          <a:ext cx="626547" cy="383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latin typeface="Cambria" pitchFamily="18" charset="0"/>
            </a:rPr>
            <a:t>-136</a:t>
          </a:r>
        </a:p>
      </cdr:txBody>
    </cdr:sp>
  </cdr:relSizeAnchor>
  <cdr:relSizeAnchor xmlns:cdr="http://schemas.openxmlformats.org/drawingml/2006/chartDrawing">
    <cdr:from>
      <cdr:x>0.29066</cdr:x>
      <cdr:y>0.76976</cdr:y>
    </cdr:from>
    <cdr:to>
      <cdr:x>0.43526</cdr:x>
      <cdr:y>0.79526</cdr:y>
    </cdr:to>
    <cdr:sp macro="" textlink="">
      <cdr:nvSpPr>
        <cdr:cNvPr id="6" name="Стрелка вправо с вырезом 5"/>
        <cdr:cNvSpPr/>
      </cdr:nvSpPr>
      <cdr:spPr>
        <a:xfrm xmlns:a="http://schemas.openxmlformats.org/drawingml/2006/main" rot="21348495">
          <a:off x="2595325" y="3935444"/>
          <a:ext cx="1291133" cy="130370"/>
        </a:xfrm>
        <a:prstGeom xmlns:a="http://schemas.openxmlformats.org/drawingml/2006/main" prst="notchedRightArrow">
          <a:avLst>
            <a:gd name="adj1" fmla="val 50000"/>
            <a:gd name="adj2" fmla="val 187828"/>
          </a:avLst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0.31593</cdr:x>
      <cdr:y>0.71104</cdr:y>
    </cdr:from>
    <cdr:to>
      <cdr:x>0.40995</cdr:x>
      <cdr:y>0.77655</cdr:y>
    </cdr:to>
    <cdr:sp macro="" textlink="">
      <cdr:nvSpPr>
        <cdr:cNvPr id="7" name="TextBox 1"/>
        <cdr:cNvSpPr txBox="1"/>
      </cdr:nvSpPr>
      <cdr:spPr>
        <a:xfrm xmlns:a="http://schemas.openxmlformats.org/drawingml/2006/main" rot="21309373">
          <a:off x="2820954" y="3635246"/>
          <a:ext cx="839504" cy="334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latin typeface="Cambria" pitchFamily="18" charset="0"/>
            </a:rPr>
            <a:t>+54</a:t>
          </a:r>
          <a:endParaRPr lang="ru-RU" sz="1800" b="1" dirty="0">
            <a:solidFill>
              <a:srgbClr val="FF0000"/>
            </a:solidFill>
            <a:latin typeface="Cambria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0.15556</cdr:x>
      <cdr:y>0.34783</cdr:y>
    </cdr:from>
    <cdr:to>
      <cdr:x>0.78347</cdr:x>
      <cdr:y>0.55096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1728192"/>
          <a:ext cx="2034655" cy="10092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2060"/>
              </a:solidFill>
              <a:latin typeface="Arial" pitchFamily="34" charset="0"/>
              <a:cs typeface="Arial" pitchFamily="34" charset="0"/>
            </a:defRPr>
          </a:lvl9pPr>
        </a:lstStyle>
        <a:p xmlns:a="http://schemas.openxmlformats.org/drawingml/2006/main">
          <a:pPr algn="ctr"/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12 </a:t>
          </a:r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003</a:t>
          </a:r>
          <a:r>
            <a: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*</a:t>
          </a:r>
          <a:endParaRPr lang="ru-RU" sz="32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0.42149</cdr:x>
      <cdr:y>0.5339</cdr:y>
    </cdr:from>
    <cdr:to>
      <cdr:x>0.53743</cdr:x>
      <cdr:y>0.62288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672408" y="2592288"/>
          <a:ext cx="1010181" cy="43203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Cambria" pitchFamily="18" charset="0"/>
            </a:rPr>
            <a:t>- 46</a:t>
          </a:r>
          <a:endParaRPr lang="ru-RU" sz="1800" b="1" dirty="0">
            <a:solidFill>
              <a:srgbClr val="C00000"/>
            </a:solidFill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0.71186</cdr:x>
      <cdr:y>0.59375</cdr:y>
    </cdr:from>
    <cdr:to>
      <cdr:x>0.8278</cdr:x>
      <cdr:y>0.68274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048672" y="2736304"/>
          <a:ext cx="985136" cy="41011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Cambria" pitchFamily="18" charset="0"/>
            </a:rPr>
            <a:t>-185</a:t>
          </a:r>
          <a:endParaRPr lang="ru-RU" sz="1800" b="1" dirty="0">
            <a:solidFill>
              <a:srgbClr val="C00000"/>
            </a:solidFill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0.55085</cdr:x>
      <cdr:y>0.79688</cdr:y>
    </cdr:from>
    <cdr:to>
      <cdr:x>1</cdr:x>
      <cdr:y>0.875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0" y="3672408"/>
          <a:ext cx="3816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kern="1200" dirty="0">
              <a:solidFill>
                <a:srgbClr val="002060"/>
              </a:solidFill>
            </a:rPr>
            <a:t>Арендная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>
              <a:solidFill>
                <a:srgbClr val="002060"/>
              </a:solidFill>
            </a:rPr>
            <a:t>плата за земельные участки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0.87395</cdr:x>
      <cdr:y>0.17195</cdr:y>
    </cdr:from>
    <cdr:to>
      <cdr:x>0.98066</cdr:x>
      <cdr:y>0.34832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88832" y="8914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0.45299</cdr:x>
      <cdr:y>0.37174</cdr:y>
    </cdr:from>
    <cdr:to>
      <cdr:x>0.54701</cdr:x>
      <cdr:y>0.42939</cdr:y>
    </cdr:to>
    <cdr:sp macro="" textlink="">
      <cdr:nvSpPr>
        <cdr:cNvPr id="2" name="TextBox 1"/>
        <cdr:cNvSpPr txBox="1"/>
      </cdr:nvSpPr>
      <cdr:spPr>
        <a:xfrm xmlns:a="http://schemas.openxmlformats.org/drawingml/2006/main" rot="20640411">
          <a:off x="4044744" y="1937963"/>
          <a:ext cx="839504" cy="300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latin typeface="Cambria" pitchFamily="18" charset="0"/>
            </a:rPr>
            <a:t>+1 533</a:t>
          </a:r>
          <a:endParaRPr lang="ru-RU" sz="1800" b="1" dirty="0">
            <a:solidFill>
              <a:srgbClr val="FF0000"/>
            </a:solidFill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0.68099</cdr:x>
      <cdr:y>0.40122</cdr:y>
    </cdr:from>
    <cdr:to>
      <cdr:x>0.74349</cdr:x>
      <cdr:y>0.45886</cdr:y>
    </cdr:to>
    <cdr:sp macro="" textlink="">
      <cdr:nvSpPr>
        <cdr:cNvPr id="3" name="TextBox 1"/>
        <cdr:cNvSpPr txBox="1"/>
      </cdr:nvSpPr>
      <cdr:spPr>
        <a:xfrm xmlns:a="http://schemas.openxmlformats.org/drawingml/2006/main" rot="1026199">
          <a:off x="6080518" y="2091641"/>
          <a:ext cx="558062" cy="30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latin typeface="Cambria" pitchFamily="18" charset="0"/>
            </a:rPr>
            <a:t>-45</a:t>
          </a:r>
          <a:endParaRPr lang="ru-RU" sz="1800" b="1" dirty="0">
            <a:solidFill>
              <a:srgbClr val="FF0000"/>
            </a:solidFill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0.68258</cdr:x>
      <cdr:y>0.6664</cdr:y>
    </cdr:from>
    <cdr:to>
      <cdr:x>0.75275</cdr:x>
      <cdr:y>0.74147</cdr:y>
    </cdr:to>
    <cdr:sp macro="" textlink="">
      <cdr:nvSpPr>
        <cdr:cNvPr id="5" name="TextBox 1"/>
        <cdr:cNvSpPr txBox="1"/>
      </cdr:nvSpPr>
      <cdr:spPr>
        <a:xfrm xmlns:a="http://schemas.openxmlformats.org/drawingml/2006/main" rot="1115998">
          <a:off x="6094721" y="3474077"/>
          <a:ext cx="626547" cy="391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latin typeface="Cambria" pitchFamily="18" charset="0"/>
            </a:rPr>
            <a:t>-129</a:t>
          </a:r>
        </a:p>
      </cdr:txBody>
    </cdr:sp>
  </cdr:relSizeAnchor>
  <cdr:relSizeAnchor xmlns:cdr="http://schemas.openxmlformats.org/drawingml/2006/chartDrawing">
    <cdr:from>
      <cdr:x>0.47056</cdr:x>
      <cdr:y>0.64264</cdr:y>
    </cdr:from>
    <cdr:to>
      <cdr:x>0.56458</cdr:x>
      <cdr:y>0.70028</cdr:y>
    </cdr:to>
    <cdr:sp macro="" textlink="">
      <cdr:nvSpPr>
        <cdr:cNvPr id="7" name="TextBox 1"/>
        <cdr:cNvSpPr txBox="1"/>
      </cdr:nvSpPr>
      <cdr:spPr>
        <a:xfrm xmlns:a="http://schemas.openxmlformats.org/drawingml/2006/main" rot="20640411">
          <a:off x="4201613" y="3350197"/>
          <a:ext cx="839504" cy="30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  <a:latin typeface="Cambria" pitchFamily="18" charset="0"/>
            </a:rPr>
            <a:t>+2 141</a:t>
          </a:r>
          <a:endParaRPr lang="ru-RU" sz="1800" b="1" dirty="0">
            <a:solidFill>
              <a:srgbClr val="FF0000"/>
            </a:solidFill>
            <a:latin typeface="Cambria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0.18018</cdr:x>
      <cdr:y>0</cdr:y>
    </cdr:from>
    <cdr:to>
      <cdr:x>0.46847</cdr:x>
      <cdr:y>0.08933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0" y="-144016"/>
          <a:ext cx="2304280" cy="463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0.58559</cdr:x>
      <cdr:y>0</cdr:y>
    </cdr:from>
    <cdr:to>
      <cdr:x>0.90912</cdr:x>
      <cdr:y>0.06544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0" y="0"/>
          <a:ext cx="2585939" cy="339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0.84314</cdr:x>
      <cdr:y>0.17867</cdr:y>
    </cdr:from>
    <cdr:to>
      <cdr:x>0.96763</cdr:x>
      <cdr:y>0.36775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92688" y="8640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0.65289</cdr:x>
      <cdr:y>0.44706</cdr:y>
    </cdr:from>
    <cdr:to>
      <cdr:x>0.77686</cdr:x>
      <cdr:y>0.51765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5688632" y="2736304"/>
          <a:ext cx="1080120" cy="43204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1E4E79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C00000"/>
              </a:solidFill>
              <a:latin typeface="Cambria" pitchFamily="18" charset="0"/>
            </a:rPr>
            <a:t>- 217</a:t>
          </a:r>
          <a:endParaRPr lang="ru-RU" sz="1800" b="1" dirty="0">
            <a:solidFill>
              <a:srgbClr val="C00000"/>
            </a:solidFill>
            <a:latin typeface="Cambria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-1655676" y="-29665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0.11656</cdr:x>
      <cdr:y>0.85632</cdr:y>
    </cdr:from>
    <cdr:to>
      <cdr:x>0.44785</cdr:x>
      <cdr:y>0.85632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684076" y="5364596"/>
          <a:ext cx="19442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0.12883</cdr:x>
      <cdr:y>0.14368</cdr:y>
    </cdr:from>
    <cdr:to>
      <cdr:x>0.46012</cdr:x>
      <cdr:y>0.14368</cdr:y>
    </cdr:to>
    <cdr:sp macro="" textlink="">
      <cdr:nvSpPr>
        <cdr:cNvPr id="6" name="Прямая соединительная линия 5"/>
        <cdr:cNvSpPr/>
      </cdr:nvSpPr>
      <cdr:spPr>
        <a:xfrm xmlns:a="http://schemas.openxmlformats.org/drawingml/2006/main">
          <a:off x="756084" y="900100"/>
          <a:ext cx="194421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flat" cmpd="sng" algn="ctr">
          <a:solidFill>
            <a:srgbClr val="1E4E79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rgbClr val="002060"/>
              </a:solidFill>
              <a:latin typeface="Calibri"/>
            </a:defRPr>
          </a:lvl1pPr>
          <a:lvl2pPr marL="457200" indent="0">
            <a:defRPr sz="1100">
              <a:solidFill>
                <a:srgbClr val="002060"/>
              </a:solidFill>
              <a:latin typeface="Calibri"/>
            </a:defRPr>
          </a:lvl2pPr>
          <a:lvl3pPr marL="914400" indent="0">
            <a:defRPr sz="1100">
              <a:solidFill>
                <a:srgbClr val="002060"/>
              </a:solidFill>
              <a:latin typeface="Calibri"/>
            </a:defRPr>
          </a:lvl3pPr>
          <a:lvl4pPr marL="1371600" indent="0">
            <a:defRPr sz="1100">
              <a:solidFill>
                <a:srgbClr val="002060"/>
              </a:solidFill>
              <a:latin typeface="Calibri"/>
            </a:defRPr>
          </a:lvl4pPr>
          <a:lvl5pPr marL="1828800" indent="0">
            <a:defRPr sz="1100">
              <a:solidFill>
                <a:srgbClr val="002060"/>
              </a:solidFill>
              <a:latin typeface="Calibri"/>
            </a:defRPr>
          </a:lvl5pPr>
          <a:lvl6pPr marL="2286000" indent="0">
            <a:defRPr sz="1100">
              <a:solidFill>
                <a:srgbClr val="002060"/>
              </a:solidFill>
              <a:latin typeface="Calibri"/>
            </a:defRPr>
          </a:lvl6pPr>
          <a:lvl7pPr marL="2743200" indent="0">
            <a:defRPr sz="1100">
              <a:solidFill>
                <a:srgbClr val="002060"/>
              </a:solidFill>
              <a:latin typeface="Calibri"/>
            </a:defRPr>
          </a:lvl7pPr>
          <a:lvl8pPr marL="3200400" indent="0">
            <a:defRPr sz="1100">
              <a:solidFill>
                <a:srgbClr val="002060"/>
              </a:solidFill>
              <a:latin typeface="Calibri"/>
            </a:defRPr>
          </a:lvl8pPr>
          <a:lvl9pPr marL="3657600" indent="0">
            <a:defRPr sz="1100">
              <a:solidFill>
                <a:srgbClr val="00206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0.48466</cdr:x>
      <cdr:y>0.1092</cdr:y>
    </cdr:from>
    <cdr:to>
      <cdr:x>0.61593</cdr:x>
      <cdr:y>0.20115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44316" y="684076"/>
          <a:ext cx="7703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0.65379</cdr:x>
      <cdr:y>0.0505</cdr:y>
    </cdr:from>
    <cdr:to>
      <cdr:x>0.70507</cdr:x>
      <cdr:y>0.202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08104" y="216024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dirty="0" smtClean="0">
              <a:solidFill>
                <a:schemeClr val="tx1"/>
              </a:solidFill>
            </a:rPr>
            <a:t>7</a:t>
          </a:r>
          <a:endParaRPr lang="ru-RU" sz="3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0.62814</cdr:x>
      <cdr:y>0.13467</cdr:y>
    </cdr:from>
    <cdr:to>
      <cdr:x>0.65379</cdr:x>
      <cdr:y>0.13467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5292080" y="576064"/>
          <a:ext cx="21602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465B8C-C65F-4A6D-B82C-5E2652C605E0}" type="datetimeFigureOut">
              <a:rPr lang="ru-RU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834"/>
            <a:ext cx="5438140" cy="4466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74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274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7C5441-66EE-4189-B907-B7C60EFD43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4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CF8BE-23CF-432C-9B41-BE47D439AC16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082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504169-727E-4787-B17C-C21370B6EF4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479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 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15166 в виде диаграммы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 </a:t>
            </a:r>
            <a:r>
              <a:rPr lang="ru-RU" dirty="0" err="1" smtClean="0"/>
              <a:t>новогород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solidFill>
                  <a:schemeClr val="tx1"/>
                </a:solidFill>
              </a:rPr>
              <a:t>Норматив </a:t>
            </a:r>
            <a:r>
              <a:rPr lang="ru-RU" sz="1200" dirty="0" smtClean="0"/>
              <a:t>на присмотр и уход в </a:t>
            </a:r>
            <a:r>
              <a:rPr lang="ru-RU" sz="1200" dirty="0" err="1" smtClean="0"/>
              <a:t>д</a:t>
            </a:r>
            <a:r>
              <a:rPr lang="ru-RU" sz="1200" dirty="0" smtClean="0"/>
              <a:t>/саду на</a:t>
            </a:r>
            <a:r>
              <a:rPr lang="ru-RU" sz="1200" b="1" i="1" dirty="0" smtClean="0">
                <a:solidFill>
                  <a:schemeClr val="tx1"/>
                </a:solidFill>
              </a:rPr>
              <a:t>1 го </a:t>
            </a:r>
            <a:r>
              <a:rPr lang="ru-RU" sz="1200" i="1" dirty="0" smtClean="0">
                <a:solidFill>
                  <a:schemeClr val="tx1"/>
                </a:solidFill>
              </a:rPr>
              <a:t>дошкольника  составляет 5 300 </a:t>
            </a:r>
            <a:r>
              <a:rPr lang="ru-RU" sz="1200" dirty="0" err="1" smtClean="0"/>
              <a:t>руб</a:t>
            </a:r>
            <a:r>
              <a:rPr lang="ru-RU" sz="1200" dirty="0" smtClean="0"/>
              <a:t>/мес., а родительская плата – 2 442</a:t>
            </a:r>
            <a:r>
              <a:rPr lang="ru-RU" sz="1200" baseline="0" dirty="0" smtClean="0"/>
              <a:t> </a:t>
            </a:r>
            <a:r>
              <a:rPr lang="ru-RU" sz="1200" baseline="0" dirty="0" err="1" smtClean="0"/>
              <a:t>руб</a:t>
            </a:r>
            <a:r>
              <a:rPr lang="ru-RU" sz="1200" baseline="0" dirty="0" smtClean="0"/>
              <a:t>/</a:t>
            </a:r>
            <a:r>
              <a:rPr lang="ru-RU" sz="1200" baseline="0" dirty="0" err="1" smtClean="0"/>
              <a:t>мес</a:t>
            </a:r>
            <a:endParaRPr lang="ru-RU" sz="1200" b="1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B232-6756-4623-B63B-18F5D41282A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B232-6756-4623-B63B-18F5D41282A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B232-6756-4623-B63B-18F5D41282A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B232-6756-4623-B63B-18F5D41282A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solidFill>
                  <a:schemeClr val="tx1"/>
                </a:solidFill>
              </a:rPr>
              <a:t>Себестоимость перевозки </a:t>
            </a:r>
            <a:r>
              <a:rPr lang="ru-RU" sz="1200" b="1" i="1" dirty="0" smtClean="0">
                <a:solidFill>
                  <a:schemeClr val="tx1"/>
                </a:solidFill>
              </a:rPr>
              <a:t>1</a:t>
            </a:r>
            <a:r>
              <a:rPr lang="ru-RU" sz="1200" i="1" dirty="0" smtClean="0">
                <a:solidFill>
                  <a:schemeClr val="tx1"/>
                </a:solidFill>
              </a:rPr>
              <a:t> пассажира в общественном транспорте  составляет 29  рублей</a:t>
            </a:r>
            <a:r>
              <a:rPr lang="ru-RU" dirty="0" smtClean="0"/>
              <a:t>, а стоимость билета  -16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B232-6756-4623-B63B-18F5D41282A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Проверить в конце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B232-6756-4623-B63B-18F5D41282A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67582-7B03-4176-B8BC-C4BA81156F96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770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Убрать пояснения оставить разницу в цифрах, </a:t>
            </a:r>
            <a:r>
              <a:rPr lang="ru-RU" dirty="0" err="1" smtClean="0"/>
              <a:t>табл</a:t>
            </a:r>
            <a:r>
              <a:rPr lang="ru-RU" dirty="0" smtClean="0"/>
              <a:t> тоже убрать</a:t>
            </a:r>
          </a:p>
          <a:p>
            <a:pPr marL="228600" indent="-228600">
              <a:buAutoNum type="arabicParenR"/>
            </a:pPr>
            <a:r>
              <a:rPr lang="ru-RU" dirty="0" smtClean="0"/>
              <a:t>Стрелка</a:t>
            </a:r>
            <a:r>
              <a:rPr lang="ru-RU" baseline="0" dirty="0" smtClean="0"/>
              <a:t> динамика добавить итого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475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Формат чисел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Dfhbfyn</a:t>
            </a:r>
            <a:r>
              <a:rPr lang="en-US" dirty="0" smtClean="0"/>
              <a:t>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 1</a:t>
            </a:r>
          </a:p>
          <a:p>
            <a:r>
              <a:rPr lang="ru-RU" dirty="0" smtClean="0"/>
              <a:t>готов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Вар 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Повернуть в том числе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7C5441-66EE-4189-B907-B7C60EFD430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475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C5ED94-729C-4A66-A074-5A26C8EA1CCA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627B1-6371-4B41-BDCC-729D471CB2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5833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0E542-F66B-407E-B3E6-DF92E6EFBA5E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56998-D856-4200-B4FE-7D45098661C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4006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9A119-19A1-4D42-950E-6BCE2087CF41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F2D66-2F3D-4275-B391-B6A5B5C949D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4060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E11C4-74FA-4F3F-B488-6F9A4A8C2D00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B8BEA-4209-4625-86EC-9A135FA529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380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AC91F-B7DD-4114-A481-DBF4E9C3A92F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782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CE6FA8-053D-4D98-AD9F-19D91A6E768D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4C951-E7BD-459A-9B91-7EA61E02F1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669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CE6CC9-ECA6-4ACE-8B9F-F4DF90BBF7F8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D31E-06C5-4D50-A173-706EB1BD6B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9967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2DC090-FAC3-4150-AC2B-0EF9A4E58DB1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8C440-55CD-4FB2-9CB4-C0805882EF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129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00901-B775-4D7F-A4BA-18AA94740AB8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ED6C7-D47E-492D-B23D-9AAAAF0671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6419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E665F-7558-4604-A7A4-0018A33F9CBB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7A92C-CA57-49A1-8B42-3A70885328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17104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F75701-0176-40DC-A79F-B88EA4D48B1C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37F54-6C11-434B-9475-B9E1F933B8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6559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2D3B8-F386-4C3F-8920-8C05121D4D1E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2B4C-3EE0-43B2-8C43-59EE183E9C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990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F01D7A-FAE4-42AC-95B8-2565397A3B00}" type="datetime1">
              <a:rPr lang="ru-RU" smtClean="0"/>
              <a:pPr>
                <a:defRPr/>
              </a:pPr>
              <a:t>15.06.2018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2B8BEA-4209-4625-86EC-9A135FA529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802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914" r:id="rId2"/>
    <p:sldLayoutId id="2147484915" r:id="rId3"/>
    <p:sldLayoutId id="2147484916" r:id="rId4"/>
    <p:sldLayoutId id="2147484917" r:id="rId5"/>
    <p:sldLayoutId id="2147484918" r:id="rId6"/>
    <p:sldLayoutId id="2147484919" r:id="rId7"/>
    <p:sldLayoutId id="2147484920" r:id="rId8"/>
    <p:sldLayoutId id="2147484921" r:id="rId9"/>
    <p:sldLayoutId id="2147484922" r:id="rId10"/>
    <p:sldLayoutId id="2147484923" r:id="rId11"/>
    <p:sldLayoutId id="2147484924" r:id="rId12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3.xls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29.jpeg"/><Relationship Id="rId3" Type="http://schemas.openxmlformats.org/officeDocument/2006/relationships/image" Target="../media/image24.gif"/><Relationship Id="rId7" Type="http://schemas.openxmlformats.org/officeDocument/2006/relationships/hyperlink" Target="http://finnkz.ru/" TargetMode="External"/><Relationship Id="rId12" Type="http://schemas.openxmlformats.org/officeDocument/2006/relationships/image" Target="../media/image28.png"/><Relationship Id="rId2" Type="http://schemas.openxmlformats.org/officeDocument/2006/relationships/hyperlink" Target="http://www.ofukem.ru/content/view/1895/147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://www.admnkz.info/" TargetMode="External"/><Relationship Id="rId5" Type="http://schemas.openxmlformats.org/officeDocument/2006/relationships/hyperlink" Target="http://www.minfin.ru/ru/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www.minfin.ru/common/upload/library/2013/12/main/Budzhet_dlya_grazhdan_k_349-FZ.pdf" TargetMode="External"/><Relationship Id="rId9" Type="http://schemas.openxmlformats.org/officeDocument/2006/relationships/hyperlink" Target="http://budget.gov.ru/" TargetMode="External"/><Relationship Id="rId1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536842"/>
            <a:ext cx="4752528" cy="6060510"/>
          </a:xfrm>
          <a:prstGeom prst="rect">
            <a:avLst/>
          </a:prstGeom>
          <a:effectLst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149080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Cambria" panose="02040503050406030204" pitchFamily="18" charset="0"/>
              </a:rPr>
              <a:t>«Бюджет для граждан»</a:t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/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>Исполнение бюджета Новокузнецкого городского округа</a:t>
            </a:r>
            <a:br>
              <a:rPr lang="ru-RU" sz="4000" b="1" dirty="0" smtClean="0">
                <a:latin typeface="Cambria" panose="02040503050406030204" pitchFamily="18" charset="0"/>
              </a:rPr>
            </a:br>
            <a:r>
              <a:rPr lang="ru-RU" sz="4000" b="1" dirty="0" smtClean="0">
                <a:latin typeface="Cambria" panose="02040503050406030204" pitchFamily="18" charset="0"/>
              </a:rPr>
              <a:t>за 2017 год</a:t>
            </a:r>
            <a:endParaRPr lang="ru-RU" sz="4000" b="1" dirty="0">
              <a:latin typeface="Cambria" panose="02040503050406030204" pitchFamily="18" charset="0"/>
            </a:endParaRPr>
          </a:p>
        </p:txBody>
      </p:sp>
      <p:sp>
        <p:nvSpPr>
          <p:cNvPr id="14338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" y="5445224"/>
            <a:ext cx="9144000" cy="12961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По материалам решения Новокузнецкого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городского Совета народных депутатов 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№6/50 от 29.05.2018 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«Об утверждении отчёта об исполнении бюджета </a:t>
            </a:r>
          </a:p>
          <a:p>
            <a:r>
              <a:rPr lang="ru-RU" dirty="0" smtClean="0">
                <a:latin typeface="Cambria" panose="02040503050406030204" pitchFamily="18" charset="0"/>
              </a:rPr>
              <a:t>Новокузнецкого городского округа за 2017 год»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6261" y="836703"/>
          <a:ext cx="8320194" cy="562981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077310"/>
                <a:gridCol w="1121442"/>
                <a:gridCol w="1121442"/>
              </a:tblGrid>
              <a:tr h="2573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Виды доходов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Нормативы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28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2016 год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Плата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за негативное воздействие на окружающую среду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Налог </a:t>
                      </a:r>
                      <a:r>
                        <a:rPr lang="ru-RU" sz="11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на доходы физических лиц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27,75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28,75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в </a:t>
                      </a:r>
                      <a:r>
                        <a:rPr lang="ru-RU" sz="115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т.ч. дополнительный норматив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12,75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13,75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Транспортный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Налог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на имущество физических лиц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Земельный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Единый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налог на вмененный доход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Налог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 применением патентной системе налогообложения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Единый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сельскохозяйственный налог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Доходы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от передачи в аренду и продажи земельных участков, государственная собственность на 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которые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не разграничена,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Часть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прибыли муниципальных унитарных предприятий, остающаяся после уплаты налогов и иных обязательных платежей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Доходы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от использования и продажи имущества, находящегося в муниципальной собственности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Доходы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от платных услуг, оказываемых муниципальными казенными учреждениями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 Доходы </a:t>
                      </a:r>
                      <a:r>
                        <a:rPr lang="ru-RU" sz="11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от акцизов на автомобильный бензин, прямогонный бензин, </a:t>
                      </a:r>
                      <a:r>
                        <a:rPr lang="ru-RU" sz="11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дизельное </a:t>
                      </a:r>
                      <a:r>
                        <a:rPr lang="ru-RU" sz="11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топливо, моторные масла для дизельных и карбюраторных (</a:t>
                      </a:r>
                      <a:r>
                        <a:rPr lang="ru-RU" sz="115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инжекторных</a:t>
                      </a:r>
                      <a:r>
                        <a:rPr lang="ru-RU" sz="11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) двигателей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0,7313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</a:rPr>
                        <a:t>0,7013</a:t>
                      </a:r>
                      <a:endParaRPr lang="ru-RU" sz="11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Штрафы, санкции, возмещение ущерба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Денежные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взыскания (штрафы) за нарушение законодательства о налогах и сборах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Государственная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пошлина (подлежащая зачислению по месту государственной регистрации, совершения юридически значимых действий 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Государственная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пошлина за государственную регистрацию, при обращении через многофункциональные центры предоставления государственных и муниципальных 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услуг</a:t>
                      </a:r>
                      <a:endParaRPr lang="ru-RU" sz="115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Задолженность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по </a:t>
                      </a:r>
                      <a:r>
                        <a:rPr lang="ru-RU" sz="115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отменённым </a:t>
                      </a:r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налогам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5577" y="116633"/>
            <a:ext cx="788359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mbria" pitchFamily="18" charset="0"/>
                <a:ea typeface="+mj-ea"/>
                <a:cs typeface="+mj-cs"/>
              </a:rPr>
              <a:t>Нормативы отчислений от налоговых и неналоговых доходов в бюджет Новокузнецкого городского округа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1"/>
            <a:ext cx="8496944" cy="5486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Структура доходной части бюджета в 2017 году</a:t>
            </a:r>
            <a:endParaRPr lang="ru-RU" sz="2000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722326068"/>
              </p:ext>
            </p:extLst>
          </p:nvPr>
        </p:nvGraphicFramePr>
        <p:xfrm>
          <a:off x="3203848" y="1916832"/>
          <a:ext cx="244827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12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412718"/>
              </p:ext>
            </p:extLst>
          </p:nvPr>
        </p:nvGraphicFramePr>
        <p:xfrm>
          <a:off x="5796136" y="836712"/>
          <a:ext cx="35283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3347864" y="2708920"/>
            <a:ext cx="1077568" cy="6222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Cambria" pitchFamily="18" charset="0"/>
              </a:rPr>
              <a:t>70%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427984" y="2852936"/>
            <a:ext cx="1049190" cy="5319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30%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5508104" y="2420888"/>
            <a:ext cx="360040" cy="1512168"/>
          </a:xfrm>
          <a:prstGeom prst="rightBrace">
            <a:avLst>
              <a:gd name="adj1" fmla="val 67858"/>
              <a:gd name="adj2" fmla="val 506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6444208" y="2636912"/>
            <a:ext cx="2023626" cy="10801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5 244 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4195993" y="3012920"/>
            <a:ext cx="259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том числе</a:t>
            </a:r>
            <a:endParaRPr lang="ru-RU" sz="20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076056" y="1988840"/>
            <a:ext cx="1152128" cy="43204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788024" y="3789040"/>
            <a:ext cx="1872208" cy="57606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одержимое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9412718"/>
              </p:ext>
            </p:extLst>
          </p:nvPr>
        </p:nvGraphicFramePr>
        <p:xfrm>
          <a:off x="107504" y="908720"/>
          <a:ext cx="32403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35"/>
          <p:cNvSpPr txBox="1"/>
          <p:nvPr/>
        </p:nvSpPr>
        <p:spPr>
          <a:xfrm rot="16200000" flipV="1">
            <a:off x="2067564" y="3053116"/>
            <a:ext cx="2672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том числе</a:t>
            </a:r>
            <a:endParaRPr lang="ru-RU" sz="2000" dirty="0"/>
          </a:p>
        </p:txBody>
      </p:sp>
      <p:sp>
        <p:nvSpPr>
          <p:cNvPr id="37" name="Правая фигурная скобка 36"/>
          <p:cNvSpPr/>
          <p:nvPr/>
        </p:nvSpPr>
        <p:spPr>
          <a:xfrm rot="10800000">
            <a:off x="3059832" y="2492896"/>
            <a:ext cx="360040" cy="1512168"/>
          </a:xfrm>
          <a:prstGeom prst="rightBrace">
            <a:avLst>
              <a:gd name="adj1" fmla="val 67858"/>
              <a:gd name="adj2" fmla="val 506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2123728" y="3861048"/>
            <a:ext cx="2448272" cy="72008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051720" y="1844824"/>
            <a:ext cx="2232248" cy="360040"/>
          </a:xfrm>
          <a:prstGeom prst="line">
            <a:avLst/>
          </a:prstGeom>
          <a:ln>
            <a:solidFill>
              <a:schemeClr val="accent4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512" y="9087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183560" y="8367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Налоговые и неналоговые доходы</a:t>
            </a:r>
            <a:endParaRPr lang="ru-RU" dirty="0"/>
          </a:p>
        </p:txBody>
      </p:sp>
      <p:sp>
        <p:nvSpPr>
          <p:cNvPr id="39" name="TextBox 1"/>
          <p:cNvSpPr txBox="1"/>
          <p:nvPr/>
        </p:nvSpPr>
        <p:spPr>
          <a:xfrm>
            <a:off x="3419872" y="1196752"/>
            <a:ext cx="2034655" cy="10092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17 247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51920" y="620688"/>
            <a:ext cx="1130367" cy="465802"/>
          </a:xfrm>
          <a:prstGeom prst="roundRect">
            <a:avLst/>
          </a:prstGeom>
          <a:solidFill>
            <a:srgbClr val="1E4E79">
              <a:lumMod val="50000"/>
              <a:alpha val="14000"/>
            </a:srgbClr>
          </a:solidFill>
          <a:ln w="12700" cap="flat" cmpd="sng" algn="ctr">
            <a:solidFill>
              <a:srgbClr val="1E4E79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млн руб.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504" y="566124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/>
              <a:t>Возврат </a:t>
            </a:r>
            <a:r>
              <a:rPr lang="ru-RU" sz="1200" dirty="0" smtClean="0"/>
              <a:t>остатков безвозмездных поступлений -7 млн. руб.  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 rot="1173167">
            <a:off x="323528" y="2924944"/>
            <a:ext cx="600164" cy="9361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Дотации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3 168</a:t>
            </a:r>
          </a:p>
        </p:txBody>
      </p:sp>
      <p:sp>
        <p:nvSpPr>
          <p:cNvPr id="42" name="TextBox 41"/>
          <p:cNvSpPr txBox="1"/>
          <p:nvPr/>
        </p:nvSpPr>
        <p:spPr>
          <a:xfrm rot="1318091">
            <a:off x="2339752" y="2564904"/>
            <a:ext cx="600164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Субвенции 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7 178</a:t>
            </a:r>
          </a:p>
        </p:txBody>
      </p:sp>
      <p:sp>
        <p:nvSpPr>
          <p:cNvPr id="46" name="TextBox 45"/>
          <p:cNvSpPr txBox="1"/>
          <p:nvPr/>
        </p:nvSpPr>
        <p:spPr>
          <a:xfrm rot="19069638">
            <a:off x="-180528" y="1628800"/>
            <a:ext cx="15121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Субсидии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1 592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3528" y="4869160"/>
            <a:ext cx="15121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Иные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мбт</a:t>
            </a:r>
            <a:endParaRPr lang="ru-RU" sz="1400" b="1" dirty="0" smtClean="0">
              <a:solidFill>
                <a:srgbClr val="002060"/>
              </a:solidFill>
              <a:latin typeface="Cambria" panose="02040503050406030204" pitchFamily="18" charset="0"/>
              <a:cs typeface="+mn-cs"/>
            </a:endParaRP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и п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рочие </a:t>
            </a: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поступления 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72</a:t>
            </a:r>
          </a:p>
        </p:txBody>
      </p:sp>
      <p:sp>
        <p:nvSpPr>
          <p:cNvPr id="49" name="TextBox 48"/>
          <p:cNvSpPr txBox="1"/>
          <p:nvPr/>
        </p:nvSpPr>
        <p:spPr>
          <a:xfrm rot="19459571">
            <a:off x="5970580" y="1870265"/>
            <a:ext cx="15121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НДФЛ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2 771</a:t>
            </a:r>
          </a:p>
        </p:txBody>
      </p:sp>
      <p:sp>
        <p:nvSpPr>
          <p:cNvPr id="50" name="TextBox 49"/>
          <p:cNvSpPr txBox="1"/>
          <p:nvPr/>
        </p:nvSpPr>
        <p:spPr>
          <a:xfrm rot="19618822">
            <a:off x="7404105" y="3509730"/>
            <a:ext cx="15121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Земельный налог 1 099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44208" y="4509120"/>
            <a:ext cx="12596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Арендная плата за землю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417</a:t>
            </a:r>
          </a:p>
        </p:txBody>
      </p:sp>
      <p:sp>
        <p:nvSpPr>
          <p:cNvPr id="52" name="TextBox 51"/>
          <p:cNvSpPr txBox="1"/>
          <p:nvPr/>
        </p:nvSpPr>
        <p:spPr>
          <a:xfrm rot="19618822">
            <a:off x="7487743" y="3959675"/>
            <a:ext cx="151216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21%</a:t>
            </a:r>
          </a:p>
        </p:txBody>
      </p:sp>
      <p:sp>
        <p:nvSpPr>
          <p:cNvPr id="53" name="TextBox 52"/>
          <p:cNvSpPr txBox="1"/>
          <p:nvPr/>
        </p:nvSpPr>
        <p:spPr>
          <a:xfrm rot="18480662">
            <a:off x="8013576" y="1585356"/>
            <a:ext cx="125963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</a:t>
            </a:r>
          </a:p>
        </p:txBody>
      </p:sp>
      <p:sp>
        <p:nvSpPr>
          <p:cNvPr id="54" name="TextBox 53"/>
          <p:cNvSpPr txBox="1"/>
          <p:nvPr/>
        </p:nvSpPr>
        <p:spPr>
          <a:xfrm rot="18599711">
            <a:off x="7944870" y="2654846"/>
            <a:ext cx="125963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957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72000" y="5517232"/>
            <a:ext cx="45365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</a:t>
            </a:r>
            <a:r>
              <a:rPr lang="ru-RU" sz="1200" dirty="0" smtClean="0"/>
              <a:t> Прочие доходы, в том числе: единый налог на вмененный доход,  налог на имущество физических лиц, государственная пошлина, штрафы, аренда имущества, продажа имущества и другое</a:t>
            </a: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 rot="18480662">
            <a:off x="7687530" y="2176813"/>
            <a:ext cx="125963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 sz="1800" b="1" i="0" u="none" strike="noStrike" kern="1200" baseline="0">
                <a:solidFill>
                  <a:srgbClr val="002060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+mn-cs"/>
              </a:rPr>
              <a:t>Прочие доходы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08912" cy="1008113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Сравнительный анализ поступлений основных налоговых и неналоговых доходов бюджета</a:t>
            </a:r>
            <a:b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в 2016-2017 годах</a:t>
            </a:r>
            <a:endParaRPr lang="ru-RU" sz="20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908720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>
            <a:off x="5580112" y="328498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156176" y="3501008"/>
            <a:ext cx="10801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36296" y="908720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915816" y="5157192"/>
          <a:ext cx="5760640" cy="15558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14096"/>
                <a:gridCol w="1038432"/>
                <a:gridCol w="1008112"/>
              </a:tblGrid>
              <a:tr h="656340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Потери бюджета за счет оспаривания кадастровой стоимости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/>
                        <a:t>2016 год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/>
                        <a:t>2017 год 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2824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Земельный налог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127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283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47131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Арендная плата за землю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15816" y="4797152"/>
            <a:ext cx="1241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Cambria" pitchFamily="18" charset="0"/>
              </a:rPr>
              <a:t>Справочно</a:t>
            </a:r>
            <a:r>
              <a:rPr lang="ru-RU" sz="1600" dirty="0" smtClean="0">
                <a:latin typeface="Cambria" pitchFamily="18" charset="0"/>
              </a:rPr>
              <a:t>: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8064" y="1700808"/>
            <a:ext cx="2448272" cy="144016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tx1"/>
                </a:solidFill>
              </a:rPr>
              <a:t>Снижение поступлений , несмотря на увеличение налоговой базы, произошло за счет потерь от оспаривания кадастровой стоимости земельных участков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71600" y="1988840"/>
            <a:ext cx="2160240" cy="93610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  <a:latin typeface="Cambria" pitchFamily="18" charset="0"/>
              </a:rPr>
              <a:t> Рост доп. норматива</a:t>
            </a:r>
          </a:p>
          <a:p>
            <a:pPr lvl="0" algn="ctr" defTabSz="6858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i="1" dirty="0" smtClean="0">
                <a:solidFill>
                  <a:schemeClr val="tx1"/>
                </a:solidFill>
                <a:latin typeface="Cambria" pitchFamily="18" charset="0"/>
              </a:rPr>
              <a:t>Разовые поступления</a:t>
            </a:r>
            <a:endParaRPr lang="ru-RU" sz="20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Cambria" pitchFamily="18" charset="0"/>
              </a:rPr>
              <a:t>+ 345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Диаграмма 11"/>
          <p:cNvGraphicFramePr>
            <a:graphicFrameLocks/>
          </p:cNvGraphicFramePr>
          <p:nvPr/>
        </p:nvGraphicFramePr>
        <p:xfrm>
          <a:off x="3995738" y="3716338"/>
          <a:ext cx="3595687" cy="2954337"/>
        </p:xfrm>
        <a:graphic>
          <a:graphicData uri="http://schemas.openxmlformats.org/presentationml/2006/ole">
            <p:oleObj spid="_x0000_s1028" name="Worksheet" r:id="rId4" imgW="4419717" imgH="3571875" progId="Excel.Sheet.8">
              <p:embed/>
            </p:oleObj>
          </a:graphicData>
        </a:graphic>
      </p:graphicFrame>
      <p:graphicFrame>
        <p:nvGraphicFramePr>
          <p:cNvPr id="1026" name="Содержимое 10"/>
          <p:cNvGraphicFramePr>
            <a:graphicFrameLocks/>
          </p:cNvGraphicFramePr>
          <p:nvPr/>
        </p:nvGraphicFramePr>
        <p:xfrm>
          <a:off x="3995936" y="764704"/>
          <a:ext cx="3600846" cy="2808312"/>
        </p:xfrm>
        <a:graphic>
          <a:graphicData uri="http://schemas.openxmlformats.org/presentationml/2006/ole">
            <p:oleObj spid="_x0000_s1026" name="Worksheet" r:id="rId5" imgW="4352896" imgH="3410069" progId="Excel.Sheet.8">
              <p:embed/>
            </p:oleObj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116632"/>
            <a:ext cx="3868737" cy="7191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Cambria" panose="02040503050406030204" pitchFamily="18" charset="0"/>
                <a:ea typeface="+mj-ea"/>
                <a:cs typeface="+mj-cs"/>
              </a:rPr>
              <a:t>Единый налог на вмененный доход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FE28C-3BBB-423B-895C-1A3B22860F80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4283968" y="188640"/>
            <a:ext cx="3456434" cy="504056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latin typeface="Cambria" panose="02040503050406030204" pitchFamily="18" charset="0"/>
                <a:ea typeface="+mj-ea"/>
                <a:cs typeface="+mj-cs"/>
              </a:rPr>
              <a:t>Продажа имущества</a:t>
            </a:r>
            <a:endParaRPr lang="ru-RU" sz="2000" b="1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1027" name="Диаграмма 11"/>
          <p:cNvGraphicFramePr>
            <a:graphicFrameLocks/>
          </p:cNvGraphicFramePr>
          <p:nvPr/>
        </p:nvGraphicFramePr>
        <p:xfrm>
          <a:off x="128588" y="3284538"/>
          <a:ext cx="3730625" cy="3168650"/>
        </p:xfrm>
        <a:graphic>
          <a:graphicData uri="http://schemas.openxmlformats.org/presentationml/2006/ole">
            <p:oleObj spid="_x0000_s1027" name="Worksheet" r:id="rId6" imgW="4429213" imgH="3571875" progId="Excel.Sheet.8">
              <p:embed/>
            </p:oleObj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7847856" y="188640"/>
            <a:ext cx="1296144" cy="360040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млн руб.</a:t>
            </a:r>
          </a:p>
        </p:txBody>
      </p:sp>
      <p:sp>
        <p:nvSpPr>
          <p:cNvPr id="19" name="Стрелка вправо с вырезом 18"/>
          <p:cNvSpPr/>
          <p:nvPr/>
        </p:nvSpPr>
        <p:spPr>
          <a:xfrm rot="1165026">
            <a:off x="1539024" y="5015753"/>
            <a:ext cx="899354" cy="101886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38" name="TextBox 1"/>
          <p:cNvSpPr txBox="1">
            <a:spLocks noChangeArrowheads="1"/>
          </p:cNvSpPr>
          <p:nvPr/>
        </p:nvSpPr>
        <p:spPr bwMode="auto">
          <a:xfrm rot="1155115">
            <a:off x="1573646" y="4711187"/>
            <a:ext cx="8397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18</a:t>
            </a:r>
          </a:p>
        </p:txBody>
      </p:sp>
      <p:sp>
        <p:nvSpPr>
          <p:cNvPr id="1039" name="TextBox 1"/>
          <p:cNvSpPr txBox="1">
            <a:spLocks noChangeArrowheads="1"/>
          </p:cNvSpPr>
          <p:nvPr/>
        </p:nvSpPr>
        <p:spPr bwMode="auto">
          <a:xfrm rot="1155115">
            <a:off x="5390071" y="2046891"/>
            <a:ext cx="8397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45</a:t>
            </a:r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1871514" y="3105150"/>
            <a:ext cx="4105275" cy="144463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Текст 5"/>
          <p:cNvSpPr>
            <a:spLocks noGrp="1"/>
          </p:cNvSpPr>
          <p:nvPr>
            <p:ph type="body" idx="1"/>
          </p:nvPr>
        </p:nvSpPr>
        <p:spPr>
          <a:xfrm>
            <a:off x="4716016" y="3645024"/>
            <a:ext cx="1889026" cy="467643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latin typeface="Cambria" panose="02040503050406030204" pitchFamily="18" charset="0"/>
                <a:ea typeface="+mj-ea"/>
                <a:cs typeface="+mj-cs"/>
              </a:rPr>
              <a:t>Акцизы</a:t>
            </a:r>
          </a:p>
        </p:txBody>
      </p:sp>
      <p:sp>
        <p:nvSpPr>
          <p:cNvPr id="1045" name="TextBox 1"/>
          <p:cNvSpPr txBox="1">
            <a:spLocks noChangeArrowheads="1"/>
          </p:cNvSpPr>
          <p:nvPr/>
        </p:nvSpPr>
        <p:spPr bwMode="auto">
          <a:xfrm rot="1155115">
            <a:off x="5390071" y="5071227"/>
            <a:ext cx="8397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-</a:t>
            </a:r>
            <a:r>
              <a:rPr lang="ru-RU" b="1" dirty="0">
                <a:solidFill>
                  <a:srgbClr val="FF0000"/>
                </a:solidFill>
                <a:latin typeface="Cambria" pitchFamily="18" charset="0"/>
              </a:rPr>
              <a:t>12</a:t>
            </a:r>
          </a:p>
        </p:txBody>
      </p:sp>
      <p:sp>
        <p:nvSpPr>
          <p:cNvPr id="21" name="Стрелка вправо с вырезом 20"/>
          <p:cNvSpPr/>
          <p:nvPr/>
        </p:nvSpPr>
        <p:spPr>
          <a:xfrm rot="1165026">
            <a:off x="5355448" y="5375794"/>
            <a:ext cx="899354" cy="101886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вправо с вырезом 22"/>
          <p:cNvSpPr/>
          <p:nvPr/>
        </p:nvSpPr>
        <p:spPr>
          <a:xfrm rot="1165026">
            <a:off x="5283440" y="2351459"/>
            <a:ext cx="899354" cy="101886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20272" y="908720"/>
            <a:ext cx="1980728" cy="144016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 уменьшение количества ликвидных объектов недвижимого имущества </a:t>
            </a:r>
          </a:p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48264" y="4221088"/>
            <a:ext cx="2088232" cy="151216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</a:rPr>
              <a:t>снижение норматива отчислений в бюджет городского округа с 0,7313% до 0,7013% </a:t>
            </a:r>
          </a:p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3528" y="836712"/>
            <a:ext cx="3384376" cy="21602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552" y="908720"/>
            <a:ext cx="30963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+mj-lt"/>
              </a:rPr>
              <a:t>уменьшение количества налогоплательщиков (юридических лиц на 230 единиц; плательщиков - физических лиц на 279 единицы);</a:t>
            </a:r>
          </a:p>
          <a:p>
            <a:pPr eaLnBrk="1" hangingPunct="1"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ru-RU" sz="1400" dirty="0" smtClean="0">
                <a:latin typeface="+mj-lt"/>
              </a:rPr>
              <a:t> снижение показателей предпринимательской деятельности используемых для расчета суммы единого налога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3868340" cy="7200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 smtClean="0"/>
              <a:t>Налог на имущество физических лиц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4644008" y="260648"/>
            <a:ext cx="3600410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Доходы от продажи земельных участков</a:t>
            </a:r>
            <a:endParaRPr lang="ru-RU" sz="2000" b="1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10" name="Содержимое 10"/>
          <p:cNvGraphicFramePr>
            <a:graphicFrameLocks/>
          </p:cNvGraphicFramePr>
          <p:nvPr/>
        </p:nvGraphicFramePr>
        <p:xfrm>
          <a:off x="4644008" y="1628800"/>
          <a:ext cx="42484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79512" y="2492896"/>
          <a:ext cx="4320480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7847856" y="188640"/>
            <a:ext cx="1296144" cy="360040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 rot="19918243">
            <a:off x="1857065" y="4472724"/>
            <a:ext cx="839504" cy="3004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</a:rPr>
              <a:t>+15</a:t>
            </a:r>
            <a:endParaRPr lang="ru-RU" sz="1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 rot="19955429">
            <a:off x="6250226" y="2669262"/>
            <a:ext cx="839504" cy="3004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</a:rPr>
              <a:t>+22</a:t>
            </a:r>
            <a:endParaRPr lang="ru-RU" sz="1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 rot="16200000">
            <a:off x="2375756" y="3032956"/>
            <a:ext cx="4104456" cy="144016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"/>
          <p:cNvSpPr txBox="1"/>
          <p:nvPr/>
        </p:nvSpPr>
        <p:spPr>
          <a:xfrm>
            <a:off x="4716016" y="4077072"/>
            <a:ext cx="3600410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/>
              <a:t>Транспортный налог</a:t>
            </a:r>
            <a:endParaRPr lang="ru-RU" sz="2400" b="1" dirty="0"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16" name="Содержимое 10"/>
          <p:cNvGraphicFramePr>
            <a:graphicFrameLocks/>
          </p:cNvGraphicFramePr>
          <p:nvPr/>
        </p:nvGraphicFramePr>
        <p:xfrm>
          <a:off x="4644008" y="4221088"/>
          <a:ext cx="424847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"/>
          <p:cNvSpPr txBox="1"/>
          <p:nvPr/>
        </p:nvSpPr>
        <p:spPr>
          <a:xfrm rot="19955429">
            <a:off x="6178218" y="5189540"/>
            <a:ext cx="839504" cy="3004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</a:rPr>
              <a:t>+2</a:t>
            </a:r>
            <a:endParaRPr lang="ru-RU" sz="1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20020907">
            <a:off x="1883678" y="4775214"/>
            <a:ext cx="899354" cy="101886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 rot="20020907">
            <a:off x="6354520" y="2897782"/>
            <a:ext cx="881505" cy="126330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право с вырезом 26"/>
          <p:cNvSpPr/>
          <p:nvPr/>
        </p:nvSpPr>
        <p:spPr>
          <a:xfrm rot="20020907">
            <a:off x="6276167" y="5423286"/>
            <a:ext cx="899354" cy="101886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1196752"/>
            <a:ext cx="3024336" cy="12241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рост</a:t>
            </a:r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поступлений по налогу на имущество физических лиц связан с определением налоговой базы, исходя из кадастровой стоимости объектов</a:t>
            </a:r>
            <a:endParaRPr lang="ru-RU" sz="1400" i="1" dirty="0" smtClean="0">
              <a:solidFill>
                <a:schemeClr val="tx2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1196752"/>
            <a:ext cx="2511896" cy="93610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В 2017 году организациями выкуплено несколько крупных земельных участков</a:t>
            </a:r>
            <a:endParaRPr lang="ru-RU" sz="14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264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Сравнительный анализ по безвозмездным поступлениям от бюджетов других уровней</a:t>
            </a:r>
            <a:br>
              <a:rPr lang="ru-RU" sz="2400" b="1" dirty="0" smtClean="0">
                <a:latin typeface="Cambria" panose="02040503050406030204" pitchFamily="18" charset="0"/>
              </a:rPr>
            </a:br>
            <a:r>
              <a:rPr lang="ru-RU" sz="2400" b="1" dirty="0" smtClean="0">
                <a:latin typeface="Cambria" panose="02040503050406030204" pitchFamily="18" charset="0"/>
              </a:rPr>
              <a:t>в 2016-2017 годах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4580981"/>
              </p:ext>
            </p:extLst>
          </p:nvPr>
        </p:nvGraphicFramePr>
        <p:xfrm>
          <a:off x="251520" y="1673425"/>
          <a:ext cx="8568952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03840" y="836712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млн руб.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1700808"/>
            <a:ext cx="2160240" cy="129615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Всего:</a:t>
            </a:r>
          </a:p>
          <a:p>
            <a:pPr algn="ctr"/>
            <a:r>
              <a:rPr lang="ru-RU" sz="18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2016 год – </a:t>
            </a:r>
            <a:r>
              <a:rPr lang="ru-RU" sz="1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11 432</a:t>
            </a:r>
          </a:p>
          <a:p>
            <a:pPr algn="ctr"/>
            <a:r>
              <a:rPr lang="ru-RU" sz="18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2017 год – </a:t>
            </a:r>
            <a:r>
              <a:rPr lang="ru-RU" sz="1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11 976</a:t>
            </a:r>
            <a:endParaRPr lang="ru-RU" sz="18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2276872"/>
            <a:ext cx="288032" cy="432048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2996952"/>
            <a:ext cx="288032" cy="432048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24328" y="2348880"/>
            <a:ext cx="893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2016 год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96336" y="3068960"/>
            <a:ext cx="893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2017 год</a:t>
            </a:r>
            <a:endParaRPr lang="ru-RU" sz="1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/>
          <p:nvPr/>
        </p:nvGraphicFramePr>
        <p:xfrm>
          <a:off x="-1332656" y="332656"/>
          <a:ext cx="1159328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Содержимое 23"/>
          <p:cNvGraphicFramePr>
            <a:graphicFrameLocks noGrp="1"/>
          </p:cNvGraphicFramePr>
          <p:nvPr>
            <p:ph sz="half" idx="1"/>
          </p:nvPr>
        </p:nvGraphicFramePr>
        <p:xfrm>
          <a:off x="323528" y="3429000"/>
          <a:ext cx="2448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Содержимое 23"/>
          <p:cNvGraphicFramePr>
            <a:graphicFrameLocks noGrp="1"/>
          </p:cNvGraphicFramePr>
          <p:nvPr>
            <p:ph sz="half" idx="1"/>
          </p:nvPr>
        </p:nvGraphicFramePr>
        <p:xfrm>
          <a:off x="3356409" y="3429000"/>
          <a:ext cx="243118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80727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4. Расходы бюджета</a:t>
            </a:r>
            <a:b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Исполнение </a:t>
            </a:r>
            <a:r>
              <a:rPr lang="ru-RU" sz="2800" b="1" dirty="0">
                <a:latin typeface="Cambria" panose="02040503050406030204" pitchFamily="18" charset="0"/>
                <a:ea typeface="+mn-ea"/>
                <a:cs typeface="+mn-cs"/>
              </a:rPr>
              <a:t>и структура </a:t>
            </a:r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бюджета </a:t>
            </a:r>
            <a:b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за 2017 год </a:t>
            </a:r>
            <a:r>
              <a:rPr lang="ru-RU" sz="2800" b="1" dirty="0">
                <a:latin typeface="Cambria" panose="02040503050406030204" pitchFamily="18" charset="0"/>
                <a:ea typeface="+mn-ea"/>
                <a:cs typeface="+mn-cs"/>
              </a:rPr>
              <a:t>по </a:t>
            </a:r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расходам</a:t>
            </a:r>
            <a:endParaRPr lang="ru-RU" sz="28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0" name="Заголовок 9"/>
          <p:cNvSpPr txBox="1">
            <a:spLocks/>
          </p:cNvSpPr>
          <p:nvPr/>
        </p:nvSpPr>
        <p:spPr>
          <a:xfrm>
            <a:off x="539552" y="1196752"/>
            <a:ext cx="2448272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Первоначальный план</a:t>
            </a:r>
          </a:p>
        </p:txBody>
      </p:sp>
      <p:sp>
        <p:nvSpPr>
          <p:cNvPr id="21" name="Заголовок 9"/>
          <p:cNvSpPr txBox="1">
            <a:spLocks/>
          </p:cNvSpPr>
          <p:nvPr/>
        </p:nvSpPr>
        <p:spPr>
          <a:xfrm>
            <a:off x="3851920" y="2708920"/>
            <a:ext cx="1512168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17 840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Заголовок 9"/>
          <p:cNvSpPr txBox="1">
            <a:spLocks/>
          </p:cNvSpPr>
          <p:nvPr/>
        </p:nvSpPr>
        <p:spPr>
          <a:xfrm>
            <a:off x="6588224" y="2708920"/>
            <a:ext cx="158417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17 666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 useBgFill="1">
        <p:nvSpPr>
          <p:cNvPr id="14" name="Заголовок 9"/>
          <p:cNvSpPr txBox="1">
            <a:spLocks/>
          </p:cNvSpPr>
          <p:nvPr/>
        </p:nvSpPr>
        <p:spPr>
          <a:xfrm>
            <a:off x="971600" y="2708920"/>
            <a:ext cx="158417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14 165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6156176" y="1052736"/>
            <a:ext cx="2232248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Исполнено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96336" y="116632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34" name="Содержимое 23"/>
          <p:cNvGraphicFramePr>
            <a:graphicFrameLocks noGrp="1"/>
          </p:cNvGraphicFramePr>
          <p:nvPr>
            <p:ph sz="half" idx="1"/>
          </p:nvPr>
        </p:nvGraphicFramePr>
        <p:xfrm>
          <a:off x="6300192" y="3429000"/>
          <a:ext cx="250319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Заголовок 9"/>
          <p:cNvSpPr txBox="1">
            <a:spLocks/>
          </p:cNvSpPr>
          <p:nvPr/>
        </p:nvSpPr>
        <p:spPr>
          <a:xfrm>
            <a:off x="3419872" y="1196752"/>
            <a:ext cx="1944216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Уточненный план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648" y="609329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Расходы за счет субсидий, субвенций и иных МБТ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292080" y="602128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Расходы за счет средств местного бюджета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99592" y="6021288"/>
            <a:ext cx="432048" cy="72008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6021288"/>
            <a:ext cx="432048" cy="72008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D31E-06C5-4D50-A173-706EB1BD6BE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atin typeface="Cambria" panose="02040503050406030204" pitchFamily="18" charset="0"/>
                <a:ea typeface="+mn-ea"/>
                <a:cs typeface="+mn-cs"/>
              </a:rPr>
              <a:t>Исполнение </a:t>
            </a:r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и структура бюджета </a:t>
            </a:r>
            <a:b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за 2017 год </a:t>
            </a:r>
            <a:r>
              <a:rPr lang="ru-RU" sz="2800" b="1" dirty="0">
                <a:latin typeface="Cambria" panose="02040503050406030204" pitchFamily="18" charset="0"/>
                <a:ea typeface="+mn-ea"/>
                <a:cs typeface="+mn-cs"/>
              </a:rPr>
              <a:t>по </a:t>
            </a:r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расходам</a:t>
            </a:r>
            <a:endParaRPr lang="ru-RU" sz="28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331097514"/>
              </p:ext>
            </p:extLst>
          </p:nvPr>
        </p:nvGraphicFramePr>
        <p:xfrm>
          <a:off x="107504" y="1124744"/>
          <a:ext cx="8928992" cy="54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034BE65-D03A-4C7F-AA65-DDEDBE111AF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9"/>
          <p:cNvSpPr txBox="1">
            <a:spLocks/>
          </p:cNvSpPr>
          <p:nvPr/>
        </p:nvSpPr>
        <p:spPr>
          <a:xfrm>
            <a:off x="4572000" y="1268760"/>
            <a:ext cx="2160240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Уточненный план</a:t>
            </a:r>
          </a:p>
        </p:txBody>
      </p:sp>
      <p:sp>
        <p:nvSpPr>
          <p:cNvPr id="21" name="Заголовок 9"/>
          <p:cNvSpPr txBox="1">
            <a:spLocks/>
          </p:cNvSpPr>
          <p:nvPr/>
        </p:nvSpPr>
        <p:spPr>
          <a:xfrm>
            <a:off x="5076056" y="1844824"/>
            <a:ext cx="1080120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17 840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Заголовок 9"/>
          <p:cNvSpPr txBox="1">
            <a:spLocks/>
          </p:cNvSpPr>
          <p:nvPr/>
        </p:nvSpPr>
        <p:spPr>
          <a:xfrm>
            <a:off x="6876256" y="1844824"/>
            <a:ext cx="1080120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17 666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 useBgFill="1">
        <p:nvSpPr>
          <p:cNvPr id="14" name="Заголовок 9"/>
          <p:cNvSpPr txBox="1">
            <a:spLocks/>
          </p:cNvSpPr>
          <p:nvPr/>
        </p:nvSpPr>
        <p:spPr>
          <a:xfrm>
            <a:off x="3275856" y="1844824"/>
            <a:ext cx="936104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14 166</a:t>
            </a:r>
            <a:endParaRPr lang="ru-RU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7" name="Заголовок 9"/>
          <p:cNvSpPr txBox="1">
            <a:spLocks/>
          </p:cNvSpPr>
          <p:nvPr/>
        </p:nvSpPr>
        <p:spPr>
          <a:xfrm>
            <a:off x="899592" y="1268760"/>
            <a:ext cx="1944216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Проект бюджета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03840" y="188640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8" name="Заголовок 9"/>
          <p:cNvSpPr txBox="1">
            <a:spLocks/>
          </p:cNvSpPr>
          <p:nvPr/>
        </p:nvSpPr>
        <p:spPr>
          <a:xfrm>
            <a:off x="2699792" y="1268760"/>
            <a:ext cx="2232248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Первоначальный план</a:t>
            </a:r>
          </a:p>
        </p:txBody>
      </p:sp>
      <p:pic>
        <p:nvPicPr>
          <p:cNvPr id="19" name="Рисунок 18" descr="cu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1152129" cy="1152129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763688" y="4653136"/>
            <a:ext cx="1656184" cy="0"/>
          </a:xfrm>
          <a:prstGeom prst="line">
            <a:avLst/>
          </a:prstGeom>
          <a:ln w="50800">
            <a:solidFill>
              <a:srgbClr val="000308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9"/>
          <p:cNvSpPr txBox="1">
            <a:spLocks/>
          </p:cNvSpPr>
          <p:nvPr/>
        </p:nvSpPr>
        <p:spPr>
          <a:xfrm>
            <a:off x="6732240" y="1196752"/>
            <a:ext cx="1800200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Исполнено</a:t>
            </a:r>
          </a:p>
        </p:txBody>
      </p:sp>
      <p:sp>
        <p:nvSpPr>
          <p:cNvPr id="24" name="Стрелка вправо с вырезом 23"/>
          <p:cNvSpPr/>
          <p:nvPr/>
        </p:nvSpPr>
        <p:spPr>
          <a:xfrm rot="20310174">
            <a:off x="4276454" y="3433580"/>
            <a:ext cx="881505" cy="126330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право с вырезом 24"/>
          <p:cNvSpPr/>
          <p:nvPr/>
        </p:nvSpPr>
        <p:spPr>
          <a:xfrm rot="20310174">
            <a:off x="4348463" y="4882266"/>
            <a:ext cx="881505" cy="126330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 вправо с вырезом 27"/>
          <p:cNvSpPr/>
          <p:nvPr/>
        </p:nvSpPr>
        <p:spPr>
          <a:xfrm rot="1717110">
            <a:off x="6060576" y="3632394"/>
            <a:ext cx="881505" cy="126330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 вправо с вырезом 30"/>
          <p:cNvSpPr/>
          <p:nvPr/>
        </p:nvSpPr>
        <p:spPr>
          <a:xfrm rot="1717110">
            <a:off x="6132582" y="5072553"/>
            <a:ext cx="881505" cy="126330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28650" y="188640"/>
            <a:ext cx="7975798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Сравнительный анализ исполнения бюджета в 2016 и 2017 годах</a:t>
            </a:r>
            <a:endParaRPr lang="ru-RU" sz="20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559701879"/>
              </p:ext>
            </p:extLst>
          </p:nvPr>
        </p:nvGraphicFramePr>
        <p:xfrm>
          <a:off x="251520" y="620688"/>
          <a:ext cx="871296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1412776"/>
            <a:ext cx="3024336" cy="64808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Расходы за счет средств местного бюджета</a:t>
            </a:r>
            <a:endParaRPr lang="ru-RU" sz="18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096" y="1412776"/>
            <a:ext cx="3096344" cy="64808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Расходы за счет субсидий, субвенций и иных МБТ</a:t>
            </a:r>
            <a:endParaRPr lang="ru-RU" sz="18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16200000">
            <a:off x="3383868" y="1376772"/>
            <a:ext cx="360040" cy="1872208"/>
          </a:xfrm>
          <a:prstGeom prst="rightBrace">
            <a:avLst>
              <a:gd name="adj1" fmla="val 6785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6552220" y="1304764"/>
            <a:ext cx="288032" cy="1944216"/>
          </a:xfrm>
          <a:prstGeom prst="rightBrace">
            <a:avLst>
              <a:gd name="adj1" fmla="val 6785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99792" y="3356992"/>
            <a:ext cx="1152128" cy="4320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+ 493</a:t>
            </a:r>
            <a:endParaRPr lang="ru-RU" sz="1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52320" y="836712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708920"/>
            <a:ext cx="288032" cy="432048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429000"/>
            <a:ext cx="288032" cy="432048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5576" y="2780928"/>
            <a:ext cx="893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2016 год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3501008"/>
            <a:ext cx="893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2017 год</a:t>
            </a:r>
            <a:endParaRPr lang="ru-RU" sz="1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27584" y="5157192"/>
            <a:ext cx="504056" cy="36004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27784" y="5661248"/>
            <a:ext cx="792088" cy="64807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40152" y="4653136"/>
            <a:ext cx="1224136" cy="115212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75856" y="1340768"/>
            <a:ext cx="1728192" cy="165618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7544" y="4437112"/>
            <a:ext cx="432048" cy="36004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48064" y="5589240"/>
            <a:ext cx="1080120" cy="108012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95936" y="5589240"/>
            <a:ext cx="900100" cy="836712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804248" y="3789040"/>
            <a:ext cx="1224136" cy="1152128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75656" y="5517232"/>
            <a:ext cx="720080" cy="576064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148064" y="1700808"/>
            <a:ext cx="1728192" cy="1512168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76256" y="2348880"/>
            <a:ext cx="1440160" cy="1368152"/>
          </a:xfrm>
          <a:prstGeom prst="ellipse">
            <a:avLst/>
          </a:prstGeom>
          <a:blipFill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7504" y="980728"/>
            <a:ext cx="2952328" cy="2880320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807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Исполнение бюджета по расходам в 2017 году в разрезе функциональной структуры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67744" y="98072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Образование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7 157</a:t>
            </a:r>
          </a:p>
          <a:p>
            <a:pPr algn="ctr"/>
            <a:r>
              <a:rPr lang="ru-RU" sz="1400" dirty="0" smtClean="0"/>
              <a:t>41%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7984" y="980728"/>
            <a:ext cx="1440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Социальная политика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3 323</a:t>
            </a:r>
          </a:p>
          <a:p>
            <a:pPr algn="ctr"/>
            <a:r>
              <a:rPr lang="ru-RU" sz="1400" dirty="0" smtClean="0"/>
              <a:t>19%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300192" y="134076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ЖКХ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3 052</a:t>
            </a:r>
          </a:p>
          <a:p>
            <a:pPr algn="ctr"/>
            <a:r>
              <a:rPr lang="ru-RU" sz="1400" dirty="0" smtClean="0"/>
              <a:t>17%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524328" y="1988840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Нац</a:t>
            </a:r>
            <a:r>
              <a:rPr lang="ru-RU" sz="1400" i="1" dirty="0" smtClean="0"/>
              <a:t>. экономика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2 765</a:t>
            </a:r>
          </a:p>
          <a:p>
            <a:pPr algn="ctr"/>
            <a:r>
              <a:rPr lang="ru-RU" sz="1400" dirty="0" smtClean="0"/>
              <a:t>16%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631832" y="3861048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Культура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507</a:t>
            </a:r>
          </a:p>
          <a:p>
            <a:pPr algn="ctr"/>
            <a:r>
              <a:rPr lang="ru-RU" sz="1400" dirty="0" smtClean="0"/>
              <a:t>3%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20272" y="5013176"/>
            <a:ext cx="15121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Обслуживание</a:t>
            </a:r>
          </a:p>
          <a:p>
            <a:pPr algn="ctr"/>
            <a:r>
              <a:rPr lang="ru-RU" sz="1400" i="1" dirty="0" smtClean="0"/>
              <a:t>долга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361</a:t>
            </a:r>
          </a:p>
          <a:p>
            <a:pPr algn="ctr"/>
            <a:r>
              <a:rPr lang="ru-RU" sz="1400" dirty="0" smtClean="0"/>
              <a:t>2%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5733256"/>
            <a:ext cx="15121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Общегосуд</a:t>
            </a:r>
            <a:r>
              <a:rPr lang="ru-RU" sz="1400" i="1" dirty="0" smtClean="0"/>
              <a:t>.</a:t>
            </a:r>
          </a:p>
          <a:p>
            <a:pPr algn="ctr"/>
            <a:r>
              <a:rPr lang="ru-RU" sz="1400" i="1" dirty="0" smtClean="0"/>
              <a:t>вопросы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361</a:t>
            </a:r>
          </a:p>
          <a:p>
            <a:pPr algn="ctr"/>
            <a:r>
              <a:rPr lang="ru-RU" sz="1400" dirty="0" smtClean="0"/>
              <a:t>2%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4077073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Охрана окружающей   среды     </a:t>
            </a:r>
            <a:r>
              <a:rPr lang="ru-RU" sz="1600" b="1" dirty="0" smtClean="0">
                <a:solidFill>
                  <a:srgbClr val="FF0000"/>
                </a:solidFill>
              </a:rPr>
              <a:t>4</a:t>
            </a:r>
            <a:r>
              <a:rPr lang="ru-RU" sz="1400" i="1" dirty="0" smtClean="0"/>
              <a:t> 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869160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СМИ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5</a:t>
            </a:r>
            <a:r>
              <a:rPr lang="ru-RU" sz="1400" i="1" dirty="0" smtClean="0"/>
              <a:t> 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5733256"/>
            <a:ext cx="17636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Погашение задолженности по здравоохранению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15</a:t>
            </a:r>
            <a:r>
              <a:rPr lang="ru-RU" sz="1400" i="1" dirty="0" smtClean="0"/>
              <a:t> 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547664" y="6304002"/>
            <a:ext cx="1619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Физкультура</a:t>
            </a:r>
          </a:p>
          <a:p>
            <a:pPr algn="ctr"/>
            <a:r>
              <a:rPr lang="ru-RU" sz="1400" i="1" dirty="0" smtClean="0"/>
              <a:t> и спорт    </a:t>
            </a:r>
            <a:r>
              <a:rPr lang="ru-RU" sz="1600" b="1" dirty="0" smtClean="0">
                <a:solidFill>
                  <a:srgbClr val="FF0000"/>
                </a:solidFill>
              </a:rPr>
              <a:t>52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131840" y="6304002"/>
            <a:ext cx="176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err="1" smtClean="0"/>
              <a:t>Нацбезопасность</a:t>
            </a:r>
            <a:endParaRPr lang="ru-RU" sz="1400" i="1" dirty="0" smtClean="0"/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115</a:t>
            </a:r>
            <a:r>
              <a:rPr lang="ru-RU" sz="1400" i="1" dirty="0" smtClean="0"/>
              <a:t> </a:t>
            </a:r>
            <a:endParaRPr lang="ru-RU" sz="1400" dirty="0"/>
          </a:p>
        </p:txBody>
      </p:sp>
      <p:sp>
        <p:nvSpPr>
          <p:cNvPr id="41" name="Загнутый угол 40"/>
          <p:cNvSpPr/>
          <p:nvPr/>
        </p:nvSpPr>
        <p:spPr>
          <a:xfrm>
            <a:off x="2843808" y="3645024"/>
            <a:ext cx="2664296" cy="1368152"/>
          </a:xfrm>
          <a:prstGeom prst="foldedCorner">
            <a:avLst/>
          </a:prstGeom>
          <a:solidFill>
            <a:schemeClr val="accent6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17 166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1880" y="4509120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ED6C7-D47E-492D-B23D-9AAAAF0671B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4104456" cy="19302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Уважаемые новокузнечане!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836712"/>
            <a:ext cx="3826768" cy="568863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>
                <a:latin typeface="Cambria" panose="02040503050406030204" pitchFamily="18" charset="0"/>
              </a:rPr>
              <a:t>Перед вами «Бюджет для граждан» – это упрощенная версия отчета об исполнении бюджета Новокузнецкого городского округа за 2017 год. Мы постарались кратко, наглядно и доступно изложить сложные финансовые отчеты и механизмы.</a:t>
            </a:r>
          </a:p>
          <a:p>
            <a:pPr algn="just">
              <a:buNone/>
            </a:pPr>
            <a:endParaRPr lang="ru-RU" sz="2600" dirty="0" smtClean="0">
              <a:latin typeface="Cambria" panose="02040503050406030204" pitchFamily="18" charset="0"/>
            </a:endParaRPr>
          </a:p>
          <a:p>
            <a:pPr algn="just">
              <a:buNone/>
            </a:pPr>
            <a:r>
              <a:rPr lang="ru-RU" sz="2600" dirty="0" smtClean="0">
                <a:latin typeface="Cambria" panose="02040503050406030204" pitchFamily="18" charset="0"/>
              </a:rPr>
              <a:t>		Представленная информация позволит получить ответы на вопросы, связанные с составом доходов бюджета, структурой и динамикой расходов, исполнением муниципальных программ Новокузнецкого городского округа, мерами социальной поддержки граждан и т.п.</a:t>
            </a:r>
          </a:p>
        </p:txBody>
      </p:sp>
      <p:pic>
        <p:nvPicPr>
          <p:cNvPr id="4" name="Рисунок 3" descr="Byudzh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672" y="3620746"/>
            <a:ext cx="3822296" cy="254455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06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Расходы бюджета на реализацию муниципальных программ в 2017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71800" y="1340768"/>
          <a:ext cx="324036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1520" y="1988840"/>
            <a:ext cx="2736304" cy="115212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Муниципальные программы социальной направленности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10 895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645024"/>
            <a:ext cx="2736304" cy="172819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Защита детей-сирот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Социальная защита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Развитие образования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 Молодежная политика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Развитие культуры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Развитие физкультуры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331640" y="3140968"/>
            <a:ext cx="432048" cy="576064"/>
          </a:xfrm>
          <a:prstGeom prst="downArrow">
            <a:avLst/>
          </a:prstGeom>
          <a:solidFill>
            <a:schemeClr val="accent4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1052736"/>
            <a:ext cx="3168352" cy="151216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Муниципальные программы, направленные на обеспечение безопасных условий жизнедеятельности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6 067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2924944"/>
            <a:ext cx="3096344" cy="244827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Пассажирские перевозки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Жилье для граждан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Благоустройство города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Развитие ЖКХ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Строительство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Защита ГО и ЧС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Охрана среды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МФЦ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Развитие Новокузнецка </a:t>
            </a:r>
          </a:p>
          <a:p>
            <a:pPr>
              <a:buClr>
                <a:srgbClr val="FF0000"/>
              </a:buClr>
              <a:buSzPct val="120000"/>
            </a:pPr>
            <a:r>
              <a:rPr lang="ru-RU" sz="1400" dirty="0" smtClean="0">
                <a:solidFill>
                  <a:schemeClr val="tx1"/>
                </a:solidFill>
              </a:rPr>
              <a:t>      (градостроительство)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236296" y="2564904"/>
            <a:ext cx="432048" cy="432048"/>
          </a:xfrm>
          <a:prstGeom prst="downArrow">
            <a:avLst/>
          </a:prstGeom>
          <a:solidFill>
            <a:schemeClr val="accent5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75856" y="4149080"/>
            <a:ext cx="2088232" cy="108012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Муниципальные программы общей направленности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382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5445224"/>
            <a:ext cx="3888432" cy="12687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Управление </a:t>
            </a:r>
            <a:r>
              <a:rPr lang="ru-RU" sz="1400" dirty="0" err="1" smtClean="0">
                <a:solidFill>
                  <a:schemeClr val="tx1"/>
                </a:solidFill>
              </a:rPr>
              <a:t>муниципалиными</a:t>
            </a:r>
            <a:r>
              <a:rPr lang="ru-RU" sz="1400" dirty="0" smtClean="0">
                <a:solidFill>
                  <a:schemeClr val="tx1"/>
                </a:solidFill>
              </a:rPr>
              <a:t> финансами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Управление муниципальным имуществом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Развитие предпринимательства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Поддержка НКО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139952" y="5229200"/>
            <a:ext cx="432048" cy="360040"/>
          </a:xfrm>
          <a:prstGeom prst="downArrow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476672"/>
            <a:ext cx="3816424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54868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i="1" dirty="0" smtClean="0">
                <a:latin typeface="Cambria" pitchFamily="18" charset="0"/>
              </a:rPr>
              <a:t>19 муниципальных программ исполнены на</a:t>
            </a:r>
          </a:p>
          <a:p>
            <a:pPr lvl="0" algn="ctr"/>
            <a:r>
              <a:rPr lang="ru-RU" sz="1400" i="1" dirty="0" smtClean="0">
                <a:latin typeface="Cambria" pitchFamily="18" charset="0"/>
              </a:rPr>
              <a:t> на 99% (17 344 </a:t>
            </a:r>
            <a:r>
              <a:rPr lang="ru-RU" sz="1400" i="1" dirty="0" err="1" smtClean="0">
                <a:latin typeface="Cambria" pitchFamily="18" charset="0"/>
              </a:rPr>
              <a:t>млн</a:t>
            </a:r>
            <a:r>
              <a:rPr lang="ru-RU" sz="1400" i="1" dirty="0" smtClean="0">
                <a:latin typeface="Cambria" pitchFamily="18" charset="0"/>
              </a:rPr>
              <a:t> руб.) </a:t>
            </a:r>
          </a:p>
          <a:p>
            <a:pPr algn="ctr"/>
            <a:r>
              <a:rPr lang="ru-RU" sz="1400" i="1" dirty="0" err="1" smtClean="0">
                <a:latin typeface="Cambria" pitchFamily="18" charset="0"/>
              </a:rPr>
              <a:t>Непрограммная</a:t>
            </a:r>
            <a:r>
              <a:rPr lang="ru-RU" sz="1400" i="1" dirty="0" smtClean="0">
                <a:latin typeface="Cambria" pitchFamily="18" charset="0"/>
              </a:rPr>
              <a:t> часть бюджета</a:t>
            </a:r>
          </a:p>
          <a:p>
            <a:pPr algn="ctr"/>
            <a:r>
              <a:rPr lang="ru-RU" sz="1400" i="1" dirty="0" smtClean="0">
                <a:latin typeface="Cambria" pitchFamily="18" charset="0"/>
              </a:rPr>
              <a:t>составляет 2%</a:t>
            </a:r>
            <a:endParaRPr lang="ru-RU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2420888"/>
            <a:ext cx="1377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  <a:cs typeface="+mn-cs"/>
              </a:rPr>
              <a:t>17 344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3928" y="2852936"/>
            <a:ext cx="1008112" cy="216024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sz="1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0" y="856816"/>
          <a:ext cx="8784976" cy="540000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8"/>
                <a:gridCol w="1080120"/>
                <a:gridCol w="1008112"/>
                <a:gridCol w="864096"/>
              </a:tblGrid>
              <a:tr h="25714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Наименование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План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 smtClean="0"/>
                        <a:t>Исполнено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% </a:t>
                      </a:r>
                      <a:r>
                        <a:rPr lang="ru-RU" sz="1200" u="none" strike="noStrike" dirty="0" smtClean="0"/>
                        <a:t>исп.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Cambria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1" u="none" strike="noStrike" dirty="0" smtClean="0"/>
                        <a:t>Всего, 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u="none" strike="noStrike" dirty="0"/>
                        <a:t>17 502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1" u="none" strike="noStrike" dirty="0"/>
                        <a:t>17 344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/>
                        <a:t>99,1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Развитие </a:t>
                      </a:r>
                      <a:r>
                        <a:rPr lang="ru-RU" sz="1250" u="none" strike="noStrike" dirty="0"/>
                        <a:t>и функционирование системы образования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7 220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7 143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Развитие </a:t>
                      </a:r>
                      <a:r>
                        <a:rPr lang="ru-RU" sz="1250" u="none" strike="noStrike" dirty="0"/>
                        <a:t>системы социальной защиты </a:t>
                      </a:r>
                      <a:r>
                        <a:rPr lang="ru-RU" sz="1250" u="none" strike="noStrike" dirty="0" smtClean="0"/>
                        <a:t>населения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2 929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2 910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Комплексное благоустройство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2 645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2 638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Развитие </a:t>
                      </a:r>
                      <a:r>
                        <a:rPr lang="ru-RU" sz="1250" u="none" strike="noStrike" dirty="0"/>
                        <a:t>жилищно-коммунального </a:t>
                      </a:r>
                      <a:r>
                        <a:rPr lang="ru-RU" sz="1250" u="none" strike="noStrike" dirty="0" smtClean="0"/>
                        <a:t>хозяйства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/>
                        <a:t>1 804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1 797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Организация </a:t>
                      </a:r>
                      <a:r>
                        <a:rPr lang="ru-RU" sz="1250" u="none" strike="noStrike" dirty="0"/>
                        <a:t>и развитие пас. перевозок и координация работы операторов связи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710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710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Обеспечение </a:t>
                      </a:r>
                      <a:r>
                        <a:rPr lang="ru-RU" sz="1250" u="none" strike="noStrike" dirty="0"/>
                        <a:t>жилыми помещениями отдельных категорий граждан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676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675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Развитие </a:t>
                      </a:r>
                      <a:r>
                        <a:rPr lang="ru-RU" sz="1250" u="none" strike="noStrike" dirty="0"/>
                        <a:t>культуры в </a:t>
                      </a:r>
                      <a:r>
                        <a:rPr lang="ru-RU" sz="1250" u="none" strike="noStrike" dirty="0" smtClean="0"/>
                        <a:t>НГО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536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507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Управление </a:t>
                      </a:r>
                      <a:r>
                        <a:rPr lang="ru-RU" sz="1250" u="none" strike="noStrike" dirty="0"/>
                        <a:t>муниципальными финансами </a:t>
                      </a:r>
                      <a:r>
                        <a:rPr lang="ru-RU" sz="1250" u="none" strike="noStrike" dirty="0" smtClean="0"/>
                        <a:t>НГО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361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361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Защита </a:t>
                      </a:r>
                      <a:r>
                        <a:rPr lang="ru-RU" sz="1250" u="none" strike="noStrike" dirty="0"/>
                        <a:t>прав детей-сирот и </a:t>
                      </a:r>
                      <a:r>
                        <a:rPr lang="ru-RU" sz="1250" u="none" strike="noStrike" dirty="0" smtClean="0"/>
                        <a:t>детей</a:t>
                      </a:r>
                      <a:r>
                        <a:rPr lang="ru-RU" sz="1250" u="none" strike="noStrike" baseline="0" dirty="0" smtClean="0"/>
                        <a:t> </a:t>
                      </a:r>
                      <a:r>
                        <a:rPr lang="ru-RU" sz="1250" u="none" strike="noStrike" dirty="0" smtClean="0"/>
                        <a:t>без </a:t>
                      </a:r>
                      <a:r>
                        <a:rPr lang="ru-RU" sz="1250" u="none" strike="noStrike" dirty="0"/>
                        <a:t>попечения родителей, </a:t>
                      </a:r>
                      <a:r>
                        <a:rPr lang="ru-RU" sz="1250" u="none" strike="noStrike" dirty="0" smtClean="0"/>
                        <a:t>недееспособных </a:t>
                      </a:r>
                      <a:r>
                        <a:rPr lang="ru-RU" sz="1250" u="none" strike="noStrike" baseline="0" dirty="0" smtClean="0"/>
                        <a:t> гр.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274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273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99,5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Защита от  ЧС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 smtClean="0"/>
                        <a:t>Совершенствование </a:t>
                      </a:r>
                      <a:r>
                        <a:rPr lang="ru-RU" sz="1250" u="none" strike="noStrike" dirty="0"/>
                        <a:t>предоставления </a:t>
                      </a:r>
                      <a:r>
                        <a:rPr lang="ru-RU" sz="1250" u="none" strike="noStrike" dirty="0" err="1" smtClean="0"/>
                        <a:t>гос</a:t>
                      </a:r>
                      <a:r>
                        <a:rPr lang="ru-RU" sz="1250" u="none" strike="noStrike" dirty="0" smtClean="0"/>
                        <a:t> </a:t>
                      </a:r>
                      <a:r>
                        <a:rPr lang="ru-RU" sz="1250" u="none" strike="noStrike" dirty="0"/>
                        <a:t>и </a:t>
                      </a:r>
                      <a:r>
                        <a:rPr lang="ru-RU" sz="1250" u="none" strike="noStrike" dirty="0" err="1" smtClean="0"/>
                        <a:t>мун</a:t>
                      </a:r>
                      <a:r>
                        <a:rPr lang="ru-RU" sz="1250" u="none" strike="noStrike" dirty="0" smtClean="0"/>
                        <a:t> </a:t>
                      </a:r>
                      <a:r>
                        <a:rPr lang="ru-RU" sz="1250" u="none" strike="noStrike" dirty="0"/>
                        <a:t>услуг на базе </a:t>
                      </a:r>
                      <a:r>
                        <a:rPr lang="ru-RU" sz="1250" u="none" strike="noStrike" dirty="0" smtClean="0"/>
                        <a:t> МФЦ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Развитие </a:t>
                      </a:r>
                      <a:r>
                        <a:rPr lang="ru-RU" sz="1250" u="none" strike="noStrike" dirty="0"/>
                        <a:t>физической культуры и массового спорта </a:t>
                      </a:r>
                      <a:r>
                        <a:rPr lang="ru-RU" sz="1250" u="none" strike="noStrike" dirty="0" smtClean="0"/>
                        <a:t>НГО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Основные </a:t>
                      </a:r>
                      <a:r>
                        <a:rPr lang="ru-RU" sz="1250" u="none" strike="noStrike" dirty="0"/>
                        <a:t>направления развития территории </a:t>
                      </a:r>
                      <a:r>
                        <a:rPr lang="ru-RU" sz="1250" u="none" strike="noStrike" dirty="0" smtClean="0"/>
                        <a:t>НГО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51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89,2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Управление </a:t>
                      </a:r>
                      <a:r>
                        <a:rPr lang="ru-RU" sz="1250" u="none" strike="noStrike" dirty="0"/>
                        <a:t>капиталовложениями </a:t>
                      </a:r>
                      <a:r>
                        <a:rPr lang="ru-RU" sz="1250" u="none" strike="noStrike" dirty="0" smtClean="0"/>
                        <a:t>НГО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Управление </a:t>
                      </a:r>
                      <a:r>
                        <a:rPr lang="ru-RU" sz="1250" u="none" strike="noStrike" dirty="0"/>
                        <a:t>муниципальным имуществом </a:t>
                      </a:r>
                      <a:r>
                        <a:rPr lang="ru-RU" sz="1250" u="none" strike="noStrike" dirty="0" smtClean="0"/>
                        <a:t>НГО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 smtClean="0"/>
                        <a:t>Реализация </a:t>
                      </a:r>
                      <a:r>
                        <a:rPr lang="ru-RU" sz="1250" u="none" strike="noStrike" dirty="0"/>
                        <a:t>молодежной политики в </a:t>
                      </a:r>
                      <a:r>
                        <a:rPr lang="ru-RU" sz="1250" u="none" strike="noStrike" dirty="0" smtClean="0"/>
                        <a:t>НГО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/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 smtClean="0"/>
                        <a:t>Охрана </a:t>
                      </a:r>
                      <a:r>
                        <a:rPr lang="ru-RU" sz="1250" u="none" strike="noStrike" dirty="0"/>
                        <a:t>окружающей среды и рациональное природопользование в границах </a:t>
                      </a:r>
                      <a:r>
                        <a:rPr lang="ru-RU" sz="1250" u="none" strike="noStrike" dirty="0" smtClean="0"/>
                        <a:t>НГО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98,1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/>
                        <a:t> </a:t>
                      </a:r>
                      <a:r>
                        <a:rPr lang="ru-RU" sz="1250" u="none" strike="noStrike" dirty="0" smtClean="0"/>
                        <a:t>Поддержка </a:t>
                      </a:r>
                      <a:r>
                        <a:rPr lang="ru-RU" sz="1250" u="none" strike="noStrike" dirty="0"/>
                        <a:t>социально ориентированных некоммерческих </a:t>
                      </a:r>
                      <a:r>
                        <a:rPr lang="ru-RU" sz="1250" u="none" strike="noStrike" dirty="0" smtClean="0"/>
                        <a:t>организаций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68,8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14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50" u="none" strike="noStrike" dirty="0" smtClean="0"/>
                        <a:t>Развитие </a:t>
                      </a:r>
                      <a:r>
                        <a:rPr lang="ru-RU" sz="1250" u="none" strike="noStrike" dirty="0"/>
                        <a:t>субъектов малого и среднего </a:t>
                      </a:r>
                      <a:r>
                        <a:rPr lang="ru-RU" sz="1250" u="none" strike="noStrike" dirty="0" smtClean="0"/>
                        <a:t>предпринимательства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u="none" strike="noStrike" dirty="0"/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/>
                        <a:t>83,1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7886700" cy="3600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Исполнение муниципальных программ в 2017 году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96336" y="332656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трелка вниз 33"/>
          <p:cNvSpPr/>
          <p:nvPr/>
        </p:nvSpPr>
        <p:spPr>
          <a:xfrm>
            <a:off x="0" y="548680"/>
            <a:ext cx="2160240" cy="1800200"/>
          </a:xfrm>
          <a:prstGeom prst="downArrow">
            <a:avLst/>
          </a:prstGeom>
          <a:solidFill>
            <a:schemeClr val="bg2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Цель:</a:t>
            </a:r>
            <a:r>
              <a:rPr lang="ru-RU" sz="1000" i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	</a:t>
            </a:r>
            <a:r>
              <a:rPr lang="ru-RU" sz="10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Обеспечение доступности и качества образования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716" y="0"/>
            <a:ext cx="5112568" cy="1028701"/>
          </a:xfrm>
        </p:spPr>
        <p:txBody>
          <a:bodyPr anchor="b">
            <a:no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Исполнение МП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  <a:cs typeface="Times New Roman"/>
              </a:rPr>
              <a:t>⃰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latin typeface="Cambria" pitchFamily="18" charset="0"/>
              </a:rPr>
              <a:t>«Развитие и функционирование системы образования города Новокузнецка»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15616" y="1764011"/>
          <a:ext cx="3940540" cy="332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8575" y="381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548680"/>
            <a:ext cx="1914525" cy="2107763"/>
          </a:xfrm>
          <a:prstGeom prst="roundRect">
            <a:avLst/>
          </a:prstGeom>
          <a:solidFill>
            <a:schemeClr val="bg2"/>
          </a:solidFill>
          <a:ln w="12700" cap="rnd">
            <a:solidFill>
              <a:srgbClr val="FF0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Расходы на одного жителя города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12 915 </a:t>
            </a: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руб. в год</a:t>
            </a:r>
          </a:p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___________________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69 855 </a:t>
            </a: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руб. в год</a:t>
            </a:r>
          </a:p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на жителя моложе 18 лет</a:t>
            </a:r>
            <a:endParaRPr lang="ru-RU" sz="1200" b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339752" y="2967335"/>
            <a:ext cx="1257303" cy="461665"/>
          </a:xfrm>
          <a:prstGeom prst="rect">
            <a:avLst/>
          </a:prstGeom>
          <a:noFill/>
          <a:ln cap="rnd">
            <a:noFill/>
            <a:rou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7 143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004048" y="3645024"/>
            <a:ext cx="2592288" cy="504056"/>
          </a:xfrm>
          <a:prstGeom prst="wedgeRoundRectCallout">
            <a:avLst>
              <a:gd name="adj1" fmla="val -88787"/>
              <a:gd name="adj2" fmla="val -775"/>
              <a:gd name="adj3" fmla="val 16667"/>
            </a:avLst>
          </a:prstGeom>
          <a:solidFill>
            <a:schemeClr val="accent5">
              <a:lumMod val="9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u="sng" dirty="0" smtClean="0">
                <a:solidFill>
                  <a:schemeClr val="tx1"/>
                </a:solidFill>
              </a:rPr>
              <a:t>ПП</a:t>
            </a:r>
            <a:r>
              <a:rPr lang="ru-RU" sz="1100" b="1" u="sng" dirty="0" smtClean="0">
                <a:solidFill>
                  <a:srgbClr val="FF0000"/>
                </a:solidFill>
              </a:rPr>
              <a:t>**</a:t>
            </a:r>
            <a:r>
              <a:rPr lang="ru-RU" sz="1100" dirty="0" smtClean="0">
                <a:solidFill>
                  <a:schemeClr val="tx1"/>
                </a:solidFill>
              </a:rPr>
              <a:t>   Погашение </a:t>
            </a:r>
            <a:r>
              <a:rPr lang="ru-RU" sz="1100" dirty="0" err="1" smtClean="0">
                <a:solidFill>
                  <a:schemeClr val="tx1"/>
                </a:solidFill>
              </a:rPr>
              <a:t>кред</a:t>
            </a:r>
            <a:r>
              <a:rPr lang="ru-RU" sz="1100" dirty="0" smtClean="0">
                <a:solidFill>
                  <a:schemeClr val="tx1"/>
                </a:solidFill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</a:rPr>
              <a:t>задолж.в</a:t>
            </a:r>
            <a:r>
              <a:rPr lang="ru-RU" sz="1100" dirty="0" smtClean="0">
                <a:solidFill>
                  <a:schemeClr val="tx1"/>
                </a:solidFill>
              </a:rPr>
              <a:t> сфере образования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923928" y="4581128"/>
            <a:ext cx="1944216" cy="648072"/>
          </a:xfrm>
          <a:prstGeom prst="wedgeRoundRectCallout">
            <a:avLst>
              <a:gd name="adj1" fmla="val -45936"/>
              <a:gd name="adj2" fmla="val -153285"/>
              <a:gd name="adj3" fmla="val 16667"/>
            </a:avLst>
          </a:prstGeom>
          <a:solidFill>
            <a:schemeClr val="accent6">
              <a:lumMod val="75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21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</a:t>
            </a:r>
            <a:r>
              <a:rPr lang="ru-RU" sz="1200" dirty="0" smtClean="0">
                <a:solidFill>
                  <a:schemeClr val="tx1"/>
                </a:solidFill>
              </a:rPr>
              <a:t> Расходы на организацию программы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07504" y="5301208"/>
            <a:ext cx="2376264" cy="1196752"/>
          </a:xfrm>
          <a:prstGeom prst="wedgeRoundRectCallout">
            <a:avLst>
              <a:gd name="adj1" fmla="val 37426"/>
              <a:gd name="adj2" fmla="val -107595"/>
              <a:gd name="adj3" fmla="val 16667"/>
            </a:avLst>
          </a:prstGeom>
          <a:solidFill>
            <a:schemeClr val="tx1">
              <a:lumMod val="25000"/>
              <a:lumOff val="75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7 029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Развитие и функционирование муниципальных организаций образования города Новокузнецка</a:t>
            </a:r>
          </a:p>
        </p:txBody>
      </p:sp>
      <p:sp>
        <p:nvSpPr>
          <p:cNvPr id="22" name="Выноска 2 21"/>
          <p:cNvSpPr/>
          <p:nvPr/>
        </p:nvSpPr>
        <p:spPr>
          <a:xfrm flipH="1">
            <a:off x="107503" y="2420888"/>
            <a:ext cx="1885131" cy="1008112"/>
          </a:xfrm>
          <a:prstGeom prst="borderCallout2">
            <a:avLst>
              <a:gd name="adj1" fmla="val 49405"/>
              <a:gd name="adj2" fmla="val -347"/>
              <a:gd name="adj3" fmla="val 46013"/>
              <a:gd name="adj4" fmla="val -778"/>
              <a:gd name="adj5" fmla="val 47904"/>
              <a:gd name="adj6" fmla="val -434"/>
            </a:avLst>
          </a:prstGeom>
          <a:solidFill>
            <a:srgbClr val="558ED5">
              <a:alpha val="15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Обеспечение общедоступного и бесплатного начального общего, основного общего, среднего общего образования</a:t>
            </a:r>
          </a:p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(91 </a:t>
            </a:r>
            <a:r>
              <a:rPr lang="ru-RU" sz="1000" i="1" dirty="0" smtClean="0">
                <a:solidFill>
                  <a:schemeClr val="tx1"/>
                </a:solidFill>
              </a:rPr>
              <a:t>школа, </a:t>
            </a:r>
            <a:r>
              <a:rPr lang="ru-RU" sz="1000" b="1" i="1" dirty="0" smtClean="0">
                <a:solidFill>
                  <a:schemeClr val="tx1"/>
                </a:solidFill>
              </a:rPr>
              <a:t>58 826 </a:t>
            </a:r>
            <a:r>
              <a:rPr lang="ru-RU" sz="1000" i="1" dirty="0" smtClean="0">
                <a:solidFill>
                  <a:schemeClr val="tx1"/>
                </a:solidFill>
              </a:rPr>
              <a:t>обучающихся)</a:t>
            </a:r>
          </a:p>
        </p:txBody>
      </p:sp>
      <p:sp>
        <p:nvSpPr>
          <p:cNvPr id="23" name="Выноска 2 22"/>
          <p:cNvSpPr/>
          <p:nvPr/>
        </p:nvSpPr>
        <p:spPr>
          <a:xfrm flipH="1">
            <a:off x="2555776" y="1124744"/>
            <a:ext cx="2794959" cy="633983"/>
          </a:xfrm>
          <a:prstGeom prst="borderCallout2">
            <a:avLst>
              <a:gd name="adj1" fmla="val 100281"/>
              <a:gd name="adj2" fmla="val 71053"/>
              <a:gd name="adj3" fmla="val 136785"/>
              <a:gd name="adj4" fmla="val 43404"/>
              <a:gd name="adj5" fmla="val 275749"/>
              <a:gd name="adj6" fmla="val 42985"/>
            </a:avLst>
          </a:prstGeom>
          <a:solidFill>
            <a:srgbClr val="558ED5">
              <a:alpha val="15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r>
              <a:rPr lang="en-US" sz="1000" b="1" i="1" u="sng" dirty="0" smtClean="0">
                <a:solidFill>
                  <a:schemeClr val="tx1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***</a:t>
            </a:r>
            <a:endParaRPr lang="ru-RU" b="1" i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Обеспечение деятельности учреждений дополнительного образования детей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(</a:t>
            </a:r>
            <a:r>
              <a:rPr lang="ru-RU" sz="1000" b="1" i="1" dirty="0" smtClean="0">
                <a:solidFill>
                  <a:schemeClr val="tx1"/>
                </a:solidFill>
              </a:rPr>
              <a:t>21</a:t>
            </a:r>
            <a:r>
              <a:rPr lang="ru-RU" sz="1000" i="1" dirty="0" smtClean="0">
                <a:solidFill>
                  <a:schemeClr val="tx1"/>
                </a:solidFill>
              </a:rPr>
              <a:t> организации ДО, </a:t>
            </a:r>
            <a:r>
              <a:rPr lang="ru-RU" sz="1000" b="1" i="1" dirty="0" smtClean="0">
                <a:solidFill>
                  <a:schemeClr val="tx1"/>
                </a:solidFill>
              </a:rPr>
              <a:t>49 046 </a:t>
            </a:r>
            <a:r>
              <a:rPr lang="ru-RU" sz="1000" i="1" dirty="0" smtClean="0">
                <a:solidFill>
                  <a:schemeClr val="tx1"/>
                </a:solidFill>
              </a:rPr>
              <a:t>обучающихся</a:t>
            </a:r>
            <a:r>
              <a:rPr lang="ru-RU" sz="10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" name="Выноска 2 23"/>
          <p:cNvSpPr/>
          <p:nvPr/>
        </p:nvSpPr>
        <p:spPr>
          <a:xfrm flipH="1">
            <a:off x="4788024" y="1844824"/>
            <a:ext cx="1880557" cy="904093"/>
          </a:xfrm>
          <a:prstGeom prst="borderCallout2">
            <a:avLst>
              <a:gd name="adj1" fmla="val 100281"/>
              <a:gd name="adj2" fmla="val 90275"/>
              <a:gd name="adj3" fmla="val 117519"/>
              <a:gd name="adj4" fmla="val 90145"/>
              <a:gd name="adj5" fmla="val 155992"/>
              <a:gd name="adj6" fmla="val 123639"/>
            </a:avLst>
          </a:prstGeom>
          <a:solidFill>
            <a:srgbClr val="558ED5">
              <a:alpha val="15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Обеспечение деятельности прочих учреждений образования (детские дома, ИПК, РЭУ, Комбинат питания, ЦБ и пр.)</a:t>
            </a:r>
          </a:p>
        </p:txBody>
      </p:sp>
      <p:sp>
        <p:nvSpPr>
          <p:cNvPr id="21" name="Выноска 2 20"/>
          <p:cNvSpPr/>
          <p:nvPr/>
        </p:nvSpPr>
        <p:spPr>
          <a:xfrm flipH="1">
            <a:off x="107502" y="3717032"/>
            <a:ext cx="1295239" cy="1235533"/>
          </a:xfrm>
          <a:prstGeom prst="borderCallout2">
            <a:avLst>
              <a:gd name="adj1" fmla="val 74862"/>
              <a:gd name="adj2" fmla="val 286"/>
              <a:gd name="adj3" fmla="val 74493"/>
              <a:gd name="adj4" fmla="val -13661"/>
              <a:gd name="adj5" fmla="val 41908"/>
              <a:gd name="adj6" fmla="val -49938"/>
            </a:avLst>
          </a:prstGeom>
          <a:solidFill>
            <a:srgbClr val="558ED5">
              <a:alpha val="15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0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Обеспечение общедоступного и бесплатного дошкольного образования </a:t>
            </a:r>
          </a:p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(165 </a:t>
            </a:r>
            <a:r>
              <a:rPr lang="ru-RU" sz="1000" i="1" dirty="0" smtClean="0">
                <a:solidFill>
                  <a:schemeClr val="tx1"/>
                </a:solidFill>
              </a:rPr>
              <a:t>детских садов, </a:t>
            </a:r>
            <a:r>
              <a:rPr lang="ru-RU" sz="1000" b="1" i="1" dirty="0" smtClean="0">
                <a:solidFill>
                  <a:schemeClr val="tx1"/>
                </a:solidFill>
              </a:rPr>
              <a:t>30 676 </a:t>
            </a:r>
            <a:r>
              <a:rPr lang="ru-RU" sz="1000" i="1" dirty="0" smtClean="0">
                <a:solidFill>
                  <a:schemeClr val="tx1"/>
                </a:solidFill>
              </a:rPr>
              <a:t>детей)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55776" y="3429000"/>
            <a:ext cx="108012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млн руб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0432" y="5877272"/>
            <a:ext cx="504056" cy="899739"/>
          </a:xfrm>
          <a:prstGeom prst="rect">
            <a:avLst/>
          </a:prstGeo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5004048" y="2852936"/>
            <a:ext cx="2592288" cy="720080"/>
          </a:xfrm>
          <a:prstGeom prst="wedgeRoundRectCallout">
            <a:avLst>
              <a:gd name="adj1" fmla="val -88549"/>
              <a:gd name="adj2" fmla="val 83878"/>
              <a:gd name="adj3" fmla="val 16667"/>
            </a:avLst>
          </a:prstGeom>
          <a:solidFill>
            <a:schemeClr val="accent4">
              <a:lumMod val="9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82</a:t>
            </a:r>
          </a:p>
          <a:p>
            <a:pPr algn="ctr"/>
            <a:r>
              <a:rPr lang="ru-RU" sz="1100" b="1" u="sng" dirty="0" smtClean="0">
                <a:solidFill>
                  <a:schemeClr val="tx1"/>
                </a:solidFill>
              </a:rPr>
              <a:t>ПП</a:t>
            </a:r>
            <a:r>
              <a:rPr lang="ru-RU" sz="1100" dirty="0" smtClean="0">
                <a:solidFill>
                  <a:schemeClr val="tx1"/>
                </a:solidFill>
              </a:rPr>
              <a:t> Социальные гарантии в сфере образования (питание детей, проезд на </a:t>
            </a:r>
            <a:r>
              <a:rPr lang="ru-RU" sz="1100" dirty="0" err="1" smtClean="0">
                <a:solidFill>
                  <a:schemeClr val="tx1"/>
                </a:solidFill>
              </a:rPr>
              <a:t>мун</a:t>
            </a:r>
            <a:r>
              <a:rPr lang="ru-RU" sz="1100" dirty="0" smtClean="0">
                <a:solidFill>
                  <a:schemeClr val="tx1"/>
                </a:solidFill>
              </a:rPr>
              <a:t>. транспорте, стипендии и </a:t>
            </a:r>
            <a:r>
              <a:rPr lang="ru-RU" sz="1100" dirty="0" err="1" smtClean="0">
                <a:solidFill>
                  <a:schemeClr val="tx1"/>
                </a:solidFill>
              </a:rPr>
              <a:t>др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99792" y="5811560"/>
            <a:ext cx="33123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ru-RU" sz="1200" dirty="0" smtClean="0">
                <a:latin typeface="+mn-lt"/>
              </a:rPr>
              <a:t>МП – муниципальная программа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**</a:t>
            </a:r>
            <a:r>
              <a:rPr lang="ru-RU" b="1" dirty="0" smtClean="0">
                <a:latin typeface="+mn-lt"/>
              </a:rPr>
              <a:t>  </a:t>
            </a:r>
            <a:r>
              <a:rPr lang="ru-RU" sz="1200" dirty="0" smtClean="0">
                <a:latin typeface="+mn-lt"/>
              </a:rPr>
              <a:t>ПП – подпрограмма в МП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***  </a:t>
            </a:r>
            <a:r>
              <a:rPr lang="ru-RU" sz="1000" dirty="0" smtClean="0">
                <a:latin typeface="+mn-lt"/>
              </a:rPr>
              <a:t>  </a:t>
            </a:r>
            <a:r>
              <a:rPr lang="ru-RU" sz="1200" dirty="0" smtClean="0">
                <a:latin typeface="+mn-lt"/>
              </a:rPr>
              <a:t>- мероприятие в МП</a:t>
            </a:r>
          </a:p>
          <a:p>
            <a:pPr>
              <a:buFont typeface="Arial" charset="0"/>
              <a:buChar char="•"/>
            </a:pPr>
            <a:endParaRPr lang="ru-RU" sz="800" dirty="0"/>
          </a:p>
        </p:txBody>
      </p:sp>
      <p:sp>
        <p:nvSpPr>
          <p:cNvPr id="29" name="Выноска-облако 28"/>
          <p:cNvSpPr/>
          <p:nvPr/>
        </p:nvSpPr>
        <p:spPr>
          <a:xfrm>
            <a:off x="5724128" y="4437112"/>
            <a:ext cx="2880320" cy="1800200"/>
          </a:xfrm>
          <a:prstGeom prst="cloudCallout">
            <a:avLst>
              <a:gd name="adj1" fmla="val 55368"/>
              <a:gd name="adj2" fmla="val 320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30000"/>
              </a:spcBef>
              <a:defRPr/>
            </a:pPr>
            <a:r>
              <a:rPr lang="ru-RU" sz="1100" i="1" dirty="0" smtClean="0">
                <a:solidFill>
                  <a:schemeClr val="tx1"/>
                </a:solidFill>
              </a:rPr>
              <a:t>Норматив затрат за присмотр и уход в </a:t>
            </a:r>
            <a:r>
              <a:rPr lang="ru-RU" sz="1100" i="1" dirty="0" err="1" smtClean="0">
                <a:solidFill>
                  <a:schemeClr val="tx1"/>
                </a:solidFill>
              </a:rPr>
              <a:t>д</a:t>
            </a:r>
            <a:r>
              <a:rPr lang="ru-RU" sz="1100" i="1" dirty="0" smtClean="0">
                <a:solidFill>
                  <a:schemeClr val="tx1"/>
                </a:solidFill>
              </a:rPr>
              <a:t>/саду на  </a:t>
            </a:r>
            <a:r>
              <a:rPr lang="ru-RU" sz="1100" b="1" i="1" dirty="0" smtClean="0">
                <a:solidFill>
                  <a:schemeClr val="tx1"/>
                </a:solidFill>
              </a:rPr>
              <a:t>1 го </a:t>
            </a:r>
            <a:r>
              <a:rPr lang="ru-RU" sz="1100" i="1" dirty="0" smtClean="0">
                <a:solidFill>
                  <a:schemeClr val="tx1"/>
                </a:solidFill>
              </a:rPr>
              <a:t>дошкольника составляет </a:t>
            </a:r>
            <a:r>
              <a:rPr lang="ru-RU" sz="1100" b="1" i="1" dirty="0" smtClean="0">
                <a:solidFill>
                  <a:schemeClr val="tx1"/>
                </a:solidFill>
              </a:rPr>
              <a:t>5 300 </a:t>
            </a:r>
            <a:r>
              <a:rPr lang="ru-RU" sz="1100" b="1" i="1" dirty="0" err="1" smtClean="0">
                <a:solidFill>
                  <a:schemeClr val="tx1"/>
                </a:solidFill>
              </a:rPr>
              <a:t>р</a:t>
            </a:r>
            <a:r>
              <a:rPr lang="ru-RU" sz="1100" i="1" dirty="0" err="1" smtClean="0">
                <a:solidFill>
                  <a:schemeClr val="tx1"/>
                </a:solidFill>
              </a:rPr>
              <a:t>уб</a:t>
            </a:r>
            <a:r>
              <a:rPr lang="ru-RU" sz="1100" i="1" dirty="0" smtClean="0">
                <a:solidFill>
                  <a:schemeClr val="tx1"/>
                </a:solidFill>
              </a:rPr>
              <a:t>/мес., </a:t>
            </a:r>
          </a:p>
          <a:p>
            <a:pPr algn="ctr">
              <a:spcBef>
                <a:spcPct val="30000"/>
              </a:spcBef>
              <a:defRPr/>
            </a:pPr>
            <a:r>
              <a:rPr lang="ru-RU" sz="1100" i="1" dirty="0" smtClean="0">
                <a:solidFill>
                  <a:schemeClr val="tx1"/>
                </a:solidFill>
              </a:rPr>
              <a:t>а родительская плата – </a:t>
            </a:r>
            <a:br>
              <a:rPr lang="ru-RU" sz="1100" i="1" dirty="0" smtClean="0">
                <a:solidFill>
                  <a:schemeClr val="tx1"/>
                </a:solidFill>
              </a:rPr>
            </a:br>
            <a:r>
              <a:rPr lang="ru-RU" sz="1100" b="1" i="1" dirty="0" smtClean="0">
                <a:solidFill>
                  <a:schemeClr val="tx1"/>
                </a:solidFill>
              </a:rPr>
              <a:t>2 442 </a:t>
            </a:r>
            <a:r>
              <a:rPr lang="ru-RU" sz="1100" i="1" dirty="0" err="1" smtClean="0">
                <a:solidFill>
                  <a:schemeClr val="tx1"/>
                </a:solidFill>
              </a:rPr>
              <a:t>руб</a:t>
            </a:r>
            <a:r>
              <a:rPr lang="ru-RU" sz="1100" i="1" dirty="0" smtClean="0">
                <a:solidFill>
                  <a:schemeClr val="tx1"/>
                </a:solidFill>
              </a:rPr>
              <a:t>/</a:t>
            </a:r>
            <a:r>
              <a:rPr lang="ru-RU" sz="1100" i="1" dirty="0" err="1" smtClean="0">
                <a:solidFill>
                  <a:schemeClr val="tx1"/>
                </a:solidFill>
              </a:rPr>
              <a:t>мес</a:t>
            </a:r>
            <a:endParaRPr lang="ru-RU" sz="1100" b="1" i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4513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4320480" cy="836711"/>
          </a:xfrm>
        </p:spPr>
        <p:txBody>
          <a:bodyPr anchor="b">
            <a:no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Исполнение МП «Развитие системы социальной защиты населения города Новокузнецка»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98360" y="2349773"/>
          <a:ext cx="3940540" cy="332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8575" y="381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779912" y="3573016"/>
            <a:ext cx="1257303" cy="461665"/>
          </a:xfrm>
          <a:prstGeom prst="rect">
            <a:avLst/>
          </a:prstGeom>
          <a:noFill/>
          <a:ln cap="rnd">
            <a:noFill/>
            <a:rou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2 910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588224" y="4653136"/>
            <a:ext cx="2105024" cy="1952625"/>
          </a:xfrm>
          <a:prstGeom prst="wedgeRoundRectCallout">
            <a:avLst>
              <a:gd name="adj1" fmla="val -87754"/>
              <a:gd name="adj2" fmla="val -37070"/>
              <a:gd name="adj3" fmla="val 16667"/>
            </a:avLst>
          </a:prstGeom>
          <a:solidFill>
            <a:schemeClr val="accent4">
              <a:lumMod val="75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prstClr val="black"/>
                </a:solidFill>
              </a:rPr>
              <a:t>2 </a:t>
            </a:r>
            <a:r>
              <a:rPr lang="ru-RU" sz="1200" b="1" dirty="0" smtClean="0">
                <a:solidFill>
                  <a:prstClr val="black"/>
                </a:solidFill>
              </a:rPr>
              <a:t>758</a:t>
            </a:r>
          </a:p>
          <a:p>
            <a:pPr lvl="0"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Повышение качества жизни отдельных категорий граждан, степени их социальной защищенности. </a:t>
            </a:r>
          </a:p>
          <a:p>
            <a:pPr lvl="0" algn="ctr"/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Около  </a:t>
            </a:r>
            <a:r>
              <a:rPr lang="ru-RU" sz="12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110 000 </a:t>
            </a: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горожан являются получателями мер социальной поддержки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16216" y="2276873"/>
            <a:ext cx="2376264" cy="2304256"/>
          </a:xfrm>
          <a:prstGeom prst="wedgeRoundRectCallout">
            <a:avLst>
              <a:gd name="adj1" fmla="val -78397"/>
              <a:gd name="adj2" fmla="val 8628"/>
              <a:gd name="adj3" fmla="val 16667"/>
            </a:avLst>
          </a:prstGeom>
          <a:solidFill>
            <a:schemeClr val="accent5"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152 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Прочее (расходы на организацию программы; содержание и развитие сети загородных учреждений с целью оздоровления детей; организация и проведение социально значимых мероприятий; социальная интеграция инвалидов; погашение кредиторской задолженности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 flipH="1">
            <a:off x="2051720" y="5733256"/>
            <a:ext cx="1657350" cy="1000125"/>
          </a:xfrm>
          <a:prstGeom prst="borderCallout2">
            <a:avLst>
              <a:gd name="adj1" fmla="val 30"/>
              <a:gd name="adj2" fmla="val 34673"/>
              <a:gd name="adj3" fmla="val -43571"/>
              <a:gd name="adj4" fmla="val -17678"/>
              <a:gd name="adj5" fmla="val -43142"/>
              <a:gd name="adj6" fmla="val -16809"/>
            </a:avLst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u="sng" dirty="0" smtClean="0">
                <a:solidFill>
                  <a:schemeClr val="tx1"/>
                </a:solidFill>
              </a:rPr>
              <a:t>Мероприятие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Меры соц.поддержки по оплате жилья и коммунальных услуг (получили </a:t>
            </a:r>
            <a:r>
              <a:rPr lang="ru-RU" sz="1000" b="1" i="1" dirty="0" smtClean="0">
                <a:solidFill>
                  <a:schemeClr val="tx1"/>
                </a:solidFill>
              </a:rPr>
              <a:t>87 769 </a:t>
            </a:r>
            <a:r>
              <a:rPr lang="ru-RU" sz="1000" i="1" dirty="0" smtClean="0">
                <a:solidFill>
                  <a:schemeClr val="tx1"/>
                </a:solidFill>
              </a:rPr>
              <a:t>чел)</a:t>
            </a:r>
          </a:p>
        </p:txBody>
      </p:sp>
      <p:sp>
        <p:nvSpPr>
          <p:cNvPr id="18" name="Выноска 2 17"/>
          <p:cNvSpPr/>
          <p:nvPr/>
        </p:nvSpPr>
        <p:spPr>
          <a:xfrm flipH="1">
            <a:off x="4552950" y="5736805"/>
            <a:ext cx="1704974" cy="1004563"/>
          </a:xfrm>
          <a:prstGeom prst="borderCallout2">
            <a:avLst>
              <a:gd name="adj1" fmla="val 1075"/>
              <a:gd name="adj2" fmla="val 16935"/>
              <a:gd name="adj3" fmla="val -23495"/>
              <a:gd name="adj4" fmla="val 24735"/>
              <a:gd name="adj5" fmla="val -77848"/>
              <a:gd name="adj6" fmla="val 43566"/>
            </a:avLst>
          </a:prstGeom>
          <a:solidFill>
            <a:schemeClr val="accent4">
              <a:lumMod val="50000"/>
              <a:alpha val="1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u="sng" dirty="0" smtClean="0">
                <a:solidFill>
                  <a:schemeClr val="tx1"/>
                </a:solidFill>
              </a:rPr>
              <a:t>Мероприятие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Меры соц.поддержки по региональному законодательству (получили </a:t>
            </a:r>
            <a:r>
              <a:rPr lang="ru-RU" sz="1000" b="1" i="1" dirty="0" smtClean="0">
                <a:solidFill>
                  <a:schemeClr val="tx1"/>
                </a:solidFill>
              </a:rPr>
              <a:t>113 219 </a:t>
            </a:r>
            <a:r>
              <a:rPr lang="ru-RU" sz="1000" i="1" dirty="0" smtClean="0">
                <a:solidFill>
                  <a:schemeClr val="tx1"/>
                </a:solidFill>
              </a:rPr>
              <a:t>чел)</a:t>
            </a:r>
          </a:p>
        </p:txBody>
      </p:sp>
      <p:sp>
        <p:nvSpPr>
          <p:cNvPr id="19" name="Выноска 2 18"/>
          <p:cNvSpPr/>
          <p:nvPr/>
        </p:nvSpPr>
        <p:spPr>
          <a:xfrm flipH="1">
            <a:off x="400050" y="3495675"/>
            <a:ext cx="1943100" cy="1000125"/>
          </a:xfrm>
          <a:prstGeom prst="borderCallout2">
            <a:avLst>
              <a:gd name="adj1" fmla="val 19078"/>
              <a:gd name="adj2" fmla="val -114"/>
              <a:gd name="adj3" fmla="val 19250"/>
              <a:gd name="adj4" fmla="val -8248"/>
              <a:gd name="adj5" fmla="val 69527"/>
              <a:gd name="adj6" fmla="val -31710"/>
            </a:avLst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i="1" u="sng" dirty="0" smtClean="0">
                <a:solidFill>
                  <a:schemeClr val="tx1"/>
                </a:solidFill>
              </a:rPr>
              <a:t>Мероприятие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Меры соц.поддержки по переданным полномочиям и расходным обязательствам РФ (получили </a:t>
            </a:r>
            <a:r>
              <a:rPr lang="ru-RU" sz="1000" b="1" i="1" dirty="0" smtClean="0">
                <a:solidFill>
                  <a:schemeClr val="tx1"/>
                </a:solidFill>
              </a:rPr>
              <a:t>41 935 </a:t>
            </a:r>
            <a:r>
              <a:rPr lang="ru-RU" sz="1000" i="1" dirty="0" smtClean="0">
                <a:solidFill>
                  <a:schemeClr val="tx1"/>
                </a:solidFill>
              </a:rPr>
              <a:t>чел)</a:t>
            </a:r>
          </a:p>
        </p:txBody>
      </p:sp>
      <p:sp>
        <p:nvSpPr>
          <p:cNvPr id="20" name="Выноска 2 19"/>
          <p:cNvSpPr/>
          <p:nvPr/>
        </p:nvSpPr>
        <p:spPr>
          <a:xfrm flipH="1">
            <a:off x="400050" y="2852936"/>
            <a:ext cx="1943100" cy="557014"/>
          </a:xfrm>
          <a:prstGeom prst="borderCallout2">
            <a:avLst>
              <a:gd name="adj1" fmla="val 19078"/>
              <a:gd name="adj2" fmla="val -114"/>
              <a:gd name="adj3" fmla="val 19250"/>
              <a:gd name="adj4" fmla="val -8248"/>
              <a:gd name="adj5" fmla="val 94924"/>
              <a:gd name="adj6" fmla="val -38083"/>
            </a:avLst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Меры соц.поддержки семьям с детьми (получили </a:t>
            </a:r>
            <a:r>
              <a:rPr lang="ru-RU" sz="1000" b="1" i="1" dirty="0" smtClean="0">
                <a:solidFill>
                  <a:schemeClr val="tx1"/>
                </a:solidFill>
              </a:rPr>
              <a:t>15 859 </a:t>
            </a:r>
            <a:r>
              <a:rPr lang="ru-RU" sz="1000" i="1" dirty="0" smtClean="0">
                <a:solidFill>
                  <a:schemeClr val="tx1"/>
                </a:solidFill>
              </a:rPr>
              <a:t>семей)</a:t>
            </a:r>
          </a:p>
        </p:txBody>
      </p:sp>
      <p:sp>
        <p:nvSpPr>
          <p:cNvPr id="21" name="Выноска 2 20"/>
          <p:cNvSpPr/>
          <p:nvPr/>
        </p:nvSpPr>
        <p:spPr>
          <a:xfrm flipH="1">
            <a:off x="2915816" y="1700808"/>
            <a:ext cx="2752726" cy="600075"/>
          </a:xfrm>
          <a:prstGeom prst="borderCallout2">
            <a:avLst>
              <a:gd name="adj1" fmla="val 101618"/>
              <a:gd name="adj2" fmla="val 51097"/>
              <a:gd name="adj3" fmla="val 117756"/>
              <a:gd name="adj4" fmla="val 40418"/>
              <a:gd name="adj5" fmla="val 168593"/>
              <a:gd name="adj6" fmla="val 40645"/>
            </a:avLst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Социальное обслуживание населения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( получают услуги </a:t>
            </a:r>
            <a:r>
              <a:rPr lang="ru-RU" sz="1000" b="1" i="1" dirty="0" smtClean="0">
                <a:solidFill>
                  <a:schemeClr val="tx1"/>
                </a:solidFill>
              </a:rPr>
              <a:t>1 234 </a:t>
            </a:r>
            <a:r>
              <a:rPr lang="ru-RU" sz="1000" i="1" dirty="0" smtClean="0">
                <a:solidFill>
                  <a:schemeClr val="tx1"/>
                </a:solidFill>
              </a:rPr>
              <a:t>чел)</a:t>
            </a:r>
          </a:p>
        </p:txBody>
      </p:sp>
      <p:sp>
        <p:nvSpPr>
          <p:cNvPr id="22" name="Выноска 2 21"/>
          <p:cNvSpPr/>
          <p:nvPr/>
        </p:nvSpPr>
        <p:spPr>
          <a:xfrm>
            <a:off x="6228184" y="1700808"/>
            <a:ext cx="2596455" cy="504055"/>
          </a:xfrm>
          <a:prstGeom prst="borderCallout2">
            <a:avLst>
              <a:gd name="adj1" fmla="val 19078"/>
              <a:gd name="adj2" fmla="val -114"/>
              <a:gd name="adj3" fmla="val 19250"/>
              <a:gd name="adj4" fmla="val -8248"/>
              <a:gd name="adj5" fmla="val 198532"/>
              <a:gd name="adj6" fmla="val -33671"/>
            </a:avLst>
          </a:prstGeom>
          <a:solidFill>
            <a:schemeClr val="accent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Прочие меры социальной поддержки (получили </a:t>
            </a:r>
            <a:r>
              <a:rPr lang="ru-RU" sz="1000" b="1" i="1" dirty="0" smtClean="0">
                <a:solidFill>
                  <a:schemeClr val="tx1"/>
                </a:solidFill>
              </a:rPr>
              <a:t>15 799 </a:t>
            </a:r>
            <a:r>
              <a:rPr lang="ru-RU" sz="1000" i="1" dirty="0" smtClean="0">
                <a:solidFill>
                  <a:schemeClr val="tx1"/>
                </a:solidFill>
              </a:rPr>
              <a:t>чел)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23928" y="4005064"/>
            <a:ext cx="108012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млн руб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0" y="548680"/>
            <a:ext cx="2448272" cy="2232248"/>
          </a:xfrm>
          <a:prstGeom prst="downArrow">
            <a:avLst/>
          </a:prstGeom>
          <a:solidFill>
            <a:schemeClr val="bg2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Цель:</a:t>
            </a:r>
            <a:endParaRPr lang="ru-RU" sz="1000" i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Повышение эффективности  соц. поддержки и повышение качества и доступности предоставления услуг по соц. обслуживанию</a:t>
            </a:r>
          </a:p>
          <a:p>
            <a:pPr algn="ctr"/>
            <a:endParaRPr lang="ru-RU" sz="11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020272" y="548680"/>
            <a:ext cx="1914525" cy="936427"/>
          </a:xfrm>
          <a:prstGeom prst="roundRect">
            <a:avLst/>
          </a:prstGeom>
          <a:solidFill>
            <a:schemeClr val="bg2"/>
          </a:solidFill>
          <a:ln w="12700" cap="rnd">
            <a:solidFill>
              <a:srgbClr val="FF0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Расходы на одного жителя города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5 262 </a:t>
            </a: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руб. в год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92080" y="3645024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2060"/>
                </a:solidFill>
              </a:rPr>
              <a:t>152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4513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896544" cy="1124744"/>
          </a:xfrm>
        </p:spPr>
        <p:txBody>
          <a:bodyPr anchor="b">
            <a:no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Исполнение МП «Комплексное благоустройство Новокузнецкого городского округа»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59632" y="1124744"/>
          <a:ext cx="6039293" cy="429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8575" y="381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563888" y="2780928"/>
            <a:ext cx="1257303" cy="461665"/>
          </a:xfrm>
          <a:prstGeom prst="rect">
            <a:avLst/>
          </a:prstGeom>
          <a:noFill/>
          <a:ln cap="rnd">
            <a:noFill/>
            <a:rou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2 637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444208" y="3501008"/>
            <a:ext cx="2516582" cy="1872208"/>
          </a:xfrm>
          <a:prstGeom prst="wedgeRoundRectCallout">
            <a:avLst>
              <a:gd name="adj1" fmla="val -102836"/>
              <a:gd name="adj2" fmla="val -50306"/>
              <a:gd name="adj3" fmla="val 16667"/>
            </a:avLst>
          </a:prstGeom>
          <a:solidFill>
            <a:srgbClr val="FFEDA3">
              <a:alpha val="50196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275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 </a:t>
            </a:r>
            <a:r>
              <a:rPr lang="ru-RU" sz="1200" dirty="0" smtClean="0">
                <a:solidFill>
                  <a:schemeClr val="tx1"/>
                </a:solidFill>
              </a:rPr>
              <a:t>Отдельные мероприятия (по вывозу и утилизации отходов, содержание систем видеонаблюдения, видеофиксации, средств организации дорожного движения, текущее содержание автомобильных дорог и пр.)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788024" y="5517232"/>
            <a:ext cx="2808312" cy="1203493"/>
          </a:xfrm>
          <a:prstGeom prst="wedgeRoundRectCallout">
            <a:avLst>
              <a:gd name="adj1" fmla="val -48064"/>
              <a:gd name="adj2" fmla="val -143144"/>
              <a:gd name="adj3" fmla="val 16667"/>
            </a:avLst>
          </a:prstGeom>
          <a:solidFill>
            <a:schemeClr val="accent4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207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 </a:t>
            </a:r>
            <a:r>
              <a:rPr lang="ru-RU" sz="1200" dirty="0" smtClean="0">
                <a:solidFill>
                  <a:schemeClr val="tx1"/>
                </a:solidFill>
              </a:rPr>
              <a:t>Формирование современной городской среды (благоустройство 74 дворовых и 3 общественных территорий)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1213662" y="5517232"/>
            <a:ext cx="3358338" cy="1236034"/>
          </a:xfrm>
          <a:prstGeom prst="wedgeRoundRectCallout">
            <a:avLst>
              <a:gd name="adj1" fmla="val 17543"/>
              <a:gd name="adj2" fmla="val -141637"/>
              <a:gd name="adj3" fmla="val 16667"/>
            </a:avLst>
          </a:prstGeom>
          <a:solidFill>
            <a:schemeClr val="accent5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2 155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Благоустройство городских территорий, организация содержания и ремонта городского хозяйства Новокузнецкого городского округа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Выноска 2 22"/>
          <p:cNvSpPr/>
          <p:nvPr/>
        </p:nvSpPr>
        <p:spPr>
          <a:xfrm>
            <a:off x="6372200" y="2564904"/>
            <a:ext cx="2541319" cy="771895"/>
          </a:xfrm>
          <a:prstGeom prst="borderCallout2">
            <a:avLst>
              <a:gd name="adj1" fmla="val 51942"/>
              <a:gd name="adj2" fmla="val 351"/>
              <a:gd name="adj3" fmla="val 52221"/>
              <a:gd name="adj4" fmla="val -13058"/>
              <a:gd name="adj5" fmla="val 60914"/>
              <a:gd name="adj6" fmla="val -32220"/>
            </a:avLst>
          </a:prstGeom>
          <a:solidFill>
            <a:schemeClr val="accent5"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Содержание водоотливных комплексов и объектов инженерной защиты, прочие мероприятия по благоустройству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25" name="Выноска 2 24"/>
          <p:cNvSpPr/>
          <p:nvPr/>
        </p:nvSpPr>
        <p:spPr>
          <a:xfrm flipH="1">
            <a:off x="395535" y="3573016"/>
            <a:ext cx="1728192" cy="576064"/>
          </a:xfrm>
          <a:prstGeom prst="borderCallout2">
            <a:avLst>
              <a:gd name="adj1" fmla="val 78612"/>
              <a:gd name="adj2" fmla="val 38"/>
              <a:gd name="adj3" fmla="val 81036"/>
              <a:gd name="adj4" fmla="val -16337"/>
              <a:gd name="adj5" fmla="val 54024"/>
              <a:gd name="adj6" fmla="val -42165"/>
            </a:avLst>
          </a:prstGeom>
          <a:solidFill>
            <a:schemeClr val="accent5"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Благоустройство и озеленение территории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26" name="Выноска 2 25"/>
          <p:cNvSpPr/>
          <p:nvPr/>
        </p:nvSpPr>
        <p:spPr>
          <a:xfrm flipH="1">
            <a:off x="395535" y="4293096"/>
            <a:ext cx="1728192" cy="648072"/>
          </a:xfrm>
          <a:prstGeom prst="borderCallout2">
            <a:avLst>
              <a:gd name="adj1" fmla="val 61661"/>
              <a:gd name="adj2" fmla="val -1426"/>
              <a:gd name="adj3" fmla="val 61662"/>
              <a:gd name="adj4" fmla="val -18285"/>
              <a:gd name="adj5" fmla="val 9704"/>
              <a:gd name="adj6" fmla="val -58641"/>
            </a:avLst>
          </a:prstGeom>
          <a:solidFill>
            <a:schemeClr val="accent5"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Содержание и ремонт автомобильных дорог</a:t>
            </a:r>
          </a:p>
        </p:txBody>
      </p:sp>
      <p:sp>
        <p:nvSpPr>
          <p:cNvPr id="27" name="Выноска 2 26"/>
          <p:cNvSpPr/>
          <p:nvPr/>
        </p:nvSpPr>
        <p:spPr>
          <a:xfrm>
            <a:off x="395536" y="2780928"/>
            <a:ext cx="1728192" cy="648072"/>
          </a:xfrm>
          <a:prstGeom prst="borderCallout2">
            <a:avLst>
              <a:gd name="adj1" fmla="val 69770"/>
              <a:gd name="adj2" fmla="val 99238"/>
              <a:gd name="adj3" fmla="val 82220"/>
              <a:gd name="adj4" fmla="val 103396"/>
              <a:gd name="adj5" fmla="val 81136"/>
              <a:gd name="adj6" fmla="val 129467"/>
            </a:avLst>
          </a:prstGeom>
          <a:solidFill>
            <a:schemeClr val="accent5"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Содержание и реконструкция сетей наружного освещения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21" name="Выноска 2 20"/>
          <p:cNvSpPr/>
          <p:nvPr/>
        </p:nvSpPr>
        <p:spPr>
          <a:xfrm>
            <a:off x="6372200" y="1628801"/>
            <a:ext cx="2520280" cy="720080"/>
          </a:xfrm>
          <a:prstGeom prst="borderCallout2">
            <a:avLst>
              <a:gd name="adj1" fmla="val 51942"/>
              <a:gd name="adj2" fmla="val 351"/>
              <a:gd name="adj3" fmla="val 44298"/>
              <a:gd name="adj4" fmla="val -13058"/>
              <a:gd name="adj5" fmla="val 85427"/>
              <a:gd name="adj6" fmla="val -39398"/>
            </a:avLst>
          </a:prstGeom>
          <a:solidFill>
            <a:schemeClr val="accent5"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Безопасные и качественные дороги (замена дорожного полотна </a:t>
            </a:r>
            <a:r>
              <a:rPr lang="ru-RU" sz="1000" b="1" i="1" dirty="0" smtClean="0">
                <a:solidFill>
                  <a:schemeClr val="tx1"/>
                </a:solidFill>
              </a:rPr>
              <a:t>86 км</a:t>
            </a:r>
            <a:r>
              <a:rPr lang="ru-RU" sz="1000" i="1" dirty="0" smtClean="0">
                <a:solidFill>
                  <a:schemeClr val="tx1"/>
                </a:solidFill>
              </a:rPr>
              <a:t>)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0" y="332656"/>
            <a:ext cx="2448272" cy="2232248"/>
          </a:xfrm>
          <a:prstGeom prst="downArrow">
            <a:avLst/>
          </a:prstGeom>
          <a:solidFill>
            <a:schemeClr val="bg2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Цель:</a:t>
            </a:r>
            <a:endParaRPr lang="ru-RU" sz="1000" i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1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Повышение уровня безопасности, комфортности и эстетической привлекательности среды проживания населения</a:t>
            </a:r>
          </a:p>
          <a:p>
            <a:pPr algn="ctr"/>
            <a:endParaRPr lang="ru-RU" sz="11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020272" y="332656"/>
            <a:ext cx="1914525" cy="936427"/>
          </a:xfrm>
          <a:prstGeom prst="roundRect">
            <a:avLst/>
          </a:prstGeom>
          <a:solidFill>
            <a:schemeClr val="bg2"/>
          </a:solidFill>
          <a:ln w="12700" cap="rnd">
            <a:solidFill>
              <a:srgbClr val="FF0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Расходы на одного жителя города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4 769 </a:t>
            </a: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руб. в год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07904" y="3248980"/>
            <a:ext cx="108012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млн руб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4513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826" y="116632"/>
            <a:ext cx="3610347" cy="1028699"/>
          </a:xfrm>
        </p:spPr>
        <p:txBody>
          <a:bodyPr anchor="b">
            <a:no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МП «Развитие жилищно-коммунального хозяйства города Новокузнецка»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6276" y="1626919"/>
          <a:ext cx="3941742" cy="353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8575" y="381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2267744" y="2967335"/>
            <a:ext cx="1257303" cy="461665"/>
          </a:xfrm>
          <a:prstGeom prst="rect">
            <a:avLst/>
          </a:prstGeom>
          <a:noFill/>
          <a:ln cap="rnd">
            <a:noFill/>
            <a:rou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1 797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251521" y="5085184"/>
            <a:ext cx="2736303" cy="1600624"/>
          </a:xfrm>
          <a:prstGeom prst="wedgeRoundRectCallout">
            <a:avLst>
              <a:gd name="adj1" fmla="val 39587"/>
              <a:gd name="adj2" fmla="val -88843"/>
              <a:gd name="adj3" fmla="val 16667"/>
            </a:avLst>
          </a:prstGeom>
          <a:solidFill>
            <a:schemeClr val="accent6">
              <a:lumMod val="90000"/>
              <a:alpha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1 549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Субсидии и компенсации выпадающих доходов организациям, предоставляющим населению жилищно-коммунальные услуги, возникших в результате установления мер социальной поддержки гражданам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3347864" y="5877272"/>
            <a:ext cx="2232248" cy="792088"/>
          </a:xfrm>
          <a:prstGeom prst="wedgeRoundRectCallout">
            <a:avLst>
              <a:gd name="adj1" fmla="val -11595"/>
              <a:gd name="adj2" fmla="val -305736"/>
              <a:gd name="adj3" fmla="val 16667"/>
            </a:avLst>
          </a:prstGeom>
          <a:solidFill>
            <a:schemeClr val="accent1">
              <a:lumMod val="50000"/>
              <a:alpha val="3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51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Расходы на организацию программы (в т.ч. финансовое оздоровление)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716016" y="2805139"/>
            <a:ext cx="4320480" cy="1247721"/>
          </a:xfrm>
          <a:prstGeom prst="wedgeRoundRectCallout">
            <a:avLst>
              <a:gd name="adj1" fmla="val -60902"/>
              <a:gd name="adj2" fmla="val -7017"/>
              <a:gd name="adj3" fmla="val 16667"/>
            </a:avLst>
          </a:prstGeom>
          <a:solidFill>
            <a:schemeClr val="accent4">
              <a:lumMod val="9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85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Разработка и актуализация схем коммунальной инфраструктуры и строительство, ремонт и реконструкция объектов инженерной инфраструктуры (строительство газовой котельной мощностью 8,6 МВт в Новоильинском районе, обеспечение теплоснабжением МКД по ул.Вокзальная 111, 113 и пр.)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12160" y="4797152"/>
            <a:ext cx="2880320" cy="1872208"/>
          </a:xfrm>
          <a:prstGeom prst="wedgeRoundRectCallout">
            <a:avLst>
              <a:gd name="adj1" fmla="val -110539"/>
              <a:gd name="adj2" fmla="val -112743"/>
              <a:gd name="adj3" fmla="val 16667"/>
            </a:avLst>
          </a:prstGeom>
          <a:solidFill>
            <a:schemeClr val="accent5">
              <a:lumMod val="9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112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 </a:t>
            </a:r>
            <a:r>
              <a:rPr lang="ru-RU" sz="1200" dirty="0" smtClean="0">
                <a:solidFill>
                  <a:schemeClr val="tx1"/>
                </a:solidFill>
              </a:rPr>
              <a:t>Жилищное хозяйство и капитальный ремонт жилого фонда (ремонт придомовых территорий МКД, ремонт фасадов многоквартирных домов, кап ремонт инженерных сетей МКД по ул. Сеченова 3, кап ремонт фасада МКД по ул. Октябрьский 7, и пр.)</a:t>
            </a:r>
          </a:p>
        </p:txBody>
      </p:sp>
      <p:sp>
        <p:nvSpPr>
          <p:cNvPr id="22" name="Выноска 2 21"/>
          <p:cNvSpPr/>
          <p:nvPr/>
        </p:nvSpPr>
        <p:spPr>
          <a:xfrm flipH="1">
            <a:off x="3887924" y="1484784"/>
            <a:ext cx="1368152" cy="864096"/>
          </a:xfrm>
          <a:prstGeom prst="borderCallout2">
            <a:avLst>
              <a:gd name="adj1" fmla="val 100450"/>
              <a:gd name="adj2" fmla="val 98025"/>
              <a:gd name="adj3" fmla="val 97432"/>
              <a:gd name="adj4" fmla="val 100465"/>
              <a:gd name="adj5" fmla="val 105959"/>
              <a:gd name="adj6" fmla="val 118162"/>
            </a:avLst>
          </a:prstGeom>
          <a:solidFill>
            <a:schemeClr val="accent6">
              <a:alpha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Субсидии на холодное водоснабжение  и водоотведение</a:t>
            </a:r>
          </a:p>
        </p:txBody>
      </p:sp>
      <p:sp>
        <p:nvSpPr>
          <p:cNvPr id="23" name="Выноска 2 22"/>
          <p:cNvSpPr/>
          <p:nvPr/>
        </p:nvSpPr>
        <p:spPr>
          <a:xfrm>
            <a:off x="5724128" y="1556792"/>
            <a:ext cx="2447925" cy="780116"/>
          </a:xfrm>
          <a:prstGeom prst="borderCallout2">
            <a:avLst>
              <a:gd name="adj1" fmla="val 101095"/>
              <a:gd name="adj2" fmla="val 14046"/>
              <a:gd name="adj3" fmla="val 138402"/>
              <a:gd name="adj4" fmla="val -41757"/>
              <a:gd name="adj5" fmla="val 201580"/>
              <a:gd name="adj6" fmla="val -59626"/>
            </a:avLst>
          </a:prstGeom>
          <a:solidFill>
            <a:schemeClr val="accent6">
              <a:alpha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Содержание и ремонт в домах специализированного и аварийного жилищного фонда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0" y="188640"/>
            <a:ext cx="2448272" cy="2448272"/>
          </a:xfrm>
          <a:prstGeom prst="downArrow">
            <a:avLst/>
          </a:prstGeom>
          <a:solidFill>
            <a:schemeClr val="bg2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Цель:</a:t>
            </a:r>
            <a:endParaRPr lang="ru-RU" sz="1000" i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1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Создание условий для поддержания ЖКХ надлежащем состоянии и обеспечения населения доступными и качественными ЖК услугами</a:t>
            </a:r>
          </a:p>
          <a:p>
            <a:pPr algn="ctr"/>
            <a:endParaRPr lang="ru-RU" sz="11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020272" y="332656"/>
            <a:ext cx="1914525" cy="936427"/>
          </a:xfrm>
          <a:prstGeom prst="roundRect">
            <a:avLst/>
          </a:prstGeom>
          <a:solidFill>
            <a:schemeClr val="bg2"/>
          </a:solidFill>
          <a:ln w="12700" cap="rnd">
            <a:solidFill>
              <a:srgbClr val="FF0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Расходы на одного жителя города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3 249 </a:t>
            </a: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руб. в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339752" y="3429000"/>
            <a:ext cx="108012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млн руб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1" name="Выноска 2 20"/>
          <p:cNvSpPr/>
          <p:nvPr/>
        </p:nvSpPr>
        <p:spPr>
          <a:xfrm flipH="1">
            <a:off x="179511" y="2924944"/>
            <a:ext cx="1316779" cy="1008112"/>
          </a:xfrm>
          <a:prstGeom prst="borderCallout2">
            <a:avLst>
              <a:gd name="adj1" fmla="val 61661"/>
              <a:gd name="adj2" fmla="val -64"/>
              <a:gd name="adj3" fmla="val 64666"/>
              <a:gd name="adj4" fmla="val 418"/>
              <a:gd name="adj5" fmla="val 61849"/>
              <a:gd name="adj6" fmla="val 757"/>
            </a:avLst>
          </a:prstGeom>
          <a:solidFill>
            <a:schemeClr val="accent6">
              <a:alpha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Субсидии на отопление и горячее водоснабжение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08760" y="3140968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latin typeface="+mn-lt"/>
              </a:rPr>
              <a:t>85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871829" y="3429000"/>
            <a:ext cx="497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latin typeface="+mn-lt"/>
              </a:rPr>
              <a:t>112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851919" y="3645024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latin typeface="+mn-lt"/>
              </a:rPr>
              <a:t>51</a:t>
            </a:r>
          </a:p>
        </p:txBody>
      </p:sp>
    </p:spTree>
    <p:extLst>
      <p:ext uri="{BB962C8B-B14F-4D97-AF65-F5344CB8AC3E}">
        <p14:creationId xmlns="" xmlns:p14="http://schemas.microsoft.com/office/powerpoint/2010/main" val="21204513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4752528" cy="14401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Исполнение МП «Организация и развитие пассажирских перевозок и координация работы операторов связи на территории Новокузнецкого городского округа»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01730" y="2348880"/>
          <a:ext cx="3940540" cy="332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8575" y="381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943348" y="3573016"/>
            <a:ext cx="1257303" cy="461665"/>
          </a:xfrm>
          <a:prstGeom prst="rect">
            <a:avLst/>
          </a:prstGeom>
          <a:noFill/>
          <a:ln cap="rnd">
            <a:noFill/>
            <a:rou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710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876256" y="4437112"/>
            <a:ext cx="2054432" cy="907598"/>
          </a:xfrm>
          <a:prstGeom prst="wedgeRoundRectCallout">
            <a:avLst>
              <a:gd name="adj1" fmla="val -107515"/>
              <a:gd name="adj2" fmla="val -31753"/>
              <a:gd name="adj3" fmla="val 16667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1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Погашение кредиторской задолженности в сфере управления транспортом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948264" y="3284984"/>
            <a:ext cx="1944216" cy="1008112"/>
          </a:xfrm>
          <a:prstGeom prst="wedgeRoundRectCallout">
            <a:avLst>
              <a:gd name="adj1" fmla="val -113399"/>
              <a:gd name="adj2" fmla="val 72040"/>
              <a:gd name="adj3" fmla="val 16667"/>
            </a:avLst>
          </a:prstGeom>
          <a:solidFill>
            <a:srgbClr val="FFEDA3">
              <a:alpha val="50196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48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Расходы на организацию программы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508104" y="5517232"/>
            <a:ext cx="2565072" cy="1206955"/>
          </a:xfrm>
          <a:prstGeom prst="wedgeRoundRectCallout">
            <a:avLst>
              <a:gd name="adj1" fmla="val -55397"/>
              <a:gd name="adj2" fmla="val -93347"/>
              <a:gd name="adj3" fmla="val 16667"/>
            </a:avLst>
          </a:prstGeom>
          <a:solidFill>
            <a:schemeClr val="tx2">
              <a:lumMod val="40000"/>
              <a:lumOff val="60000"/>
              <a:alpha val="53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661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Обслуживание населения города Новокузнецка пассажирским транспортом, осуществляющим перевозку по социальному заказу </a:t>
            </a:r>
          </a:p>
        </p:txBody>
      </p:sp>
      <p:sp>
        <p:nvSpPr>
          <p:cNvPr id="18" name="Выноска 2 17"/>
          <p:cNvSpPr/>
          <p:nvPr/>
        </p:nvSpPr>
        <p:spPr>
          <a:xfrm flipH="1">
            <a:off x="683567" y="2996952"/>
            <a:ext cx="1800200" cy="1104406"/>
          </a:xfrm>
          <a:prstGeom prst="borderCallout2">
            <a:avLst>
              <a:gd name="adj1" fmla="val 61661"/>
              <a:gd name="adj2" fmla="val -1426"/>
              <a:gd name="adj3" fmla="val 61662"/>
              <a:gd name="adj4" fmla="val -18285"/>
              <a:gd name="adj5" fmla="val 118321"/>
              <a:gd name="adj6" fmla="val -59811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Выполнение социального заказа на перевозку пассажиров автомобильным транспортом</a:t>
            </a:r>
          </a:p>
        </p:txBody>
      </p:sp>
      <p:sp>
        <p:nvSpPr>
          <p:cNvPr id="19" name="Выноска 2 18"/>
          <p:cNvSpPr/>
          <p:nvPr/>
        </p:nvSpPr>
        <p:spPr>
          <a:xfrm>
            <a:off x="6948264" y="2060848"/>
            <a:ext cx="1800200" cy="1082643"/>
          </a:xfrm>
          <a:prstGeom prst="borderCallout2">
            <a:avLst>
              <a:gd name="adj1" fmla="val 19014"/>
              <a:gd name="adj2" fmla="val 296"/>
              <a:gd name="adj3" fmla="val 19015"/>
              <a:gd name="adj4" fmla="val -17424"/>
              <a:gd name="adj5" fmla="val 106161"/>
              <a:gd name="adj6" fmla="val -77968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>
                <a:solidFill>
                  <a:schemeClr val="tx1"/>
                </a:solidFill>
              </a:rPr>
              <a:t>Мероприятие</a:t>
            </a:r>
            <a:endParaRPr lang="ru-RU" sz="10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Выполнение социального заказа на перевозку пассажиров электротранспортом</a:t>
            </a:r>
            <a:endParaRPr lang="ru-RU" sz="1000" i="1" dirty="0">
              <a:solidFill>
                <a:schemeClr val="tx1"/>
              </a:solidFill>
            </a:endParaRPr>
          </a:p>
        </p:txBody>
      </p:sp>
      <p:pic>
        <p:nvPicPr>
          <p:cNvPr id="2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61248"/>
            <a:ext cx="504056" cy="899739"/>
          </a:xfrm>
          <a:prstGeom prst="rect">
            <a:avLst/>
          </a:prstGeom>
        </p:spPr>
      </p:pic>
      <p:sp>
        <p:nvSpPr>
          <p:cNvPr id="40" name="Полилиния 39"/>
          <p:cNvSpPr/>
          <p:nvPr/>
        </p:nvSpPr>
        <p:spPr>
          <a:xfrm>
            <a:off x="103367" y="4166483"/>
            <a:ext cx="3676153" cy="2706095"/>
          </a:xfrm>
          <a:custGeom>
            <a:avLst/>
            <a:gdLst>
              <a:gd name="connsiteX0" fmla="*/ 0 w 3676153"/>
              <a:gd name="connsiteY0" fmla="*/ 0 h 2706095"/>
              <a:gd name="connsiteX1" fmla="*/ 763325 w 3676153"/>
              <a:gd name="connsiteY1" fmla="*/ 166978 h 2706095"/>
              <a:gd name="connsiteX2" fmla="*/ 1152939 w 3676153"/>
              <a:gd name="connsiteY2" fmla="*/ 405517 h 2706095"/>
              <a:gd name="connsiteX3" fmla="*/ 1192696 w 3676153"/>
              <a:gd name="connsiteY3" fmla="*/ 413468 h 2706095"/>
              <a:gd name="connsiteX4" fmla="*/ 1311965 w 3676153"/>
              <a:gd name="connsiteY4" fmla="*/ 286247 h 2706095"/>
              <a:gd name="connsiteX5" fmla="*/ 1566407 w 3676153"/>
              <a:gd name="connsiteY5" fmla="*/ 349858 h 2706095"/>
              <a:gd name="connsiteX6" fmla="*/ 1661823 w 3676153"/>
              <a:gd name="connsiteY6" fmla="*/ 604300 h 2706095"/>
              <a:gd name="connsiteX7" fmla="*/ 1804946 w 3676153"/>
              <a:gd name="connsiteY7" fmla="*/ 763326 h 2706095"/>
              <a:gd name="connsiteX8" fmla="*/ 1892410 w 3676153"/>
              <a:gd name="connsiteY8" fmla="*/ 723569 h 2706095"/>
              <a:gd name="connsiteX9" fmla="*/ 2170706 w 3676153"/>
              <a:gd name="connsiteY9" fmla="*/ 803082 h 2706095"/>
              <a:gd name="connsiteX10" fmla="*/ 2552369 w 3676153"/>
              <a:gd name="connsiteY10" fmla="*/ 1057524 h 2706095"/>
              <a:gd name="connsiteX11" fmla="*/ 2504661 w 3676153"/>
              <a:gd name="connsiteY11" fmla="*/ 1176794 h 2706095"/>
              <a:gd name="connsiteX12" fmla="*/ 2584174 w 3676153"/>
              <a:gd name="connsiteY12" fmla="*/ 1351722 h 2706095"/>
              <a:gd name="connsiteX13" fmla="*/ 2989690 w 3676153"/>
              <a:gd name="connsiteY13" fmla="*/ 1256307 h 2706095"/>
              <a:gd name="connsiteX14" fmla="*/ 3260035 w 3676153"/>
              <a:gd name="connsiteY14" fmla="*/ 1311966 h 2706095"/>
              <a:gd name="connsiteX15" fmla="*/ 3450866 w 3676153"/>
              <a:gd name="connsiteY15" fmla="*/ 1439187 h 2706095"/>
              <a:gd name="connsiteX16" fmla="*/ 3530379 w 3676153"/>
              <a:gd name="connsiteY16" fmla="*/ 1677726 h 2706095"/>
              <a:gd name="connsiteX17" fmla="*/ 3554233 w 3676153"/>
              <a:gd name="connsiteY17" fmla="*/ 1932167 h 2706095"/>
              <a:gd name="connsiteX18" fmla="*/ 3554233 w 3676153"/>
              <a:gd name="connsiteY18" fmla="*/ 2099145 h 2706095"/>
              <a:gd name="connsiteX19" fmla="*/ 3554233 w 3676153"/>
              <a:gd name="connsiteY19" fmla="*/ 2258171 h 2706095"/>
              <a:gd name="connsiteX20" fmla="*/ 3617843 w 3676153"/>
              <a:gd name="connsiteY20" fmla="*/ 2425148 h 2706095"/>
              <a:gd name="connsiteX21" fmla="*/ 3617843 w 3676153"/>
              <a:gd name="connsiteY21" fmla="*/ 2631882 h 2706095"/>
              <a:gd name="connsiteX22" fmla="*/ 3267986 w 3676153"/>
              <a:gd name="connsiteY22" fmla="*/ 2695493 h 2706095"/>
              <a:gd name="connsiteX23" fmla="*/ 3236181 w 3676153"/>
              <a:gd name="connsiteY23" fmla="*/ 2695493 h 2706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676153" h="2706095">
                <a:moveTo>
                  <a:pt x="0" y="0"/>
                </a:moveTo>
                <a:cubicBezTo>
                  <a:pt x="285584" y="49696"/>
                  <a:pt x="571169" y="99392"/>
                  <a:pt x="763325" y="166978"/>
                </a:cubicBezTo>
                <a:cubicBezTo>
                  <a:pt x="955481" y="234564"/>
                  <a:pt x="1081377" y="364435"/>
                  <a:pt x="1152939" y="405517"/>
                </a:cubicBezTo>
                <a:cubicBezTo>
                  <a:pt x="1224501" y="446599"/>
                  <a:pt x="1166192" y="433346"/>
                  <a:pt x="1192696" y="413468"/>
                </a:cubicBezTo>
                <a:cubicBezTo>
                  <a:pt x="1219200" y="393590"/>
                  <a:pt x="1249680" y="296849"/>
                  <a:pt x="1311965" y="286247"/>
                </a:cubicBezTo>
                <a:cubicBezTo>
                  <a:pt x="1374250" y="275645"/>
                  <a:pt x="1508097" y="296849"/>
                  <a:pt x="1566407" y="349858"/>
                </a:cubicBezTo>
                <a:cubicBezTo>
                  <a:pt x="1624717" y="402867"/>
                  <a:pt x="1622067" y="535389"/>
                  <a:pt x="1661823" y="604300"/>
                </a:cubicBezTo>
                <a:cubicBezTo>
                  <a:pt x="1701579" y="673211"/>
                  <a:pt x="1766515" y="743448"/>
                  <a:pt x="1804946" y="763326"/>
                </a:cubicBezTo>
                <a:cubicBezTo>
                  <a:pt x="1843377" y="783204"/>
                  <a:pt x="1831450" y="716943"/>
                  <a:pt x="1892410" y="723569"/>
                </a:cubicBezTo>
                <a:cubicBezTo>
                  <a:pt x="1953370" y="730195"/>
                  <a:pt x="2060713" y="747423"/>
                  <a:pt x="2170706" y="803082"/>
                </a:cubicBezTo>
                <a:cubicBezTo>
                  <a:pt x="2280699" y="858741"/>
                  <a:pt x="2496710" y="995239"/>
                  <a:pt x="2552369" y="1057524"/>
                </a:cubicBezTo>
                <a:cubicBezTo>
                  <a:pt x="2608028" y="1119809"/>
                  <a:pt x="2499360" y="1127761"/>
                  <a:pt x="2504661" y="1176794"/>
                </a:cubicBezTo>
                <a:cubicBezTo>
                  <a:pt x="2509962" y="1225827"/>
                  <a:pt x="2503336" y="1338470"/>
                  <a:pt x="2584174" y="1351722"/>
                </a:cubicBezTo>
                <a:cubicBezTo>
                  <a:pt x="2665012" y="1364974"/>
                  <a:pt x="2877047" y="1262933"/>
                  <a:pt x="2989690" y="1256307"/>
                </a:cubicBezTo>
                <a:cubicBezTo>
                  <a:pt x="3102333" y="1249681"/>
                  <a:pt x="3183172" y="1281486"/>
                  <a:pt x="3260035" y="1311966"/>
                </a:cubicBezTo>
                <a:cubicBezTo>
                  <a:pt x="3336898" y="1342446"/>
                  <a:pt x="3405809" y="1378227"/>
                  <a:pt x="3450866" y="1439187"/>
                </a:cubicBezTo>
                <a:cubicBezTo>
                  <a:pt x="3495923" y="1500147"/>
                  <a:pt x="3513151" y="1595563"/>
                  <a:pt x="3530379" y="1677726"/>
                </a:cubicBezTo>
                <a:cubicBezTo>
                  <a:pt x="3547607" y="1759889"/>
                  <a:pt x="3550257" y="1861931"/>
                  <a:pt x="3554233" y="1932167"/>
                </a:cubicBezTo>
                <a:cubicBezTo>
                  <a:pt x="3558209" y="2002403"/>
                  <a:pt x="3554233" y="2099145"/>
                  <a:pt x="3554233" y="2099145"/>
                </a:cubicBezTo>
                <a:cubicBezTo>
                  <a:pt x="3554233" y="2153479"/>
                  <a:pt x="3543631" y="2203837"/>
                  <a:pt x="3554233" y="2258171"/>
                </a:cubicBezTo>
                <a:cubicBezTo>
                  <a:pt x="3564835" y="2312505"/>
                  <a:pt x="3607241" y="2362863"/>
                  <a:pt x="3617843" y="2425148"/>
                </a:cubicBezTo>
                <a:cubicBezTo>
                  <a:pt x="3628445" y="2487433"/>
                  <a:pt x="3676153" y="2586825"/>
                  <a:pt x="3617843" y="2631882"/>
                </a:cubicBezTo>
                <a:cubicBezTo>
                  <a:pt x="3559534" y="2676940"/>
                  <a:pt x="3331596" y="2684891"/>
                  <a:pt x="3267986" y="2695493"/>
                </a:cubicBezTo>
                <a:cubicBezTo>
                  <a:pt x="3204376" y="2706095"/>
                  <a:pt x="3220278" y="2700794"/>
                  <a:pt x="3236181" y="269549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15903" y="4426754"/>
            <a:ext cx="3697853" cy="2443173"/>
          </a:xfrm>
          <a:custGeom>
            <a:avLst/>
            <a:gdLst>
              <a:gd name="connsiteX0" fmla="*/ 0 w 3697853"/>
              <a:gd name="connsiteY0" fmla="*/ 296321 h 2443173"/>
              <a:gd name="connsiteX1" fmla="*/ 15902 w 3697853"/>
              <a:gd name="connsiteY1" fmla="*/ 272467 h 2443173"/>
              <a:gd name="connsiteX2" fmla="*/ 87464 w 3697853"/>
              <a:gd name="connsiteY2" fmla="*/ 200905 h 2443173"/>
              <a:gd name="connsiteX3" fmla="*/ 119269 w 3697853"/>
              <a:gd name="connsiteY3" fmla="*/ 177051 h 2443173"/>
              <a:gd name="connsiteX4" fmla="*/ 143123 w 3697853"/>
              <a:gd name="connsiteY4" fmla="*/ 153197 h 2443173"/>
              <a:gd name="connsiteX5" fmla="*/ 166977 w 3697853"/>
              <a:gd name="connsiteY5" fmla="*/ 137295 h 2443173"/>
              <a:gd name="connsiteX6" fmla="*/ 214685 w 3697853"/>
              <a:gd name="connsiteY6" fmla="*/ 97538 h 2443173"/>
              <a:gd name="connsiteX7" fmla="*/ 230587 w 3697853"/>
              <a:gd name="connsiteY7" fmla="*/ 73684 h 2443173"/>
              <a:gd name="connsiteX8" fmla="*/ 286247 w 3697853"/>
              <a:gd name="connsiteY8" fmla="*/ 25976 h 2443173"/>
              <a:gd name="connsiteX9" fmla="*/ 318052 w 3697853"/>
              <a:gd name="connsiteY9" fmla="*/ 18025 h 2443173"/>
              <a:gd name="connsiteX10" fmla="*/ 341906 w 3697853"/>
              <a:gd name="connsiteY10" fmla="*/ 2123 h 2443173"/>
              <a:gd name="connsiteX11" fmla="*/ 437321 w 3697853"/>
              <a:gd name="connsiteY11" fmla="*/ 10074 h 2443173"/>
              <a:gd name="connsiteX12" fmla="*/ 461175 w 3697853"/>
              <a:gd name="connsiteY12" fmla="*/ 25976 h 2443173"/>
              <a:gd name="connsiteX13" fmla="*/ 500932 w 3697853"/>
              <a:gd name="connsiteY13" fmla="*/ 57782 h 2443173"/>
              <a:gd name="connsiteX14" fmla="*/ 524786 w 3697853"/>
              <a:gd name="connsiteY14" fmla="*/ 73684 h 2443173"/>
              <a:gd name="connsiteX15" fmla="*/ 572494 w 3697853"/>
              <a:gd name="connsiteY15" fmla="*/ 121392 h 2443173"/>
              <a:gd name="connsiteX16" fmla="*/ 580445 w 3697853"/>
              <a:gd name="connsiteY16" fmla="*/ 145246 h 2443173"/>
              <a:gd name="connsiteX17" fmla="*/ 588396 w 3697853"/>
              <a:gd name="connsiteY17" fmla="*/ 177051 h 2443173"/>
              <a:gd name="connsiteX18" fmla="*/ 604299 w 3697853"/>
              <a:gd name="connsiteY18" fmla="*/ 145246 h 2443173"/>
              <a:gd name="connsiteX19" fmla="*/ 652007 w 3697853"/>
              <a:gd name="connsiteY19" fmla="*/ 113441 h 2443173"/>
              <a:gd name="connsiteX20" fmla="*/ 675860 w 3697853"/>
              <a:gd name="connsiteY20" fmla="*/ 97538 h 2443173"/>
              <a:gd name="connsiteX21" fmla="*/ 723568 w 3697853"/>
              <a:gd name="connsiteY21" fmla="*/ 81636 h 2443173"/>
              <a:gd name="connsiteX22" fmla="*/ 747422 w 3697853"/>
              <a:gd name="connsiteY22" fmla="*/ 73684 h 2443173"/>
              <a:gd name="connsiteX23" fmla="*/ 834887 w 3697853"/>
              <a:gd name="connsiteY23" fmla="*/ 41879 h 2443173"/>
              <a:gd name="connsiteX24" fmla="*/ 898497 w 3697853"/>
              <a:gd name="connsiteY24" fmla="*/ 33928 h 2443173"/>
              <a:gd name="connsiteX25" fmla="*/ 1025718 w 3697853"/>
              <a:gd name="connsiteY25" fmla="*/ 49830 h 2443173"/>
              <a:gd name="connsiteX26" fmla="*/ 1081377 w 3697853"/>
              <a:gd name="connsiteY26" fmla="*/ 81636 h 2443173"/>
              <a:gd name="connsiteX27" fmla="*/ 1144987 w 3697853"/>
              <a:gd name="connsiteY27" fmla="*/ 105489 h 2443173"/>
              <a:gd name="connsiteX28" fmla="*/ 1200647 w 3697853"/>
              <a:gd name="connsiteY28" fmla="*/ 145246 h 2443173"/>
              <a:gd name="connsiteX29" fmla="*/ 1224500 w 3697853"/>
              <a:gd name="connsiteY29" fmla="*/ 153197 h 2443173"/>
              <a:gd name="connsiteX30" fmla="*/ 1248354 w 3697853"/>
              <a:gd name="connsiteY30" fmla="*/ 169100 h 2443173"/>
              <a:gd name="connsiteX31" fmla="*/ 1272208 w 3697853"/>
              <a:gd name="connsiteY31" fmla="*/ 200905 h 2443173"/>
              <a:gd name="connsiteX32" fmla="*/ 1288111 w 3697853"/>
              <a:gd name="connsiteY32" fmla="*/ 264516 h 2443173"/>
              <a:gd name="connsiteX33" fmla="*/ 1351721 w 3697853"/>
              <a:gd name="connsiteY33" fmla="*/ 232710 h 2443173"/>
              <a:gd name="connsiteX34" fmla="*/ 1407380 w 3697853"/>
              <a:gd name="connsiteY34" fmla="*/ 208856 h 2443173"/>
              <a:gd name="connsiteX35" fmla="*/ 1478942 w 3697853"/>
              <a:gd name="connsiteY35" fmla="*/ 192954 h 2443173"/>
              <a:gd name="connsiteX36" fmla="*/ 1582309 w 3697853"/>
              <a:gd name="connsiteY36" fmla="*/ 177051 h 2443173"/>
              <a:gd name="connsiteX37" fmla="*/ 1661822 w 3697853"/>
              <a:gd name="connsiteY37" fmla="*/ 185003 h 2443173"/>
              <a:gd name="connsiteX38" fmla="*/ 1765189 w 3697853"/>
              <a:gd name="connsiteY38" fmla="*/ 240662 h 2443173"/>
              <a:gd name="connsiteX39" fmla="*/ 1804946 w 3697853"/>
              <a:gd name="connsiteY39" fmla="*/ 264516 h 2443173"/>
              <a:gd name="connsiteX40" fmla="*/ 1852654 w 3697853"/>
              <a:gd name="connsiteY40" fmla="*/ 296321 h 2443173"/>
              <a:gd name="connsiteX41" fmla="*/ 1884459 w 3697853"/>
              <a:gd name="connsiteY41" fmla="*/ 351980 h 2443173"/>
              <a:gd name="connsiteX42" fmla="*/ 1940118 w 3697853"/>
              <a:gd name="connsiteY42" fmla="*/ 423542 h 2443173"/>
              <a:gd name="connsiteX43" fmla="*/ 1979874 w 3697853"/>
              <a:gd name="connsiteY43" fmla="*/ 495103 h 2443173"/>
              <a:gd name="connsiteX44" fmla="*/ 1995777 w 3697853"/>
              <a:gd name="connsiteY44" fmla="*/ 542811 h 2443173"/>
              <a:gd name="connsiteX45" fmla="*/ 2035534 w 3697853"/>
              <a:gd name="connsiteY45" fmla="*/ 590519 h 2443173"/>
              <a:gd name="connsiteX46" fmla="*/ 2043485 w 3697853"/>
              <a:gd name="connsiteY46" fmla="*/ 614373 h 2443173"/>
              <a:gd name="connsiteX47" fmla="*/ 2067339 w 3697853"/>
              <a:gd name="connsiteY47" fmla="*/ 622324 h 2443173"/>
              <a:gd name="connsiteX48" fmla="*/ 2154803 w 3697853"/>
              <a:gd name="connsiteY48" fmla="*/ 614373 h 2443173"/>
              <a:gd name="connsiteX49" fmla="*/ 2202511 w 3697853"/>
              <a:gd name="connsiteY49" fmla="*/ 582568 h 2443173"/>
              <a:gd name="connsiteX50" fmla="*/ 2226365 w 3697853"/>
              <a:gd name="connsiteY50" fmla="*/ 574616 h 2443173"/>
              <a:gd name="connsiteX51" fmla="*/ 2250219 w 3697853"/>
              <a:gd name="connsiteY51" fmla="*/ 558714 h 2443173"/>
              <a:gd name="connsiteX52" fmla="*/ 2313829 w 3697853"/>
              <a:gd name="connsiteY52" fmla="*/ 566665 h 2443173"/>
              <a:gd name="connsiteX53" fmla="*/ 2393342 w 3697853"/>
              <a:gd name="connsiteY53" fmla="*/ 614373 h 2443173"/>
              <a:gd name="connsiteX54" fmla="*/ 2433099 w 3697853"/>
              <a:gd name="connsiteY54" fmla="*/ 630276 h 2443173"/>
              <a:gd name="connsiteX55" fmla="*/ 2560320 w 3697853"/>
              <a:gd name="connsiteY55" fmla="*/ 709789 h 2443173"/>
              <a:gd name="connsiteX56" fmla="*/ 2631881 w 3697853"/>
              <a:gd name="connsiteY56" fmla="*/ 733643 h 2443173"/>
              <a:gd name="connsiteX57" fmla="*/ 2655735 w 3697853"/>
              <a:gd name="connsiteY57" fmla="*/ 741594 h 2443173"/>
              <a:gd name="connsiteX58" fmla="*/ 2671638 w 3697853"/>
              <a:gd name="connsiteY58" fmla="*/ 765448 h 2443173"/>
              <a:gd name="connsiteX59" fmla="*/ 2695492 w 3697853"/>
              <a:gd name="connsiteY59" fmla="*/ 829058 h 2443173"/>
              <a:gd name="connsiteX60" fmla="*/ 2719346 w 3697853"/>
              <a:gd name="connsiteY60" fmla="*/ 860863 h 2443173"/>
              <a:gd name="connsiteX61" fmla="*/ 2727297 w 3697853"/>
              <a:gd name="connsiteY61" fmla="*/ 964230 h 2443173"/>
              <a:gd name="connsiteX62" fmla="*/ 2767054 w 3697853"/>
              <a:gd name="connsiteY62" fmla="*/ 972182 h 2443173"/>
              <a:gd name="connsiteX63" fmla="*/ 2782956 w 3697853"/>
              <a:gd name="connsiteY63" fmla="*/ 948328 h 2443173"/>
              <a:gd name="connsiteX64" fmla="*/ 2862469 w 3697853"/>
              <a:gd name="connsiteY64" fmla="*/ 900620 h 2443173"/>
              <a:gd name="connsiteX65" fmla="*/ 2918128 w 3697853"/>
              <a:gd name="connsiteY65" fmla="*/ 884717 h 2443173"/>
              <a:gd name="connsiteX66" fmla="*/ 3085106 w 3697853"/>
              <a:gd name="connsiteY66" fmla="*/ 892669 h 2443173"/>
              <a:gd name="connsiteX67" fmla="*/ 3140765 w 3697853"/>
              <a:gd name="connsiteY67" fmla="*/ 932425 h 2443173"/>
              <a:gd name="connsiteX68" fmla="*/ 3164619 w 3697853"/>
              <a:gd name="connsiteY68" fmla="*/ 948328 h 2443173"/>
              <a:gd name="connsiteX69" fmla="*/ 3212327 w 3697853"/>
              <a:gd name="connsiteY69" fmla="*/ 988084 h 2443173"/>
              <a:gd name="connsiteX70" fmla="*/ 3220278 w 3697853"/>
              <a:gd name="connsiteY70" fmla="*/ 1011938 h 2443173"/>
              <a:gd name="connsiteX71" fmla="*/ 3244132 w 3697853"/>
              <a:gd name="connsiteY71" fmla="*/ 1059646 h 2443173"/>
              <a:gd name="connsiteX72" fmla="*/ 3252083 w 3697853"/>
              <a:gd name="connsiteY72" fmla="*/ 1091451 h 2443173"/>
              <a:gd name="connsiteX73" fmla="*/ 3403158 w 3697853"/>
              <a:gd name="connsiteY73" fmla="*/ 1099403 h 2443173"/>
              <a:gd name="connsiteX74" fmla="*/ 3450866 w 3697853"/>
              <a:gd name="connsiteY74" fmla="*/ 1123256 h 2443173"/>
              <a:gd name="connsiteX75" fmla="*/ 3474720 w 3697853"/>
              <a:gd name="connsiteY75" fmla="*/ 1139159 h 2443173"/>
              <a:gd name="connsiteX76" fmla="*/ 3514476 w 3697853"/>
              <a:gd name="connsiteY76" fmla="*/ 1210721 h 2443173"/>
              <a:gd name="connsiteX77" fmla="*/ 3530379 w 3697853"/>
              <a:gd name="connsiteY77" fmla="*/ 1282283 h 2443173"/>
              <a:gd name="connsiteX78" fmla="*/ 3538330 w 3697853"/>
              <a:gd name="connsiteY78" fmla="*/ 1306136 h 2443173"/>
              <a:gd name="connsiteX79" fmla="*/ 3570135 w 3697853"/>
              <a:gd name="connsiteY79" fmla="*/ 1322039 h 2443173"/>
              <a:gd name="connsiteX80" fmla="*/ 3625794 w 3697853"/>
              <a:gd name="connsiteY80" fmla="*/ 1385649 h 2443173"/>
              <a:gd name="connsiteX81" fmla="*/ 3681454 w 3697853"/>
              <a:gd name="connsiteY81" fmla="*/ 1449260 h 2443173"/>
              <a:gd name="connsiteX82" fmla="*/ 3689405 w 3697853"/>
              <a:gd name="connsiteY82" fmla="*/ 1481065 h 2443173"/>
              <a:gd name="connsiteX83" fmla="*/ 3681454 w 3697853"/>
              <a:gd name="connsiteY83" fmla="*/ 1536724 h 2443173"/>
              <a:gd name="connsiteX84" fmla="*/ 3657600 w 3697853"/>
              <a:gd name="connsiteY84" fmla="*/ 1624189 h 2443173"/>
              <a:gd name="connsiteX85" fmla="*/ 3641697 w 3697853"/>
              <a:gd name="connsiteY85" fmla="*/ 1671896 h 2443173"/>
              <a:gd name="connsiteX86" fmla="*/ 3633746 w 3697853"/>
              <a:gd name="connsiteY86" fmla="*/ 1695750 h 2443173"/>
              <a:gd name="connsiteX87" fmla="*/ 3649648 w 3697853"/>
              <a:gd name="connsiteY87" fmla="*/ 1799117 h 2443173"/>
              <a:gd name="connsiteX88" fmla="*/ 3673502 w 3697853"/>
              <a:gd name="connsiteY88" fmla="*/ 1830923 h 2443173"/>
              <a:gd name="connsiteX89" fmla="*/ 3673502 w 3697853"/>
              <a:gd name="connsiteY89" fmla="*/ 1966095 h 2443173"/>
              <a:gd name="connsiteX90" fmla="*/ 3657600 w 3697853"/>
              <a:gd name="connsiteY90" fmla="*/ 2013803 h 2443173"/>
              <a:gd name="connsiteX91" fmla="*/ 3673502 w 3697853"/>
              <a:gd name="connsiteY91" fmla="*/ 2236439 h 2443173"/>
              <a:gd name="connsiteX92" fmla="*/ 3681454 w 3697853"/>
              <a:gd name="connsiteY92" fmla="*/ 2260293 h 2443173"/>
              <a:gd name="connsiteX93" fmla="*/ 3649648 w 3697853"/>
              <a:gd name="connsiteY93" fmla="*/ 2300049 h 2443173"/>
              <a:gd name="connsiteX94" fmla="*/ 3625794 w 3697853"/>
              <a:gd name="connsiteY94" fmla="*/ 2323903 h 2443173"/>
              <a:gd name="connsiteX95" fmla="*/ 3601940 w 3697853"/>
              <a:gd name="connsiteY95" fmla="*/ 2331855 h 2443173"/>
              <a:gd name="connsiteX96" fmla="*/ 3578087 w 3697853"/>
              <a:gd name="connsiteY96" fmla="*/ 2347757 h 2443173"/>
              <a:gd name="connsiteX97" fmla="*/ 3554233 w 3697853"/>
              <a:gd name="connsiteY97" fmla="*/ 2371611 h 2443173"/>
              <a:gd name="connsiteX98" fmla="*/ 3522427 w 3697853"/>
              <a:gd name="connsiteY98" fmla="*/ 2379563 h 2443173"/>
              <a:gd name="connsiteX99" fmla="*/ 3442914 w 3697853"/>
              <a:gd name="connsiteY99" fmla="*/ 2387514 h 2443173"/>
              <a:gd name="connsiteX100" fmla="*/ 3395207 w 3697853"/>
              <a:gd name="connsiteY100" fmla="*/ 2419319 h 2443173"/>
              <a:gd name="connsiteX101" fmla="*/ 3371353 w 3697853"/>
              <a:gd name="connsiteY101" fmla="*/ 2443173 h 244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697853" h="2443173">
                <a:moveTo>
                  <a:pt x="0" y="296321"/>
                </a:moveTo>
                <a:cubicBezTo>
                  <a:pt x="5301" y="288370"/>
                  <a:pt x="9553" y="279609"/>
                  <a:pt x="15902" y="272467"/>
                </a:cubicBezTo>
                <a:lnTo>
                  <a:pt x="87464" y="200905"/>
                </a:lnTo>
                <a:cubicBezTo>
                  <a:pt x="96835" y="191534"/>
                  <a:pt x="109207" y="185675"/>
                  <a:pt x="119269" y="177051"/>
                </a:cubicBezTo>
                <a:cubicBezTo>
                  <a:pt x="127807" y="169733"/>
                  <a:pt x="134484" y="160396"/>
                  <a:pt x="143123" y="153197"/>
                </a:cubicBezTo>
                <a:cubicBezTo>
                  <a:pt x="150464" y="147079"/>
                  <a:pt x="159636" y="143413"/>
                  <a:pt x="166977" y="137295"/>
                </a:cubicBezTo>
                <a:cubicBezTo>
                  <a:pt x="228207" y="86270"/>
                  <a:pt x="155453" y="137027"/>
                  <a:pt x="214685" y="97538"/>
                </a:cubicBezTo>
                <a:cubicBezTo>
                  <a:pt x="219986" y="89587"/>
                  <a:pt x="224469" y="81025"/>
                  <a:pt x="230587" y="73684"/>
                </a:cubicBezTo>
                <a:cubicBezTo>
                  <a:pt x="241955" y="60043"/>
                  <a:pt x="271204" y="33497"/>
                  <a:pt x="286247" y="25976"/>
                </a:cubicBezTo>
                <a:cubicBezTo>
                  <a:pt x="296021" y="21089"/>
                  <a:pt x="307450" y="20675"/>
                  <a:pt x="318052" y="18025"/>
                </a:cubicBezTo>
                <a:cubicBezTo>
                  <a:pt x="326003" y="12724"/>
                  <a:pt x="332371" y="2759"/>
                  <a:pt x="341906" y="2123"/>
                </a:cubicBezTo>
                <a:cubicBezTo>
                  <a:pt x="373751" y="0"/>
                  <a:pt x="406025" y="3815"/>
                  <a:pt x="437321" y="10074"/>
                </a:cubicBezTo>
                <a:cubicBezTo>
                  <a:pt x="446692" y="11948"/>
                  <a:pt x="453530" y="20242"/>
                  <a:pt x="461175" y="25976"/>
                </a:cubicBezTo>
                <a:cubicBezTo>
                  <a:pt x="474752" y="36159"/>
                  <a:pt x="487355" y="47599"/>
                  <a:pt x="500932" y="57782"/>
                </a:cubicBezTo>
                <a:cubicBezTo>
                  <a:pt x="508577" y="63516"/>
                  <a:pt x="517644" y="67335"/>
                  <a:pt x="524786" y="73684"/>
                </a:cubicBezTo>
                <a:cubicBezTo>
                  <a:pt x="541595" y="88625"/>
                  <a:pt x="572494" y="121392"/>
                  <a:pt x="572494" y="121392"/>
                </a:cubicBezTo>
                <a:cubicBezTo>
                  <a:pt x="575144" y="129343"/>
                  <a:pt x="578143" y="137187"/>
                  <a:pt x="580445" y="145246"/>
                </a:cubicBezTo>
                <a:cubicBezTo>
                  <a:pt x="583447" y="155753"/>
                  <a:pt x="577468" y="177051"/>
                  <a:pt x="588396" y="177051"/>
                </a:cubicBezTo>
                <a:cubicBezTo>
                  <a:pt x="600249" y="177051"/>
                  <a:pt x="595918" y="153627"/>
                  <a:pt x="604299" y="145246"/>
                </a:cubicBezTo>
                <a:cubicBezTo>
                  <a:pt x="617814" y="131731"/>
                  <a:pt x="636104" y="124043"/>
                  <a:pt x="652007" y="113441"/>
                </a:cubicBezTo>
                <a:lnTo>
                  <a:pt x="675860" y="97538"/>
                </a:lnTo>
                <a:cubicBezTo>
                  <a:pt x="689807" y="88239"/>
                  <a:pt x="707665" y="86937"/>
                  <a:pt x="723568" y="81636"/>
                </a:cubicBezTo>
                <a:lnTo>
                  <a:pt x="747422" y="73684"/>
                </a:lnTo>
                <a:cubicBezTo>
                  <a:pt x="781552" y="62307"/>
                  <a:pt x="798527" y="49671"/>
                  <a:pt x="834887" y="41879"/>
                </a:cubicBezTo>
                <a:cubicBezTo>
                  <a:pt x="855781" y="37402"/>
                  <a:pt x="877294" y="36578"/>
                  <a:pt x="898497" y="33928"/>
                </a:cubicBezTo>
                <a:cubicBezTo>
                  <a:pt x="926234" y="36239"/>
                  <a:pt x="989853" y="36380"/>
                  <a:pt x="1025718" y="49830"/>
                </a:cubicBezTo>
                <a:cubicBezTo>
                  <a:pt x="1060669" y="62937"/>
                  <a:pt x="1052016" y="64858"/>
                  <a:pt x="1081377" y="81636"/>
                </a:cubicBezTo>
                <a:cubicBezTo>
                  <a:pt x="1113715" y="100115"/>
                  <a:pt x="1110203" y="96793"/>
                  <a:pt x="1144987" y="105489"/>
                </a:cubicBezTo>
                <a:cubicBezTo>
                  <a:pt x="1152187" y="110889"/>
                  <a:pt x="1189023" y="139434"/>
                  <a:pt x="1200647" y="145246"/>
                </a:cubicBezTo>
                <a:cubicBezTo>
                  <a:pt x="1208143" y="148994"/>
                  <a:pt x="1216549" y="150547"/>
                  <a:pt x="1224500" y="153197"/>
                </a:cubicBezTo>
                <a:cubicBezTo>
                  <a:pt x="1232451" y="158498"/>
                  <a:pt x="1241597" y="162343"/>
                  <a:pt x="1248354" y="169100"/>
                </a:cubicBezTo>
                <a:cubicBezTo>
                  <a:pt x="1257725" y="178471"/>
                  <a:pt x="1265633" y="189399"/>
                  <a:pt x="1272208" y="200905"/>
                </a:cubicBezTo>
                <a:cubicBezTo>
                  <a:pt x="1279733" y="214073"/>
                  <a:pt x="1286097" y="254444"/>
                  <a:pt x="1288111" y="264516"/>
                </a:cubicBezTo>
                <a:cubicBezTo>
                  <a:pt x="1374491" y="212687"/>
                  <a:pt x="1291818" y="258383"/>
                  <a:pt x="1351721" y="232710"/>
                </a:cubicBezTo>
                <a:cubicBezTo>
                  <a:pt x="1394110" y="214544"/>
                  <a:pt x="1370100" y="219508"/>
                  <a:pt x="1407380" y="208856"/>
                </a:cubicBezTo>
                <a:cubicBezTo>
                  <a:pt x="1429707" y="202477"/>
                  <a:pt x="1456406" y="197051"/>
                  <a:pt x="1478942" y="192954"/>
                </a:cubicBezTo>
                <a:cubicBezTo>
                  <a:pt x="1519380" y="185602"/>
                  <a:pt x="1540631" y="183006"/>
                  <a:pt x="1582309" y="177051"/>
                </a:cubicBezTo>
                <a:cubicBezTo>
                  <a:pt x="1608813" y="179702"/>
                  <a:pt x="1636309" y="177349"/>
                  <a:pt x="1661822" y="185003"/>
                </a:cubicBezTo>
                <a:cubicBezTo>
                  <a:pt x="1714984" y="200952"/>
                  <a:pt x="1727934" y="217378"/>
                  <a:pt x="1765189" y="240662"/>
                </a:cubicBezTo>
                <a:cubicBezTo>
                  <a:pt x="1778295" y="248853"/>
                  <a:pt x="1791907" y="256219"/>
                  <a:pt x="1804946" y="264516"/>
                </a:cubicBezTo>
                <a:cubicBezTo>
                  <a:pt x="1821071" y="274777"/>
                  <a:pt x="1852654" y="296321"/>
                  <a:pt x="1852654" y="296321"/>
                </a:cubicBezTo>
                <a:cubicBezTo>
                  <a:pt x="1865903" y="336069"/>
                  <a:pt x="1853825" y="308218"/>
                  <a:pt x="1884459" y="351980"/>
                </a:cubicBezTo>
                <a:cubicBezTo>
                  <a:pt x="1928843" y="415386"/>
                  <a:pt x="1899018" y="382442"/>
                  <a:pt x="1940118" y="423542"/>
                </a:cubicBezTo>
                <a:cubicBezTo>
                  <a:pt x="1954113" y="465528"/>
                  <a:pt x="1943420" y="440422"/>
                  <a:pt x="1979874" y="495103"/>
                </a:cubicBezTo>
                <a:cubicBezTo>
                  <a:pt x="1989172" y="509051"/>
                  <a:pt x="1983924" y="530958"/>
                  <a:pt x="1995777" y="542811"/>
                </a:cubicBezTo>
                <a:cubicBezTo>
                  <a:pt x="2026388" y="573422"/>
                  <a:pt x="2013393" y="557309"/>
                  <a:pt x="2035534" y="590519"/>
                </a:cubicBezTo>
                <a:cubicBezTo>
                  <a:pt x="2038184" y="598470"/>
                  <a:pt x="2037558" y="608446"/>
                  <a:pt x="2043485" y="614373"/>
                </a:cubicBezTo>
                <a:cubicBezTo>
                  <a:pt x="2049412" y="620300"/>
                  <a:pt x="2058958" y="622324"/>
                  <a:pt x="2067339" y="622324"/>
                </a:cubicBezTo>
                <a:cubicBezTo>
                  <a:pt x="2096614" y="622324"/>
                  <a:pt x="2125648" y="617023"/>
                  <a:pt x="2154803" y="614373"/>
                </a:cubicBezTo>
                <a:lnTo>
                  <a:pt x="2202511" y="582568"/>
                </a:lnTo>
                <a:cubicBezTo>
                  <a:pt x="2209485" y="577919"/>
                  <a:pt x="2218868" y="578364"/>
                  <a:pt x="2226365" y="574616"/>
                </a:cubicBezTo>
                <a:cubicBezTo>
                  <a:pt x="2234912" y="570342"/>
                  <a:pt x="2242268" y="564015"/>
                  <a:pt x="2250219" y="558714"/>
                </a:cubicBezTo>
                <a:cubicBezTo>
                  <a:pt x="2271422" y="561364"/>
                  <a:pt x="2293182" y="561159"/>
                  <a:pt x="2313829" y="566665"/>
                </a:cubicBezTo>
                <a:cubicBezTo>
                  <a:pt x="2421627" y="595411"/>
                  <a:pt x="2331927" y="575988"/>
                  <a:pt x="2393342" y="614373"/>
                </a:cubicBezTo>
                <a:cubicBezTo>
                  <a:pt x="2405446" y="621938"/>
                  <a:pt x="2420622" y="623344"/>
                  <a:pt x="2433099" y="630276"/>
                </a:cubicBezTo>
                <a:cubicBezTo>
                  <a:pt x="2504692" y="670049"/>
                  <a:pt x="2424752" y="664601"/>
                  <a:pt x="2560320" y="709789"/>
                </a:cubicBezTo>
                <a:lnTo>
                  <a:pt x="2631881" y="733643"/>
                </a:lnTo>
                <a:lnTo>
                  <a:pt x="2655735" y="741594"/>
                </a:lnTo>
                <a:cubicBezTo>
                  <a:pt x="2661036" y="749545"/>
                  <a:pt x="2667364" y="756901"/>
                  <a:pt x="2671638" y="765448"/>
                </a:cubicBezTo>
                <a:cubicBezTo>
                  <a:pt x="2707347" y="836866"/>
                  <a:pt x="2636892" y="723580"/>
                  <a:pt x="2695492" y="829058"/>
                </a:cubicBezTo>
                <a:cubicBezTo>
                  <a:pt x="2701928" y="840642"/>
                  <a:pt x="2711395" y="850261"/>
                  <a:pt x="2719346" y="860863"/>
                </a:cubicBezTo>
                <a:cubicBezTo>
                  <a:pt x="2721996" y="895319"/>
                  <a:pt x="2713684" y="932467"/>
                  <a:pt x="2727297" y="964230"/>
                </a:cubicBezTo>
                <a:cubicBezTo>
                  <a:pt x="2732621" y="976652"/>
                  <a:pt x="2754059" y="975895"/>
                  <a:pt x="2767054" y="972182"/>
                </a:cubicBezTo>
                <a:cubicBezTo>
                  <a:pt x="2776243" y="969557"/>
                  <a:pt x="2775764" y="954621"/>
                  <a:pt x="2782956" y="948328"/>
                </a:cubicBezTo>
                <a:cubicBezTo>
                  <a:pt x="2801041" y="932504"/>
                  <a:pt x="2838057" y="911082"/>
                  <a:pt x="2862469" y="900620"/>
                </a:cubicBezTo>
                <a:cubicBezTo>
                  <a:pt x="2878434" y="893778"/>
                  <a:pt x="2901996" y="888750"/>
                  <a:pt x="2918128" y="884717"/>
                </a:cubicBezTo>
                <a:cubicBezTo>
                  <a:pt x="2973787" y="887368"/>
                  <a:pt x="3029781" y="886030"/>
                  <a:pt x="3085106" y="892669"/>
                </a:cubicBezTo>
                <a:cubicBezTo>
                  <a:pt x="3112608" y="895969"/>
                  <a:pt x="3122154" y="916916"/>
                  <a:pt x="3140765" y="932425"/>
                </a:cubicBezTo>
                <a:cubicBezTo>
                  <a:pt x="3148106" y="938543"/>
                  <a:pt x="3157278" y="942210"/>
                  <a:pt x="3164619" y="948328"/>
                </a:cubicBezTo>
                <a:cubicBezTo>
                  <a:pt x="3225834" y="999341"/>
                  <a:pt x="3153109" y="948607"/>
                  <a:pt x="3212327" y="988084"/>
                </a:cubicBezTo>
                <a:cubicBezTo>
                  <a:pt x="3214977" y="996035"/>
                  <a:pt x="3216530" y="1004441"/>
                  <a:pt x="3220278" y="1011938"/>
                </a:cubicBezTo>
                <a:cubicBezTo>
                  <a:pt x="3243508" y="1058400"/>
                  <a:pt x="3230808" y="1013014"/>
                  <a:pt x="3244132" y="1059646"/>
                </a:cubicBezTo>
                <a:cubicBezTo>
                  <a:pt x="3247134" y="1070153"/>
                  <a:pt x="3241481" y="1088801"/>
                  <a:pt x="3252083" y="1091451"/>
                </a:cubicBezTo>
                <a:cubicBezTo>
                  <a:pt x="3301005" y="1103682"/>
                  <a:pt x="3352800" y="1096752"/>
                  <a:pt x="3403158" y="1099403"/>
                </a:cubicBezTo>
                <a:cubicBezTo>
                  <a:pt x="3471529" y="1144982"/>
                  <a:pt x="3385018" y="1090332"/>
                  <a:pt x="3450866" y="1123256"/>
                </a:cubicBezTo>
                <a:cubicBezTo>
                  <a:pt x="3459413" y="1127530"/>
                  <a:pt x="3466769" y="1133858"/>
                  <a:pt x="3474720" y="1139159"/>
                </a:cubicBezTo>
                <a:cubicBezTo>
                  <a:pt x="3498410" y="1174694"/>
                  <a:pt x="3506079" y="1177132"/>
                  <a:pt x="3514476" y="1210721"/>
                </a:cubicBezTo>
                <a:cubicBezTo>
                  <a:pt x="3530873" y="1276310"/>
                  <a:pt x="3514053" y="1225142"/>
                  <a:pt x="3530379" y="1282283"/>
                </a:cubicBezTo>
                <a:cubicBezTo>
                  <a:pt x="3532682" y="1290342"/>
                  <a:pt x="3532404" y="1300210"/>
                  <a:pt x="3538330" y="1306136"/>
                </a:cubicBezTo>
                <a:cubicBezTo>
                  <a:pt x="3546711" y="1314517"/>
                  <a:pt x="3560653" y="1314927"/>
                  <a:pt x="3570135" y="1322039"/>
                </a:cubicBezTo>
                <a:cubicBezTo>
                  <a:pt x="3603127" y="1346784"/>
                  <a:pt x="3600177" y="1356373"/>
                  <a:pt x="3625794" y="1385649"/>
                </a:cubicBezTo>
                <a:cubicBezTo>
                  <a:pt x="3697853" y="1468001"/>
                  <a:pt x="3621309" y="1369067"/>
                  <a:pt x="3681454" y="1449260"/>
                </a:cubicBezTo>
                <a:cubicBezTo>
                  <a:pt x="3684104" y="1459862"/>
                  <a:pt x="3689405" y="1470137"/>
                  <a:pt x="3689405" y="1481065"/>
                </a:cubicBezTo>
                <a:cubicBezTo>
                  <a:pt x="3689405" y="1499806"/>
                  <a:pt x="3684535" y="1518238"/>
                  <a:pt x="3681454" y="1536724"/>
                </a:cubicBezTo>
                <a:cubicBezTo>
                  <a:pt x="3673963" y="1581671"/>
                  <a:pt x="3673126" y="1577610"/>
                  <a:pt x="3657600" y="1624189"/>
                </a:cubicBezTo>
                <a:lnTo>
                  <a:pt x="3641697" y="1671896"/>
                </a:lnTo>
                <a:lnTo>
                  <a:pt x="3633746" y="1695750"/>
                </a:lnTo>
                <a:cubicBezTo>
                  <a:pt x="3634262" y="1700392"/>
                  <a:pt x="3639811" y="1779443"/>
                  <a:pt x="3649648" y="1799117"/>
                </a:cubicBezTo>
                <a:cubicBezTo>
                  <a:pt x="3655575" y="1810970"/>
                  <a:pt x="3665551" y="1820321"/>
                  <a:pt x="3673502" y="1830923"/>
                </a:cubicBezTo>
                <a:cubicBezTo>
                  <a:pt x="3683898" y="1893294"/>
                  <a:pt x="3687216" y="1888384"/>
                  <a:pt x="3673502" y="1966095"/>
                </a:cubicBezTo>
                <a:cubicBezTo>
                  <a:pt x="3670589" y="1982603"/>
                  <a:pt x="3657600" y="2013803"/>
                  <a:pt x="3657600" y="2013803"/>
                </a:cubicBezTo>
                <a:cubicBezTo>
                  <a:pt x="3661404" y="2101301"/>
                  <a:pt x="3654633" y="2160966"/>
                  <a:pt x="3673502" y="2236439"/>
                </a:cubicBezTo>
                <a:cubicBezTo>
                  <a:pt x="3675535" y="2244570"/>
                  <a:pt x="3678803" y="2252342"/>
                  <a:pt x="3681454" y="2260293"/>
                </a:cubicBezTo>
                <a:cubicBezTo>
                  <a:pt x="3668400" y="2299453"/>
                  <a:pt x="3682848" y="2272383"/>
                  <a:pt x="3649648" y="2300049"/>
                </a:cubicBezTo>
                <a:cubicBezTo>
                  <a:pt x="3641009" y="2307248"/>
                  <a:pt x="3635150" y="2317665"/>
                  <a:pt x="3625794" y="2323903"/>
                </a:cubicBezTo>
                <a:cubicBezTo>
                  <a:pt x="3618820" y="2328552"/>
                  <a:pt x="3609437" y="2328107"/>
                  <a:pt x="3601940" y="2331855"/>
                </a:cubicBezTo>
                <a:cubicBezTo>
                  <a:pt x="3593393" y="2336129"/>
                  <a:pt x="3585428" y="2341639"/>
                  <a:pt x="3578087" y="2347757"/>
                </a:cubicBezTo>
                <a:cubicBezTo>
                  <a:pt x="3569448" y="2354956"/>
                  <a:pt x="3563996" y="2366032"/>
                  <a:pt x="3554233" y="2371611"/>
                </a:cubicBezTo>
                <a:cubicBezTo>
                  <a:pt x="3544745" y="2377033"/>
                  <a:pt x="3533245" y="2378017"/>
                  <a:pt x="3522427" y="2379563"/>
                </a:cubicBezTo>
                <a:cubicBezTo>
                  <a:pt x="3496058" y="2383330"/>
                  <a:pt x="3469418" y="2384864"/>
                  <a:pt x="3442914" y="2387514"/>
                </a:cubicBezTo>
                <a:cubicBezTo>
                  <a:pt x="3427012" y="2398116"/>
                  <a:pt x="3408721" y="2405805"/>
                  <a:pt x="3395207" y="2419319"/>
                </a:cubicBezTo>
                <a:lnTo>
                  <a:pt x="3371353" y="2443173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>
            <a:off x="0" y="332656"/>
            <a:ext cx="2448272" cy="2232248"/>
          </a:xfrm>
          <a:prstGeom prst="downArrow">
            <a:avLst/>
          </a:prstGeom>
          <a:solidFill>
            <a:schemeClr val="bg2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Цель:</a:t>
            </a:r>
            <a:endParaRPr lang="ru-RU" sz="1000" i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11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Создание условий для удовлетворения потребности населения в пассажирских перевозках и услугах</a:t>
            </a:r>
          </a:p>
          <a:p>
            <a:pPr algn="ctr"/>
            <a:endParaRPr lang="ru-RU" sz="11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020272" y="332656"/>
            <a:ext cx="1914525" cy="936427"/>
          </a:xfrm>
          <a:prstGeom prst="roundRect">
            <a:avLst/>
          </a:prstGeom>
          <a:solidFill>
            <a:schemeClr val="bg2"/>
          </a:solidFill>
          <a:ln w="12700" cap="rnd">
            <a:solidFill>
              <a:srgbClr val="FF0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Расходы на одного жителя города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1 283 </a:t>
            </a: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руб. в год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31940" y="4005064"/>
            <a:ext cx="108012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млн руб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75309" y="40770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+mn-lt"/>
              </a:rPr>
              <a:t>48</a:t>
            </a:r>
          </a:p>
        </p:txBody>
      </p:sp>
      <p:sp>
        <p:nvSpPr>
          <p:cNvPr id="25" name="Выноска-облако 24"/>
          <p:cNvSpPr/>
          <p:nvPr/>
        </p:nvSpPr>
        <p:spPr>
          <a:xfrm>
            <a:off x="1043608" y="4221088"/>
            <a:ext cx="2880320" cy="1728192"/>
          </a:xfrm>
          <a:prstGeom prst="cloudCallout">
            <a:avLst>
              <a:gd name="adj1" fmla="val -68213"/>
              <a:gd name="adj2" fmla="val 2676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30000"/>
              </a:spcBef>
              <a:defRPr/>
            </a:pPr>
            <a:r>
              <a:rPr lang="ru-RU" sz="1100" i="1" dirty="0" smtClean="0">
                <a:solidFill>
                  <a:schemeClr val="tx1"/>
                </a:solidFill>
              </a:rPr>
              <a:t>Себестоимость перевозки</a:t>
            </a:r>
            <a:br>
              <a:rPr lang="ru-RU" sz="1100" i="1" dirty="0" smtClean="0">
                <a:solidFill>
                  <a:schemeClr val="tx1"/>
                </a:solidFill>
              </a:rPr>
            </a:br>
            <a:r>
              <a:rPr lang="ru-RU" sz="1100" b="1" i="1" dirty="0" smtClean="0">
                <a:solidFill>
                  <a:schemeClr val="tx1"/>
                </a:solidFill>
              </a:rPr>
              <a:t>1</a:t>
            </a:r>
            <a:r>
              <a:rPr lang="ru-RU" sz="1100" i="1" dirty="0" smtClean="0">
                <a:solidFill>
                  <a:schemeClr val="tx1"/>
                </a:solidFill>
              </a:rPr>
              <a:t> пассажира</a:t>
            </a:r>
            <a:br>
              <a:rPr lang="ru-RU" sz="1100" i="1" dirty="0" smtClean="0">
                <a:solidFill>
                  <a:schemeClr val="tx1"/>
                </a:solidFill>
              </a:rPr>
            </a:br>
            <a:r>
              <a:rPr lang="ru-RU" sz="1100" i="1" dirty="0" smtClean="0">
                <a:solidFill>
                  <a:schemeClr val="tx1"/>
                </a:solidFill>
              </a:rPr>
              <a:t>в общественном транспорте  составляет </a:t>
            </a:r>
            <a:br>
              <a:rPr lang="ru-RU" sz="1100" i="1" dirty="0" smtClean="0">
                <a:solidFill>
                  <a:schemeClr val="tx1"/>
                </a:solidFill>
              </a:rPr>
            </a:br>
            <a:r>
              <a:rPr lang="ru-RU" sz="1100" b="1" i="1" dirty="0" smtClean="0">
                <a:solidFill>
                  <a:schemeClr val="tx1"/>
                </a:solidFill>
              </a:rPr>
              <a:t>29 рублей</a:t>
            </a:r>
            <a:r>
              <a:rPr lang="ru-RU" sz="1100" i="1" dirty="0" smtClean="0">
                <a:solidFill>
                  <a:schemeClr val="tx1"/>
                </a:solidFill>
              </a:rPr>
              <a:t>,</a:t>
            </a:r>
          </a:p>
          <a:p>
            <a:pPr marL="228600" indent="-228600" algn="ctr">
              <a:spcBef>
                <a:spcPct val="30000"/>
              </a:spcBef>
              <a:defRPr/>
            </a:pPr>
            <a:r>
              <a:rPr lang="ru-RU" sz="1100" i="1" dirty="0" smtClean="0">
                <a:solidFill>
                  <a:schemeClr val="tx1"/>
                </a:solidFill>
              </a:rPr>
              <a:t>а стоимость билета</a:t>
            </a:r>
          </a:p>
          <a:p>
            <a:pPr marL="228600" indent="-228600" algn="ctr">
              <a:spcBef>
                <a:spcPct val="30000"/>
              </a:spcBef>
              <a:defRPr/>
            </a:pPr>
            <a:r>
              <a:rPr lang="ru-RU" sz="1100" b="1" i="1" dirty="0" smtClean="0">
                <a:solidFill>
                  <a:schemeClr val="tx1"/>
                </a:solidFill>
              </a:rPr>
              <a:t>16 руб</a:t>
            </a:r>
            <a:r>
              <a:rPr lang="ru-RU" sz="1100" i="1" dirty="0" smtClean="0">
                <a:solidFill>
                  <a:schemeClr val="tx1"/>
                </a:solidFill>
              </a:rPr>
              <a:t>.</a:t>
            </a:r>
            <a:endParaRPr lang="ru-RU" sz="1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4513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9"/>
            <a:ext cx="4176465" cy="720080"/>
          </a:xfrm>
        </p:spPr>
        <p:txBody>
          <a:bodyPr anchor="b">
            <a:no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МП «Развитие культуры в городе Новокузнецке»</a:t>
            </a: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12510" y="1708748"/>
          <a:ext cx="3940540" cy="332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38575" y="381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2771800" y="2967335"/>
            <a:ext cx="1257303" cy="461665"/>
          </a:xfrm>
          <a:prstGeom prst="rect">
            <a:avLst/>
          </a:prstGeom>
          <a:noFill/>
          <a:ln cap="rnd">
            <a:noFill/>
            <a:rou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Trebuchet MS" pitchFamily="34" charset="0"/>
                <a:ea typeface="Verdana" pitchFamily="34" charset="0"/>
                <a:cs typeface="Verdana" pitchFamily="34" charset="0"/>
              </a:rPr>
              <a:t>507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79512" y="2636912"/>
            <a:ext cx="1359082" cy="1152128"/>
          </a:xfrm>
          <a:prstGeom prst="wedgeRoundRectCallout">
            <a:avLst>
              <a:gd name="adj1" fmla="val 164534"/>
              <a:gd name="adj2" fmla="val -45260"/>
              <a:gd name="adj3" fmla="val 16667"/>
            </a:avLst>
          </a:prstGeom>
          <a:solidFill>
            <a:schemeClr val="accent6">
              <a:lumMod val="90000"/>
              <a:alpha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45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Расходы на организацию программы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07504" y="4077072"/>
            <a:ext cx="1911077" cy="1512168"/>
          </a:xfrm>
          <a:prstGeom prst="wedgeRoundRectCallout">
            <a:avLst>
              <a:gd name="adj1" fmla="val 46753"/>
              <a:gd name="adj2" fmla="val -72999"/>
              <a:gd name="adj3" fmla="val 16667"/>
            </a:avLst>
          </a:prstGeom>
          <a:solidFill>
            <a:schemeClr val="accent1">
              <a:lumMod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153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Сохранение и развитие профессионального искусства и народного творчества (Содержание  8 клубов)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084168" y="3275579"/>
            <a:ext cx="2559499" cy="890970"/>
          </a:xfrm>
          <a:prstGeom prst="wedgeRoundRectCallout">
            <a:avLst>
              <a:gd name="adj1" fmla="val -103247"/>
              <a:gd name="adj2" fmla="val -32487"/>
              <a:gd name="adj3" fmla="val 16667"/>
            </a:avLst>
          </a:prstGeom>
          <a:solidFill>
            <a:schemeClr val="accent4">
              <a:lumMod val="90000"/>
              <a:alpha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157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Подготовка и проведение празднования 400-летия основания Новокузнецка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070592" y="4406998"/>
            <a:ext cx="2581275" cy="1038226"/>
          </a:xfrm>
          <a:prstGeom prst="wedgeRoundRectCallout">
            <a:avLst>
              <a:gd name="adj1" fmla="val -102962"/>
              <a:gd name="adj2" fmla="val -110315"/>
              <a:gd name="adj3" fmla="val 16667"/>
            </a:avLst>
          </a:prstGeom>
          <a:solidFill>
            <a:srgbClr val="93CDDD">
              <a:alpha val="49804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u="sng" dirty="0" smtClean="0">
              <a:solidFill>
                <a:prstClr val="black"/>
              </a:solidFill>
            </a:endParaRP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</a:t>
            </a:r>
            <a:r>
              <a:rPr lang="ru-RU" sz="1200" u="sng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Прочие мероприятия в сфере культуры (в т.ч. финансовое оздоровление, сохранение культурного наследия)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084168" y="5733256"/>
            <a:ext cx="2625428" cy="801249"/>
          </a:xfrm>
          <a:prstGeom prst="wedgeRoundRectCallout">
            <a:avLst>
              <a:gd name="adj1" fmla="val -119796"/>
              <a:gd name="adj2" fmla="val -241246"/>
              <a:gd name="adj3" fmla="val 16667"/>
            </a:avLst>
          </a:prstGeom>
          <a:solidFill>
            <a:schemeClr val="accent5">
              <a:lumMod val="90000"/>
              <a:alpha val="9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142</a:t>
            </a:r>
          </a:p>
          <a:p>
            <a:pPr algn="ctr"/>
            <a:r>
              <a:rPr lang="ru-RU" sz="1200" b="1" u="sng" dirty="0" smtClean="0">
                <a:solidFill>
                  <a:schemeClr val="tx1"/>
                </a:solidFill>
              </a:rPr>
              <a:t>ПП </a:t>
            </a:r>
            <a:r>
              <a:rPr lang="ru-RU" sz="1200" dirty="0" smtClean="0">
                <a:solidFill>
                  <a:schemeClr val="tx1"/>
                </a:solidFill>
              </a:rPr>
              <a:t>Культурно-историческое наследие и доступность информационного пространства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Выноска 2 21"/>
          <p:cNvSpPr/>
          <p:nvPr/>
        </p:nvSpPr>
        <p:spPr>
          <a:xfrm flipH="1">
            <a:off x="1907704" y="5589240"/>
            <a:ext cx="1944216" cy="1008112"/>
          </a:xfrm>
          <a:prstGeom prst="borderCallout2">
            <a:avLst>
              <a:gd name="adj1" fmla="val -922"/>
              <a:gd name="adj2" fmla="val 71455"/>
              <a:gd name="adj3" fmla="val -20728"/>
              <a:gd name="adj4" fmla="val 65285"/>
              <a:gd name="adj5" fmla="val -105400"/>
              <a:gd name="adj6" fmla="val 37891"/>
            </a:avLst>
          </a:prstGeom>
          <a:solidFill>
            <a:schemeClr val="accent5">
              <a:lumMod val="90000"/>
              <a:alpha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Мероприятие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Обеспечение деятельности муниципальных библиотек </a:t>
            </a:r>
          </a:p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(1 МИБС, 25 филиалов библиотек</a:t>
            </a:r>
            <a:r>
              <a:rPr lang="ru-RU" sz="1000" i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3" name="Выноска 2 22"/>
          <p:cNvSpPr/>
          <p:nvPr/>
        </p:nvSpPr>
        <p:spPr>
          <a:xfrm flipH="1">
            <a:off x="4067944" y="5589240"/>
            <a:ext cx="1512168" cy="983410"/>
          </a:xfrm>
          <a:prstGeom prst="borderCallout2">
            <a:avLst>
              <a:gd name="adj1" fmla="val -3768"/>
              <a:gd name="adj2" fmla="val 53137"/>
              <a:gd name="adj3" fmla="val -49536"/>
              <a:gd name="adj4" fmla="val 63982"/>
              <a:gd name="adj5" fmla="val -128021"/>
              <a:gd name="adj6" fmla="val 79749"/>
            </a:avLst>
          </a:prstGeom>
          <a:solidFill>
            <a:schemeClr val="accent5">
              <a:lumMod val="90000"/>
              <a:alpha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Мероприятие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Обеспечение деятельности муниципальных музеев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(</a:t>
            </a:r>
            <a:r>
              <a:rPr lang="ru-RU" sz="1000" b="1" i="1" dirty="0" smtClean="0">
                <a:solidFill>
                  <a:schemeClr val="tx1"/>
                </a:solidFill>
              </a:rPr>
              <a:t>4 музея</a:t>
            </a:r>
            <a:r>
              <a:rPr lang="ru-RU" sz="1000" i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4" name="Выноска 2 23"/>
          <p:cNvSpPr/>
          <p:nvPr/>
        </p:nvSpPr>
        <p:spPr>
          <a:xfrm flipH="1">
            <a:off x="5868144" y="1484784"/>
            <a:ext cx="2812211" cy="720080"/>
          </a:xfrm>
          <a:prstGeom prst="borderCallout2">
            <a:avLst>
              <a:gd name="adj1" fmla="val 24987"/>
              <a:gd name="adj2" fmla="val 100013"/>
              <a:gd name="adj3" fmla="val 50022"/>
              <a:gd name="adj4" fmla="val 111067"/>
              <a:gd name="adj5" fmla="val 142720"/>
              <a:gd name="adj6" fmla="val 150129"/>
            </a:avLst>
          </a:prstGeom>
          <a:solidFill>
            <a:schemeClr val="accent4">
              <a:lumMod val="90000"/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Мероприятие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Реставрационные работы 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(ДК "Алюминщик", "Кузнецкая крепость", "Коммунар", Литературно-мемориальный музей Ф. М. Достоевского)</a:t>
            </a:r>
          </a:p>
        </p:txBody>
      </p:sp>
      <p:sp>
        <p:nvSpPr>
          <p:cNvPr id="25" name="Выноска 2 24"/>
          <p:cNvSpPr/>
          <p:nvPr/>
        </p:nvSpPr>
        <p:spPr>
          <a:xfrm flipH="1">
            <a:off x="5868142" y="2492896"/>
            <a:ext cx="2779157" cy="672499"/>
          </a:xfrm>
          <a:prstGeom prst="borderCallout2">
            <a:avLst>
              <a:gd name="adj1" fmla="val 47476"/>
              <a:gd name="adj2" fmla="val 102263"/>
              <a:gd name="adj3" fmla="val 104275"/>
              <a:gd name="adj4" fmla="val 129478"/>
              <a:gd name="adj5" fmla="val 126648"/>
              <a:gd name="adj6" fmla="val 140077"/>
            </a:avLst>
          </a:prstGeom>
          <a:solidFill>
            <a:schemeClr val="accent4">
              <a:lumMod val="90000"/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chemeClr val="tx1"/>
                </a:solidFill>
              </a:rPr>
              <a:t>Мероприятие</a:t>
            </a:r>
          </a:p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Подготовка и проведение культурно-массовых мероприятий, обеспечение просветительской, издательской деятельности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0" y="332656"/>
            <a:ext cx="2448272" cy="2232248"/>
          </a:xfrm>
          <a:prstGeom prst="downArrow">
            <a:avLst/>
          </a:prstGeom>
          <a:solidFill>
            <a:schemeClr val="bg2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endParaRPr lang="ru-RU" sz="1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Цель:</a:t>
            </a:r>
            <a:endParaRPr lang="ru-RU" sz="1000" i="1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Создание условий для сохранения, развития и реализации культурного и духовного потенциала населения</a:t>
            </a:r>
          </a:p>
          <a:p>
            <a:pPr algn="ctr"/>
            <a:endParaRPr lang="ru-RU" sz="11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20272" y="332656"/>
            <a:ext cx="1914525" cy="936427"/>
          </a:xfrm>
          <a:prstGeom prst="roundRect">
            <a:avLst/>
          </a:prstGeom>
          <a:solidFill>
            <a:schemeClr val="bg2"/>
          </a:solidFill>
          <a:ln w="12700" cap="rnd">
            <a:solidFill>
              <a:srgbClr val="FF0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Расходы на одного жителя города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917 </a:t>
            </a:r>
            <a:r>
              <a:rPr lang="ru-RU" sz="12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руб. в год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43808" y="3429000"/>
            <a:ext cx="1080120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млн руб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4513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18A65-63F6-464C-A6BD-F1900FDAF68A}" type="slidenum">
              <a:rPr lang="ru-RU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6" name="Заголовок 9"/>
          <p:cNvSpPr txBox="1">
            <a:spLocks/>
          </p:cNvSpPr>
          <p:nvPr/>
        </p:nvSpPr>
        <p:spPr>
          <a:xfrm>
            <a:off x="0" y="0"/>
            <a:ext cx="9144000" cy="1071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Расходы резервного фонда в 2017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10" name="Содержимое 4"/>
          <p:cNvGraphicFramePr>
            <a:graphicFrameLocks/>
          </p:cNvGraphicFramePr>
          <p:nvPr/>
        </p:nvGraphicFramePr>
        <p:xfrm>
          <a:off x="1763688" y="1484784"/>
          <a:ext cx="65527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3851920" y="3356992"/>
            <a:ext cx="1879610" cy="108012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11,5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179512" y="1988840"/>
            <a:ext cx="2232248" cy="864096"/>
          </a:xfrm>
          <a:prstGeom prst="wedgeEllipseCallout">
            <a:avLst>
              <a:gd name="adj1" fmla="val 56857"/>
              <a:gd name="adj2" fmla="val 105367"/>
            </a:avLst>
          </a:prstGeom>
          <a:solidFill>
            <a:schemeClr val="accent6"/>
          </a:solidFill>
          <a:ln w="9525" cap="flat" cmpd="sng" algn="ctr">
            <a:solidFill>
              <a:srgbClr val="9CB084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200" dirty="0" smtClean="0">
                <a:latin typeface="Cambria" pitchFamily="18" charset="0"/>
              </a:rPr>
              <a:t>Мероприятия по ЧС 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800" b="1" dirty="0" smtClean="0">
                <a:latin typeface="Cambria" pitchFamily="18" charset="0"/>
              </a:rPr>
              <a:t>6,9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7092280" y="1052736"/>
            <a:ext cx="1872208" cy="1080120"/>
          </a:xfrm>
          <a:prstGeom prst="wedgeEllipseCallout">
            <a:avLst>
              <a:gd name="adj1" fmla="val -91650"/>
              <a:gd name="adj2" fmla="val 75392"/>
            </a:avLst>
          </a:prstGeom>
          <a:solidFill>
            <a:schemeClr val="accent6"/>
          </a:solidFill>
          <a:ln w="9525" cap="flat" cmpd="sng" algn="ctr">
            <a:solidFill>
              <a:srgbClr val="9CB084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200" dirty="0" smtClean="0">
                <a:latin typeface="Cambria" pitchFamily="18" charset="0"/>
              </a:rPr>
              <a:t>Оказание мат. помощи жителям города 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800" b="1" dirty="0" smtClean="0">
                <a:latin typeface="Cambria" pitchFamily="18" charset="0"/>
              </a:rPr>
              <a:t>4,1</a:t>
            </a:r>
          </a:p>
        </p:txBody>
      </p:sp>
      <p:sp>
        <p:nvSpPr>
          <p:cNvPr id="15" name="Овальная выноска 14"/>
          <p:cNvSpPr/>
          <p:nvPr/>
        </p:nvSpPr>
        <p:spPr>
          <a:xfrm>
            <a:off x="6876256" y="5517232"/>
            <a:ext cx="2088232" cy="792088"/>
          </a:xfrm>
          <a:prstGeom prst="wedgeEllipseCallout">
            <a:avLst>
              <a:gd name="adj1" fmla="val -53756"/>
              <a:gd name="adj2" fmla="val -100992"/>
            </a:avLst>
          </a:prstGeom>
          <a:solidFill>
            <a:schemeClr val="accent6"/>
          </a:solidFill>
          <a:ln w="9525" cap="flat" cmpd="sng" algn="ctr">
            <a:solidFill>
              <a:srgbClr val="9CB084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200" dirty="0" smtClean="0">
                <a:latin typeface="Cambria" pitchFamily="18" charset="0"/>
              </a:rPr>
              <a:t>Целевые взносы</a:t>
            </a:r>
          </a:p>
          <a:p>
            <a:pPr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800" b="1" dirty="0" smtClean="0">
                <a:latin typeface="Cambria" pitchFamily="18" charset="0"/>
              </a:rPr>
              <a:t>0,5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7944" y="4221088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авая фигурная скобка 18"/>
          <p:cNvSpPr/>
          <p:nvPr/>
        </p:nvSpPr>
        <p:spPr>
          <a:xfrm rot="10800000">
            <a:off x="2627784" y="1340768"/>
            <a:ext cx="576064" cy="5256584"/>
          </a:xfrm>
          <a:prstGeom prst="rightBrace">
            <a:avLst>
              <a:gd name="adj1" fmla="val 6785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212976"/>
            <a:ext cx="1725429" cy="1368152"/>
          </a:xfrm>
          <a:prstGeom prst="round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Дефицит бюджета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419</a:t>
            </a:r>
            <a:endParaRPr lang="ru-RU" sz="2800" b="1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52320" y="836712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>
            <a:normAutofit/>
          </a:bodyPr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1" name="Заголовок 9"/>
          <p:cNvSpPr txBox="1">
            <a:spLocks/>
          </p:cNvSpPr>
          <p:nvPr/>
        </p:nvSpPr>
        <p:spPr>
          <a:xfrm>
            <a:off x="0" y="0"/>
            <a:ext cx="9144000" cy="1071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 smtClean="0">
                <a:latin typeface="Cambria" panose="02040503050406030204" pitchFamily="18" charset="0"/>
                <a:cs typeface="+mn-cs"/>
              </a:rPr>
              <a:t>5. Источники финансирования дефицита бюджета</a:t>
            </a: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2699792" y="764704"/>
          <a:ext cx="586865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128609" y="5805264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- 102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23"/>
          <p:cNvGrpSpPr/>
          <p:nvPr/>
        </p:nvGrpSpPr>
        <p:grpSpPr>
          <a:xfrm>
            <a:off x="5652120" y="1628800"/>
            <a:ext cx="2880320" cy="1440160"/>
            <a:chOff x="5004048" y="1700808"/>
            <a:chExt cx="2880320" cy="1440160"/>
          </a:xfrm>
          <a:solidFill>
            <a:schemeClr val="accent4">
              <a:lumMod val="90000"/>
            </a:schemeClr>
          </a:solidFill>
        </p:grpSpPr>
        <p:sp>
          <p:nvSpPr>
            <p:cNvPr id="18" name="Стрелка вверх 17"/>
            <p:cNvSpPr/>
            <p:nvPr/>
          </p:nvSpPr>
          <p:spPr>
            <a:xfrm rot="16200000">
              <a:off x="5724128" y="980728"/>
              <a:ext cx="1440160" cy="2880320"/>
            </a:xfrm>
            <a:prstGeom prst="upArrow">
              <a:avLst>
                <a:gd name="adj1" fmla="val 50000"/>
                <a:gd name="adj2" fmla="val 480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6096" y="2132856"/>
              <a:ext cx="2376264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Cambria" pitchFamily="18" charset="0"/>
                </a:rPr>
                <a:t>Кредиты от других уровней бюджетов</a:t>
              </a:r>
              <a:endParaRPr lang="ru-RU" sz="1600" i="1" dirty="0">
                <a:latin typeface="Cambria" pitchFamily="18" charset="0"/>
              </a:endParaRPr>
            </a:p>
          </p:txBody>
        </p:sp>
      </p:grpSp>
      <p:grpSp>
        <p:nvGrpSpPr>
          <p:cNvPr id="3" name="Группа 26"/>
          <p:cNvGrpSpPr/>
          <p:nvPr/>
        </p:nvGrpSpPr>
        <p:grpSpPr>
          <a:xfrm>
            <a:off x="5652120" y="3356992"/>
            <a:ext cx="2880320" cy="1440160"/>
            <a:chOff x="4932040" y="3429000"/>
            <a:chExt cx="2880320" cy="1440160"/>
          </a:xfrm>
          <a:solidFill>
            <a:schemeClr val="accent4">
              <a:lumMod val="90000"/>
            </a:schemeClr>
          </a:solidFill>
        </p:grpSpPr>
        <p:sp>
          <p:nvSpPr>
            <p:cNvPr id="20" name="Стрелка вверх 19"/>
            <p:cNvSpPr/>
            <p:nvPr/>
          </p:nvSpPr>
          <p:spPr>
            <a:xfrm rot="16200000">
              <a:off x="5652120" y="2708920"/>
              <a:ext cx="1440160" cy="2880320"/>
            </a:xfrm>
            <a:prstGeom prst="upArrow">
              <a:avLst>
                <a:gd name="adj1" fmla="val 50000"/>
                <a:gd name="adj2" fmla="val 480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4088" y="3861048"/>
              <a:ext cx="244827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latin typeface="Cambria" pitchFamily="18" charset="0"/>
                </a:rPr>
                <a:t>Кредиты от кредитной организации</a:t>
              </a:r>
              <a:endParaRPr lang="ru-RU" sz="1600" i="1" dirty="0">
                <a:latin typeface="Cambria" pitchFamily="18" charset="0"/>
              </a:endParaRPr>
            </a:p>
          </p:txBody>
        </p:sp>
      </p:grpSp>
      <p:grpSp>
        <p:nvGrpSpPr>
          <p:cNvPr id="4" name="Группа 27"/>
          <p:cNvGrpSpPr/>
          <p:nvPr/>
        </p:nvGrpSpPr>
        <p:grpSpPr>
          <a:xfrm>
            <a:off x="5652120" y="5229200"/>
            <a:ext cx="2880320" cy="1440160"/>
            <a:chOff x="5004048" y="5301208"/>
            <a:chExt cx="2880320" cy="1440160"/>
          </a:xfrm>
          <a:solidFill>
            <a:schemeClr val="accent4">
              <a:lumMod val="90000"/>
            </a:schemeClr>
          </a:solidFill>
        </p:grpSpPr>
        <p:sp>
          <p:nvSpPr>
            <p:cNvPr id="23" name="Стрелка вверх 22"/>
            <p:cNvSpPr/>
            <p:nvPr/>
          </p:nvSpPr>
          <p:spPr>
            <a:xfrm rot="16200000">
              <a:off x="5724128" y="4581128"/>
              <a:ext cx="1440160" cy="2880320"/>
            </a:xfrm>
            <a:prstGeom prst="upArrow">
              <a:avLst>
                <a:gd name="adj1" fmla="val 50000"/>
                <a:gd name="adj2" fmla="val 480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2120" y="5877272"/>
              <a:ext cx="2150910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1600" i="1" dirty="0" smtClean="0">
                  <a:latin typeface="Cambria" pitchFamily="18" charset="0"/>
                </a:rPr>
                <a:t>Изменение остатков</a:t>
              </a:r>
              <a:endParaRPr lang="ru-RU" sz="1600" i="1" dirty="0">
                <a:latin typeface="Cambria" pitchFamily="18" charset="0"/>
              </a:endParaRPr>
            </a:p>
          </p:txBody>
        </p:sp>
      </p:grp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latin typeface="Cambria" panose="02040503050406030204" pitchFamily="18" charset="0"/>
                <a:ea typeface="+mn-ea"/>
                <a:cs typeface="+mn-cs"/>
              </a:rPr>
              <a:t>Бюджет для граждан</a:t>
            </a:r>
            <a:endParaRPr lang="ru-RU" sz="28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034BE65-D03A-4C7F-AA65-DDEDBE111AF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2736304"/>
          </a:xfrm>
          <a:noFill/>
        </p:spPr>
        <p:txBody>
          <a:bodyPr>
            <a:noAutofit/>
          </a:bodyPr>
          <a:lstStyle/>
          <a:p>
            <a:pPr>
              <a:buClr>
                <a:srgbClr val="FF0000"/>
              </a:buClr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1. Социально-экономические показатели……………………………………...4 </a:t>
            </a:r>
          </a:p>
          <a:p>
            <a:pPr>
              <a:buClr>
                <a:srgbClr val="FF0000"/>
              </a:buClr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2. Основные параметры бюджета…………………………………………………..6</a:t>
            </a:r>
          </a:p>
          <a:p>
            <a:pPr>
              <a:buClr>
                <a:srgbClr val="FF0000"/>
              </a:buClr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3. Доходы бюджета </a:t>
            </a:r>
            <a:r>
              <a:rPr lang="en-US" sz="2000" dirty="0" smtClean="0">
                <a:solidFill>
                  <a:srgbClr val="002060"/>
                </a:solidFill>
              </a:rPr>
              <a:t>…………………………………………………………………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002060"/>
                </a:solidFill>
              </a:rPr>
              <a:t>……</a:t>
            </a:r>
            <a:r>
              <a:rPr lang="ru-RU" sz="2000" dirty="0" smtClean="0">
                <a:solidFill>
                  <a:srgbClr val="002060"/>
                </a:solidFill>
              </a:rPr>
              <a:t>…….. 8</a:t>
            </a:r>
          </a:p>
          <a:p>
            <a:pPr>
              <a:buClr>
                <a:srgbClr val="FF0000"/>
              </a:buClr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4. Расходы бюджета </a:t>
            </a:r>
            <a:r>
              <a:rPr lang="en-US" sz="2000" dirty="0" smtClean="0">
                <a:solidFill>
                  <a:srgbClr val="002060"/>
                </a:solidFill>
              </a:rPr>
              <a:t>…………………………………………………………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002060"/>
                </a:solidFill>
              </a:rPr>
              <a:t>…………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002060"/>
                </a:solidFill>
              </a:rPr>
              <a:t>..</a:t>
            </a:r>
            <a:r>
              <a:rPr lang="ru-RU" sz="2000" dirty="0" smtClean="0">
                <a:solidFill>
                  <a:srgbClr val="002060"/>
                </a:solidFill>
              </a:rPr>
              <a:t>.... </a:t>
            </a:r>
            <a:r>
              <a:rPr lang="ru-RU" sz="2000" dirty="0" smtClean="0">
                <a:latin typeface="Cambria" panose="02040503050406030204" pitchFamily="18" charset="0"/>
              </a:rPr>
              <a:t>16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ru-RU" sz="2000" dirty="0" smtClean="0">
                <a:latin typeface="Cambria" panose="02040503050406030204" pitchFamily="18" charset="0"/>
              </a:rPr>
              <a:t>5. Источники финансирования дефицита бюджета </a:t>
            </a:r>
            <a:r>
              <a:rPr lang="en-US" sz="2000" dirty="0" smtClean="0">
                <a:solidFill>
                  <a:srgbClr val="002060"/>
                </a:solidFill>
              </a:rPr>
              <a:t>……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002060"/>
                </a:solidFill>
              </a:rPr>
              <a:t>…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>
                <a:solidFill>
                  <a:srgbClr val="002060"/>
                </a:solidFill>
              </a:rPr>
              <a:t>……</a:t>
            </a:r>
            <a:r>
              <a:rPr lang="ru-RU" sz="2000" dirty="0" smtClean="0">
                <a:solidFill>
                  <a:srgbClr val="002060"/>
                </a:solidFill>
              </a:rPr>
              <a:t>…….</a:t>
            </a:r>
            <a:r>
              <a:rPr lang="en-US" sz="2000" dirty="0" smtClean="0">
                <a:solidFill>
                  <a:srgbClr val="002060"/>
                </a:solidFill>
              </a:rPr>
              <a:t>..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29</a:t>
            </a:r>
          </a:p>
          <a:p>
            <a:pPr>
              <a:buClr>
                <a:srgbClr val="FF0000"/>
              </a:buClr>
              <a:buNone/>
            </a:pP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6. Справочная информация……………………………………………………..……31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73216"/>
            <a:ext cx="553916" cy="988739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3419872" y="3429000"/>
            <a:ext cx="4248472" cy="2304256"/>
          </a:xfrm>
          <a:prstGeom prst="cloudCallout">
            <a:avLst>
              <a:gd name="adj1" fmla="val -83871"/>
              <a:gd name="adj2" fmla="val 4976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Краткий словарь используемых в «Бюджете для граждан» терминов и понятий размещен на сайте Финансового управления</a:t>
            </a:r>
            <a:r>
              <a:rPr lang="en-US" sz="1400" i="1" dirty="0" smtClean="0">
                <a:solidFill>
                  <a:schemeClr val="tx1"/>
                </a:solidFill>
              </a:rPr>
              <a:t> http://www.finnkz.ru/web/budget_open.aspx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/>
        </p:nvGraphicFramePr>
        <p:xfrm>
          <a:off x="0" y="2060848"/>
          <a:ext cx="842493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08912" cy="1008113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Структура муниципального долга в 2017 году</a:t>
            </a:r>
            <a:endParaRPr lang="ru-RU" sz="20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156176" y="3501008"/>
            <a:ext cx="10801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36296" y="908720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1052736"/>
            <a:ext cx="4248472" cy="93610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Снижение муниципального долга на </a:t>
            </a:r>
            <a:r>
              <a:rPr lang="ru-RU" sz="3200" b="1" dirty="0" smtClean="0">
                <a:solidFill>
                  <a:srgbClr val="00B050"/>
                </a:solidFill>
                <a:latin typeface="Cambria" pitchFamily="18" charset="0"/>
              </a:rPr>
              <a:t>196 </a:t>
            </a:r>
            <a:r>
              <a:rPr lang="ru-RU" sz="2400" i="1" dirty="0" err="1" smtClean="0">
                <a:solidFill>
                  <a:schemeClr val="tx1"/>
                </a:solidFill>
                <a:latin typeface="Cambria" pitchFamily="18" charset="0"/>
              </a:rPr>
              <a:t>млн</a:t>
            </a:r>
            <a:r>
              <a:rPr lang="ru-RU" sz="2400" i="1" dirty="0" smtClean="0">
                <a:solidFill>
                  <a:schemeClr val="tx1"/>
                </a:solidFill>
                <a:latin typeface="Cambria" pitchFamily="18" charset="0"/>
              </a:rPr>
              <a:t>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6288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3 474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206084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3 278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6021288"/>
            <a:ext cx="27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Кредиты от других уровней</a:t>
            </a:r>
          </a:p>
          <a:p>
            <a:r>
              <a:rPr lang="ru-RU" sz="1600" dirty="0" smtClean="0">
                <a:latin typeface="Cambria" pitchFamily="18" charset="0"/>
              </a:rPr>
              <a:t>бюджетов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602128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mbria" pitchFamily="18" charset="0"/>
              </a:rPr>
              <a:t>Кредиты кредитных</a:t>
            </a:r>
          </a:p>
          <a:p>
            <a:r>
              <a:rPr lang="ru-RU" sz="1600" dirty="0" smtClean="0">
                <a:latin typeface="Cambria" pitchFamily="18" charset="0"/>
              </a:rPr>
              <a:t>организаций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6165304"/>
            <a:ext cx="288032" cy="2880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5400000">
            <a:off x="1475655" y="3933057"/>
            <a:ext cx="2952330" cy="216024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40152" y="3212976"/>
            <a:ext cx="2987824" cy="16288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err="1" smtClean="0">
                <a:solidFill>
                  <a:schemeClr val="tx1"/>
                </a:solidFill>
              </a:rPr>
              <a:t>Справочно</a:t>
            </a:r>
            <a:r>
              <a:rPr lang="ru-RU" sz="14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В результате реструктуризации в соответствии с пост. КАКО №423 от 16.08.2017 произошло уменьшение бюджетных кредитов  на сумму 717 </a:t>
            </a:r>
            <a:r>
              <a:rPr lang="ru-RU" sz="1400" i="1" dirty="0" err="1" smtClean="0">
                <a:solidFill>
                  <a:schemeClr val="tx1"/>
                </a:solidFill>
              </a:rPr>
              <a:t>млн</a:t>
            </a:r>
            <a:r>
              <a:rPr lang="ru-RU" sz="1400" i="1" dirty="0" smtClean="0">
                <a:solidFill>
                  <a:schemeClr val="tx1"/>
                </a:solidFill>
              </a:rPr>
              <a:t> руб.</a:t>
            </a:r>
            <a:endParaRPr lang="ru-RU" sz="1400" b="1" i="1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6165304"/>
            <a:ext cx="288032" cy="2880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6. Справочная информация</a:t>
            </a:r>
            <a:b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Информация по кредиторской и дебиторской задолженности</a:t>
            </a:r>
            <a:endParaRPr lang="ru-RU" sz="20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6513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187624" y="2132856"/>
            <a:ext cx="2736304" cy="4597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050" dirty="0" smtClean="0"/>
              <a:t>Кредиторская задолженность учреждений города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4005064"/>
            <a:ext cx="3456384" cy="4597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Дебиторская задолженность по доходам, зачисляемым в бюджет города (начислено, но не получено доходов)</a:t>
            </a:r>
            <a:endParaRPr lang="ru-RU" sz="1050" dirty="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47856" y="764704"/>
            <a:ext cx="1296144" cy="360040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3848" y="620688"/>
            <a:ext cx="2232248" cy="360040"/>
          </a:xfrm>
        </p:spPr>
        <p:txBody>
          <a:bodyPr anchor="t">
            <a:normAutofit/>
          </a:bodyPr>
          <a:lstStyle/>
          <a:p>
            <a:pPr algn="l"/>
            <a:r>
              <a:rPr lang="ru-RU" sz="1650" dirty="0" smtClean="0"/>
              <a:t>(данные  за 2017 год)</a:t>
            </a:r>
            <a:endParaRPr lang="ru-RU" sz="1650" dirty="0"/>
          </a:p>
        </p:txBody>
      </p:sp>
      <p:pic>
        <p:nvPicPr>
          <p:cNvPr id="5" name="Содержимое 3" descr="02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4194" y="1586393"/>
            <a:ext cx="7239182" cy="4530843"/>
          </a:xfrm>
          <a:scene3d>
            <a:camera prst="orthographicFront"/>
            <a:lightRig rig="threePt" dir="t"/>
          </a:scene3d>
          <a:sp3d contourW="12700"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8646" y="2758044"/>
            <a:ext cx="1601464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350" dirty="0"/>
              <a:t>Россия</a:t>
            </a:r>
            <a:r>
              <a:rPr lang="ru-RU" sz="1350" dirty="0" smtClean="0"/>
              <a:t>:</a:t>
            </a:r>
          </a:p>
          <a:p>
            <a:r>
              <a:rPr lang="ru-RU" sz="1350" dirty="0" smtClean="0"/>
              <a:t>Доходы </a:t>
            </a:r>
            <a:r>
              <a:rPr lang="en-US" sz="1350" dirty="0" smtClean="0"/>
              <a:t>1</a:t>
            </a:r>
            <a:r>
              <a:rPr lang="ru-RU" sz="1350" dirty="0" smtClean="0"/>
              <a:t>5</a:t>
            </a:r>
            <a:r>
              <a:rPr lang="en-US" sz="1350" dirty="0" smtClean="0"/>
              <a:t> </a:t>
            </a:r>
            <a:r>
              <a:rPr lang="ru-RU" sz="1350" dirty="0" smtClean="0"/>
              <a:t>088,9</a:t>
            </a:r>
          </a:p>
          <a:p>
            <a:r>
              <a:rPr lang="ru-RU" sz="1350" dirty="0" smtClean="0"/>
              <a:t>Расходы</a:t>
            </a:r>
            <a:r>
              <a:rPr lang="en-US" sz="1350" dirty="0" smtClean="0"/>
              <a:t> 1</a:t>
            </a:r>
            <a:r>
              <a:rPr lang="ru-RU" sz="1350" dirty="0" smtClean="0"/>
              <a:t>6</a:t>
            </a:r>
            <a:r>
              <a:rPr lang="en-US" sz="1350" dirty="0" smtClean="0"/>
              <a:t> </a:t>
            </a:r>
            <a:r>
              <a:rPr lang="ru-RU" sz="1350" dirty="0" smtClean="0"/>
              <a:t>420,3</a:t>
            </a:r>
          </a:p>
          <a:p>
            <a:r>
              <a:rPr lang="ru-RU" sz="1350" dirty="0" smtClean="0">
                <a:solidFill>
                  <a:srgbClr val="FF0000"/>
                </a:solidFill>
              </a:rPr>
              <a:t>Дефицит 1 331,4</a:t>
            </a:r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9890" y="4737463"/>
            <a:ext cx="1969322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350" dirty="0"/>
              <a:t>Кемеровская область</a:t>
            </a:r>
            <a:r>
              <a:rPr lang="ru-RU" sz="1350" dirty="0" smtClean="0"/>
              <a:t>:</a:t>
            </a:r>
          </a:p>
          <a:p>
            <a:r>
              <a:rPr lang="ru-RU" sz="1350" dirty="0" smtClean="0"/>
              <a:t>Доходы 136,1</a:t>
            </a:r>
          </a:p>
          <a:p>
            <a:r>
              <a:rPr lang="ru-RU" sz="1350" dirty="0" smtClean="0"/>
              <a:t>Расходы</a:t>
            </a:r>
            <a:r>
              <a:rPr lang="en-US" sz="1350" dirty="0" smtClean="0"/>
              <a:t> </a:t>
            </a:r>
            <a:r>
              <a:rPr lang="ru-RU" sz="1350" dirty="0" smtClean="0"/>
              <a:t>113,6</a:t>
            </a:r>
          </a:p>
          <a:p>
            <a:r>
              <a:rPr lang="ru-RU" sz="1350" dirty="0" smtClean="0">
                <a:solidFill>
                  <a:srgbClr val="FF0000"/>
                </a:solidFill>
              </a:rPr>
              <a:t>Профицит 22,5</a:t>
            </a:r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2405" y="1573391"/>
            <a:ext cx="1286539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50" dirty="0"/>
              <a:t>Кемерово:</a:t>
            </a:r>
          </a:p>
          <a:p>
            <a:r>
              <a:rPr lang="ru-RU" sz="1350" dirty="0" smtClean="0"/>
              <a:t>Доходы 18,6</a:t>
            </a:r>
            <a:endParaRPr lang="ru-RU" sz="1350" dirty="0"/>
          </a:p>
          <a:p>
            <a:r>
              <a:rPr lang="ru-RU" sz="1350" dirty="0" smtClean="0"/>
              <a:t>Расходы</a:t>
            </a:r>
            <a:r>
              <a:rPr lang="en-US" sz="1350" dirty="0" smtClean="0"/>
              <a:t> </a:t>
            </a:r>
            <a:r>
              <a:rPr lang="ru-RU" sz="1350" dirty="0" smtClean="0"/>
              <a:t>20,1</a:t>
            </a:r>
          </a:p>
          <a:p>
            <a:r>
              <a:rPr lang="ru-RU" sz="1350" dirty="0" smtClean="0">
                <a:solidFill>
                  <a:srgbClr val="FF0000"/>
                </a:solidFill>
              </a:rPr>
              <a:t>Дефицит 1,5</a:t>
            </a:r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1365" y="3797782"/>
            <a:ext cx="1264833" cy="923330"/>
          </a:xfrm>
          <a:prstGeom prst="rect">
            <a:avLst/>
          </a:prstGeom>
          <a:solidFill>
            <a:schemeClr val="tx1">
              <a:lumMod val="75000"/>
              <a:lumOff val="25000"/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</a:rPr>
              <a:t>Новокузнецк</a:t>
            </a:r>
            <a:r>
              <a:rPr lang="ru-RU" sz="135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1350" dirty="0" smtClean="0">
                <a:solidFill>
                  <a:schemeClr val="bg1"/>
                </a:solidFill>
              </a:rPr>
              <a:t>Доходы 17,2</a:t>
            </a:r>
          </a:p>
          <a:p>
            <a:r>
              <a:rPr lang="ru-RU" sz="1350" dirty="0" smtClean="0">
                <a:solidFill>
                  <a:schemeClr val="bg1"/>
                </a:solidFill>
              </a:rPr>
              <a:t>Расходы</a:t>
            </a:r>
            <a:r>
              <a:rPr lang="en-US" sz="1350" dirty="0" smtClean="0">
                <a:solidFill>
                  <a:schemeClr val="bg1"/>
                </a:solidFill>
              </a:rPr>
              <a:t> </a:t>
            </a:r>
            <a:r>
              <a:rPr lang="ru-RU" sz="1350" dirty="0" smtClean="0">
                <a:solidFill>
                  <a:schemeClr val="bg1"/>
                </a:solidFill>
              </a:rPr>
              <a:t>17,6</a:t>
            </a:r>
          </a:p>
          <a:p>
            <a:r>
              <a:rPr lang="ru-RU" sz="1350" smtClean="0">
                <a:solidFill>
                  <a:srgbClr val="FF0000"/>
                </a:solidFill>
              </a:rPr>
              <a:t>Дефицит</a:t>
            </a:r>
            <a:r>
              <a:rPr lang="ru-RU" sz="1350" b="1" smtClean="0">
                <a:solidFill>
                  <a:srgbClr val="FF0000"/>
                </a:solidFill>
              </a:rPr>
              <a:t>  </a:t>
            </a:r>
            <a:r>
              <a:rPr lang="ru-RU" sz="1350" b="1" smtClean="0">
                <a:solidFill>
                  <a:srgbClr val="FF9681"/>
                </a:solidFill>
              </a:rPr>
              <a:t>0,4</a:t>
            </a:r>
            <a:endParaRPr lang="ru-RU" sz="1350" b="1" dirty="0">
              <a:solidFill>
                <a:srgbClr val="FF968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70815" y="1056908"/>
            <a:ext cx="1175657" cy="36813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274A6C"/>
                </a:solidFill>
              </a:rPr>
              <a:t>млрд руб.</a:t>
            </a: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23949" y="0"/>
            <a:ext cx="751522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Cambria" pitchFamily="18" charset="0"/>
              </a:rPr>
              <a:t>Бюджет города Новокузнецка в бюджетной системе РФ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0190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660" y="404664"/>
            <a:ext cx="6120680" cy="2555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mbria" pitchFamily="18" charset="0"/>
                <a:ea typeface="+mn-ea"/>
                <a:cs typeface="Arial" pitchFamily="34" charset="0"/>
              </a:rPr>
              <a:t>Выполнение майских указов Президента РФ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2" y="1124746"/>
          <a:ext cx="8640958" cy="499657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38824"/>
                <a:gridCol w="421614"/>
                <a:gridCol w="675620"/>
                <a:gridCol w="788946"/>
                <a:gridCol w="3215954"/>
              </a:tblGrid>
              <a:tr h="439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ед.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изм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Исполнено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Пояснение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34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Уровень заработной платы к уровню 2011 года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/>
                        <a:t>1,25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1,11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Средняя  </a:t>
                      </a:r>
                      <a:r>
                        <a:rPr lang="ru-RU" sz="1400" u="none" strike="noStrike" dirty="0" err="1"/>
                        <a:t>з</a:t>
                      </a:r>
                      <a:r>
                        <a:rPr lang="ru-RU" sz="1400" u="none" strike="noStrike" dirty="0"/>
                        <a:t>/плата за 2017 год - 36 150 руб., за 2011 год - 20 648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Уровень средней з/платы пед работников детстких садов к средней з/плате в сфере общего образования КО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100,00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102,10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Средняя  з/плата пед работников в д/с - 27 273 руб., в сфере общего образования КО- 26 679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Уровень средней </a:t>
                      </a:r>
                      <a:r>
                        <a:rPr lang="ru-RU" sz="1400" u="none" strike="noStrike" dirty="0" err="1"/>
                        <a:t>з</a:t>
                      </a:r>
                      <a:r>
                        <a:rPr lang="ru-RU" sz="1400" u="none" strike="noStrike" dirty="0"/>
                        <a:t>/платы </a:t>
                      </a:r>
                      <a:r>
                        <a:rPr lang="ru-RU" sz="1400" u="none" strike="noStrike" dirty="0" err="1"/>
                        <a:t>пед</a:t>
                      </a:r>
                      <a:r>
                        <a:rPr lang="ru-RU" sz="1400" u="none" strike="noStrike" dirty="0"/>
                        <a:t> работников образовательных учреждений общего образования от средней </a:t>
                      </a:r>
                      <a:r>
                        <a:rPr lang="ru-RU" sz="1400" u="none" strike="noStrike" dirty="0" err="1"/>
                        <a:t>з</a:t>
                      </a:r>
                      <a:r>
                        <a:rPr lang="ru-RU" sz="1400" u="none" strike="noStrike" dirty="0"/>
                        <a:t>/платы в КО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100,00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97,20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Средняя  з/плата пед работников в ОУ - 28 016 руб.,  средняя з/ плата по КО- 28 828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Уровень средней </a:t>
                      </a:r>
                      <a:r>
                        <a:rPr lang="ru-RU" sz="1400" u="none" strike="noStrike" dirty="0" err="1"/>
                        <a:t>з</a:t>
                      </a:r>
                      <a:r>
                        <a:rPr lang="ru-RU" sz="1400" u="none" strike="noStrike" dirty="0"/>
                        <a:t>/платы </a:t>
                      </a:r>
                      <a:r>
                        <a:rPr lang="ru-RU" sz="1400" u="none" strike="noStrike" dirty="0" err="1"/>
                        <a:t>пед</a:t>
                      </a:r>
                      <a:r>
                        <a:rPr lang="ru-RU" sz="1400" u="none" strike="noStrike" dirty="0"/>
                        <a:t> работников дополнительного образования от средней </a:t>
                      </a:r>
                      <a:r>
                        <a:rPr lang="ru-RU" sz="1400" u="none" strike="noStrike" dirty="0" err="1"/>
                        <a:t>з</a:t>
                      </a:r>
                      <a:r>
                        <a:rPr lang="ru-RU" sz="1400" u="none" strike="noStrike" dirty="0"/>
                        <a:t>/платы учителей по КО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95,00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87,00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Средняя  з/плата пед работников в уч-ях - 24 702 руб.,  средняя з/ плата учителей по КО- 28 380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Уровень средней </a:t>
                      </a:r>
                      <a:r>
                        <a:rPr lang="ru-RU" sz="1400" u="none" strike="noStrike" dirty="0" err="1"/>
                        <a:t>з</a:t>
                      </a:r>
                      <a:r>
                        <a:rPr lang="ru-RU" sz="1400" u="none" strike="noStrike" dirty="0"/>
                        <a:t>/платы </a:t>
                      </a:r>
                      <a:r>
                        <a:rPr lang="ru-RU" sz="1400" u="none" strike="noStrike" dirty="0" err="1"/>
                        <a:t>соц</a:t>
                      </a:r>
                      <a:r>
                        <a:rPr lang="ru-RU" sz="1400" u="none" strike="noStrike" dirty="0"/>
                        <a:t> работников от средней </a:t>
                      </a:r>
                      <a:r>
                        <a:rPr lang="ru-RU" sz="1400" u="none" strike="noStrike" dirty="0" err="1"/>
                        <a:t>з</a:t>
                      </a:r>
                      <a:r>
                        <a:rPr lang="ru-RU" sz="1400" u="none" strike="noStrike" dirty="0"/>
                        <a:t>/платы по КО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89,50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77,40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Средняя  з/плата соц работников в уч-ях - 22 306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Уровень средней з/платы работников культуры от средней з/платы по КО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91,70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/>
                        <a:t>110,20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Средняя  з/плата работников культуры - 31 757 руб.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6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Доступность дошкольного образования для детей в возрасте 3-7 лет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100,00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100,00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Доля населения, имеющего доступ к получению </a:t>
                      </a:r>
                      <a:r>
                        <a:rPr lang="ru-RU" sz="1400" u="none" strike="noStrike" dirty="0" err="1"/>
                        <a:t>гос</a:t>
                      </a:r>
                      <a:r>
                        <a:rPr lang="ru-RU" sz="1400" u="none" strike="noStrike" dirty="0"/>
                        <a:t> и </a:t>
                      </a:r>
                      <a:r>
                        <a:rPr lang="ru-RU" sz="1400" u="none" strike="noStrike" dirty="0" err="1"/>
                        <a:t>мун</a:t>
                      </a:r>
                      <a:r>
                        <a:rPr lang="ru-RU" sz="1400" u="none" strike="noStrike" dirty="0"/>
                        <a:t> услуг по принципу "одного окна", в т.ч. В МАУ "МФЦ </a:t>
                      </a:r>
                      <a:r>
                        <a:rPr lang="ru-RU" sz="1400" u="none" strike="noStrike" dirty="0" smtClean="0"/>
                        <a:t>города </a:t>
                      </a:r>
                      <a:r>
                        <a:rPr lang="ru-RU" sz="1400" u="none" strike="noStrike" dirty="0"/>
                        <a:t>Новокузнецка"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90,00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94,50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105 окон МФЦ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9F86-EDCE-42B5-8413-8ACD6F2B7C43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269194" y="188640"/>
            <a:ext cx="8565877" cy="9252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2878" tIns="162878" rIns="162878" bIns="162878" numCol="1" spcCol="1270" anchor="ctr" anchorCtr="0">
            <a:noAutofit/>
          </a:bodyPr>
          <a:lstStyle/>
          <a:p>
            <a:pPr algn="ctr" defTabSz="19002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450" dirty="0" smtClean="0">
                <a:solidFill>
                  <a:schemeClr val="tx1"/>
                </a:solidFill>
              </a:rPr>
              <a:t>Контактная информация для граждан</a:t>
            </a:r>
            <a:endParaRPr lang="ru-RU" sz="3450" dirty="0">
              <a:solidFill>
                <a:schemeClr val="tx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51520" y="1139154"/>
          <a:ext cx="8663123" cy="4810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1811930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052" y="404664"/>
            <a:ext cx="5039895" cy="402858"/>
          </a:xfrm>
        </p:spPr>
        <p:txBody>
          <a:bodyPr anchor="b">
            <a:no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Открытые информационные ресурсы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861048"/>
            <a:ext cx="4163944" cy="5229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hlinkClick r:id="rId2"/>
              </a:rPr>
              <a:t>Бюджет для граждан Кемеровской области</a:t>
            </a:r>
            <a:endParaRPr lang="ru-RU" sz="16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Рисунок 3" descr="Minf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268760"/>
            <a:ext cx="607088" cy="740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2060848"/>
            <a:ext cx="4132052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hlinkClick r:id="rId4"/>
              </a:rPr>
              <a:t>Бюджет для граждан Российской Федерации</a:t>
            </a:r>
            <a:endParaRPr lang="ru-RU" sz="1600" dirty="0"/>
          </a:p>
          <a:p>
            <a:pPr algn="ctr"/>
            <a:endParaRPr lang="ru-RU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232664" y="5870313"/>
            <a:ext cx="85137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	</a:t>
            </a:r>
            <a:r>
              <a:rPr lang="ru-RU" sz="1350" dirty="0" smtClean="0"/>
              <a:t>  </a:t>
            </a:r>
            <a:r>
              <a:rPr lang="en-US" sz="1350" dirty="0" smtClean="0"/>
              <a:t>© </a:t>
            </a:r>
            <a:r>
              <a:rPr lang="ru-RU" sz="1050" dirty="0" smtClean="0"/>
              <a:t>Автор </a:t>
            </a:r>
            <a:r>
              <a:rPr lang="ru-RU" sz="1050" dirty="0"/>
              <a:t>титульного рисунка </a:t>
            </a:r>
            <a:r>
              <a:rPr lang="ru-RU" sz="1050" dirty="0" smtClean="0"/>
              <a:t>«Кузнецкая крепость» – </a:t>
            </a:r>
            <a:r>
              <a:rPr lang="ru-RU" sz="1050" dirty="0"/>
              <a:t>Савино</a:t>
            </a:r>
            <a:r>
              <a:rPr lang="en-US" sz="1050" dirty="0"/>
              <a:t>ff </a:t>
            </a:r>
            <a:r>
              <a:rPr lang="ru-RU" sz="1050" dirty="0"/>
              <a:t>Дмитрий</a:t>
            </a:r>
          </a:p>
        </p:txBody>
      </p:sp>
      <p:pic>
        <p:nvPicPr>
          <p:cNvPr id="1026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6200" y="1637811"/>
            <a:ext cx="2179659" cy="68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ogotip.gif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4653136"/>
            <a:ext cx="1648653" cy="824327"/>
          </a:xfrm>
          <a:prstGeom prst="rect">
            <a:avLst/>
          </a:prstGeom>
        </p:spPr>
      </p:pic>
      <p:pic>
        <p:nvPicPr>
          <p:cNvPr id="1028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2169" y="2703037"/>
            <a:ext cx="2167720" cy="67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3645024"/>
            <a:ext cx="2152819" cy="4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ndex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2160" y="3048289"/>
            <a:ext cx="718571" cy="761421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765544" y="5762847"/>
            <a:ext cx="2700670" cy="1588"/>
          </a:xfrm>
          <a:prstGeom prst="line">
            <a:avLst/>
          </a:prstGeom>
          <a:ln w="158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168" y="4437112"/>
            <a:ext cx="648862" cy="7800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427984" y="5229200"/>
            <a:ext cx="432048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 defTabSz="685800">
              <a:lnSpc>
                <a:spcPct val="90000"/>
              </a:lnSpc>
              <a:spcBef>
                <a:spcPts val="750"/>
              </a:spcBef>
            </a:pPr>
            <a:r>
              <a:rPr lang="ru-RU" sz="1600" dirty="0" smtClean="0">
                <a:latin typeface="+mn-lt"/>
                <a:cs typeface="+mn-cs"/>
                <a:hlinkClick r:id="rId2"/>
              </a:rPr>
              <a:t>Бюджет для граждан города Новокузнецка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9081" y="188640"/>
            <a:ext cx="7825838" cy="653143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Список источников и литературы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738165" cy="5050799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Конституция Российской Федерации (принята всенародным голосованием 12.12.1993).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Бюджетный кодекс Российской Федерации от 31.07.1998 № 145-ФЗ.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Налоговый кодекс Российской Федерации (часть первая) от 31.07.1998 № 146-ФЗ.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Налоговый кодекс Российской Федерации (часть вторая) от 05.08.2000 № 117-ФЗ.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Федеральный Закон от 06.10.2003 № 131-ФЗ «Об общих принципах организации местного самоуправления в Российской Федерации».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 smtClean="0"/>
              <a:t>Основные направления бюджетной политики на 2017 год и плановый период 2018 и 2019 годов.</a:t>
            </a:r>
            <a:endParaRPr lang="ru-RU" sz="12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Закон Кемеровской области от 24.11.2005 № 134-ОЗ «О межбюджетных отношениях в Кемеровской области».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Устав Новокузнецкого городского округа.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Решение Новокузнецкого городского Совета народных депутатов от </a:t>
            </a:r>
            <a:r>
              <a:rPr lang="ru-RU" sz="1200" dirty="0" smtClean="0"/>
              <a:t>16.03.2016 </a:t>
            </a:r>
            <a:r>
              <a:rPr lang="ru-RU" sz="1200" dirty="0"/>
              <a:t>№ </a:t>
            </a:r>
            <a:r>
              <a:rPr lang="ru-RU" sz="1200" dirty="0" smtClean="0"/>
              <a:t>2/25 </a:t>
            </a:r>
            <a:r>
              <a:rPr lang="ru-RU" sz="1200" dirty="0"/>
              <a:t>«Об утверждении Положения о бюджетном процессе в Новокузнецком городском округе».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/>
              <a:t>Постановление </a:t>
            </a:r>
            <a:r>
              <a:rPr lang="ru-RU" sz="1200" dirty="0" smtClean="0"/>
              <a:t>администрации города </a:t>
            </a:r>
            <a:r>
              <a:rPr lang="ru-RU" sz="1200" dirty="0"/>
              <a:t>Новокузнецка от </a:t>
            </a:r>
            <a:r>
              <a:rPr lang="ru-RU" sz="1200" dirty="0" smtClean="0"/>
              <a:t>10.04.2014 </a:t>
            </a:r>
            <a:r>
              <a:rPr lang="ru-RU" sz="1200" dirty="0"/>
              <a:t>№ </a:t>
            </a:r>
            <a:r>
              <a:rPr lang="ru-RU" sz="1200" dirty="0" smtClean="0"/>
              <a:t>54 </a:t>
            </a:r>
            <a:r>
              <a:rPr lang="ru-RU" sz="1200" dirty="0"/>
              <a:t>«О реализации норм Бюджетного кодекса Российской Федерации».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 smtClean="0"/>
              <a:t>Решение Новокузнецкого городского Совета народных депутатов от 27.12.2016 № 6/38 «О бюджете Новокузнецкого городского округа на 2017 год и на плановый период 2018 и 2019 годов».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 smtClean="0"/>
              <a:t>Решение Новокузнецкого городского Совета народных депутатов от 29.05.2018 № 6/50 «Об утверждении отчета об исполнении бюджета Новокузнецкого городского округа за 2017 год».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200" dirty="0" smtClean="0"/>
              <a:t>Приказ МФ РФ от 22.09.2015 №145н «Об утверждении методических рекомендаций по представлению бюджетов субъектов РФ и местных бюджетов и отчетов об их исполнении в доступной для граждан форме»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ru-RU" sz="12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77A7-DC07-4CD4-8E5E-4C0F05A4E476}" type="slidenum">
              <a:rPr lang="ru-RU"/>
              <a:pPr/>
              <a:t>36</a:t>
            </a:fld>
            <a:endParaRPr lang="ru-RU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32997" y="1302451"/>
            <a:ext cx="8703969" cy="137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62"/>
          </a:p>
        </p:txBody>
      </p:sp>
    </p:spTree>
    <p:extLst>
      <p:ext uri="{BB962C8B-B14F-4D97-AF65-F5344CB8AC3E}">
        <p14:creationId xmlns:p14="http://schemas.microsoft.com/office/powerpoint/2010/main" xmlns="" val="23686726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585" y="908720"/>
            <a:ext cx="7928658" cy="56886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 smtClean="0"/>
              <a:t>ЕНВД</a:t>
            </a:r>
            <a:r>
              <a:rPr lang="ru-RU" sz="1600" dirty="0" smtClean="0"/>
              <a:t> – единый налог на вмененный доход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КО</a:t>
            </a:r>
            <a:r>
              <a:rPr lang="ru-RU" sz="1600" dirty="0" smtClean="0"/>
              <a:t> – Кемеровская область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МКД</a:t>
            </a:r>
            <a:r>
              <a:rPr lang="ru-RU" sz="1600" dirty="0" smtClean="0"/>
              <a:t> – многоквартирный дом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МП – </a:t>
            </a:r>
            <a:r>
              <a:rPr lang="ru-RU" sz="1600" dirty="0" smtClean="0"/>
              <a:t>муниципальная программа,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ПП</a:t>
            </a:r>
            <a:r>
              <a:rPr lang="ru-RU" sz="1600" dirty="0" smtClean="0"/>
              <a:t> – подпрограмма в муниципальной программе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Мероприятие</a:t>
            </a:r>
            <a:r>
              <a:rPr lang="ru-RU" sz="1600" dirty="0" smtClean="0"/>
              <a:t> (отдельное мероприятие) – структурная единица муниципальной программы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МБТ</a:t>
            </a:r>
            <a:r>
              <a:rPr lang="ru-RU" sz="1600" dirty="0" smtClean="0"/>
              <a:t> – межбюджетные трансферты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НГО</a:t>
            </a:r>
            <a:r>
              <a:rPr lang="ru-RU" sz="1600" dirty="0" smtClean="0"/>
              <a:t> – Новокузнецкий городской округ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НДПИ</a:t>
            </a:r>
            <a:r>
              <a:rPr lang="ru-RU" sz="1600" dirty="0" smtClean="0"/>
              <a:t> – налог на добычу полезных ископаемых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НДС</a:t>
            </a:r>
            <a:r>
              <a:rPr lang="ru-RU" sz="1600" dirty="0" smtClean="0"/>
              <a:t> – налог на добавленную стоимость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НДФЛ</a:t>
            </a:r>
            <a:r>
              <a:rPr lang="ru-RU" sz="1600" dirty="0" smtClean="0"/>
              <a:t> – налог на доходы физических лиц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СНД</a:t>
            </a:r>
            <a:r>
              <a:rPr lang="ru-RU" sz="1600" dirty="0" smtClean="0"/>
              <a:t> – Совет народных депутатов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УСН</a:t>
            </a:r>
            <a:r>
              <a:rPr lang="ru-RU" sz="1600" dirty="0" smtClean="0"/>
              <a:t> – упрощенная система налогообложения</a:t>
            </a:r>
          </a:p>
          <a:p>
            <a:pPr>
              <a:lnSpc>
                <a:spcPct val="120000"/>
              </a:lnSpc>
            </a:pPr>
            <a:r>
              <a:rPr lang="ru-RU" sz="1600" b="1" dirty="0" smtClean="0"/>
              <a:t>ФО</a:t>
            </a:r>
            <a:r>
              <a:rPr lang="ru-RU" sz="1600" dirty="0" smtClean="0"/>
              <a:t> – финансовый орган</a:t>
            </a:r>
          </a:p>
          <a:p>
            <a:pPr>
              <a:lnSpc>
                <a:spcPct val="120000"/>
              </a:lnSpc>
            </a:pPr>
            <a:endParaRPr lang="ru-RU" sz="1600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0" y="836712"/>
            <a:ext cx="8683154" cy="3379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662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044" y="188640"/>
            <a:ext cx="5183911" cy="653143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</a:rPr>
              <a:t>Список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использованных сокращений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50" y="6356351"/>
            <a:ext cx="2057400" cy="365125"/>
          </a:xfrm>
        </p:spPr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2" y="692695"/>
          <a:ext cx="8208912" cy="54006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32448"/>
                <a:gridCol w="1718615"/>
                <a:gridCol w="1181725"/>
                <a:gridCol w="1276124"/>
              </a:tblGrid>
              <a:tr h="3350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/>
                        <a:t>Единица измерения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/>
                        <a:t>2016 год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/>
                        <a:t>2017 год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12582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Оборот организаций (без субъектов малого предпринимательства)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в </a:t>
                      </a:r>
                      <a:r>
                        <a:rPr lang="ru-RU" sz="1200" u="none" strike="noStrike" kern="1200" dirty="0"/>
                        <a:t>действ. ценах </a:t>
                      </a:r>
                      <a:r>
                        <a:rPr lang="ru-RU" sz="1200" u="none" strike="noStrike" kern="1200" dirty="0" smtClean="0"/>
                        <a:t>млн </a:t>
                      </a:r>
                      <a:r>
                        <a:rPr lang="ru-RU" sz="1200" u="none" strike="noStrike" kern="1200" dirty="0"/>
                        <a:t>рублей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620 465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684 259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82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Инвестиции в основной капитал за счет всех источников финансирования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</a:t>
                      </a:r>
                      <a:r>
                        <a:rPr lang="ru-RU" sz="1200" u="none" strike="noStrike" kern="1200" dirty="0" err="1" smtClean="0"/>
                        <a:t>млрд</a:t>
                      </a:r>
                      <a:r>
                        <a:rPr lang="ru-RU" sz="1200" u="none" strike="noStrike" kern="1200" dirty="0" smtClean="0"/>
                        <a:t> </a:t>
                      </a:r>
                      <a:r>
                        <a:rPr lang="ru-RU" sz="1200" u="none" strike="noStrike" kern="1200" dirty="0"/>
                        <a:t>рублей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18,4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24,51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4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Оборот розничной торговли и общественного питания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</a:t>
                      </a:r>
                      <a:r>
                        <a:rPr lang="ru-RU" sz="1200" u="none" strike="noStrike" kern="1200" dirty="0" err="1" smtClean="0"/>
                        <a:t>млн</a:t>
                      </a:r>
                      <a:r>
                        <a:rPr lang="ru-RU" sz="1200" u="none" strike="noStrike" kern="1200" dirty="0" smtClean="0"/>
                        <a:t> </a:t>
                      </a:r>
                      <a:r>
                        <a:rPr lang="ru-RU" sz="1200" u="none" strike="noStrike" kern="1200" dirty="0"/>
                        <a:t>рублей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97 540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96 586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4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Объем платных услуг населению 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</a:t>
                      </a:r>
                      <a:r>
                        <a:rPr lang="ru-RU" sz="1200" u="none" strike="noStrike" kern="1200" dirty="0" err="1" smtClean="0"/>
                        <a:t>млн</a:t>
                      </a:r>
                      <a:r>
                        <a:rPr lang="ru-RU" sz="1200" u="none" strike="noStrike" kern="1200" dirty="0" smtClean="0"/>
                        <a:t> </a:t>
                      </a:r>
                      <a:r>
                        <a:rPr lang="ru-RU" sz="1200" u="none" strike="noStrike" kern="1200" dirty="0"/>
                        <a:t>рублей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22 965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20 300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4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Ввод в действие жилых домов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тыс</a:t>
                      </a:r>
                      <a:r>
                        <a:rPr lang="ru-RU" sz="1200" u="none" strike="noStrike" kern="1200" dirty="0"/>
                        <a:t>. </a:t>
                      </a:r>
                      <a:r>
                        <a:rPr lang="ru-RU" sz="1200" u="none" strike="noStrike" kern="1200" dirty="0" smtClean="0"/>
                        <a:t>кв. м.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207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140,3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1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Индекс потребительских цен в Кемеровской области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% </a:t>
                      </a:r>
                      <a:r>
                        <a:rPr lang="ru-RU" sz="1200" u="none" strike="noStrike" kern="1200" dirty="0"/>
                        <a:t>к пред. году 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104,5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102,1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4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Численность постоянного населения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тыс</a:t>
                      </a:r>
                      <a:r>
                        <a:rPr lang="ru-RU" sz="1200" u="none" strike="noStrike" kern="1200" dirty="0"/>
                        <a:t>. человек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552,4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553,6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82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Численность лиц, не занятых трудовой деятельностью и ищущих работу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smtClean="0"/>
                        <a:t>тыс</a:t>
                      </a:r>
                      <a:r>
                        <a:rPr lang="ru-RU" sz="1200" u="none" strike="noStrike" kern="1200" dirty="0"/>
                        <a:t>. человек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5,2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4,0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4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населения в трудоспособном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возрасте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тыс. человек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317,1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311,6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94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Численность зарегистрированных безработных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тыс</a:t>
                      </a:r>
                      <a:r>
                        <a:rPr lang="ru-RU" sz="1200" u="none" strike="noStrike" kern="1200" dirty="0"/>
                        <a:t>. человек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3,4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82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Уровень зарегистрированной безработицы, в процентах к трудоспособному населению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%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1,5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1,1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82">
                <a:tc>
                  <a:txBody>
                    <a:bodyPr/>
                    <a:lstStyle/>
                    <a:p>
                      <a:pPr marL="85725" indent="0" algn="l" fontAlgn="b">
                        <a:tabLst/>
                      </a:pPr>
                      <a:r>
                        <a:rPr lang="ru-RU" sz="1200" u="none" strike="noStrike" kern="1200" dirty="0"/>
                        <a:t>Численность пенсионеров, состоящих на учете в системе Пенсионного фонда РФ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тыс. человек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170,7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170,7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635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Среднемесячная номинальная начисленная заработная плата работников организаций (без субъектов малого предпринимательства)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рублей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33 900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36</a:t>
                      </a:r>
                      <a:r>
                        <a:rPr lang="ru-RU" sz="1600" u="none" strike="noStrike" kern="1200" baseline="0" dirty="0" smtClean="0"/>
                        <a:t> 935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82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/>
                        <a:t>Величина прожиточного минимума (в среднем на душу населения)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fontAlgn="b" latinLnBrk="0" hangingPunct="1"/>
                      <a:r>
                        <a:rPr lang="ru-RU" sz="1200" u="none" strike="noStrike" kern="1200" dirty="0" smtClean="0"/>
                        <a:t> рублей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/>
                        <a:t>8 940,0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600" u="none" strike="noStrike" kern="1200" dirty="0" smtClean="0"/>
                        <a:t>8 879</a:t>
                      </a:r>
                      <a:endParaRPr lang="ru-RU" sz="16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cs typeface="+mn-cs"/>
              </a:rPr>
              <a:t>1. Показатели социально-экономического развития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cs typeface="+mn-cs"/>
              </a:rPr>
              <a:t>Новокузнецкого городского округа </a:t>
            </a:r>
            <a:r>
              <a:rPr lang="en-US" sz="2000" b="1" dirty="0" smtClean="0">
                <a:latin typeface="Cambria" panose="02040503050406030204" pitchFamily="18" charset="0"/>
                <a:cs typeface="+mn-cs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  <a:cs typeface="+mn-cs"/>
              </a:rPr>
              <a:t>за 2016 и 2017 годы</a:t>
            </a:r>
            <a:endParaRPr lang="ru-RU" sz="2000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6165304"/>
            <a:ext cx="4032448" cy="4597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050" dirty="0" smtClean="0"/>
              <a:t>Данные представлены на основании показателей статистического справочника «Новокузнецк в цифрах»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179512" y="5733256"/>
            <a:ext cx="576113" cy="891480"/>
          </a:xfrm>
          <a:prstGeom prst="rect">
            <a:avLst/>
          </a:prstGeom>
        </p:spPr>
        <p:txBody>
          <a:bodyPr wrap="non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!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50" y="6356351"/>
            <a:ext cx="2057400" cy="365125"/>
          </a:xfrm>
        </p:spPr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5578220"/>
          <a:ext cx="7380750" cy="12151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80750"/>
                <a:gridCol w="1800000"/>
                <a:gridCol w="1800000"/>
              </a:tblGrid>
              <a:tr h="4351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Зарегистрировано в Новокузнецком городском округе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/>
                        <a:t>На конец 2016 года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kern="1200" dirty="0" smtClean="0"/>
                        <a:t>На конец 2017 года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48497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 smtClean="0"/>
                        <a:t>Юридических лиц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200" u="none" strike="noStrike" kern="1200" dirty="0" smtClean="0"/>
                        <a:t>12 613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200" u="none" strike="noStrike" kern="1200" dirty="0" smtClean="0"/>
                        <a:t>12 036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48497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200" u="none" strike="noStrike" kern="1200" dirty="0" smtClean="0"/>
                        <a:t>Индивидуальных предпринимателей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kern="1200" dirty="0" smtClean="0"/>
                        <a:t>9 850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kern="1200" dirty="0" smtClean="0"/>
                        <a:t>9 984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  <a:cs typeface="+mn-cs"/>
              </a:rPr>
              <a:t>Оборот организаций в 2017 году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  <a:cs typeface="+mn-cs"/>
              </a:rPr>
              <a:t>(без субъектов малого предпринимательства)</a:t>
            </a:r>
            <a:endParaRPr lang="en-US" sz="2000" b="1" dirty="0" smtClean="0">
              <a:latin typeface="Cambria" panose="02040503050406030204" pitchFamily="18" charset="0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971600" y="1196752"/>
          <a:ext cx="72728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868144" y="980728"/>
            <a:ext cx="3096344" cy="1224136"/>
          </a:xfrm>
          <a:prstGeom prst="wedgeEllipseCallout">
            <a:avLst>
              <a:gd name="adj1" fmla="val -60930"/>
              <a:gd name="adj2" fmla="val 26455"/>
            </a:avLst>
          </a:prstGeom>
          <a:gradFill flip="none" rotWithShape="1">
            <a:gsLst>
              <a:gs pos="0">
                <a:srgbClr val="809EC2">
                  <a:lumMod val="5000"/>
                  <a:lumOff val="95000"/>
                </a:srgbClr>
              </a:gs>
              <a:gs pos="74000">
                <a:srgbClr val="809EC2">
                  <a:lumMod val="45000"/>
                  <a:lumOff val="55000"/>
                </a:srgbClr>
              </a:gs>
              <a:gs pos="83000">
                <a:srgbClr val="809EC2">
                  <a:lumMod val="45000"/>
                  <a:lumOff val="55000"/>
                </a:srgbClr>
              </a:gs>
              <a:gs pos="100000">
                <a:srgbClr val="809EC2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CB084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</a:rPr>
              <a:t>Оптовая и розничная торговля; ремонт автотранспорта, бытовых изделий и предметов личного пользования </a:t>
            </a:r>
          </a:p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133 466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6372200" y="4437112"/>
            <a:ext cx="2232248" cy="936104"/>
          </a:xfrm>
          <a:prstGeom prst="wedgeEllipseCallout">
            <a:avLst>
              <a:gd name="adj1" fmla="val -69702"/>
              <a:gd name="adj2" fmla="val -81549"/>
            </a:avLst>
          </a:prstGeom>
          <a:gradFill flip="none" rotWithShape="1">
            <a:gsLst>
              <a:gs pos="0">
                <a:srgbClr val="809EC2">
                  <a:lumMod val="5000"/>
                  <a:lumOff val="95000"/>
                </a:srgbClr>
              </a:gs>
              <a:gs pos="74000">
                <a:srgbClr val="809EC2">
                  <a:lumMod val="45000"/>
                  <a:lumOff val="55000"/>
                </a:srgbClr>
              </a:gs>
              <a:gs pos="83000">
                <a:srgbClr val="809EC2">
                  <a:lumMod val="45000"/>
                  <a:lumOff val="55000"/>
                </a:srgbClr>
              </a:gs>
              <a:gs pos="100000">
                <a:srgbClr val="809EC2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CB084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</a:rPr>
              <a:t>Обеспечение электрической энергией, газом и паром </a:t>
            </a:r>
          </a:p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30 458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7092280" y="2348880"/>
            <a:ext cx="1800200" cy="792088"/>
          </a:xfrm>
          <a:prstGeom prst="wedgeEllipseCallout">
            <a:avLst>
              <a:gd name="adj1" fmla="val -103155"/>
              <a:gd name="adj2" fmla="val 19984"/>
            </a:avLst>
          </a:prstGeom>
          <a:gradFill flip="none" rotWithShape="1">
            <a:gsLst>
              <a:gs pos="0">
                <a:srgbClr val="809EC2">
                  <a:lumMod val="5000"/>
                  <a:lumOff val="95000"/>
                </a:srgbClr>
              </a:gs>
              <a:gs pos="74000">
                <a:srgbClr val="809EC2">
                  <a:lumMod val="45000"/>
                  <a:lumOff val="55000"/>
                </a:srgbClr>
              </a:gs>
              <a:gs pos="83000">
                <a:srgbClr val="809EC2">
                  <a:lumMod val="45000"/>
                  <a:lumOff val="55000"/>
                </a:srgbClr>
              </a:gs>
              <a:gs pos="100000">
                <a:srgbClr val="809EC2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CB084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</a:rPr>
              <a:t>Прочие производства      </a:t>
            </a:r>
          </a:p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67 587</a:t>
            </a:r>
          </a:p>
        </p:txBody>
      </p:sp>
      <p:sp>
        <p:nvSpPr>
          <p:cNvPr id="15" name="Овальная выноска 14"/>
          <p:cNvSpPr/>
          <p:nvPr/>
        </p:nvSpPr>
        <p:spPr>
          <a:xfrm>
            <a:off x="467544" y="1340768"/>
            <a:ext cx="2160240" cy="864093"/>
          </a:xfrm>
          <a:prstGeom prst="wedgeEllipseCallout">
            <a:avLst>
              <a:gd name="adj1" fmla="val 48602"/>
              <a:gd name="adj2" fmla="val 93656"/>
            </a:avLst>
          </a:prstGeom>
          <a:gradFill flip="none" rotWithShape="1">
            <a:gsLst>
              <a:gs pos="0">
                <a:srgbClr val="809EC2">
                  <a:lumMod val="5000"/>
                  <a:lumOff val="95000"/>
                </a:srgbClr>
              </a:gs>
              <a:gs pos="74000">
                <a:srgbClr val="809EC2">
                  <a:lumMod val="45000"/>
                  <a:lumOff val="55000"/>
                </a:srgbClr>
              </a:gs>
              <a:gs pos="83000">
                <a:srgbClr val="809EC2">
                  <a:lumMod val="45000"/>
                  <a:lumOff val="55000"/>
                </a:srgbClr>
              </a:gs>
              <a:gs pos="100000">
                <a:srgbClr val="809EC2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CB084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</a:rPr>
              <a:t>Металлургическое производство   </a:t>
            </a: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216 124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395536" y="3717032"/>
            <a:ext cx="2088261" cy="864103"/>
          </a:xfrm>
          <a:prstGeom prst="wedgeEllipseCallout">
            <a:avLst>
              <a:gd name="adj1" fmla="val 80039"/>
              <a:gd name="adj2" fmla="val 57035"/>
            </a:avLst>
          </a:prstGeom>
          <a:gradFill flip="none" rotWithShape="1">
            <a:gsLst>
              <a:gs pos="0">
                <a:srgbClr val="809EC2">
                  <a:lumMod val="5000"/>
                  <a:lumOff val="95000"/>
                </a:srgbClr>
              </a:gs>
              <a:gs pos="74000">
                <a:srgbClr val="809EC2">
                  <a:lumMod val="45000"/>
                  <a:lumOff val="55000"/>
                </a:srgbClr>
              </a:gs>
              <a:gs pos="83000">
                <a:srgbClr val="809EC2">
                  <a:lumMod val="45000"/>
                  <a:lumOff val="55000"/>
                </a:srgbClr>
              </a:gs>
              <a:gs pos="100000">
                <a:srgbClr val="809EC2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CB084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</a:rPr>
              <a:t>Добыча полезных ископаемых</a:t>
            </a:r>
          </a:p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206 290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5229200"/>
            <a:ext cx="1241237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Cambria" pitchFamily="18" charset="0"/>
              </a:rPr>
              <a:t>Справочно</a:t>
            </a:r>
            <a:r>
              <a:rPr lang="ru-RU" sz="1600" dirty="0" smtClean="0">
                <a:latin typeface="Cambria" pitchFamily="18" charset="0"/>
              </a:rPr>
              <a:t>: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804248" y="3284984"/>
            <a:ext cx="2339752" cy="1008112"/>
          </a:xfrm>
          <a:prstGeom prst="wedgeEllipseCallout">
            <a:avLst>
              <a:gd name="adj1" fmla="val -84280"/>
              <a:gd name="adj2" fmla="val -18782"/>
            </a:avLst>
          </a:prstGeom>
          <a:gradFill flip="none" rotWithShape="1">
            <a:gsLst>
              <a:gs pos="0">
                <a:srgbClr val="809EC2">
                  <a:lumMod val="5000"/>
                  <a:lumOff val="95000"/>
                </a:srgbClr>
              </a:gs>
              <a:gs pos="74000">
                <a:srgbClr val="809EC2">
                  <a:lumMod val="45000"/>
                  <a:lumOff val="55000"/>
                </a:srgbClr>
              </a:gs>
              <a:gs pos="83000">
                <a:srgbClr val="809EC2">
                  <a:lumMod val="45000"/>
                  <a:lumOff val="55000"/>
                </a:srgbClr>
              </a:gs>
              <a:gs pos="100000">
                <a:srgbClr val="809EC2">
                  <a:lumMod val="30000"/>
                  <a:lumOff val="70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9CB084">
                <a:shade val="48000"/>
                <a:satMod val="110000"/>
              </a:srgb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</a:rPr>
              <a:t>Водоснабжение; водоотведение, организация сбора и утилизации отходов</a:t>
            </a:r>
          </a:p>
          <a:p>
            <a:pPr lvl="0" algn="ctr" defTabSz="685800" fontAlgn="auto">
              <a:lnSpc>
                <a:spcPct val="9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Cambria" pitchFamily="18" charset="0"/>
              </a:rPr>
              <a:t>30 334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275856" y="2750339"/>
            <a:ext cx="2023626" cy="13573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Cambria" pitchFamily="18" charset="0"/>
                <a:cs typeface="Times New Roman" pitchFamily="18" charset="0"/>
              </a:rPr>
              <a:t>684 259</a:t>
            </a:r>
          </a:p>
          <a:p>
            <a:pPr algn="ctr"/>
            <a:endParaRPr lang="ru-RU" sz="2000" b="1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9" name="Содержимое 8" descr="meh-vrnc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2490" y="980728"/>
            <a:ext cx="4991798" cy="4320480"/>
          </a:xfrm>
        </p:spPr>
      </p:pic>
      <p:pic>
        <p:nvPicPr>
          <p:cNvPr id="12" name="Рисунок 11" descr="500_F_81337147_24kDnTU0DCn1w3T5d65vhi8KYT4hDkJ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708920"/>
            <a:ext cx="791904" cy="124345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432048"/>
          </a:xfrm>
        </p:spPr>
        <p:txBody>
          <a:bodyPr anchor="t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2. Основные параметры бюджета</a:t>
            </a:r>
            <a:endParaRPr lang="ru-RU" sz="20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4571999" y="2564902"/>
            <a:ext cx="504057" cy="72009"/>
          </a:xfrm>
          <a:prstGeom prst="rightArrow">
            <a:avLst>
              <a:gd name="adj1" fmla="val 50000"/>
              <a:gd name="adj2" fmla="val 196441"/>
            </a:avLst>
          </a:prstGeom>
          <a:solidFill>
            <a:srgbClr val="FF0000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ysClr val="windowText" lastClr="000000"/>
              </a:solidFill>
            </a:endParaRPr>
          </a:p>
        </p:txBody>
      </p:sp>
      <p:pic>
        <p:nvPicPr>
          <p:cNvPr id="17" name="Рисунок 16" descr="500_F_81337147_24kDnTU0DCn1w3T5d65vhi8KYT4hDkJ5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3848" y="3429000"/>
            <a:ext cx="1056117" cy="612700"/>
          </a:xfrm>
          <a:prstGeom prst="rect">
            <a:avLst/>
          </a:prstGeom>
        </p:spPr>
      </p:pic>
      <p:pic>
        <p:nvPicPr>
          <p:cNvPr id="18" name="Рисунок 17" descr="500_F_81337147_24kDnTU0DCn1w3T5d65vhi8KYT4hDkJ5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31840" y="2996952"/>
            <a:ext cx="348425" cy="601825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6588224" y="1700808"/>
            <a:ext cx="1656184" cy="864096"/>
          </a:xfrm>
          <a:prstGeom prst="wedgeRoundRectCallout">
            <a:avLst>
              <a:gd name="adj1" fmla="val -74211"/>
              <a:gd name="adj2" fmla="val 133626"/>
              <a:gd name="adj3" fmla="val 16667"/>
            </a:avLst>
          </a:prstGeom>
          <a:solidFill>
            <a:srgbClr val="C6CFD4">
              <a:alpha val="8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Расходы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17 666</a:t>
            </a:r>
            <a:endParaRPr lang="ru-RU" sz="1600" b="1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 flipH="1">
            <a:off x="1835696" y="1556792"/>
            <a:ext cx="1872208" cy="936104"/>
          </a:xfrm>
          <a:prstGeom prst="wedgeRoundRectCallout">
            <a:avLst>
              <a:gd name="adj1" fmla="val -51842"/>
              <a:gd name="adj2" fmla="val 122183"/>
              <a:gd name="adj3" fmla="val 16667"/>
            </a:avLst>
          </a:prstGeom>
          <a:solidFill>
            <a:srgbClr val="C6CFD4">
              <a:alpha val="8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Доходы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17 247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 flipH="1">
            <a:off x="755576" y="3068960"/>
            <a:ext cx="1440160" cy="864096"/>
          </a:xfrm>
          <a:prstGeom prst="wedgeRoundRectCallout">
            <a:avLst>
              <a:gd name="adj1" fmla="val -117446"/>
              <a:gd name="adj2" fmla="val -11878"/>
              <a:gd name="adj3" fmla="val 16667"/>
            </a:avLst>
          </a:prstGeom>
          <a:solidFill>
            <a:srgbClr val="C6CFD4">
              <a:alpha val="80000"/>
            </a:srgbClr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Дефицит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lvl="0" algn="ctr"/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419</a:t>
            </a:r>
            <a:endParaRPr lang="ru-RU" sz="1200" b="1" dirty="0" smtClean="0">
              <a:solidFill>
                <a:prstClr val="black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23" name="Рисунок 22" descr="500_F_81337147_24kDnTU0DCn1w3T5d65vhi8KYT4hDkJ5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35896" y="2636912"/>
            <a:ext cx="576064" cy="995021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236296" y="692696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899592" y="5085183"/>
          <a:ext cx="7632848" cy="13182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4283"/>
                <a:gridCol w="1187332"/>
                <a:gridCol w="1200380"/>
                <a:gridCol w="1148189"/>
                <a:gridCol w="1552664"/>
              </a:tblGrid>
              <a:tr h="638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 уточненный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исполнено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/>
                        <a:t>динамика исполнения к 2016 году (%)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/>
                        <a:t>17 </a:t>
                      </a:r>
                      <a:r>
                        <a:rPr lang="ru-RU" sz="1400" u="none" strike="noStrike" dirty="0" smtClean="0"/>
                        <a:t>433,0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/>
                        <a:t>17 247,0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/>
                        <a:t>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/>
                        <a:t>103,2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Расходы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/>
                        <a:t>17 </a:t>
                      </a:r>
                      <a:r>
                        <a:rPr lang="ru-RU" sz="1400" u="none" strike="noStrike" dirty="0" smtClean="0"/>
                        <a:t>840,0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17 666,0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99,0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/>
                        <a:t>101,6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/>
                        <a:t>Дефицит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/>
                        <a:t>407,0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/>
                        <a:t>419,0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/>
                        <a:t>х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err="1"/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09929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50" y="6356351"/>
            <a:ext cx="2057400" cy="365125"/>
          </a:xfrm>
        </p:spPr>
        <p:txBody>
          <a:bodyPr/>
          <a:lstStyle/>
          <a:p>
            <a:pPr>
              <a:defRPr/>
            </a:pPr>
            <a:fld id="{0034BE65-D03A-4C7F-AA65-DDEDBE111AF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755576" y="1700808"/>
          <a:ext cx="80648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33265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b="1" dirty="0" smtClean="0">
                <a:latin typeface="Cambria" panose="02040503050406030204" pitchFamily="18" charset="0"/>
              </a:rPr>
              <a:t>Основные приоритеты бюджетной политики: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/>
          <p:nvPr/>
        </p:nvGraphicFramePr>
        <p:xfrm>
          <a:off x="-1404664" y="692696"/>
          <a:ext cx="11593288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Содержимое 23"/>
          <p:cNvGraphicFramePr>
            <a:graphicFrameLocks noGrp="1"/>
          </p:cNvGraphicFramePr>
          <p:nvPr>
            <p:ph sz="half" idx="1"/>
          </p:nvPr>
        </p:nvGraphicFramePr>
        <p:xfrm>
          <a:off x="3347864" y="3429000"/>
          <a:ext cx="2448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Содержимое 23"/>
          <p:cNvGraphicFramePr>
            <a:graphicFrameLocks noGrp="1"/>
          </p:cNvGraphicFramePr>
          <p:nvPr>
            <p:ph sz="half" idx="1"/>
          </p:nvPr>
        </p:nvGraphicFramePr>
        <p:xfrm>
          <a:off x="755576" y="3429000"/>
          <a:ext cx="243118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  <a:ea typeface="+mn-ea"/>
                <a:cs typeface="+mn-cs"/>
              </a:rPr>
              <a:t>3. Доходы бюджета</a:t>
            </a: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Исполнение </a:t>
            </a:r>
            <a:r>
              <a:rPr lang="ru-RU" sz="2000" b="1" dirty="0">
                <a:latin typeface="Cambria" panose="02040503050406030204" pitchFamily="18" charset="0"/>
                <a:ea typeface="+mn-ea"/>
                <a:cs typeface="+mn-cs"/>
              </a:rPr>
              <a:t>и структура </a:t>
            </a: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бюджета </a:t>
            </a:r>
            <a:b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за 2017 год </a:t>
            </a:r>
            <a:r>
              <a:rPr lang="ru-RU" sz="2000" b="1" dirty="0">
                <a:latin typeface="Cambria" panose="02040503050406030204" pitchFamily="18" charset="0"/>
                <a:ea typeface="+mn-ea"/>
                <a:cs typeface="+mn-cs"/>
              </a:rPr>
              <a:t>по </a:t>
            </a: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доходам</a:t>
            </a:r>
            <a:endParaRPr lang="ru-RU" sz="20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0" name="Заголовок 9"/>
          <p:cNvSpPr txBox="1">
            <a:spLocks/>
          </p:cNvSpPr>
          <p:nvPr/>
        </p:nvSpPr>
        <p:spPr>
          <a:xfrm>
            <a:off x="539552" y="1196752"/>
            <a:ext cx="2448272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Первоначальный план</a:t>
            </a:r>
          </a:p>
        </p:txBody>
      </p:sp>
      <p:sp>
        <p:nvSpPr>
          <p:cNvPr id="21" name="Заголовок 9"/>
          <p:cNvSpPr txBox="1">
            <a:spLocks/>
          </p:cNvSpPr>
          <p:nvPr/>
        </p:nvSpPr>
        <p:spPr>
          <a:xfrm>
            <a:off x="3851920" y="2708920"/>
            <a:ext cx="1512168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17 433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Заголовок 9"/>
          <p:cNvSpPr txBox="1">
            <a:spLocks/>
          </p:cNvSpPr>
          <p:nvPr/>
        </p:nvSpPr>
        <p:spPr>
          <a:xfrm>
            <a:off x="6588224" y="2708920"/>
            <a:ext cx="158417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17 247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 useBgFill="1">
        <p:nvSpPr>
          <p:cNvPr id="14" name="Заголовок 9"/>
          <p:cNvSpPr txBox="1">
            <a:spLocks/>
          </p:cNvSpPr>
          <p:nvPr/>
        </p:nvSpPr>
        <p:spPr>
          <a:xfrm>
            <a:off x="971600" y="2708920"/>
            <a:ext cx="1584176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14 684</a:t>
            </a:r>
            <a:endParaRPr lang="ru-RU" sz="24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6156176" y="1052736"/>
            <a:ext cx="2232248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Исполнено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2320" y="476672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34" name="Содержимое 23"/>
          <p:cNvGraphicFramePr>
            <a:graphicFrameLocks noGrp="1"/>
          </p:cNvGraphicFramePr>
          <p:nvPr>
            <p:ph sz="half" idx="1"/>
          </p:nvPr>
        </p:nvGraphicFramePr>
        <p:xfrm>
          <a:off x="6300192" y="3429000"/>
          <a:ext cx="250319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Заголовок 9"/>
          <p:cNvSpPr txBox="1">
            <a:spLocks/>
          </p:cNvSpPr>
          <p:nvPr/>
        </p:nvSpPr>
        <p:spPr>
          <a:xfrm>
            <a:off x="3419872" y="1196752"/>
            <a:ext cx="1944216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Уточненный план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648" y="609329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налоговые и неналоговые доходы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292080" y="602128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безвозмездные поступления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99592" y="6021288"/>
            <a:ext cx="432048" cy="720080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5949280"/>
            <a:ext cx="432048" cy="72008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7D31E-06C5-4D50-A173-706EB1BD6BE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80727"/>
          </a:xfrm>
        </p:spPr>
        <p:txBody>
          <a:bodyPr anchor="ctr">
            <a:no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  <a:ea typeface="+mn-ea"/>
                <a:cs typeface="+mn-cs"/>
              </a:rPr>
              <a:t>Исполнение и структура </a:t>
            </a: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бюджета </a:t>
            </a:r>
            <a:b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за 2017 год </a:t>
            </a:r>
            <a:r>
              <a:rPr lang="ru-RU" sz="2000" b="1" dirty="0">
                <a:latin typeface="Cambria" panose="02040503050406030204" pitchFamily="18" charset="0"/>
                <a:ea typeface="+mn-ea"/>
                <a:cs typeface="+mn-cs"/>
              </a:rPr>
              <a:t>по </a:t>
            </a:r>
            <a:r>
              <a:rPr lang="ru-RU" sz="2000" b="1" dirty="0" smtClean="0">
                <a:latin typeface="Cambria" panose="02040503050406030204" pitchFamily="18" charset="0"/>
                <a:ea typeface="+mn-ea"/>
                <a:cs typeface="+mn-cs"/>
              </a:rPr>
              <a:t>доходам</a:t>
            </a:r>
            <a:endParaRPr lang="ru-RU" sz="20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331097514"/>
              </p:ext>
            </p:extLst>
          </p:nvPr>
        </p:nvGraphicFramePr>
        <p:xfrm>
          <a:off x="107504" y="1124744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034BE65-D03A-4C7F-AA65-DDEDBE111AF8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9"/>
          <p:cNvSpPr txBox="1">
            <a:spLocks/>
          </p:cNvSpPr>
          <p:nvPr/>
        </p:nvSpPr>
        <p:spPr>
          <a:xfrm>
            <a:off x="467544" y="5877272"/>
            <a:ext cx="2448272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Первоначальный план</a:t>
            </a:r>
          </a:p>
        </p:txBody>
      </p:sp>
      <p:sp>
        <p:nvSpPr>
          <p:cNvPr id="21" name="Заголовок 9"/>
          <p:cNvSpPr txBox="1">
            <a:spLocks/>
          </p:cNvSpPr>
          <p:nvPr/>
        </p:nvSpPr>
        <p:spPr>
          <a:xfrm>
            <a:off x="4427984" y="2132856"/>
            <a:ext cx="108012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17 433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Заголовок 9"/>
          <p:cNvSpPr txBox="1">
            <a:spLocks/>
          </p:cNvSpPr>
          <p:nvPr/>
        </p:nvSpPr>
        <p:spPr>
          <a:xfrm>
            <a:off x="6804248" y="2204864"/>
            <a:ext cx="108012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17 247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 useBgFill="1">
        <p:nvSpPr>
          <p:cNvPr id="14" name="Заголовок 9"/>
          <p:cNvSpPr txBox="1">
            <a:spLocks/>
          </p:cNvSpPr>
          <p:nvPr/>
        </p:nvSpPr>
        <p:spPr>
          <a:xfrm>
            <a:off x="2123728" y="2420888"/>
            <a:ext cx="9361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14</a:t>
            </a:r>
            <a:r>
              <a:rPr lang="ru-RU" dirty="0" smtClean="0">
                <a:latin typeface="Cambria" panose="02040503050406030204" pitchFamily="18" charset="0"/>
                <a:cs typeface="+mn-cs"/>
              </a:rPr>
              <a:t> </a:t>
            </a:r>
            <a:r>
              <a:rPr lang="ru-RU" b="1" dirty="0" smtClean="0">
                <a:latin typeface="Cambria" panose="02040503050406030204" pitchFamily="18" charset="0"/>
                <a:cs typeface="+mn-cs"/>
              </a:rPr>
              <a:t>684</a:t>
            </a:r>
            <a:endParaRPr lang="ru-RU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940152" y="5877272"/>
            <a:ext cx="2664296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Исполнено</a:t>
            </a:r>
          </a:p>
        </p:txBody>
      </p:sp>
      <p:sp>
        <p:nvSpPr>
          <p:cNvPr id="17" name="Заголовок 9"/>
          <p:cNvSpPr txBox="1">
            <a:spLocks/>
          </p:cNvSpPr>
          <p:nvPr/>
        </p:nvSpPr>
        <p:spPr>
          <a:xfrm>
            <a:off x="3599892" y="5949280"/>
            <a:ext cx="1944216" cy="468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Cambria" panose="02040503050406030204" pitchFamily="18" charset="0"/>
                <a:cs typeface="+mn-cs"/>
              </a:rPr>
              <a:t>Уточненный план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404051">
            <a:off x="5223412" y="4152314"/>
            <a:ext cx="1291110" cy="132927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80312" y="620688"/>
            <a:ext cx="1440160" cy="432048"/>
          </a:xfrm>
          <a:prstGeom prst="roundRect">
            <a:avLst/>
          </a:prstGeom>
          <a:solidFill>
            <a:schemeClr val="accent1">
              <a:lumMod val="50000"/>
              <a:alpha val="14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млн руб.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6" name="Стрелка вправо с вырезом 25"/>
          <p:cNvSpPr/>
          <p:nvPr/>
        </p:nvSpPr>
        <p:spPr>
          <a:xfrm rot="1165026">
            <a:off x="5133443" y="4863964"/>
            <a:ext cx="1291110" cy="132927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право с вырезом 26"/>
          <p:cNvSpPr/>
          <p:nvPr/>
        </p:nvSpPr>
        <p:spPr>
          <a:xfrm rot="20202196">
            <a:off x="2745453" y="3966926"/>
            <a:ext cx="1291110" cy="132927"/>
          </a:xfrm>
          <a:prstGeom prst="notchedRightArrow">
            <a:avLst>
              <a:gd name="adj1" fmla="val 50000"/>
              <a:gd name="adj2" fmla="val 187828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Открытый бюджет 5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EBF3F9"/>
      </a:accent1>
      <a:accent2>
        <a:srgbClr val="9CC3E5"/>
      </a:accent2>
      <a:accent3>
        <a:srgbClr val="DEEBF6"/>
      </a:accent3>
      <a:accent4>
        <a:srgbClr val="EBF4DC"/>
      </a:accent4>
      <a:accent5>
        <a:srgbClr val="D3D4FD"/>
      </a:accent5>
      <a:accent6>
        <a:srgbClr val="FCF8E0"/>
      </a:accent6>
      <a:hlink>
        <a:srgbClr val="0563C1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61082</TotalTime>
  <Words>3518</Words>
  <Application>Microsoft Office PowerPoint</Application>
  <PresentationFormat>Экран (4:3)</PresentationFormat>
  <Paragraphs>951</Paragraphs>
  <Slides>37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Тема2</vt:lpstr>
      <vt:lpstr>Worksheet</vt:lpstr>
      <vt:lpstr>«Бюджет для граждан»  Исполнение бюджета Новокузнецкого городского округа за 2017 год</vt:lpstr>
      <vt:lpstr>Уважаемые новокузнечане!</vt:lpstr>
      <vt:lpstr>Бюджет для граждан</vt:lpstr>
      <vt:lpstr>Слайд 4</vt:lpstr>
      <vt:lpstr>Слайд 5</vt:lpstr>
      <vt:lpstr>2. Основные параметры бюджета</vt:lpstr>
      <vt:lpstr>Слайд 7</vt:lpstr>
      <vt:lpstr>3. Доходы бюджета Исполнение и структура бюджета  за 2017 год по доходам</vt:lpstr>
      <vt:lpstr>Исполнение и структура бюджета  за 2017 год по доходам</vt:lpstr>
      <vt:lpstr>Слайд 10</vt:lpstr>
      <vt:lpstr>Структура доходной части бюджета в 2017 году</vt:lpstr>
      <vt:lpstr>Сравнительный анализ поступлений основных налоговых и неналоговых доходов бюджета в 2016-2017 годах</vt:lpstr>
      <vt:lpstr>Слайд 13</vt:lpstr>
      <vt:lpstr>Слайд 14</vt:lpstr>
      <vt:lpstr>Сравнительный анализ по безвозмездным поступлениям от бюджетов других уровней в 2016-2017 годах</vt:lpstr>
      <vt:lpstr>4. Расходы бюджета Исполнение и структура бюджета  за 2017 год по расходам</vt:lpstr>
      <vt:lpstr>Исполнение и структура бюджета  за 2017 год по расходам</vt:lpstr>
      <vt:lpstr>Сравнительный анализ исполнения бюджета в 2016 и 2017 годах</vt:lpstr>
      <vt:lpstr>Исполнение бюджета по расходам в 2017 году в разрезе функциональной структуры</vt:lpstr>
      <vt:lpstr>Расходы бюджета на реализацию муниципальных программ в 2017 году</vt:lpstr>
      <vt:lpstr>Исполнение муниципальных программ в 2017 году</vt:lpstr>
      <vt:lpstr>Исполнение МП⃰ «Развитие и функционирование системы образования города Новокузнецка»</vt:lpstr>
      <vt:lpstr>Исполнение МП «Развитие системы социальной защиты населения города Новокузнецка»</vt:lpstr>
      <vt:lpstr>Исполнение МП «Комплексное благоустройство Новокузнецкого городского округа»  </vt:lpstr>
      <vt:lpstr>МП «Развитие жилищно-коммунального хозяйства города Новокузнецка»</vt:lpstr>
      <vt:lpstr>Исполнение МП «Организация и развитие пассажирских перевозок и координация работы операторов связи на территории Новокузнецкого городского округа»</vt:lpstr>
      <vt:lpstr>МП «Развитие культуры в городе Новокузнецке»</vt:lpstr>
      <vt:lpstr>Слайд 28</vt:lpstr>
      <vt:lpstr>Слайд 29</vt:lpstr>
      <vt:lpstr>Структура муниципального долга в 2017 году</vt:lpstr>
      <vt:lpstr>6. Справочная информация Информация по кредиторской и дебиторской задолженности</vt:lpstr>
      <vt:lpstr>(данные  за 2017 год)</vt:lpstr>
      <vt:lpstr>Выполнение майских указов Президента РФ</vt:lpstr>
      <vt:lpstr>Слайд 34</vt:lpstr>
      <vt:lpstr>Открытые информационные ресурсы</vt:lpstr>
      <vt:lpstr>Список источников и литературы</vt:lpstr>
      <vt:lpstr>Список использованных сокращений</vt:lpstr>
    </vt:vector>
  </TitlesOfParts>
  <Company>Finnkz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Увеличение расходов</dc:title>
  <dc:creator>Customer</dc:creator>
  <cp:lastModifiedBy>Савенкова Марина Владиславовна</cp:lastModifiedBy>
  <cp:revision>3711</cp:revision>
  <dcterms:created xsi:type="dcterms:W3CDTF">2010-11-19T03:12:29Z</dcterms:created>
  <dcterms:modified xsi:type="dcterms:W3CDTF">2018-06-15T09:18:19Z</dcterms:modified>
</cp:coreProperties>
</file>