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charts/chart7.xml" ContentType="application/vnd.openxmlformats-officedocument.drawingml.char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08" r:id="rId1"/>
  </p:sldMasterIdLst>
  <p:notesMasterIdLst>
    <p:notesMasterId r:id="rId38"/>
  </p:notesMasterIdLst>
  <p:sldIdLst>
    <p:sldId id="256" r:id="rId2"/>
    <p:sldId id="455" r:id="rId3"/>
    <p:sldId id="445" r:id="rId4"/>
    <p:sldId id="332" r:id="rId5"/>
    <p:sldId id="325" r:id="rId6"/>
    <p:sldId id="381" r:id="rId7"/>
    <p:sldId id="417" r:id="rId8"/>
    <p:sldId id="275" r:id="rId9"/>
    <p:sldId id="373" r:id="rId10"/>
    <p:sldId id="457" r:id="rId11"/>
    <p:sldId id="448" r:id="rId12"/>
    <p:sldId id="390" r:id="rId13"/>
    <p:sldId id="384" r:id="rId14"/>
    <p:sldId id="273" r:id="rId15"/>
    <p:sldId id="281" r:id="rId16"/>
    <p:sldId id="456" r:id="rId17"/>
    <p:sldId id="399" r:id="rId18"/>
    <p:sldId id="430" r:id="rId19"/>
    <p:sldId id="431" r:id="rId20"/>
    <p:sldId id="432" r:id="rId21"/>
    <p:sldId id="434" r:id="rId22"/>
    <p:sldId id="435" r:id="rId23"/>
    <p:sldId id="447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367" r:id="rId32"/>
    <p:sldId id="453" r:id="rId33"/>
    <p:sldId id="270" r:id="rId34"/>
    <p:sldId id="452" r:id="rId35"/>
    <p:sldId id="416" r:id="rId36"/>
    <p:sldId id="398" r:id="rId3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венкова Марина Владиславовна" initials="СМВ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B3"/>
    <a:srgbClr val="DBB6A7"/>
    <a:srgbClr val="F6F8FA"/>
    <a:srgbClr val="FFFBF0"/>
    <a:srgbClr val="97BAFF"/>
    <a:srgbClr val="000000"/>
    <a:srgbClr val="274A6C"/>
    <a:srgbClr val="33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6" autoAdjust="0"/>
    <p:restoredTop sz="99796" autoAdjust="0"/>
  </p:normalViewPr>
  <p:slideViewPr>
    <p:cSldViewPr snapToGrid="0">
      <p:cViewPr>
        <p:scale>
          <a:sx n="80" d="100"/>
          <a:sy n="80" d="100"/>
        </p:scale>
        <p:origin x="-1806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38" y="-126"/>
      </p:cViewPr>
      <p:guideLst>
        <p:guide orient="horz" pos="3126"/>
        <p:guide pos="2141"/>
      </p:guideLst>
    </p:cSldViewPr>
  </p:notesViewPr>
  <p:gridSpacing cx="184343675" cy="1843436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si\Desktop\&#1041;&#1102;&#1076;&#1078;&#1077;&#1090;\&#1054;&#1073;&#1085;&#1086;&#1074;&#1083;&#1077;&#1085;&#1080;&#1077;%20&#1089;&#1083;&#1072;&#1081;&#1076;&#1086;&#1074;\&#1054;&#1073;&#1085;&#1086;&#1074;&#1083;&#1077;&#1085;&#1080;&#1077;%20&#1089;&#1083;&#1072;&#1081;&#1076;&#1086;&#1074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808784062702794"/>
          <c:y val="0.12645825074673581"/>
          <c:w val="0.59461990971450551"/>
          <c:h val="0.758243569176598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3"/>
            <c:spPr>
              <a:solidFill>
                <a:schemeClr val="bg2">
                  <a:lumMod val="90000"/>
                </a:schemeClr>
              </a:solidFill>
            </c:spPr>
          </c:dPt>
          <c:dLbls>
            <c:dLbl>
              <c:idx val="0"/>
              <c:layout>
                <c:manualLayout>
                  <c:x val="-1.953081377163814E-2"/>
                  <c:y val="7.0377188897226229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металлургическое производство  </a:t>
                    </a:r>
                    <a:r>
                      <a:rPr lang="ru-RU" sz="1400" dirty="0" smtClean="0">
                        <a:solidFill>
                          <a:srgbClr val="FF0000"/>
                        </a:solidFill>
                      </a:rPr>
                      <a:t>33%</a:t>
                    </a:r>
                    <a:r>
                      <a:rPr lang="ru-RU" sz="1400" dirty="0" smtClean="0"/>
                      <a:t>   </a:t>
                    </a:r>
                    <a:endParaRPr lang="ru-RU" sz="1400" dirty="0"/>
                  </a:p>
                </c:rich>
              </c:tx>
              <c:showVal val="1"/>
              <c:showCatName val="1"/>
              <c:separator> </c:separator>
            </c:dLbl>
            <c:dLbl>
              <c:idx val="1"/>
              <c:layout>
                <c:manualLayout>
                  <c:x val="-0.35537961563624243"/>
                  <c:y val="-0.26205056218012945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торговля, ремонт  </a:t>
                    </a:r>
                    <a:endParaRPr lang="ru-RU" sz="1400" dirty="0" smtClean="0"/>
                  </a:p>
                  <a:p>
                    <a:r>
                      <a:rPr lang="ru-RU" sz="1400" dirty="0" smtClean="0">
                        <a:solidFill>
                          <a:srgbClr val="FF0000"/>
                        </a:solidFill>
                      </a:rPr>
                      <a:t>23%   </a:t>
                    </a:r>
                    <a:endParaRPr lang="ru-RU" sz="1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 </c:separator>
            </c:dLbl>
            <c:dLbl>
              <c:idx val="2"/>
              <c:layout>
                <c:manualLayout>
                  <c:x val="0.57148441984647813"/>
                  <c:y val="0.2986111426217802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добыча полезных ископаемых  </a:t>
                    </a:r>
                    <a:r>
                      <a:rPr lang="ru-RU" sz="1400" dirty="0" smtClean="0">
                        <a:solidFill>
                          <a:srgbClr val="FF0000"/>
                        </a:solidFill>
                      </a:rPr>
                      <a:t>24%   </a:t>
                    </a:r>
                    <a:endParaRPr lang="ru-RU" sz="1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 </c:separator>
            </c:dLbl>
            <c:dLbl>
              <c:idx val="3"/>
              <c:layout>
                <c:manualLayout>
                  <c:x val="0.41831720563381142"/>
                  <c:y val="2.3884176244777342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пр-во и </a:t>
                    </a:r>
                    <a:r>
                      <a:rPr lang="ru-RU" sz="1400" dirty="0" err="1" smtClean="0"/>
                      <a:t>распр</a:t>
                    </a:r>
                    <a:r>
                      <a:rPr lang="ru-RU" sz="1400" dirty="0" smtClean="0"/>
                      <a:t> э/энергии</a:t>
                    </a:r>
                    <a:r>
                      <a:rPr lang="ru-RU" sz="1400" dirty="0"/>
                      <a:t>, газа и воды  </a:t>
                    </a:r>
                    <a:r>
                      <a:rPr lang="ru-RU" sz="1400" dirty="0" smtClean="0">
                        <a:solidFill>
                          <a:srgbClr val="FF0000"/>
                        </a:solidFill>
                      </a:rPr>
                      <a:t>5%   </a:t>
                    </a:r>
                    <a:endParaRPr lang="ru-RU" sz="1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 </c:separator>
            </c:dLbl>
            <c:dLbl>
              <c:idx val="4"/>
              <c:layout>
                <c:manualLayout>
                  <c:x val="-0.21685801947145278"/>
                  <c:y val="6.024610772193812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Прочее  </a:t>
                    </a:r>
                    <a:endParaRPr lang="ru-RU" sz="1400" dirty="0" smtClean="0"/>
                  </a:p>
                  <a:p>
                    <a:r>
                      <a:rPr lang="ru-RU" sz="1400" dirty="0" smtClean="0">
                        <a:solidFill>
                          <a:srgbClr val="FF0000"/>
                        </a:solidFill>
                      </a:rPr>
                      <a:t>18%   </a:t>
                    </a:r>
                    <a:endParaRPr lang="ru-RU" sz="1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  <c:showCatName val="1"/>
              <c:separator> </c:separator>
            </c:dLbl>
            <c:numFmt formatCode="#,##0.0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showCatName val="1"/>
            <c:separator> </c:separator>
          </c:dLbls>
          <c:cat>
            <c:strRef>
              <c:f>Лист1!$A$2:$A$6</c:f>
              <c:strCache>
                <c:ptCount val="5"/>
                <c:pt idx="0">
                  <c:v>металлургическое производство</c:v>
                </c:pt>
                <c:pt idx="1">
                  <c:v>добыча полезных ископаемых</c:v>
                </c:pt>
                <c:pt idx="2">
                  <c:v>торговля, ремонт</c:v>
                </c:pt>
                <c:pt idx="3">
                  <c:v>прочие производства</c:v>
                </c:pt>
                <c:pt idx="4">
                  <c:v>пр-во и распр э/энергии, газа и воды</c:v>
                </c:pt>
              </c:strCache>
            </c:strRef>
          </c:cat>
          <c:val>
            <c:numRef>
              <c:f>Лист1!$B$2:$B$6</c:f>
              <c:numCache>
                <c:formatCode>_-* #,##0_р_._-;\-* #,##0_р_._-;_-* "-"?_р_._-;_-@_-</c:formatCode>
                <c:ptCount val="5"/>
                <c:pt idx="0">
                  <c:v>32.890924471210212</c:v>
                </c:pt>
                <c:pt idx="1">
                  <c:v>23.78199940914287</c:v>
                </c:pt>
                <c:pt idx="2">
                  <c:v>23.41115398801039</c:v>
                </c:pt>
                <c:pt idx="3">
                  <c:v>14.769776740413699</c:v>
                </c:pt>
                <c:pt idx="4">
                  <c:v>5.1461453912226522</c:v>
                </c:pt>
              </c:numCache>
            </c:numRef>
          </c:val>
        </c:ser>
        <c:firstSliceAng val="16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Образование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17.899999999999999</c:v>
                </c:pt>
                <c:pt idx="1">
                  <c:v>82.1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УДКХиБ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10.4</c:v>
                </c:pt>
                <c:pt idx="1">
                  <c:v>89.6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ЖКХ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8.3000000000000007</c:v>
                </c:pt>
                <c:pt idx="1">
                  <c:v>91.7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ЖКХ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3.2</c:v>
                </c:pt>
                <c:pt idx="1">
                  <c:v>96.8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здравоохранение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3.1</c:v>
                </c:pt>
                <c:pt idx="1">
                  <c:v>96.9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ЖКХ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2.7</c:v>
                </c:pt>
                <c:pt idx="1">
                  <c:v>97.3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Перевозки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2.5</c:v>
                </c:pt>
                <c:pt idx="1">
                  <c:v>97.5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pieChart>
        <c:varyColors val="1"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6650969527588722E-2"/>
          <c:y val="3.0365956264657781E-2"/>
          <c:w val="0.90447300904589767"/>
          <c:h val="0.66467430515179804"/>
        </c:manualLayout>
      </c:layout>
      <c:barChart>
        <c:barDir val="col"/>
        <c:grouping val="clustered"/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 полученные от кредитных организаций</c:v>
                </c:pt>
              </c:strCache>
            </c:strRef>
          </c:tx>
          <c:dLbls>
            <c:delete val="1"/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961</c:v>
                </c:pt>
                <c:pt idx="1">
                  <c:v>963</c:v>
                </c:pt>
                <c:pt idx="2">
                  <c:v>747</c:v>
                </c:pt>
                <c:pt idx="3">
                  <c:v>560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Бюджетные кредиты от других бюджетов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noFill/>
            </a:ln>
          </c:spPr>
          <c:dLbls>
            <c:delete val="1"/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1100</c:v>
                </c:pt>
                <c:pt idx="1">
                  <c:v>1650</c:v>
                </c:pt>
                <c:pt idx="2">
                  <c:v>1100</c:v>
                </c:pt>
                <c:pt idx="3">
                  <c:v>1300</c:v>
                </c:pt>
              </c:numCache>
            </c:numRef>
          </c:val>
        </c:ser>
        <c:dLbls>
          <c:showVal val="1"/>
        </c:dLbls>
        <c:axId val="152697856"/>
        <c:axId val="152699648"/>
      </c:barChar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ln w="38100">
              <a:solidFill>
                <a:srgbClr val="FF0000"/>
              </a:solidFill>
              <a:headEnd type="oval"/>
              <a:tailEnd type="oval"/>
            </a:ln>
          </c:spPr>
          <c:marker>
            <c:symbol val="none"/>
          </c:marker>
          <c:dLbls>
            <c:numFmt formatCode="#,##0" sourceLinked="0"/>
            <c:dLblPos val="t"/>
            <c:showVal val="1"/>
          </c:dLbls>
          <c:cat>
            <c:strRef>
              <c:f>Лист1!$A$2:$A$5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3380</c:v>
                </c:pt>
                <c:pt idx="1">
                  <c:v>3853</c:v>
                </c:pt>
                <c:pt idx="2">
                  <c:v>4100</c:v>
                </c:pt>
                <c:pt idx="3">
                  <c:v>4540</c:v>
                </c:pt>
              </c:numCache>
            </c:numRef>
          </c:val>
        </c:ser>
        <c:dLbls>
          <c:showVal val="1"/>
        </c:dLbls>
        <c:marker val="1"/>
        <c:axId val="152697856"/>
        <c:axId val="152699648"/>
      </c:lineChart>
      <c:catAx>
        <c:axId val="152697856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2699648"/>
        <c:crosses val="autoZero"/>
        <c:auto val="1"/>
        <c:lblAlgn val="ctr"/>
        <c:lblOffset val="100"/>
      </c:catAx>
      <c:valAx>
        <c:axId val="152699648"/>
        <c:scaling>
          <c:orientation val="minMax"/>
        </c:scaling>
        <c:axPos val="l"/>
        <c:majorGridlines/>
        <c:numFmt formatCode="#,##0" sourceLinked="0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2697856"/>
        <c:crosses val="autoZero"/>
        <c:crossBetween val="between"/>
        <c:majorUnit val="1000"/>
      </c:valAx>
    </c:plotArea>
    <c:legend>
      <c:legendPos val="b"/>
      <c:layout>
        <c:manualLayout>
          <c:xMode val="edge"/>
          <c:yMode val="edge"/>
          <c:x val="0.22778628722575719"/>
          <c:y val="0.79653164403965449"/>
          <c:w val="0.67484357358622038"/>
          <c:h val="0.18497421134729997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t" anchorCtr="0"/>
          <a:lstStyle/>
          <a:p>
            <a:pPr algn="ctr" rtl="0" eaLnBrk="1" latinLnBrk="0" hangingPunct="1">
              <a:defRPr lang="ru-RU" sz="1600" b="1" i="0" u="none" strike="noStrike" kern="1200" baseline="0" dirty="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600" b="1" i="0" u="none" strike="noStrike" kern="1200" baseline="0" dirty="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Налоговые доходы</a:t>
            </a:r>
          </a:p>
        </c:rich>
      </c:tx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1094596588426462"/>
          <c:y val="0.17379927094100794"/>
          <c:w val="0.59155676790693779"/>
          <c:h val="0.47907871687447295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DBB6A7"/>
              </a:solidFill>
              <a:ln w="19050">
                <a:solidFill>
                  <a:schemeClr val="accent1">
                    <a:alpha val="99000"/>
                  </a:schemeClr>
                </a:solidFill>
              </a:ln>
              <a:effectLst/>
            </c:spPr>
          </c:dPt>
          <c:dPt>
            <c:idx val="3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</c:dLbls>
          <c:cat>
            <c:strRef>
              <c:f>Структура!$G$11:$G$14</c:f>
              <c:strCache>
                <c:ptCount val="4"/>
                <c:pt idx="0">
                  <c:v>налог на доходы физических лиц</c:v>
                </c:pt>
                <c:pt idx="1">
                  <c:v>земельный налог</c:v>
                </c:pt>
                <c:pt idx="2">
                  <c:v>налоги на совокупный доход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Структура!$H$11:$H$14</c:f>
              <c:numCache>
                <c:formatCode>#,##0.0</c:formatCode>
                <c:ptCount val="4"/>
                <c:pt idx="0">
                  <c:v>2.6843950000000012</c:v>
                </c:pt>
                <c:pt idx="1">
                  <c:v>1.357532</c:v>
                </c:pt>
                <c:pt idx="2">
                  <c:v>0.39705100000000032</c:v>
                </c:pt>
                <c:pt idx="3">
                  <c:v>0.16102199999999983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418598675214311E-2"/>
          <c:y val="0.72106804398137569"/>
          <c:w val="0.83964523190810014"/>
          <c:h val="0.2680406653921119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 eaLnBrk="1" latinLnBrk="0" hangingPunct="1">
              <a:defRPr lang="ru-RU" sz="1600" b="1" i="0" u="none" strike="noStrike" kern="1200" baseline="0" dirty="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600" b="1" i="0" u="none" strike="noStrike" kern="1200" baseline="0" dirty="0" smtClean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Неналоговые доходы</a:t>
            </a:r>
          </a:p>
        </c:rich>
      </c:tx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3936660493196599"/>
          <c:y val="0.15060359730347719"/>
          <c:w val="0.50622543380841378"/>
          <c:h val="0.42884479743471504"/>
        </c:manualLayout>
      </c:layout>
      <c:pieChart>
        <c:varyColors val="1"/>
        <c:ser>
          <c:idx val="0"/>
          <c:order val="0"/>
          <c:tx>
            <c:strRef>
              <c:f>Структура!$H$21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DBB6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800"/>
                  </a:pPr>
                  <a:endParaRPr lang="ru-RU"/>
                </a:p>
              </c:txPr>
              <c:showVal val="1"/>
            </c:dLbl>
            <c:delete val="1"/>
            <c:txPr>
              <a:bodyPr/>
              <a:lstStyle/>
              <a:p>
                <a:pPr>
                  <a:defRPr sz="3200"/>
                </a:pPr>
                <a:endParaRPr lang="ru-RU"/>
              </a:p>
            </c:txPr>
          </c:dLbls>
          <c:cat>
            <c:strRef>
              <c:f>Структура!$G$22:$G$28</c:f>
              <c:strCache>
                <c:ptCount val="4"/>
                <c:pt idx="0">
                  <c:v>арендная плата за земельные участки</c:v>
                </c:pt>
                <c:pt idx="1">
                  <c:v>доходы от продажи</c:v>
                </c:pt>
                <c:pt idx="2">
                  <c:v>арендная плата за муниципальное имущество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Структура!$H$22:$H$25</c:f>
              <c:numCache>
                <c:formatCode>#,##0.0</c:formatCode>
                <c:ptCount val="4"/>
                <c:pt idx="0">
                  <c:v>0.7702250000000016</c:v>
                </c:pt>
                <c:pt idx="1">
                  <c:v>6.0000000000000032E-2</c:v>
                </c:pt>
                <c:pt idx="2">
                  <c:v>5.5000000000000014E-2</c:v>
                </c:pt>
                <c:pt idx="3">
                  <c:v>0.21477500000000024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45039239286532"/>
          <c:y val="0.62948120330172563"/>
          <c:w val="0.68814027545223999"/>
          <c:h val="0.2749525680476734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1"/>
            </a:pPr>
            <a:r>
              <a:rPr lang="ru-RU" sz="1600" b="1" dirty="0" smtClean="0">
                <a:effectLst/>
              </a:rPr>
              <a:t>Безвозмездные</a:t>
            </a:r>
            <a:r>
              <a:rPr lang="ru-RU" sz="1600" b="1" baseline="0" dirty="0" smtClean="0">
                <a:effectLst/>
              </a:rPr>
              <a:t> </a:t>
            </a:r>
            <a:r>
              <a:rPr lang="ru-RU" sz="1600" b="1" dirty="0" smtClean="0">
                <a:effectLst/>
              </a:rPr>
              <a:t>поступления</a:t>
            </a:r>
          </a:p>
        </c:rich>
      </c:tx>
    </c:title>
    <c:plotArea>
      <c:layout>
        <c:manualLayout>
          <c:layoutTarget val="inner"/>
          <c:xMode val="edge"/>
          <c:yMode val="edge"/>
          <c:x val="0.23051822284270593"/>
          <c:y val="0.14335981757936478"/>
          <c:w val="0.55638938319913223"/>
          <c:h val="0.40326385672379123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rgbClr val="DBB6A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</c:dLbls>
          <c:cat>
            <c:strRef>
              <c:f>Лист2!$A$2:$A$5</c:f>
              <c:strCache>
                <c:ptCount val="4"/>
                <c:pt idx="0">
                  <c:v>Субвенции</c:v>
                </c:pt>
                <c:pt idx="1">
                  <c:v>Субсидии</c:v>
                </c:pt>
                <c:pt idx="2">
                  <c:v>Дотация</c:v>
                </c:pt>
                <c:pt idx="3">
                  <c:v>Прочие безвозм поступл</c:v>
                </c:pt>
              </c:strCache>
            </c:strRef>
          </c:cat>
          <c:val>
            <c:numRef>
              <c:f>Лист2!$B$2:$B$5</c:f>
              <c:numCache>
                <c:formatCode>#,##0.0</c:formatCode>
                <c:ptCount val="4"/>
                <c:pt idx="0">
                  <c:v>7.8</c:v>
                </c:pt>
                <c:pt idx="1">
                  <c:v>1.7</c:v>
                </c:pt>
                <c:pt idx="2">
                  <c:v>1.1000000000000001</c:v>
                </c:pt>
                <c:pt idx="3">
                  <c:v>0.1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775549796403706E-2"/>
          <c:y val="0.59366682105913227"/>
          <c:w val="0.84444854041020212"/>
          <c:h val="0.2858355601477447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'руб Дин'!$A$8</c:f>
              <c:strCache>
                <c:ptCount val="1"/>
                <c:pt idx="0">
                  <c:v>Доходы бюджета</c:v>
                </c:pt>
              </c:strCache>
            </c:strRef>
          </c:tx>
          <c:spPr>
            <a:ln w="38100">
              <a:solidFill>
                <a:srgbClr val="FF0000"/>
              </a:solidFill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396441147950941E-2"/>
                  <c:y val="0.19635495409733594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930410719652497E-2"/>
                  <c:y val="0.1262281847768589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14,</a:t>
                    </a:r>
                    <a:r>
                      <a:rPr lang="ru-RU" smtClean="0"/>
                      <a:t>8</a:t>
                    </a:r>
                    <a:endParaRPr lang="en-US"/>
                  </a:p>
                </c:rich>
              </c:tx>
              <c:dLblPos val="r"/>
              <c:showVal val="1"/>
            </c:dLbl>
            <c:dLbl>
              <c:idx val="2"/>
              <c:layout>
                <c:manualLayout>
                  <c:x val="-3.6271030740180045E-2"/>
                  <c:y val="-0.2384310156896222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7,1</a:t>
                    </a:r>
                    <a:r>
                      <a:rPr lang="ru-RU" dirty="0" smtClean="0"/>
                      <a:t>*</a:t>
                    </a:r>
                    <a:endParaRPr lang="en-US" dirty="0"/>
                  </a:p>
                </c:rich>
              </c:tx>
              <c:dLblPos val="r"/>
              <c:showVal val="1"/>
            </c:dLbl>
            <c:dLbl>
              <c:idx val="3"/>
              <c:layout>
                <c:manualLayout>
                  <c:x val="-3.7711356457932992E-2"/>
                  <c:y val="-0.252456369553717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7,2</a:t>
                    </a:r>
                    <a:r>
                      <a:rPr lang="ru-RU" dirty="0" smtClean="0"/>
                      <a:t>*</a:t>
                    </a:r>
                    <a:endParaRPr lang="en-US" dirty="0"/>
                  </a:p>
                </c:rich>
              </c:tx>
              <c:dLblPos val="r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'руб Дин'!$B$7:$E$7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'руб Дин'!$B$8:$E$8</c:f>
              <c:numCache>
                <c:formatCode>#,##0.0</c:formatCode>
                <c:ptCount val="4"/>
                <c:pt idx="0">
                  <c:v>16.100000000000001</c:v>
                </c:pt>
                <c:pt idx="1">
                  <c:v>14.7</c:v>
                </c:pt>
                <c:pt idx="2">
                  <c:v>7.1</c:v>
                </c:pt>
                <c:pt idx="3">
                  <c:v>7.2</c:v>
                </c:pt>
              </c:numCache>
            </c:numRef>
          </c:val>
          <c:smooth val="1"/>
        </c:ser>
        <c:dLbls>
          <c:showVal val="1"/>
        </c:dLbls>
        <c:marker val="1"/>
        <c:axId val="143147776"/>
        <c:axId val="143149312"/>
      </c:lineChart>
      <c:catAx>
        <c:axId val="1431477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149312"/>
        <c:crosses val="autoZero"/>
        <c:auto val="1"/>
        <c:lblAlgn val="ctr"/>
        <c:lblOffset val="100"/>
        <c:noMultiLvlLbl val="1"/>
      </c:catAx>
      <c:valAx>
        <c:axId val="143149312"/>
        <c:scaling>
          <c:orientation val="minMax"/>
          <c:max val="18"/>
          <c:min val="6.5"/>
        </c:scaling>
        <c:axPos val="l"/>
        <c:numFmt formatCode="#,##0.0" sourceLinked="1"/>
        <c:tickLblPos val="none"/>
        <c:crossAx val="143147776"/>
        <c:crosses val="autoZero"/>
        <c:crossBetween val="between"/>
        <c:minorUnit val="10000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4946882286068823E-2"/>
          <c:y val="0.12439385093659838"/>
          <c:w val="0.96642585166162664"/>
          <c:h val="0.59907581050599423"/>
        </c:manualLayout>
      </c:layout>
      <c:bar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dPt>
            <c:idx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4,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DBB6A7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7094207573097741E-2"/>
                  <c:y val="2.6800242419783808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elete val="1"/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безвоздмездные поступления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4.5721475279602353E-2"/>
                  <c:y val="2.6800242419783808E-17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9,</a:t>
                    </a:r>
                    <a:r>
                      <a:rPr lang="ru-RU" smtClean="0"/>
                      <a:t>0</a:t>
                    </a:r>
                    <a:endParaRPr lang="en-US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9.8000000000000007</c:v>
                </c:pt>
              </c:numCache>
            </c:numRef>
          </c:val>
        </c:ser>
        <c:overlap val="100"/>
        <c:axId val="143212928"/>
        <c:axId val="143214464"/>
      </c:barChart>
      <c:catAx>
        <c:axId val="14321292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3214464"/>
        <c:crosses val="autoZero"/>
        <c:auto val="1"/>
        <c:lblAlgn val="ctr"/>
        <c:lblOffset val="100"/>
      </c:catAx>
      <c:valAx>
        <c:axId val="143214464"/>
        <c:scaling>
          <c:orientation val="minMax"/>
        </c:scaling>
        <c:delete val="1"/>
        <c:axPos val="b"/>
        <c:numFmt formatCode="0%" sourceLinked="1"/>
        <c:majorTickMark val="none"/>
        <c:tickLblPos val="none"/>
        <c:crossAx val="14321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lineChart>
        <c:grouping val="standard"/>
        <c:ser>
          <c:idx val="0"/>
          <c:order val="0"/>
          <c:tx>
            <c:strRef>
              <c:f>'Слайд 19'!$A$1</c:f>
              <c:strCache>
                <c:ptCount val="1"/>
                <c:pt idx="0">
                  <c:v> 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8701799722440084E-3"/>
                  <c:y val="-0.11748203342117587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0.13047922863145778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1626739509007688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7,5</a:t>
                    </a:r>
                    <a:r>
                      <a:rPr lang="ru-RU" dirty="0" smtClean="0"/>
                      <a:t>*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3.611106816416542E-2"/>
                  <c:y val="-0.157832349602141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7,1</a:t>
                    </a:r>
                    <a:r>
                      <a:rPr lang="ru-RU" dirty="0" smtClean="0"/>
                      <a:t>*</a:t>
                    </a:r>
                    <a:endParaRPr lang="en-US" dirty="0"/>
                  </a:p>
                </c:rich>
              </c:tx>
              <c:showVal val="1"/>
            </c:dLbl>
            <c:numFmt formatCode="General" sourceLinked="0"/>
            <c:txPr>
              <a:bodyPr/>
              <a:lstStyle/>
              <a:p>
                <a:pPr>
                  <a:defRPr sz="3200" b="1" i="0"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'Слайд 19'!$A$2:$A$5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'Слайд 19'!$B$2:$B$5</c:f>
              <c:numCache>
                <c:formatCode>#,##0.0</c:formatCode>
                <c:ptCount val="4"/>
                <c:pt idx="0">
                  <c:v>19</c:v>
                </c:pt>
                <c:pt idx="1">
                  <c:v>16.399999999999999</c:v>
                </c:pt>
                <c:pt idx="2">
                  <c:v>7.5</c:v>
                </c:pt>
                <c:pt idx="3">
                  <c:v>7.1</c:v>
                </c:pt>
              </c:numCache>
            </c:numRef>
          </c:val>
        </c:ser>
        <c:marker val="1"/>
        <c:axId val="102024320"/>
        <c:axId val="102025856"/>
      </c:lineChart>
      <c:catAx>
        <c:axId val="102024320"/>
        <c:scaling>
          <c:orientation val="minMax"/>
        </c:scaling>
        <c:axPos val="b"/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400" b="1" i="0" baseline="0">
                <a:solidFill>
                  <a:schemeClr val="tx2"/>
                </a:solidFill>
              </a:defRPr>
            </a:pPr>
            <a:endParaRPr lang="ru-RU"/>
          </a:p>
        </c:txPr>
        <c:crossAx val="102025856"/>
        <c:crosses val="autoZero"/>
        <c:auto val="1"/>
        <c:lblAlgn val="ctr"/>
        <c:lblOffset val="100"/>
      </c:catAx>
      <c:valAx>
        <c:axId val="102025856"/>
        <c:scaling>
          <c:orientation val="minMax"/>
          <c:min val="6"/>
        </c:scaling>
        <c:delete val="1"/>
        <c:axPos val="l"/>
        <c:numFmt formatCode="#,##0.0" sourceLinked="1"/>
        <c:tickLblPos val="none"/>
        <c:crossAx val="102024320"/>
        <c:crosses val="autoZero"/>
        <c:crossBetween val="between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60"/>
      <c:rotY val="280"/>
      <c:perspective val="0"/>
    </c:view3D>
    <c:plotArea>
      <c:layout>
        <c:manualLayout>
          <c:layoutTarget val="inner"/>
          <c:xMode val="edge"/>
          <c:yMode val="edge"/>
          <c:x val="1.4174784988779198E-2"/>
          <c:y val="6.7383910620368914E-2"/>
          <c:w val="0.96066745363584571"/>
          <c:h val="0.894536219332662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explosion val="11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explosion val="12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7.7692710157524353E-2"/>
                  <c:y val="6.97866881204042E-2"/>
                </c:manualLayout>
              </c:layout>
              <c:showVal val="1"/>
            </c:dLbl>
            <c:dLbl>
              <c:idx val="1"/>
              <c:layout>
                <c:manualLayout>
                  <c:x val="-5.7164748969805473E-2"/>
                  <c:y val="0.21436367160400011"/>
                </c:manualLayout>
              </c:layout>
              <c:showVal val="1"/>
            </c:dLbl>
            <c:numFmt formatCode="0.0%" sourceLinked="0"/>
            <c:txPr>
              <a:bodyPr/>
              <a:lstStyle/>
              <a:p>
                <a:pPr>
                  <a:defRPr sz="18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Программные мероприятия</c:v>
                </c:pt>
                <c:pt idx="1">
                  <c:v>Непрограммные мероприятия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0.97900000000000065</c:v>
                </c:pt>
                <c:pt idx="1">
                  <c:v>2.1000000000000012E-2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explosion val="12"/>
            <c:spPr>
              <a:solidFill>
                <a:srgbClr val="FF00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Образование</c:v>
                </c:pt>
                <c:pt idx="1">
                  <c:v>Остальное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44.3</c:v>
                </c:pt>
                <c:pt idx="1">
                  <c:v>55.7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C16B8-6BC4-429F-BBA5-4CEC06502884}" type="doc">
      <dgm:prSet loTypeId="urn:microsoft.com/office/officeart/2005/8/layout/hierarchy1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D22F3E25-AB15-4731-9C06-19DAB4112F74}">
      <dgm:prSet phldrT="[Текст]" custT="1"/>
      <dgm:spPr/>
      <dgm:t>
        <a:bodyPr/>
        <a:lstStyle/>
        <a:p>
          <a:r>
            <a:rPr lang="ru-RU" sz="1600" dirty="0" smtClean="0"/>
            <a:t>Бюджеты</a:t>
          </a:r>
          <a:endParaRPr lang="ru-RU" sz="1600" dirty="0"/>
        </a:p>
      </dgm:t>
    </dgm:pt>
    <dgm:pt modelId="{A8AAF8C6-1F94-4537-B16B-FF1E0D4E0CE7}" type="parTrans" cxnId="{E3B7487C-74D5-455D-B0CD-D365B54A0006}">
      <dgm:prSet/>
      <dgm:spPr/>
      <dgm:t>
        <a:bodyPr/>
        <a:lstStyle/>
        <a:p>
          <a:endParaRPr lang="ru-RU"/>
        </a:p>
      </dgm:t>
    </dgm:pt>
    <dgm:pt modelId="{4ACF91E2-F161-4B79-B807-27199E5858E8}" type="sibTrans" cxnId="{E3B7487C-74D5-455D-B0CD-D365B54A0006}">
      <dgm:prSet/>
      <dgm:spPr/>
      <dgm:t>
        <a:bodyPr/>
        <a:lstStyle/>
        <a:p>
          <a:endParaRPr lang="ru-RU"/>
        </a:p>
      </dgm:t>
    </dgm:pt>
    <dgm:pt modelId="{AA59F820-06D2-4604-90B6-B3DA0319B2EC}">
      <dgm:prSet phldrT="[Текст]" custT="1"/>
      <dgm:spPr/>
      <dgm:t>
        <a:bodyPr/>
        <a:lstStyle/>
        <a:p>
          <a:r>
            <a:rPr lang="ru-RU" sz="1200" dirty="0" smtClean="0"/>
            <a:t>Бюджеты семей</a:t>
          </a:r>
          <a:endParaRPr lang="ru-RU" sz="1200" dirty="0"/>
        </a:p>
      </dgm:t>
    </dgm:pt>
    <dgm:pt modelId="{AA299D2F-5650-43E8-969B-2AD067F5E187}" type="parTrans" cxnId="{271C789D-4465-48A3-912E-E302C0DDCDBF}">
      <dgm:prSet/>
      <dgm:spPr/>
      <dgm:t>
        <a:bodyPr/>
        <a:lstStyle/>
        <a:p>
          <a:endParaRPr lang="ru-RU"/>
        </a:p>
      </dgm:t>
    </dgm:pt>
    <dgm:pt modelId="{B147543B-BF7C-404A-90E2-08E02892F54F}" type="sibTrans" cxnId="{271C789D-4465-48A3-912E-E302C0DDCDBF}">
      <dgm:prSet/>
      <dgm:spPr/>
      <dgm:t>
        <a:bodyPr/>
        <a:lstStyle/>
        <a:p>
          <a:endParaRPr lang="ru-RU"/>
        </a:p>
      </dgm:t>
    </dgm:pt>
    <dgm:pt modelId="{BD617D6F-5D2E-41A8-9D2D-BB1B542CE8BD}">
      <dgm:prSet phldrT="[Текст]" custT="1"/>
      <dgm:spPr/>
      <dgm:t>
        <a:bodyPr/>
        <a:lstStyle/>
        <a:p>
          <a:r>
            <a:rPr lang="ru-RU" sz="1200" dirty="0" smtClean="0"/>
            <a:t>Бюджеты  публично-правовых образований</a:t>
          </a:r>
          <a:endParaRPr lang="ru-RU" sz="1200" dirty="0"/>
        </a:p>
      </dgm:t>
    </dgm:pt>
    <dgm:pt modelId="{CAB27995-F343-47F1-90D7-0BB36096E9F6}" type="parTrans" cxnId="{4D6D9E80-18E7-447F-A8F0-F1692317F485}">
      <dgm:prSet/>
      <dgm:spPr/>
      <dgm:t>
        <a:bodyPr/>
        <a:lstStyle/>
        <a:p>
          <a:endParaRPr lang="ru-RU"/>
        </a:p>
      </dgm:t>
    </dgm:pt>
    <dgm:pt modelId="{9EF10029-9AC4-411B-B362-E05433E57FFA}" type="sibTrans" cxnId="{4D6D9E80-18E7-447F-A8F0-F1692317F485}">
      <dgm:prSet/>
      <dgm:spPr/>
      <dgm:t>
        <a:bodyPr/>
        <a:lstStyle/>
        <a:p>
          <a:endParaRPr lang="ru-RU"/>
        </a:p>
      </dgm:t>
    </dgm:pt>
    <dgm:pt modelId="{324F71FB-EA35-4BE6-80C8-2E4BBFE11772}">
      <dgm:prSet phldrT="[Текст]" custT="1"/>
      <dgm:spPr/>
      <dgm:t>
        <a:bodyPr/>
        <a:lstStyle/>
        <a:p>
          <a:r>
            <a:rPr lang="ru-RU" sz="1200" dirty="0" smtClean="0"/>
            <a:t>Бюджеты организаций</a:t>
          </a:r>
          <a:endParaRPr lang="ru-RU" sz="1200" dirty="0"/>
        </a:p>
      </dgm:t>
    </dgm:pt>
    <dgm:pt modelId="{881677FD-8F2B-47E5-B516-8E25AF417542}" type="parTrans" cxnId="{7B2A784E-8C25-4D5A-A882-D2FE209B3758}">
      <dgm:prSet/>
      <dgm:spPr/>
      <dgm:t>
        <a:bodyPr/>
        <a:lstStyle/>
        <a:p>
          <a:endParaRPr lang="ru-RU"/>
        </a:p>
      </dgm:t>
    </dgm:pt>
    <dgm:pt modelId="{DBBA2E69-BFAB-4EDB-A862-299489AFF2ED}" type="sibTrans" cxnId="{7B2A784E-8C25-4D5A-A882-D2FE209B3758}">
      <dgm:prSet/>
      <dgm:spPr/>
      <dgm:t>
        <a:bodyPr/>
        <a:lstStyle/>
        <a:p>
          <a:endParaRPr lang="ru-RU"/>
        </a:p>
      </dgm:t>
    </dgm:pt>
    <dgm:pt modelId="{895663A2-507A-4FE2-8E07-7D24D1F498F5}" type="pres">
      <dgm:prSet presAssocID="{0DDC16B8-6BC4-429F-BBA5-4CEC065028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BC78F9-016F-4F3F-A8B3-22807D69C0E6}" type="pres">
      <dgm:prSet presAssocID="{D22F3E25-AB15-4731-9C06-19DAB4112F74}" presName="hierRoot1" presStyleCnt="0"/>
      <dgm:spPr/>
    </dgm:pt>
    <dgm:pt modelId="{30A375F0-05C1-473C-87A3-8678AAD71DE8}" type="pres">
      <dgm:prSet presAssocID="{D22F3E25-AB15-4731-9C06-19DAB4112F74}" presName="composite" presStyleCnt="0"/>
      <dgm:spPr/>
    </dgm:pt>
    <dgm:pt modelId="{B1341D30-38EB-4957-A45E-2882C7CF4148}" type="pres">
      <dgm:prSet presAssocID="{D22F3E25-AB15-4731-9C06-19DAB4112F74}" presName="background" presStyleLbl="node0" presStyleIdx="0" presStyleCnt="1"/>
      <dgm:spPr/>
    </dgm:pt>
    <dgm:pt modelId="{994D8141-2611-459C-ADFA-6D4612ED1E88}" type="pres">
      <dgm:prSet presAssocID="{D22F3E25-AB15-4731-9C06-19DAB4112F74}" presName="text" presStyleLbl="fgAcc0" presStyleIdx="0" presStyleCnt="1" custScaleY="55312" custLinFactNeighborX="2933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F103D9-8FBE-4730-A706-6A8E753601A5}" type="pres">
      <dgm:prSet presAssocID="{D22F3E25-AB15-4731-9C06-19DAB4112F74}" presName="hierChild2" presStyleCnt="0"/>
      <dgm:spPr/>
    </dgm:pt>
    <dgm:pt modelId="{3FC42426-7EA6-4B5C-A2E2-48723AD8979D}" type="pres">
      <dgm:prSet presAssocID="{AA299D2F-5650-43E8-969B-2AD067F5E18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012C2B2-22B2-4D45-ADB8-9B4198369544}" type="pres">
      <dgm:prSet presAssocID="{AA59F820-06D2-4604-90B6-B3DA0319B2EC}" presName="hierRoot2" presStyleCnt="0"/>
      <dgm:spPr/>
    </dgm:pt>
    <dgm:pt modelId="{41FFB0DE-E169-4D4F-89D8-ADC34F8A7BB8}" type="pres">
      <dgm:prSet presAssocID="{AA59F820-06D2-4604-90B6-B3DA0319B2EC}" presName="composite2" presStyleCnt="0"/>
      <dgm:spPr/>
    </dgm:pt>
    <dgm:pt modelId="{C5054481-1F51-4918-93B1-F7BAF2ABA0E1}" type="pres">
      <dgm:prSet presAssocID="{AA59F820-06D2-4604-90B6-B3DA0319B2EC}" presName="background2" presStyleLbl="node2" presStyleIdx="0" presStyleCnt="3"/>
      <dgm:spPr/>
    </dgm:pt>
    <dgm:pt modelId="{A3676BF2-F845-4DFE-AFD6-8DE4EB9F4B30}" type="pres">
      <dgm:prSet presAssocID="{AA59F820-06D2-4604-90B6-B3DA0319B2EC}" presName="text2" presStyleLbl="fgAcc2" presStyleIdx="0" presStyleCnt="3" custScaleY="51241" custLinFactNeighborX="2933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7065E-86B9-4A79-BD36-2336CD89C478}" type="pres">
      <dgm:prSet presAssocID="{AA59F820-06D2-4604-90B6-B3DA0319B2EC}" presName="hierChild3" presStyleCnt="0"/>
      <dgm:spPr/>
    </dgm:pt>
    <dgm:pt modelId="{7E1F2850-CB69-4B10-9A59-058888D786C7}" type="pres">
      <dgm:prSet presAssocID="{CAB27995-F343-47F1-90D7-0BB36096E9F6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C46017C-02C3-41B1-9437-B3E73246B583}" type="pres">
      <dgm:prSet presAssocID="{BD617D6F-5D2E-41A8-9D2D-BB1B542CE8BD}" presName="hierRoot2" presStyleCnt="0"/>
      <dgm:spPr/>
    </dgm:pt>
    <dgm:pt modelId="{BB0F01C1-E309-4C06-8B6E-11A16E29BBB3}" type="pres">
      <dgm:prSet presAssocID="{BD617D6F-5D2E-41A8-9D2D-BB1B542CE8BD}" presName="composite2" presStyleCnt="0"/>
      <dgm:spPr/>
    </dgm:pt>
    <dgm:pt modelId="{0FE5F365-833C-4FD9-A941-1B8DED52B1B0}" type="pres">
      <dgm:prSet presAssocID="{BD617D6F-5D2E-41A8-9D2D-BB1B542CE8BD}" presName="background2" presStyleLbl="node2" presStyleIdx="1" presStyleCnt="3"/>
      <dgm:spPr/>
    </dgm:pt>
    <dgm:pt modelId="{A95756FA-2887-4EDD-8FBF-A9BEF5691066}" type="pres">
      <dgm:prSet presAssocID="{BD617D6F-5D2E-41A8-9D2D-BB1B542CE8BD}" presName="text2" presStyleLbl="fgAcc2" presStyleIdx="1" presStyleCnt="3" custScaleX="147497" custScaleY="61192" custLinFactNeighborX="3005" custLinFactNeighborY="574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A38E34-D7A1-45A0-ACA3-E2AD2D1CEF4F}" type="pres">
      <dgm:prSet presAssocID="{BD617D6F-5D2E-41A8-9D2D-BB1B542CE8BD}" presName="hierChild3" presStyleCnt="0"/>
      <dgm:spPr/>
    </dgm:pt>
    <dgm:pt modelId="{A4788EBF-2B8B-4B9B-BE5F-3B63E59C05BF}" type="pres">
      <dgm:prSet presAssocID="{881677FD-8F2B-47E5-B516-8E25AF41754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D5946B8-1196-44D8-A113-E1F09E03656C}" type="pres">
      <dgm:prSet presAssocID="{324F71FB-EA35-4BE6-80C8-2E4BBFE11772}" presName="hierRoot2" presStyleCnt="0"/>
      <dgm:spPr/>
    </dgm:pt>
    <dgm:pt modelId="{2F879D23-6F2C-4294-B804-C37C67673CEC}" type="pres">
      <dgm:prSet presAssocID="{324F71FB-EA35-4BE6-80C8-2E4BBFE11772}" presName="composite2" presStyleCnt="0"/>
      <dgm:spPr/>
    </dgm:pt>
    <dgm:pt modelId="{CAD96B00-F382-43DB-8A8E-7D726E5F7516}" type="pres">
      <dgm:prSet presAssocID="{324F71FB-EA35-4BE6-80C8-2E4BBFE11772}" presName="background2" presStyleLbl="node2" presStyleIdx="2" presStyleCnt="3"/>
      <dgm:spPr/>
    </dgm:pt>
    <dgm:pt modelId="{57A4F379-C615-4C19-B0F3-1EF2B2216389}" type="pres">
      <dgm:prSet presAssocID="{324F71FB-EA35-4BE6-80C8-2E4BBFE11772}" presName="text2" presStyleLbl="fgAcc2" presStyleIdx="2" presStyleCnt="3" custScaleY="63459" custLinFactNeighborX="2347" custLinFactNeighborY="-28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777CBD-94C0-434D-9B8A-79C7AE2F497A}" type="pres">
      <dgm:prSet presAssocID="{324F71FB-EA35-4BE6-80C8-2E4BBFE11772}" presName="hierChild3" presStyleCnt="0"/>
      <dgm:spPr/>
    </dgm:pt>
  </dgm:ptLst>
  <dgm:cxnLst>
    <dgm:cxn modelId="{95AC1D86-DDD5-4D28-BF8D-694C85538FF6}" type="presOf" srcId="{324F71FB-EA35-4BE6-80C8-2E4BBFE11772}" destId="{57A4F379-C615-4C19-B0F3-1EF2B2216389}" srcOrd="0" destOrd="0" presId="urn:microsoft.com/office/officeart/2005/8/layout/hierarchy1"/>
    <dgm:cxn modelId="{DC0F8689-8F78-4B9F-8756-322A88DA04ED}" type="presOf" srcId="{881677FD-8F2B-47E5-B516-8E25AF417542}" destId="{A4788EBF-2B8B-4B9B-BE5F-3B63E59C05BF}" srcOrd="0" destOrd="0" presId="urn:microsoft.com/office/officeart/2005/8/layout/hierarchy1"/>
    <dgm:cxn modelId="{E3B7487C-74D5-455D-B0CD-D365B54A0006}" srcId="{0DDC16B8-6BC4-429F-BBA5-4CEC06502884}" destId="{D22F3E25-AB15-4731-9C06-19DAB4112F74}" srcOrd="0" destOrd="0" parTransId="{A8AAF8C6-1F94-4537-B16B-FF1E0D4E0CE7}" sibTransId="{4ACF91E2-F161-4B79-B807-27199E5858E8}"/>
    <dgm:cxn modelId="{4D6D9E80-18E7-447F-A8F0-F1692317F485}" srcId="{D22F3E25-AB15-4731-9C06-19DAB4112F74}" destId="{BD617D6F-5D2E-41A8-9D2D-BB1B542CE8BD}" srcOrd="1" destOrd="0" parTransId="{CAB27995-F343-47F1-90D7-0BB36096E9F6}" sibTransId="{9EF10029-9AC4-411B-B362-E05433E57FFA}"/>
    <dgm:cxn modelId="{271C789D-4465-48A3-912E-E302C0DDCDBF}" srcId="{D22F3E25-AB15-4731-9C06-19DAB4112F74}" destId="{AA59F820-06D2-4604-90B6-B3DA0319B2EC}" srcOrd="0" destOrd="0" parTransId="{AA299D2F-5650-43E8-969B-2AD067F5E187}" sibTransId="{B147543B-BF7C-404A-90E2-08E02892F54F}"/>
    <dgm:cxn modelId="{7B2A784E-8C25-4D5A-A882-D2FE209B3758}" srcId="{D22F3E25-AB15-4731-9C06-19DAB4112F74}" destId="{324F71FB-EA35-4BE6-80C8-2E4BBFE11772}" srcOrd="2" destOrd="0" parTransId="{881677FD-8F2B-47E5-B516-8E25AF417542}" sibTransId="{DBBA2E69-BFAB-4EDB-A862-299489AFF2ED}"/>
    <dgm:cxn modelId="{D2494D4B-C25F-420D-A025-A044EB114D4A}" type="presOf" srcId="{D22F3E25-AB15-4731-9C06-19DAB4112F74}" destId="{994D8141-2611-459C-ADFA-6D4612ED1E88}" srcOrd="0" destOrd="0" presId="urn:microsoft.com/office/officeart/2005/8/layout/hierarchy1"/>
    <dgm:cxn modelId="{F184D292-4747-4801-8AE5-9EE8153C2F1B}" type="presOf" srcId="{CAB27995-F343-47F1-90D7-0BB36096E9F6}" destId="{7E1F2850-CB69-4B10-9A59-058888D786C7}" srcOrd="0" destOrd="0" presId="urn:microsoft.com/office/officeart/2005/8/layout/hierarchy1"/>
    <dgm:cxn modelId="{F4A962E1-594F-45E3-A9E4-C4380F1BBEE2}" type="presOf" srcId="{BD617D6F-5D2E-41A8-9D2D-BB1B542CE8BD}" destId="{A95756FA-2887-4EDD-8FBF-A9BEF5691066}" srcOrd="0" destOrd="0" presId="urn:microsoft.com/office/officeart/2005/8/layout/hierarchy1"/>
    <dgm:cxn modelId="{371D97EE-B74D-4003-94C6-42FD4F10F6AE}" type="presOf" srcId="{0DDC16B8-6BC4-429F-BBA5-4CEC06502884}" destId="{895663A2-507A-4FE2-8E07-7D24D1F498F5}" srcOrd="0" destOrd="0" presId="urn:microsoft.com/office/officeart/2005/8/layout/hierarchy1"/>
    <dgm:cxn modelId="{7014C86B-4984-476D-9560-F04C51B53DC8}" type="presOf" srcId="{AA299D2F-5650-43E8-969B-2AD067F5E187}" destId="{3FC42426-7EA6-4B5C-A2E2-48723AD8979D}" srcOrd="0" destOrd="0" presId="urn:microsoft.com/office/officeart/2005/8/layout/hierarchy1"/>
    <dgm:cxn modelId="{50DB75A7-4ECC-4EE4-A217-1399E3890290}" type="presOf" srcId="{AA59F820-06D2-4604-90B6-B3DA0319B2EC}" destId="{A3676BF2-F845-4DFE-AFD6-8DE4EB9F4B30}" srcOrd="0" destOrd="0" presId="urn:microsoft.com/office/officeart/2005/8/layout/hierarchy1"/>
    <dgm:cxn modelId="{F6203634-6A64-40AC-B264-3AE7DEFE2AAB}" type="presParOf" srcId="{895663A2-507A-4FE2-8E07-7D24D1F498F5}" destId="{CEBC78F9-016F-4F3F-A8B3-22807D69C0E6}" srcOrd="0" destOrd="0" presId="urn:microsoft.com/office/officeart/2005/8/layout/hierarchy1"/>
    <dgm:cxn modelId="{1E26E41C-694C-49EC-B5CC-3B936A6DCE53}" type="presParOf" srcId="{CEBC78F9-016F-4F3F-A8B3-22807D69C0E6}" destId="{30A375F0-05C1-473C-87A3-8678AAD71DE8}" srcOrd="0" destOrd="0" presId="urn:microsoft.com/office/officeart/2005/8/layout/hierarchy1"/>
    <dgm:cxn modelId="{392721D5-7308-41BB-BABC-737229DC289E}" type="presParOf" srcId="{30A375F0-05C1-473C-87A3-8678AAD71DE8}" destId="{B1341D30-38EB-4957-A45E-2882C7CF4148}" srcOrd="0" destOrd="0" presId="urn:microsoft.com/office/officeart/2005/8/layout/hierarchy1"/>
    <dgm:cxn modelId="{F37B1D2D-988A-482F-A821-69183C14383D}" type="presParOf" srcId="{30A375F0-05C1-473C-87A3-8678AAD71DE8}" destId="{994D8141-2611-459C-ADFA-6D4612ED1E88}" srcOrd="1" destOrd="0" presId="urn:microsoft.com/office/officeart/2005/8/layout/hierarchy1"/>
    <dgm:cxn modelId="{D6642A22-23AF-4E63-BEF7-3C5B020D3D79}" type="presParOf" srcId="{CEBC78F9-016F-4F3F-A8B3-22807D69C0E6}" destId="{13F103D9-8FBE-4730-A706-6A8E753601A5}" srcOrd="1" destOrd="0" presId="urn:microsoft.com/office/officeart/2005/8/layout/hierarchy1"/>
    <dgm:cxn modelId="{32CCC77E-7CA4-4AC6-BDA3-9D87CDDE6576}" type="presParOf" srcId="{13F103D9-8FBE-4730-A706-6A8E753601A5}" destId="{3FC42426-7EA6-4B5C-A2E2-48723AD8979D}" srcOrd="0" destOrd="0" presId="urn:microsoft.com/office/officeart/2005/8/layout/hierarchy1"/>
    <dgm:cxn modelId="{8CA7DFBF-E78F-4A19-B62E-C2E0118CD714}" type="presParOf" srcId="{13F103D9-8FBE-4730-A706-6A8E753601A5}" destId="{6012C2B2-22B2-4D45-ADB8-9B4198369544}" srcOrd="1" destOrd="0" presId="urn:microsoft.com/office/officeart/2005/8/layout/hierarchy1"/>
    <dgm:cxn modelId="{B4DA83FF-8951-47EA-96FF-9699D5A11E83}" type="presParOf" srcId="{6012C2B2-22B2-4D45-ADB8-9B4198369544}" destId="{41FFB0DE-E169-4D4F-89D8-ADC34F8A7BB8}" srcOrd="0" destOrd="0" presId="urn:microsoft.com/office/officeart/2005/8/layout/hierarchy1"/>
    <dgm:cxn modelId="{6FB979A5-EE51-4AA0-B594-13AF15D9E486}" type="presParOf" srcId="{41FFB0DE-E169-4D4F-89D8-ADC34F8A7BB8}" destId="{C5054481-1F51-4918-93B1-F7BAF2ABA0E1}" srcOrd="0" destOrd="0" presId="urn:microsoft.com/office/officeart/2005/8/layout/hierarchy1"/>
    <dgm:cxn modelId="{50C0B6A5-D4A1-491B-8C9D-DF6ABCC7C8B9}" type="presParOf" srcId="{41FFB0DE-E169-4D4F-89D8-ADC34F8A7BB8}" destId="{A3676BF2-F845-4DFE-AFD6-8DE4EB9F4B30}" srcOrd="1" destOrd="0" presId="urn:microsoft.com/office/officeart/2005/8/layout/hierarchy1"/>
    <dgm:cxn modelId="{7C6342D0-E9DF-4A24-8A77-DEE9104C9BFD}" type="presParOf" srcId="{6012C2B2-22B2-4D45-ADB8-9B4198369544}" destId="{6A27065E-86B9-4A79-BD36-2336CD89C478}" srcOrd="1" destOrd="0" presId="urn:microsoft.com/office/officeart/2005/8/layout/hierarchy1"/>
    <dgm:cxn modelId="{EC4B79A8-E229-40E3-90EA-28D184D1079E}" type="presParOf" srcId="{13F103D9-8FBE-4730-A706-6A8E753601A5}" destId="{7E1F2850-CB69-4B10-9A59-058888D786C7}" srcOrd="2" destOrd="0" presId="urn:microsoft.com/office/officeart/2005/8/layout/hierarchy1"/>
    <dgm:cxn modelId="{46D16723-4DB0-4E3A-9E5B-93704DA9DF25}" type="presParOf" srcId="{13F103D9-8FBE-4730-A706-6A8E753601A5}" destId="{2C46017C-02C3-41B1-9437-B3E73246B583}" srcOrd="3" destOrd="0" presId="urn:microsoft.com/office/officeart/2005/8/layout/hierarchy1"/>
    <dgm:cxn modelId="{4A6A048D-0918-46C0-85F6-5396E78BC0FC}" type="presParOf" srcId="{2C46017C-02C3-41B1-9437-B3E73246B583}" destId="{BB0F01C1-E309-4C06-8B6E-11A16E29BBB3}" srcOrd="0" destOrd="0" presId="urn:microsoft.com/office/officeart/2005/8/layout/hierarchy1"/>
    <dgm:cxn modelId="{9257D19D-49AC-4AAC-94CD-C07F94D8BA8A}" type="presParOf" srcId="{BB0F01C1-E309-4C06-8B6E-11A16E29BBB3}" destId="{0FE5F365-833C-4FD9-A941-1B8DED52B1B0}" srcOrd="0" destOrd="0" presId="urn:microsoft.com/office/officeart/2005/8/layout/hierarchy1"/>
    <dgm:cxn modelId="{57B7222B-7E2C-4856-A15A-26DD72B03DCB}" type="presParOf" srcId="{BB0F01C1-E309-4C06-8B6E-11A16E29BBB3}" destId="{A95756FA-2887-4EDD-8FBF-A9BEF5691066}" srcOrd="1" destOrd="0" presId="urn:microsoft.com/office/officeart/2005/8/layout/hierarchy1"/>
    <dgm:cxn modelId="{1C38E38C-1CBC-4CBB-A6B9-7B8144B5434D}" type="presParOf" srcId="{2C46017C-02C3-41B1-9437-B3E73246B583}" destId="{49A38E34-D7A1-45A0-ACA3-E2AD2D1CEF4F}" srcOrd="1" destOrd="0" presId="urn:microsoft.com/office/officeart/2005/8/layout/hierarchy1"/>
    <dgm:cxn modelId="{A798160E-A828-4A6A-A483-910834FA2D97}" type="presParOf" srcId="{13F103D9-8FBE-4730-A706-6A8E753601A5}" destId="{A4788EBF-2B8B-4B9B-BE5F-3B63E59C05BF}" srcOrd="4" destOrd="0" presId="urn:microsoft.com/office/officeart/2005/8/layout/hierarchy1"/>
    <dgm:cxn modelId="{44558A47-2FCD-440A-A07B-FF4C38791B2C}" type="presParOf" srcId="{13F103D9-8FBE-4730-A706-6A8E753601A5}" destId="{5D5946B8-1196-44D8-A113-E1F09E03656C}" srcOrd="5" destOrd="0" presId="urn:microsoft.com/office/officeart/2005/8/layout/hierarchy1"/>
    <dgm:cxn modelId="{FC5C31B0-727A-4C86-839A-43B9B6EA62F5}" type="presParOf" srcId="{5D5946B8-1196-44D8-A113-E1F09E03656C}" destId="{2F879D23-6F2C-4294-B804-C37C67673CEC}" srcOrd="0" destOrd="0" presId="urn:microsoft.com/office/officeart/2005/8/layout/hierarchy1"/>
    <dgm:cxn modelId="{9CA36298-4320-425E-9576-DFD40771A5A4}" type="presParOf" srcId="{2F879D23-6F2C-4294-B804-C37C67673CEC}" destId="{CAD96B00-F382-43DB-8A8E-7D726E5F7516}" srcOrd="0" destOrd="0" presId="urn:microsoft.com/office/officeart/2005/8/layout/hierarchy1"/>
    <dgm:cxn modelId="{F563D17A-EFF2-40F6-A094-3308AA555FD9}" type="presParOf" srcId="{2F879D23-6F2C-4294-B804-C37C67673CEC}" destId="{57A4F379-C615-4C19-B0F3-1EF2B2216389}" srcOrd="1" destOrd="0" presId="urn:microsoft.com/office/officeart/2005/8/layout/hierarchy1"/>
    <dgm:cxn modelId="{F363190B-EB28-4773-B195-3AF2D392ED55}" type="presParOf" srcId="{5D5946B8-1196-44D8-A113-E1F09E03656C}" destId="{61777CBD-94C0-434D-9B8A-79C7AE2F497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25F9B5-89EC-49BE-A40A-299EB8FC8CBB}" type="doc">
      <dgm:prSet loTypeId="urn:microsoft.com/office/officeart/2005/8/layout/pyramid2" loCatId="list" qsTypeId="urn:microsoft.com/office/officeart/2005/8/quickstyle/simple2" qsCatId="simple" csTypeId="urn:microsoft.com/office/officeart/2005/8/colors/accent1_2" csCatId="accent1" phldr="1"/>
      <dgm:spPr/>
    </dgm:pt>
    <dgm:pt modelId="{1D4647B4-675A-41FD-B0E7-3046A84546CB}">
      <dgm:prSet phldrT="[Текст]"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1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Федеральный бюджет,  бюджеты государственных внебюджетных фондов</a:t>
          </a:r>
          <a:endParaRPr lang="ru-RU" b="0" dirty="0">
            <a:latin typeface="+mn-lt"/>
          </a:endParaRPr>
        </a:p>
      </dgm:t>
    </dgm:pt>
    <dgm:pt modelId="{2675FC73-9D57-4B85-8421-99A1929B7A16}" type="parTrans" cxnId="{69D7FCE9-9DD8-48B1-8481-393731B9C654}">
      <dgm:prSet/>
      <dgm:spPr/>
      <dgm:t>
        <a:bodyPr/>
        <a:lstStyle/>
        <a:p>
          <a:endParaRPr lang="ru-RU"/>
        </a:p>
      </dgm:t>
    </dgm:pt>
    <dgm:pt modelId="{B5D22D83-FEE7-4001-ADBF-1E603D7358B5}" type="sibTrans" cxnId="{69D7FCE9-9DD8-48B1-8481-393731B9C654}">
      <dgm:prSet/>
      <dgm:spPr/>
      <dgm:t>
        <a:bodyPr/>
        <a:lstStyle/>
        <a:p>
          <a:endParaRPr lang="ru-RU"/>
        </a:p>
      </dgm:t>
    </dgm:pt>
    <dgm:pt modelId="{1524E1EA-DB43-47EF-8755-BB2DF527EA47}">
      <dgm:prSet phldrT="[Текст]"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2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Бюджеты субъектов РФ (85), бюджеты территориальных государственных внебюджетных фондов</a:t>
          </a:r>
          <a:endParaRPr lang="ru-RU" b="0" dirty="0">
            <a:latin typeface="+mn-lt"/>
          </a:endParaRPr>
        </a:p>
      </dgm:t>
    </dgm:pt>
    <dgm:pt modelId="{85B13AAF-8F81-4707-AF65-BB9A8969C8D0}" type="parTrans" cxnId="{B6DBD104-9B5A-42D2-84FC-CB11D5BC488E}">
      <dgm:prSet/>
      <dgm:spPr/>
      <dgm:t>
        <a:bodyPr/>
        <a:lstStyle/>
        <a:p>
          <a:endParaRPr lang="ru-RU"/>
        </a:p>
      </dgm:t>
    </dgm:pt>
    <dgm:pt modelId="{2914E375-881D-45EF-91B9-27B483B21DEB}" type="sibTrans" cxnId="{B6DBD104-9B5A-42D2-84FC-CB11D5BC488E}">
      <dgm:prSet/>
      <dgm:spPr/>
      <dgm:t>
        <a:bodyPr/>
        <a:lstStyle/>
        <a:p>
          <a:endParaRPr lang="ru-RU"/>
        </a:p>
      </dgm:t>
    </dgm:pt>
    <dgm:pt modelId="{6C3CC450-2A6A-45DC-92E0-8728C82AA898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 уровень</a:t>
          </a:r>
        </a:p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муниципальных районов, </a:t>
          </a:r>
          <a:r>
            <a:rPr kumimoji="0" lang="ru-RU" b="0" i="0" u="sng" strike="noStrike" cap="none" normalizeH="0" baseline="0" dirty="0" smtClean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городских округов</a:t>
          </a:r>
          <a:r>
            <a:rPr kumimoji="0" lang="ru-RU" b="0" i="0" u="sng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b="0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городских и сельских поселений (23 151)</a:t>
          </a:r>
          <a:endParaRPr kumimoji="0" lang="ru-RU" b="0" i="0" u="none" strike="noStrike" cap="none" normalizeH="0" baseline="0" dirty="0" smtClean="0">
            <a:ln/>
            <a:effectLst/>
            <a:latin typeface="Times New Roman" panose="02020603050405020304" pitchFamily="18" charset="0"/>
          </a:endParaRPr>
        </a:p>
      </dgm:t>
    </dgm:pt>
    <dgm:pt modelId="{AA46B8FE-105F-4872-BF31-7798586EBCE1}" type="parTrans" cxnId="{91A0456B-E1D5-42CA-8FA8-97DC50154D74}">
      <dgm:prSet/>
      <dgm:spPr/>
      <dgm:t>
        <a:bodyPr/>
        <a:lstStyle/>
        <a:p>
          <a:endParaRPr lang="ru-RU"/>
        </a:p>
      </dgm:t>
    </dgm:pt>
    <dgm:pt modelId="{D3FACDF8-0053-42DF-81C6-D1077FB04921}" type="sibTrans" cxnId="{91A0456B-E1D5-42CA-8FA8-97DC50154D74}">
      <dgm:prSet/>
      <dgm:spPr/>
      <dgm:t>
        <a:bodyPr/>
        <a:lstStyle/>
        <a:p>
          <a:endParaRPr lang="ru-RU"/>
        </a:p>
      </dgm:t>
    </dgm:pt>
    <dgm:pt modelId="{C0F71961-2233-4331-AAA2-377EED516A70}" type="pres">
      <dgm:prSet presAssocID="{3A25F9B5-89EC-49BE-A40A-299EB8FC8CBB}" presName="compositeShape" presStyleCnt="0">
        <dgm:presLayoutVars>
          <dgm:dir/>
          <dgm:resizeHandles/>
        </dgm:presLayoutVars>
      </dgm:prSet>
      <dgm:spPr/>
    </dgm:pt>
    <dgm:pt modelId="{0C897AC2-F754-410C-B0FF-E1987D166D33}" type="pres">
      <dgm:prSet presAssocID="{3A25F9B5-89EC-49BE-A40A-299EB8FC8CBB}" presName="pyramid" presStyleLbl="node1" presStyleIdx="0" presStyleCnt="1" custLinFactX="-23545" custLinFactNeighborX="-100000" custLinFactNeighborY="1297"/>
      <dgm:spPr>
        <a:solidFill>
          <a:schemeClr val="accent2"/>
        </a:solidFill>
      </dgm:spPr>
    </dgm:pt>
    <dgm:pt modelId="{D3B0652D-91CB-4F66-A99C-4BB0697A27EC}" type="pres">
      <dgm:prSet presAssocID="{3A25F9B5-89EC-49BE-A40A-299EB8FC8CBB}" presName="theList" presStyleCnt="0"/>
      <dgm:spPr/>
    </dgm:pt>
    <dgm:pt modelId="{31FA8D56-9FD7-4CBD-A0C6-94EA5A8B91C4}" type="pres">
      <dgm:prSet presAssocID="{1D4647B4-675A-41FD-B0E7-3046A84546CB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9BE62B-722D-43E5-9C47-25EF1696FB26}" type="pres">
      <dgm:prSet presAssocID="{1D4647B4-675A-41FD-B0E7-3046A84546CB}" presName="aSpace" presStyleCnt="0"/>
      <dgm:spPr/>
    </dgm:pt>
    <dgm:pt modelId="{62A65D23-9DCA-4D6F-94F9-86E15047CB11}" type="pres">
      <dgm:prSet presAssocID="{1524E1EA-DB43-47EF-8755-BB2DF527EA4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4CC40-7504-460B-9232-01A68497C1AB}" type="pres">
      <dgm:prSet presAssocID="{1524E1EA-DB43-47EF-8755-BB2DF527EA47}" presName="aSpace" presStyleCnt="0"/>
      <dgm:spPr/>
    </dgm:pt>
    <dgm:pt modelId="{8DDC21E6-8CFA-405B-8C8B-F0BCCDFEE1C0}" type="pres">
      <dgm:prSet presAssocID="{6C3CC450-2A6A-45DC-92E0-8728C82AA898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6AE0A-B3BE-457D-9350-5FBBEE6BA187}" type="pres">
      <dgm:prSet presAssocID="{6C3CC450-2A6A-45DC-92E0-8728C82AA898}" presName="aSpace" presStyleCnt="0"/>
      <dgm:spPr/>
    </dgm:pt>
  </dgm:ptLst>
  <dgm:cxnLst>
    <dgm:cxn modelId="{F51AA413-F331-452A-A406-2B9DED25B2F6}" type="presOf" srcId="{1D4647B4-675A-41FD-B0E7-3046A84546CB}" destId="{31FA8D56-9FD7-4CBD-A0C6-94EA5A8B91C4}" srcOrd="0" destOrd="0" presId="urn:microsoft.com/office/officeart/2005/8/layout/pyramid2"/>
    <dgm:cxn modelId="{7D674C5E-7C1B-4219-B9C5-66EBA8B45F9C}" type="presOf" srcId="{1524E1EA-DB43-47EF-8755-BB2DF527EA47}" destId="{62A65D23-9DCA-4D6F-94F9-86E15047CB11}" srcOrd="0" destOrd="0" presId="urn:microsoft.com/office/officeart/2005/8/layout/pyramid2"/>
    <dgm:cxn modelId="{69D7FCE9-9DD8-48B1-8481-393731B9C654}" srcId="{3A25F9B5-89EC-49BE-A40A-299EB8FC8CBB}" destId="{1D4647B4-675A-41FD-B0E7-3046A84546CB}" srcOrd="0" destOrd="0" parTransId="{2675FC73-9D57-4B85-8421-99A1929B7A16}" sibTransId="{B5D22D83-FEE7-4001-ADBF-1E603D7358B5}"/>
    <dgm:cxn modelId="{91A0456B-E1D5-42CA-8FA8-97DC50154D74}" srcId="{3A25F9B5-89EC-49BE-A40A-299EB8FC8CBB}" destId="{6C3CC450-2A6A-45DC-92E0-8728C82AA898}" srcOrd="2" destOrd="0" parTransId="{AA46B8FE-105F-4872-BF31-7798586EBCE1}" sibTransId="{D3FACDF8-0053-42DF-81C6-D1077FB04921}"/>
    <dgm:cxn modelId="{9296FD0D-7851-4B54-B4CF-74E2132132B7}" type="presOf" srcId="{3A25F9B5-89EC-49BE-A40A-299EB8FC8CBB}" destId="{C0F71961-2233-4331-AAA2-377EED516A70}" srcOrd="0" destOrd="0" presId="urn:microsoft.com/office/officeart/2005/8/layout/pyramid2"/>
    <dgm:cxn modelId="{B6DBD104-9B5A-42D2-84FC-CB11D5BC488E}" srcId="{3A25F9B5-89EC-49BE-A40A-299EB8FC8CBB}" destId="{1524E1EA-DB43-47EF-8755-BB2DF527EA47}" srcOrd="1" destOrd="0" parTransId="{85B13AAF-8F81-4707-AF65-BB9A8969C8D0}" sibTransId="{2914E375-881D-45EF-91B9-27B483B21DEB}"/>
    <dgm:cxn modelId="{FA9BA5D6-A88E-41BD-8CD7-EAF17A2047C8}" type="presOf" srcId="{6C3CC450-2A6A-45DC-92E0-8728C82AA898}" destId="{8DDC21E6-8CFA-405B-8C8B-F0BCCDFEE1C0}" srcOrd="0" destOrd="0" presId="urn:microsoft.com/office/officeart/2005/8/layout/pyramid2"/>
    <dgm:cxn modelId="{C4589D71-D829-4CF6-96FC-16EB38B13BBC}" type="presParOf" srcId="{C0F71961-2233-4331-AAA2-377EED516A70}" destId="{0C897AC2-F754-410C-B0FF-E1987D166D33}" srcOrd="0" destOrd="0" presId="urn:microsoft.com/office/officeart/2005/8/layout/pyramid2"/>
    <dgm:cxn modelId="{23E60E9E-67A3-416C-A0F1-C4075AD3732E}" type="presParOf" srcId="{C0F71961-2233-4331-AAA2-377EED516A70}" destId="{D3B0652D-91CB-4F66-A99C-4BB0697A27EC}" srcOrd="1" destOrd="0" presId="urn:microsoft.com/office/officeart/2005/8/layout/pyramid2"/>
    <dgm:cxn modelId="{CD918136-E751-419D-8397-E7D9AB5B6A53}" type="presParOf" srcId="{D3B0652D-91CB-4F66-A99C-4BB0697A27EC}" destId="{31FA8D56-9FD7-4CBD-A0C6-94EA5A8B91C4}" srcOrd="0" destOrd="0" presId="urn:microsoft.com/office/officeart/2005/8/layout/pyramid2"/>
    <dgm:cxn modelId="{92B819FE-6E56-497E-8D88-124674F3031D}" type="presParOf" srcId="{D3B0652D-91CB-4F66-A99C-4BB0697A27EC}" destId="{469BE62B-722D-43E5-9C47-25EF1696FB26}" srcOrd="1" destOrd="0" presId="urn:microsoft.com/office/officeart/2005/8/layout/pyramid2"/>
    <dgm:cxn modelId="{DC1227C5-F89F-4211-8178-E036B40F4D78}" type="presParOf" srcId="{D3B0652D-91CB-4F66-A99C-4BB0697A27EC}" destId="{62A65D23-9DCA-4D6F-94F9-86E15047CB11}" srcOrd="2" destOrd="0" presId="urn:microsoft.com/office/officeart/2005/8/layout/pyramid2"/>
    <dgm:cxn modelId="{AA2DD895-CF7A-490D-AFDA-545C9B47578A}" type="presParOf" srcId="{D3B0652D-91CB-4F66-A99C-4BB0697A27EC}" destId="{8D44CC40-7504-460B-9232-01A68497C1AB}" srcOrd="3" destOrd="0" presId="urn:microsoft.com/office/officeart/2005/8/layout/pyramid2"/>
    <dgm:cxn modelId="{12FC1456-F598-4CF6-99B6-B5960F83FFDC}" type="presParOf" srcId="{D3B0652D-91CB-4F66-A99C-4BB0697A27EC}" destId="{8DDC21E6-8CFA-405B-8C8B-F0BCCDFEE1C0}" srcOrd="4" destOrd="0" presId="urn:microsoft.com/office/officeart/2005/8/layout/pyramid2"/>
    <dgm:cxn modelId="{55A662C3-E142-42DB-B90F-A502F2A3BCD8}" type="presParOf" srcId="{D3B0652D-91CB-4F66-A99C-4BB0697A27EC}" destId="{CD16AE0A-B3BE-457D-9350-5FBBEE6BA18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63FC18-63C7-4AE7-A1C1-84127B390596}" type="doc">
      <dgm:prSet loTypeId="urn:microsoft.com/office/officeart/2005/8/layout/cycle8" loCatId="cycle" qsTypeId="urn:microsoft.com/office/officeart/2005/8/quickstyle/3d1" qsCatId="3D" csTypeId="urn:microsoft.com/office/officeart/2005/8/colors/accent4_2" csCatId="accent4" phldr="1"/>
      <dgm:spPr/>
    </dgm:pt>
    <dgm:pt modelId="{C8C90BA1-F3A5-45E9-BCBE-FF581BFE9CE5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FF0000"/>
              </a:solidFill>
            </a:rPr>
            <a:t>3.</a:t>
          </a:r>
          <a:r>
            <a:rPr lang="ru-RU" sz="1200" b="1" dirty="0" smtClean="0"/>
            <a:t> </a:t>
          </a:r>
          <a:r>
            <a:rPr lang="ru-RU" sz="1100" b="1" dirty="0" smtClean="0"/>
            <a:t>Утверждение бюджета очередного года –СНД</a:t>
          </a:r>
          <a:endParaRPr lang="ru-RU" sz="1100" b="1" dirty="0"/>
        </a:p>
      </dgm:t>
    </dgm:pt>
    <dgm:pt modelId="{432CEEC4-414C-4AC4-87D3-C28DFD6ABAD6}" type="par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3C581DA7-A2AA-42C9-8DA3-745DBF4F6DE9}" type="sib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C27D20BF-6732-4C8E-A635-06AE3CE55AD0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rgbClr val="FF0000"/>
              </a:solidFill>
            </a:rPr>
            <a:t>4.</a:t>
          </a:r>
          <a:r>
            <a:rPr lang="ru-RU" sz="1200" b="1" dirty="0" smtClean="0"/>
            <a:t> </a:t>
          </a:r>
          <a:r>
            <a:rPr lang="ru-RU" sz="1000" b="1" dirty="0" smtClean="0"/>
            <a:t>Исполнение бюджета в текущем году – ГРБС, ФО, ГАДБ</a:t>
          </a:r>
          <a:endParaRPr lang="ru-RU" sz="1100" b="1" dirty="0"/>
        </a:p>
      </dgm:t>
    </dgm:pt>
    <dgm:pt modelId="{FFF82F4D-D8A9-46F0-A6C1-16D608F2206A}" type="par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A73F68BD-5DE5-4BD5-832F-8DEAF2563097}" type="sib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0DB74938-9826-4A41-9B29-76C340CE1C1E}">
      <dgm:prSet phldrT="[Текст]" custT="1"/>
      <dgm:spPr/>
      <dgm:t>
        <a:bodyPr/>
        <a:lstStyle/>
        <a:p>
          <a:pPr algn="l"/>
          <a:r>
            <a:rPr lang="ru-RU" sz="1400" b="1" dirty="0" smtClean="0">
              <a:solidFill>
                <a:srgbClr val="FF0000"/>
              </a:solidFill>
            </a:rPr>
            <a:t>5.</a:t>
          </a:r>
          <a:r>
            <a:rPr lang="en-US" sz="1400" b="1" dirty="0" smtClean="0">
              <a:solidFill>
                <a:srgbClr val="FF0000"/>
              </a:solidFill>
            </a:rPr>
            <a:t> </a:t>
          </a:r>
          <a:r>
            <a:rPr lang="ru-RU" sz="1000" b="1" dirty="0" smtClean="0"/>
            <a:t>Формирование отчета об исполнении бюджета – ФО, ГРБС, ГАДБ</a:t>
          </a:r>
          <a:endParaRPr lang="ru-RU" sz="1000" b="1" dirty="0"/>
        </a:p>
      </dgm:t>
    </dgm:pt>
    <dgm:pt modelId="{CCF15FA8-6814-4F14-A216-1266FDF6BAF7}" type="par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B2B6495-172D-46FA-8AD9-CD2D6F13CDB2}" type="sib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8F276B6-3BA3-4539-971A-16B76521628D}">
      <dgm:prSet phldrT="[Текст]" custT="1"/>
      <dgm:spPr/>
      <dgm:t>
        <a:bodyPr/>
        <a:lstStyle/>
        <a:p>
          <a:pPr algn="ctr"/>
          <a:endParaRPr lang="ru-RU" sz="1200" b="1" dirty="0" smtClean="0"/>
        </a:p>
        <a:p>
          <a:pPr algn="r"/>
          <a:r>
            <a:rPr lang="ru-RU" sz="1400" b="1" dirty="0" smtClean="0">
              <a:solidFill>
                <a:srgbClr val="FF0000"/>
              </a:solidFill>
            </a:rPr>
            <a:t>7.</a:t>
          </a:r>
          <a:r>
            <a:rPr lang="ru-RU" sz="1400" b="1" dirty="0" smtClean="0"/>
            <a:t> </a:t>
          </a:r>
          <a:r>
            <a:rPr lang="ru-RU" sz="1000" b="1" dirty="0" smtClean="0"/>
            <a:t>Утверждение отчета об исполнении бюджета – СНД,</a:t>
          </a:r>
          <a:r>
            <a:rPr lang="en-US" sz="1000" b="1" dirty="0" smtClean="0"/>
            <a:t> </a:t>
          </a:r>
          <a:r>
            <a:rPr lang="ru-RU" sz="1000" b="1" dirty="0" smtClean="0">
              <a:solidFill>
                <a:srgbClr val="FF0000"/>
              </a:solidFill>
            </a:rPr>
            <a:t>публичные</a:t>
          </a:r>
          <a:r>
            <a:rPr lang="en-US" sz="1000" b="1" dirty="0" smtClean="0">
              <a:solidFill>
                <a:srgbClr val="FF0000"/>
              </a:solidFill>
            </a:rPr>
            <a:t> </a:t>
          </a:r>
          <a:r>
            <a:rPr lang="ru-RU" sz="1000" b="1" dirty="0" smtClean="0">
              <a:solidFill>
                <a:srgbClr val="FF0000"/>
              </a:solidFill>
            </a:rPr>
            <a:t>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47A04E95-7A75-4F49-BFC3-6CBA789F906C}" type="par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58CAC353-A7D9-4DF4-BC76-79E08B5DACE3}" type="sib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B981DE94-722A-4EBE-9C8D-82FB66C28672}">
      <dgm:prSet phldrT="[Текст]" custT="1"/>
      <dgm:spPr/>
      <dgm:t>
        <a:bodyPr/>
        <a:lstStyle/>
        <a:p>
          <a:pPr algn="l"/>
          <a:r>
            <a:rPr lang="ru-RU" sz="1400" b="1" dirty="0" smtClean="0">
              <a:solidFill>
                <a:srgbClr val="FF0000"/>
              </a:solidFill>
            </a:rPr>
            <a:t>1.</a:t>
          </a:r>
          <a:r>
            <a:rPr lang="ru-RU" sz="1200" b="1" dirty="0" smtClean="0"/>
            <a:t> </a:t>
          </a:r>
          <a:r>
            <a:rPr lang="ru-RU" sz="1100" b="1" dirty="0" smtClean="0"/>
            <a:t>Составление</a:t>
          </a:r>
          <a:r>
            <a:rPr lang="en-US" sz="1100" b="1" dirty="0" smtClean="0"/>
            <a:t> </a:t>
          </a:r>
          <a:r>
            <a:rPr lang="ru-RU" sz="1100" b="1" dirty="0" smtClean="0"/>
            <a:t>проекта бюджета очередного года – ГРБС, ФО, ГАДБ</a:t>
          </a:r>
          <a:endParaRPr lang="ru-RU" sz="1100" b="1" dirty="0"/>
        </a:p>
      </dgm:t>
    </dgm:pt>
    <dgm:pt modelId="{35597CFD-BEC1-46C9-9B91-CBF7A7B3C369}" type="parTrans" cxnId="{406B0A5E-D5B3-4191-BD90-38B599A51B67}">
      <dgm:prSet/>
      <dgm:spPr/>
      <dgm:t>
        <a:bodyPr/>
        <a:lstStyle/>
        <a:p>
          <a:endParaRPr lang="ru-RU"/>
        </a:p>
      </dgm:t>
    </dgm:pt>
    <dgm:pt modelId="{74E38537-FDA7-4E5A-96C8-47933E3E1B9C}" type="sibTrans" cxnId="{406B0A5E-D5B3-4191-BD90-38B599A51B67}">
      <dgm:prSet/>
      <dgm:spPr/>
      <dgm:t>
        <a:bodyPr/>
        <a:lstStyle/>
        <a:p>
          <a:endParaRPr lang="ru-RU"/>
        </a:p>
      </dgm:t>
    </dgm:pt>
    <dgm:pt modelId="{8DC0DCAC-923E-4C05-A041-D49A601E9020}">
      <dgm:prSet phldrT="[Текст]" custT="1"/>
      <dgm:spPr/>
      <dgm:t>
        <a:bodyPr/>
        <a:lstStyle/>
        <a:p>
          <a:pPr algn="r"/>
          <a:r>
            <a:rPr lang="ru-RU" sz="1400" b="1" dirty="0" smtClean="0">
              <a:solidFill>
                <a:srgbClr val="FF0000"/>
              </a:solidFill>
            </a:rPr>
            <a:t>2.</a:t>
          </a:r>
          <a:r>
            <a:rPr lang="ru-RU" sz="1100" b="1" dirty="0" smtClean="0"/>
            <a:t> </a:t>
          </a:r>
          <a:r>
            <a:rPr lang="ru-RU" sz="1000" b="1" dirty="0" smtClean="0"/>
            <a:t>Рассмотрение проекта бюджета очередного года – СНД, </a:t>
          </a:r>
          <a:r>
            <a:rPr lang="ru-RU" sz="1000" b="1" dirty="0" smtClean="0">
              <a:solidFill>
                <a:srgbClr val="FF0000"/>
              </a:solidFill>
            </a:rPr>
            <a:t>публичные 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71BBC231-03F5-4EC9-8E2B-ADF13FE7DE8D}" type="parTrans" cxnId="{F212FA33-22A0-4218-84B7-544384BFFE4C}">
      <dgm:prSet/>
      <dgm:spPr/>
      <dgm:t>
        <a:bodyPr/>
        <a:lstStyle/>
        <a:p>
          <a:endParaRPr lang="ru-RU"/>
        </a:p>
      </dgm:t>
    </dgm:pt>
    <dgm:pt modelId="{1EA53990-8D8E-4D99-88BB-2C0DCAEF1263}" type="sibTrans" cxnId="{F212FA33-22A0-4218-84B7-544384BFFE4C}">
      <dgm:prSet/>
      <dgm:spPr/>
      <dgm:t>
        <a:bodyPr/>
        <a:lstStyle/>
        <a:p>
          <a:endParaRPr lang="ru-RU"/>
        </a:p>
      </dgm:t>
    </dgm:pt>
    <dgm:pt modelId="{13F19FB1-198B-4856-B4C2-2234187A50C0}">
      <dgm:prSet phldrT="[Текст]" custT="1"/>
      <dgm:spPr/>
      <dgm:t>
        <a:bodyPr/>
        <a:lstStyle/>
        <a:p>
          <a:pPr algn="l"/>
          <a:r>
            <a:rPr lang="ru-RU" sz="1400" b="1" dirty="0" smtClean="0">
              <a:solidFill>
                <a:srgbClr val="FF0000"/>
              </a:solidFill>
            </a:rPr>
            <a:t>6.</a:t>
          </a:r>
          <a:r>
            <a:rPr lang="ru-RU" sz="1400" b="1" dirty="0" smtClean="0"/>
            <a:t> </a:t>
          </a:r>
          <a:r>
            <a:rPr lang="ru-RU" sz="1000" b="1" dirty="0" smtClean="0"/>
            <a:t>Подготовка заключения на годовой отчёт об исполнении бюджета – КГК</a:t>
          </a:r>
          <a:endParaRPr lang="ru-RU" sz="1000" b="1" dirty="0"/>
        </a:p>
      </dgm:t>
    </dgm:pt>
    <dgm:pt modelId="{97B3D491-CBDB-489F-ACC5-405440CC4774}" type="parTrans" cxnId="{EBDE9595-D3D7-4AEF-A586-06D95112F8E0}">
      <dgm:prSet/>
      <dgm:spPr/>
      <dgm:t>
        <a:bodyPr/>
        <a:lstStyle/>
        <a:p>
          <a:endParaRPr lang="ru-RU"/>
        </a:p>
      </dgm:t>
    </dgm:pt>
    <dgm:pt modelId="{A18EB54A-FF56-4DB2-8B68-41B856455191}" type="sibTrans" cxnId="{EBDE9595-D3D7-4AEF-A586-06D95112F8E0}">
      <dgm:prSet/>
      <dgm:spPr/>
      <dgm:t>
        <a:bodyPr/>
        <a:lstStyle/>
        <a:p>
          <a:endParaRPr lang="ru-RU"/>
        </a:p>
      </dgm:t>
    </dgm:pt>
    <dgm:pt modelId="{89F43A97-74D3-4C5E-8C0F-9A1131C48778}" type="pres">
      <dgm:prSet presAssocID="{B263FC18-63C7-4AE7-A1C1-84127B390596}" presName="compositeShape" presStyleCnt="0">
        <dgm:presLayoutVars>
          <dgm:chMax val="7"/>
          <dgm:dir/>
          <dgm:resizeHandles val="exact"/>
        </dgm:presLayoutVars>
      </dgm:prSet>
      <dgm:spPr/>
    </dgm:pt>
    <dgm:pt modelId="{254D6150-07D9-443D-83EE-27F7B49F69D2}" type="pres">
      <dgm:prSet presAssocID="{B263FC18-63C7-4AE7-A1C1-84127B390596}" presName="wedge1" presStyleLbl="node1" presStyleIdx="0" presStyleCnt="7"/>
      <dgm:spPr/>
      <dgm:t>
        <a:bodyPr/>
        <a:lstStyle/>
        <a:p>
          <a:endParaRPr lang="ru-RU"/>
        </a:p>
      </dgm:t>
    </dgm:pt>
    <dgm:pt modelId="{2F750E0B-CDE1-4D53-9ECC-2DD4EDBE594E}" type="pres">
      <dgm:prSet presAssocID="{B263FC18-63C7-4AE7-A1C1-84127B390596}" presName="dummy1a" presStyleCnt="0"/>
      <dgm:spPr/>
    </dgm:pt>
    <dgm:pt modelId="{03627226-5A12-48EC-90B0-0DE064674925}" type="pres">
      <dgm:prSet presAssocID="{B263FC18-63C7-4AE7-A1C1-84127B390596}" presName="dummy1b" presStyleCnt="0"/>
      <dgm:spPr/>
    </dgm:pt>
    <dgm:pt modelId="{97CB748A-3C8A-449D-B5DC-2999D3079B46}" type="pres">
      <dgm:prSet presAssocID="{B263FC18-63C7-4AE7-A1C1-84127B390596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BCAB1-C210-4D29-A026-4280E164710A}" type="pres">
      <dgm:prSet presAssocID="{B263FC18-63C7-4AE7-A1C1-84127B390596}" presName="wedge2" presStyleLbl="node1" presStyleIdx="1" presStyleCnt="7"/>
      <dgm:spPr/>
      <dgm:t>
        <a:bodyPr/>
        <a:lstStyle/>
        <a:p>
          <a:endParaRPr lang="ru-RU"/>
        </a:p>
      </dgm:t>
    </dgm:pt>
    <dgm:pt modelId="{5015C444-E060-4B50-B862-13F7FF4A30F5}" type="pres">
      <dgm:prSet presAssocID="{B263FC18-63C7-4AE7-A1C1-84127B390596}" presName="dummy2a" presStyleCnt="0"/>
      <dgm:spPr/>
    </dgm:pt>
    <dgm:pt modelId="{2773A5BC-C9D4-4E8D-B1ED-828977462C6D}" type="pres">
      <dgm:prSet presAssocID="{B263FC18-63C7-4AE7-A1C1-84127B390596}" presName="dummy2b" presStyleCnt="0"/>
      <dgm:spPr/>
    </dgm:pt>
    <dgm:pt modelId="{14CBF55A-6621-4ACB-BC22-C955567C63C9}" type="pres">
      <dgm:prSet presAssocID="{B263FC18-63C7-4AE7-A1C1-84127B390596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959FA-1D21-4704-B1FF-F3624A501DEB}" type="pres">
      <dgm:prSet presAssocID="{B263FC18-63C7-4AE7-A1C1-84127B390596}" presName="wedge3" presStyleLbl="node1" presStyleIdx="2" presStyleCnt="7"/>
      <dgm:spPr/>
      <dgm:t>
        <a:bodyPr/>
        <a:lstStyle/>
        <a:p>
          <a:endParaRPr lang="ru-RU"/>
        </a:p>
      </dgm:t>
    </dgm:pt>
    <dgm:pt modelId="{077C768F-0313-42CC-B829-689E3E6264E6}" type="pres">
      <dgm:prSet presAssocID="{B263FC18-63C7-4AE7-A1C1-84127B390596}" presName="dummy3a" presStyleCnt="0"/>
      <dgm:spPr/>
    </dgm:pt>
    <dgm:pt modelId="{0634752B-A59D-4672-9F88-039CD164AFAE}" type="pres">
      <dgm:prSet presAssocID="{B263FC18-63C7-4AE7-A1C1-84127B390596}" presName="dummy3b" presStyleCnt="0"/>
      <dgm:spPr/>
    </dgm:pt>
    <dgm:pt modelId="{B15C6EFD-011E-4EA8-893A-6EC93A12B6D7}" type="pres">
      <dgm:prSet presAssocID="{B263FC18-63C7-4AE7-A1C1-84127B390596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4E62B-2290-462A-9CB9-1486F0D7772B}" type="pres">
      <dgm:prSet presAssocID="{B263FC18-63C7-4AE7-A1C1-84127B390596}" presName="wedge4" presStyleLbl="node1" presStyleIdx="3" presStyleCnt="7" custLinFactNeighborX="121" custLinFactNeighborY="-148"/>
      <dgm:spPr/>
      <dgm:t>
        <a:bodyPr/>
        <a:lstStyle/>
        <a:p>
          <a:endParaRPr lang="ru-RU"/>
        </a:p>
      </dgm:t>
    </dgm:pt>
    <dgm:pt modelId="{33EEF588-3150-46B5-AFA7-2A69AA309F90}" type="pres">
      <dgm:prSet presAssocID="{B263FC18-63C7-4AE7-A1C1-84127B390596}" presName="dummy4a" presStyleCnt="0"/>
      <dgm:spPr/>
    </dgm:pt>
    <dgm:pt modelId="{1F72B0D0-966E-4A0E-8561-593B60D50016}" type="pres">
      <dgm:prSet presAssocID="{B263FC18-63C7-4AE7-A1C1-84127B390596}" presName="dummy4b" presStyleCnt="0"/>
      <dgm:spPr/>
    </dgm:pt>
    <dgm:pt modelId="{3D69D1E0-B709-41F7-B029-28C794919D41}" type="pres">
      <dgm:prSet presAssocID="{B263FC18-63C7-4AE7-A1C1-84127B390596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4A354-65EB-432D-9EEC-AB1EF9A3E270}" type="pres">
      <dgm:prSet presAssocID="{B263FC18-63C7-4AE7-A1C1-84127B390596}" presName="wedge5" presStyleLbl="node1" presStyleIdx="4" presStyleCnt="7"/>
      <dgm:spPr/>
      <dgm:t>
        <a:bodyPr/>
        <a:lstStyle/>
        <a:p>
          <a:endParaRPr lang="ru-RU"/>
        </a:p>
      </dgm:t>
    </dgm:pt>
    <dgm:pt modelId="{4716336F-6EDC-48D7-B4C8-8B1E156B35E2}" type="pres">
      <dgm:prSet presAssocID="{B263FC18-63C7-4AE7-A1C1-84127B390596}" presName="dummy5a" presStyleCnt="0"/>
      <dgm:spPr/>
    </dgm:pt>
    <dgm:pt modelId="{883E9306-1651-47D1-9B76-D3176D2C7DFA}" type="pres">
      <dgm:prSet presAssocID="{B263FC18-63C7-4AE7-A1C1-84127B390596}" presName="dummy5b" presStyleCnt="0"/>
      <dgm:spPr/>
    </dgm:pt>
    <dgm:pt modelId="{92691257-37CC-4BCF-9ADF-912B4DC4F744}" type="pres">
      <dgm:prSet presAssocID="{B263FC18-63C7-4AE7-A1C1-84127B390596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122B7-32C0-487B-8918-78F73237B499}" type="pres">
      <dgm:prSet presAssocID="{B263FC18-63C7-4AE7-A1C1-84127B390596}" presName="wedge6" presStyleLbl="node1" presStyleIdx="5" presStyleCnt="7"/>
      <dgm:spPr/>
      <dgm:t>
        <a:bodyPr/>
        <a:lstStyle/>
        <a:p>
          <a:endParaRPr lang="ru-RU"/>
        </a:p>
      </dgm:t>
    </dgm:pt>
    <dgm:pt modelId="{76549985-22EE-4D0C-8F72-8566FCB7AFD5}" type="pres">
      <dgm:prSet presAssocID="{B263FC18-63C7-4AE7-A1C1-84127B390596}" presName="dummy6a" presStyleCnt="0"/>
      <dgm:spPr/>
    </dgm:pt>
    <dgm:pt modelId="{975C5A7F-C19C-4628-8766-8D47F22D62EC}" type="pres">
      <dgm:prSet presAssocID="{B263FC18-63C7-4AE7-A1C1-84127B390596}" presName="dummy6b" presStyleCnt="0"/>
      <dgm:spPr/>
    </dgm:pt>
    <dgm:pt modelId="{618234CE-63BD-4CC1-88B7-0441C77A9A19}" type="pres">
      <dgm:prSet presAssocID="{B263FC18-63C7-4AE7-A1C1-84127B390596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B0C10-C016-40D2-83A1-174F381D9117}" type="pres">
      <dgm:prSet presAssocID="{B263FC18-63C7-4AE7-A1C1-84127B390596}" presName="wedge7" presStyleLbl="node1" presStyleIdx="6" presStyleCnt="7"/>
      <dgm:spPr/>
      <dgm:t>
        <a:bodyPr/>
        <a:lstStyle/>
        <a:p>
          <a:endParaRPr lang="ru-RU"/>
        </a:p>
      </dgm:t>
    </dgm:pt>
    <dgm:pt modelId="{E1A79A25-D872-47E6-9D6D-59A18B21574D}" type="pres">
      <dgm:prSet presAssocID="{B263FC18-63C7-4AE7-A1C1-84127B390596}" presName="dummy7a" presStyleCnt="0"/>
      <dgm:spPr/>
    </dgm:pt>
    <dgm:pt modelId="{4B9F3CB7-7C44-4A20-87EF-4C3066E8F457}" type="pres">
      <dgm:prSet presAssocID="{B263FC18-63C7-4AE7-A1C1-84127B390596}" presName="dummy7b" presStyleCnt="0"/>
      <dgm:spPr/>
    </dgm:pt>
    <dgm:pt modelId="{F0AC7263-86BD-4CF7-83EB-57F95E740006}" type="pres">
      <dgm:prSet presAssocID="{B263FC18-63C7-4AE7-A1C1-84127B390596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9E85-7499-44FB-80FD-A6F58713B033}" type="pres">
      <dgm:prSet presAssocID="{74E38537-FDA7-4E5A-96C8-47933E3E1B9C}" presName="arrowWedge1" presStyleLbl="fgSibTrans2D1" presStyleIdx="0" presStyleCnt="7"/>
      <dgm:spPr/>
    </dgm:pt>
    <dgm:pt modelId="{B117077E-B438-45E2-B3AD-34F38CBDD0AC}" type="pres">
      <dgm:prSet presAssocID="{1EA53990-8D8E-4D99-88BB-2C0DCAEF1263}" presName="arrowWedge2" presStyleLbl="fgSibTrans2D1" presStyleIdx="1" presStyleCnt="7"/>
      <dgm:spPr/>
    </dgm:pt>
    <dgm:pt modelId="{7154D0DB-CF90-486B-A397-D41B52E6D0BB}" type="pres">
      <dgm:prSet presAssocID="{3C581DA7-A2AA-42C9-8DA3-745DBF4F6DE9}" presName="arrowWedge3" presStyleLbl="fgSibTrans2D1" presStyleIdx="2" presStyleCnt="7"/>
      <dgm:spPr/>
    </dgm:pt>
    <dgm:pt modelId="{8420AD62-FFF8-4455-AEE9-5C85DF63D5F4}" type="pres">
      <dgm:prSet presAssocID="{A73F68BD-5DE5-4BD5-832F-8DEAF2563097}" presName="arrowWedge4" presStyleLbl="fgSibTrans2D1" presStyleIdx="3" presStyleCnt="7"/>
      <dgm:spPr/>
    </dgm:pt>
    <dgm:pt modelId="{4E3D2FBB-BF8F-491E-9B0F-76755833E042}" type="pres">
      <dgm:prSet presAssocID="{DB2B6495-172D-46FA-8AD9-CD2D6F13CDB2}" presName="arrowWedge5" presStyleLbl="fgSibTrans2D1" presStyleIdx="4" presStyleCnt="7"/>
      <dgm:spPr/>
    </dgm:pt>
    <dgm:pt modelId="{A8C35D83-189F-40B1-B8FD-90B2D5A66BA7}" type="pres">
      <dgm:prSet presAssocID="{A18EB54A-FF56-4DB2-8B68-41B856455191}" presName="arrowWedge6" presStyleLbl="fgSibTrans2D1" presStyleIdx="5" presStyleCnt="7"/>
      <dgm:spPr/>
    </dgm:pt>
    <dgm:pt modelId="{519738D7-FBFA-4214-BD8B-A448300469B5}" type="pres">
      <dgm:prSet presAssocID="{58CAC353-A7D9-4DF4-BC76-79E08B5DACE3}" presName="arrowWedge7" presStyleLbl="fgSibTrans2D1" presStyleIdx="6" presStyleCnt="7"/>
      <dgm:spPr/>
    </dgm:pt>
  </dgm:ptLst>
  <dgm:cxnLst>
    <dgm:cxn modelId="{5FE16F99-9CF6-4862-9160-57869F76FCDA}" type="presOf" srcId="{C27D20BF-6732-4C8E-A635-06AE3CE55AD0}" destId="{3D69D1E0-B709-41F7-B029-28C794919D41}" srcOrd="1" destOrd="0" presId="urn:microsoft.com/office/officeart/2005/8/layout/cycle8"/>
    <dgm:cxn modelId="{B111CD4B-B251-4240-AB30-66063B0FD96A}" type="presOf" srcId="{0DB74938-9826-4A41-9B29-76C340CE1C1E}" destId="{92691257-37CC-4BCF-9ADF-912B4DC4F744}" srcOrd="1" destOrd="0" presId="urn:microsoft.com/office/officeart/2005/8/layout/cycle8"/>
    <dgm:cxn modelId="{2F7FC6B1-3129-43D4-B136-8C3DF4687EE6}" type="presOf" srcId="{C27D20BF-6732-4C8E-A635-06AE3CE55AD0}" destId="{8A44E62B-2290-462A-9CB9-1486F0D7772B}" srcOrd="0" destOrd="0" presId="urn:microsoft.com/office/officeart/2005/8/layout/cycle8"/>
    <dgm:cxn modelId="{94D33FCB-0F6E-4C83-BA4C-11A32227894E}" type="presOf" srcId="{C8C90BA1-F3A5-45E9-BCBE-FF581BFE9CE5}" destId="{B15C6EFD-011E-4EA8-893A-6EC93A12B6D7}" srcOrd="1" destOrd="0" presId="urn:microsoft.com/office/officeart/2005/8/layout/cycle8"/>
    <dgm:cxn modelId="{51866D63-CE93-4B01-8404-8B977E1F06AA}" type="presOf" srcId="{8DC0DCAC-923E-4C05-A041-D49A601E9020}" destId="{14CBF55A-6621-4ACB-BC22-C955567C63C9}" srcOrd="1" destOrd="0" presId="urn:microsoft.com/office/officeart/2005/8/layout/cycle8"/>
    <dgm:cxn modelId="{3540C99E-D3D7-4444-B1DD-66ED2DBE2904}" type="presOf" srcId="{D8F276B6-3BA3-4539-971A-16B76521628D}" destId="{3C4B0C10-C016-40D2-83A1-174F381D9117}" srcOrd="0" destOrd="0" presId="urn:microsoft.com/office/officeart/2005/8/layout/cycle8"/>
    <dgm:cxn modelId="{7AF3BD11-1242-4E61-8409-21D5B4919931}" type="presOf" srcId="{13F19FB1-198B-4856-B4C2-2234187A50C0}" destId="{618234CE-63BD-4CC1-88B7-0441C77A9A19}" srcOrd="1" destOrd="0" presId="urn:microsoft.com/office/officeart/2005/8/layout/cycle8"/>
    <dgm:cxn modelId="{F212FA33-22A0-4218-84B7-544384BFFE4C}" srcId="{B263FC18-63C7-4AE7-A1C1-84127B390596}" destId="{8DC0DCAC-923E-4C05-A041-D49A601E9020}" srcOrd="1" destOrd="0" parTransId="{71BBC231-03F5-4EC9-8E2B-ADF13FE7DE8D}" sibTransId="{1EA53990-8D8E-4D99-88BB-2C0DCAEF1263}"/>
    <dgm:cxn modelId="{828B3A45-F671-497D-B8BC-35AAF7224EE8}" srcId="{B263FC18-63C7-4AE7-A1C1-84127B390596}" destId="{0DB74938-9826-4A41-9B29-76C340CE1C1E}" srcOrd="4" destOrd="0" parTransId="{CCF15FA8-6814-4F14-A216-1266FDF6BAF7}" sibTransId="{DB2B6495-172D-46FA-8AD9-CD2D6F13CDB2}"/>
    <dgm:cxn modelId="{CFEBE73B-D633-4F94-9317-3334153E4744}" type="presOf" srcId="{B981DE94-722A-4EBE-9C8D-82FB66C28672}" destId="{254D6150-07D9-443D-83EE-27F7B49F69D2}" srcOrd="0" destOrd="0" presId="urn:microsoft.com/office/officeart/2005/8/layout/cycle8"/>
    <dgm:cxn modelId="{CF85FF1A-9C1D-4F91-9BA1-5A0ACF749247}" type="presOf" srcId="{D8F276B6-3BA3-4539-971A-16B76521628D}" destId="{F0AC7263-86BD-4CF7-83EB-57F95E740006}" srcOrd="1" destOrd="0" presId="urn:microsoft.com/office/officeart/2005/8/layout/cycle8"/>
    <dgm:cxn modelId="{406B0A5E-D5B3-4191-BD90-38B599A51B67}" srcId="{B263FC18-63C7-4AE7-A1C1-84127B390596}" destId="{B981DE94-722A-4EBE-9C8D-82FB66C28672}" srcOrd="0" destOrd="0" parTransId="{35597CFD-BEC1-46C9-9B91-CBF7A7B3C369}" sibTransId="{74E38537-FDA7-4E5A-96C8-47933E3E1B9C}"/>
    <dgm:cxn modelId="{631D1EEC-FACB-4389-9522-7B5ACA1341B0}" type="presOf" srcId="{8DC0DCAC-923E-4C05-A041-D49A601E9020}" destId="{C05BCAB1-C210-4D29-A026-4280E164710A}" srcOrd="0" destOrd="0" presId="urn:microsoft.com/office/officeart/2005/8/layout/cycle8"/>
    <dgm:cxn modelId="{EBDE9595-D3D7-4AEF-A586-06D95112F8E0}" srcId="{B263FC18-63C7-4AE7-A1C1-84127B390596}" destId="{13F19FB1-198B-4856-B4C2-2234187A50C0}" srcOrd="5" destOrd="0" parTransId="{97B3D491-CBDB-489F-ACC5-405440CC4774}" sibTransId="{A18EB54A-FF56-4DB2-8B68-41B856455191}"/>
    <dgm:cxn modelId="{D3DB90AC-CF86-488E-98B4-79D94E2E59C0}" type="presOf" srcId="{0DB74938-9826-4A41-9B29-76C340CE1C1E}" destId="{11D4A354-65EB-432D-9EEC-AB1EF9A3E270}" srcOrd="0" destOrd="0" presId="urn:microsoft.com/office/officeart/2005/8/layout/cycle8"/>
    <dgm:cxn modelId="{14E709D9-6D46-4D68-8C12-319333DF3CC1}" type="presOf" srcId="{B981DE94-722A-4EBE-9C8D-82FB66C28672}" destId="{97CB748A-3C8A-449D-B5DC-2999D3079B46}" srcOrd="1" destOrd="0" presId="urn:microsoft.com/office/officeart/2005/8/layout/cycle8"/>
    <dgm:cxn modelId="{822B6E68-D7A8-40A3-A154-C71C31C8FA8E}" type="presOf" srcId="{B263FC18-63C7-4AE7-A1C1-84127B390596}" destId="{89F43A97-74D3-4C5E-8C0F-9A1131C48778}" srcOrd="0" destOrd="0" presId="urn:microsoft.com/office/officeart/2005/8/layout/cycle8"/>
    <dgm:cxn modelId="{B51F7D2E-3D7C-4B6E-8276-1AA322648635}" type="presOf" srcId="{C8C90BA1-F3A5-45E9-BCBE-FF581BFE9CE5}" destId="{24A959FA-1D21-4704-B1FF-F3624A501DEB}" srcOrd="0" destOrd="0" presId="urn:microsoft.com/office/officeart/2005/8/layout/cycle8"/>
    <dgm:cxn modelId="{235A0505-BA50-48DF-B0AE-E88CB496778F}" srcId="{B263FC18-63C7-4AE7-A1C1-84127B390596}" destId="{C27D20BF-6732-4C8E-A635-06AE3CE55AD0}" srcOrd="3" destOrd="0" parTransId="{FFF82F4D-D8A9-46F0-A6C1-16D608F2206A}" sibTransId="{A73F68BD-5DE5-4BD5-832F-8DEAF2563097}"/>
    <dgm:cxn modelId="{F3C3517C-41D9-4D37-B4F8-D880B9ADB33E}" srcId="{B263FC18-63C7-4AE7-A1C1-84127B390596}" destId="{C8C90BA1-F3A5-45E9-BCBE-FF581BFE9CE5}" srcOrd="2" destOrd="0" parTransId="{432CEEC4-414C-4AC4-87D3-C28DFD6ABAD6}" sibTransId="{3C581DA7-A2AA-42C9-8DA3-745DBF4F6DE9}"/>
    <dgm:cxn modelId="{133AF6B0-47A3-43EB-BA04-2C0FDC34EAFE}" type="presOf" srcId="{13F19FB1-198B-4856-B4C2-2234187A50C0}" destId="{AF9122B7-32C0-487B-8918-78F73237B499}" srcOrd="0" destOrd="0" presId="urn:microsoft.com/office/officeart/2005/8/layout/cycle8"/>
    <dgm:cxn modelId="{6C1B7BB9-3BB5-4F02-9D2C-17CFBDAAB926}" srcId="{B263FC18-63C7-4AE7-A1C1-84127B390596}" destId="{D8F276B6-3BA3-4539-971A-16B76521628D}" srcOrd="6" destOrd="0" parTransId="{47A04E95-7A75-4F49-BFC3-6CBA789F906C}" sibTransId="{58CAC353-A7D9-4DF4-BC76-79E08B5DACE3}"/>
    <dgm:cxn modelId="{E8FA8784-1ACA-41E1-A1BB-E73ECE0DC6D6}" type="presParOf" srcId="{89F43A97-74D3-4C5E-8C0F-9A1131C48778}" destId="{254D6150-07D9-443D-83EE-27F7B49F69D2}" srcOrd="0" destOrd="0" presId="urn:microsoft.com/office/officeart/2005/8/layout/cycle8"/>
    <dgm:cxn modelId="{5677EC65-160E-4837-A4AD-7457C7146A98}" type="presParOf" srcId="{89F43A97-74D3-4C5E-8C0F-9A1131C48778}" destId="{2F750E0B-CDE1-4D53-9ECC-2DD4EDBE594E}" srcOrd="1" destOrd="0" presId="urn:microsoft.com/office/officeart/2005/8/layout/cycle8"/>
    <dgm:cxn modelId="{E8980FCF-23F6-40FF-9B2F-6DB51BCCEF2F}" type="presParOf" srcId="{89F43A97-74D3-4C5E-8C0F-9A1131C48778}" destId="{03627226-5A12-48EC-90B0-0DE064674925}" srcOrd="2" destOrd="0" presId="urn:microsoft.com/office/officeart/2005/8/layout/cycle8"/>
    <dgm:cxn modelId="{D6A5C312-951B-488F-952F-B05D2B81034B}" type="presParOf" srcId="{89F43A97-74D3-4C5E-8C0F-9A1131C48778}" destId="{97CB748A-3C8A-449D-B5DC-2999D3079B46}" srcOrd="3" destOrd="0" presId="urn:microsoft.com/office/officeart/2005/8/layout/cycle8"/>
    <dgm:cxn modelId="{781C684E-8370-4543-835E-2BDE77ED3986}" type="presParOf" srcId="{89F43A97-74D3-4C5E-8C0F-9A1131C48778}" destId="{C05BCAB1-C210-4D29-A026-4280E164710A}" srcOrd="4" destOrd="0" presId="urn:microsoft.com/office/officeart/2005/8/layout/cycle8"/>
    <dgm:cxn modelId="{C278C21F-1CDB-49F3-A4F2-74F8C378D55A}" type="presParOf" srcId="{89F43A97-74D3-4C5E-8C0F-9A1131C48778}" destId="{5015C444-E060-4B50-B862-13F7FF4A30F5}" srcOrd="5" destOrd="0" presId="urn:microsoft.com/office/officeart/2005/8/layout/cycle8"/>
    <dgm:cxn modelId="{B9C9ED0D-B71C-4150-8280-C5BF3A9820DB}" type="presParOf" srcId="{89F43A97-74D3-4C5E-8C0F-9A1131C48778}" destId="{2773A5BC-C9D4-4E8D-B1ED-828977462C6D}" srcOrd="6" destOrd="0" presId="urn:microsoft.com/office/officeart/2005/8/layout/cycle8"/>
    <dgm:cxn modelId="{11F02FE7-84DD-4D40-A5AD-87474336247D}" type="presParOf" srcId="{89F43A97-74D3-4C5E-8C0F-9A1131C48778}" destId="{14CBF55A-6621-4ACB-BC22-C955567C63C9}" srcOrd="7" destOrd="0" presId="urn:microsoft.com/office/officeart/2005/8/layout/cycle8"/>
    <dgm:cxn modelId="{2BE3791D-6592-49D5-A308-8E371192B05F}" type="presParOf" srcId="{89F43A97-74D3-4C5E-8C0F-9A1131C48778}" destId="{24A959FA-1D21-4704-B1FF-F3624A501DEB}" srcOrd="8" destOrd="0" presId="urn:microsoft.com/office/officeart/2005/8/layout/cycle8"/>
    <dgm:cxn modelId="{558B65B9-916D-456B-8C71-4009C280F0A2}" type="presParOf" srcId="{89F43A97-74D3-4C5E-8C0F-9A1131C48778}" destId="{077C768F-0313-42CC-B829-689E3E6264E6}" srcOrd="9" destOrd="0" presId="urn:microsoft.com/office/officeart/2005/8/layout/cycle8"/>
    <dgm:cxn modelId="{99C8745C-E48A-4E02-B11D-212A8CBED3AD}" type="presParOf" srcId="{89F43A97-74D3-4C5E-8C0F-9A1131C48778}" destId="{0634752B-A59D-4672-9F88-039CD164AFAE}" srcOrd="10" destOrd="0" presId="urn:microsoft.com/office/officeart/2005/8/layout/cycle8"/>
    <dgm:cxn modelId="{23475EF2-5F5A-43BB-8A4A-1D1B264450C4}" type="presParOf" srcId="{89F43A97-74D3-4C5E-8C0F-9A1131C48778}" destId="{B15C6EFD-011E-4EA8-893A-6EC93A12B6D7}" srcOrd="11" destOrd="0" presId="urn:microsoft.com/office/officeart/2005/8/layout/cycle8"/>
    <dgm:cxn modelId="{7A2E041B-EFD5-4C6E-94B0-E73048A98C1F}" type="presParOf" srcId="{89F43A97-74D3-4C5E-8C0F-9A1131C48778}" destId="{8A44E62B-2290-462A-9CB9-1486F0D7772B}" srcOrd="12" destOrd="0" presId="urn:microsoft.com/office/officeart/2005/8/layout/cycle8"/>
    <dgm:cxn modelId="{AE7FF67F-97FC-4A90-8144-ED97D737FA71}" type="presParOf" srcId="{89F43A97-74D3-4C5E-8C0F-9A1131C48778}" destId="{33EEF588-3150-46B5-AFA7-2A69AA309F90}" srcOrd="13" destOrd="0" presId="urn:microsoft.com/office/officeart/2005/8/layout/cycle8"/>
    <dgm:cxn modelId="{DB721883-2E5E-410F-93C5-C17A1E3362BC}" type="presParOf" srcId="{89F43A97-74D3-4C5E-8C0F-9A1131C48778}" destId="{1F72B0D0-966E-4A0E-8561-593B60D50016}" srcOrd="14" destOrd="0" presId="urn:microsoft.com/office/officeart/2005/8/layout/cycle8"/>
    <dgm:cxn modelId="{056A7CDA-49FF-4839-8730-BAF2732B2D09}" type="presParOf" srcId="{89F43A97-74D3-4C5E-8C0F-9A1131C48778}" destId="{3D69D1E0-B709-41F7-B029-28C794919D41}" srcOrd="15" destOrd="0" presId="urn:microsoft.com/office/officeart/2005/8/layout/cycle8"/>
    <dgm:cxn modelId="{43726868-5637-498F-9A1E-BDBDE07B9921}" type="presParOf" srcId="{89F43A97-74D3-4C5E-8C0F-9A1131C48778}" destId="{11D4A354-65EB-432D-9EEC-AB1EF9A3E270}" srcOrd="16" destOrd="0" presId="urn:microsoft.com/office/officeart/2005/8/layout/cycle8"/>
    <dgm:cxn modelId="{D985C3A9-83A1-4154-9A12-5DDB57681CEB}" type="presParOf" srcId="{89F43A97-74D3-4C5E-8C0F-9A1131C48778}" destId="{4716336F-6EDC-48D7-B4C8-8B1E156B35E2}" srcOrd="17" destOrd="0" presId="urn:microsoft.com/office/officeart/2005/8/layout/cycle8"/>
    <dgm:cxn modelId="{E1DA0C43-3386-4ED3-BFD9-E3455DA3E833}" type="presParOf" srcId="{89F43A97-74D3-4C5E-8C0F-9A1131C48778}" destId="{883E9306-1651-47D1-9B76-D3176D2C7DFA}" srcOrd="18" destOrd="0" presId="urn:microsoft.com/office/officeart/2005/8/layout/cycle8"/>
    <dgm:cxn modelId="{05C5B3D9-DCCA-4E30-ABB5-99B59D6A0C6F}" type="presParOf" srcId="{89F43A97-74D3-4C5E-8C0F-9A1131C48778}" destId="{92691257-37CC-4BCF-9ADF-912B4DC4F744}" srcOrd="19" destOrd="0" presId="urn:microsoft.com/office/officeart/2005/8/layout/cycle8"/>
    <dgm:cxn modelId="{CA57E7B0-34D5-4AE4-97F1-F435254545DE}" type="presParOf" srcId="{89F43A97-74D3-4C5E-8C0F-9A1131C48778}" destId="{AF9122B7-32C0-487B-8918-78F73237B499}" srcOrd="20" destOrd="0" presId="urn:microsoft.com/office/officeart/2005/8/layout/cycle8"/>
    <dgm:cxn modelId="{0FB487B5-912A-496A-A87F-5B79590D2E4B}" type="presParOf" srcId="{89F43A97-74D3-4C5E-8C0F-9A1131C48778}" destId="{76549985-22EE-4D0C-8F72-8566FCB7AFD5}" srcOrd="21" destOrd="0" presId="urn:microsoft.com/office/officeart/2005/8/layout/cycle8"/>
    <dgm:cxn modelId="{AAC88528-5C9A-4272-8985-BFB7959CAB0C}" type="presParOf" srcId="{89F43A97-74D3-4C5E-8C0F-9A1131C48778}" destId="{975C5A7F-C19C-4628-8766-8D47F22D62EC}" srcOrd="22" destOrd="0" presId="urn:microsoft.com/office/officeart/2005/8/layout/cycle8"/>
    <dgm:cxn modelId="{C93B6D32-0050-419B-98A8-7DD62C572D10}" type="presParOf" srcId="{89F43A97-74D3-4C5E-8C0F-9A1131C48778}" destId="{618234CE-63BD-4CC1-88B7-0441C77A9A19}" srcOrd="23" destOrd="0" presId="urn:microsoft.com/office/officeart/2005/8/layout/cycle8"/>
    <dgm:cxn modelId="{6B733041-35EC-405B-B352-05DDF189DCF7}" type="presParOf" srcId="{89F43A97-74D3-4C5E-8C0F-9A1131C48778}" destId="{3C4B0C10-C016-40D2-83A1-174F381D9117}" srcOrd="24" destOrd="0" presId="urn:microsoft.com/office/officeart/2005/8/layout/cycle8"/>
    <dgm:cxn modelId="{628BBD8A-D6E8-46EE-9586-618E59859EE0}" type="presParOf" srcId="{89F43A97-74D3-4C5E-8C0F-9A1131C48778}" destId="{E1A79A25-D872-47E6-9D6D-59A18B21574D}" srcOrd="25" destOrd="0" presId="urn:microsoft.com/office/officeart/2005/8/layout/cycle8"/>
    <dgm:cxn modelId="{007412C5-FFDA-4F0A-B661-D4D31B9D7513}" type="presParOf" srcId="{89F43A97-74D3-4C5E-8C0F-9A1131C48778}" destId="{4B9F3CB7-7C44-4A20-87EF-4C3066E8F457}" srcOrd="26" destOrd="0" presId="urn:microsoft.com/office/officeart/2005/8/layout/cycle8"/>
    <dgm:cxn modelId="{D0EF470D-A8A2-48A7-82BA-AC9BFE4AE812}" type="presParOf" srcId="{89F43A97-74D3-4C5E-8C0F-9A1131C48778}" destId="{F0AC7263-86BD-4CF7-83EB-57F95E740006}" srcOrd="27" destOrd="0" presId="urn:microsoft.com/office/officeart/2005/8/layout/cycle8"/>
    <dgm:cxn modelId="{E53996C7-BBFE-4C60-A01E-8B66CBEE418A}" type="presParOf" srcId="{89F43A97-74D3-4C5E-8C0F-9A1131C48778}" destId="{7AF19E85-7499-44FB-80FD-A6F58713B033}" srcOrd="28" destOrd="0" presId="urn:microsoft.com/office/officeart/2005/8/layout/cycle8"/>
    <dgm:cxn modelId="{BFDBE53A-4BB9-4FC6-8FD1-46B9DF116607}" type="presParOf" srcId="{89F43A97-74D3-4C5E-8C0F-9A1131C48778}" destId="{B117077E-B438-45E2-B3AD-34F38CBDD0AC}" srcOrd="29" destOrd="0" presId="urn:microsoft.com/office/officeart/2005/8/layout/cycle8"/>
    <dgm:cxn modelId="{AA976A0F-FCC0-4BFF-AA1C-05DEAFA32ACB}" type="presParOf" srcId="{89F43A97-74D3-4C5E-8C0F-9A1131C48778}" destId="{7154D0DB-CF90-486B-A397-D41B52E6D0BB}" srcOrd="30" destOrd="0" presId="urn:microsoft.com/office/officeart/2005/8/layout/cycle8"/>
    <dgm:cxn modelId="{CBD43871-F78A-4BB5-882F-7427C8FE9B83}" type="presParOf" srcId="{89F43A97-74D3-4C5E-8C0F-9A1131C48778}" destId="{8420AD62-FFF8-4455-AEE9-5C85DF63D5F4}" srcOrd="31" destOrd="0" presId="urn:microsoft.com/office/officeart/2005/8/layout/cycle8"/>
    <dgm:cxn modelId="{F67FC0FC-F371-4481-B278-E687FE7FD53C}" type="presParOf" srcId="{89F43A97-74D3-4C5E-8C0F-9A1131C48778}" destId="{4E3D2FBB-BF8F-491E-9B0F-76755833E042}" srcOrd="32" destOrd="0" presId="urn:microsoft.com/office/officeart/2005/8/layout/cycle8"/>
    <dgm:cxn modelId="{66A2CCB7-6C04-40EA-BB82-723D7399A17E}" type="presParOf" srcId="{89F43A97-74D3-4C5E-8C0F-9A1131C48778}" destId="{A8C35D83-189F-40B1-B8FD-90B2D5A66BA7}" srcOrd="33" destOrd="0" presId="urn:microsoft.com/office/officeart/2005/8/layout/cycle8"/>
    <dgm:cxn modelId="{DE04AEAC-618A-4988-A234-FF24557DB357}" type="presParOf" srcId="{89F43A97-74D3-4C5E-8C0F-9A1131C48778}" destId="{519738D7-FBFA-4214-BD8B-A448300469B5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4BE769-BED7-4EE0-BC75-39FED9BFE726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3E885A1-10AF-4175-A094-32F2EA2ECB23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</a:rPr>
            <a:t>Бюджет на 2016-2018 гг. сформирован с использованием программно-целевого метода планирования</a:t>
          </a:r>
        </a:p>
      </dgm:t>
    </dgm:pt>
    <dgm:pt modelId="{7A6EF78F-CDF0-4BFC-AEB3-CAA497F10B45}" type="parTrans" cxnId="{271152A2-053A-4656-A60D-E55650E2F974}">
      <dgm:prSet/>
      <dgm:spPr/>
      <dgm:t>
        <a:bodyPr/>
        <a:lstStyle/>
        <a:p>
          <a:endParaRPr lang="ru-RU"/>
        </a:p>
      </dgm:t>
    </dgm:pt>
    <dgm:pt modelId="{EAB8C3F5-9870-44A8-BF9E-1325C410CCA1}" type="sibTrans" cxnId="{271152A2-053A-4656-A60D-E55650E2F974}">
      <dgm:prSet/>
      <dgm:spPr/>
      <dgm:t>
        <a:bodyPr/>
        <a:lstStyle/>
        <a:p>
          <a:endParaRPr lang="ru-RU"/>
        </a:p>
      </dgm:t>
    </dgm:pt>
    <dgm:pt modelId="{6894849B-21A3-4CE9-89CB-EF6DE92886E7}">
      <dgm:prSet phldrT="[Текст]" custT="1"/>
      <dgm:spPr/>
      <dgm:t>
        <a:bodyPr/>
        <a:lstStyle/>
        <a:p>
          <a:pPr algn="ctr"/>
          <a:r>
            <a:rPr lang="ru-RU" sz="1400" dirty="0" smtClean="0"/>
            <a:t>Предусмотрена реализация 20 муниципальных программ</a:t>
          </a:r>
          <a:endParaRPr lang="ru-RU" sz="1400" dirty="0"/>
        </a:p>
      </dgm:t>
    </dgm:pt>
    <dgm:pt modelId="{94D36E3B-54E0-46BC-946E-1C0B30387F01}" type="parTrans" cxnId="{0A3C625C-B3C8-4BFC-A2F2-ABB3BFF4ABC3}">
      <dgm:prSet/>
      <dgm:spPr/>
      <dgm:t>
        <a:bodyPr/>
        <a:lstStyle/>
        <a:p>
          <a:endParaRPr lang="ru-RU"/>
        </a:p>
      </dgm:t>
    </dgm:pt>
    <dgm:pt modelId="{7066EC61-93D8-44E4-8C87-315FD44DAE10}" type="sibTrans" cxnId="{0A3C625C-B3C8-4BFC-A2F2-ABB3BFF4ABC3}">
      <dgm:prSet/>
      <dgm:spPr/>
      <dgm:t>
        <a:bodyPr/>
        <a:lstStyle/>
        <a:p>
          <a:endParaRPr lang="ru-RU"/>
        </a:p>
      </dgm:t>
    </dgm:pt>
    <dgm:pt modelId="{25ED92E7-8E3F-4745-8C3E-AFF0CC9A377B}" type="pres">
      <dgm:prSet presAssocID="{DB4BE769-BED7-4EE0-BC75-39FED9BFE72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37CC73-2924-4C7B-A58E-764301FC7606}" type="pres">
      <dgm:prSet presAssocID="{E3E885A1-10AF-4175-A094-32F2EA2ECB23}" presName="circle1" presStyleLbl="node1" presStyleIdx="0" presStyleCnt="2" custScaleX="100957"/>
      <dgm:spPr/>
    </dgm:pt>
    <dgm:pt modelId="{CFA7BC85-4C0B-4D53-B1C8-D22ABF3DEC7C}" type="pres">
      <dgm:prSet presAssocID="{E3E885A1-10AF-4175-A094-32F2EA2ECB23}" presName="space" presStyleCnt="0"/>
      <dgm:spPr/>
    </dgm:pt>
    <dgm:pt modelId="{50DD8733-DC63-45AC-A3B5-6C0BB0FC1F11}" type="pres">
      <dgm:prSet presAssocID="{E3E885A1-10AF-4175-A094-32F2EA2ECB23}" presName="rect1" presStyleLbl="alignAcc1" presStyleIdx="0" presStyleCnt="2" custLinFactNeighborX="327"/>
      <dgm:spPr/>
      <dgm:t>
        <a:bodyPr/>
        <a:lstStyle/>
        <a:p>
          <a:endParaRPr lang="ru-RU"/>
        </a:p>
      </dgm:t>
    </dgm:pt>
    <dgm:pt modelId="{47D2FC4F-3102-40A6-AE25-AC0F960C4E4A}" type="pres">
      <dgm:prSet presAssocID="{6894849B-21A3-4CE9-89CB-EF6DE92886E7}" presName="vertSpace2" presStyleLbl="node1" presStyleIdx="0" presStyleCnt="2"/>
      <dgm:spPr/>
    </dgm:pt>
    <dgm:pt modelId="{B2165108-2E2A-4F3F-8FAC-C520D9A78F82}" type="pres">
      <dgm:prSet presAssocID="{6894849B-21A3-4CE9-89CB-EF6DE92886E7}" presName="circle2" presStyleLbl="node1" presStyleIdx="1" presStyleCnt="2"/>
      <dgm:spPr/>
    </dgm:pt>
    <dgm:pt modelId="{1E579427-9DF3-4AFF-84D0-DE359857D005}" type="pres">
      <dgm:prSet presAssocID="{6894849B-21A3-4CE9-89CB-EF6DE92886E7}" presName="rect2" presStyleLbl="alignAcc1" presStyleIdx="1" presStyleCnt="2" custScaleY="94045"/>
      <dgm:spPr/>
      <dgm:t>
        <a:bodyPr/>
        <a:lstStyle/>
        <a:p>
          <a:endParaRPr lang="ru-RU"/>
        </a:p>
      </dgm:t>
    </dgm:pt>
    <dgm:pt modelId="{52347421-9DEA-4B14-A87C-2E84BF864355}" type="pres">
      <dgm:prSet presAssocID="{E3E885A1-10AF-4175-A094-32F2EA2ECB23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D1056-F90E-4B24-A184-5238B1D4EF2C}" type="pres">
      <dgm:prSet presAssocID="{6894849B-21A3-4CE9-89CB-EF6DE92886E7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A0A2B3-91ED-4142-9A3A-57F6FB2656B9}" type="presOf" srcId="{E3E885A1-10AF-4175-A094-32F2EA2ECB23}" destId="{50DD8733-DC63-45AC-A3B5-6C0BB0FC1F11}" srcOrd="0" destOrd="0" presId="urn:microsoft.com/office/officeart/2005/8/layout/target3"/>
    <dgm:cxn modelId="{0A3C625C-B3C8-4BFC-A2F2-ABB3BFF4ABC3}" srcId="{DB4BE769-BED7-4EE0-BC75-39FED9BFE726}" destId="{6894849B-21A3-4CE9-89CB-EF6DE92886E7}" srcOrd="1" destOrd="0" parTransId="{94D36E3B-54E0-46BC-946E-1C0B30387F01}" sibTransId="{7066EC61-93D8-44E4-8C87-315FD44DAE10}"/>
    <dgm:cxn modelId="{271152A2-053A-4656-A60D-E55650E2F974}" srcId="{DB4BE769-BED7-4EE0-BC75-39FED9BFE726}" destId="{E3E885A1-10AF-4175-A094-32F2EA2ECB23}" srcOrd="0" destOrd="0" parTransId="{7A6EF78F-CDF0-4BFC-AEB3-CAA497F10B45}" sibTransId="{EAB8C3F5-9870-44A8-BF9E-1325C410CCA1}"/>
    <dgm:cxn modelId="{90E74A1A-489D-4D7B-A131-332788FF7721}" type="presOf" srcId="{E3E885A1-10AF-4175-A094-32F2EA2ECB23}" destId="{52347421-9DEA-4B14-A87C-2E84BF864355}" srcOrd="1" destOrd="0" presId="urn:microsoft.com/office/officeart/2005/8/layout/target3"/>
    <dgm:cxn modelId="{25F30F12-6C77-4D98-9B3D-12A1F1A8FD4A}" type="presOf" srcId="{DB4BE769-BED7-4EE0-BC75-39FED9BFE726}" destId="{25ED92E7-8E3F-4745-8C3E-AFF0CC9A377B}" srcOrd="0" destOrd="0" presId="urn:microsoft.com/office/officeart/2005/8/layout/target3"/>
    <dgm:cxn modelId="{C2FA71A5-FCEE-4D25-BAE9-D3250CDC1561}" type="presOf" srcId="{6894849B-21A3-4CE9-89CB-EF6DE92886E7}" destId="{D76D1056-F90E-4B24-A184-5238B1D4EF2C}" srcOrd="1" destOrd="0" presId="urn:microsoft.com/office/officeart/2005/8/layout/target3"/>
    <dgm:cxn modelId="{82E21851-15CB-4E44-9C7B-8ACC695C291C}" type="presOf" srcId="{6894849B-21A3-4CE9-89CB-EF6DE92886E7}" destId="{1E579427-9DF3-4AFF-84D0-DE359857D005}" srcOrd="0" destOrd="0" presId="urn:microsoft.com/office/officeart/2005/8/layout/target3"/>
    <dgm:cxn modelId="{BFCFCFD8-BE08-4EF1-94D9-D50AA07ACD10}" type="presParOf" srcId="{25ED92E7-8E3F-4745-8C3E-AFF0CC9A377B}" destId="{E737CC73-2924-4C7B-A58E-764301FC7606}" srcOrd="0" destOrd="0" presId="urn:microsoft.com/office/officeart/2005/8/layout/target3"/>
    <dgm:cxn modelId="{922C6504-EAC9-446D-91E8-5C8CE8E357EE}" type="presParOf" srcId="{25ED92E7-8E3F-4745-8C3E-AFF0CC9A377B}" destId="{CFA7BC85-4C0B-4D53-B1C8-D22ABF3DEC7C}" srcOrd="1" destOrd="0" presId="urn:microsoft.com/office/officeart/2005/8/layout/target3"/>
    <dgm:cxn modelId="{775C1A0A-1955-4564-A7BC-38A19A150231}" type="presParOf" srcId="{25ED92E7-8E3F-4745-8C3E-AFF0CC9A377B}" destId="{50DD8733-DC63-45AC-A3B5-6C0BB0FC1F11}" srcOrd="2" destOrd="0" presId="urn:microsoft.com/office/officeart/2005/8/layout/target3"/>
    <dgm:cxn modelId="{E75B8368-F63E-4443-AE84-B1A98A348637}" type="presParOf" srcId="{25ED92E7-8E3F-4745-8C3E-AFF0CC9A377B}" destId="{47D2FC4F-3102-40A6-AE25-AC0F960C4E4A}" srcOrd="3" destOrd="0" presId="urn:microsoft.com/office/officeart/2005/8/layout/target3"/>
    <dgm:cxn modelId="{948D748A-B71F-426D-A26F-A3F2B7D62AB7}" type="presParOf" srcId="{25ED92E7-8E3F-4745-8C3E-AFF0CC9A377B}" destId="{B2165108-2E2A-4F3F-8FAC-C520D9A78F82}" srcOrd="4" destOrd="0" presId="urn:microsoft.com/office/officeart/2005/8/layout/target3"/>
    <dgm:cxn modelId="{A4FC9C79-3011-4C3E-B7DE-D19A4EBFEC34}" type="presParOf" srcId="{25ED92E7-8E3F-4745-8C3E-AFF0CC9A377B}" destId="{1E579427-9DF3-4AFF-84D0-DE359857D005}" srcOrd="5" destOrd="0" presId="urn:microsoft.com/office/officeart/2005/8/layout/target3"/>
    <dgm:cxn modelId="{074F2875-681F-4DC4-A375-13D297F6FC5E}" type="presParOf" srcId="{25ED92E7-8E3F-4745-8C3E-AFF0CC9A377B}" destId="{52347421-9DEA-4B14-A87C-2E84BF864355}" srcOrd="6" destOrd="0" presId="urn:microsoft.com/office/officeart/2005/8/layout/target3"/>
    <dgm:cxn modelId="{E3225DF6-DD9A-4EE9-BABA-2DEF354BEAA2}" type="presParOf" srcId="{25ED92E7-8E3F-4745-8C3E-AFF0CC9A377B}" destId="{D76D1056-F90E-4B24-A184-5238B1D4EF2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A6A462-BDE8-4C6E-969E-8ABE8B550B1D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26B7B03-87F1-41D5-89CF-F749FF73DB9E}">
      <dgm:prSet phldrT="[Текст]"/>
      <dgm:spPr/>
      <dgm:t>
        <a:bodyPr/>
        <a:lstStyle/>
        <a:p>
          <a:r>
            <a:rPr lang="ru-RU" dirty="0" smtClean="0"/>
            <a:t>Начальник финансового управления г. Новокузнецка</a:t>
          </a:r>
          <a:endParaRPr lang="ru-RU" dirty="0"/>
        </a:p>
      </dgm:t>
    </dgm:pt>
    <dgm:pt modelId="{B99A850D-AB11-4BC8-8CD6-AD507E61A217}" type="parTrans" cxnId="{B255EC70-0117-4C38-86BC-1FF3A94F9EA5}">
      <dgm:prSet/>
      <dgm:spPr/>
      <dgm:t>
        <a:bodyPr/>
        <a:lstStyle/>
        <a:p>
          <a:endParaRPr lang="ru-RU"/>
        </a:p>
      </dgm:t>
    </dgm:pt>
    <dgm:pt modelId="{702053D5-974D-4C65-BCFE-E4B5CDCFCBD4}" type="sibTrans" cxnId="{B255EC70-0117-4C38-86BC-1FF3A94F9EA5}">
      <dgm:prSet/>
      <dgm:spPr/>
      <dgm:t>
        <a:bodyPr/>
        <a:lstStyle/>
        <a:p>
          <a:endParaRPr lang="ru-RU"/>
        </a:p>
      </dgm:t>
    </dgm:pt>
    <dgm:pt modelId="{D3E726E3-05DC-41CB-9D49-9C397BD4BAA9}">
      <dgm:prSet phldrT="[Текст]"/>
      <dgm:spPr/>
      <dgm:t>
        <a:bodyPr/>
        <a:lstStyle/>
        <a:p>
          <a:r>
            <a:rPr lang="ru-RU" dirty="0" smtClean="0"/>
            <a:t>Шебалина Елена Владимировна</a:t>
          </a:r>
          <a:endParaRPr lang="ru-RU" dirty="0"/>
        </a:p>
      </dgm:t>
    </dgm:pt>
    <dgm:pt modelId="{A5FC2B78-0C72-4D4C-B612-ECE26D1F2ADC}" type="parTrans" cxnId="{BA7FE982-B7F3-43D2-871B-3208F309442A}">
      <dgm:prSet/>
      <dgm:spPr/>
      <dgm:t>
        <a:bodyPr/>
        <a:lstStyle/>
        <a:p>
          <a:endParaRPr lang="ru-RU"/>
        </a:p>
      </dgm:t>
    </dgm:pt>
    <dgm:pt modelId="{AEBA6A47-913F-45F0-AA4F-EB674E0E5062}" type="sibTrans" cxnId="{BA7FE982-B7F3-43D2-871B-3208F309442A}">
      <dgm:prSet/>
      <dgm:spPr/>
      <dgm:t>
        <a:bodyPr/>
        <a:lstStyle/>
        <a:p>
          <a:endParaRPr lang="ru-RU"/>
        </a:p>
      </dgm:t>
    </dgm:pt>
    <dgm:pt modelId="{F0C3771D-D285-4380-893A-9E7ED5D6779D}">
      <dgm:prSet phldrT="[Текст]"/>
      <dgm:spPr/>
      <dgm:t>
        <a:bodyPr/>
        <a:lstStyle/>
        <a:p>
          <a:r>
            <a:rPr lang="ru-RU" dirty="0" smtClean="0"/>
            <a:t>Почтовый адрес</a:t>
          </a:r>
          <a:endParaRPr lang="ru-RU" dirty="0"/>
        </a:p>
      </dgm:t>
    </dgm:pt>
    <dgm:pt modelId="{4CC0E613-6AB3-4BCD-BE8E-888098137C03}" type="parTrans" cxnId="{BF02FFBE-8989-4718-AB5F-4166290716EC}">
      <dgm:prSet/>
      <dgm:spPr/>
      <dgm:t>
        <a:bodyPr/>
        <a:lstStyle/>
        <a:p>
          <a:endParaRPr lang="ru-RU"/>
        </a:p>
      </dgm:t>
    </dgm:pt>
    <dgm:pt modelId="{0467A164-4AA5-48C1-A23C-A4B39F44CF7D}" type="sibTrans" cxnId="{BF02FFBE-8989-4718-AB5F-4166290716EC}">
      <dgm:prSet/>
      <dgm:spPr/>
      <dgm:t>
        <a:bodyPr/>
        <a:lstStyle/>
        <a:p>
          <a:endParaRPr lang="ru-RU"/>
        </a:p>
      </dgm:t>
    </dgm:pt>
    <dgm:pt modelId="{5B68A1E3-83E5-4695-AC6A-932551B31274}">
      <dgm:prSet phldrT="[Текст]"/>
      <dgm:spPr/>
      <dgm:t>
        <a:bodyPr/>
        <a:lstStyle/>
        <a:p>
          <a:r>
            <a:rPr lang="en-US" dirty="0" smtClean="0"/>
            <a:t>654080 </a:t>
          </a:r>
          <a:r>
            <a:rPr lang="ru-RU" dirty="0" smtClean="0"/>
            <a:t>Кемеровская область, г. Новокузнецк, ул. Кирова, 71</a:t>
          </a:r>
          <a:endParaRPr lang="ru-RU" dirty="0"/>
        </a:p>
      </dgm:t>
    </dgm:pt>
    <dgm:pt modelId="{59A97DC2-0EDA-4A47-9404-39F6AD18CDD7}" type="parTrans" cxnId="{45BB5A8F-5D2B-42E3-8A2C-6C8E8078A010}">
      <dgm:prSet/>
      <dgm:spPr/>
      <dgm:t>
        <a:bodyPr/>
        <a:lstStyle/>
        <a:p>
          <a:endParaRPr lang="ru-RU"/>
        </a:p>
      </dgm:t>
    </dgm:pt>
    <dgm:pt modelId="{C5A8288E-82A2-46BD-9B46-9B40BB18FBD7}" type="sibTrans" cxnId="{45BB5A8F-5D2B-42E3-8A2C-6C8E8078A010}">
      <dgm:prSet/>
      <dgm:spPr/>
      <dgm:t>
        <a:bodyPr/>
        <a:lstStyle/>
        <a:p>
          <a:endParaRPr lang="ru-RU"/>
        </a:p>
      </dgm:t>
    </dgm:pt>
    <dgm:pt modelId="{6B2AD239-B328-45FA-B235-B087D36ED489}">
      <dgm:prSet phldrT="[Текст]"/>
      <dgm:spPr/>
      <dgm:t>
        <a:bodyPr/>
        <a:lstStyle/>
        <a:p>
          <a:r>
            <a:rPr lang="ru-RU" dirty="0" smtClean="0"/>
            <a:t>Телефон</a:t>
          </a:r>
          <a:endParaRPr lang="ru-RU" dirty="0"/>
        </a:p>
      </dgm:t>
    </dgm:pt>
    <dgm:pt modelId="{FBCEA485-09BA-4933-9906-6660BF29602E}" type="parTrans" cxnId="{A271873C-A9BC-47C3-94A3-22B9749C3541}">
      <dgm:prSet/>
      <dgm:spPr/>
      <dgm:t>
        <a:bodyPr/>
        <a:lstStyle/>
        <a:p>
          <a:endParaRPr lang="ru-RU"/>
        </a:p>
      </dgm:t>
    </dgm:pt>
    <dgm:pt modelId="{C4E6DF6C-29D1-4F1E-99FA-4F765DEED63C}" type="sibTrans" cxnId="{A271873C-A9BC-47C3-94A3-22B9749C3541}">
      <dgm:prSet/>
      <dgm:spPr/>
      <dgm:t>
        <a:bodyPr/>
        <a:lstStyle/>
        <a:p>
          <a:endParaRPr lang="ru-RU"/>
        </a:p>
      </dgm:t>
    </dgm:pt>
    <dgm:pt modelId="{6A6FC257-5A50-44C3-B9B6-79AB246E6AF6}">
      <dgm:prSet phldrT="[Текст]"/>
      <dgm:spPr/>
      <dgm:t>
        <a:bodyPr/>
        <a:lstStyle/>
        <a:p>
          <a:r>
            <a:rPr lang="ru-RU" dirty="0" smtClean="0"/>
            <a:t>(3843)-321-624</a:t>
          </a:r>
          <a:endParaRPr lang="ru-RU" dirty="0"/>
        </a:p>
      </dgm:t>
    </dgm:pt>
    <dgm:pt modelId="{C480B0C4-4E68-476B-8746-3BDE0FB519C8}" type="parTrans" cxnId="{F4A6CDE3-F435-4415-91AC-6478B7DEBA09}">
      <dgm:prSet/>
      <dgm:spPr/>
      <dgm:t>
        <a:bodyPr/>
        <a:lstStyle/>
        <a:p>
          <a:endParaRPr lang="ru-RU"/>
        </a:p>
      </dgm:t>
    </dgm:pt>
    <dgm:pt modelId="{BA65B59F-898C-40A8-BB86-816BF36BCF92}" type="sibTrans" cxnId="{F4A6CDE3-F435-4415-91AC-6478B7DEBA09}">
      <dgm:prSet/>
      <dgm:spPr/>
      <dgm:t>
        <a:bodyPr/>
        <a:lstStyle/>
        <a:p>
          <a:endParaRPr lang="ru-RU"/>
        </a:p>
      </dgm:t>
    </dgm:pt>
    <dgm:pt modelId="{E0A553A1-2A4E-40C8-B33D-B6AC188F5F29}">
      <dgm:prSet phldrT="[Текст]"/>
      <dgm:spPr/>
      <dgm:t>
        <a:bodyPr/>
        <a:lstStyle/>
        <a:p>
          <a:r>
            <a:rPr lang="ru-RU" dirty="0" smtClean="0"/>
            <a:t>Электронная почта</a:t>
          </a:r>
          <a:endParaRPr lang="ru-RU" dirty="0"/>
        </a:p>
      </dgm:t>
    </dgm:pt>
    <dgm:pt modelId="{DE7C579A-FFC5-439F-91DB-EA6220B4C8F8}" type="parTrans" cxnId="{347C89B0-5458-40A0-BD23-3F7262295CCE}">
      <dgm:prSet/>
      <dgm:spPr/>
      <dgm:t>
        <a:bodyPr/>
        <a:lstStyle/>
        <a:p>
          <a:endParaRPr lang="ru-RU"/>
        </a:p>
      </dgm:t>
    </dgm:pt>
    <dgm:pt modelId="{DFE0AD6F-F7B9-4F1F-AB38-2CED6585D3FE}" type="sibTrans" cxnId="{347C89B0-5458-40A0-BD23-3F7262295CCE}">
      <dgm:prSet/>
      <dgm:spPr/>
      <dgm:t>
        <a:bodyPr/>
        <a:lstStyle/>
        <a:p>
          <a:endParaRPr lang="ru-RU"/>
        </a:p>
      </dgm:t>
    </dgm:pt>
    <dgm:pt modelId="{C7F35FD8-CB0D-46EB-8D2A-E9A761E9971F}">
      <dgm:prSet phldrT="[Текст]"/>
      <dgm:spPr/>
      <dgm:t>
        <a:bodyPr/>
        <a:lstStyle/>
        <a:p>
          <a:r>
            <a:rPr lang="en-US" dirty="0" smtClean="0"/>
            <a:t>main@finnkz.ru</a:t>
          </a:r>
          <a:endParaRPr lang="ru-RU" dirty="0"/>
        </a:p>
      </dgm:t>
    </dgm:pt>
    <dgm:pt modelId="{F83D1C33-1617-46C3-A6CE-D0139B2A8F1C}" type="parTrans" cxnId="{E0501267-8A67-4644-8BA5-1932DD65FCD0}">
      <dgm:prSet/>
      <dgm:spPr/>
      <dgm:t>
        <a:bodyPr/>
        <a:lstStyle/>
        <a:p>
          <a:endParaRPr lang="ru-RU"/>
        </a:p>
      </dgm:t>
    </dgm:pt>
    <dgm:pt modelId="{175438EC-BFC2-4E3C-B115-561E663E91F6}" type="sibTrans" cxnId="{E0501267-8A67-4644-8BA5-1932DD65FCD0}">
      <dgm:prSet/>
      <dgm:spPr/>
      <dgm:t>
        <a:bodyPr/>
        <a:lstStyle/>
        <a:p>
          <a:endParaRPr lang="ru-RU"/>
        </a:p>
      </dgm:t>
    </dgm:pt>
    <dgm:pt modelId="{57AB0691-6B34-423E-B18F-CFE438C98893}">
      <dgm:prSet phldrT="[Текст]"/>
      <dgm:spPr/>
      <dgm:t>
        <a:bodyPr/>
        <a:lstStyle/>
        <a:p>
          <a:r>
            <a:rPr lang="ru-RU" dirty="0" smtClean="0"/>
            <a:t>График работы финансового органа</a:t>
          </a:r>
          <a:endParaRPr lang="ru-RU" dirty="0"/>
        </a:p>
      </dgm:t>
    </dgm:pt>
    <dgm:pt modelId="{8E50633A-5864-4178-842B-9A34AAA35B2C}" type="parTrans" cxnId="{97496960-CC81-40C1-9B30-43D6F82A79C7}">
      <dgm:prSet/>
      <dgm:spPr/>
      <dgm:t>
        <a:bodyPr/>
        <a:lstStyle/>
        <a:p>
          <a:endParaRPr lang="ru-RU"/>
        </a:p>
      </dgm:t>
    </dgm:pt>
    <dgm:pt modelId="{9329B28A-B213-4387-8E72-7368589868D2}" type="sibTrans" cxnId="{97496960-CC81-40C1-9B30-43D6F82A79C7}">
      <dgm:prSet/>
      <dgm:spPr/>
      <dgm:t>
        <a:bodyPr/>
        <a:lstStyle/>
        <a:p>
          <a:endParaRPr lang="ru-RU"/>
        </a:p>
      </dgm:t>
    </dgm:pt>
    <dgm:pt modelId="{B5B3766A-5769-4EB1-BF75-1BD85DCB0C50}">
      <dgm:prSet phldrT="[Текст]"/>
      <dgm:spPr/>
      <dgm:t>
        <a:bodyPr/>
        <a:lstStyle/>
        <a:p>
          <a:r>
            <a:rPr lang="ru-RU" dirty="0" smtClean="0"/>
            <a:t>График личного приёма граждан начальником финансового управления г. Новокузнецка</a:t>
          </a:r>
          <a:endParaRPr lang="ru-RU" dirty="0"/>
        </a:p>
      </dgm:t>
    </dgm:pt>
    <dgm:pt modelId="{4AC5792C-EC9C-449D-A2C4-91650E7F4270}" type="parTrans" cxnId="{49D20611-8635-4EAA-94AF-657FFEB105BB}">
      <dgm:prSet/>
      <dgm:spPr/>
      <dgm:t>
        <a:bodyPr/>
        <a:lstStyle/>
        <a:p>
          <a:endParaRPr lang="ru-RU"/>
        </a:p>
      </dgm:t>
    </dgm:pt>
    <dgm:pt modelId="{C63E097C-6F6D-4D09-92CE-D707A085F6B7}" type="sibTrans" cxnId="{49D20611-8635-4EAA-94AF-657FFEB105BB}">
      <dgm:prSet/>
      <dgm:spPr/>
      <dgm:t>
        <a:bodyPr/>
        <a:lstStyle/>
        <a:p>
          <a:endParaRPr lang="ru-RU"/>
        </a:p>
      </dgm:t>
    </dgm:pt>
    <dgm:pt modelId="{31D6C008-8B98-4E2A-B2E2-40FB746119F5}">
      <dgm:prSet phldrT="[Текст]"/>
      <dgm:spPr/>
      <dgm:t>
        <a:bodyPr/>
        <a:lstStyle/>
        <a:p>
          <a:r>
            <a:rPr lang="ru-RU" dirty="0" smtClean="0"/>
            <a:t>Понедельник – пятница с 8:30 до 17:30; обед 12:00 – 13:00</a:t>
          </a:r>
          <a:endParaRPr lang="ru-RU" dirty="0"/>
        </a:p>
      </dgm:t>
    </dgm:pt>
    <dgm:pt modelId="{49C310A8-8C48-4FD5-9D46-FCCF488B80E2}" type="parTrans" cxnId="{374C60B2-96C2-4FA1-BE78-CC163486859A}">
      <dgm:prSet/>
      <dgm:spPr/>
      <dgm:t>
        <a:bodyPr/>
        <a:lstStyle/>
        <a:p>
          <a:endParaRPr lang="ru-RU"/>
        </a:p>
      </dgm:t>
    </dgm:pt>
    <dgm:pt modelId="{B34C91B3-D4C6-4629-B9B4-4F7F26F2B515}" type="sibTrans" cxnId="{374C60B2-96C2-4FA1-BE78-CC163486859A}">
      <dgm:prSet/>
      <dgm:spPr/>
      <dgm:t>
        <a:bodyPr/>
        <a:lstStyle/>
        <a:p>
          <a:endParaRPr lang="ru-RU"/>
        </a:p>
      </dgm:t>
    </dgm:pt>
    <dgm:pt modelId="{969EE69A-509D-4E36-A182-B628FCF492CD}">
      <dgm:prSet phldrT="[Текст]"/>
      <dgm:spPr/>
      <dgm:t>
        <a:bodyPr/>
        <a:lstStyle/>
        <a:p>
          <a:r>
            <a:rPr lang="ru-RU" dirty="0" smtClean="0"/>
            <a:t>Ежедневно в рабочее время</a:t>
          </a:r>
          <a:endParaRPr lang="ru-RU" dirty="0"/>
        </a:p>
      </dgm:t>
    </dgm:pt>
    <dgm:pt modelId="{A8273F10-6689-4CBA-A171-A663B50657D1}" type="parTrans" cxnId="{7D856441-ADE5-49E5-B704-F4FFB0BE195F}">
      <dgm:prSet/>
      <dgm:spPr/>
      <dgm:t>
        <a:bodyPr/>
        <a:lstStyle/>
        <a:p>
          <a:endParaRPr lang="ru-RU"/>
        </a:p>
      </dgm:t>
    </dgm:pt>
    <dgm:pt modelId="{C5FB3EF1-6E7C-4CAE-A1A5-0F69B11C6FCF}" type="sibTrans" cxnId="{7D856441-ADE5-49E5-B704-F4FFB0BE195F}">
      <dgm:prSet/>
      <dgm:spPr/>
      <dgm:t>
        <a:bodyPr/>
        <a:lstStyle/>
        <a:p>
          <a:endParaRPr lang="ru-RU"/>
        </a:p>
      </dgm:t>
    </dgm:pt>
    <dgm:pt modelId="{AE2747C8-DB86-4160-A0A8-E5C5AE929B82}" type="pres">
      <dgm:prSet presAssocID="{4AA6A462-BDE8-4C6E-969E-8ABE8B550B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E37730-C84B-49ED-80B9-82BDE8636E43}" type="pres">
      <dgm:prSet presAssocID="{B26B7B03-87F1-41D5-89CF-F749FF73DB9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02C59-87B8-4D15-BBC4-7EE816B0585E}" type="pres">
      <dgm:prSet presAssocID="{B26B7B03-87F1-41D5-89CF-F749FF73DB9E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E1112-351C-44EE-B678-6C2FD63C71D8}" type="pres">
      <dgm:prSet presAssocID="{F0C3771D-D285-4380-893A-9E7ED5D6779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79569-7591-4915-84D1-91653CA7A0F3}" type="pres">
      <dgm:prSet presAssocID="{F0C3771D-D285-4380-893A-9E7ED5D6779D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5989A-A5D8-4D41-8861-03586B87EA37}" type="pres">
      <dgm:prSet presAssocID="{6B2AD239-B328-45FA-B235-B087D36ED48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FA1D9-C126-46A6-8B19-E07747F1EF2C}" type="pres">
      <dgm:prSet presAssocID="{6B2AD239-B328-45FA-B235-B087D36ED489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53D67-0675-4B1C-8852-996BC5516FC1}" type="pres">
      <dgm:prSet presAssocID="{E0A553A1-2A4E-40C8-B33D-B6AC188F5F2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D6071-3578-4D07-87D9-D8A9438DA82A}" type="pres">
      <dgm:prSet presAssocID="{E0A553A1-2A4E-40C8-B33D-B6AC188F5F29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BBDAE-6952-4ED6-868E-898406677E82}" type="pres">
      <dgm:prSet presAssocID="{57AB0691-6B34-423E-B18F-CFE438C9889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29887-D5DE-4085-99EE-604841CADD20}" type="pres">
      <dgm:prSet presAssocID="{57AB0691-6B34-423E-B18F-CFE438C98893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ADC75-11B5-423E-8ABA-CDF0BA994BCE}" type="pres">
      <dgm:prSet presAssocID="{B5B3766A-5769-4EB1-BF75-1BD85DCB0C5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A2E58-0223-48F9-9DFD-93735610914A}" type="pres">
      <dgm:prSet presAssocID="{B5B3766A-5769-4EB1-BF75-1BD85DCB0C50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55EC70-0117-4C38-86BC-1FF3A94F9EA5}" srcId="{4AA6A462-BDE8-4C6E-969E-8ABE8B550B1D}" destId="{B26B7B03-87F1-41D5-89CF-F749FF73DB9E}" srcOrd="0" destOrd="0" parTransId="{B99A850D-AB11-4BC8-8CD6-AD507E61A217}" sibTransId="{702053D5-974D-4C65-BCFE-E4B5CDCFCBD4}"/>
    <dgm:cxn modelId="{7D856441-ADE5-49E5-B704-F4FFB0BE195F}" srcId="{B5B3766A-5769-4EB1-BF75-1BD85DCB0C50}" destId="{969EE69A-509D-4E36-A182-B628FCF492CD}" srcOrd="0" destOrd="0" parTransId="{A8273F10-6689-4CBA-A171-A663B50657D1}" sibTransId="{C5FB3EF1-6E7C-4CAE-A1A5-0F69B11C6FCF}"/>
    <dgm:cxn modelId="{7AD3B51F-E613-4A59-920B-C77307415E6C}" type="presOf" srcId="{B26B7B03-87F1-41D5-89CF-F749FF73DB9E}" destId="{78E37730-C84B-49ED-80B9-82BDE8636E43}" srcOrd="0" destOrd="0" presId="urn:microsoft.com/office/officeart/2005/8/layout/vList2"/>
    <dgm:cxn modelId="{A271873C-A9BC-47C3-94A3-22B9749C3541}" srcId="{4AA6A462-BDE8-4C6E-969E-8ABE8B550B1D}" destId="{6B2AD239-B328-45FA-B235-B087D36ED489}" srcOrd="2" destOrd="0" parTransId="{FBCEA485-09BA-4933-9906-6660BF29602E}" sibTransId="{C4E6DF6C-29D1-4F1E-99FA-4F765DEED63C}"/>
    <dgm:cxn modelId="{78F09DEC-E4A0-477C-B55E-28FA59393C9D}" type="presOf" srcId="{969EE69A-509D-4E36-A182-B628FCF492CD}" destId="{49BA2E58-0223-48F9-9DFD-93735610914A}" srcOrd="0" destOrd="0" presId="urn:microsoft.com/office/officeart/2005/8/layout/vList2"/>
    <dgm:cxn modelId="{BF02FFBE-8989-4718-AB5F-4166290716EC}" srcId="{4AA6A462-BDE8-4C6E-969E-8ABE8B550B1D}" destId="{F0C3771D-D285-4380-893A-9E7ED5D6779D}" srcOrd="1" destOrd="0" parTransId="{4CC0E613-6AB3-4BCD-BE8E-888098137C03}" sibTransId="{0467A164-4AA5-48C1-A23C-A4B39F44CF7D}"/>
    <dgm:cxn modelId="{BAD295FF-9059-4D29-9DCD-777202406AB1}" type="presOf" srcId="{B5B3766A-5769-4EB1-BF75-1BD85DCB0C50}" destId="{DBEADC75-11B5-423E-8ABA-CDF0BA994BCE}" srcOrd="0" destOrd="0" presId="urn:microsoft.com/office/officeart/2005/8/layout/vList2"/>
    <dgm:cxn modelId="{BA7FE982-B7F3-43D2-871B-3208F309442A}" srcId="{B26B7B03-87F1-41D5-89CF-F749FF73DB9E}" destId="{D3E726E3-05DC-41CB-9D49-9C397BD4BAA9}" srcOrd="0" destOrd="0" parTransId="{A5FC2B78-0C72-4D4C-B612-ECE26D1F2ADC}" sibTransId="{AEBA6A47-913F-45F0-AA4F-EB674E0E5062}"/>
    <dgm:cxn modelId="{5D7BB808-BFD4-48AD-BF1D-C210CECF12D6}" type="presOf" srcId="{31D6C008-8B98-4E2A-B2E2-40FB746119F5}" destId="{A4729887-D5DE-4085-99EE-604841CADD20}" srcOrd="0" destOrd="0" presId="urn:microsoft.com/office/officeart/2005/8/layout/vList2"/>
    <dgm:cxn modelId="{0251D2C7-C9EC-4863-BA97-B2CF189C0423}" type="presOf" srcId="{D3E726E3-05DC-41CB-9D49-9C397BD4BAA9}" destId="{CBF02C59-87B8-4D15-BBC4-7EE816B0585E}" srcOrd="0" destOrd="0" presId="urn:microsoft.com/office/officeart/2005/8/layout/vList2"/>
    <dgm:cxn modelId="{7D94A81C-0DCC-447A-A391-700E0DCB92C8}" type="presOf" srcId="{5B68A1E3-83E5-4695-AC6A-932551B31274}" destId="{4CD79569-7591-4915-84D1-91653CA7A0F3}" srcOrd="0" destOrd="0" presId="urn:microsoft.com/office/officeart/2005/8/layout/vList2"/>
    <dgm:cxn modelId="{E0501267-8A67-4644-8BA5-1932DD65FCD0}" srcId="{E0A553A1-2A4E-40C8-B33D-B6AC188F5F29}" destId="{C7F35FD8-CB0D-46EB-8D2A-E9A761E9971F}" srcOrd="0" destOrd="0" parTransId="{F83D1C33-1617-46C3-A6CE-D0139B2A8F1C}" sibTransId="{175438EC-BFC2-4E3C-B115-561E663E91F6}"/>
    <dgm:cxn modelId="{347C89B0-5458-40A0-BD23-3F7262295CCE}" srcId="{4AA6A462-BDE8-4C6E-969E-8ABE8B550B1D}" destId="{E0A553A1-2A4E-40C8-B33D-B6AC188F5F29}" srcOrd="3" destOrd="0" parTransId="{DE7C579A-FFC5-439F-91DB-EA6220B4C8F8}" sibTransId="{DFE0AD6F-F7B9-4F1F-AB38-2CED6585D3FE}"/>
    <dgm:cxn modelId="{45BB5A8F-5D2B-42E3-8A2C-6C8E8078A010}" srcId="{F0C3771D-D285-4380-893A-9E7ED5D6779D}" destId="{5B68A1E3-83E5-4695-AC6A-932551B31274}" srcOrd="0" destOrd="0" parTransId="{59A97DC2-0EDA-4A47-9404-39F6AD18CDD7}" sibTransId="{C5A8288E-82A2-46BD-9B46-9B40BB18FBD7}"/>
    <dgm:cxn modelId="{F1D9B24A-6FFF-42EA-83EF-C9296279CDE9}" type="presOf" srcId="{F0C3771D-D285-4380-893A-9E7ED5D6779D}" destId="{4FCE1112-351C-44EE-B678-6C2FD63C71D8}" srcOrd="0" destOrd="0" presId="urn:microsoft.com/office/officeart/2005/8/layout/vList2"/>
    <dgm:cxn modelId="{49D20611-8635-4EAA-94AF-657FFEB105BB}" srcId="{4AA6A462-BDE8-4C6E-969E-8ABE8B550B1D}" destId="{B5B3766A-5769-4EB1-BF75-1BD85DCB0C50}" srcOrd="5" destOrd="0" parTransId="{4AC5792C-EC9C-449D-A2C4-91650E7F4270}" sibTransId="{C63E097C-6F6D-4D09-92CE-D707A085F6B7}"/>
    <dgm:cxn modelId="{374C60B2-96C2-4FA1-BE78-CC163486859A}" srcId="{57AB0691-6B34-423E-B18F-CFE438C98893}" destId="{31D6C008-8B98-4E2A-B2E2-40FB746119F5}" srcOrd="0" destOrd="0" parTransId="{49C310A8-8C48-4FD5-9D46-FCCF488B80E2}" sibTransId="{B34C91B3-D4C6-4629-B9B4-4F7F26F2B515}"/>
    <dgm:cxn modelId="{F4A6CDE3-F435-4415-91AC-6478B7DEBA09}" srcId="{6B2AD239-B328-45FA-B235-B087D36ED489}" destId="{6A6FC257-5A50-44C3-B9B6-79AB246E6AF6}" srcOrd="0" destOrd="0" parTransId="{C480B0C4-4E68-476B-8746-3BDE0FB519C8}" sibTransId="{BA65B59F-898C-40A8-BB86-816BF36BCF92}"/>
    <dgm:cxn modelId="{E267B48A-DAF5-48FE-AB45-FD949C74504C}" type="presOf" srcId="{C7F35FD8-CB0D-46EB-8D2A-E9A761E9971F}" destId="{C09D6071-3578-4D07-87D9-D8A9438DA82A}" srcOrd="0" destOrd="0" presId="urn:microsoft.com/office/officeart/2005/8/layout/vList2"/>
    <dgm:cxn modelId="{FDF4E1A5-0870-4C10-B9B4-13DB7D26406E}" type="presOf" srcId="{57AB0691-6B34-423E-B18F-CFE438C98893}" destId="{D7EBBDAE-6952-4ED6-868E-898406677E82}" srcOrd="0" destOrd="0" presId="urn:microsoft.com/office/officeart/2005/8/layout/vList2"/>
    <dgm:cxn modelId="{6DEDECE7-6305-4AA2-95DF-E4AF43D92AE4}" type="presOf" srcId="{E0A553A1-2A4E-40C8-B33D-B6AC188F5F29}" destId="{F4853D67-0675-4B1C-8852-996BC5516FC1}" srcOrd="0" destOrd="0" presId="urn:microsoft.com/office/officeart/2005/8/layout/vList2"/>
    <dgm:cxn modelId="{A931D6A9-ACE6-4C20-B178-DD2A0E136D67}" type="presOf" srcId="{4AA6A462-BDE8-4C6E-969E-8ABE8B550B1D}" destId="{AE2747C8-DB86-4160-A0A8-E5C5AE929B82}" srcOrd="0" destOrd="0" presId="urn:microsoft.com/office/officeart/2005/8/layout/vList2"/>
    <dgm:cxn modelId="{782655E3-5DFF-4B8D-B87F-22035CE05633}" type="presOf" srcId="{6B2AD239-B328-45FA-B235-B087D36ED489}" destId="{1705989A-A5D8-4D41-8861-03586B87EA37}" srcOrd="0" destOrd="0" presId="urn:microsoft.com/office/officeart/2005/8/layout/vList2"/>
    <dgm:cxn modelId="{B659C0CA-8CB7-4F02-9C7A-373D355164FD}" type="presOf" srcId="{6A6FC257-5A50-44C3-B9B6-79AB246E6AF6}" destId="{58EFA1D9-C126-46A6-8B19-E07747F1EF2C}" srcOrd="0" destOrd="0" presId="urn:microsoft.com/office/officeart/2005/8/layout/vList2"/>
    <dgm:cxn modelId="{97496960-CC81-40C1-9B30-43D6F82A79C7}" srcId="{4AA6A462-BDE8-4C6E-969E-8ABE8B550B1D}" destId="{57AB0691-6B34-423E-B18F-CFE438C98893}" srcOrd="4" destOrd="0" parTransId="{8E50633A-5864-4178-842B-9A34AAA35B2C}" sibTransId="{9329B28A-B213-4387-8E72-7368589868D2}"/>
    <dgm:cxn modelId="{F8CC87EE-55CE-4636-8A04-6411DA4C2AAC}" type="presParOf" srcId="{AE2747C8-DB86-4160-A0A8-E5C5AE929B82}" destId="{78E37730-C84B-49ED-80B9-82BDE8636E43}" srcOrd="0" destOrd="0" presId="urn:microsoft.com/office/officeart/2005/8/layout/vList2"/>
    <dgm:cxn modelId="{191FD457-8FEE-4960-A047-51C44FB2BB9A}" type="presParOf" srcId="{AE2747C8-DB86-4160-A0A8-E5C5AE929B82}" destId="{CBF02C59-87B8-4D15-BBC4-7EE816B0585E}" srcOrd="1" destOrd="0" presId="urn:microsoft.com/office/officeart/2005/8/layout/vList2"/>
    <dgm:cxn modelId="{70D9D1F2-F66E-49DD-AEE0-47726F1B8420}" type="presParOf" srcId="{AE2747C8-DB86-4160-A0A8-E5C5AE929B82}" destId="{4FCE1112-351C-44EE-B678-6C2FD63C71D8}" srcOrd="2" destOrd="0" presId="urn:microsoft.com/office/officeart/2005/8/layout/vList2"/>
    <dgm:cxn modelId="{04B1DC63-398B-4DF7-A3CB-08CAF61203BB}" type="presParOf" srcId="{AE2747C8-DB86-4160-A0A8-E5C5AE929B82}" destId="{4CD79569-7591-4915-84D1-91653CA7A0F3}" srcOrd="3" destOrd="0" presId="urn:microsoft.com/office/officeart/2005/8/layout/vList2"/>
    <dgm:cxn modelId="{337A0EE2-9B7E-44EE-8772-ECF02FFC0838}" type="presParOf" srcId="{AE2747C8-DB86-4160-A0A8-E5C5AE929B82}" destId="{1705989A-A5D8-4D41-8861-03586B87EA37}" srcOrd="4" destOrd="0" presId="urn:microsoft.com/office/officeart/2005/8/layout/vList2"/>
    <dgm:cxn modelId="{1DDAE7B0-EAFE-409C-A3F5-6182DF23B4D7}" type="presParOf" srcId="{AE2747C8-DB86-4160-A0A8-E5C5AE929B82}" destId="{58EFA1D9-C126-46A6-8B19-E07747F1EF2C}" srcOrd="5" destOrd="0" presId="urn:microsoft.com/office/officeart/2005/8/layout/vList2"/>
    <dgm:cxn modelId="{9BCB93BE-0F65-440B-9AA8-F73DC2E00DC7}" type="presParOf" srcId="{AE2747C8-DB86-4160-A0A8-E5C5AE929B82}" destId="{F4853D67-0675-4B1C-8852-996BC5516FC1}" srcOrd="6" destOrd="0" presId="urn:microsoft.com/office/officeart/2005/8/layout/vList2"/>
    <dgm:cxn modelId="{B49AA898-3F6D-4C19-9264-4915B8F137AD}" type="presParOf" srcId="{AE2747C8-DB86-4160-A0A8-E5C5AE929B82}" destId="{C09D6071-3578-4D07-87D9-D8A9438DA82A}" srcOrd="7" destOrd="0" presId="urn:microsoft.com/office/officeart/2005/8/layout/vList2"/>
    <dgm:cxn modelId="{601875C3-CB90-4DFE-A234-915311A50E4A}" type="presParOf" srcId="{AE2747C8-DB86-4160-A0A8-E5C5AE929B82}" destId="{D7EBBDAE-6952-4ED6-868E-898406677E82}" srcOrd="8" destOrd="0" presId="urn:microsoft.com/office/officeart/2005/8/layout/vList2"/>
    <dgm:cxn modelId="{919D1D86-BF2C-43C6-A890-7C588C60C402}" type="presParOf" srcId="{AE2747C8-DB86-4160-A0A8-E5C5AE929B82}" destId="{A4729887-D5DE-4085-99EE-604841CADD20}" srcOrd="9" destOrd="0" presId="urn:microsoft.com/office/officeart/2005/8/layout/vList2"/>
    <dgm:cxn modelId="{AA92DF43-8102-45CB-AF5D-BB1C462EE92A}" type="presParOf" srcId="{AE2747C8-DB86-4160-A0A8-E5C5AE929B82}" destId="{DBEADC75-11B5-423E-8ABA-CDF0BA994BCE}" srcOrd="10" destOrd="0" presId="urn:microsoft.com/office/officeart/2005/8/layout/vList2"/>
    <dgm:cxn modelId="{6391E2F1-F91E-46AF-9A7D-97E0201D25F8}" type="presParOf" srcId="{AE2747C8-DB86-4160-A0A8-E5C5AE929B82}" destId="{49BA2E58-0223-48F9-9DFD-93735610914A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788EBF-2B8B-4B9B-BE5F-3B63E59C05BF}">
      <dsp:nvSpPr>
        <dsp:cNvPr id="0" name=""/>
        <dsp:cNvSpPr/>
      </dsp:nvSpPr>
      <dsp:spPr>
        <a:xfrm>
          <a:off x="2199874" y="445964"/>
          <a:ext cx="1582640" cy="321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974"/>
              </a:lnTo>
              <a:lnTo>
                <a:pt x="1582640" y="218974"/>
              </a:lnTo>
              <a:lnTo>
                <a:pt x="1582640" y="321326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F2850-CB69-4B10-9A59-058888D786C7}">
      <dsp:nvSpPr>
        <dsp:cNvPr id="0" name=""/>
        <dsp:cNvSpPr/>
      </dsp:nvSpPr>
      <dsp:spPr>
        <a:xfrm>
          <a:off x="2154154" y="445964"/>
          <a:ext cx="91440" cy="7970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4707"/>
              </a:lnTo>
              <a:lnTo>
                <a:pt x="46515" y="694707"/>
              </a:lnTo>
              <a:lnTo>
                <a:pt x="46515" y="797058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C42426-7EA6-4B5C-A2E2-48723AD8979D}">
      <dsp:nvSpPr>
        <dsp:cNvPr id="0" name=""/>
        <dsp:cNvSpPr/>
      </dsp:nvSpPr>
      <dsp:spPr>
        <a:xfrm>
          <a:off x="587120" y="445964"/>
          <a:ext cx="1612754" cy="321326"/>
        </a:xfrm>
        <a:custGeom>
          <a:avLst/>
          <a:gdLst/>
          <a:ahLst/>
          <a:cxnLst/>
          <a:rect l="0" t="0" r="0" b="0"/>
          <a:pathLst>
            <a:path>
              <a:moveTo>
                <a:pt x="1612754" y="0"/>
              </a:moveTo>
              <a:lnTo>
                <a:pt x="1612754" y="218974"/>
              </a:lnTo>
              <a:lnTo>
                <a:pt x="0" y="218974"/>
              </a:lnTo>
              <a:lnTo>
                <a:pt x="0" y="321326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41D30-38EB-4957-A45E-2882C7CF4148}">
      <dsp:nvSpPr>
        <dsp:cNvPr id="0" name=""/>
        <dsp:cNvSpPr/>
      </dsp:nvSpPr>
      <dsp:spPr>
        <a:xfrm>
          <a:off x="1647450" y="57907"/>
          <a:ext cx="1104847" cy="388057"/>
        </a:xfrm>
        <a:prstGeom prst="roundRect">
          <a:avLst>
            <a:gd name="adj" fmla="val 10000"/>
          </a:avLst>
        </a:prstGeom>
        <a:solidFill>
          <a:schemeClr val="accent4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8141-2611-459C-ADFA-6D4612ED1E88}">
      <dsp:nvSpPr>
        <dsp:cNvPr id="0" name=""/>
        <dsp:cNvSpPr/>
      </dsp:nvSpPr>
      <dsp:spPr>
        <a:xfrm>
          <a:off x="1770211" y="174530"/>
          <a:ext cx="1104847" cy="3880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Бюджеты</a:t>
          </a:r>
          <a:endParaRPr lang="ru-RU" sz="1600" kern="1200" dirty="0"/>
        </a:p>
      </dsp:txBody>
      <dsp:txXfrm>
        <a:off x="1770211" y="174530"/>
        <a:ext cx="1104847" cy="388057"/>
      </dsp:txXfrm>
    </dsp:sp>
    <dsp:sp modelId="{C5054481-1F51-4918-93B1-F7BAF2ABA0E1}">
      <dsp:nvSpPr>
        <dsp:cNvPr id="0" name=""/>
        <dsp:cNvSpPr/>
      </dsp:nvSpPr>
      <dsp:spPr>
        <a:xfrm>
          <a:off x="34696" y="767290"/>
          <a:ext cx="1104847" cy="359495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76BF2-F845-4DFE-AFD6-8DE4EB9F4B30}">
      <dsp:nvSpPr>
        <dsp:cNvPr id="0" name=""/>
        <dsp:cNvSpPr/>
      </dsp:nvSpPr>
      <dsp:spPr>
        <a:xfrm>
          <a:off x="157457" y="883913"/>
          <a:ext cx="1104847" cy="3594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семей</a:t>
          </a:r>
          <a:endParaRPr lang="ru-RU" sz="1200" kern="1200" dirty="0"/>
        </a:p>
      </dsp:txBody>
      <dsp:txXfrm>
        <a:off x="157457" y="883913"/>
        <a:ext cx="1104847" cy="359495"/>
      </dsp:txXfrm>
    </dsp:sp>
    <dsp:sp modelId="{0FE5F365-833C-4FD9-A941-1B8DED52B1B0}">
      <dsp:nvSpPr>
        <dsp:cNvPr id="0" name=""/>
        <dsp:cNvSpPr/>
      </dsp:nvSpPr>
      <dsp:spPr>
        <a:xfrm>
          <a:off x="1385861" y="1243023"/>
          <a:ext cx="1629617" cy="429309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56FA-2887-4EDD-8FBF-A9BEF5691066}">
      <dsp:nvSpPr>
        <dsp:cNvPr id="0" name=""/>
        <dsp:cNvSpPr/>
      </dsp:nvSpPr>
      <dsp:spPr>
        <a:xfrm>
          <a:off x="1508622" y="1359646"/>
          <a:ext cx="1629617" cy="4293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 публично-правовых образований</a:t>
          </a:r>
          <a:endParaRPr lang="ru-RU" sz="1200" kern="1200" dirty="0"/>
        </a:p>
      </dsp:txBody>
      <dsp:txXfrm>
        <a:off x="1508622" y="1359646"/>
        <a:ext cx="1629617" cy="429309"/>
      </dsp:txXfrm>
    </dsp:sp>
    <dsp:sp modelId="{CAD96B00-F382-43DB-8A8E-7D726E5F7516}">
      <dsp:nvSpPr>
        <dsp:cNvPr id="0" name=""/>
        <dsp:cNvSpPr/>
      </dsp:nvSpPr>
      <dsp:spPr>
        <a:xfrm>
          <a:off x="3230091" y="767290"/>
          <a:ext cx="1104847" cy="445214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4F379-C615-4C19-B0F3-1EF2B2216389}">
      <dsp:nvSpPr>
        <dsp:cNvPr id="0" name=""/>
        <dsp:cNvSpPr/>
      </dsp:nvSpPr>
      <dsp:spPr>
        <a:xfrm>
          <a:off x="3352852" y="883913"/>
          <a:ext cx="1104847" cy="445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Бюджеты организаций</a:t>
          </a:r>
          <a:endParaRPr lang="ru-RU" sz="1200" kern="1200" dirty="0"/>
        </a:p>
      </dsp:txBody>
      <dsp:txXfrm>
        <a:off x="3352852" y="883913"/>
        <a:ext cx="1104847" cy="44521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897AC2-F754-410C-B0FF-E1987D166D33}">
      <dsp:nvSpPr>
        <dsp:cNvPr id="0" name=""/>
        <dsp:cNvSpPr/>
      </dsp:nvSpPr>
      <dsp:spPr>
        <a:xfrm>
          <a:off x="0" y="0"/>
          <a:ext cx="2962606" cy="4525963"/>
        </a:xfrm>
        <a:prstGeom prst="triangle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FA8D56-9FD7-4CBD-A0C6-94EA5A8B91C4}">
      <dsp:nvSpPr>
        <dsp:cNvPr id="0" name=""/>
        <dsp:cNvSpPr/>
      </dsp:nvSpPr>
      <dsp:spPr>
        <a:xfrm>
          <a:off x="1481303" y="455027"/>
          <a:ext cx="1925693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1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Федеральный бюджет,  бюджеты государственных внебюджетных фондов</a:t>
          </a:r>
          <a:endParaRPr lang="ru-RU" sz="1100" b="0" kern="1200" dirty="0">
            <a:latin typeface="+mn-lt"/>
          </a:endParaRPr>
        </a:p>
      </dsp:txBody>
      <dsp:txXfrm>
        <a:off x="1481303" y="455027"/>
        <a:ext cx="1925693" cy="1071380"/>
      </dsp:txXfrm>
    </dsp:sp>
    <dsp:sp modelId="{62A65D23-9DCA-4D6F-94F9-86E15047CB11}">
      <dsp:nvSpPr>
        <dsp:cNvPr id="0" name=""/>
        <dsp:cNvSpPr/>
      </dsp:nvSpPr>
      <dsp:spPr>
        <a:xfrm>
          <a:off x="1481303" y="1660330"/>
          <a:ext cx="1925693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2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+mn-lt"/>
              <a:cs typeface="Times New Roman" panose="02020603050405020304" pitchFamily="18" charset="0"/>
            </a:rPr>
            <a:t>Бюджеты субъектов РФ (85), бюджеты территориальных государственных внебюджетных фондов</a:t>
          </a:r>
          <a:endParaRPr lang="ru-RU" sz="1100" b="0" kern="1200" dirty="0">
            <a:latin typeface="+mn-lt"/>
          </a:endParaRPr>
        </a:p>
      </dsp:txBody>
      <dsp:txXfrm>
        <a:off x="1481303" y="1660330"/>
        <a:ext cx="1925693" cy="1071380"/>
      </dsp:txXfrm>
    </dsp:sp>
    <dsp:sp modelId="{8DDC21E6-8CFA-405B-8C8B-F0BCCDFEE1C0}">
      <dsp:nvSpPr>
        <dsp:cNvPr id="0" name=""/>
        <dsp:cNvSpPr/>
      </dsp:nvSpPr>
      <dsp:spPr>
        <a:xfrm>
          <a:off x="1481303" y="2865632"/>
          <a:ext cx="1925693" cy="1071380"/>
        </a:xfrm>
        <a:prstGeom prst="round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 уровень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100" b="0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муниципальных районов, </a:t>
          </a:r>
          <a:r>
            <a:rPr kumimoji="0" lang="ru-RU" sz="1100" b="0" i="0" u="sng" strike="noStrike" kern="1200" cap="none" normalizeH="0" baseline="0" dirty="0" smtClean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городских округов</a:t>
          </a:r>
          <a:r>
            <a:rPr kumimoji="0" lang="ru-RU" sz="1100" b="0" i="0" u="sng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sz="1100" b="0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городских и сельских поселений (23 151)</a:t>
          </a:r>
          <a:endParaRPr kumimoji="0" lang="ru-RU" sz="1100" b="0" i="0" u="none" strike="noStrike" kern="1200" cap="none" normalizeH="0" baseline="0" dirty="0" smtClean="0">
            <a:ln/>
            <a:effectLst/>
            <a:latin typeface="Times New Roman" panose="02020603050405020304" pitchFamily="18" charset="0"/>
          </a:endParaRPr>
        </a:p>
      </dsp:txBody>
      <dsp:txXfrm>
        <a:off x="1481303" y="2865632"/>
        <a:ext cx="1925693" cy="10713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4D6150-07D9-443D-83EE-27F7B49F69D2}">
      <dsp:nvSpPr>
        <dsp:cNvPr id="0" name=""/>
        <dsp:cNvSpPr/>
      </dsp:nvSpPr>
      <dsp:spPr>
        <a:xfrm>
          <a:off x="1410624" y="282461"/>
          <a:ext cx="3889629" cy="3889629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1.</a:t>
          </a:r>
          <a:r>
            <a:rPr lang="ru-RU" sz="1200" b="1" kern="1200" dirty="0" smtClean="0"/>
            <a:t> </a:t>
          </a:r>
          <a:r>
            <a:rPr lang="ru-RU" sz="1100" b="1" kern="1200" dirty="0" smtClean="0"/>
            <a:t>Составление</a:t>
          </a:r>
          <a:r>
            <a:rPr lang="en-US" sz="1100" b="1" kern="1200" dirty="0" smtClean="0"/>
            <a:t> </a:t>
          </a:r>
          <a:r>
            <a:rPr lang="ru-RU" sz="1100" b="1" kern="1200" dirty="0" smtClean="0"/>
            <a:t>проекта бюджета очередного года – ГРБС, ФО, ГАДБ</a:t>
          </a:r>
          <a:endParaRPr lang="ru-RU" sz="1100" b="1" kern="1200" dirty="0"/>
        </a:p>
      </dsp:txBody>
      <dsp:txXfrm>
        <a:off x="3454069" y="643641"/>
        <a:ext cx="926102" cy="740881"/>
      </dsp:txXfrm>
    </dsp:sp>
    <dsp:sp modelId="{C05BCAB1-C210-4D29-A026-4280E164710A}">
      <dsp:nvSpPr>
        <dsp:cNvPr id="0" name=""/>
        <dsp:cNvSpPr/>
      </dsp:nvSpPr>
      <dsp:spPr>
        <a:xfrm>
          <a:off x="1460634" y="344973"/>
          <a:ext cx="3889629" cy="3889629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2.</a:t>
          </a:r>
          <a:r>
            <a:rPr lang="ru-RU" sz="1100" b="1" kern="1200" dirty="0" smtClean="0"/>
            <a:t> </a:t>
          </a:r>
          <a:r>
            <a:rPr lang="ru-RU" sz="1000" b="1" kern="1200" dirty="0" smtClean="0"/>
            <a:t>Рассмотрение проекта бюджета очередного года – СНД,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 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4102340" y="1754963"/>
        <a:ext cx="1065017" cy="648271"/>
      </dsp:txXfrm>
    </dsp:sp>
    <dsp:sp modelId="{24A959FA-1D21-4704-B1FF-F3624A501DEB}">
      <dsp:nvSpPr>
        <dsp:cNvPr id="0" name=""/>
        <dsp:cNvSpPr/>
      </dsp:nvSpPr>
      <dsp:spPr>
        <a:xfrm>
          <a:off x="1442575" y="423691"/>
          <a:ext cx="3889629" cy="3889629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3.</a:t>
          </a:r>
          <a:r>
            <a:rPr lang="ru-RU" sz="1200" b="1" kern="1200" dirty="0" smtClean="0"/>
            <a:t> </a:t>
          </a:r>
          <a:r>
            <a:rPr lang="ru-RU" sz="1100" b="1" kern="1200" dirty="0" smtClean="0"/>
            <a:t>Утверждение бюджета очередного года –СНД</a:t>
          </a:r>
          <a:endParaRPr lang="ru-RU" sz="1100" b="1" kern="1200" dirty="0"/>
        </a:p>
      </dsp:txBody>
      <dsp:txXfrm>
        <a:off x="3940272" y="2727370"/>
        <a:ext cx="926102" cy="717729"/>
      </dsp:txXfrm>
    </dsp:sp>
    <dsp:sp modelId="{8A44E62B-2290-462A-9CB9-1486F0D7772B}">
      <dsp:nvSpPr>
        <dsp:cNvPr id="0" name=""/>
        <dsp:cNvSpPr/>
      </dsp:nvSpPr>
      <dsp:spPr>
        <a:xfrm>
          <a:off x="1375045" y="452663"/>
          <a:ext cx="3889629" cy="3889629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4.</a:t>
          </a:r>
          <a:r>
            <a:rPr lang="ru-RU" sz="1200" b="1" kern="1200" dirty="0" smtClean="0"/>
            <a:t> </a:t>
          </a:r>
          <a:r>
            <a:rPr lang="ru-RU" sz="1000" b="1" kern="1200" dirty="0" smtClean="0"/>
            <a:t>Исполнение бюджета в текущем году – ГРБС, ФО, ГАДБ</a:t>
          </a:r>
          <a:endParaRPr lang="ru-RU" sz="1100" b="1" kern="1200" dirty="0"/>
        </a:p>
      </dsp:txBody>
      <dsp:txXfrm>
        <a:off x="2868385" y="3508801"/>
        <a:ext cx="902949" cy="648271"/>
      </dsp:txXfrm>
    </dsp:sp>
    <dsp:sp modelId="{11D4A354-65EB-432D-9EEC-AB1EF9A3E270}">
      <dsp:nvSpPr>
        <dsp:cNvPr id="0" name=""/>
        <dsp:cNvSpPr/>
      </dsp:nvSpPr>
      <dsp:spPr>
        <a:xfrm>
          <a:off x="1298103" y="423691"/>
          <a:ext cx="3889629" cy="3889629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5.</a:t>
          </a:r>
          <a:r>
            <a:rPr lang="en-US" sz="1400" b="1" kern="1200" dirty="0" smtClean="0">
              <a:solidFill>
                <a:srgbClr val="FF0000"/>
              </a:solidFill>
            </a:rPr>
            <a:t> </a:t>
          </a:r>
          <a:r>
            <a:rPr lang="ru-RU" sz="1000" b="1" kern="1200" dirty="0" smtClean="0"/>
            <a:t>Формирование отчета об исполнении бюджета – ФО, ГРБС, ГАДБ</a:t>
          </a:r>
          <a:endParaRPr lang="ru-RU" sz="1000" b="1" kern="1200" dirty="0"/>
        </a:p>
      </dsp:txBody>
      <dsp:txXfrm>
        <a:off x="1763932" y="2727370"/>
        <a:ext cx="926102" cy="717729"/>
      </dsp:txXfrm>
    </dsp:sp>
    <dsp:sp modelId="{AF9122B7-32C0-487B-8918-78F73237B499}">
      <dsp:nvSpPr>
        <dsp:cNvPr id="0" name=""/>
        <dsp:cNvSpPr/>
      </dsp:nvSpPr>
      <dsp:spPr>
        <a:xfrm>
          <a:off x="1280044" y="344973"/>
          <a:ext cx="3889629" cy="3889629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6.</a:t>
          </a:r>
          <a:r>
            <a:rPr lang="ru-RU" sz="1400" b="1" kern="1200" dirty="0" smtClean="0"/>
            <a:t> </a:t>
          </a:r>
          <a:r>
            <a:rPr lang="ru-RU" sz="1000" b="1" kern="1200" dirty="0" smtClean="0"/>
            <a:t>Подготовка заключения на годовой отчёт об исполнении бюджета – КГК</a:t>
          </a:r>
          <a:endParaRPr lang="ru-RU" sz="1000" b="1" kern="1200" dirty="0"/>
        </a:p>
      </dsp:txBody>
      <dsp:txXfrm>
        <a:off x="1462949" y="1754963"/>
        <a:ext cx="1065017" cy="648271"/>
      </dsp:txXfrm>
    </dsp:sp>
    <dsp:sp modelId="{3C4B0C10-C016-40D2-83A1-174F381D9117}">
      <dsp:nvSpPr>
        <dsp:cNvPr id="0" name=""/>
        <dsp:cNvSpPr/>
      </dsp:nvSpPr>
      <dsp:spPr>
        <a:xfrm>
          <a:off x="1330053" y="282461"/>
          <a:ext cx="3889629" cy="3889629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</a:rPr>
            <a:t>7.</a:t>
          </a:r>
          <a:r>
            <a:rPr lang="ru-RU" sz="1400" b="1" kern="1200" dirty="0" smtClean="0"/>
            <a:t> </a:t>
          </a:r>
          <a:r>
            <a:rPr lang="ru-RU" sz="1000" b="1" kern="1200" dirty="0" smtClean="0"/>
            <a:t>Утверждение отчета об исполнении бюджета – СНД,</a:t>
          </a:r>
          <a:r>
            <a:rPr lang="en-US" sz="1000" b="1" kern="1200" dirty="0" smtClean="0"/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</a:t>
          </a:r>
          <a:r>
            <a:rPr lang="en-US" sz="1000" b="1" kern="1200" dirty="0" smtClean="0">
              <a:solidFill>
                <a:srgbClr val="FF0000"/>
              </a:solidFill>
            </a:rPr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2250136" y="643641"/>
        <a:ext cx="926102" cy="740881"/>
      </dsp:txXfrm>
    </dsp:sp>
    <dsp:sp modelId="{7AF19E85-7499-44FB-80FD-A6F58713B033}">
      <dsp:nvSpPr>
        <dsp:cNvPr id="0" name=""/>
        <dsp:cNvSpPr/>
      </dsp:nvSpPr>
      <dsp:spPr>
        <a:xfrm>
          <a:off x="1169644" y="41674"/>
          <a:ext cx="4371202" cy="4371202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17077E-B438-45E2-B3AD-34F38CBDD0AC}">
      <dsp:nvSpPr>
        <dsp:cNvPr id="0" name=""/>
        <dsp:cNvSpPr/>
      </dsp:nvSpPr>
      <dsp:spPr>
        <a:xfrm>
          <a:off x="1219968" y="104463"/>
          <a:ext cx="4371202" cy="4371202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54D0DB-CF90-486B-A397-D41B52E6D0BB}">
      <dsp:nvSpPr>
        <dsp:cNvPr id="0" name=""/>
        <dsp:cNvSpPr/>
      </dsp:nvSpPr>
      <dsp:spPr>
        <a:xfrm>
          <a:off x="1201845" y="182999"/>
          <a:ext cx="4371202" cy="4371202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0AD62-FFF8-4455-AEE9-5C85DF63D5F4}">
      <dsp:nvSpPr>
        <dsp:cNvPr id="0" name=""/>
        <dsp:cNvSpPr/>
      </dsp:nvSpPr>
      <dsp:spPr>
        <a:xfrm>
          <a:off x="1134259" y="211775"/>
          <a:ext cx="4371202" cy="4371202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3D2FBB-BF8F-491E-9B0F-76755833E042}">
      <dsp:nvSpPr>
        <dsp:cNvPr id="0" name=""/>
        <dsp:cNvSpPr/>
      </dsp:nvSpPr>
      <dsp:spPr>
        <a:xfrm>
          <a:off x="1057260" y="182999"/>
          <a:ext cx="4371202" cy="4371202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35D83-189F-40B1-B8FD-90B2D5A66BA7}">
      <dsp:nvSpPr>
        <dsp:cNvPr id="0" name=""/>
        <dsp:cNvSpPr/>
      </dsp:nvSpPr>
      <dsp:spPr>
        <a:xfrm>
          <a:off x="1039137" y="104463"/>
          <a:ext cx="4371202" cy="4371202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9738D7-FBFA-4214-BD8B-A448300469B5}">
      <dsp:nvSpPr>
        <dsp:cNvPr id="0" name=""/>
        <dsp:cNvSpPr/>
      </dsp:nvSpPr>
      <dsp:spPr>
        <a:xfrm>
          <a:off x="1089461" y="41674"/>
          <a:ext cx="4371202" cy="4371202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0.38266</cdr:x>
      <cdr:y>0.10128</cdr:y>
    </cdr:from>
    <cdr:to>
      <cdr:x>0.4065</cdr:x>
      <cdr:y>0.14218</cdr:y>
    </cdr:to>
    <cdr:sp macro="" textlink="">
      <cdr:nvSpPr>
        <cdr:cNvPr id="2" name="Пятно 1 1"/>
        <cdr:cNvSpPr/>
      </cdr:nvSpPr>
      <cdr:spPr>
        <a:xfrm xmlns:a="http://schemas.openxmlformats.org/drawingml/2006/main">
          <a:off x="2221345" y="492461"/>
          <a:ext cx="138392" cy="198864"/>
        </a:xfrm>
        <a:prstGeom xmlns:a="http://schemas.openxmlformats.org/drawingml/2006/main" prst="irregularSeal1">
          <a:avLst/>
        </a:prstGeom>
        <a:solidFill xmlns:a="http://schemas.openxmlformats.org/drawingml/2006/main">
          <a:srgbClr val="FF0000"/>
        </a:solidFill>
        <a:ln xmlns:a="http://schemas.openxmlformats.org/drawingml/2006/main" w="12700" cap="flat" cmpd="sng" algn="ctr">
          <a:solidFill>
            <a:srgbClr val="FF000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sz="135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9E0B1-1D16-47AE-8BB1-5E59C8719F6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8B232-6756-4623-B63B-18F5D4128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439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162D6-3328-4B44-8E06-F0BB42A9DDC1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583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1837-A995-4453-A9B0-779EC2A3B638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400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B9B0-04FA-40B4-8930-C06A52E78687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4060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F89CC0E-DD74-45D2-8166-CBB557FAD4E1}" type="datetime1">
              <a:rPr lang="en-US" smtClean="0"/>
              <a:pPr/>
              <a:t>4/12/2017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46632C-2616-4D0F-8CED-4A1C6A3EB1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380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A709-2472-450D-B53E-C7C8293C5A60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782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93EE-298B-479B-BEFD-C9F3374E4850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669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0F35-3A59-4D42-8F6D-8FB4513954B7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996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AB9F0-CF36-460B-841F-3A9321E188CE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129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1EF7-7A80-4166-8671-DDCAFED1D781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641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2F657-4EE7-413D-B86D-35C52674501C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710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0A024-99C0-459E-BF64-36C22B5DF5A9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655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B0406-BAD9-4D26-A27B-F61D71D5724D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99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1F79F-5652-403A-A559-866109AAD9F1}" type="datetime1">
              <a:rPr lang="en-US" smtClean="0"/>
              <a:pPr/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8802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hart" Target="../charts/chart8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jpeg"/><Relationship Id="rId3" Type="http://schemas.openxmlformats.org/officeDocument/2006/relationships/image" Target="../media/image15.gif"/><Relationship Id="rId7" Type="http://schemas.openxmlformats.org/officeDocument/2006/relationships/hyperlink" Target="http://finnkz.ru/" TargetMode="External"/><Relationship Id="rId12" Type="http://schemas.openxmlformats.org/officeDocument/2006/relationships/image" Target="../media/image19.png"/><Relationship Id="rId2" Type="http://schemas.openxmlformats.org/officeDocument/2006/relationships/hyperlink" Target="http://www.ofukem.ru/content/view/1895/14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hyperlink" Target="http://www.admnkz.info/" TargetMode="External"/><Relationship Id="rId5" Type="http://schemas.openxmlformats.org/officeDocument/2006/relationships/hyperlink" Target="http://www.minfin.ru/ru/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://www.minfin.ru/common/upload/library/2013/12/main/Budzhet_dlya_grazhdan_k_349-FZ.pdf" TargetMode="External"/><Relationship Id="rId9" Type="http://schemas.openxmlformats.org/officeDocument/2006/relationships/hyperlink" Target="http://budget.gov.ru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0559" y="1745671"/>
            <a:ext cx="2545842" cy="324650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0928" y="1094015"/>
            <a:ext cx="7406640" cy="101727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«Бюджет для граждан» к бюджету города Новокузнецка на 2016-2018 годы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915" y="5258511"/>
            <a:ext cx="8703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>
                <a:solidFill>
                  <a:srgbClr val="002060"/>
                </a:solidFill>
              </a:rPr>
              <a:t>По материалам решения </a:t>
            </a:r>
            <a:r>
              <a:rPr lang="ru-RU" sz="1350" b="1" dirty="0" smtClean="0">
                <a:solidFill>
                  <a:srgbClr val="002060"/>
                </a:solidFill>
              </a:rPr>
              <a:t>Новокузнецкого городского Совета </a:t>
            </a:r>
            <a:r>
              <a:rPr lang="ru-RU" sz="1350" b="1" dirty="0">
                <a:solidFill>
                  <a:srgbClr val="002060"/>
                </a:solidFill>
              </a:rPr>
              <a:t>народных депутатов </a:t>
            </a:r>
            <a:r>
              <a:rPr lang="ru-RU" sz="1350" b="1" smtClean="0">
                <a:solidFill>
                  <a:srgbClr val="002060"/>
                </a:solidFill>
              </a:rPr>
              <a:t>№ </a:t>
            </a:r>
            <a:r>
              <a:rPr lang="ru-RU" sz="1350" b="1" smtClean="0">
                <a:solidFill>
                  <a:srgbClr val="002060"/>
                </a:solidFill>
              </a:rPr>
              <a:t>14/160 </a:t>
            </a:r>
            <a:r>
              <a:rPr lang="ru-RU" sz="1350" b="1" dirty="0">
                <a:solidFill>
                  <a:srgbClr val="002060"/>
                </a:solidFill>
              </a:rPr>
              <a:t>от </a:t>
            </a:r>
            <a:r>
              <a:rPr lang="ru-RU" sz="1350" b="1" dirty="0" smtClean="0">
                <a:solidFill>
                  <a:srgbClr val="002060"/>
                </a:solidFill>
              </a:rPr>
              <a:t>29.12.2015г</a:t>
            </a:r>
            <a:r>
              <a:rPr lang="ru-RU" sz="1350" b="1" dirty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sz="1350" b="1" dirty="0">
                <a:solidFill>
                  <a:srgbClr val="002060"/>
                </a:solidFill>
              </a:rPr>
              <a:t>«О бюджете Новокузнецкого городского округа на </a:t>
            </a:r>
            <a:r>
              <a:rPr lang="ru-RU" sz="1350" b="1" dirty="0" smtClean="0">
                <a:solidFill>
                  <a:srgbClr val="002060"/>
                </a:solidFill>
              </a:rPr>
              <a:t>2016 </a:t>
            </a:r>
            <a:r>
              <a:rPr lang="ru-RU" sz="1350" b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sz="1350" b="1" dirty="0" smtClean="0">
                <a:solidFill>
                  <a:srgbClr val="002060"/>
                </a:solidFill>
              </a:rPr>
              <a:t>2017 </a:t>
            </a:r>
            <a:r>
              <a:rPr lang="ru-RU" sz="1350" b="1" dirty="0">
                <a:solidFill>
                  <a:srgbClr val="002060"/>
                </a:solidFill>
              </a:rPr>
              <a:t>и </a:t>
            </a:r>
            <a:r>
              <a:rPr lang="ru-RU" sz="1350" b="1" dirty="0" smtClean="0">
                <a:solidFill>
                  <a:srgbClr val="002060"/>
                </a:solidFill>
              </a:rPr>
              <a:t>2018 </a:t>
            </a:r>
            <a:r>
              <a:rPr lang="ru-RU" sz="1350" b="1" dirty="0">
                <a:solidFill>
                  <a:srgbClr val="002060"/>
                </a:solidFill>
              </a:rPr>
              <a:t>годов»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40348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50896"/>
            <a:ext cx="7886700" cy="72301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Социально-экономические показатели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8390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764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585" y="127596"/>
            <a:ext cx="7313871" cy="5595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Удельный вес отраслей экономики Новокузнецка</a:t>
            </a:r>
            <a:br>
              <a:rPr lang="ru-RU" sz="2700" dirty="0" smtClean="0"/>
            </a:br>
            <a:r>
              <a:rPr lang="ru-RU" sz="1300" b="1" dirty="0" smtClean="0"/>
              <a:t>* - данные по оперативной информации о социально-экономическом положении Новокузнецкого городского округа</a:t>
            </a:r>
            <a:endParaRPr lang="ru-RU" sz="13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275" y="704851"/>
            <a:ext cx="8162925" cy="73353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Основой экономического потенциала города является производственная сфера – металлургическое производство; добыча полезных ископаемых; производство и распределение электроэнергии, газа и воды. 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12897" y="1383527"/>
          <a:ext cx="5805023" cy="486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4572" y="5869474"/>
            <a:ext cx="337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В прочее входят такие отрасли, как:</a:t>
            </a:r>
          </a:p>
          <a:p>
            <a:pPr algn="ctr"/>
            <a:r>
              <a:rPr lang="ru-RU" sz="1200" dirty="0" smtClean="0"/>
              <a:t>операции с недвижимым имуществом,  транспорт и связь, строительство, прочие производства и услуги.</a:t>
            </a:r>
            <a:endParaRPr lang="ru-RU" sz="1200" dirty="0"/>
          </a:p>
        </p:txBody>
      </p:sp>
      <p:sp>
        <p:nvSpPr>
          <p:cNvPr id="9" name="Пятно 1 8"/>
          <p:cNvSpPr/>
          <p:nvPr/>
        </p:nvSpPr>
        <p:spPr>
          <a:xfrm>
            <a:off x="471004" y="5912376"/>
            <a:ext cx="156521" cy="17857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рямоугольник 10"/>
          <p:cNvSpPr/>
          <p:nvPr/>
        </p:nvSpPr>
        <p:spPr>
          <a:xfrm>
            <a:off x="5663309" y="4353139"/>
            <a:ext cx="3118206" cy="190821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Справочно:</a:t>
            </a:r>
          </a:p>
          <a:p>
            <a:pPr marL="144000" algn="ctr"/>
            <a:r>
              <a:rPr lang="ru-RU" sz="1400" dirty="0" smtClean="0"/>
              <a:t>На </a:t>
            </a:r>
            <a:r>
              <a:rPr lang="ru-RU" sz="1400" dirty="0" smtClean="0">
                <a:solidFill>
                  <a:srgbClr val="C00000"/>
                </a:solidFill>
              </a:rPr>
              <a:t>01.01.2016 </a:t>
            </a:r>
            <a:r>
              <a:rPr lang="ru-RU" sz="1400" dirty="0" smtClean="0"/>
              <a:t>года на территории Новокузнецкого городского округа было зарегистрировано:                    </a:t>
            </a:r>
            <a:r>
              <a:rPr lang="ru-RU" sz="2400" dirty="0" smtClean="0">
                <a:solidFill>
                  <a:srgbClr val="FF0000"/>
                </a:solidFill>
              </a:rPr>
              <a:t>13 441 </a:t>
            </a:r>
            <a:r>
              <a:rPr lang="ru-RU" sz="1400" dirty="0" smtClean="0"/>
              <a:t>юридических лиц и </a:t>
            </a:r>
          </a:p>
          <a:p>
            <a:pPr marL="144000" algn="ctr"/>
            <a:r>
              <a:rPr lang="ru-RU" sz="2400" dirty="0" smtClean="0">
                <a:solidFill>
                  <a:srgbClr val="FF0000"/>
                </a:solidFill>
              </a:rPr>
              <a:t>10 035 </a:t>
            </a:r>
            <a:r>
              <a:rPr lang="ru-RU" sz="1400" dirty="0" smtClean="0"/>
              <a:t>индивидуальных предпринимателей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1542553" y="1343770"/>
            <a:ext cx="6077415" cy="7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1A48-2C47-493D-81B8-A74C375AD4E7}" type="slidenum">
              <a:rPr lang="ru-RU"/>
              <a:pPr/>
              <a:t>12</a:t>
            </a:fld>
            <a:endParaRPr lang="ru-RU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742950"/>
            <a:ext cx="8475785" cy="706179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Основные </a:t>
            </a:r>
            <a:r>
              <a:rPr lang="ru-RU" sz="2400" dirty="0"/>
              <a:t>характеристики бюджета на </a:t>
            </a:r>
            <a:r>
              <a:rPr lang="ru-RU" sz="2400" dirty="0" smtClean="0"/>
              <a:t>2015, 2016 и плановый период 2017-2018 годов</a:t>
            </a: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67535" y="1842781"/>
            <a:ext cx="942091" cy="382772"/>
            <a:chOff x="1818166" y="1733105"/>
            <a:chExt cx="942091" cy="38277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818166" y="1733105"/>
              <a:ext cx="925034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30911" y="1741012"/>
              <a:ext cx="92934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тыс.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254278" y="159487"/>
            <a:ext cx="8756247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ОБЩИЕ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ХАРАКТЕРИСТИКИ БЮДЖЕТА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63" y="2232067"/>
            <a:ext cx="8205787" cy="44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4667003" y="1472540"/>
            <a:ext cx="3918857" cy="7362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на 2017 и 2018 годы не содержит объемов безвозмездных поступлений от других бюджетов бюджетной системы РФ, за исключением дотации, в связи с тем, что ЗКО областной бюджет принят только на 2016 год</a:t>
            </a:r>
            <a:endParaRPr lang="ru-RU" sz="11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21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411" y="89430"/>
            <a:ext cx="7886700" cy="63402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Основные параметры бюджета </a:t>
            </a:r>
            <a:r>
              <a:rPr lang="ru-RU" sz="2800" dirty="0" smtClean="0"/>
              <a:t>на 2016 год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0674" y="1001450"/>
            <a:ext cx="5657851" cy="51331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2096" y="5960420"/>
            <a:ext cx="1126629" cy="693308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7172324" y="5000625"/>
            <a:ext cx="1495425" cy="3905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Культура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72324" y="401002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Здраво-охранение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62799" y="4533900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Общегосуд</a:t>
            </a:r>
            <a:r>
              <a:rPr lang="ru-RU" sz="1400" dirty="0" smtClean="0">
                <a:solidFill>
                  <a:schemeClr val="tx1"/>
                </a:solidFill>
              </a:rPr>
              <a:t>. вопросы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72324" y="279082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ЖКХ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72324" y="345757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Нац</a:t>
            </a:r>
            <a:r>
              <a:rPr lang="ru-RU" sz="1400" dirty="0" smtClean="0">
                <a:solidFill>
                  <a:schemeClr val="tx1"/>
                </a:solidFill>
              </a:rPr>
              <a:t>. экономика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172324" y="122872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Образование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172324" y="2095500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Соц. политика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2225" y="21240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6,2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72225" y="2800350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4,1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2225" y="340042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3,3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91275" y="39528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0,9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0800" y="44481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0,8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19850" y="490537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0,7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10325" y="534352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0,7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57925" y="5762625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0,02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62700" y="1209675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13,0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181849" y="5438775"/>
            <a:ext cx="1495425" cy="3905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Прочие расходы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172324" y="5915025"/>
            <a:ext cx="1495425" cy="3905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Физкультура и спорт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71449" y="1352550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Безвозмездные поступления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80974" y="2695575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Налоговые доходы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90499" y="4171950"/>
            <a:ext cx="1495425" cy="4000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Неналоговые доходы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80974" y="5591175"/>
            <a:ext cx="1495425" cy="67627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Источники </a:t>
            </a:r>
            <a:r>
              <a:rPr lang="ru-RU" sz="1400" dirty="0" err="1" smtClean="0">
                <a:solidFill>
                  <a:schemeClr val="tx1"/>
                </a:solidFill>
              </a:rPr>
              <a:t>финансирова-ния</a:t>
            </a:r>
            <a:r>
              <a:rPr lang="ru-RU" sz="1400" dirty="0" smtClean="0">
                <a:solidFill>
                  <a:schemeClr val="tx1"/>
                </a:solidFill>
              </a:rPr>
              <a:t> дефицита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80170" y="1337362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9,0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10148" y="2663653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4,7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01911" y="4076443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1,1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18386" y="5637514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1,6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3435178" y="1037968"/>
            <a:ext cx="1989437" cy="119860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Бюджет города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16,4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1" name="Выноска со стрелкой вниз 50"/>
          <p:cNvSpPr/>
          <p:nvPr/>
        </p:nvSpPr>
        <p:spPr>
          <a:xfrm>
            <a:off x="3448050" y="4152901"/>
            <a:ext cx="2009775" cy="1752600"/>
          </a:xfrm>
          <a:prstGeom prst="downArrowCallout">
            <a:avLst>
              <a:gd name="adj1" fmla="val 9783"/>
              <a:gd name="adj2" fmla="val 25000"/>
              <a:gd name="adj3" fmla="val 2337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На одного горожанина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приходится 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доходов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27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тыс. руб.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расходов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30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тыс. руб. </a:t>
            </a:r>
            <a:endParaRPr lang="ru-RU" sz="1400" dirty="0" smtClean="0"/>
          </a:p>
          <a:p>
            <a:pPr algn="ctr"/>
            <a:endParaRPr lang="ru-RU" dirty="0"/>
          </a:p>
        </p:txBody>
      </p:sp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8" name="Группа 57"/>
          <p:cNvGrpSpPr/>
          <p:nvPr/>
        </p:nvGrpSpPr>
        <p:grpSpPr>
          <a:xfrm>
            <a:off x="251635" y="613143"/>
            <a:ext cx="1031359" cy="382772"/>
            <a:chOff x="3728481" y="655673"/>
            <a:chExt cx="1031359" cy="382772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млрд.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816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00" y="126450"/>
            <a:ext cx="7788691" cy="71741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3. ДОХОДЫ БЮДЖЕТА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2597" y="770400"/>
            <a:ext cx="5170436" cy="5903532"/>
          </a:xfrm>
        </p:spPr>
        <p:txBody>
          <a:bodyPr anchor="ctr">
            <a:normAutofit fontScale="55000" lnSpcReduction="20000"/>
          </a:bodyPr>
          <a:lstStyle/>
          <a:p>
            <a:pPr lvl="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 dirty="0"/>
              <a:t>Налоговые доходы – поступления в бюджет от уплаты налогов и сборов, установленных Налоговым Кодексом </a:t>
            </a:r>
            <a:r>
              <a:rPr lang="ru-RU" sz="2200" dirty="0" smtClean="0"/>
              <a:t>РФ, в том числе: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Налог на доходы физических лиц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Земельный налог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Транспортный налог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Налог на имущество физических лиц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Единый налог  на вмененный доход и другие</a:t>
            </a:r>
          </a:p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endParaRPr lang="ru-RU" sz="2200" dirty="0"/>
          </a:p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200" dirty="0"/>
              <a:t>Неналоговые доходы </a:t>
            </a:r>
            <a:r>
              <a:rPr lang="ru-RU" sz="2200" dirty="0" smtClean="0"/>
              <a:t>– </a:t>
            </a:r>
            <a:r>
              <a:rPr lang="ru-RU" sz="2200" dirty="0"/>
              <a:t>поступления </a:t>
            </a:r>
            <a:r>
              <a:rPr lang="ru-RU" sz="2200" dirty="0" smtClean="0"/>
              <a:t>: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доходов от использования </a:t>
            </a:r>
            <a:r>
              <a:rPr lang="ru-RU" sz="2200" dirty="0" smtClean="0"/>
              <a:t>имущества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доходов от продажи </a:t>
            </a:r>
            <a:r>
              <a:rPr lang="ru-RU" sz="2200" dirty="0" smtClean="0"/>
              <a:t>имущества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доходов от платных услуг казенных </a:t>
            </a:r>
            <a:r>
              <a:rPr lang="ru-RU" sz="2200" dirty="0" smtClean="0"/>
              <a:t>учреждений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штрафов за нарушение </a:t>
            </a:r>
            <a:r>
              <a:rPr lang="ru-RU" sz="2200" dirty="0" smtClean="0"/>
              <a:t>законодательства</a:t>
            </a:r>
            <a:endParaRPr lang="ru-RU" sz="220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/>
              <a:t>иных неналоговых </a:t>
            </a:r>
            <a:r>
              <a:rPr lang="ru-RU" sz="2200" dirty="0" smtClean="0"/>
              <a:t>доходов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ru-RU" sz="2200" dirty="0"/>
          </a:p>
          <a:p>
            <a:pPr marL="288000" lv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2200" dirty="0" smtClean="0"/>
              <a:t>Межбюджетные трансферты – это средства,   предоставляемые одним бюджетом бюджетной системы Российской Федерации другому бюджету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>
                <a:solidFill>
                  <a:schemeClr val="accent2"/>
                </a:solidFill>
              </a:rPr>
              <a:t> </a:t>
            </a:r>
            <a:r>
              <a:rPr lang="ru-RU" sz="2200" dirty="0" smtClean="0"/>
              <a:t>Дотации (от лат. </a:t>
            </a:r>
            <a:r>
              <a:rPr lang="ru-RU" sz="2200" dirty="0" err="1" smtClean="0"/>
              <a:t>dotatio</a:t>
            </a:r>
            <a:r>
              <a:rPr lang="ru-RU" sz="2200" dirty="0" smtClean="0"/>
              <a:t> – дар, пожертвование) - предоставляются на безвозмездной и безвозвратной основе без установления направлений и условий их использования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Субсидии (от лат. </a:t>
            </a:r>
            <a:r>
              <a:rPr lang="ru-RU" sz="2200" dirty="0" err="1" smtClean="0"/>
              <a:t>subsidium</a:t>
            </a:r>
            <a:r>
              <a:rPr lang="ru-RU" sz="2200" dirty="0" smtClean="0"/>
              <a:t> – помощь, поддержка) - предоставляются в целях </a:t>
            </a:r>
            <a:r>
              <a:rPr lang="ru-RU" sz="2200" dirty="0" err="1" smtClean="0"/>
              <a:t>софинансирования</a:t>
            </a:r>
            <a:r>
              <a:rPr lang="ru-RU" sz="2200" dirty="0" smtClean="0"/>
              <a:t>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pPr marL="360000" lvl="1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r>
              <a:rPr lang="ru-RU" sz="2200" dirty="0" smtClean="0"/>
              <a:t>Субвенции (от лат. </a:t>
            </a:r>
            <a:r>
              <a:rPr lang="ru-RU" sz="2200" dirty="0" err="1" smtClean="0"/>
              <a:t>subvenire</a:t>
            </a:r>
            <a:r>
              <a:rPr lang="ru-RU" sz="2200" dirty="0" smtClean="0"/>
              <a:t> – приходить на помощь) - предоставляются в целях финансового обеспечения расходных обязательств муниципального образования, возникающих при выполнении переданных государственных полномочий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2200" dirty="0" smtClean="0"/>
              <a:t>Иные межбюджетные трансферты - предоставляются в случаях и порядке, предусмотренных законами субъекта РФ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458045" y="1736429"/>
            <a:ext cx="3053013" cy="2627364"/>
          </a:xfrm>
          <a:prstGeom prst="cloudCallout">
            <a:avLst>
              <a:gd name="adj1" fmla="val -45754"/>
              <a:gd name="adj2" fmla="val 9681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en-US" sz="9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 smtClean="0">
                <a:solidFill>
                  <a:schemeClr val="tx1"/>
                </a:solidFill>
                <a:latin typeface="Times New Roman" pitchFamily="18" charset="0"/>
              </a:rPr>
              <a:t>Аналогия трансфертов в </a:t>
            </a:r>
            <a:r>
              <a:rPr lang="ru-RU" sz="900" b="1" dirty="0">
                <a:solidFill>
                  <a:schemeClr val="tx1"/>
                </a:solidFill>
                <a:latin typeface="Times New Roman" pitchFamily="18" charset="0"/>
              </a:rPr>
              <a:t>семейном бюджете</a:t>
            </a:r>
            <a:endParaRPr lang="en-US" sz="9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</a:rPr>
              <a:t>Дотация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Вы даете ребенку «карманные» деньги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 smtClean="0">
                <a:solidFill>
                  <a:srgbClr val="FF0000"/>
                </a:solidFill>
                <a:latin typeface="Times New Roman" pitchFamily="18" charset="0"/>
              </a:rPr>
              <a:t>Субсидия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Вы добавляете денег для того, чтобы ваш ребенок купил себе новый телефон </a:t>
            </a:r>
            <a:endParaRPr lang="ru-RU" sz="9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остальные он накопил сам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9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900" b="1" dirty="0">
                <a:solidFill>
                  <a:srgbClr val="FF0000"/>
                </a:solidFill>
                <a:latin typeface="Times New Roman" pitchFamily="18" charset="0"/>
              </a:rPr>
              <a:t>Субвенция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lang="ru-RU" sz="900" b="1" dirty="0">
                <a:solidFill>
                  <a:srgbClr val="000000"/>
                </a:solidFill>
                <a:latin typeface="Times New Roman" pitchFamily="18" charset="0"/>
              </a:rPr>
              <a:t>Вы даете своему ребенку деньги и посылаете его в магазин купить продукты по </a:t>
            </a: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</a:rPr>
              <a:t>списку, составленному Вами.</a:t>
            </a: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35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122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85" y="252231"/>
            <a:ext cx="8829675" cy="272437"/>
          </a:xfrm>
        </p:spPr>
        <p:txBody>
          <a:bodyPr>
            <a:noAutofit/>
          </a:bodyPr>
          <a:lstStyle/>
          <a:p>
            <a:pPr algn="ctr"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Динамика поступлений доходов с </a:t>
            </a:r>
            <a:r>
              <a:rPr lang="ru-RU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2015 </a:t>
            </a:r>
            <a: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 </a:t>
            </a:r>
            <a:r>
              <a:rPr lang="ru-RU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2018 гг.</a:t>
            </a:r>
            <a:endParaRPr lang="ru-RU" sz="2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19683757"/>
              </p:ext>
            </p:extLst>
          </p:nvPr>
        </p:nvGraphicFramePr>
        <p:xfrm>
          <a:off x="321593" y="2637319"/>
          <a:ext cx="2833062" cy="349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07459922"/>
              </p:ext>
            </p:extLst>
          </p:nvPr>
        </p:nvGraphicFramePr>
        <p:xfrm>
          <a:off x="2761028" y="2637320"/>
          <a:ext cx="3377355" cy="3986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8712958"/>
              </p:ext>
            </p:extLst>
          </p:nvPr>
        </p:nvGraphicFramePr>
        <p:xfrm>
          <a:off x="5731817" y="2637319"/>
          <a:ext cx="3051390" cy="4210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84947909"/>
              </p:ext>
            </p:extLst>
          </p:nvPr>
        </p:nvGraphicFramePr>
        <p:xfrm>
          <a:off x="152400" y="587300"/>
          <a:ext cx="8817450" cy="905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xmlns="" val="279082728"/>
              </p:ext>
            </p:extLst>
          </p:nvPr>
        </p:nvGraphicFramePr>
        <p:xfrm>
          <a:off x="893135" y="1995147"/>
          <a:ext cx="7499758" cy="108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678414" y="1457682"/>
            <a:ext cx="383925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solidFill>
                  <a:srgbClr val="002060"/>
                </a:solidFill>
              </a:rPr>
              <a:t>Всего доходов </a:t>
            </a:r>
            <a:r>
              <a:rPr lang="ru-RU" sz="1600" dirty="0" smtClean="0">
                <a:solidFill>
                  <a:srgbClr val="002060"/>
                </a:solidFill>
              </a:rPr>
              <a:t>14,8 </a:t>
            </a:r>
            <a:r>
              <a:rPr lang="ru-RU" sz="1600" dirty="0">
                <a:solidFill>
                  <a:srgbClr val="002060"/>
                </a:solidFill>
              </a:rPr>
              <a:t>млрд. руб. в </a:t>
            </a:r>
            <a:r>
              <a:rPr lang="ru-RU" sz="1600" dirty="0" smtClean="0">
                <a:solidFill>
                  <a:srgbClr val="002060"/>
                </a:solidFill>
              </a:rPr>
              <a:t>2016 </a:t>
            </a:r>
            <a:r>
              <a:rPr lang="ru-RU" sz="1600" dirty="0">
                <a:solidFill>
                  <a:srgbClr val="002060"/>
                </a:solidFill>
              </a:rPr>
              <a:t>году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036613" y="1925608"/>
            <a:ext cx="6100457" cy="460767"/>
            <a:chOff x="1897514" y="2445717"/>
            <a:chExt cx="5683165" cy="46076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897514" y="2536367"/>
              <a:ext cx="95250" cy="952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942280" y="2536367"/>
              <a:ext cx="95250" cy="95250"/>
            </a:xfrm>
            <a:prstGeom prst="rect">
              <a:avLst/>
            </a:prstGeom>
            <a:solidFill>
              <a:srgbClr val="DBB6A7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230063" y="2536367"/>
              <a:ext cx="95250" cy="95250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26071" y="2445717"/>
              <a:ext cx="1254608" cy="46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197" b="1" dirty="0">
                  <a:solidFill>
                    <a:schemeClr val="accent1"/>
                  </a:solidFill>
                </a:rPr>
                <a:t>Безвозмездные </a:t>
              </a:r>
              <a:endParaRPr lang="ru-RU" sz="1197" b="1" dirty="0" smtClean="0">
                <a:solidFill>
                  <a:schemeClr val="accent1"/>
                </a:solidFill>
              </a:endParaRPr>
            </a:p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197" b="1" dirty="0" smtClean="0">
                  <a:solidFill>
                    <a:schemeClr val="accent1"/>
                  </a:solidFill>
                </a:rPr>
                <a:t>поступления</a:t>
              </a:r>
              <a:endParaRPr lang="ru-RU" sz="1197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0969" y="2445717"/>
              <a:ext cx="1527982" cy="276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197" b="1" dirty="0" smtClean="0">
                  <a:solidFill>
                    <a:schemeClr val="accent1"/>
                  </a:solidFill>
                </a:rPr>
                <a:t>Налоговые доходы</a:t>
              </a:r>
              <a:endParaRPr lang="ru-RU" sz="1197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047511" y="2445717"/>
              <a:ext cx="1633781" cy="276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lang="ru-RU" sz="1197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r>
                <a:rPr lang="ru-RU" b="1" dirty="0" smtClean="0">
                  <a:solidFill>
                    <a:schemeClr val="accent1"/>
                  </a:solidFill>
                </a:rPr>
                <a:t>Неналоговые </a:t>
              </a:r>
              <a:r>
                <a:rPr lang="ru-RU" b="1" dirty="0">
                  <a:solidFill>
                    <a:schemeClr val="accent1"/>
                  </a:solidFill>
                </a:rPr>
                <a:t>доходы</a:t>
              </a:r>
            </a:p>
          </p:txBody>
        </p:sp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134676" y="570613"/>
            <a:ext cx="1031359" cy="382772"/>
            <a:chOff x="3728481" y="655673"/>
            <a:chExt cx="1031359" cy="38277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млрд.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52500" y="1352907"/>
            <a:ext cx="82867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1100" dirty="0" smtClean="0">
                <a:solidFill>
                  <a:srgbClr val="002060"/>
                </a:solidFill>
              </a:rPr>
              <a:t>факт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5013" y="6305797"/>
            <a:ext cx="8253350" cy="552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*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*Бюджет на 2017 и 2018 годы не содержит объемов безвозмездных поступлений от других бюджетов бюджетной системы РФ, за исключением дотации, в связи с тем, что Законом Кемеровской области областной бюджет принят только на 2016 год</a:t>
            </a:r>
            <a:endParaRPr lang="ru-RU" sz="11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4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90006"/>
            <a:ext cx="7886700" cy="5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Нормативы отчислений от налоговых и неналоговых доходов в бюджет города Новокузнецка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51261" y="865839"/>
          <a:ext cx="8407730" cy="57012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341425"/>
                <a:gridCol w="1009402"/>
                <a:gridCol w="1056903"/>
              </a:tblGrid>
              <a:tr h="55269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Виды</a:t>
                      </a:r>
                      <a:r>
                        <a:rPr lang="ru-RU" sz="1400" baseline="0" dirty="0" smtClean="0">
                          <a:latin typeface="+mn-lt"/>
                        </a:rPr>
                        <a:t> доходов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Норматив 2015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Норматив 2016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Налог на доходы физических лиц (НДФЛ)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27,16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27,75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в т.ч. дополнительный норматив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12,16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Транспортный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Единый налог на вмененный доход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Налог с применением патентной системе налогообложения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Доходы от передачи в аренду и продажи земельных участков, государственная собственность на которые не разграничена, а также средства от продажи права на заключение договоров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аренды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Часть прибыли муниципальных унитарных предприятий, остающаяся после уплаты налогов и иных обязательных платежей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Доходы от использования и продажи имущества, находящегося в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Доходы от платных услуг, оказываемых муниципальными казенными учреждениями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Доходы от акцизов на автомобильный бензин, прямогонный бензин,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дизельнле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топливо, моторные масла для дизельных и карбюраторных (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инжекторных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) двигателей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0,7313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0,7313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Штрафы и иные суммы принудительного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Денежные взыскания (штрафы) за нарушение законодательства о налогах и сборах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Государственная пошлина (подлежащая зачислению по месту государственной регистрации, совершения юридически значимых действий 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Государственная пошлина за государственную регистрацию, при обращении через многофункциональные центры предоставления государственных и муниципальных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6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Задолженность по отменненым налогам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Прочие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061" y="154379"/>
            <a:ext cx="8410213" cy="81895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Основные мероприятия </a:t>
            </a:r>
            <a:br>
              <a:rPr lang="ru-RU" sz="2800" dirty="0" smtClean="0"/>
            </a:br>
            <a:r>
              <a:rPr lang="ru-RU" sz="2800" dirty="0" smtClean="0"/>
              <a:t>по мобилизации доходов бюджета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4985" y="1068780"/>
            <a:ext cx="5214001" cy="5557652"/>
          </a:xfrm>
        </p:spPr>
        <p:txBody>
          <a:bodyPr>
            <a:noAutofit/>
          </a:bodyPr>
          <a:lstStyle/>
          <a:p>
            <a:pPr lvl="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Работа с организациями, выплачивающими заработную плату работникам ниже прожиточного минимума и использующими «конвертные» зарплатные схемы 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Работа с владельцами строений, помещений и сооружений, уклоняющимися от регистрации принадлежащего им недвижимого имущества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Работа по сокращению задолженности по платежам в бюджет, активизация претензионно-исковой деятельности, в том числе работа с приставами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Работа с администраторами доходов бюджета города, направленная на повышение качества администрирования доходных источников, повышение уровня ответственности за выполнение прогнозных показателей, снижение недоимки по администрируемым платежам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Проведение аукционов по продаже земельных участков и усиление функций земельного контроля, реализация ликвидного муниципального имущества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Легализация «теневого» сектора экономики, привлечение граждан к регистрации в качестве индивидуального предпринимателя с применением патентной системы налогообложения 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Выявление незарегистрированных  объектов недвижимости для последующей постановки на кадастровый и налоговый учет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Выявление неиспользуемого муниципального имущества для последующей передачи в аренду или приватизации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Выявление земельных участков, используемых без оформления договорных отношений, и возмещение стоимости неосновательного обогащения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Проведение инвентаризации муниципального имущества с целью приватизации выявленного непрофильного имущества</a:t>
            </a:r>
          </a:p>
          <a:p>
            <a:pPr lvl="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Реализация комплекса мероприятий, направленных на сокращение неформальной занятости населения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100" dirty="0" smtClean="0"/>
              <a:t>Организация работы по информированию граждан о сроках уплаты налогов, необходимости своевременной и полной их уплаты в бюджет, а также о современных способах уплаты с помощью электронных сервисов</a:t>
            </a:r>
            <a:endParaRPr lang="ru-RU" sz="1100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Выноска-облако 7"/>
          <p:cNvSpPr/>
          <p:nvPr/>
        </p:nvSpPr>
        <p:spPr>
          <a:xfrm>
            <a:off x="323850" y="1790701"/>
            <a:ext cx="2943225" cy="2552700"/>
          </a:xfrm>
          <a:prstGeom prst="cloudCallout">
            <a:avLst>
              <a:gd name="adj1" fmla="val -35953"/>
              <a:gd name="adj2" fmla="val 9717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Меры принимаемые для улучшения финансового положения и платежеспособности муниципального образования</a:t>
            </a:r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CE7D-2900-40C4-877E-E8D0735265D9}" type="slidenum">
              <a:rPr lang="ru-RU"/>
              <a:pPr/>
              <a:t>18</a:t>
            </a:fld>
            <a:endParaRPr lang="ru-RU" dirty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43" y="263282"/>
            <a:ext cx="8229600" cy="42935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4. РАСХОДЫ БЮДЖЕТА</a:t>
            </a:r>
            <a:endParaRPr lang="ru-RU" sz="3200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839172" y="2497855"/>
            <a:ext cx="7382303" cy="423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Динамика расходов бюджета с 2015 по 2018 гг.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9550" y="723900"/>
            <a:ext cx="8743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 Бюджет формируется: по разделам, по ведомствам, по государственным программам.</a:t>
            </a:r>
          </a:p>
          <a:p>
            <a:pPr algn="ctr"/>
            <a:r>
              <a:rPr lang="ru-RU" sz="1400" dirty="0" smtClean="0"/>
              <a:t>Для этого применяется бюджетная классификация:</a:t>
            </a:r>
          </a:p>
          <a:p>
            <a:pPr algn="ctr"/>
            <a:endParaRPr lang="ru-RU" sz="1400" dirty="0" smtClean="0"/>
          </a:p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Функциональная</a:t>
            </a:r>
            <a:r>
              <a:rPr lang="ru-RU" sz="1400" dirty="0" smtClean="0">
                <a:solidFill>
                  <a:srgbClr val="002060"/>
                </a:solidFill>
              </a:rPr>
              <a:t> классификация </a:t>
            </a:r>
          </a:p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Ведомственная</a:t>
            </a:r>
            <a:r>
              <a:rPr lang="ru-RU" sz="1400" dirty="0" smtClean="0">
                <a:solidFill>
                  <a:srgbClr val="002060"/>
                </a:solidFill>
              </a:rPr>
              <a:t> классификация </a:t>
            </a:r>
          </a:p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Классификация </a:t>
            </a:r>
            <a:r>
              <a:rPr lang="ru-RU" sz="1400" b="1" dirty="0" smtClean="0">
                <a:solidFill>
                  <a:srgbClr val="002060"/>
                </a:solidFill>
              </a:rPr>
              <a:t>по муниципальным программам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849" y="4714875"/>
            <a:ext cx="441960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Справочно:</a:t>
            </a:r>
          </a:p>
          <a:p>
            <a:pPr algn="ctr"/>
            <a:r>
              <a:rPr lang="ru-RU" sz="1400" dirty="0" smtClean="0"/>
              <a:t>На 01.01.2016 года на территории Новокузнецкого городского округа было зарегистрировано </a:t>
            </a:r>
            <a:r>
              <a:rPr lang="ru-RU" dirty="0" smtClean="0">
                <a:solidFill>
                  <a:srgbClr val="FF0000"/>
                </a:solidFill>
              </a:rPr>
              <a:t>396</a:t>
            </a:r>
            <a:r>
              <a:rPr lang="ru-RU" dirty="0" smtClean="0"/>
              <a:t> </a:t>
            </a:r>
            <a:r>
              <a:rPr lang="ru-RU" sz="1400" dirty="0" smtClean="0"/>
              <a:t>муниципальных учреждения, из них: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58 </a:t>
            </a:r>
            <a:r>
              <a:rPr lang="ru-RU" sz="1400" dirty="0" smtClean="0"/>
              <a:t>казенных учреждений, </a:t>
            </a:r>
            <a:r>
              <a:rPr lang="ru-RU" dirty="0" smtClean="0">
                <a:solidFill>
                  <a:srgbClr val="FF0000"/>
                </a:solidFill>
              </a:rPr>
              <a:t>39</a:t>
            </a:r>
            <a:r>
              <a:rPr lang="ru-RU" sz="1400" dirty="0" smtClean="0"/>
              <a:t> автономных учреждения, </a:t>
            </a:r>
            <a:r>
              <a:rPr lang="ru-RU" dirty="0" smtClean="0">
                <a:solidFill>
                  <a:srgbClr val="FF0000"/>
                </a:solidFill>
              </a:rPr>
              <a:t>299 </a:t>
            </a:r>
            <a:r>
              <a:rPr lang="ru-RU" sz="1400" dirty="0" smtClean="0"/>
              <a:t>бюджетных учреждения</a:t>
            </a:r>
          </a:p>
        </p:txBody>
      </p:sp>
      <p:grpSp>
        <p:nvGrpSpPr>
          <p:cNvPr id="2" name="Группа 9"/>
          <p:cNvGrpSpPr/>
          <p:nvPr/>
        </p:nvGrpSpPr>
        <p:grpSpPr>
          <a:xfrm>
            <a:off x="7910178" y="2495105"/>
            <a:ext cx="1031359" cy="382772"/>
            <a:chOff x="3728481" y="655673"/>
            <a:chExt cx="1031359" cy="38277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млрд.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  <p:graphicFrame>
        <p:nvGraphicFramePr>
          <p:cNvPr id="14" name="Содержимое 4"/>
          <p:cNvGraphicFramePr>
            <a:graphicFrameLocks noGrp="1"/>
          </p:cNvGraphicFramePr>
          <p:nvPr>
            <p:ph idx="1"/>
          </p:nvPr>
        </p:nvGraphicFramePr>
        <p:xfrm>
          <a:off x="5143500" y="4829178"/>
          <a:ext cx="3781425" cy="1447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162"/>
                <a:gridCol w="1106828"/>
                <a:gridCol w="1083928"/>
                <a:gridCol w="865507"/>
              </a:tblGrid>
              <a:tr h="51707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Год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Местные полномочия</a:t>
                      </a:r>
                      <a:endParaRPr lang="ru-RU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Переданные полномочия</a:t>
                      </a:r>
                      <a:endParaRPr lang="ru-RU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Итого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2016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8 485,2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7 933,3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16 418,5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2017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7 546,6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7 546,6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024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2018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7 134,4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7 134,4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Группа 14"/>
          <p:cNvGrpSpPr/>
          <p:nvPr/>
        </p:nvGrpSpPr>
        <p:grpSpPr>
          <a:xfrm>
            <a:off x="7868403" y="4390580"/>
            <a:ext cx="1031359" cy="382772"/>
            <a:chOff x="3728481" y="655673"/>
            <a:chExt cx="1031359" cy="38277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274A6C"/>
                  </a:solidFill>
                </a:rPr>
                <a:t>млн.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  <p:graphicFrame>
        <p:nvGraphicFramePr>
          <p:cNvPr id="15" name="Диаграмма 14"/>
          <p:cNvGraphicFramePr/>
          <p:nvPr/>
        </p:nvGraphicFramePr>
        <p:xfrm>
          <a:off x="990599" y="2914650"/>
          <a:ext cx="6791325" cy="1557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641268" y="6329548"/>
            <a:ext cx="8253350" cy="5284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/>
              <a:t>*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*Расходы бюджета на 2017-2018 годы утверждены без учета межбюджетных трансфертов, в связи с тем, что Законом Кемеровской области областной бюджет принят только на 2016 год</a:t>
            </a:r>
            <a:endParaRPr lang="ru-RU" sz="11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2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1171" y="308882"/>
            <a:ext cx="7943850" cy="89319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Функциональная структура расходов городского бюджета на </a:t>
            </a:r>
            <a:r>
              <a:rPr lang="ru-RU" sz="2400" dirty="0" smtClean="0"/>
              <a:t>2016 год</a:t>
            </a:r>
            <a:br>
              <a:rPr lang="ru-RU" sz="2400" dirty="0" smtClean="0"/>
            </a:b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4718" y="1832803"/>
            <a:ext cx="25880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/>
              <a:t>В графу Прочее входят: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182950" y="2340223"/>
          <a:ext cx="2604408" cy="284933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153960"/>
                <a:gridCol w="450448"/>
              </a:tblGrid>
              <a:tr h="3563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Раздел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0070C0"/>
                    </a:solidFill>
                  </a:tcPr>
                </a:tc>
              </a:tr>
              <a:tr h="7120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Обслуживание государственного и муниципального долга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1,9</a:t>
                      </a:r>
                      <a:endParaRPr lang="ru-RU" sz="1200" dirty="0"/>
                    </a:p>
                  </a:txBody>
                  <a:tcPr marL="68580" marR="68580" marT="34290" marB="34290" anchor="ctr"/>
                </a:tc>
              </a:tr>
              <a:tr h="7120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Национальная безопасность и правоохранительная деятельность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0,4</a:t>
                      </a:r>
                      <a:endParaRPr lang="ru-RU" sz="1200" dirty="0"/>
                    </a:p>
                  </a:txBody>
                  <a:tcPr marL="68580" marR="68580" marT="34290" marB="34290" anchor="ctr"/>
                </a:tc>
              </a:tr>
              <a:tr h="356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СМИ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0,1</a:t>
                      </a:r>
                      <a:endParaRPr lang="ru-RU" sz="1200" dirty="0"/>
                    </a:p>
                  </a:txBody>
                  <a:tcPr marL="68580" marR="68580" marT="34290" marB="34290" anchor="ctr"/>
                </a:tc>
              </a:tr>
              <a:tr h="356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Физическая культура и спорт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0,06</a:t>
                      </a:r>
                    </a:p>
                  </a:txBody>
                  <a:tcPr marL="68580" marR="68580" marT="34290" marB="34290" anchor="ctr"/>
                </a:tc>
              </a:tr>
              <a:tr h="356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Охрана окружающей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0,03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21" name="Содержимое 3" descr="0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62" y="1250509"/>
            <a:ext cx="5679247" cy="3916722"/>
          </a:xfrm>
          <a:scene3d>
            <a:camera prst="orthographicFront"/>
            <a:lightRig rig="threePt" dir="t"/>
          </a:scene3d>
          <a:sp3d contourW="12700"/>
        </p:spPr>
      </p:pic>
      <p:sp>
        <p:nvSpPr>
          <p:cNvPr id="22" name="TextBox 21"/>
          <p:cNvSpPr txBox="1"/>
          <p:nvPr/>
        </p:nvSpPr>
        <p:spPr>
          <a:xfrm>
            <a:off x="219473" y="2212852"/>
            <a:ext cx="36191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</a:rPr>
              <a:t>Образование</a:t>
            </a:r>
          </a:p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43,7%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1308" y="4196774"/>
            <a:ext cx="3636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accent1"/>
                </a:solidFill>
              </a:rPr>
              <a:t>ЖКХ</a:t>
            </a:r>
          </a:p>
          <a:p>
            <a:pPr algn="ctr"/>
            <a:r>
              <a:rPr lang="ru-RU" sz="2100" dirty="0" smtClean="0">
                <a:solidFill>
                  <a:schemeClr val="accent1"/>
                </a:solidFill>
              </a:rPr>
              <a:t>13,6%</a:t>
            </a:r>
            <a:endParaRPr lang="ru-RU" sz="2100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6199" y="1567849"/>
            <a:ext cx="199112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</a:rPr>
              <a:t>Социальная политика</a:t>
            </a:r>
          </a:p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20,9%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76675" y="2907610"/>
            <a:ext cx="2000648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Национальная экономика</a:t>
            </a:r>
            <a:endParaRPr lang="ru-RU" sz="2100" dirty="0">
              <a:solidFill>
                <a:schemeClr val="bg1"/>
              </a:solidFill>
            </a:endParaRPr>
          </a:p>
          <a:p>
            <a:pPr algn="ctr"/>
            <a:r>
              <a:rPr lang="ru-RU" sz="2100" dirty="0" smtClean="0">
                <a:solidFill>
                  <a:schemeClr val="bg1"/>
                </a:solidFill>
              </a:rPr>
              <a:t>11,2%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3611344" y="4384279"/>
            <a:ext cx="1122431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25" dirty="0">
                <a:solidFill>
                  <a:schemeClr val="bg1"/>
                </a:solidFill>
              </a:rPr>
              <a:t>Здравоохранение</a:t>
            </a:r>
          </a:p>
          <a:p>
            <a:pPr algn="ctr"/>
            <a:r>
              <a:rPr lang="ru-RU" sz="1500" dirty="0" smtClean="0">
                <a:solidFill>
                  <a:schemeClr val="bg1"/>
                </a:solidFill>
              </a:rPr>
              <a:t>3,2%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4212463" y="4325561"/>
            <a:ext cx="11129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 smtClean="0">
                <a:solidFill>
                  <a:schemeClr val="bg1"/>
                </a:solidFill>
              </a:rPr>
              <a:t>Госв</a:t>
            </a:r>
            <a:r>
              <a:rPr lang="ru-RU" sz="1400" dirty="0" smtClean="0">
                <a:solidFill>
                  <a:schemeClr val="bg1"/>
                </a:solidFill>
              </a:rPr>
              <a:t>опро</a:t>
            </a:r>
            <a:r>
              <a:rPr lang="ru-RU" sz="1650" dirty="0" smtClean="0">
                <a:solidFill>
                  <a:schemeClr val="bg1"/>
                </a:solidFill>
              </a:rPr>
              <a:t>ы</a:t>
            </a:r>
            <a:r>
              <a:rPr lang="ru-RU" sz="1500" dirty="0" smtClean="0">
                <a:solidFill>
                  <a:schemeClr val="bg1"/>
                </a:solidFill>
              </a:rPr>
              <a:t>2,6%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38725" y="4139124"/>
            <a:ext cx="866775" cy="4847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050" dirty="0" smtClean="0">
                <a:solidFill>
                  <a:schemeClr val="accent1"/>
                </a:solidFill>
              </a:rPr>
              <a:t>Культура</a:t>
            </a:r>
            <a:endParaRPr lang="ru-RU" sz="825" dirty="0">
              <a:solidFill>
                <a:schemeClr val="accent1"/>
              </a:solidFill>
            </a:endParaRPr>
          </a:p>
          <a:p>
            <a:pPr algn="ctr"/>
            <a:r>
              <a:rPr lang="ru-RU" sz="1500" dirty="0" smtClean="0">
                <a:solidFill>
                  <a:schemeClr val="accent1"/>
                </a:solidFill>
              </a:rPr>
              <a:t>2,4%</a:t>
            </a:r>
            <a:endParaRPr lang="ru-RU" sz="1500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57776" y="4695824"/>
            <a:ext cx="82779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Прочее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2,5 %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2957" y="5688281"/>
            <a:ext cx="78751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b="1" dirty="0" smtClean="0">
                <a:solidFill>
                  <a:srgbClr val="002060"/>
                </a:solidFill>
              </a:rPr>
              <a:t>Функциональная</a:t>
            </a:r>
            <a:r>
              <a:rPr lang="ru-RU" sz="1400" dirty="0" smtClean="0">
                <a:solidFill>
                  <a:srgbClr val="002060"/>
                </a:solidFill>
              </a:rPr>
              <a:t> классификация отражает направление средств бюджета на выполнение основных функций государства (образование, культура, здравоохранение, социальная политика, физическая культура и т. </a:t>
            </a:r>
            <a:r>
              <a:rPr lang="ru-RU" sz="1400" dirty="0" err="1" smtClean="0">
                <a:solidFill>
                  <a:srgbClr val="002060"/>
                </a:solidFill>
              </a:rPr>
              <a:t>д</a:t>
            </a:r>
            <a:r>
              <a:rPr lang="ru-RU" sz="1400" dirty="0" smtClean="0">
                <a:solidFill>
                  <a:srgbClr val="002060"/>
                </a:solidFill>
              </a:rPr>
              <a:t>).</a:t>
            </a:r>
            <a:endParaRPr lang="ru-RU" sz="1400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867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412752"/>
            <a:ext cx="7886700" cy="54927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Путеводитель по бюджету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076" y="1762125"/>
            <a:ext cx="4048124" cy="2355182"/>
          </a:xfrm>
          <a:noFill/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1. Вводная часть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r>
              <a:rPr lang="en-US" sz="1800" dirty="0" smtClean="0">
                <a:solidFill>
                  <a:srgbClr val="002060"/>
                </a:solidFill>
              </a:rPr>
              <a:t>..</a:t>
            </a:r>
            <a:r>
              <a:rPr lang="ru-RU" sz="1800" dirty="0" smtClean="0">
                <a:solidFill>
                  <a:srgbClr val="002060"/>
                </a:solidFill>
              </a:rPr>
              <a:t>4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2. Общие характеристики бюджета</a:t>
            </a:r>
            <a:r>
              <a:rPr lang="en-US" sz="1800" dirty="0" smtClean="0">
                <a:solidFill>
                  <a:srgbClr val="002060"/>
                </a:solidFill>
              </a:rPr>
              <a:t>…</a:t>
            </a:r>
            <a:r>
              <a:rPr lang="ru-RU" sz="1800" dirty="0" smtClean="0">
                <a:solidFill>
                  <a:srgbClr val="002060"/>
                </a:solidFill>
              </a:rPr>
              <a:t>12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3. Доходы 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………………………….1</a:t>
            </a:r>
            <a:r>
              <a:rPr lang="ru-RU" sz="1800" dirty="0" smtClean="0">
                <a:solidFill>
                  <a:srgbClr val="002060"/>
                </a:solidFill>
              </a:rPr>
              <a:t>4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4. Расходы 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…………………………1</a:t>
            </a:r>
            <a:r>
              <a:rPr lang="ru-RU" sz="1800" dirty="0" smtClean="0">
                <a:solidFill>
                  <a:srgbClr val="002060"/>
                </a:solidFill>
              </a:rPr>
              <a:t>8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5. Источники финансирования </a:t>
            </a:r>
            <a:endParaRPr lang="en-US" sz="1800" dirty="0" smtClean="0">
              <a:solidFill>
                <a:srgbClr val="002060"/>
              </a:solidFill>
            </a:endParaRPr>
          </a:p>
          <a:p>
            <a:pPr>
              <a:buClr>
                <a:srgbClr val="FF0000"/>
              </a:buClr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    </a:t>
            </a:r>
            <a:r>
              <a:rPr lang="ru-RU" sz="1800" dirty="0" smtClean="0">
                <a:solidFill>
                  <a:srgbClr val="002060"/>
                </a:solidFill>
              </a:rPr>
              <a:t>дефицита бюджета</a:t>
            </a:r>
            <a:r>
              <a:rPr lang="en-US" sz="1800" dirty="0" smtClean="0">
                <a:solidFill>
                  <a:srgbClr val="002060"/>
                </a:solidFill>
              </a:rPr>
              <a:t>…</a:t>
            </a:r>
            <a:r>
              <a:rPr lang="ru-RU" sz="1800" dirty="0" smtClean="0">
                <a:solidFill>
                  <a:srgbClr val="002060"/>
                </a:solidFill>
              </a:rPr>
              <a:t>….</a:t>
            </a:r>
            <a:r>
              <a:rPr lang="en-US" sz="1800" dirty="0" smtClean="0">
                <a:solidFill>
                  <a:srgbClr val="002060"/>
                </a:solidFill>
              </a:rPr>
              <a:t>…………...</a:t>
            </a:r>
            <a:r>
              <a:rPr lang="ru-RU" sz="1800" dirty="0" smtClean="0">
                <a:solidFill>
                  <a:srgbClr val="002060"/>
                </a:solidFill>
              </a:rPr>
              <a:t>....</a:t>
            </a:r>
            <a:r>
              <a:rPr lang="en-US" sz="1800" dirty="0" smtClean="0">
                <a:solidFill>
                  <a:srgbClr val="002060"/>
                </a:solidFill>
              </a:rPr>
              <a:t>3</a:t>
            </a:r>
            <a:r>
              <a:rPr lang="ru-RU" sz="1800" dirty="0" smtClean="0">
                <a:solidFill>
                  <a:srgbClr val="002060"/>
                </a:solidFill>
              </a:rPr>
              <a:t>1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229735" y="5123302"/>
            <a:ext cx="553916" cy="988739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4619626" y="581025"/>
            <a:ext cx="4324350" cy="3352800"/>
          </a:xfrm>
          <a:prstGeom prst="cloudCallout">
            <a:avLst>
              <a:gd name="adj1" fmla="val 35380"/>
              <a:gd name="adj2" fmla="val 8283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– довольно сложный для понимания документ, особенно для человека, непосвященного в бюджетный процесс. </a:t>
            </a:r>
          </a:p>
          <a:p>
            <a:pPr algn="ctr"/>
            <a:r>
              <a:rPr lang="ru-RU" sz="1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 путеводитель наглядно покажет, какие социальные выплаты заложены в бюджете, объем средств, направляемый на ремонт дорог, школ и других зданий, благоустройство территории нашего города. </a:t>
            </a:r>
          </a:p>
          <a:p>
            <a:pPr algn="ctr"/>
            <a:r>
              <a:rPr lang="ru-RU" sz="1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уверены, что информация, представленная в Путеводителе в информативной и компактной форме, позволит Вам расширить свои знания о бюджете и заложить основы для активного участия в бюджетном процессе города</a:t>
            </a:r>
          </a:p>
          <a:p>
            <a:pPr algn="ctr"/>
            <a:endParaRPr lang="ru-RU" sz="9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2950" y="6087160"/>
            <a:ext cx="6810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Обращаем ваше внимание, что в случае отсутствия ссылки на период, значения показателей  относятся к 2017 году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91044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557396" y="356508"/>
            <a:ext cx="7943850" cy="58884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Ведомственная структура </a:t>
            </a:r>
            <a:r>
              <a:rPr lang="ru-RU" sz="2400" dirty="0"/>
              <a:t>расходов городского бюджета </a:t>
            </a:r>
            <a:r>
              <a:rPr lang="ru-RU" sz="2400" dirty="0" smtClean="0"/>
              <a:t>на 2016 </a:t>
            </a:r>
            <a:r>
              <a:rPr lang="ru-RU" sz="2400" dirty="0"/>
              <a:t>год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7263" y="1641355"/>
            <a:ext cx="5900737" cy="418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Содержимое 4"/>
          <p:cNvSpPr txBox="1">
            <a:spLocks/>
          </p:cNvSpPr>
          <p:nvPr/>
        </p:nvSpPr>
        <p:spPr>
          <a:xfrm>
            <a:off x="390523" y="4752975"/>
            <a:ext cx="990601" cy="171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 40,9 %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Содержимое 4"/>
          <p:cNvSpPr txBox="1">
            <a:spLocks/>
          </p:cNvSpPr>
          <p:nvPr/>
        </p:nvSpPr>
        <p:spPr>
          <a:xfrm>
            <a:off x="1562099" y="2948252"/>
            <a:ext cx="987678" cy="233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400" b="1" dirty="0" smtClean="0">
                <a:latin typeface="+mj-lt"/>
              </a:rPr>
              <a:t> 18,6 %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6" name="Содержимое 4"/>
          <p:cNvSpPr txBox="1">
            <a:spLocks/>
          </p:cNvSpPr>
          <p:nvPr/>
        </p:nvSpPr>
        <p:spPr>
          <a:xfrm>
            <a:off x="5908109" y="2514600"/>
            <a:ext cx="845116" cy="19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3,3 %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Содержимое 4"/>
          <p:cNvSpPr txBox="1">
            <a:spLocks/>
          </p:cNvSpPr>
          <p:nvPr/>
        </p:nvSpPr>
        <p:spPr>
          <a:xfrm>
            <a:off x="3069659" y="5130791"/>
            <a:ext cx="883215" cy="212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1,8 %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8" name="Содержимое 4"/>
          <p:cNvSpPr txBox="1">
            <a:spLocks/>
          </p:cNvSpPr>
          <p:nvPr/>
        </p:nvSpPr>
        <p:spPr>
          <a:xfrm>
            <a:off x="3552825" y="1447801"/>
            <a:ext cx="866775" cy="219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8,4 %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Содержимое 4"/>
          <p:cNvSpPr txBox="1">
            <a:spLocks/>
          </p:cNvSpPr>
          <p:nvPr/>
        </p:nvSpPr>
        <p:spPr>
          <a:xfrm>
            <a:off x="5927160" y="3695700"/>
            <a:ext cx="854640" cy="180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2,4 %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Содержимое 4"/>
          <p:cNvSpPr txBox="1">
            <a:spLocks/>
          </p:cNvSpPr>
          <p:nvPr/>
        </p:nvSpPr>
        <p:spPr>
          <a:xfrm>
            <a:off x="6012884" y="3112682"/>
            <a:ext cx="930841" cy="259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3,1 %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Содержимое 4"/>
          <p:cNvSpPr txBox="1">
            <a:spLocks/>
          </p:cNvSpPr>
          <p:nvPr/>
        </p:nvSpPr>
        <p:spPr>
          <a:xfrm>
            <a:off x="4546034" y="1859549"/>
            <a:ext cx="864165" cy="226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4,4 %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Содержимое 4"/>
          <p:cNvSpPr txBox="1">
            <a:spLocks/>
          </p:cNvSpPr>
          <p:nvPr/>
        </p:nvSpPr>
        <p:spPr>
          <a:xfrm>
            <a:off x="2409826" y="2032190"/>
            <a:ext cx="1152524" cy="206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 8,8 %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Содержимое 4"/>
          <p:cNvSpPr txBox="1">
            <a:spLocks/>
          </p:cNvSpPr>
          <p:nvPr/>
        </p:nvSpPr>
        <p:spPr>
          <a:xfrm>
            <a:off x="4352924" y="4648201"/>
            <a:ext cx="857251" cy="25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1,3 %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Содержимое 4"/>
          <p:cNvSpPr txBox="1">
            <a:spLocks/>
          </p:cNvSpPr>
          <p:nvPr/>
        </p:nvSpPr>
        <p:spPr>
          <a:xfrm>
            <a:off x="5505449" y="4221750"/>
            <a:ext cx="876301" cy="21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1,9 %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Содержимое 4"/>
          <p:cNvSpPr txBox="1">
            <a:spLocks/>
          </p:cNvSpPr>
          <p:nvPr/>
        </p:nvSpPr>
        <p:spPr>
          <a:xfrm>
            <a:off x="276225" y="5066497"/>
            <a:ext cx="1343025" cy="448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образования и науки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Содержимое 4"/>
          <p:cNvSpPr txBox="1">
            <a:spLocks/>
          </p:cNvSpPr>
          <p:nvPr/>
        </p:nvSpPr>
        <p:spPr>
          <a:xfrm>
            <a:off x="752475" y="3195728"/>
            <a:ext cx="1790700" cy="461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социальной защиты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7" name="Содержимое 4"/>
          <p:cNvSpPr txBox="1">
            <a:spLocks/>
          </p:cNvSpPr>
          <p:nvPr/>
        </p:nvSpPr>
        <p:spPr>
          <a:xfrm>
            <a:off x="1609725" y="1086714"/>
            <a:ext cx="3019425" cy="503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Управление дорожно-коммунального хозяйства и благоустройства</a:t>
            </a:r>
            <a:endParaRPr lang="ru-RU" sz="1200" dirty="0"/>
          </a:p>
        </p:txBody>
      </p:sp>
      <p:sp>
        <p:nvSpPr>
          <p:cNvPr id="48" name="Содержимое 4"/>
          <p:cNvSpPr txBox="1">
            <a:spLocks/>
          </p:cNvSpPr>
          <p:nvPr/>
        </p:nvSpPr>
        <p:spPr>
          <a:xfrm>
            <a:off x="180976" y="1857375"/>
            <a:ext cx="3019424" cy="438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Комитет жилищно-коммунального хозяйства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9" name="Содержимое 4"/>
          <p:cNvSpPr txBox="1">
            <a:spLocks/>
          </p:cNvSpPr>
          <p:nvPr/>
        </p:nvSpPr>
        <p:spPr>
          <a:xfrm>
            <a:off x="6677024" y="3019425"/>
            <a:ext cx="2352675" cy="514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Управление здравоохранения</a:t>
            </a:r>
            <a:endParaRPr lang="ru-RU" sz="1200" dirty="0"/>
          </a:p>
        </p:txBody>
      </p:sp>
      <p:sp>
        <p:nvSpPr>
          <p:cNvPr id="50" name="Содержимое 4"/>
          <p:cNvSpPr txBox="1">
            <a:spLocks/>
          </p:cNvSpPr>
          <p:nvPr/>
        </p:nvSpPr>
        <p:spPr>
          <a:xfrm>
            <a:off x="3067049" y="5311763"/>
            <a:ext cx="923926" cy="184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Прочие</a:t>
            </a:r>
          </a:p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endParaRPr lang="ru-RU" sz="1200" dirty="0"/>
          </a:p>
        </p:txBody>
      </p:sp>
      <p:sp>
        <p:nvSpPr>
          <p:cNvPr id="51" name="Содержимое 4"/>
          <p:cNvSpPr txBox="1">
            <a:spLocks/>
          </p:cNvSpPr>
          <p:nvPr/>
        </p:nvSpPr>
        <p:spPr>
          <a:xfrm>
            <a:off x="6372225" y="3694598"/>
            <a:ext cx="2590800" cy="38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Комитет по управлению муниципальным имуществом</a:t>
            </a:r>
            <a:endParaRPr lang="ru-RU" sz="1200" dirty="0"/>
          </a:p>
        </p:txBody>
      </p:sp>
      <p:sp>
        <p:nvSpPr>
          <p:cNvPr id="52" name="Содержимое 4"/>
          <p:cNvSpPr txBox="1">
            <a:spLocks/>
          </p:cNvSpPr>
          <p:nvPr/>
        </p:nvSpPr>
        <p:spPr>
          <a:xfrm>
            <a:off x="4495799" y="1438275"/>
            <a:ext cx="1952626" cy="514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Управление по транспорту и связи</a:t>
            </a:r>
            <a:endParaRPr lang="ru-RU" sz="1200" dirty="0"/>
          </a:p>
        </p:txBody>
      </p:sp>
      <p:sp>
        <p:nvSpPr>
          <p:cNvPr id="53" name="Содержимое 4"/>
          <p:cNvSpPr txBox="1">
            <a:spLocks/>
          </p:cNvSpPr>
          <p:nvPr/>
        </p:nvSpPr>
        <p:spPr>
          <a:xfrm>
            <a:off x="6438900" y="2343833"/>
            <a:ext cx="2105025" cy="304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Администрация города</a:t>
            </a:r>
            <a:endParaRPr lang="ru-RU" sz="1200" dirty="0"/>
          </a:p>
        </p:txBody>
      </p:sp>
      <p:sp>
        <p:nvSpPr>
          <p:cNvPr id="54" name="Содержимое 4"/>
          <p:cNvSpPr txBox="1">
            <a:spLocks/>
          </p:cNvSpPr>
          <p:nvPr/>
        </p:nvSpPr>
        <p:spPr>
          <a:xfrm>
            <a:off x="3943350" y="5000625"/>
            <a:ext cx="2057400" cy="523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Комитет по физической культуре, спорту и туризму</a:t>
            </a:r>
            <a:endParaRPr lang="ru-RU" sz="1200" dirty="0"/>
          </a:p>
        </p:txBody>
      </p:sp>
      <p:sp>
        <p:nvSpPr>
          <p:cNvPr id="55" name="Содержимое 4"/>
          <p:cNvSpPr txBox="1">
            <a:spLocks/>
          </p:cNvSpPr>
          <p:nvPr/>
        </p:nvSpPr>
        <p:spPr>
          <a:xfrm>
            <a:off x="5943599" y="4220438"/>
            <a:ext cx="2743201" cy="43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/>
              <a:t>Управление капитального строительства</a:t>
            </a:r>
            <a:endParaRPr lang="ru-R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266434" y="5842287"/>
            <a:ext cx="555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200" b="1" dirty="0" smtClean="0">
                <a:solidFill>
                  <a:srgbClr val="002060"/>
                </a:solidFill>
              </a:rPr>
              <a:t>Ведомственная</a:t>
            </a:r>
            <a:r>
              <a:rPr lang="ru-RU" sz="1200" dirty="0" smtClean="0">
                <a:solidFill>
                  <a:srgbClr val="002060"/>
                </a:solidFill>
              </a:rPr>
              <a:t> классификация непосредственно связана со структурой управления, она отображает группировку юридических лиц, получающих бюджетные средства (комитеты, управления, администрации районов и города)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8" name="Содержимое 4"/>
          <p:cNvSpPr txBox="1">
            <a:spLocks/>
          </p:cNvSpPr>
          <p:nvPr/>
        </p:nvSpPr>
        <p:spPr>
          <a:xfrm>
            <a:off x="5393759" y="2092316"/>
            <a:ext cx="883215" cy="212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3,5 %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Содержимое 4"/>
          <p:cNvSpPr txBox="1">
            <a:spLocks/>
          </p:cNvSpPr>
          <p:nvPr/>
        </p:nvSpPr>
        <p:spPr>
          <a:xfrm>
            <a:off x="5953124" y="1920863"/>
            <a:ext cx="1857376" cy="450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Управление культуры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Содержимое 4"/>
          <p:cNvSpPr txBox="1">
            <a:spLocks/>
          </p:cNvSpPr>
          <p:nvPr/>
        </p:nvSpPr>
        <p:spPr>
          <a:xfrm>
            <a:off x="5086349" y="4393200"/>
            <a:ext cx="876301" cy="216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b="1" dirty="0" smtClean="0">
                <a:latin typeface="+mj-lt"/>
              </a:rPr>
              <a:t>1,6 %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6" name="Содержимое 4"/>
          <p:cNvSpPr txBox="1">
            <a:spLocks/>
          </p:cNvSpPr>
          <p:nvPr/>
        </p:nvSpPr>
        <p:spPr>
          <a:xfrm>
            <a:off x="4981574" y="4591913"/>
            <a:ext cx="1866901" cy="43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ru-RU" sz="1200" dirty="0" smtClean="0">
                <a:latin typeface="+mj-lt"/>
              </a:rPr>
              <a:t>Управление опеки и попечительства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21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34BE65-D03A-4C7F-AA65-DDEDBE111AF8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1047750" y="1285876"/>
          <a:ext cx="6934200" cy="1562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28650" y="60326"/>
            <a:ext cx="7886700" cy="105409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+mn-lt"/>
              </a:rPr>
              <a:t>Муниципальные программы города Новокузнецка на 2016-2018 г.г.</a:t>
            </a:r>
            <a:endParaRPr lang="ru-RU" sz="3200" dirty="0">
              <a:latin typeface="+mn-lt"/>
            </a:endParaRPr>
          </a:p>
        </p:txBody>
      </p:sp>
      <p:graphicFrame>
        <p:nvGraphicFramePr>
          <p:cNvPr id="11" name="Содержимое 4"/>
          <p:cNvGraphicFramePr>
            <a:graphicFrameLocks/>
          </p:cNvGraphicFramePr>
          <p:nvPr/>
        </p:nvGraphicFramePr>
        <p:xfrm>
          <a:off x="1704975" y="4019550"/>
          <a:ext cx="5781675" cy="260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24525" y="454341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Программная часть бюджета</a:t>
            </a:r>
          </a:p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16 418 млн руб.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4416" y="4543411"/>
            <a:ext cx="2030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Непрограммная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часть бюджета</a:t>
            </a:r>
          </a:p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347 млн руб.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2125" y="3367066"/>
            <a:ext cx="5781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Соотношение программной и </a:t>
            </a:r>
            <a:r>
              <a:rPr lang="ru-RU" sz="2000" dirty="0" err="1" smtClean="0"/>
              <a:t>непрограммной</a:t>
            </a:r>
            <a:r>
              <a:rPr lang="ru-RU" sz="2000" dirty="0" smtClean="0"/>
              <a:t> частей бюджета</a:t>
            </a:r>
            <a:endParaRPr lang="ru-RU" sz="2000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2250" y="6356351"/>
            <a:ext cx="2057400" cy="365125"/>
          </a:xfrm>
        </p:spPr>
        <p:txBody>
          <a:bodyPr/>
          <a:lstStyle/>
          <a:p>
            <a:pPr>
              <a:defRPr/>
            </a:pPr>
            <a:fld id="{0034BE65-D03A-4C7F-AA65-DDEDBE111AF8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-352425" y="242866"/>
            <a:ext cx="873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Утверждённые муниципальные программы на 2016 год</a:t>
            </a:r>
            <a:endParaRPr lang="ru-RU" sz="20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911299" y="797880"/>
          <a:ext cx="7591425" cy="581632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172200"/>
                <a:gridCol w="819150"/>
                <a:gridCol w="600075"/>
              </a:tblGrid>
              <a:tr h="30218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Наименование программы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Сумма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Развитие и функционирование системы образования города Новокузнецка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7 </a:t>
                      </a:r>
                      <a:r>
                        <a:rPr lang="ru-RU" sz="1200" u="none" strike="noStrike" dirty="0" smtClean="0"/>
                        <a:t>145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u="none" strike="noStrike" dirty="0" smtClean="0"/>
                        <a:t>43,5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Развитие системы социальной защиты населения города Новокузнецка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073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Комплексное благоустройство территории Новокузнецкого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1 </a:t>
                      </a:r>
                      <a:r>
                        <a:rPr lang="ru-RU" sz="1200" u="none" strike="noStrike" dirty="0" smtClean="0"/>
                        <a:t>477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Развитие жилищно-коммунального хозяйства города Новокузнецка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1 </a:t>
                      </a:r>
                      <a:r>
                        <a:rPr lang="ru-RU" sz="1200" u="none" strike="noStrike" dirty="0" smtClean="0"/>
                        <a:t>359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8,3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80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Организация и развитие пассажирских перевозок и координация работы операторов связи на территории Новокузнецкого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724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4,4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Развитие здравоохранения города Новокузнецка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503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3,1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Развитие культуры в городе Новокузнецке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399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2,4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Управление муниципальными финансами Новокузнецкого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371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2,3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/>
                        <a:t>Обеспечение жилыми помещениями отдельных категорий граждан города Новокузнецка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361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Защита прав детей-сирот и детей, оставшихся без попечения родителей, прав недееспособных граждан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267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Основные направления развития территории Новокузнецкого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Управление капиталовложениями Новокузнецкого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7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Совершенствование предоставления государственных и муниципальных услуг на базе многофункционального центра в Новокузнецком городском </a:t>
                      </a:r>
                      <a:r>
                        <a:rPr lang="ru-RU" sz="1200" u="none" strike="noStrike" dirty="0" smtClean="0"/>
                        <a:t>округе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Защита населения и территории от чрезвычайных ситуаций природного и техногенного характера, обеспечение пожарной безопасности, безопасности на водных объектах территории Новокузнецкого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r>
                        <a:rPr lang="ru-RU" sz="1200" dirty="0" smtClean="0"/>
                        <a:t>,4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Управление муниципальным имуществом Новокузнецкого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24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u="none" strike="noStrike" dirty="0" smtClean="0"/>
                        <a:t>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marL="0" marR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/>
                        <a:t>Реализация молодежной политики в городе Новокузнецке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u="none" strike="noStrike" dirty="0" smtClean="0"/>
                        <a:t>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Развитие физической культуры и массового спорта Новокузнецка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u="none" strike="noStrike" dirty="0" smtClean="0"/>
                        <a:t>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Развитие субъектов малого и среднего предпринимательства в городе Новокузнецке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u="none" strike="noStrike" dirty="0" smtClean="0"/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/>
                        <a:t>Охрана окружающей среды и рациональное природопользование в границах Новокузнецкого городского округа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u="none" strike="noStrike" dirty="0" smtClean="0"/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/>
                        <a:t>Поддержка социально ориентированных некоммерческих организаций в городе Новокузнецке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u="none" strike="noStrike" dirty="0" smtClean="0"/>
                        <a:t>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2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/>
                        <a:t> </a:t>
                      </a:r>
                      <a:r>
                        <a:rPr lang="ru-RU" sz="1200" u="none" strike="noStrike" dirty="0" smtClean="0"/>
                        <a:t>Итого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16 416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/>
                      </a:pPr>
                      <a:r>
                        <a:rPr lang="ru-RU" sz="1200" u="none" strike="noStrike" dirty="0" smtClean="0"/>
                        <a:t>100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" name="Группа 5"/>
          <p:cNvGrpSpPr/>
          <p:nvPr/>
        </p:nvGrpSpPr>
        <p:grpSpPr>
          <a:xfrm>
            <a:off x="7252953" y="377454"/>
            <a:ext cx="1031359" cy="382772"/>
            <a:chOff x="3728481" y="655673"/>
            <a:chExt cx="1031359" cy="38277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274A6C"/>
                  </a:solidFill>
                </a:rPr>
                <a:t>млн.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и функционирование системы образования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120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</a:t>
            </a:r>
            <a:r>
              <a:rPr lang="ru-RU" sz="3200" dirty="0" smtClean="0"/>
              <a:t>3,5%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438900" y="2151319"/>
            <a:ext cx="3526970" cy="3216265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446088" indent="-446088"/>
            <a:r>
              <a:rPr lang="ru-RU" sz="1200" b="1" dirty="0" smtClean="0"/>
              <a:t>Разработчик программы:</a:t>
            </a:r>
          </a:p>
          <a:p>
            <a:pPr marL="446088" indent="-446088"/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Комитет образования и науки </a:t>
            </a:r>
          </a:p>
          <a:p>
            <a:pPr marL="446088" indent="-446088"/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администрации города Новокузнецка</a:t>
            </a:r>
          </a:p>
          <a:p>
            <a:pPr marL="446088" indent="-446088">
              <a:spcBef>
                <a:spcPts val="600"/>
              </a:spcBef>
            </a:pPr>
            <a:r>
              <a:rPr lang="ru-RU" sz="1200" b="1" dirty="0" smtClean="0"/>
              <a:t>Соисполнители: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Управление культуры администрации </a:t>
            </a:r>
          </a:p>
          <a:p>
            <a:pPr marL="446088" indent="-446088">
              <a:spcBef>
                <a:spcPts val="600"/>
              </a:spcBef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               города Новокузнецка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Комитет по физической культуре спорту и туризму администрации города Новокузнецка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Комитет социальной защиты администрации города Новокузнецка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Администрация города Новокузнецка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Управление капитального строительства администрации города Новокузнецка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7 145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37341" y="1933897"/>
          <a:ext cx="5082804" cy="4431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8367"/>
                <a:gridCol w="748146"/>
                <a:gridCol w="771896"/>
                <a:gridCol w="724395"/>
              </a:tblGrid>
              <a:tr h="616604">
                <a:tc>
                  <a:txBody>
                    <a:bodyPr/>
                    <a:lstStyle/>
                    <a:p>
                      <a:pPr marL="85725" indent="0" algn="ctr" fontAlgn="b"/>
                      <a:endParaRPr lang="ru-RU" sz="1400" u="none" strike="noStrike" dirty="0" smtClean="0">
                        <a:latin typeface="+mn-lt"/>
                      </a:endParaRPr>
                    </a:p>
                    <a:p>
                      <a:pPr marL="85725" indent="0" algn="ctr" fontAlgn="b"/>
                      <a:r>
                        <a:rPr lang="ru-RU" sz="1400" u="none" strike="noStrike" dirty="0" smtClean="0">
                          <a:latin typeface="+mn-lt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u="none" strike="noStrike" dirty="0" smtClean="0">
                        <a:latin typeface="+mn-lt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u="none" strike="noStrike" dirty="0" smtClean="0">
                        <a:latin typeface="+mn-lt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u="none" strike="noStrike" dirty="0" smtClean="0">
                        <a:latin typeface="+mn-lt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7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Муниципальная программа "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Развитие и функционирование системы образования города Новокузнецка"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7 145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2 920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2 594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7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"Развитие и функционирование муниципальных и иных учреждений образования города Новокузнецка"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6 861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2 777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2 503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986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"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Социальные гарантии в сфере образования"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7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"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Финансовое оздоровление сферы управления образованием города Новокузнецка"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7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"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Обеспечение деятельности Комитета образования и науки администрации города Новокузнецка"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450913" y="5425012"/>
            <a:ext cx="3526832" cy="8878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 algn="ctr">
              <a:spcBef>
                <a:spcPts val="600"/>
              </a:spcBef>
            </a:pPr>
            <a:r>
              <a:rPr lang="ru-RU" sz="1400" b="1" i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Обеспечение доступности и качества образования на территории города Новокузнецка</a:t>
            </a:r>
            <a:endParaRPr lang="ru-RU" sz="1100" i="1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585" y="1294411"/>
            <a:ext cx="416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Параметры муниципальной программы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системы социальной защиты населения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120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18,7%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6457950" y="6423026"/>
            <a:ext cx="20574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7787" y="2014443"/>
            <a:ext cx="3311834" cy="2646878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Комитет социальной защиты Администрации города Новокузнецка</a:t>
            </a:r>
            <a:endParaRPr lang="ru-RU" sz="1400" i="1" dirty="0" smtClean="0">
              <a:ea typeface="Verdana" pitchFamily="34" charset="0"/>
              <a:cs typeface="Verdana" pitchFamily="34" charset="0"/>
            </a:endParaRPr>
          </a:p>
          <a:p>
            <a:pPr marL="446088" indent="-446088">
              <a:spcBef>
                <a:spcPts val="600"/>
              </a:spcBef>
            </a:pPr>
            <a:r>
              <a:rPr lang="ru-RU" sz="1400" b="1" dirty="0" smtClean="0"/>
              <a:t>Соисполнители: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Комитет образования и науки администрации города Новокузнецка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Управление здравоохранения администрации города Новокузнецка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Управление культуры администрации города Новокузнецка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Управление по транспорту и связи администрации города Новокузнецка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3 073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25448" y="1355244"/>
          <a:ext cx="5346677" cy="48836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46452"/>
                <a:gridCol w="549275"/>
                <a:gridCol w="549275"/>
                <a:gridCol w="701675"/>
              </a:tblGrid>
              <a:tr h="299483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ru-RU" sz="1400" u="none" strike="noStrike" dirty="0" smtClean="0">
                          <a:latin typeface="+mn-lt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1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Муниципальная программа "Развитие системы социальной защиты населения города Новокузнецка"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3 073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48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1 "Повышение качества жизни отдельных категорий граждан, степени их социальной защищенности"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2 914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94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2 " Социальная интеграция инвалидов"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3 "Обеспечение деятельности Комитета по реализации муниципальной программы"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1 "Финансовое оздоровление Комитета социальной защиты"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2 "Организация и проведение социально значимых мероприятий"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3 "Содержание и развитие сети загородных учреждений с целью оздоровления детей, оказавшихся в трудной жизненной ситуации"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88420" y="4990028"/>
            <a:ext cx="3301201" cy="1231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 algn="ctr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Повышение эффективности социальной поддержки населения города и повышение качества и доступности предоставления услуг по социальному обслуживанию</a:t>
            </a:r>
            <a:endParaRPr lang="ru-RU" sz="11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810" y="975874"/>
            <a:ext cx="416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Параметры муниципальной программы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655778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Комплексное благоустройство территории Новокузнецкого городского округа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9,0%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88420" y="1973332"/>
            <a:ext cx="3301201" cy="3133058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ea typeface="Verdana" pitchFamily="34" charset="0"/>
                <a:cs typeface="Verdana" pitchFamily="34" charset="0"/>
              </a:rPr>
              <a:t>	</a:t>
            </a: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Управление дорожно-коммунального хозяйства и благоустройства администрации города Новокузнецка</a:t>
            </a:r>
            <a:endParaRPr lang="ru-RU" sz="1400" i="1" dirty="0" smtClean="0">
              <a:ea typeface="Verdana" pitchFamily="34" charset="0"/>
              <a:cs typeface="Verdana" pitchFamily="34" charset="0"/>
            </a:endParaRPr>
          </a:p>
          <a:p>
            <a:pPr marL="446088" indent="-446088">
              <a:spcBef>
                <a:spcPts val="600"/>
              </a:spcBef>
            </a:pPr>
            <a:r>
              <a:rPr lang="ru-RU" sz="1400" b="1" dirty="0" smtClean="0"/>
              <a:t>Соисполнители: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Управление капитального строительства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Администрация Заводского района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Администрация Центрального района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Администрация Орджоникидзевского района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Администрация Кузнецкого района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Администрация Новоильинского района</a:t>
            </a:r>
          </a:p>
          <a:p>
            <a:pPr marL="446088" indent="-446088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100" i="1" dirty="0" smtClean="0">
                <a:ea typeface="Verdana" pitchFamily="34" charset="0"/>
                <a:cs typeface="Verdana" pitchFamily="34" charset="0"/>
              </a:rPr>
              <a:t>Администрация Куйбышевского района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1 479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1307813"/>
          <a:ext cx="5480026" cy="517871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18089"/>
                <a:gridCol w="553979"/>
                <a:gridCol w="553979"/>
                <a:gridCol w="553979"/>
              </a:tblGrid>
              <a:tr h="358135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ru-RU" sz="1400" u="none" strike="noStrike" dirty="0" smtClean="0">
                          <a:latin typeface="+mn-lt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Муниципальная программа «Комплексное благоустройство территории Новокузнецкого городского округа»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1 478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1 376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1 060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14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 "Благоустройство городских территорий, организация содержания и ремонта объектов благоустройства, дорог и других элементов улично-дорожной сети НГО"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1 053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1 007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41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1.  «Обращение с отходами производства и потребления»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143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2. «Обеспечение функционирования Управления по реализации МП "Комплексное благоустройство территории НГО" и осуществление муниципального контроля в области дорожно-коммунального хозяйства»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63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3. «Финансовое оздоровление сферы управления дорожно - коммунальным хозяйством НГО»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4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4. «Обеспечение безопасности дорожного движения»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88420" y="5200158"/>
            <a:ext cx="3301201" cy="1231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 algn="ctr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Повышение уровня безопасности, комфортности и эстетической привлекательности среды проживания населения на территории Новокузнецкого городского округа</a:t>
            </a:r>
            <a:endParaRPr lang="ru-RU" sz="1100" dirty="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660" y="1016077"/>
            <a:ext cx="416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Параметры муниципальной программы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жилищно-коммунального хозяйства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8,3%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8895" y="2171061"/>
            <a:ext cx="3455580" cy="1985159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200" b="1" dirty="0" smtClean="0"/>
              <a:t>Разработчик программы:</a:t>
            </a:r>
          </a:p>
          <a:p>
            <a:pPr marL="446088" indent="-446088"/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	Комитет жилищно-коммунального хозяйства администрации города Новокузнецка</a:t>
            </a:r>
          </a:p>
          <a:p>
            <a:pPr marL="446088" indent="-446088">
              <a:spcBef>
                <a:spcPts val="600"/>
              </a:spcBef>
            </a:pPr>
            <a:r>
              <a:rPr lang="ru-RU" sz="1200" b="1" dirty="0" smtClean="0"/>
              <a:t>Соисполнители: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Муниципальное бюджетное учреждение "Дирекция ЖКХ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Управление капитального строительства города Новокузнецка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1 359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1318160"/>
          <a:ext cx="5460976" cy="50826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21092"/>
                <a:gridCol w="446628"/>
                <a:gridCol w="446628"/>
                <a:gridCol w="446628"/>
              </a:tblGrid>
              <a:tr h="412785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ru-RU" sz="1400" u="none" strike="noStrike" dirty="0" smtClean="0">
                          <a:latin typeface="+mn-lt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3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Муниципальная программа "Развитие жилищно-коммунального хозяйства города Новокузнецка"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1 359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1 "Строительство, ремонт и реконструкция объектов инженерной инфраструктуры"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9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2 "Жилищное хозяйство и капитальный ремонт жилого фонда"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3 "Обеспечение выплаты субсидии и компенсации выпадающих доходов организациям, предоставляющим населению жилищно-коммунальные услуги, возникших в результате установления мер социальной поддержки граждан"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4 "Обеспечение реализации муниципальной программы "Развитие жилищно-коммунального хозяйства города Новокузнецка"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"Финансовое оздоровление сферы управления жилищно-коммунальным хозяйством Новокузнецкого городского округа"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88420" y="4942490"/>
            <a:ext cx="3455580" cy="14157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360000">
              <a:spcBef>
                <a:spcPts val="600"/>
              </a:spcBef>
            </a:pPr>
            <a:r>
              <a:rPr lang="ru-RU" sz="12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360000" indent="-360000"/>
            <a:r>
              <a:rPr lang="ru-RU" sz="12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Создание условий для поддержания жилищно-коммунального хозяйства г. Новокузнецка в надлежащем состоянии и обеспечения населения доступными и качественными жилищно-коммунальными услугами</a:t>
            </a:r>
            <a:endParaRPr lang="ru-RU" sz="12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775" y="930352"/>
            <a:ext cx="416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Параметры муниципальной программы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Обеспечение жилыми помещениями отдельных категорий граждан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2,2%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8895" y="1923804"/>
            <a:ext cx="3455580" cy="4078362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200" b="1" dirty="0" smtClean="0"/>
              <a:t>Разработчик программы:</a:t>
            </a:r>
          </a:p>
          <a:p>
            <a:pPr marL="446088" indent="-446088"/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	Управление по учету и приватизации жилых помещений администрации города Новокузнецка</a:t>
            </a:r>
          </a:p>
          <a:p>
            <a:pPr marL="446088" indent="-446088">
              <a:spcBef>
                <a:spcPts val="600"/>
              </a:spcBef>
            </a:pPr>
            <a:r>
              <a:rPr lang="ru-RU" sz="1200" b="1" dirty="0" smtClean="0"/>
              <a:t>Соисполнители: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Управление опеки и попечительства администрации города Новокузнецка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Комитет социальной защиты Администрации города Новокузнецка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Отдел промышленности Управления экономического развития, промышленности и инвестиций администрации города Новокузнецка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Комитет по управлению муниципальным имуществом  города Новокузнецка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Администрация города Новокузнецка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Управление капитального строительства города Новокузнецка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361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84750" y="1698170"/>
          <a:ext cx="5289775" cy="496388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20260"/>
                <a:gridCol w="556505"/>
                <a:gridCol w="556505"/>
                <a:gridCol w="556505"/>
              </a:tblGrid>
              <a:tr h="324662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ru-RU" sz="1400" u="none" strike="noStrike" dirty="0" smtClean="0">
                          <a:latin typeface="+mn-lt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47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Муниципальная программа «Обеспечение жилыми помещениями отдельных категорий граждан города Новокузнецка»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69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Основное мероприятие 1. «Предоставление социальных выплат молодым семьям, признанным нуждающимися в улучшении жилищных условий»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7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Основное мероприятие 2. «Приобретение жилых помещений в целях переселения граждан из аварийного жилищного фонда"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69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Основное мероприятие 3. «Приобретение жилых помещений во исполнение вступивших в законную силу решений судов общей юрисдикции»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Основное мероприятие 4. «Приобретение жилых помещений в целях предоставления их детям-сиротам и детям, оставшимся без попечения родителей»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Основное мероприятие 5. «Предоставление жилых помещений социальным категориям граждан, состоящих на учете в качестве нуждающихся в жилых помещениях, по договорам социального найма»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88420" y="5818908"/>
            <a:ext cx="3455580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 algn="ctr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1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Улучшение жилищных условий отдельных категорий граждан, проживающих в Новокузнецком городском округе</a:t>
            </a:r>
            <a:endParaRPr lang="ru-RU" sz="11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465" y="1363119"/>
            <a:ext cx="416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Параметры муниципальной программы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02515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здравоохранения города Новокузнецка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3,1%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88420" y="2619973"/>
            <a:ext cx="3241824" cy="646331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200" b="1" dirty="0" smtClean="0"/>
              <a:t>Разработчик программы:</a:t>
            </a:r>
          </a:p>
          <a:p>
            <a:pPr marL="446088" indent="-446088"/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	Управление здравоохранения администрации города Новокузнецка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503 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3123" y="1709531"/>
          <a:ext cx="5400426" cy="47506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0050"/>
                <a:gridCol w="446792"/>
                <a:gridCol w="446792"/>
                <a:gridCol w="446792"/>
              </a:tblGrid>
              <a:tr h="277876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ru-RU" sz="1400" u="none" strike="noStrike" dirty="0" smtClean="0">
                          <a:latin typeface="+mn-lt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Муниципальная программа "Развитие здравоохранения города Новокузнецка"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348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1 "Профилактика заболеваний и формирование здорового образа жизни. Развитие первичной медико-санитарной помощи в медицинских учреждениях муниципальной системы здравоохранения"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38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2 "Оказание специализированной, включая высокотехнологичную, медицинской помощи, скорой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том числе скорой специализированной и паллиативной медицинской помощи в медицинских учреждениях муниципальной системы здравоохранения"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3 "Обеспечение деятельности по реализации муниципальной программы "Развитие здравоохранение города Новокузнецка""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"Финансовое оздоровление Управления здравоохранения"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76406" y="4073988"/>
            <a:ext cx="3253838" cy="19697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 algn="ctr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360000" indent="-446088"/>
            <a:r>
              <a:rPr lang="ru-RU" sz="11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Совершенствование муниципальной системы охраны здоровья населения, улучшение профилактики заболеваний, сохранение и укрепление физического и психического здоровья каждого человека, поддержание его долголетней активной жизни, предоставление ему доступной и качественной медицинской помощи</a:t>
            </a:r>
            <a:endParaRPr lang="ru-RU" sz="11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221" y="1294207"/>
            <a:ext cx="416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Параметры муниципальной программы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7027253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Развитие культуры в городе Новокузнецке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2,4%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6457950" y="6423026"/>
            <a:ext cx="20574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295900" y="2047237"/>
            <a:ext cx="3838576" cy="3293209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200" b="1" dirty="0" smtClean="0"/>
              <a:t>Разработчик программы:</a:t>
            </a:r>
          </a:p>
          <a:p>
            <a:pPr marL="446088" indent="-446088"/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	Управление культуры администрации города Новокузнецка</a:t>
            </a:r>
          </a:p>
          <a:p>
            <a:pPr marL="446088" indent="-446088">
              <a:spcBef>
                <a:spcPts val="600"/>
              </a:spcBef>
            </a:pPr>
            <a:r>
              <a:rPr lang="ru-RU" sz="1200" b="1" dirty="0" smtClean="0"/>
              <a:t>Соисполнители: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Администрация Орджоникидзевского района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Администрация Заводского района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Администрация Новоильинского района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Администрация Куйбышевского района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Администрация Центрального района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Администрация Кузнецкого</a:t>
            </a:r>
          </a:p>
          <a:p>
            <a:pPr marL="360000" indent="-36000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200" i="1" dirty="0" smtClean="0">
                <a:ea typeface="Verdana" pitchFamily="34" charset="0"/>
                <a:cs typeface="Verdana" pitchFamily="34" charset="0"/>
              </a:rPr>
              <a:t>Организационный отдел управления по организационной работе, общественным отношениям и делопроизводству администрации города Новокузнецка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399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5921" y="1657351"/>
          <a:ext cx="4965679" cy="49349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79166"/>
                <a:gridCol w="700663"/>
                <a:gridCol w="609600"/>
                <a:gridCol w="476250"/>
              </a:tblGrid>
              <a:tr h="236824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ru-RU" sz="1400" u="none" strike="noStrike" dirty="0" smtClean="0">
                          <a:latin typeface="+mn-lt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89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Муниципальная программа "Развитие культуры в городе Новокузнецке"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"Культурно-историческое наследие и доступность информационного пространства"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3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 "Сохранение и развитие профессионального искусства и народного творчества"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55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"Обеспечение деятельности по реализации муниципальной программы "Развитие культуры в городе Новокузнецке"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9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"Финансовое оздоровление "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65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"Охрана и сохранение объектов культурного наследия, находящихся в собственности Новокузнецкого городского округа"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5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"Проведение культурно-массовых мероприятий национального, всероссийского, регионального, областного и городского значения в Новокузнецком городском округе"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24475" y="5666303"/>
            <a:ext cx="3810000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360000" algn="ctr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360000" indent="-360000"/>
            <a:r>
              <a:rPr lang="ru-RU" sz="11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200" dirty="0" smtClean="0">
                <a:ea typeface="Verdana" pitchFamily="34" charset="0"/>
                <a:cs typeface="Verdana" pitchFamily="34" charset="0"/>
              </a:rPr>
              <a:t>Создание условий для сохранения, развития и реализации культурного и духовного потенциала населения города Новокузнецка</a:t>
            </a:r>
            <a:endParaRPr lang="ru-RU" sz="1100" dirty="0" smtClean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660" y="1111327"/>
            <a:ext cx="416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Параметры муниципальной программы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0351"/>
            <a:ext cx="7886700" cy="4635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Город Новокузнецк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0075" y="720725"/>
            <a:ext cx="7886700" cy="1489075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Официальное полное наименование муниципального образования </a:t>
            </a:r>
            <a:r>
              <a:rPr lang="ru-RU" b="1" dirty="0" smtClean="0"/>
              <a:t>- Новокузнецкий городской округ</a:t>
            </a:r>
            <a:r>
              <a:rPr lang="ru-RU" dirty="0" smtClean="0"/>
              <a:t>. Сокращенное наименование – город Новокузнецк. Первый по площади в Кузбассе и второй по населению, а также старейший город Кемеровской области. Город основан в 1618 году как острог возле впадения р. Кондомы в р. Томь.  В 2018 году город Новокузнецк будет праздновать свое 400-летие.</a:t>
            </a:r>
          </a:p>
          <a:p>
            <a:pPr algn="just"/>
            <a:r>
              <a:rPr lang="ru-RU" dirty="0" smtClean="0"/>
              <a:t>Новокузнецк — в России тридцатый по численности населения; важный экономический, транспортный и культурный центр Сибири. Население — 552 445 человек (2016). Площадь города — 424 км².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 descr="IMG_1208_без лог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95524"/>
            <a:ext cx="7620000" cy="367398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97" y="101895"/>
            <a:ext cx="6388855" cy="131223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/>
              <a:t>Организация и развитие пассажирских перевозок и координация работы операторов связи на территории Новокузнецкого городского округа</a:t>
            </a: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09409" y="0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4170" y="531421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4,4%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838575" y="3810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926545" y="2475367"/>
            <a:ext cx="3217455" cy="954107"/>
          </a:xfrm>
          <a:prstGeom prst="rect">
            <a:avLst/>
          </a:prstGeom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/>
            <a:r>
              <a:rPr lang="ru-RU" sz="1400" b="1" dirty="0" smtClean="0"/>
              <a:t>Разработчик программы:</a:t>
            </a:r>
          </a:p>
          <a:p>
            <a:pPr marL="446088" indent="-446088"/>
            <a:r>
              <a:rPr lang="ru-RU" sz="1400" i="1" dirty="0" smtClean="0">
                <a:ea typeface="Verdana" pitchFamily="34" charset="0"/>
                <a:cs typeface="Verdana" pitchFamily="34" charset="0"/>
              </a:rPr>
              <a:t>	Управление по транспорту и связи администрации города Новокузнецка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2185" y="1035127"/>
            <a:ext cx="2551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Финансовое обеспечение из средств бюджета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724</a:t>
            </a:r>
            <a:r>
              <a:rPr lang="ru-RU" sz="1400" b="1" dirty="0" smtClean="0"/>
              <a:t>млн.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1623" y="2182325"/>
          <a:ext cx="5671024" cy="34347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78891"/>
                <a:gridCol w="430711"/>
                <a:gridCol w="430711"/>
                <a:gridCol w="430711"/>
              </a:tblGrid>
              <a:tr h="356177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ru-RU" sz="1400" u="none" strike="noStrike" dirty="0" smtClean="0">
                          <a:latin typeface="+mn-lt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atin typeface="+mn-lt"/>
                        </a:rPr>
                        <a:t>2018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231" marR="7231" marT="72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640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Муниципальная программа "Организация и развитие пассажирских перевозок и координация работы операторов связи на территории Новокузнецкого городского округа"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7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1 «Обслуживание населения города Новокузнецка пассажирским транспортом, осуществляющим перевозку по социальному заказу»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57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Подпрограмма 2 «Обеспечение деятельности по предоставлению населению транспортных услуг по перевозке пассажиров транспортом общего пользования и услуг связи»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7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Отдельное мероприятие «Финансовое оздоровление сферы управления транспортом Новокузнецкого городского округа»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829316" y="4227354"/>
            <a:ext cx="316030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rnd"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46088" indent="-446088" algn="ctr">
              <a:spcBef>
                <a:spcPts val="600"/>
              </a:spcBef>
            </a:pPr>
            <a:r>
              <a:rPr lang="ru-RU" sz="1400" b="1" dirty="0" smtClean="0">
                <a:solidFill>
                  <a:srgbClr val="FF0000"/>
                </a:solidFill>
              </a:rPr>
              <a:t>Цель программы:</a:t>
            </a:r>
          </a:p>
          <a:p>
            <a:pPr marL="446088" indent="-446088"/>
            <a:r>
              <a:rPr lang="ru-RU" sz="1400" i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ru-RU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Создание условий для наиболее полного удовлетворения потребности населения города в пассажирских перевозках и услугах связи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385" y="1825702"/>
            <a:ext cx="4161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Параметры муниципальной программы</a:t>
            </a:r>
            <a:endParaRPr lang="ru-RU" sz="1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120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075" y="435208"/>
            <a:ext cx="7788691" cy="7174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5. ИСТОЧНИКИ ФИНАНСИРОВАНИЯ</a:t>
            </a:r>
            <a:r>
              <a:rPr lang="en-US" sz="2800" dirty="0" smtClean="0"/>
              <a:t> </a:t>
            </a:r>
            <a:r>
              <a:rPr lang="ru-RU" sz="2800" dirty="0" smtClean="0"/>
              <a:t>ДЕФИЦИТА БЮДЖЕТА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992" y="1021278"/>
            <a:ext cx="4536374" cy="5438899"/>
          </a:xfrm>
        </p:spPr>
        <p:txBody>
          <a:bodyPr>
            <a:normAutofit/>
          </a:bodyPr>
          <a:lstStyle/>
          <a:p>
            <a:pPr lvl="0"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0" indent="-720000" algn="just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100" dirty="0" smtClean="0"/>
              <a:t>Муниципальные займы, осуществляемые путем выпуска муниципальных ценных бумаг от имени муниципального образования</a:t>
            </a:r>
          </a:p>
          <a:p>
            <a:pPr marL="0" indent="-720000" algn="just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100" dirty="0" smtClean="0"/>
              <a:t>Кредиты, полученные от кредитных организаций</a:t>
            </a:r>
          </a:p>
          <a:p>
            <a:pPr marL="0" indent="-720000" algn="just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100" dirty="0" smtClean="0"/>
              <a:t>Бюджетные кредиты, полученные от бюджетов других уровней бюджетной системы РФ</a:t>
            </a:r>
          </a:p>
          <a:p>
            <a:pPr marL="0" indent="-720000" algn="just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2100" dirty="0" smtClean="0"/>
              <a:t>Изменение остатков средств на счетах по учету средств местного бюджета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00026" y="1990725"/>
            <a:ext cx="4048124" cy="2790825"/>
          </a:xfrm>
          <a:prstGeom prst="cloudCallout">
            <a:avLst>
              <a:gd name="adj1" fmla="val -40185"/>
              <a:gd name="adj2" fmla="val 786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en-US" sz="9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</a:rPr>
              <a:t>Первые три источника составляют муниципальный долг, то есть совокупность долговых обязательств муниципального образования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9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350" dirty="0"/>
              <a:t> 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2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9698"/>
            <a:ext cx="7886700" cy="75477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Муниципальный долг</a:t>
            </a:r>
            <a:endParaRPr lang="ru-RU" sz="14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7509409" y="208807"/>
          <a:ext cx="1264886" cy="94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753012" y="1150420"/>
          <a:ext cx="7400924" cy="5154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7"/>
          <p:cNvGrpSpPr/>
          <p:nvPr/>
        </p:nvGrpSpPr>
        <p:grpSpPr>
          <a:xfrm>
            <a:off x="446566" y="435933"/>
            <a:ext cx="985322" cy="382772"/>
            <a:chOff x="1818166" y="1733105"/>
            <a:chExt cx="985322" cy="38277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1818166" y="1733105"/>
              <a:ext cx="925034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30910" y="1741012"/>
              <a:ext cx="97257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млн.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482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557" y="609662"/>
            <a:ext cx="7406640" cy="7837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Открытые информационные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31668" y="3867898"/>
            <a:ext cx="3747407" cy="3575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hlinkClick r:id="rId2"/>
              </a:rPr>
              <a:t>Бюджет для граждан Кемеровской области</a:t>
            </a:r>
            <a:endParaRPr lang="ru-RU" dirty="0"/>
          </a:p>
        </p:txBody>
      </p:sp>
      <p:pic>
        <p:nvPicPr>
          <p:cNvPr id="4" name="Рисунок 3" descr="Minf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04" y="1650515"/>
            <a:ext cx="607088" cy="740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1125" y="2413861"/>
            <a:ext cx="34877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hlinkClick r:id="rId4"/>
              </a:rPr>
              <a:t>Бюджет для граждан Российской Федерации</a:t>
            </a:r>
            <a:endParaRPr lang="ru-RU" sz="1350" dirty="0"/>
          </a:p>
          <a:p>
            <a:endParaRPr lang="ru-R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32664" y="5870313"/>
            <a:ext cx="8513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	</a:t>
            </a:r>
            <a:r>
              <a:rPr lang="ru-RU" sz="1350" dirty="0" smtClean="0"/>
              <a:t>  </a:t>
            </a:r>
            <a:r>
              <a:rPr lang="en-US" sz="1350" dirty="0" smtClean="0"/>
              <a:t>© </a:t>
            </a:r>
            <a:r>
              <a:rPr lang="ru-RU" sz="1050" dirty="0" smtClean="0"/>
              <a:t>Автор </a:t>
            </a:r>
            <a:r>
              <a:rPr lang="ru-RU" sz="1050" dirty="0"/>
              <a:t>титульного рисунка </a:t>
            </a:r>
            <a:r>
              <a:rPr lang="ru-RU" sz="1050" dirty="0" smtClean="0"/>
              <a:t>– «Кузнецкая крепость»  </a:t>
            </a:r>
            <a:r>
              <a:rPr lang="ru-RU" sz="1050" dirty="0"/>
              <a:t>Савино</a:t>
            </a:r>
            <a:r>
              <a:rPr lang="en-US" sz="1050" dirty="0"/>
              <a:t>ff </a:t>
            </a:r>
            <a:r>
              <a:rPr lang="ru-RU" sz="1050" dirty="0"/>
              <a:t>Дмитрий</a:t>
            </a:r>
          </a:p>
        </p:txBody>
      </p:sp>
      <p:pic>
        <p:nvPicPr>
          <p:cNvPr id="102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4821" y="1637811"/>
            <a:ext cx="2179659" cy="6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logotip.gif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835" y="4533076"/>
            <a:ext cx="1648653" cy="824327"/>
          </a:xfrm>
          <a:prstGeom prst="rect">
            <a:avLst/>
          </a:prstGeom>
        </p:spPr>
      </p:pic>
      <p:pic>
        <p:nvPicPr>
          <p:cNvPr id="1028" name="Picture 4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6330" y="2703037"/>
            <a:ext cx="2167720" cy="67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30168" y="3747073"/>
            <a:ext cx="2152819" cy="47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ndex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6662" y="3042546"/>
            <a:ext cx="718571" cy="761421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65544" y="5762847"/>
            <a:ext cx="2700670" cy="1588"/>
          </a:xfrm>
          <a:prstGeom prst="line">
            <a:avLst/>
          </a:prstGeom>
          <a:ln w="158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7282"/>
            <a:ext cx="8229600" cy="518746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3000" dirty="0"/>
              <a:t>Список источников и литературы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40323" y="1226527"/>
            <a:ext cx="8557846" cy="5412398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Конституция Российской Федерации (принята всенародным голосованием 12.12.1993).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Бюджетный кодекс Российской Федерации от 31.07.1998 № 145-ФЗ.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Налоговый кодекс Российской Федерации (часть первая) от 31.07.1998 № 146-ФЗ.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Налоговый кодекс Российской Федерации (часть вторая) от 05.08.2000 № 117-ФЗ.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Федеральный Закон от 06.10.2003 № 131-ФЗ «Об общих принципах организации местного самоуправления в Российской Федерации».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Федеральный закон от 08.05.2010 № 83-ФЗ «О внесении изменений в отдельные законодательные акты Российской Федерации в связи с совершенствованием правового положения государственных (муниципальных) учреждений».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 smtClean="0"/>
              <a:t>Бюджетное </a:t>
            </a:r>
            <a:r>
              <a:rPr lang="ru-RU" sz="1200" dirty="0"/>
              <a:t>послание Президента РФ Федеральному собранию от 13.06.2013 </a:t>
            </a:r>
            <a:r>
              <a:rPr lang="ru-RU" sz="1200" dirty="0" smtClean="0"/>
              <a:t>«О </a:t>
            </a:r>
            <a:r>
              <a:rPr lang="ru-RU" sz="1200" dirty="0"/>
              <a:t>бюджетной политике в 2014 - 2016 годах»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Закон Кемеровской области от 24.11.2005 № 134-ОЗ «О межбюджетных отношениях в Кемеровской области».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Устав Новокузнецкого городского округа.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Решение Новокузнецкого городского Совета народных депутатов от </a:t>
            </a:r>
            <a:r>
              <a:rPr lang="ru-RU" sz="1200" dirty="0" smtClean="0"/>
              <a:t>16.03.2016 </a:t>
            </a:r>
            <a:r>
              <a:rPr lang="ru-RU" sz="1200" dirty="0"/>
              <a:t>№ </a:t>
            </a:r>
            <a:r>
              <a:rPr lang="ru-RU" sz="1200" dirty="0" smtClean="0"/>
              <a:t>2/25 </a:t>
            </a:r>
            <a:r>
              <a:rPr lang="ru-RU" sz="1200" dirty="0"/>
              <a:t>«Об утверждении Положения о бюджетном процессе в Новокузнецком городском округе».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Постановление </a:t>
            </a:r>
            <a:r>
              <a:rPr lang="ru-RU" sz="1200" dirty="0" smtClean="0"/>
              <a:t>администрации города </a:t>
            </a:r>
            <a:r>
              <a:rPr lang="ru-RU" sz="1200" dirty="0"/>
              <a:t>Новокузнецка от </a:t>
            </a:r>
            <a:r>
              <a:rPr lang="ru-RU" sz="1200" dirty="0" smtClean="0"/>
              <a:t>10.04.2014 </a:t>
            </a:r>
            <a:r>
              <a:rPr lang="ru-RU" sz="1200" dirty="0"/>
              <a:t>№ </a:t>
            </a:r>
            <a:r>
              <a:rPr lang="ru-RU" sz="1200" dirty="0" smtClean="0"/>
              <a:t>54 </a:t>
            </a:r>
            <a:r>
              <a:rPr lang="ru-RU" sz="1200" dirty="0"/>
              <a:t>«О реализации норм Бюджетного кодекса Российской Федерации».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/>
              <a:t>Постановление администрации города Новокузнецка от 30.11.2010 № 114 «О совершенствовании правового положения муниципальных учреждений</a:t>
            </a:r>
            <a:r>
              <a:rPr lang="ru-RU" sz="1200" dirty="0" smtClean="0"/>
              <a:t>».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Новокузнецкого городского Совета народных депутатов от 29.12.2015 № 14-160 «О бюджете Новокузнецкого городского округа на 2016 год и на плановый период 2017 и 2018 годов»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200" dirty="0" smtClean="0"/>
              <a:t>Приказ МФ РФ от 22.09.2015 №145н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форме»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endParaRPr lang="ru-RU" sz="1200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077A7-DC07-4CD4-8E5E-4C0F05A4E476}" type="slidenum">
              <a:rPr lang="ru-RU"/>
              <a:pPr/>
              <a:t>34</a:t>
            </a:fld>
            <a:endParaRPr lang="ru-RU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232997" y="1075592"/>
            <a:ext cx="8641373" cy="0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62"/>
          </a:p>
        </p:txBody>
      </p:sp>
    </p:spTree>
    <p:extLst>
      <p:ext uri="{BB962C8B-B14F-4D97-AF65-F5344CB8AC3E}">
        <p14:creationId xmlns:p14="http://schemas.microsoft.com/office/powerpoint/2010/main" xmlns="" val="236867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  <p:bldP spid="2458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" y="677732"/>
            <a:ext cx="829414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Список использованных сокращений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5585" y="1296365"/>
            <a:ext cx="7928658" cy="51970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 smtClean="0"/>
              <a:t>ГРБС</a:t>
            </a:r>
            <a:r>
              <a:rPr lang="ru-RU" sz="1600" dirty="0" smtClean="0"/>
              <a:t> – главный распорядитель бюджетных средств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ЕНВД</a:t>
            </a:r>
            <a:r>
              <a:rPr lang="ru-RU" sz="1600" dirty="0" smtClean="0"/>
              <a:t> – единый налог на вмененный доход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КО</a:t>
            </a:r>
            <a:r>
              <a:rPr lang="ru-RU" sz="1600" dirty="0" smtClean="0"/>
              <a:t> – Кемеровская область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ЗКО – </a:t>
            </a:r>
            <a:r>
              <a:rPr lang="ru-RU" sz="1600" dirty="0" smtClean="0"/>
              <a:t>Закон Кемеровской области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МКД</a:t>
            </a:r>
            <a:r>
              <a:rPr lang="ru-RU" sz="1600" dirty="0" smtClean="0"/>
              <a:t> – многоквартирный дом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НДС</a:t>
            </a:r>
            <a:r>
              <a:rPr lang="ru-RU" sz="1600" dirty="0" smtClean="0"/>
              <a:t> – налог на добавленную стоимость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НДПИ</a:t>
            </a:r>
            <a:r>
              <a:rPr lang="ru-RU" sz="1600" dirty="0" smtClean="0"/>
              <a:t> – налог на добычу полезных ископаемых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НДФЛ</a:t>
            </a:r>
            <a:r>
              <a:rPr lang="ru-RU" sz="1600" dirty="0" smtClean="0"/>
              <a:t> – налог на доходы физических лиц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ОМС</a:t>
            </a:r>
            <a:r>
              <a:rPr lang="ru-RU" sz="1600" dirty="0" smtClean="0"/>
              <a:t> – обязательное медицинское страхование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РЭК</a:t>
            </a:r>
            <a:r>
              <a:rPr lang="ru-RU" sz="1600" dirty="0" smtClean="0"/>
              <a:t> – Региональная Энергетическая комиссия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СНД</a:t>
            </a:r>
            <a:r>
              <a:rPr lang="ru-RU" sz="1600" dirty="0" smtClean="0"/>
              <a:t> – Совет народных депутатов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ТБО</a:t>
            </a:r>
            <a:r>
              <a:rPr lang="ru-RU" sz="1600" dirty="0" smtClean="0"/>
              <a:t> – твердые бытовые отходы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УСН</a:t>
            </a:r>
            <a:r>
              <a:rPr lang="ru-RU" sz="1600" dirty="0" smtClean="0"/>
              <a:t> – упрощенная система налогообложения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ФО</a:t>
            </a:r>
            <a:r>
              <a:rPr lang="ru-RU" sz="1600" dirty="0" smtClean="0"/>
              <a:t> – финансовый орган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КГК</a:t>
            </a:r>
            <a:r>
              <a:rPr lang="ru-RU" sz="1600" dirty="0" smtClean="0"/>
              <a:t> – комитет городского контроля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ГАДБ</a:t>
            </a:r>
            <a:r>
              <a:rPr lang="ru-RU" sz="1600" dirty="0" smtClean="0"/>
              <a:t> – главный администратор доходов бюджета</a:t>
            </a:r>
          </a:p>
          <a:p>
            <a:pPr>
              <a:lnSpc>
                <a:spcPct val="120000"/>
              </a:lnSpc>
            </a:pPr>
            <a:endParaRPr lang="ru-RU" sz="16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6632C-2616-4D0F-8CED-4A1C6A3EB1ED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4"/>
          <p:cNvSpPr/>
          <p:nvPr/>
        </p:nvSpPr>
        <p:spPr>
          <a:xfrm>
            <a:off x="298525" y="417597"/>
            <a:ext cx="8565877" cy="9252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2878" tIns="162878" rIns="162878" bIns="162878" numCol="1" spcCol="1270" anchor="ctr" anchorCtr="0">
            <a:noAutofit/>
          </a:bodyPr>
          <a:lstStyle/>
          <a:p>
            <a:pPr algn="ctr" defTabSz="19002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450" dirty="0" smtClean="0">
                <a:solidFill>
                  <a:schemeClr val="tx1"/>
                </a:solidFill>
              </a:rPr>
              <a:t>Контактная информация для граждан</a:t>
            </a:r>
            <a:endParaRPr lang="ru-RU" sz="3450" dirty="0">
              <a:solidFill>
                <a:schemeClr val="tx1"/>
              </a:solidFill>
            </a:endParaRPr>
          </a:p>
        </p:txBody>
      </p:sp>
      <p:graphicFrame>
        <p:nvGraphicFramePr>
          <p:cNvPr id="20" name="Схема 19"/>
          <p:cNvGraphicFramePr/>
          <p:nvPr/>
        </p:nvGraphicFramePr>
        <p:xfrm>
          <a:off x="280851" y="1143000"/>
          <a:ext cx="8663123" cy="4810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78" y="223284"/>
            <a:ext cx="8756247" cy="97333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200" b="1" dirty="0" smtClean="0">
                <a:solidFill>
                  <a:srgbClr val="002060"/>
                </a:solidFill>
              </a:rPr>
              <a:t>1. ВВОДНАЯ ЧАСТЬ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2800" dirty="0" smtClean="0"/>
              <a:t>Что такое бюджет </a:t>
            </a:r>
            <a:br>
              <a:rPr lang="ru-RU" sz="28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6419" y="4782679"/>
            <a:ext cx="1983321" cy="654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Дефицит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rgbClr val="FF0000"/>
                </a:solidFill>
              </a:rPr>
              <a:t>расходов</a:t>
            </a:r>
            <a:r>
              <a:rPr lang="ru-RU" sz="1050" dirty="0">
                <a:solidFill>
                  <a:schemeClr val="tx1"/>
                </a:solidFill>
              </a:rPr>
              <a:t>  над доходами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79513" y="4791780"/>
            <a:ext cx="2009137" cy="6791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Профицит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rgbClr val="FF0000"/>
                </a:solidFill>
              </a:rPr>
              <a:t>доходов</a:t>
            </a:r>
            <a:r>
              <a:rPr lang="ru-RU" sz="1050" dirty="0">
                <a:solidFill>
                  <a:schemeClr val="tx1"/>
                </a:solidFill>
              </a:rPr>
              <a:t> над расходами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6192914" y="3169197"/>
            <a:ext cx="2574534" cy="1616386"/>
            <a:chOff x="6139751" y="2616304"/>
            <a:chExt cx="2574534" cy="1616386"/>
          </a:xfrm>
        </p:grpSpPr>
        <p:sp>
          <p:nvSpPr>
            <p:cNvPr id="6" name="Скругленный прямоугольник 5"/>
            <p:cNvSpPr/>
            <p:nvPr/>
          </p:nvSpPr>
          <p:spPr>
            <a:xfrm rot="21283331">
              <a:off x="6170653" y="3454325"/>
              <a:ext cx="860897" cy="40126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 rot="21283331">
              <a:off x="6139751" y="2616304"/>
              <a:ext cx="860897" cy="4012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 rot="21283331">
              <a:off x="6154014" y="3037025"/>
              <a:ext cx="860897" cy="4012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6" name="Блок-схема: извлечение 15"/>
            <p:cNvSpPr/>
            <p:nvPr/>
          </p:nvSpPr>
          <p:spPr>
            <a:xfrm>
              <a:off x="7255136" y="3937212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 rot="21340983">
              <a:off x="6160775" y="3820480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21332283">
              <a:off x="7812044" y="3326803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33941" y="3204469"/>
            <a:ext cx="2639944" cy="1550448"/>
            <a:chOff x="423308" y="2662209"/>
            <a:chExt cx="2639944" cy="155044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 rot="456204">
              <a:off x="2128080" y="3477003"/>
              <a:ext cx="860897" cy="4012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 rot="456204">
              <a:off x="2202355" y="2662209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 rot="456204">
              <a:off x="2170425" y="3073256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4" name="Блок-схема: извлечение 13"/>
            <p:cNvSpPr/>
            <p:nvPr/>
          </p:nvSpPr>
          <p:spPr>
            <a:xfrm>
              <a:off x="1517670" y="3917179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rot="402593">
              <a:off x="423308" y="3800446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 rot="456784">
              <a:off x="469512" y="3277585"/>
              <a:ext cx="860897" cy="40126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</p:grpSp>
      <p:pic>
        <p:nvPicPr>
          <p:cNvPr id="2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10" y="5447152"/>
            <a:ext cx="553916" cy="988739"/>
          </a:xfrm>
          <a:prstGeom prst="rect">
            <a:avLst/>
          </a:prstGeom>
        </p:spPr>
      </p:pic>
      <p:sp>
        <p:nvSpPr>
          <p:cNvPr id="21" name="Выноска-облако 20"/>
          <p:cNvSpPr/>
          <p:nvPr/>
        </p:nvSpPr>
        <p:spPr>
          <a:xfrm>
            <a:off x="3124200" y="2806996"/>
            <a:ext cx="2971800" cy="2155530"/>
          </a:xfrm>
          <a:prstGeom prst="cloudCallout">
            <a:avLst>
              <a:gd name="adj1" fmla="val -24424"/>
              <a:gd name="adj2" fmla="val 736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Сбалансированность </a:t>
            </a:r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бюджета по доходам и расходам —</a:t>
            </a:r>
          </a:p>
          <a:p>
            <a:pPr algn="ctr"/>
            <a:r>
              <a:rPr lang="ru-RU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основополагающее требование, предъявляемое к органам, составляющим и утверждающим бюджет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4966" y="5821277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/>
              <a:t>дефиците</a:t>
            </a:r>
            <a:r>
              <a:rPr lang="ru-RU" sz="1050" dirty="0"/>
              <a:t> принимается решение о привлечении источников его покрытия (используются имеющиеся накопления, берутся займы и т.д.)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35292" y="5822393"/>
            <a:ext cx="2695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 err="1"/>
              <a:t>профиците</a:t>
            </a:r>
            <a:r>
              <a:rPr lang="ru-RU" sz="1050" b="1" dirty="0"/>
              <a:t> </a:t>
            </a:r>
            <a:r>
              <a:rPr lang="ru-RU" sz="1050" dirty="0"/>
              <a:t>принимается решение о том, как использовать дополнительные средства (накапливать резервы, погашать долг и т.д.)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91824" y="1219200"/>
            <a:ext cx="7699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Бюджет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это план доходов и расходов на определённый период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Доходы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-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Расходы</a:t>
            </a:r>
            <a:r>
              <a:rPr lang="ru-RU" sz="1400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- 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971108571"/>
              </p:ext>
            </p:extLst>
          </p:nvPr>
        </p:nvGraphicFramePr>
        <p:xfrm>
          <a:off x="4158962" y="735169"/>
          <a:ext cx="4457700" cy="178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90525" y="285750"/>
            <a:ext cx="7886700" cy="93821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Бюджетная система РФ</a:t>
            </a:r>
            <a:endParaRPr lang="ru-RU" sz="2800" dirty="0"/>
          </a:p>
        </p:txBody>
      </p:sp>
      <p:graphicFrame>
        <p:nvGraphicFramePr>
          <p:cNvPr id="10" name="Объект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2881653743"/>
              </p:ext>
            </p:extLst>
          </p:nvPr>
        </p:nvGraphicFramePr>
        <p:xfrm>
          <a:off x="637952" y="1930400"/>
          <a:ext cx="340699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42950" y="5895975"/>
            <a:ext cx="247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Бюджетная система РФ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" name="Объект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905885" y="5091902"/>
            <a:ext cx="553916" cy="988739"/>
          </a:xfrm>
          <a:prstGeom prst="rect">
            <a:avLst/>
          </a:prstGeom>
        </p:spPr>
      </p:pic>
      <p:sp>
        <p:nvSpPr>
          <p:cNvPr id="17" name="Выноска-облако 16"/>
          <p:cNvSpPr/>
          <p:nvPr/>
        </p:nvSpPr>
        <p:spPr>
          <a:xfrm>
            <a:off x="4486940" y="2881424"/>
            <a:ext cx="2780635" cy="2223976"/>
          </a:xfrm>
          <a:prstGeom prst="cloudCallout">
            <a:avLst>
              <a:gd name="adj1" fmla="val 79797"/>
              <a:gd name="adj2" fmla="val 4749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b="1" i="1" dirty="0" smtClean="0">
                <a:solidFill>
                  <a:schemeClr val="accent1"/>
                </a:solidFill>
              </a:rPr>
              <a:t>В основе распределения общегосударственных денежных ресурсов между уровнями бюджетной системы РФ заложены принципы самостоятельности местных бюджетов, их государственной финансовой поддержки.</a:t>
            </a:r>
            <a:endParaRPr lang="ru-RU" sz="9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876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7250" y="314325"/>
            <a:ext cx="7406640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Бюджет Новокузнецкого городского округа в бюджетной системе РФ</a:t>
            </a:r>
            <a:br>
              <a:rPr lang="ru-RU" dirty="0" smtClean="0"/>
            </a:br>
            <a:r>
              <a:rPr lang="ru-RU" sz="1650" dirty="0"/>
              <a:t>(данные </a:t>
            </a:r>
            <a:r>
              <a:rPr lang="ru-RU" sz="1650" dirty="0" smtClean="0"/>
              <a:t>бюджетов </a:t>
            </a:r>
            <a:r>
              <a:rPr lang="ru-RU" sz="1650" dirty="0"/>
              <a:t>на </a:t>
            </a:r>
            <a:r>
              <a:rPr lang="ru-RU" sz="1650" dirty="0" smtClean="0"/>
              <a:t>2016 год)</a:t>
            </a:r>
            <a:endParaRPr lang="ru-RU" sz="1650" dirty="0"/>
          </a:p>
        </p:txBody>
      </p:sp>
      <p:pic>
        <p:nvPicPr>
          <p:cNvPr id="5" name="Содержимое 3" descr="02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319" y="1538893"/>
            <a:ext cx="7239182" cy="4530843"/>
          </a:xfrm>
          <a:scene3d>
            <a:camera prst="orthographicFront"/>
            <a:lightRig rig="threePt" dir="t"/>
          </a:scene3d>
          <a:sp3d contourW="12700"/>
        </p:spPr>
      </p:pic>
      <p:sp>
        <p:nvSpPr>
          <p:cNvPr id="6" name="TextBox 5"/>
          <p:cNvSpPr txBox="1"/>
          <p:nvPr/>
        </p:nvSpPr>
        <p:spPr>
          <a:xfrm>
            <a:off x="1926771" y="2710544"/>
            <a:ext cx="1446743" cy="923330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50" dirty="0"/>
              <a:t>Россия</a:t>
            </a:r>
            <a:r>
              <a:rPr lang="ru-RU" sz="1350" dirty="0" smtClean="0"/>
              <a:t>:</a:t>
            </a:r>
          </a:p>
          <a:p>
            <a:r>
              <a:rPr lang="ru-RU" sz="1350" dirty="0" smtClean="0"/>
              <a:t>Доходы </a:t>
            </a:r>
            <a:r>
              <a:rPr lang="en-US" sz="1350" dirty="0" smtClean="0"/>
              <a:t>1</a:t>
            </a:r>
            <a:r>
              <a:rPr lang="ru-RU" sz="1350" dirty="0" smtClean="0"/>
              <a:t>3</a:t>
            </a:r>
            <a:r>
              <a:rPr lang="en-US" sz="1350" dirty="0" smtClean="0"/>
              <a:t> </a:t>
            </a:r>
            <a:r>
              <a:rPr lang="ru-RU" sz="1350" dirty="0" smtClean="0"/>
              <a:t>738,5</a:t>
            </a:r>
          </a:p>
          <a:p>
            <a:r>
              <a:rPr lang="ru-RU" sz="1350" dirty="0" smtClean="0"/>
              <a:t>Расходы</a:t>
            </a:r>
            <a:r>
              <a:rPr lang="en-US" sz="1350" dirty="0" smtClean="0"/>
              <a:t> 1</a:t>
            </a:r>
            <a:r>
              <a:rPr lang="ru-RU" sz="1350" dirty="0" smtClean="0"/>
              <a:t>6</a:t>
            </a:r>
            <a:r>
              <a:rPr lang="en-US" sz="1350" dirty="0" smtClean="0"/>
              <a:t> </a:t>
            </a:r>
            <a:r>
              <a:rPr lang="ru-RU" sz="1350" dirty="0" smtClean="0"/>
              <a:t>098,6</a:t>
            </a:r>
          </a:p>
          <a:p>
            <a:r>
              <a:rPr lang="ru-RU" sz="1350" dirty="0" smtClean="0">
                <a:solidFill>
                  <a:srgbClr val="FF0000"/>
                </a:solidFill>
              </a:rPr>
              <a:t>Дефицит 2 360,1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8015" y="4689963"/>
            <a:ext cx="1808893" cy="923330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50" dirty="0"/>
              <a:t>Кемеровская область</a:t>
            </a:r>
            <a:r>
              <a:rPr lang="ru-RU" sz="1350" dirty="0" smtClean="0"/>
              <a:t>:</a:t>
            </a:r>
          </a:p>
          <a:p>
            <a:r>
              <a:rPr lang="ru-RU" sz="1350" dirty="0" smtClean="0"/>
              <a:t>Доходы 99,5</a:t>
            </a:r>
          </a:p>
          <a:p>
            <a:r>
              <a:rPr lang="ru-RU" sz="1350" dirty="0" smtClean="0"/>
              <a:t>Расходы</a:t>
            </a:r>
            <a:r>
              <a:rPr lang="en-US" sz="1350" dirty="0" smtClean="0"/>
              <a:t> </a:t>
            </a:r>
            <a:r>
              <a:rPr lang="ru-RU" sz="1350" dirty="0" smtClean="0"/>
              <a:t>103,5</a:t>
            </a:r>
          </a:p>
          <a:p>
            <a:r>
              <a:rPr lang="ru-RU" sz="1350" dirty="0" smtClean="0">
                <a:solidFill>
                  <a:srgbClr val="FF0000"/>
                </a:solidFill>
              </a:rPr>
              <a:t>Дефицит 4,0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0530" y="1525891"/>
            <a:ext cx="1286539" cy="923330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50" dirty="0"/>
              <a:t>Кемерово:</a:t>
            </a:r>
          </a:p>
          <a:p>
            <a:r>
              <a:rPr lang="ru-RU" sz="1350" dirty="0" smtClean="0"/>
              <a:t>Доходы 14,8</a:t>
            </a:r>
            <a:endParaRPr lang="ru-RU" sz="1350" dirty="0"/>
          </a:p>
          <a:p>
            <a:r>
              <a:rPr lang="ru-RU" sz="1350" dirty="0" smtClean="0"/>
              <a:t>Расходы</a:t>
            </a:r>
            <a:r>
              <a:rPr lang="en-US" sz="1350" dirty="0" smtClean="0"/>
              <a:t> </a:t>
            </a:r>
            <a:r>
              <a:rPr lang="ru-RU" sz="1350" dirty="0" smtClean="0"/>
              <a:t>15,3</a:t>
            </a:r>
          </a:p>
          <a:p>
            <a:r>
              <a:rPr lang="ru-RU" sz="1350" dirty="0" smtClean="0">
                <a:solidFill>
                  <a:srgbClr val="FF0000"/>
                </a:solidFill>
              </a:rPr>
              <a:t>Дефицит 0,5</a:t>
            </a:r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9490" y="3750282"/>
            <a:ext cx="1189749" cy="923330"/>
          </a:xfrm>
          <a:prstGeom prst="rect">
            <a:avLst/>
          </a:prstGeom>
          <a:solidFill>
            <a:schemeClr val="tx1">
              <a:lumMod val="75000"/>
              <a:lumOff val="25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</a:rPr>
              <a:t>Новокузнецк</a:t>
            </a:r>
            <a:r>
              <a:rPr lang="ru-RU" sz="1350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1350" dirty="0" smtClean="0">
                <a:solidFill>
                  <a:schemeClr val="bg1"/>
                </a:solidFill>
              </a:rPr>
              <a:t>Доходы 14,8</a:t>
            </a:r>
          </a:p>
          <a:p>
            <a:r>
              <a:rPr lang="ru-RU" sz="1350" dirty="0" smtClean="0">
                <a:solidFill>
                  <a:schemeClr val="bg1"/>
                </a:solidFill>
              </a:rPr>
              <a:t>Расходы</a:t>
            </a:r>
            <a:r>
              <a:rPr lang="en-US" sz="1350" dirty="0" smtClean="0">
                <a:solidFill>
                  <a:schemeClr val="bg1"/>
                </a:solidFill>
              </a:rPr>
              <a:t> </a:t>
            </a:r>
            <a:r>
              <a:rPr lang="ru-RU" sz="1350" dirty="0" smtClean="0">
                <a:solidFill>
                  <a:schemeClr val="bg1"/>
                </a:solidFill>
              </a:rPr>
              <a:t>16,4</a:t>
            </a:r>
          </a:p>
          <a:p>
            <a:r>
              <a:rPr lang="ru-RU" sz="1350" b="1" dirty="0" smtClean="0">
                <a:solidFill>
                  <a:srgbClr val="FF0000"/>
                </a:solidFill>
              </a:rPr>
              <a:t>Дефицит 1,6</a:t>
            </a:r>
            <a:endParaRPr lang="ru-RU" sz="1350" b="1" dirty="0">
              <a:solidFill>
                <a:srgbClr val="FF0000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283532" y="910855"/>
            <a:ext cx="1031359" cy="382772"/>
            <a:chOff x="3728481" y="655673"/>
            <a:chExt cx="1031359" cy="382772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728481" y="655673"/>
              <a:ext cx="1031359" cy="382772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cap="rnd">
              <a:noFill/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3810">
              <a:bevelT/>
              <a:contourClr>
                <a:schemeClr val="accent3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40721" y="663580"/>
              <a:ext cx="101203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 smtClean="0">
                  <a:solidFill>
                    <a:srgbClr val="274A6C"/>
                  </a:solidFill>
                </a:rPr>
                <a:t>млрд. руб.</a:t>
              </a:r>
              <a:endParaRPr lang="ru-RU" sz="1400" dirty="0">
                <a:solidFill>
                  <a:srgbClr val="274A6C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360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2051" y="3692524"/>
            <a:ext cx="777649" cy="1036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1068" y="1276898"/>
            <a:ext cx="777649" cy="1036865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29288084"/>
              </p:ext>
            </p:extLst>
          </p:nvPr>
        </p:nvGraphicFramePr>
        <p:xfrm>
          <a:off x="2989943" y="1095375"/>
          <a:ext cx="6630308" cy="463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036" y="542459"/>
            <a:ext cx="7406640" cy="48169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  <a:ea typeface="+mn-ea"/>
                <a:cs typeface="+mn-cs"/>
              </a:rPr>
              <a:t>Бюджетный процесс</a:t>
            </a:r>
            <a:r>
              <a:rPr lang="ru-RU" sz="1800" b="1" dirty="0">
                <a:latin typeface="+mn-lt"/>
                <a:ea typeface="+mn-ea"/>
                <a:cs typeface="+mn-cs"/>
              </a:rPr>
              <a:t/>
            </a:r>
            <a:br>
              <a:rPr lang="ru-RU" sz="1800" b="1" dirty="0">
                <a:latin typeface="+mn-lt"/>
                <a:ea typeface="+mn-ea"/>
                <a:cs typeface="+mn-cs"/>
              </a:rPr>
            </a:br>
            <a:r>
              <a:rPr lang="ru-RU" sz="1400" dirty="0">
                <a:latin typeface="+mn-lt"/>
                <a:ea typeface="+mn-ea"/>
                <a:cs typeface="+mn-cs"/>
              </a:rPr>
              <a:t>Представляет собой деятельность по составлению проекта бюджета, его рассмотрению, утверждению, исполнению, составлению отчета об исполнении и его утверждению.</a:t>
            </a:r>
            <a:br>
              <a:rPr lang="ru-RU" sz="1400" dirty="0">
                <a:latin typeface="+mn-lt"/>
                <a:ea typeface="+mn-ea"/>
                <a:cs typeface="+mn-cs"/>
              </a:rPr>
            </a:br>
            <a:endParaRPr lang="ru-RU" sz="14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90" y="4673303"/>
            <a:ext cx="553916" cy="988739"/>
          </a:xfrm>
        </p:spPr>
      </p:pic>
      <p:sp>
        <p:nvSpPr>
          <p:cNvPr id="5" name="Выноска-облако 4"/>
          <p:cNvSpPr/>
          <p:nvPr/>
        </p:nvSpPr>
        <p:spPr>
          <a:xfrm>
            <a:off x="874229" y="1325527"/>
            <a:ext cx="3053013" cy="2838892"/>
          </a:xfrm>
          <a:prstGeom prst="cloudCallout">
            <a:avLst>
              <a:gd name="adj1" fmla="val -51823"/>
              <a:gd name="adj2" fmla="val 6589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</a:endParaRPr>
          </a:p>
          <a:p>
            <a:pPr algn="ctr"/>
            <a:r>
              <a:rPr lang="ru-RU" sz="10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публичных слушаний по проекту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0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Достижение разумного баланса между возможностями бюджета и потребностями в расходах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0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гласности и прозрачности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05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Вовлечение населения в процесс формирования бюджета</a:t>
            </a:r>
          </a:p>
          <a:p>
            <a:r>
              <a:rPr lang="ru-RU" sz="9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166" y="5099064"/>
            <a:ext cx="482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Основы составления проекта бюджета города</a:t>
            </a:r>
          </a:p>
        </p:txBody>
      </p:sp>
      <p:grpSp>
        <p:nvGrpSpPr>
          <p:cNvPr id="6" name="Группа 12"/>
          <p:cNvGrpSpPr/>
          <p:nvPr/>
        </p:nvGrpSpPr>
        <p:grpSpPr>
          <a:xfrm>
            <a:off x="4456364" y="5565783"/>
            <a:ext cx="1007417" cy="1007417"/>
            <a:chOff x="1496815" y="1528291"/>
            <a:chExt cx="1007417" cy="10074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4" name="Овал 13"/>
            <p:cNvSpPr/>
            <p:nvPr/>
          </p:nvSpPr>
          <p:spPr>
            <a:xfrm>
              <a:off x="1496815" y="1528291"/>
              <a:ext cx="1007417" cy="100741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1644348" y="1675824"/>
              <a:ext cx="712351" cy="712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 err="1" smtClean="0">
                  <a:solidFill>
                    <a:schemeClr val="accent1"/>
                  </a:solidFill>
                </a:rPr>
                <a:t>Муниципаль-ные</a:t>
              </a:r>
              <a:r>
                <a:rPr lang="ru-RU" sz="900" b="1" dirty="0" smtClean="0">
                  <a:solidFill>
                    <a:schemeClr val="accent1"/>
                  </a:solidFill>
                </a:rPr>
                <a:t> программы города</a:t>
              </a:r>
              <a:endParaRPr lang="ru-RU" sz="9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" name="Группа 15"/>
          <p:cNvGrpSpPr/>
          <p:nvPr/>
        </p:nvGrpSpPr>
        <p:grpSpPr>
          <a:xfrm>
            <a:off x="762350" y="5565783"/>
            <a:ext cx="1007417" cy="1007417"/>
            <a:chOff x="2986977" y="74220"/>
            <a:chExt cx="1007417" cy="10074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Овал 16"/>
            <p:cNvSpPr/>
            <p:nvPr/>
          </p:nvSpPr>
          <p:spPr>
            <a:xfrm>
              <a:off x="2986977" y="74220"/>
              <a:ext cx="1007417" cy="100741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Овал 4"/>
            <p:cNvSpPr/>
            <p:nvPr/>
          </p:nvSpPr>
          <p:spPr>
            <a:xfrm>
              <a:off x="3134510" y="221753"/>
              <a:ext cx="712351" cy="712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accent1"/>
                  </a:solidFill>
                </a:rPr>
                <a:t>Бюджетное послание Президента Российской Федерации</a:t>
              </a:r>
            </a:p>
          </p:txBody>
        </p:sp>
      </p:grpSp>
      <p:grpSp>
        <p:nvGrpSpPr>
          <p:cNvPr id="10" name="Группа 18"/>
          <p:cNvGrpSpPr/>
          <p:nvPr/>
        </p:nvGrpSpPr>
        <p:grpSpPr>
          <a:xfrm>
            <a:off x="1993688" y="5565783"/>
            <a:ext cx="1007417" cy="1007417"/>
            <a:chOff x="4535195" y="1521034"/>
            <a:chExt cx="1007417" cy="10074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0" name="Овал 19"/>
            <p:cNvSpPr/>
            <p:nvPr/>
          </p:nvSpPr>
          <p:spPr>
            <a:xfrm>
              <a:off x="4535195" y="1521034"/>
              <a:ext cx="1007417" cy="100741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4682728" y="1668567"/>
              <a:ext cx="712351" cy="7123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accent1"/>
                  </a:solidFill>
                </a:rPr>
                <a:t>Прогноз социально-экономического развития города</a:t>
              </a:r>
            </a:p>
          </p:txBody>
        </p:sp>
      </p:grpSp>
      <p:grpSp>
        <p:nvGrpSpPr>
          <p:cNvPr id="11" name="Группа 21"/>
          <p:cNvGrpSpPr/>
          <p:nvPr/>
        </p:nvGrpSpPr>
        <p:grpSpPr>
          <a:xfrm>
            <a:off x="3225026" y="5565783"/>
            <a:ext cx="1007417" cy="1007417"/>
            <a:chOff x="2820063" y="3025710"/>
            <a:chExt cx="1007417" cy="1007417"/>
          </a:xfrm>
        </p:grpSpPr>
        <p:sp>
          <p:nvSpPr>
            <p:cNvPr id="23" name="Овал 22"/>
            <p:cNvSpPr/>
            <p:nvPr/>
          </p:nvSpPr>
          <p:spPr>
            <a:xfrm>
              <a:off x="2820063" y="3025710"/>
              <a:ext cx="1007417" cy="100741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/>
            <p:nvPr/>
          </p:nvSpPr>
          <p:spPr>
            <a:xfrm>
              <a:off x="2982110" y="3187757"/>
              <a:ext cx="712351" cy="7123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accent1"/>
                  </a:solidFill>
                </a:rPr>
                <a:t>Основные направления бюджетной и налоговой политики</a:t>
              </a:r>
            </a:p>
          </p:txBody>
        </p:sp>
      </p:grp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72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гнутая вверх стрелка 12"/>
          <p:cNvSpPr/>
          <p:nvPr/>
        </p:nvSpPr>
        <p:spPr>
          <a:xfrm rot="10800000">
            <a:off x="1522542" y="4604002"/>
            <a:ext cx="6021805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130" y="613839"/>
            <a:ext cx="7862207" cy="693965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Участие гражданина в бюджетном процессе</a:t>
            </a:r>
          </a:p>
        </p:txBody>
      </p:sp>
      <p:sp>
        <p:nvSpPr>
          <p:cNvPr id="37" name="Нашивка 36"/>
          <p:cNvSpPr/>
          <p:nvPr/>
        </p:nvSpPr>
        <p:spPr>
          <a:xfrm>
            <a:off x="2738718" y="3568162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734" y="2983313"/>
            <a:ext cx="1591658" cy="1591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005" y="3118012"/>
            <a:ext cx="1194842" cy="16279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6480" y="2776906"/>
            <a:ext cx="1580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Бюджет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6590" y="2793591"/>
            <a:ext cx="1846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Налогоплательщик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1672390" y="1771650"/>
            <a:ext cx="6021805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5553" y="1955537"/>
            <a:ext cx="35397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i="1" dirty="0"/>
              <a:t>Формирует доходную часть бюджета, уплачивая налоги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0074" y="4968531"/>
            <a:ext cx="378982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050" i="1" dirty="0"/>
              <a:t>Получает социальные гарантии – расходная часть бюджета</a:t>
            </a:r>
          </a:p>
          <a:p>
            <a:pPr lvl="0"/>
            <a:r>
              <a:rPr lang="ru-RU" sz="1050" i="1" dirty="0"/>
              <a:t> (образование, здравоохранение, социальные льготы и др.)</a:t>
            </a:r>
          </a:p>
          <a:p>
            <a:endParaRPr lang="ru-RU" sz="1050" i="1" dirty="0"/>
          </a:p>
        </p:txBody>
      </p:sp>
      <p:sp useBgFill="1">
        <p:nvSpPr>
          <p:cNvPr id="11" name="TextBox 10"/>
          <p:cNvSpPr txBox="1"/>
          <p:nvPr/>
        </p:nvSpPr>
        <p:spPr>
          <a:xfrm>
            <a:off x="3221269" y="2895795"/>
            <a:ext cx="2990858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/>
              <a:t>Возможности влияния гражданина на </a:t>
            </a:r>
            <a:r>
              <a:rPr lang="ru-RU" sz="1050" b="1" dirty="0" smtClean="0"/>
              <a:t>процесс формирования </a:t>
            </a:r>
            <a:r>
              <a:rPr lang="ru-RU" sz="1050" b="1" dirty="0"/>
              <a:t>бюджета</a:t>
            </a:r>
          </a:p>
          <a:p>
            <a:pPr lvl="0"/>
            <a:endParaRPr lang="ru-RU" sz="1050" b="1" dirty="0"/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050" b="1" dirty="0"/>
              <a:t>Публичные обсуждения целевых программ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050" b="1" dirty="0"/>
              <a:t>Публичные слушания проекта </a:t>
            </a:r>
            <a:r>
              <a:rPr lang="ru-RU" sz="1050" b="1" dirty="0" smtClean="0"/>
              <a:t>решения о местном </a:t>
            </a:r>
            <a:r>
              <a:rPr lang="ru-RU" sz="1050" b="1" dirty="0"/>
              <a:t>бюджете на очередной финансовый год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050" b="1" dirty="0"/>
              <a:t>Публичные слушания по проекту </a:t>
            </a:r>
            <a:r>
              <a:rPr lang="ru-RU" sz="1050" b="1" dirty="0" smtClean="0"/>
              <a:t>решения об </a:t>
            </a:r>
            <a:r>
              <a:rPr lang="ru-RU" sz="1050" b="1" dirty="0"/>
              <a:t>исполнении бюджета</a:t>
            </a:r>
          </a:p>
          <a:p>
            <a:endParaRPr lang="ru-RU" sz="1350" dirty="0"/>
          </a:p>
        </p:txBody>
      </p:sp>
      <p:sp>
        <p:nvSpPr>
          <p:cNvPr id="17" name="Нашивка 16"/>
          <p:cNvSpPr/>
          <p:nvPr/>
        </p:nvSpPr>
        <p:spPr>
          <a:xfrm>
            <a:off x="6243879" y="3579680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9632" y="5130644"/>
            <a:ext cx="1948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Получатель </a:t>
            </a:r>
          </a:p>
          <a:p>
            <a:pPr algn="ctr"/>
            <a:r>
              <a:rPr lang="ru-RU" sz="1600" dirty="0"/>
              <a:t>социальных выплат </a:t>
            </a:r>
          </a:p>
        </p:txBody>
      </p:sp>
    </p:spTree>
    <p:extLst>
      <p:ext uri="{BB962C8B-B14F-4D97-AF65-F5344CB8AC3E}">
        <p14:creationId xmlns:p14="http://schemas.microsoft.com/office/powerpoint/2010/main" xmlns="" val="17912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CE7D-2900-40C4-877E-E8D0735265D9}" type="slidenum">
              <a:rPr lang="ru-RU"/>
              <a:pPr/>
              <a:t>9</a:t>
            </a:fld>
            <a:endParaRPr lang="ru-RU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81049" y="323850"/>
            <a:ext cx="7562851" cy="1276350"/>
          </a:xfrm>
        </p:spPr>
        <p:txBody>
          <a:bodyPr>
            <a:noAutofit/>
          </a:bodyPr>
          <a:lstStyle/>
          <a:p>
            <a:pPr lvl="0" algn="ctr"/>
            <a:r>
              <a:rPr lang="ru-RU" sz="2800" dirty="0" smtClean="0"/>
              <a:t>Основные направления бюджетной и </a:t>
            </a:r>
            <a:br>
              <a:rPr lang="ru-RU" sz="2800" dirty="0" smtClean="0"/>
            </a:br>
            <a:r>
              <a:rPr lang="ru-RU" sz="2800" dirty="0" smtClean="0"/>
              <a:t>налоговой политики Новокузнецка</a:t>
            </a:r>
            <a:br>
              <a:rPr lang="ru-RU" sz="2800" dirty="0" smtClean="0"/>
            </a:br>
            <a:r>
              <a:rPr lang="ru-RU" sz="2800" dirty="0" smtClean="0"/>
              <a:t>на 2016–2018 годы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2965" y="1732306"/>
            <a:ext cx="4770110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Обеспечение сбалансированности и устойчивости бюджета города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Повышение эффективности расходования бюджетных средств, выявление и использование резервов для достижения планируемых результатов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Сохранение и развитие налогового потенциала на территории города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Оптимизация налоговых льгот по местным налогам 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Совершенствование специальных налоговых режимов для малого предпринимательства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Эффективное и качественное управление муниципальным имуществом 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Повышение качества администрирования доходов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258310" y="5406227"/>
            <a:ext cx="553916" cy="988739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5524500" y="1562100"/>
            <a:ext cx="2600325" cy="2609849"/>
          </a:xfrm>
          <a:prstGeom prst="cloudCallout">
            <a:avLst>
              <a:gd name="adj1" fmla="val 58918"/>
              <a:gd name="adj2" fmla="val 9502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и налоговая политика  направлена на повышение качества жизни населения 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поэтапное повышение заработной платы</a:t>
            </a:r>
          </a:p>
          <a:p>
            <a:pPr algn="ctr"/>
            <a:endParaRPr lang="ru-RU" sz="9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2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1E4E79"/>
      </a:accent1>
      <a:accent2>
        <a:srgbClr val="9CC3E5"/>
      </a:accent2>
      <a:accent3>
        <a:srgbClr val="DEEBF6"/>
      </a:accent3>
      <a:accent4>
        <a:srgbClr val="8BB9E2"/>
      </a:accent4>
      <a:accent5>
        <a:srgbClr val="4472C4"/>
      </a:accent5>
      <a:accent6>
        <a:srgbClr val="E7E6E6"/>
      </a:accent6>
      <a:hlink>
        <a:srgbClr val="0563C1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21590</TotalTime>
  <Words>3734</Words>
  <Application>Microsoft Office PowerPoint</Application>
  <PresentationFormat>Экран (4:3)</PresentationFormat>
  <Paragraphs>912</Paragraphs>
  <Slides>36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«Бюджет для граждан» к бюджету города Новокузнецка на 2016-2018 годы</vt:lpstr>
      <vt:lpstr>Путеводитель по бюджету</vt:lpstr>
      <vt:lpstr>Город Новокузнецк</vt:lpstr>
      <vt:lpstr>  1. ВВОДНАЯ ЧАСТЬ Что такое бюджет   </vt:lpstr>
      <vt:lpstr>Бюджетная система РФ</vt:lpstr>
      <vt:lpstr>Бюджет Новокузнецкого городского округа в бюджетной системе РФ (данные бюджетов на 2016 год)</vt:lpstr>
      <vt:lpstr>Бюджетный процесс Представляет собой деятельность по составлению проекта бюджета, его рассмотрению, утверждению, исполнению, составлению отчета об исполнении и его утверждению. </vt:lpstr>
      <vt:lpstr>Участие гражданина в бюджетном процессе</vt:lpstr>
      <vt:lpstr>Основные направления бюджетной и  налоговой политики Новокузнецка на 2016–2018 годы</vt:lpstr>
      <vt:lpstr>Социально-экономические показатели</vt:lpstr>
      <vt:lpstr>Удельный вес отраслей экономики Новокузнецка * - данные по оперативной информации о социально-экономическом положении Новокузнецкого городского округа</vt:lpstr>
      <vt:lpstr>Основные характеристики бюджета на 2015, 2016 и плановый период 2017-2018 годов</vt:lpstr>
      <vt:lpstr>Основные параметры бюджета на 2016 год</vt:lpstr>
      <vt:lpstr>3. ДОХОДЫ БЮДЖЕТА</vt:lpstr>
      <vt:lpstr>Динамика поступлений доходов с 2015 по 2018 гг.</vt:lpstr>
      <vt:lpstr>Нормативы отчислений от налоговых и неналоговых доходов в бюджет города Новокузнецка</vt:lpstr>
      <vt:lpstr>Основные мероприятия  по мобилизации доходов бюджета</vt:lpstr>
      <vt:lpstr>4. РАСХОДЫ БЮДЖЕТА</vt:lpstr>
      <vt:lpstr>Функциональная структура расходов городского бюджета на 2016 год </vt:lpstr>
      <vt:lpstr>Ведомственная структура расходов городского бюджета на 2016 год</vt:lpstr>
      <vt:lpstr>Муниципальные программы города Новокузнецка на 2016-2018 г.г.</vt:lpstr>
      <vt:lpstr>Слайд 22</vt:lpstr>
      <vt:lpstr>Развитие и функционирование системы образования города Новокузнецка</vt:lpstr>
      <vt:lpstr>Развитие системы социальной защиты населения города Новокузнецка</vt:lpstr>
      <vt:lpstr>Комплексное благоустройство территории Новокузнецкого городского округа</vt:lpstr>
      <vt:lpstr>Развитие жилищно-коммунального хозяйства города Новокузнецка</vt:lpstr>
      <vt:lpstr>Обеспечение жилыми помещениями отдельных категорий граждан города Новокузнецка</vt:lpstr>
      <vt:lpstr>Развитие здравоохранения города Новокузнецка</vt:lpstr>
      <vt:lpstr>Развитие культуры в городе Новокузнецке</vt:lpstr>
      <vt:lpstr>Организация и развитие пассажирских перевозок и координация работы операторов связи на территории Новокузнецкого городского округа</vt:lpstr>
      <vt:lpstr>5. ИСТОЧНИКИ ФИНАНСИРОВАНИЯ ДЕФИЦИТА БЮДЖЕТА</vt:lpstr>
      <vt:lpstr>Муниципальный долг</vt:lpstr>
      <vt:lpstr>Открытые информационные ресурсы</vt:lpstr>
      <vt:lpstr>Список источников и литературы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Путеводитель по бюджету города Новокузнецка на 2014-2016</dc:title>
  <dc:creator>Савенкова Марина Владиславовна</dc:creator>
  <cp:lastModifiedBy>elen</cp:lastModifiedBy>
  <cp:revision>722</cp:revision>
  <cp:lastPrinted>2014-08-21T03:48:10Z</cp:lastPrinted>
  <dcterms:created xsi:type="dcterms:W3CDTF">2014-08-12T01:38:09Z</dcterms:created>
  <dcterms:modified xsi:type="dcterms:W3CDTF">2017-04-12T07:16:05Z</dcterms:modified>
</cp:coreProperties>
</file>