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charts/chart7.xml" ContentType="application/vnd.openxmlformats-officedocument.drawingml.char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charts/chart8.xml" ContentType="application/vnd.openxmlformats-officedocument.drawingml.chart+xml"/>
  <Override PartName="/ppt/charts/chart12.xml" ContentType="application/vnd.openxmlformats-officedocument.drawingml.char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Default Extension="gif" ContentType="image/gif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08" r:id="rId1"/>
  </p:sldMasterIdLst>
  <p:notesMasterIdLst>
    <p:notesMasterId r:id="rId39"/>
  </p:notesMasterIdLst>
  <p:sldIdLst>
    <p:sldId id="256" r:id="rId2"/>
    <p:sldId id="260" r:id="rId3"/>
    <p:sldId id="332" r:id="rId4"/>
    <p:sldId id="325" r:id="rId5"/>
    <p:sldId id="381" r:id="rId6"/>
    <p:sldId id="417" r:id="rId7"/>
    <p:sldId id="275" r:id="rId8"/>
    <p:sldId id="392" r:id="rId9"/>
    <p:sldId id="373" r:id="rId10"/>
    <p:sldId id="391" r:id="rId11"/>
    <p:sldId id="369" r:id="rId12"/>
    <p:sldId id="390" r:id="rId13"/>
    <p:sldId id="384" r:id="rId14"/>
    <p:sldId id="273" r:id="rId15"/>
    <p:sldId id="281" r:id="rId16"/>
    <p:sldId id="396" r:id="rId17"/>
    <p:sldId id="399" r:id="rId18"/>
    <p:sldId id="430" r:id="rId19"/>
    <p:sldId id="431" r:id="rId20"/>
    <p:sldId id="432" r:id="rId21"/>
    <p:sldId id="433" r:id="rId22"/>
    <p:sldId id="434" r:id="rId23"/>
    <p:sldId id="435" r:id="rId24"/>
    <p:sldId id="436" r:id="rId25"/>
    <p:sldId id="437" r:id="rId26"/>
    <p:sldId id="438" r:id="rId27"/>
    <p:sldId id="439" r:id="rId28"/>
    <p:sldId id="440" r:id="rId29"/>
    <p:sldId id="441" r:id="rId30"/>
    <p:sldId id="442" r:id="rId31"/>
    <p:sldId id="443" r:id="rId32"/>
    <p:sldId id="367" r:id="rId33"/>
    <p:sldId id="429" r:id="rId34"/>
    <p:sldId id="270" r:id="rId35"/>
    <p:sldId id="324" r:id="rId36"/>
    <p:sldId id="416" r:id="rId37"/>
    <p:sldId id="398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авенкова Марина Владиславовна" initials="СМВ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6A7"/>
    <a:srgbClr val="97BAFF"/>
    <a:srgbClr val="000000"/>
    <a:srgbClr val="274A6C"/>
    <a:srgbClr val="FFCCB3"/>
    <a:srgbClr val="3333CC"/>
    <a:srgbClr val="FFFBF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9796" autoAdjust="0"/>
  </p:normalViewPr>
  <p:slideViewPr>
    <p:cSldViewPr snapToGrid="0">
      <p:cViewPr>
        <p:scale>
          <a:sx n="100" d="100"/>
          <a:sy n="100" d="100"/>
        </p:scale>
        <p:origin x="-93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-3738" y="-126"/>
      </p:cViewPr>
      <p:guideLst>
        <p:guide orient="horz" pos="3126"/>
        <p:guide pos="2141"/>
      </p:guideLst>
    </p:cSldViewPr>
  </p:notesViewPr>
  <p:gridSpacing cx="184343675" cy="184343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8808784062702694"/>
          <c:y val="0.12645825074673514"/>
          <c:w val="0.59461990971450562"/>
          <c:h val="0.7582435691765986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>
                <c:manualLayout>
                  <c:x val="-0.23038096653697496"/>
                  <c:y val="-0.14606370783545924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/>
                      <a:t>металлургическое производство  </a:t>
                    </a:r>
                    <a:r>
                      <a:rPr lang="ru-RU" sz="2000" dirty="0" smtClean="0">
                        <a:solidFill>
                          <a:srgbClr val="FF0000"/>
                        </a:solidFill>
                      </a:rPr>
                      <a:t>40%</a:t>
                    </a:r>
                    <a:r>
                      <a:rPr lang="ru-RU" dirty="0" smtClean="0"/>
                      <a:t>   </a:t>
                    </a:r>
                    <a:endParaRPr lang="ru-RU" dirty="0"/>
                  </a:p>
                </c:rich>
              </c:tx>
              <c:showVal val="1"/>
              <c:showCatName val="1"/>
              <c:separator> </c:separator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600" dirty="0"/>
                      <a:t>торговля, ремонт  </a:t>
                    </a:r>
                    <a:endParaRPr lang="ru-RU" sz="1600" dirty="0" smtClean="0"/>
                  </a:p>
                  <a:p>
                    <a:r>
                      <a:rPr lang="ru-RU" sz="2000" dirty="0" smtClean="0">
                        <a:solidFill>
                          <a:srgbClr val="FF0000"/>
                        </a:solidFill>
                      </a:rPr>
                      <a:t>25%   </a:t>
                    </a:r>
                    <a:endParaRPr lang="ru-RU" sz="2000" dirty="0">
                      <a:solidFill>
                        <a:srgbClr val="FF0000"/>
                      </a:solidFill>
                    </a:endParaRPr>
                  </a:p>
                </c:rich>
              </c:tx>
              <c:showVal val="1"/>
              <c:showCatName val="1"/>
              <c:separator> </c:separator>
            </c:dLbl>
            <c:dLbl>
              <c:idx val="2"/>
              <c:layout>
                <c:manualLayout>
                  <c:x val="-8.941521895790655E-2"/>
                  <c:y val="7.0723691673579836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/>
                      <a:t>добыча полезных ископаемых  </a:t>
                    </a:r>
                    <a:r>
                      <a:rPr lang="ru-RU" sz="2000" dirty="0" smtClean="0">
                        <a:solidFill>
                          <a:srgbClr val="FF0000"/>
                        </a:solidFill>
                      </a:rPr>
                      <a:t>12%   </a:t>
                    </a:r>
                    <a:endParaRPr lang="ru-RU" dirty="0">
                      <a:solidFill>
                        <a:srgbClr val="FF0000"/>
                      </a:solidFill>
                    </a:endParaRPr>
                  </a:p>
                </c:rich>
              </c:tx>
              <c:showVal val="1"/>
              <c:showCatName val="1"/>
              <c:separator> </c:separator>
            </c:dLbl>
            <c:dLbl>
              <c:idx val="3"/>
              <c:layout>
                <c:manualLayout>
                  <c:x val="-1.7915058181141023E-2"/>
                  <c:y val="3.9059937967753186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/>
                      <a:t>пр-во и </a:t>
                    </a:r>
                    <a:r>
                      <a:rPr lang="ru-RU" sz="1600" dirty="0" err="1" smtClean="0"/>
                      <a:t>распр</a:t>
                    </a:r>
                    <a:r>
                      <a:rPr lang="ru-RU" sz="1600" dirty="0" smtClean="0"/>
                      <a:t> э/энергии</a:t>
                    </a:r>
                    <a:r>
                      <a:rPr lang="ru-RU" sz="1600" dirty="0"/>
                      <a:t>, газа и воды  </a:t>
                    </a:r>
                    <a:r>
                      <a:rPr lang="ru-RU" sz="2000" dirty="0" smtClean="0">
                        <a:solidFill>
                          <a:srgbClr val="FF0000"/>
                        </a:solidFill>
                      </a:rPr>
                      <a:t>5%   </a:t>
                    </a:r>
                    <a:endParaRPr lang="ru-RU" dirty="0">
                      <a:solidFill>
                        <a:srgbClr val="FF0000"/>
                      </a:solidFill>
                    </a:endParaRPr>
                  </a:p>
                </c:rich>
              </c:tx>
              <c:showVal val="1"/>
              <c:showCatName val="1"/>
              <c:separator> </c:separator>
            </c:dLbl>
            <c:dLbl>
              <c:idx val="4"/>
              <c:layout>
                <c:manualLayout>
                  <c:x val="1.5872809524249569E-2"/>
                  <c:y val="-1.2453474783466756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/>
                      <a:t>Прочее  </a:t>
                    </a:r>
                    <a:endParaRPr lang="ru-RU" sz="1600" dirty="0" smtClean="0"/>
                  </a:p>
                  <a:p>
                    <a:r>
                      <a:rPr lang="ru-RU" sz="2000" dirty="0" smtClean="0">
                        <a:solidFill>
                          <a:srgbClr val="FF0000"/>
                        </a:solidFill>
                      </a:rPr>
                      <a:t>18%   </a:t>
                    </a:r>
                    <a:endParaRPr lang="ru-RU" sz="2000" dirty="0">
                      <a:solidFill>
                        <a:srgbClr val="FF0000"/>
                      </a:solidFill>
                    </a:endParaRPr>
                  </a:p>
                </c:rich>
              </c:tx>
              <c:showVal val="1"/>
              <c:showCatName val="1"/>
              <c:separator> </c:separator>
            </c:dLbl>
            <c:numFmt formatCode="#,##0.0" sourceLinked="0"/>
            <c:showVal val="1"/>
            <c:showCatName val="1"/>
            <c:separator> </c:separator>
          </c:dLbls>
          <c:cat>
            <c:strRef>
              <c:f>Лист1!$A$2:$A$6</c:f>
              <c:strCache>
                <c:ptCount val="5"/>
                <c:pt idx="0">
                  <c:v>металлургическое производство</c:v>
                </c:pt>
                <c:pt idx="1">
                  <c:v>торговля, ремонт</c:v>
                </c:pt>
                <c:pt idx="2">
                  <c:v>добыча полезных ископаемых</c:v>
                </c:pt>
                <c:pt idx="3">
                  <c:v>пр-во и распр э/энергии, газа и воды</c:v>
                </c:pt>
                <c:pt idx="4">
                  <c:v>Прочее</c:v>
                </c:pt>
              </c:strCache>
            </c:strRef>
          </c:cat>
          <c:val>
            <c:numRef>
              <c:f>Лист1!$B$2:$B$6</c:f>
              <c:numCache>
                <c:formatCode>_-* #,##0.00_р_._-;\-* #,##0.00_р_._-;_-* "-"??_р_._-;_-@_-</c:formatCode>
                <c:ptCount val="5"/>
                <c:pt idx="0">
                  <c:v>40</c:v>
                </c:pt>
                <c:pt idx="1">
                  <c:v>25</c:v>
                </c:pt>
                <c:pt idx="2">
                  <c:v>12</c:v>
                </c:pt>
                <c:pt idx="3">
                  <c:v>5</c:v>
                </c:pt>
                <c:pt idx="4">
                  <c:v>18</c:v>
                </c:pt>
              </c:numCache>
            </c:numRef>
          </c:val>
        </c:ser>
        <c:firstSliceAng val="12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explosion val="12"/>
            <c:spPr>
              <a:solidFill>
                <a:srgbClr val="FF00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Образование</c:v>
                </c:pt>
                <c:pt idx="1">
                  <c:v>Остальное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17.899999999999999</c:v>
                </c:pt>
                <c:pt idx="1">
                  <c:v>82.1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explosion val="12"/>
            <c:spPr>
              <a:solidFill>
                <a:srgbClr val="FF00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УДКХиБ</c:v>
                </c:pt>
                <c:pt idx="1">
                  <c:v>Остальное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10.4</c:v>
                </c:pt>
                <c:pt idx="1">
                  <c:v>89.6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explosion val="12"/>
            <c:spPr>
              <a:solidFill>
                <a:srgbClr val="FF00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ЖКХ</c:v>
                </c:pt>
                <c:pt idx="1">
                  <c:v>Остальное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8.3000000000000007</c:v>
                </c:pt>
                <c:pt idx="1">
                  <c:v>91.7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explosion val="12"/>
            <c:spPr>
              <a:solidFill>
                <a:srgbClr val="FF00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ЖКХ</c:v>
                </c:pt>
                <c:pt idx="1">
                  <c:v>Остальное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3.2</c:v>
                </c:pt>
                <c:pt idx="1">
                  <c:v>96.8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explosion val="12"/>
            <c:spPr>
              <a:solidFill>
                <a:srgbClr val="FF00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здравоохранение</c:v>
                </c:pt>
                <c:pt idx="1">
                  <c:v>Остальное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3.1</c:v>
                </c:pt>
                <c:pt idx="1">
                  <c:v>96.9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explosion val="12"/>
            <c:spPr>
              <a:solidFill>
                <a:srgbClr val="FF00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ЖКХ</c:v>
                </c:pt>
                <c:pt idx="1">
                  <c:v>Остальное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2.7</c:v>
                </c:pt>
                <c:pt idx="1">
                  <c:v>97.3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explosion val="12"/>
            <c:spPr>
              <a:solidFill>
                <a:srgbClr val="FF00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Перевозки</c:v>
                </c:pt>
                <c:pt idx="1">
                  <c:v>Остальное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2.5</c:v>
                </c:pt>
                <c:pt idx="1">
                  <c:v>97.5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1"/>
          <c:order val="1"/>
          <c:tx>
            <c:strRef>
              <c:f>Лист1!$C$1</c:f>
              <c:strCache>
                <c:ptCount val="1"/>
                <c:pt idx="0">
                  <c:v>Кредиты полученные от кредитных организаций</c:v>
                </c:pt>
              </c:strCache>
            </c:strRef>
          </c:tx>
          <c:dLbls>
            <c:delete val="1"/>
          </c:dLbls>
          <c:cat>
            <c:strRef>
              <c:f>Лист1!$A$2:$A$5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1480</c:v>
                </c:pt>
                <c:pt idx="1">
                  <c:v>961</c:v>
                </c:pt>
                <c:pt idx="2">
                  <c:v>963</c:v>
                </c:pt>
                <c:pt idx="3">
                  <c:v>747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Бюджетные кредиты от других бюджетов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5400">
              <a:noFill/>
            </a:ln>
          </c:spPr>
          <c:dLbls>
            <c:delete val="1"/>
          </c:dLbls>
          <c:cat>
            <c:strRef>
              <c:f>Лист1!$A$2:$A$5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330</c:v>
                </c:pt>
                <c:pt idx="1">
                  <c:v>1100</c:v>
                </c:pt>
                <c:pt idx="2">
                  <c:v>1650</c:v>
                </c:pt>
                <c:pt idx="3">
                  <c:v>1100</c:v>
                </c:pt>
              </c:numCache>
            </c:numRef>
          </c:val>
        </c:ser>
        <c:dLbls>
          <c:showVal val="1"/>
        </c:dLbls>
        <c:axId val="132475904"/>
        <c:axId val="132481792"/>
      </c:barChar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долг</c:v>
                </c:pt>
              </c:strCache>
            </c:strRef>
          </c:tx>
          <c:spPr>
            <a:ln w="38100">
              <a:solidFill>
                <a:srgbClr val="FF0000"/>
              </a:solidFill>
              <a:headEnd type="oval"/>
              <a:tailEnd type="oval"/>
            </a:ln>
          </c:spPr>
          <c:marker>
            <c:symbol val="none"/>
          </c:marker>
          <c:dLbls>
            <c:numFmt formatCode="#,##0" sourceLinked="0"/>
            <c:dLblPos val="t"/>
            <c:showVal val="1"/>
          </c:dLbls>
          <c:cat>
            <c:strRef>
              <c:f>Лист1!$A$2:$A$5</c:f>
              <c:strCach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1810</c:v>
                </c:pt>
                <c:pt idx="1">
                  <c:v>3380</c:v>
                </c:pt>
                <c:pt idx="2">
                  <c:v>3853</c:v>
                </c:pt>
                <c:pt idx="3">
                  <c:v>4100</c:v>
                </c:pt>
              </c:numCache>
            </c:numRef>
          </c:val>
        </c:ser>
        <c:dLbls>
          <c:showVal val="1"/>
        </c:dLbls>
        <c:marker val="1"/>
        <c:axId val="132475904"/>
        <c:axId val="132481792"/>
      </c:lineChart>
      <c:catAx>
        <c:axId val="132475904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2481792"/>
        <c:crosses val="autoZero"/>
        <c:auto val="1"/>
        <c:lblAlgn val="ctr"/>
        <c:lblOffset val="100"/>
      </c:catAx>
      <c:valAx>
        <c:axId val="132481792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2475904"/>
        <c:crosses val="autoZero"/>
        <c:crossBetween val="between"/>
        <c:majorUnit val="1000"/>
      </c:valAx>
    </c:plotArea>
    <c:legend>
      <c:legendPos val="b"/>
      <c:layout>
        <c:manualLayout>
          <c:xMode val="edge"/>
          <c:yMode val="edge"/>
          <c:x val="0.22778628722575719"/>
          <c:y val="0.79653164403965493"/>
          <c:w val="0.67484357358621738"/>
          <c:h val="0.18497421134729894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t" anchorCtr="0"/>
          <a:lstStyle/>
          <a:p>
            <a:pPr algn="ctr" rtl="0" eaLnBrk="1" latinLnBrk="0" hangingPunct="1">
              <a:defRPr lang="ru-RU" sz="1600" b="1" i="0" u="none" strike="noStrike" kern="1200" baseline="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1600" b="1" i="0" u="none" strike="noStrike" kern="1200" baseline="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Налоговые доходы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1094596588426331"/>
          <c:y val="0.17379927094100794"/>
          <c:w val="0.59155676790694478"/>
          <c:h val="0.47907871687447029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rgbClr val="DBB6A7"/>
              </a:solidFill>
              <a:ln w="19050">
                <a:solidFill>
                  <a:schemeClr val="accent1">
                    <a:alpha val="99000"/>
                  </a:schemeClr>
                </a:solidFill>
              </a:ln>
              <a:effectLst/>
            </c:spPr>
          </c:dPt>
          <c:dPt>
            <c:idx val="3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showVal val="1"/>
            </c:dLbl>
            <c:delete val="1"/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</c:dLbls>
          <c:cat>
            <c:strRef>
              <c:f>Структура!$G$11:$G$14</c:f>
              <c:strCache>
                <c:ptCount val="4"/>
                <c:pt idx="0">
                  <c:v>налог на доходы физических лиц</c:v>
                </c:pt>
                <c:pt idx="1">
                  <c:v>земельный налог</c:v>
                </c:pt>
                <c:pt idx="2">
                  <c:v>налоги на совокупный доход</c:v>
                </c:pt>
                <c:pt idx="3">
                  <c:v>прочие налоговые доходы</c:v>
                </c:pt>
              </c:strCache>
            </c:strRef>
          </c:cat>
          <c:val>
            <c:numRef>
              <c:f>Структура!$H$11:$H$14</c:f>
              <c:numCache>
                <c:formatCode>#,##0.0</c:formatCode>
                <c:ptCount val="4"/>
                <c:pt idx="0">
                  <c:v>2.7</c:v>
                </c:pt>
                <c:pt idx="1">
                  <c:v>1.32</c:v>
                </c:pt>
                <c:pt idx="2">
                  <c:v>0.4</c:v>
                </c:pt>
                <c:pt idx="3">
                  <c:v>0.14694240000000158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2418598675214311E-2"/>
          <c:y val="0.72106804398137569"/>
          <c:w val="0.83964523190809492"/>
          <c:h val="0.2680406653921104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 algn="ctr" rtl="0" eaLnBrk="1" latinLnBrk="0" hangingPunct="1">
              <a:defRPr lang="ru-RU" sz="1600" b="1" i="0" u="none" strike="noStrike" kern="1200" baseline="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1600" b="1" i="0" u="none" strike="noStrike" kern="1200" baseline="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Неналоговые доходы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3936660493196599"/>
          <c:y val="0.15060359730347719"/>
          <c:w val="0.50622543380841112"/>
          <c:h val="0.42884479743471293"/>
        </c:manualLayout>
      </c:layout>
      <c:pieChart>
        <c:varyColors val="1"/>
        <c:ser>
          <c:idx val="0"/>
          <c:order val="0"/>
          <c:tx>
            <c:strRef>
              <c:f>Структура!$H$21</c:f>
              <c:strCache>
                <c:ptCount val="1"/>
                <c:pt idx="0">
                  <c:v>неналоговые доходы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rgbClr val="DBB6A7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spPr/>
              <c:txPr>
                <a:bodyPr/>
                <a:lstStyle/>
                <a:p>
                  <a:pPr>
                    <a:defRPr sz="2800"/>
                  </a:pPr>
                  <a:endParaRPr lang="ru-RU"/>
                </a:p>
              </c:txPr>
              <c:showVal val="1"/>
            </c:dLbl>
            <c:delete val="1"/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</c:dLbls>
          <c:cat>
            <c:strRef>
              <c:f>Структура!$G$22:$G$28</c:f>
              <c:strCache>
                <c:ptCount val="4"/>
                <c:pt idx="0">
                  <c:v>арендная плата за земельные участки</c:v>
                </c:pt>
                <c:pt idx="1">
                  <c:v>доходы от продажи</c:v>
                </c:pt>
                <c:pt idx="2">
                  <c:v>арендная плата за муниципальное имущество</c:v>
                </c:pt>
                <c:pt idx="3">
                  <c:v>прочие неналоговые доходы</c:v>
                </c:pt>
              </c:strCache>
            </c:strRef>
          </c:cat>
          <c:val>
            <c:numRef>
              <c:f>Структура!$H$22:$H$25</c:f>
              <c:numCache>
                <c:formatCode>#,##0.0</c:formatCode>
                <c:ptCount val="4"/>
                <c:pt idx="0">
                  <c:v>1.1000000000000001</c:v>
                </c:pt>
                <c:pt idx="1">
                  <c:v>0.30000000000000032</c:v>
                </c:pt>
                <c:pt idx="2">
                  <c:v>0.1</c:v>
                </c:pt>
                <c:pt idx="3">
                  <c:v>0.2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345039239286438"/>
          <c:y val="0.62948120330172563"/>
          <c:w val="0.68814027545223999"/>
          <c:h val="0.2749525680476713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600" b="1"/>
            </a:pPr>
            <a:r>
              <a:rPr lang="ru-RU" sz="1600" b="1" dirty="0" smtClean="0">
                <a:effectLst/>
              </a:rPr>
              <a:t>Безвозмездные</a:t>
            </a:r>
            <a:r>
              <a:rPr lang="ru-RU" sz="1600" b="1" baseline="0" dirty="0" smtClean="0">
                <a:effectLst/>
              </a:rPr>
              <a:t> </a:t>
            </a:r>
            <a:r>
              <a:rPr lang="ru-RU" sz="1600" b="1" dirty="0" smtClean="0">
                <a:effectLst/>
              </a:rPr>
              <a:t>поступления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23051822284270507"/>
          <c:y val="0.14335981757936414"/>
          <c:w val="0.55638938319913223"/>
          <c:h val="0.40326385672379123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rgbClr val="DBB6A7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4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showVal val="1"/>
            </c:dLbl>
            <c:delete val="1"/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</c:dLbls>
          <c:cat>
            <c:strRef>
              <c:f>Лист2!$A$2:$A$6</c:f>
              <c:strCache>
                <c:ptCount val="5"/>
                <c:pt idx="0">
                  <c:v>Субвенции</c:v>
                </c:pt>
                <c:pt idx="1">
                  <c:v>Субсидии</c:v>
                </c:pt>
                <c:pt idx="2">
                  <c:v>Дотация</c:v>
                </c:pt>
                <c:pt idx="3">
                  <c:v>Прочие безвозм поступл</c:v>
                </c:pt>
                <c:pt idx="4">
                  <c:v>Иные м/б трансферты</c:v>
                </c:pt>
              </c:strCache>
            </c:strRef>
          </c:cat>
          <c:val>
            <c:numRef>
              <c:f>Лист2!$B$2:$B$6</c:f>
              <c:numCache>
                <c:formatCode>#,##0.0</c:formatCode>
                <c:ptCount val="5"/>
                <c:pt idx="0">
                  <c:v>7.9076000000000004</c:v>
                </c:pt>
                <c:pt idx="1">
                  <c:v>0.30000000000000032</c:v>
                </c:pt>
                <c:pt idx="2">
                  <c:v>0.8</c:v>
                </c:pt>
                <c:pt idx="3">
                  <c:v>0.70000000000000062</c:v>
                </c:pt>
                <c:pt idx="4">
                  <c:v>6.0100000000000021E-2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775549796403706E-2"/>
          <c:y val="0.59366682105913227"/>
          <c:w val="0.84444854041020212"/>
          <c:h val="0.2858355601477429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'руб Дин'!$A$8</c:f>
              <c:strCache>
                <c:ptCount val="1"/>
                <c:pt idx="0">
                  <c:v>Доходы бюджета</c:v>
                </c:pt>
              </c:strCache>
            </c:strRef>
          </c:tx>
          <c:spPr>
            <a:ln w="38100">
              <a:solidFill>
                <a:srgbClr val="FF0000"/>
              </a:solidFill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2396417781614999E-2"/>
                  <c:y val="-5.610141545638171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dk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'руб Дин'!$B$7:$E$7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'руб Дин'!$B$8:$E$8</c:f>
              <c:numCache>
                <c:formatCode>#,##0.0</c:formatCode>
                <c:ptCount val="4"/>
                <c:pt idx="0">
                  <c:v>19</c:v>
                </c:pt>
                <c:pt idx="1">
                  <c:v>16</c:v>
                </c:pt>
                <c:pt idx="2">
                  <c:v>15.9</c:v>
                </c:pt>
                <c:pt idx="3">
                  <c:v>16</c:v>
                </c:pt>
              </c:numCache>
            </c:numRef>
          </c:val>
          <c:smooth val="1"/>
        </c:ser>
        <c:dLbls>
          <c:showVal val="1"/>
        </c:dLbls>
        <c:marker val="1"/>
        <c:axId val="125246464"/>
        <c:axId val="125248256"/>
      </c:lineChart>
      <c:catAx>
        <c:axId val="1252464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5248256"/>
        <c:crosses val="autoZero"/>
        <c:auto val="1"/>
        <c:lblAlgn val="ctr"/>
        <c:lblOffset val="100"/>
        <c:noMultiLvlLbl val="1"/>
      </c:catAx>
      <c:valAx>
        <c:axId val="125248256"/>
        <c:scaling>
          <c:orientation val="minMax"/>
          <c:max val="20"/>
          <c:min val="15"/>
        </c:scaling>
        <c:delete val="1"/>
        <c:axPos val="l"/>
        <c:numFmt formatCode="#,##0.0" sourceLinked="1"/>
        <c:tickLblPos val="none"/>
        <c:crossAx val="125246464"/>
        <c:crosses val="autoZero"/>
        <c:crossBetween val="between"/>
        <c:minorUnit val="10000"/>
      </c:valAx>
      <c:spPr>
        <a:noFill/>
        <a:ln w="25400"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494688228606875E-2"/>
          <c:y val="0.12439385093659799"/>
          <c:w val="0.96642585166162664"/>
          <c:h val="0.5990758105059916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#,##0.0</c:formatCode>
                <c:ptCount val="1"/>
                <c:pt idx="0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DBB6A7"/>
            </a:solidFill>
            <a:ln>
              <a:noFill/>
            </a:ln>
            <a:effectLst/>
          </c:spPr>
          <c:dLbls>
            <c:dLbl>
              <c:idx val="0"/>
              <c:layout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#,##0.0</c:formatCode>
                <c:ptCount val="1"/>
                <c:pt idx="0">
                  <c:v>1.7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безвоздмездные поступления</c:v>
                </c:pt>
              </c:strCache>
            </c:strRef>
          </c:tx>
          <c:spPr>
            <a:solidFill>
              <a:schemeClr val="tx1">
                <a:lumMod val="25000"/>
                <a:lumOff val="75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#,##0.0</c:formatCode>
                <c:ptCount val="1"/>
                <c:pt idx="0">
                  <c:v>9.8000000000000007</c:v>
                </c:pt>
              </c:numCache>
            </c:numRef>
          </c:val>
        </c:ser>
        <c:overlap val="100"/>
        <c:axId val="125352576"/>
        <c:axId val="125444480"/>
      </c:barChart>
      <c:catAx>
        <c:axId val="12535257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25444480"/>
        <c:crosses val="autoZero"/>
        <c:auto val="1"/>
        <c:lblAlgn val="ctr"/>
        <c:lblOffset val="100"/>
      </c:catAx>
      <c:valAx>
        <c:axId val="125444480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25352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4.5767688508597033E-2"/>
          <c:y val="0.14333276903109304"/>
          <c:w val="0.9084646229828075"/>
          <c:h val="0.49512798165809446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Pos val="t"/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20.8</c:v>
                </c:pt>
                <c:pt idx="1">
                  <c:v>17.600000000000001</c:v>
                </c:pt>
                <c:pt idx="2">
                  <c:v>16.399999999999999</c:v>
                </c:pt>
                <c:pt idx="3">
                  <c:v>16.399999999999999</c:v>
                </c:pt>
              </c:numCache>
            </c:numRef>
          </c:val>
        </c:ser>
        <c:dLbls>
          <c:showVal val="1"/>
        </c:dLbls>
        <c:marker val="1"/>
        <c:axId val="125543936"/>
        <c:axId val="125545472"/>
      </c:lineChart>
      <c:catAx>
        <c:axId val="125543936"/>
        <c:scaling>
          <c:orientation val="minMax"/>
        </c:scaling>
        <c:axPos val="b"/>
        <c:numFmt formatCode="General" sourceLinked="1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 b="1" i="0" baseline="0">
                <a:solidFill>
                  <a:srgbClr val="1E4E79"/>
                </a:solidFill>
              </a:defRPr>
            </a:pPr>
            <a:endParaRPr lang="ru-RU"/>
          </a:p>
        </c:txPr>
        <c:crossAx val="125545472"/>
        <c:crosses val="autoZero"/>
        <c:auto val="1"/>
        <c:lblAlgn val="ctr"/>
        <c:lblOffset val="0"/>
        <c:tickLblSkip val="1"/>
      </c:catAx>
      <c:valAx>
        <c:axId val="125545472"/>
        <c:scaling>
          <c:orientation val="minMax"/>
          <c:max val="21"/>
          <c:min val="15"/>
        </c:scaling>
        <c:delete val="1"/>
        <c:axPos val="l"/>
        <c:numFmt formatCode="#,##0.0" sourceLinked="1"/>
        <c:tickLblPos val="none"/>
        <c:crossAx val="125543936"/>
        <c:crosses val="autoZero"/>
        <c:crossBetween val="midCat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60"/>
      <c:rotY val="280"/>
      <c:perspective val="0"/>
    </c:view3D>
    <c:plotArea>
      <c:layout>
        <c:manualLayout>
          <c:layoutTarget val="inner"/>
          <c:xMode val="edge"/>
          <c:yMode val="edge"/>
          <c:x val="1.4174784988779198E-2"/>
          <c:y val="6.7383910620368914E-2"/>
          <c:w val="0.96066745363584272"/>
          <c:h val="0.8945362193326655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explosion val="11"/>
            <c:spPr>
              <a:solidFill>
                <a:schemeClr val="accent2">
                  <a:lumMod val="50000"/>
                </a:schemeClr>
              </a:solidFill>
            </c:spPr>
          </c:dPt>
          <c:dPt>
            <c:idx val="1"/>
            <c:explosion val="12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7.7692710157523881E-2"/>
                  <c:y val="6.9786688120403784E-2"/>
                </c:manualLayout>
              </c:layout>
              <c:showVal val="1"/>
            </c:dLbl>
            <c:dLbl>
              <c:idx val="1"/>
              <c:layout>
                <c:manualLayout>
                  <c:x val="-5.7164748969805473E-2"/>
                  <c:y val="0.21436367160400011"/>
                </c:manualLayout>
              </c:layout>
              <c:showVal val="1"/>
            </c:dLbl>
            <c:numFmt formatCode="0.0%" sourceLinked="0"/>
            <c:txPr>
              <a:bodyPr/>
              <a:lstStyle/>
              <a:p>
                <a:pPr>
                  <a:defRPr sz="1800">
                    <a:latin typeface="Tahoma" pitchFamily="34" charset="0"/>
                    <a:ea typeface="Tahoma" pitchFamily="34" charset="0"/>
                    <a:cs typeface="Tahoma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Программные мероприятия</c:v>
                </c:pt>
                <c:pt idx="1">
                  <c:v>Непрограммные мероприятия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0.97900000000000065</c:v>
                </c:pt>
                <c:pt idx="1">
                  <c:v>2.1000000000000012E-2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explosion val="12"/>
            <c:spPr>
              <a:solidFill>
                <a:srgbClr val="FF00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Образование</c:v>
                </c:pt>
                <c:pt idx="1">
                  <c:v>Остальное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44.3</c:v>
                </c:pt>
                <c:pt idx="1">
                  <c:v>55.7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4">
  <cs:axisTitle>
    <cs:lnRef idx="0"/>
    <cs:fillRef idx="0"/>
    <cs:effectRef idx="0"/>
    <cs:fontRef idx="minor">
      <a:schemeClr val="dk1">
        <a:lumMod val="50000"/>
        <a:lumOff val="50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100000">
            <a:schemeClr val="lt1">
              <a:lumMod val="95000"/>
            </a:schemeClr>
          </a:gs>
          <a:gs pos="43000">
            <a:schemeClr val="lt1"/>
          </a:gs>
        </a:gsLst>
        <a:path path="circle">
          <a:fillToRect l="50000" t="50000" r="50000" b="50000"/>
        </a:path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>
        <a:solidFill>
          <a:schemeClr val="phClr">
            <a:alpha val="20000"/>
          </a:schemeClr>
        </a:solidFill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2128" b="0" kern="1200" spc="70" baseline="0"/>
  </cs:title>
  <cs:trendline>
    <cs:lnRef idx="0">
      <cs:styleClr val="0"/>
    </cs:lnRef>
    <cs:fillRef idx="0"/>
    <cs:effectRef idx="0"/>
    <cs:fontRef idx="minor">
      <a:schemeClr val="tx1"/>
    </cs:fontRef>
    <cs:spPr>
      <a:ln w="63500" cap="rnd" cmpd="sng" algn="ctr">
        <a:solidFill>
          <a:schemeClr val="phClr"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C16B8-6BC4-429F-BBA5-4CEC06502884}" type="doc">
      <dgm:prSet loTypeId="urn:microsoft.com/office/officeart/2005/8/layout/hierarchy1" loCatId="hierarchy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D22F3E25-AB15-4731-9C06-19DAB4112F74}">
      <dgm:prSet phldrT="[Текст]" custT="1"/>
      <dgm:spPr/>
      <dgm:t>
        <a:bodyPr/>
        <a:lstStyle/>
        <a:p>
          <a:r>
            <a:rPr lang="ru-RU" sz="1600" dirty="0" smtClean="0"/>
            <a:t>Бюджеты</a:t>
          </a:r>
          <a:endParaRPr lang="ru-RU" sz="1600" dirty="0"/>
        </a:p>
      </dgm:t>
    </dgm:pt>
    <dgm:pt modelId="{A8AAF8C6-1F94-4537-B16B-FF1E0D4E0CE7}" type="parTrans" cxnId="{E3B7487C-74D5-455D-B0CD-D365B54A0006}">
      <dgm:prSet/>
      <dgm:spPr/>
      <dgm:t>
        <a:bodyPr/>
        <a:lstStyle/>
        <a:p>
          <a:endParaRPr lang="ru-RU"/>
        </a:p>
      </dgm:t>
    </dgm:pt>
    <dgm:pt modelId="{4ACF91E2-F161-4B79-B807-27199E5858E8}" type="sibTrans" cxnId="{E3B7487C-74D5-455D-B0CD-D365B54A0006}">
      <dgm:prSet/>
      <dgm:spPr/>
      <dgm:t>
        <a:bodyPr/>
        <a:lstStyle/>
        <a:p>
          <a:endParaRPr lang="ru-RU"/>
        </a:p>
      </dgm:t>
    </dgm:pt>
    <dgm:pt modelId="{AA59F820-06D2-4604-90B6-B3DA0319B2EC}">
      <dgm:prSet phldrT="[Текст]" custT="1"/>
      <dgm:spPr/>
      <dgm:t>
        <a:bodyPr/>
        <a:lstStyle/>
        <a:p>
          <a:r>
            <a:rPr lang="ru-RU" sz="1200" dirty="0" smtClean="0"/>
            <a:t>Бюджеты семей</a:t>
          </a:r>
          <a:endParaRPr lang="ru-RU" sz="1200" dirty="0"/>
        </a:p>
      </dgm:t>
    </dgm:pt>
    <dgm:pt modelId="{AA299D2F-5650-43E8-969B-2AD067F5E187}" type="parTrans" cxnId="{271C789D-4465-48A3-912E-E302C0DDCDBF}">
      <dgm:prSet/>
      <dgm:spPr/>
      <dgm:t>
        <a:bodyPr/>
        <a:lstStyle/>
        <a:p>
          <a:endParaRPr lang="ru-RU"/>
        </a:p>
      </dgm:t>
    </dgm:pt>
    <dgm:pt modelId="{B147543B-BF7C-404A-90E2-08E02892F54F}" type="sibTrans" cxnId="{271C789D-4465-48A3-912E-E302C0DDCDBF}">
      <dgm:prSet/>
      <dgm:spPr/>
      <dgm:t>
        <a:bodyPr/>
        <a:lstStyle/>
        <a:p>
          <a:endParaRPr lang="ru-RU"/>
        </a:p>
      </dgm:t>
    </dgm:pt>
    <dgm:pt modelId="{BD617D6F-5D2E-41A8-9D2D-BB1B542CE8BD}">
      <dgm:prSet phldrT="[Текст]" custT="1"/>
      <dgm:spPr/>
      <dgm:t>
        <a:bodyPr/>
        <a:lstStyle/>
        <a:p>
          <a:r>
            <a:rPr lang="ru-RU" sz="1200" dirty="0" smtClean="0"/>
            <a:t>Бюджеты  публично-правовых образований</a:t>
          </a:r>
          <a:endParaRPr lang="ru-RU" sz="1200" dirty="0"/>
        </a:p>
      </dgm:t>
    </dgm:pt>
    <dgm:pt modelId="{CAB27995-F343-47F1-90D7-0BB36096E9F6}" type="parTrans" cxnId="{4D6D9E80-18E7-447F-A8F0-F1692317F485}">
      <dgm:prSet/>
      <dgm:spPr/>
      <dgm:t>
        <a:bodyPr/>
        <a:lstStyle/>
        <a:p>
          <a:endParaRPr lang="ru-RU"/>
        </a:p>
      </dgm:t>
    </dgm:pt>
    <dgm:pt modelId="{9EF10029-9AC4-411B-B362-E05433E57FFA}" type="sibTrans" cxnId="{4D6D9E80-18E7-447F-A8F0-F1692317F485}">
      <dgm:prSet/>
      <dgm:spPr/>
      <dgm:t>
        <a:bodyPr/>
        <a:lstStyle/>
        <a:p>
          <a:endParaRPr lang="ru-RU"/>
        </a:p>
      </dgm:t>
    </dgm:pt>
    <dgm:pt modelId="{324F71FB-EA35-4BE6-80C8-2E4BBFE11772}">
      <dgm:prSet phldrT="[Текст]" custT="1"/>
      <dgm:spPr/>
      <dgm:t>
        <a:bodyPr/>
        <a:lstStyle/>
        <a:p>
          <a:r>
            <a:rPr lang="ru-RU" sz="1200" dirty="0" smtClean="0"/>
            <a:t>Бюджеты организаций</a:t>
          </a:r>
          <a:endParaRPr lang="ru-RU" sz="1200" dirty="0"/>
        </a:p>
      </dgm:t>
    </dgm:pt>
    <dgm:pt modelId="{881677FD-8F2B-47E5-B516-8E25AF417542}" type="parTrans" cxnId="{7B2A784E-8C25-4D5A-A882-D2FE209B3758}">
      <dgm:prSet/>
      <dgm:spPr/>
      <dgm:t>
        <a:bodyPr/>
        <a:lstStyle/>
        <a:p>
          <a:endParaRPr lang="ru-RU"/>
        </a:p>
      </dgm:t>
    </dgm:pt>
    <dgm:pt modelId="{DBBA2E69-BFAB-4EDB-A862-299489AFF2ED}" type="sibTrans" cxnId="{7B2A784E-8C25-4D5A-A882-D2FE209B3758}">
      <dgm:prSet/>
      <dgm:spPr/>
      <dgm:t>
        <a:bodyPr/>
        <a:lstStyle/>
        <a:p>
          <a:endParaRPr lang="ru-RU"/>
        </a:p>
      </dgm:t>
    </dgm:pt>
    <dgm:pt modelId="{895663A2-507A-4FE2-8E07-7D24D1F498F5}" type="pres">
      <dgm:prSet presAssocID="{0DDC16B8-6BC4-429F-BBA5-4CEC065028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EBC78F9-016F-4F3F-A8B3-22807D69C0E6}" type="pres">
      <dgm:prSet presAssocID="{D22F3E25-AB15-4731-9C06-19DAB4112F74}" presName="hierRoot1" presStyleCnt="0"/>
      <dgm:spPr/>
    </dgm:pt>
    <dgm:pt modelId="{30A375F0-05C1-473C-87A3-8678AAD71DE8}" type="pres">
      <dgm:prSet presAssocID="{D22F3E25-AB15-4731-9C06-19DAB4112F74}" presName="composite" presStyleCnt="0"/>
      <dgm:spPr/>
    </dgm:pt>
    <dgm:pt modelId="{B1341D30-38EB-4957-A45E-2882C7CF4148}" type="pres">
      <dgm:prSet presAssocID="{D22F3E25-AB15-4731-9C06-19DAB4112F74}" presName="background" presStyleLbl="node0" presStyleIdx="0" presStyleCnt="1"/>
      <dgm:spPr/>
    </dgm:pt>
    <dgm:pt modelId="{994D8141-2611-459C-ADFA-6D4612ED1E88}" type="pres">
      <dgm:prSet presAssocID="{D22F3E25-AB15-4731-9C06-19DAB4112F74}" presName="text" presStyleLbl="fgAcc0" presStyleIdx="0" presStyleCnt="1" custScaleY="55312" custLinFactNeighborX="2933" custLinFactNeighborY="-2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F103D9-8FBE-4730-A706-6A8E753601A5}" type="pres">
      <dgm:prSet presAssocID="{D22F3E25-AB15-4731-9C06-19DAB4112F74}" presName="hierChild2" presStyleCnt="0"/>
      <dgm:spPr/>
    </dgm:pt>
    <dgm:pt modelId="{3FC42426-7EA6-4B5C-A2E2-48723AD8979D}" type="pres">
      <dgm:prSet presAssocID="{AA299D2F-5650-43E8-969B-2AD067F5E187}" presName="Name10" presStyleLbl="parChTrans1D2" presStyleIdx="0" presStyleCnt="3"/>
      <dgm:spPr/>
      <dgm:t>
        <a:bodyPr/>
        <a:lstStyle/>
        <a:p>
          <a:endParaRPr lang="ru-RU"/>
        </a:p>
      </dgm:t>
    </dgm:pt>
    <dgm:pt modelId="{6012C2B2-22B2-4D45-ADB8-9B4198369544}" type="pres">
      <dgm:prSet presAssocID="{AA59F820-06D2-4604-90B6-B3DA0319B2EC}" presName="hierRoot2" presStyleCnt="0"/>
      <dgm:spPr/>
    </dgm:pt>
    <dgm:pt modelId="{41FFB0DE-E169-4D4F-89D8-ADC34F8A7BB8}" type="pres">
      <dgm:prSet presAssocID="{AA59F820-06D2-4604-90B6-B3DA0319B2EC}" presName="composite2" presStyleCnt="0"/>
      <dgm:spPr/>
    </dgm:pt>
    <dgm:pt modelId="{C5054481-1F51-4918-93B1-F7BAF2ABA0E1}" type="pres">
      <dgm:prSet presAssocID="{AA59F820-06D2-4604-90B6-B3DA0319B2EC}" presName="background2" presStyleLbl="node2" presStyleIdx="0" presStyleCnt="3"/>
      <dgm:spPr/>
    </dgm:pt>
    <dgm:pt modelId="{A3676BF2-F845-4DFE-AFD6-8DE4EB9F4B30}" type="pres">
      <dgm:prSet presAssocID="{AA59F820-06D2-4604-90B6-B3DA0319B2EC}" presName="text2" presStyleLbl="fgAcc2" presStyleIdx="0" presStyleCnt="3" custScaleY="51241" custLinFactNeighborX="2933" custLinFactNeighborY="-2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27065E-86B9-4A79-BD36-2336CD89C478}" type="pres">
      <dgm:prSet presAssocID="{AA59F820-06D2-4604-90B6-B3DA0319B2EC}" presName="hierChild3" presStyleCnt="0"/>
      <dgm:spPr/>
    </dgm:pt>
    <dgm:pt modelId="{7E1F2850-CB69-4B10-9A59-058888D786C7}" type="pres">
      <dgm:prSet presAssocID="{CAB27995-F343-47F1-90D7-0BB36096E9F6}" presName="Name10" presStyleLbl="parChTrans1D2" presStyleIdx="1" presStyleCnt="3"/>
      <dgm:spPr/>
      <dgm:t>
        <a:bodyPr/>
        <a:lstStyle/>
        <a:p>
          <a:endParaRPr lang="ru-RU"/>
        </a:p>
      </dgm:t>
    </dgm:pt>
    <dgm:pt modelId="{2C46017C-02C3-41B1-9437-B3E73246B583}" type="pres">
      <dgm:prSet presAssocID="{BD617D6F-5D2E-41A8-9D2D-BB1B542CE8BD}" presName="hierRoot2" presStyleCnt="0"/>
      <dgm:spPr/>
    </dgm:pt>
    <dgm:pt modelId="{BB0F01C1-E309-4C06-8B6E-11A16E29BBB3}" type="pres">
      <dgm:prSet presAssocID="{BD617D6F-5D2E-41A8-9D2D-BB1B542CE8BD}" presName="composite2" presStyleCnt="0"/>
      <dgm:spPr/>
    </dgm:pt>
    <dgm:pt modelId="{0FE5F365-833C-4FD9-A941-1B8DED52B1B0}" type="pres">
      <dgm:prSet presAssocID="{BD617D6F-5D2E-41A8-9D2D-BB1B542CE8BD}" presName="background2" presStyleLbl="node2" presStyleIdx="1" presStyleCnt="3"/>
      <dgm:spPr/>
    </dgm:pt>
    <dgm:pt modelId="{A95756FA-2887-4EDD-8FBF-A9BEF5691066}" type="pres">
      <dgm:prSet presAssocID="{BD617D6F-5D2E-41A8-9D2D-BB1B542CE8BD}" presName="text2" presStyleLbl="fgAcc2" presStyleIdx="1" presStyleCnt="3" custScaleX="147497" custScaleY="61192" custLinFactNeighborX="3005" custLinFactNeighborY="57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A38E34-D7A1-45A0-ACA3-E2AD2D1CEF4F}" type="pres">
      <dgm:prSet presAssocID="{BD617D6F-5D2E-41A8-9D2D-BB1B542CE8BD}" presName="hierChild3" presStyleCnt="0"/>
      <dgm:spPr/>
    </dgm:pt>
    <dgm:pt modelId="{A4788EBF-2B8B-4B9B-BE5F-3B63E59C05BF}" type="pres">
      <dgm:prSet presAssocID="{881677FD-8F2B-47E5-B516-8E25AF417542}" presName="Name10" presStyleLbl="parChTrans1D2" presStyleIdx="2" presStyleCnt="3"/>
      <dgm:spPr/>
      <dgm:t>
        <a:bodyPr/>
        <a:lstStyle/>
        <a:p>
          <a:endParaRPr lang="ru-RU"/>
        </a:p>
      </dgm:t>
    </dgm:pt>
    <dgm:pt modelId="{5D5946B8-1196-44D8-A113-E1F09E03656C}" type="pres">
      <dgm:prSet presAssocID="{324F71FB-EA35-4BE6-80C8-2E4BBFE11772}" presName="hierRoot2" presStyleCnt="0"/>
      <dgm:spPr/>
    </dgm:pt>
    <dgm:pt modelId="{2F879D23-6F2C-4294-B804-C37C67673CEC}" type="pres">
      <dgm:prSet presAssocID="{324F71FB-EA35-4BE6-80C8-2E4BBFE11772}" presName="composite2" presStyleCnt="0"/>
      <dgm:spPr/>
    </dgm:pt>
    <dgm:pt modelId="{CAD96B00-F382-43DB-8A8E-7D726E5F7516}" type="pres">
      <dgm:prSet presAssocID="{324F71FB-EA35-4BE6-80C8-2E4BBFE11772}" presName="background2" presStyleLbl="node2" presStyleIdx="2" presStyleCnt="3"/>
      <dgm:spPr/>
    </dgm:pt>
    <dgm:pt modelId="{57A4F379-C615-4C19-B0F3-1EF2B2216389}" type="pres">
      <dgm:prSet presAssocID="{324F71FB-EA35-4BE6-80C8-2E4BBFE11772}" presName="text2" presStyleLbl="fgAcc2" presStyleIdx="2" presStyleCnt="3" custScaleY="63459" custLinFactNeighborX="2347" custLinFactNeighborY="-2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777CBD-94C0-434D-9B8A-79C7AE2F497A}" type="pres">
      <dgm:prSet presAssocID="{324F71FB-EA35-4BE6-80C8-2E4BBFE11772}" presName="hierChild3" presStyleCnt="0"/>
      <dgm:spPr/>
    </dgm:pt>
  </dgm:ptLst>
  <dgm:cxnLst>
    <dgm:cxn modelId="{95AC1D86-DDD5-4D28-BF8D-694C85538FF6}" type="presOf" srcId="{324F71FB-EA35-4BE6-80C8-2E4BBFE11772}" destId="{57A4F379-C615-4C19-B0F3-1EF2B2216389}" srcOrd="0" destOrd="0" presId="urn:microsoft.com/office/officeart/2005/8/layout/hierarchy1"/>
    <dgm:cxn modelId="{DC0F8689-8F78-4B9F-8756-322A88DA04ED}" type="presOf" srcId="{881677FD-8F2B-47E5-B516-8E25AF417542}" destId="{A4788EBF-2B8B-4B9B-BE5F-3B63E59C05BF}" srcOrd="0" destOrd="0" presId="urn:microsoft.com/office/officeart/2005/8/layout/hierarchy1"/>
    <dgm:cxn modelId="{E3B7487C-74D5-455D-B0CD-D365B54A0006}" srcId="{0DDC16B8-6BC4-429F-BBA5-4CEC06502884}" destId="{D22F3E25-AB15-4731-9C06-19DAB4112F74}" srcOrd="0" destOrd="0" parTransId="{A8AAF8C6-1F94-4537-B16B-FF1E0D4E0CE7}" sibTransId="{4ACF91E2-F161-4B79-B807-27199E5858E8}"/>
    <dgm:cxn modelId="{4D6D9E80-18E7-447F-A8F0-F1692317F485}" srcId="{D22F3E25-AB15-4731-9C06-19DAB4112F74}" destId="{BD617D6F-5D2E-41A8-9D2D-BB1B542CE8BD}" srcOrd="1" destOrd="0" parTransId="{CAB27995-F343-47F1-90D7-0BB36096E9F6}" sibTransId="{9EF10029-9AC4-411B-B362-E05433E57FFA}"/>
    <dgm:cxn modelId="{271C789D-4465-48A3-912E-E302C0DDCDBF}" srcId="{D22F3E25-AB15-4731-9C06-19DAB4112F74}" destId="{AA59F820-06D2-4604-90B6-B3DA0319B2EC}" srcOrd="0" destOrd="0" parTransId="{AA299D2F-5650-43E8-969B-2AD067F5E187}" sibTransId="{B147543B-BF7C-404A-90E2-08E02892F54F}"/>
    <dgm:cxn modelId="{7B2A784E-8C25-4D5A-A882-D2FE209B3758}" srcId="{D22F3E25-AB15-4731-9C06-19DAB4112F74}" destId="{324F71FB-EA35-4BE6-80C8-2E4BBFE11772}" srcOrd="2" destOrd="0" parTransId="{881677FD-8F2B-47E5-B516-8E25AF417542}" sibTransId="{DBBA2E69-BFAB-4EDB-A862-299489AFF2ED}"/>
    <dgm:cxn modelId="{D2494D4B-C25F-420D-A025-A044EB114D4A}" type="presOf" srcId="{D22F3E25-AB15-4731-9C06-19DAB4112F74}" destId="{994D8141-2611-459C-ADFA-6D4612ED1E88}" srcOrd="0" destOrd="0" presId="urn:microsoft.com/office/officeart/2005/8/layout/hierarchy1"/>
    <dgm:cxn modelId="{F184D292-4747-4801-8AE5-9EE8153C2F1B}" type="presOf" srcId="{CAB27995-F343-47F1-90D7-0BB36096E9F6}" destId="{7E1F2850-CB69-4B10-9A59-058888D786C7}" srcOrd="0" destOrd="0" presId="urn:microsoft.com/office/officeart/2005/8/layout/hierarchy1"/>
    <dgm:cxn modelId="{F4A962E1-594F-45E3-A9E4-C4380F1BBEE2}" type="presOf" srcId="{BD617D6F-5D2E-41A8-9D2D-BB1B542CE8BD}" destId="{A95756FA-2887-4EDD-8FBF-A9BEF5691066}" srcOrd="0" destOrd="0" presId="urn:microsoft.com/office/officeart/2005/8/layout/hierarchy1"/>
    <dgm:cxn modelId="{371D97EE-B74D-4003-94C6-42FD4F10F6AE}" type="presOf" srcId="{0DDC16B8-6BC4-429F-BBA5-4CEC06502884}" destId="{895663A2-507A-4FE2-8E07-7D24D1F498F5}" srcOrd="0" destOrd="0" presId="urn:microsoft.com/office/officeart/2005/8/layout/hierarchy1"/>
    <dgm:cxn modelId="{7014C86B-4984-476D-9560-F04C51B53DC8}" type="presOf" srcId="{AA299D2F-5650-43E8-969B-2AD067F5E187}" destId="{3FC42426-7EA6-4B5C-A2E2-48723AD8979D}" srcOrd="0" destOrd="0" presId="urn:microsoft.com/office/officeart/2005/8/layout/hierarchy1"/>
    <dgm:cxn modelId="{50DB75A7-4ECC-4EE4-A217-1399E3890290}" type="presOf" srcId="{AA59F820-06D2-4604-90B6-B3DA0319B2EC}" destId="{A3676BF2-F845-4DFE-AFD6-8DE4EB9F4B30}" srcOrd="0" destOrd="0" presId="urn:microsoft.com/office/officeart/2005/8/layout/hierarchy1"/>
    <dgm:cxn modelId="{F6203634-6A64-40AC-B264-3AE7DEFE2AAB}" type="presParOf" srcId="{895663A2-507A-4FE2-8E07-7D24D1F498F5}" destId="{CEBC78F9-016F-4F3F-A8B3-22807D69C0E6}" srcOrd="0" destOrd="0" presId="urn:microsoft.com/office/officeart/2005/8/layout/hierarchy1"/>
    <dgm:cxn modelId="{1E26E41C-694C-49EC-B5CC-3B936A6DCE53}" type="presParOf" srcId="{CEBC78F9-016F-4F3F-A8B3-22807D69C0E6}" destId="{30A375F0-05C1-473C-87A3-8678AAD71DE8}" srcOrd="0" destOrd="0" presId="urn:microsoft.com/office/officeart/2005/8/layout/hierarchy1"/>
    <dgm:cxn modelId="{392721D5-7308-41BB-BABC-737229DC289E}" type="presParOf" srcId="{30A375F0-05C1-473C-87A3-8678AAD71DE8}" destId="{B1341D30-38EB-4957-A45E-2882C7CF4148}" srcOrd="0" destOrd="0" presId="urn:microsoft.com/office/officeart/2005/8/layout/hierarchy1"/>
    <dgm:cxn modelId="{F37B1D2D-988A-482F-A821-69183C14383D}" type="presParOf" srcId="{30A375F0-05C1-473C-87A3-8678AAD71DE8}" destId="{994D8141-2611-459C-ADFA-6D4612ED1E88}" srcOrd="1" destOrd="0" presId="urn:microsoft.com/office/officeart/2005/8/layout/hierarchy1"/>
    <dgm:cxn modelId="{D6642A22-23AF-4E63-BEF7-3C5B020D3D79}" type="presParOf" srcId="{CEBC78F9-016F-4F3F-A8B3-22807D69C0E6}" destId="{13F103D9-8FBE-4730-A706-6A8E753601A5}" srcOrd="1" destOrd="0" presId="urn:microsoft.com/office/officeart/2005/8/layout/hierarchy1"/>
    <dgm:cxn modelId="{32CCC77E-7CA4-4AC6-BDA3-9D87CDDE6576}" type="presParOf" srcId="{13F103D9-8FBE-4730-A706-6A8E753601A5}" destId="{3FC42426-7EA6-4B5C-A2E2-48723AD8979D}" srcOrd="0" destOrd="0" presId="urn:microsoft.com/office/officeart/2005/8/layout/hierarchy1"/>
    <dgm:cxn modelId="{8CA7DFBF-E78F-4A19-B62E-C2E0118CD714}" type="presParOf" srcId="{13F103D9-8FBE-4730-A706-6A8E753601A5}" destId="{6012C2B2-22B2-4D45-ADB8-9B4198369544}" srcOrd="1" destOrd="0" presId="urn:microsoft.com/office/officeart/2005/8/layout/hierarchy1"/>
    <dgm:cxn modelId="{B4DA83FF-8951-47EA-96FF-9699D5A11E83}" type="presParOf" srcId="{6012C2B2-22B2-4D45-ADB8-9B4198369544}" destId="{41FFB0DE-E169-4D4F-89D8-ADC34F8A7BB8}" srcOrd="0" destOrd="0" presId="urn:microsoft.com/office/officeart/2005/8/layout/hierarchy1"/>
    <dgm:cxn modelId="{6FB979A5-EE51-4AA0-B594-13AF15D9E486}" type="presParOf" srcId="{41FFB0DE-E169-4D4F-89D8-ADC34F8A7BB8}" destId="{C5054481-1F51-4918-93B1-F7BAF2ABA0E1}" srcOrd="0" destOrd="0" presId="urn:microsoft.com/office/officeart/2005/8/layout/hierarchy1"/>
    <dgm:cxn modelId="{50C0B6A5-D4A1-491B-8C9D-DF6ABCC7C8B9}" type="presParOf" srcId="{41FFB0DE-E169-4D4F-89D8-ADC34F8A7BB8}" destId="{A3676BF2-F845-4DFE-AFD6-8DE4EB9F4B30}" srcOrd="1" destOrd="0" presId="urn:microsoft.com/office/officeart/2005/8/layout/hierarchy1"/>
    <dgm:cxn modelId="{7C6342D0-E9DF-4A24-8A77-DEE9104C9BFD}" type="presParOf" srcId="{6012C2B2-22B2-4D45-ADB8-9B4198369544}" destId="{6A27065E-86B9-4A79-BD36-2336CD89C478}" srcOrd="1" destOrd="0" presId="urn:microsoft.com/office/officeart/2005/8/layout/hierarchy1"/>
    <dgm:cxn modelId="{EC4B79A8-E229-40E3-90EA-28D184D1079E}" type="presParOf" srcId="{13F103D9-8FBE-4730-A706-6A8E753601A5}" destId="{7E1F2850-CB69-4B10-9A59-058888D786C7}" srcOrd="2" destOrd="0" presId="urn:microsoft.com/office/officeart/2005/8/layout/hierarchy1"/>
    <dgm:cxn modelId="{46D16723-4DB0-4E3A-9E5B-93704DA9DF25}" type="presParOf" srcId="{13F103D9-8FBE-4730-A706-6A8E753601A5}" destId="{2C46017C-02C3-41B1-9437-B3E73246B583}" srcOrd="3" destOrd="0" presId="urn:microsoft.com/office/officeart/2005/8/layout/hierarchy1"/>
    <dgm:cxn modelId="{4A6A048D-0918-46C0-85F6-5396E78BC0FC}" type="presParOf" srcId="{2C46017C-02C3-41B1-9437-B3E73246B583}" destId="{BB0F01C1-E309-4C06-8B6E-11A16E29BBB3}" srcOrd="0" destOrd="0" presId="urn:microsoft.com/office/officeart/2005/8/layout/hierarchy1"/>
    <dgm:cxn modelId="{9257D19D-49AC-4AAC-94CD-C07F94D8BA8A}" type="presParOf" srcId="{BB0F01C1-E309-4C06-8B6E-11A16E29BBB3}" destId="{0FE5F365-833C-4FD9-A941-1B8DED52B1B0}" srcOrd="0" destOrd="0" presId="urn:microsoft.com/office/officeart/2005/8/layout/hierarchy1"/>
    <dgm:cxn modelId="{57B7222B-7E2C-4856-A15A-26DD72B03DCB}" type="presParOf" srcId="{BB0F01C1-E309-4C06-8B6E-11A16E29BBB3}" destId="{A95756FA-2887-4EDD-8FBF-A9BEF5691066}" srcOrd="1" destOrd="0" presId="urn:microsoft.com/office/officeart/2005/8/layout/hierarchy1"/>
    <dgm:cxn modelId="{1C38E38C-1CBC-4CBB-A6B9-7B8144B5434D}" type="presParOf" srcId="{2C46017C-02C3-41B1-9437-B3E73246B583}" destId="{49A38E34-D7A1-45A0-ACA3-E2AD2D1CEF4F}" srcOrd="1" destOrd="0" presId="urn:microsoft.com/office/officeart/2005/8/layout/hierarchy1"/>
    <dgm:cxn modelId="{A798160E-A828-4A6A-A483-910834FA2D97}" type="presParOf" srcId="{13F103D9-8FBE-4730-A706-6A8E753601A5}" destId="{A4788EBF-2B8B-4B9B-BE5F-3B63E59C05BF}" srcOrd="4" destOrd="0" presId="urn:microsoft.com/office/officeart/2005/8/layout/hierarchy1"/>
    <dgm:cxn modelId="{44558A47-2FCD-440A-A07B-FF4C38791B2C}" type="presParOf" srcId="{13F103D9-8FBE-4730-A706-6A8E753601A5}" destId="{5D5946B8-1196-44D8-A113-E1F09E03656C}" srcOrd="5" destOrd="0" presId="urn:microsoft.com/office/officeart/2005/8/layout/hierarchy1"/>
    <dgm:cxn modelId="{FC5C31B0-727A-4C86-839A-43B9B6EA62F5}" type="presParOf" srcId="{5D5946B8-1196-44D8-A113-E1F09E03656C}" destId="{2F879D23-6F2C-4294-B804-C37C67673CEC}" srcOrd="0" destOrd="0" presId="urn:microsoft.com/office/officeart/2005/8/layout/hierarchy1"/>
    <dgm:cxn modelId="{9CA36298-4320-425E-9576-DFD40771A5A4}" type="presParOf" srcId="{2F879D23-6F2C-4294-B804-C37C67673CEC}" destId="{CAD96B00-F382-43DB-8A8E-7D726E5F7516}" srcOrd="0" destOrd="0" presId="urn:microsoft.com/office/officeart/2005/8/layout/hierarchy1"/>
    <dgm:cxn modelId="{F563D17A-EFF2-40F6-A094-3308AA555FD9}" type="presParOf" srcId="{2F879D23-6F2C-4294-B804-C37C67673CEC}" destId="{57A4F379-C615-4C19-B0F3-1EF2B2216389}" srcOrd="1" destOrd="0" presId="urn:microsoft.com/office/officeart/2005/8/layout/hierarchy1"/>
    <dgm:cxn modelId="{F363190B-EB28-4773-B195-3AF2D392ED55}" type="presParOf" srcId="{5D5946B8-1196-44D8-A113-E1F09E03656C}" destId="{61777CBD-94C0-434D-9B8A-79C7AE2F497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25F9B5-89EC-49BE-A40A-299EB8FC8CBB}" type="doc">
      <dgm:prSet loTypeId="urn:microsoft.com/office/officeart/2005/8/layout/pyramid2" loCatId="list" qsTypeId="urn:microsoft.com/office/officeart/2005/8/quickstyle/simple2" qsCatId="simple" csTypeId="urn:microsoft.com/office/officeart/2005/8/colors/accent1_2" csCatId="accent1" phldr="1"/>
      <dgm:spPr/>
    </dgm:pt>
    <dgm:pt modelId="{1D4647B4-675A-41FD-B0E7-3046A84546CB}">
      <dgm:prSet phldrT="[Текст]"/>
      <dgm:spPr/>
      <dgm:t>
        <a:bodyPr/>
        <a:lstStyle/>
        <a:p>
          <a:pPr rtl="0"/>
          <a:r>
            <a:rPr kumimoji="0" lang="ru-RU" b="1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1 уровень</a:t>
          </a:r>
        </a:p>
        <a:p>
          <a:pPr rtl="0"/>
          <a:r>
            <a:rPr kumimoji="0" lang="ru-RU" b="0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Федеральный бюджет,  бюджеты государственных внебюджетных фондов</a:t>
          </a:r>
          <a:endParaRPr lang="ru-RU" b="0" dirty="0">
            <a:latin typeface="+mn-lt"/>
          </a:endParaRPr>
        </a:p>
      </dgm:t>
    </dgm:pt>
    <dgm:pt modelId="{2675FC73-9D57-4B85-8421-99A1929B7A16}" type="parTrans" cxnId="{69D7FCE9-9DD8-48B1-8481-393731B9C654}">
      <dgm:prSet/>
      <dgm:spPr/>
      <dgm:t>
        <a:bodyPr/>
        <a:lstStyle/>
        <a:p>
          <a:endParaRPr lang="ru-RU"/>
        </a:p>
      </dgm:t>
    </dgm:pt>
    <dgm:pt modelId="{B5D22D83-FEE7-4001-ADBF-1E603D7358B5}" type="sibTrans" cxnId="{69D7FCE9-9DD8-48B1-8481-393731B9C654}">
      <dgm:prSet/>
      <dgm:spPr/>
      <dgm:t>
        <a:bodyPr/>
        <a:lstStyle/>
        <a:p>
          <a:endParaRPr lang="ru-RU"/>
        </a:p>
      </dgm:t>
    </dgm:pt>
    <dgm:pt modelId="{1524E1EA-DB43-47EF-8755-BB2DF527EA47}">
      <dgm:prSet phldrT="[Текст]"/>
      <dgm:spPr/>
      <dgm:t>
        <a:bodyPr/>
        <a:lstStyle/>
        <a:p>
          <a:pPr rtl="0"/>
          <a:r>
            <a:rPr kumimoji="0" lang="ru-RU" b="1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2 уровень</a:t>
          </a:r>
        </a:p>
        <a:p>
          <a:pPr rtl="0"/>
          <a:r>
            <a:rPr kumimoji="0" lang="ru-RU" b="0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Бюджеты субъектов РФ (85), бюджеты территориальных государственных внебюджетных фондов</a:t>
          </a:r>
          <a:endParaRPr lang="ru-RU" b="0" dirty="0">
            <a:latin typeface="+mn-lt"/>
          </a:endParaRPr>
        </a:p>
      </dgm:t>
    </dgm:pt>
    <dgm:pt modelId="{85B13AAF-8F81-4707-AF65-BB9A8969C8D0}" type="parTrans" cxnId="{B6DBD104-9B5A-42D2-84FC-CB11D5BC488E}">
      <dgm:prSet/>
      <dgm:spPr/>
      <dgm:t>
        <a:bodyPr/>
        <a:lstStyle/>
        <a:p>
          <a:endParaRPr lang="ru-RU"/>
        </a:p>
      </dgm:t>
    </dgm:pt>
    <dgm:pt modelId="{2914E375-881D-45EF-91B9-27B483B21DEB}" type="sibTrans" cxnId="{B6DBD104-9B5A-42D2-84FC-CB11D5BC488E}">
      <dgm:prSet/>
      <dgm:spPr/>
      <dgm:t>
        <a:bodyPr/>
        <a:lstStyle/>
        <a:p>
          <a:endParaRPr lang="ru-RU"/>
        </a:p>
      </dgm:t>
    </dgm:pt>
    <dgm:pt modelId="{6C3CC450-2A6A-45DC-92E0-8728C82AA898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0"/>
          <a:r>
            <a:rPr kumimoji="0" lang="ru-RU" b="1" i="0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3 уровень</a:t>
          </a:r>
        </a:p>
        <a:p>
          <a:pPr rtl="0"/>
          <a:r>
            <a:rPr kumimoji="0" lang="ru-RU" b="0" i="0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Бюджеты муниципальных районов, </a:t>
          </a:r>
          <a:r>
            <a:rPr kumimoji="0" lang="ru-RU" b="0" i="0" u="sng" strike="noStrike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городских округов</a:t>
          </a:r>
          <a:r>
            <a:rPr kumimoji="0" lang="ru-RU" b="0" i="0" u="sng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kumimoji="0" lang="ru-RU" b="0" i="0" u="none" strike="noStrike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городских и сельских поселений (23 151)</a:t>
          </a:r>
          <a:endParaRPr kumimoji="0" lang="ru-RU" b="0" i="0" u="none" strike="noStrike" cap="none" normalizeH="0" baseline="0" dirty="0" smtClean="0">
            <a:ln/>
            <a:effectLst/>
            <a:latin typeface="Times New Roman" panose="02020603050405020304" pitchFamily="18" charset="0"/>
          </a:endParaRPr>
        </a:p>
      </dgm:t>
    </dgm:pt>
    <dgm:pt modelId="{AA46B8FE-105F-4872-BF31-7798586EBCE1}" type="parTrans" cxnId="{91A0456B-E1D5-42CA-8FA8-97DC50154D74}">
      <dgm:prSet/>
      <dgm:spPr/>
      <dgm:t>
        <a:bodyPr/>
        <a:lstStyle/>
        <a:p>
          <a:endParaRPr lang="ru-RU"/>
        </a:p>
      </dgm:t>
    </dgm:pt>
    <dgm:pt modelId="{D3FACDF8-0053-42DF-81C6-D1077FB04921}" type="sibTrans" cxnId="{91A0456B-E1D5-42CA-8FA8-97DC50154D74}">
      <dgm:prSet/>
      <dgm:spPr/>
      <dgm:t>
        <a:bodyPr/>
        <a:lstStyle/>
        <a:p>
          <a:endParaRPr lang="ru-RU"/>
        </a:p>
      </dgm:t>
    </dgm:pt>
    <dgm:pt modelId="{C0F71961-2233-4331-AAA2-377EED516A70}" type="pres">
      <dgm:prSet presAssocID="{3A25F9B5-89EC-49BE-A40A-299EB8FC8CBB}" presName="compositeShape" presStyleCnt="0">
        <dgm:presLayoutVars>
          <dgm:dir/>
          <dgm:resizeHandles/>
        </dgm:presLayoutVars>
      </dgm:prSet>
      <dgm:spPr/>
    </dgm:pt>
    <dgm:pt modelId="{0C897AC2-F754-410C-B0FF-E1987D166D33}" type="pres">
      <dgm:prSet presAssocID="{3A25F9B5-89EC-49BE-A40A-299EB8FC8CBB}" presName="pyramid" presStyleLbl="node1" presStyleIdx="0" presStyleCnt="1" custLinFactX="-23545" custLinFactNeighborX="-100000" custLinFactNeighborY="1297"/>
      <dgm:spPr>
        <a:solidFill>
          <a:schemeClr val="accent2"/>
        </a:solidFill>
      </dgm:spPr>
    </dgm:pt>
    <dgm:pt modelId="{D3B0652D-91CB-4F66-A99C-4BB0697A27EC}" type="pres">
      <dgm:prSet presAssocID="{3A25F9B5-89EC-49BE-A40A-299EB8FC8CBB}" presName="theList" presStyleCnt="0"/>
      <dgm:spPr/>
    </dgm:pt>
    <dgm:pt modelId="{31FA8D56-9FD7-4CBD-A0C6-94EA5A8B91C4}" type="pres">
      <dgm:prSet presAssocID="{1D4647B4-675A-41FD-B0E7-3046A84546CB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BE62B-722D-43E5-9C47-25EF1696FB26}" type="pres">
      <dgm:prSet presAssocID="{1D4647B4-675A-41FD-B0E7-3046A84546CB}" presName="aSpace" presStyleCnt="0"/>
      <dgm:spPr/>
    </dgm:pt>
    <dgm:pt modelId="{62A65D23-9DCA-4D6F-94F9-86E15047CB11}" type="pres">
      <dgm:prSet presAssocID="{1524E1EA-DB43-47EF-8755-BB2DF527EA4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4CC40-7504-460B-9232-01A68497C1AB}" type="pres">
      <dgm:prSet presAssocID="{1524E1EA-DB43-47EF-8755-BB2DF527EA47}" presName="aSpace" presStyleCnt="0"/>
      <dgm:spPr/>
    </dgm:pt>
    <dgm:pt modelId="{8DDC21E6-8CFA-405B-8C8B-F0BCCDFEE1C0}" type="pres">
      <dgm:prSet presAssocID="{6C3CC450-2A6A-45DC-92E0-8728C82AA89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16AE0A-B3BE-457D-9350-5FBBEE6BA187}" type="pres">
      <dgm:prSet presAssocID="{6C3CC450-2A6A-45DC-92E0-8728C82AA898}" presName="aSpace" presStyleCnt="0"/>
      <dgm:spPr/>
    </dgm:pt>
  </dgm:ptLst>
  <dgm:cxnLst>
    <dgm:cxn modelId="{F51AA413-F331-452A-A406-2B9DED25B2F6}" type="presOf" srcId="{1D4647B4-675A-41FD-B0E7-3046A84546CB}" destId="{31FA8D56-9FD7-4CBD-A0C6-94EA5A8B91C4}" srcOrd="0" destOrd="0" presId="urn:microsoft.com/office/officeart/2005/8/layout/pyramid2"/>
    <dgm:cxn modelId="{7D674C5E-7C1B-4219-B9C5-66EBA8B45F9C}" type="presOf" srcId="{1524E1EA-DB43-47EF-8755-BB2DF527EA47}" destId="{62A65D23-9DCA-4D6F-94F9-86E15047CB11}" srcOrd="0" destOrd="0" presId="urn:microsoft.com/office/officeart/2005/8/layout/pyramid2"/>
    <dgm:cxn modelId="{69D7FCE9-9DD8-48B1-8481-393731B9C654}" srcId="{3A25F9B5-89EC-49BE-A40A-299EB8FC8CBB}" destId="{1D4647B4-675A-41FD-B0E7-3046A84546CB}" srcOrd="0" destOrd="0" parTransId="{2675FC73-9D57-4B85-8421-99A1929B7A16}" sibTransId="{B5D22D83-FEE7-4001-ADBF-1E603D7358B5}"/>
    <dgm:cxn modelId="{91A0456B-E1D5-42CA-8FA8-97DC50154D74}" srcId="{3A25F9B5-89EC-49BE-A40A-299EB8FC8CBB}" destId="{6C3CC450-2A6A-45DC-92E0-8728C82AA898}" srcOrd="2" destOrd="0" parTransId="{AA46B8FE-105F-4872-BF31-7798586EBCE1}" sibTransId="{D3FACDF8-0053-42DF-81C6-D1077FB04921}"/>
    <dgm:cxn modelId="{9296FD0D-7851-4B54-B4CF-74E2132132B7}" type="presOf" srcId="{3A25F9B5-89EC-49BE-A40A-299EB8FC8CBB}" destId="{C0F71961-2233-4331-AAA2-377EED516A70}" srcOrd="0" destOrd="0" presId="urn:microsoft.com/office/officeart/2005/8/layout/pyramid2"/>
    <dgm:cxn modelId="{B6DBD104-9B5A-42D2-84FC-CB11D5BC488E}" srcId="{3A25F9B5-89EC-49BE-A40A-299EB8FC8CBB}" destId="{1524E1EA-DB43-47EF-8755-BB2DF527EA47}" srcOrd="1" destOrd="0" parTransId="{85B13AAF-8F81-4707-AF65-BB9A8969C8D0}" sibTransId="{2914E375-881D-45EF-91B9-27B483B21DEB}"/>
    <dgm:cxn modelId="{FA9BA5D6-A88E-41BD-8CD7-EAF17A2047C8}" type="presOf" srcId="{6C3CC450-2A6A-45DC-92E0-8728C82AA898}" destId="{8DDC21E6-8CFA-405B-8C8B-F0BCCDFEE1C0}" srcOrd="0" destOrd="0" presId="urn:microsoft.com/office/officeart/2005/8/layout/pyramid2"/>
    <dgm:cxn modelId="{C4589D71-D829-4CF6-96FC-16EB38B13BBC}" type="presParOf" srcId="{C0F71961-2233-4331-AAA2-377EED516A70}" destId="{0C897AC2-F754-410C-B0FF-E1987D166D33}" srcOrd="0" destOrd="0" presId="urn:microsoft.com/office/officeart/2005/8/layout/pyramid2"/>
    <dgm:cxn modelId="{23E60E9E-67A3-416C-A0F1-C4075AD3732E}" type="presParOf" srcId="{C0F71961-2233-4331-AAA2-377EED516A70}" destId="{D3B0652D-91CB-4F66-A99C-4BB0697A27EC}" srcOrd="1" destOrd="0" presId="urn:microsoft.com/office/officeart/2005/8/layout/pyramid2"/>
    <dgm:cxn modelId="{CD918136-E751-419D-8397-E7D9AB5B6A53}" type="presParOf" srcId="{D3B0652D-91CB-4F66-A99C-4BB0697A27EC}" destId="{31FA8D56-9FD7-4CBD-A0C6-94EA5A8B91C4}" srcOrd="0" destOrd="0" presId="urn:microsoft.com/office/officeart/2005/8/layout/pyramid2"/>
    <dgm:cxn modelId="{92B819FE-6E56-497E-8D88-124674F3031D}" type="presParOf" srcId="{D3B0652D-91CB-4F66-A99C-4BB0697A27EC}" destId="{469BE62B-722D-43E5-9C47-25EF1696FB26}" srcOrd="1" destOrd="0" presId="urn:microsoft.com/office/officeart/2005/8/layout/pyramid2"/>
    <dgm:cxn modelId="{DC1227C5-F89F-4211-8178-E036B40F4D78}" type="presParOf" srcId="{D3B0652D-91CB-4F66-A99C-4BB0697A27EC}" destId="{62A65D23-9DCA-4D6F-94F9-86E15047CB11}" srcOrd="2" destOrd="0" presId="urn:microsoft.com/office/officeart/2005/8/layout/pyramid2"/>
    <dgm:cxn modelId="{AA2DD895-CF7A-490D-AFDA-545C9B47578A}" type="presParOf" srcId="{D3B0652D-91CB-4F66-A99C-4BB0697A27EC}" destId="{8D44CC40-7504-460B-9232-01A68497C1AB}" srcOrd="3" destOrd="0" presId="urn:microsoft.com/office/officeart/2005/8/layout/pyramid2"/>
    <dgm:cxn modelId="{12FC1456-F598-4CF6-99B6-B5960F83FFDC}" type="presParOf" srcId="{D3B0652D-91CB-4F66-A99C-4BB0697A27EC}" destId="{8DDC21E6-8CFA-405B-8C8B-F0BCCDFEE1C0}" srcOrd="4" destOrd="0" presId="urn:microsoft.com/office/officeart/2005/8/layout/pyramid2"/>
    <dgm:cxn modelId="{55A662C3-E142-42DB-B90F-A502F2A3BCD8}" type="presParOf" srcId="{D3B0652D-91CB-4F66-A99C-4BB0697A27EC}" destId="{CD16AE0A-B3BE-457D-9350-5FBBEE6BA18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63FC18-63C7-4AE7-A1C1-84127B390596}" type="doc">
      <dgm:prSet loTypeId="urn:microsoft.com/office/officeart/2005/8/layout/cycle8" loCatId="cycle" qsTypeId="urn:microsoft.com/office/officeart/2005/8/quickstyle/3d1" qsCatId="3D" csTypeId="urn:microsoft.com/office/officeart/2005/8/colors/accent4_2" csCatId="accent4" phldr="1"/>
      <dgm:spPr/>
    </dgm:pt>
    <dgm:pt modelId="{C8C90BA1-F3A5-45E9-BCBE-FF581BFE9CE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rgbClr val="FF0000"/>
              </a:solidFill>
            </a:rPr>
            <a:t>3.</a:t>
          </a:r>
          <a:r>
            <a:rPr lang="ru-RU" sz="1200" b="1" dirty="0" smtClean="0"/>
            <a:t> </a:t>
          </a:r>
          <a:r>
            <a:rPr lang="ru-RU" sz="1100" b="1" dirty="0" smtClean="0"/>
            <a:t>Утверждение бюджета очередного года –СНД</a:t>
          </a:r>
          <a:endParaRPr lang="ru-RU" sz="1100" b="1" dirty="0"/>
        </a:p>
      </dgm:t>
    </dgm:pt>
    <dgm:pt modelId="{432CEEC4-414C-4AC4-87D3-C28DFD6ABAD6}" type="parTrans" cxnId="{F3C3517C-41D9-4D37-B4F8-D880B9ADB33E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3C581DA7-A2AA-42C9-8DA3-745DBF4F6DE9}" type="sibTrans" cxnId="{F3C3517C-41D9-4D37-B4F8-D880B9ADB33E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C27D20BF-6732-4C8E-A635-06AE3CE55AD0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rgbClr val="FF0000"/>
              </a:solidFill>
            </a:rPr>
            <a:t>4.</a:t>
          </a:r>
          <a:r>
            <a:rPr lang="ru-RU" sz="1200" b="1" dirty="0" smtClean="0"/>
            <a:t> </a:t>
          </a:r>
          <a:r>
            <a:rPr lang="ru-RU" sz="1000" b="1" dirty="0" smtClean="0"/>
            <a:t>Исполнение бюджета в текущем году – ГРБС, ФО, ГАДБ</a:t>
          </a:r>
          <a:endParaRPr lang="ru-RU" sz="1100" b="1" dirty="0"/>
        </a:p>
      </dgm:t>
    </dgm:pt>
    <dgm:pt modelId="{FFF82F4D-D8A9-46F0-A6C1-16D608F2206A}" type="parTrans" cxnId="{235A0505-BA50-48DF-B0AE-E88CB496778F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A73F68BD-5DE5-4BD5-832F-8DEAF2563097}" type="sibTrans" cxnId="{235A0505-BA50-48DF-B0AE-E88CB496778F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0DB74938-9826-4A41-9B29-76C340CE1C1E}">
      <dgm:prSet phldrT="[Текст]" custT="1"/>
      <dgm:spPr/>
      <dgm:t>
        <a:bodyPr/>
        <a:lstStyle/>
        <a:p>
          <a:pPr algn="l"/>
          <a:r>
            <a:rPr lang="ru-RU" sz="1400" b="1" dirty="0" smtClean="0">
              <a:solidFill>
                <a:srgbClr val="FF0000"/>
              </a:solidFill>
            </a:rPr>
            <a:t>5.</a:t>
          </a:r>
          <a:r>
            <a:rPr lang="en-US" sz="1400" b="1" dirty="0" smtClean="0">
              <a:solidFill>
                <a:srgbClr val="FF0000"/>
              </a:solidFill>
            </a:rPr>
            <a:t> </a:t>
          </a:r>
          <a:r>
            <a:rPr lang="ru-RU" sz="1000" b="1" dirty="0" smtClean="0"/>
            <a:t>Формирование отчета об исполнении бюджета – ФО, ГРБС, ГАДБ</a:t>
          </a:r>
          <a:endParaRPr lang="ru-RU" sz="1000" b="1" dirty="0"/>
        </a:p>
      </dgm:t>
    </dgm:pt>
    <dgm:pt modelId="{CCF15FA8-6814-4F14-A216-1266FDF6BAF7}" type="parTrans" cxnId="{828B3A45-F671-497D-B8BC-35AAF7224EE8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DB2B6495-172D-46FA-8AD9-CD2D6F13CDB2}" type="sibTrans" cxnId="{828B3A45-F671-497D-B8BC-35AAF7224EE8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D8F276B6-3BA3-4539-971A-16B76521628D}">
      <dgm:prSet phldrT="[Текст]" custT="1"/>
      <dgm:spPr/>
      <dgm:t>
        <a:bodyPr/>
        <a:lstStyle/>
        <a:p>
          <a:pPr algn="ctr"/>
          <a:endParaRPr lang="ru-RU" sz="1200" b="1" dirty="0" smtClean="0"/>
        </a:p>
        <a:p>
          <a:pPr algn="r"/>
          <a:r>
            <a:rPr lang="ru-RU" sz="1400" b="1" dirty="0" smtClean="0">
              <a:solidFill>
                <a:srgbClr val="FF0000"/>
              </a:solidFill>
            </a:rPr>
            <a:t>7.</a:t>
          </a:r>
          <a:r>
            <a:rPr lang="ru-RU" sz="1400" b="1" dirty="0" smtClean="0"/>
            <a:t> </a:t>
          </a:r>
          <a:r>
            <a:rPr lang="ru-RU" sz="1000" b="1" dirty="0" smtClean="0"/>
            <a:t>Утверждение отчета об исполнении бюджета – СНД,</a:t>
          </a:r>
          <a:r>
            <a:rPr lang="en-US" sz="1000" b="1" dirty="0" smtClean="0"/>
            <a:t> </a:t>
          </a:r>
          <a:r>
            <a:rPr lang="ru-RU" sz="1000" b="1" dirty="0" smtClean="0">
              <a:solidFill>
                <a:srgbClr val="FF0000"/>
              </a:solidFill>
            </a:rPr>
            <a:t>публичные</a:t>
          </a:r>
          <a:r>
            <a:rPr lang="en-US" sz="1000" b="1" dirty="0" smtClean="0">
              <a:solidFill>
                <a:srgbClr val="FF0000"/>
              </a:solidFill>
            </a:rPr>
            <a:t> </a:t>
          </a:r>
          <a:r>
            <a:rPr lang="ru-RU" sz="1000" b="1" dirty="0" smtClean="0">
              <a:solidFill>
                <a:srgbClr val="FF0000"/>
              </a:solidFill>
            </a:rPr>
            <a:t>слушания</a:t>
          </a:r>
          <a:endParaRPr lang="ru-RU" sz="1000" b="1" dirty="0">
            <a:solidFill>
              <a:srgbClr val="FF0000"/>
            </a:solidFill>
          </a:endParaRPr>
        </a:p>
      </dgm:t>
    </dgm:pt>
    <dgm:pt modelId="{47A04E95-7A75-4F49-BFC3-6CBA789F906C}" type="parTrans" cxnId="{6C1B7BB9-3BB5-4F02-9D2C-17CFBDAAB926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58CAC353-A7D9-4DF4-BC76-79E08B5DACE3}" type="sibTrans" cxnId="{6C1B7BB9-3BB5-4F02-9D2C-17CFBDAAB926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B981DE94-722A-4EBE-9C8D-82FB66C28672}">
      <dgm:prSet phldrT="[Текст]" custT="1"/>
      <dgm:spPr/>
      <dgm:t>
        <a:bodyPr/>
        <a:lstStyle/>
        <a:p>
          <a:pPr algn="l"/>
          <a:r>
            <a:rPr lang="ru-RU" sz="1400" b="1" dirty="0" smtClean="0">
              <a:solidFill>
                <a:srgbClr val="FF0000"/>
              </a:solidFill>
            </a:rPr>
            <a:t>1.</a:t>
          </a:r>
          <a:r>
            <a:rPr lang="ru-RU" sz="1200" b="1" dirty="0" smtClean="0"/>
            <a:t> </a:t>
          </a:r>
          <a:r>
            <a:rPr lang="ru-RU" sz="1100" b="1" dirty="0" smtClean="0"/>
            <a:t>Составление</a:t>
          </a:r>
          <a:r>
            <a:rPr lang="en-US" sz="1100" b="1" dirty="0" smtClean="0"/>
            <a:t> </a:t>
          </a:r>
          <a:r>
            <a:rPr lang="ru-RU" sz="1100" b="1" dirty="0" smtClean="0"/>
            <a:t>проекта бюджета очередного года – ГРБС, ФО, ГАДБ</a:t>
          </a:r>
          <a:endParaRPr lang="ru-RU" sz="1100" b="1" dirty="0"/>
        </a:p>
      </dgm:t>
    </dgm:pt>
    <dgm:pt modelId="{35597CFD-BEC1-46C9-9B91-CBF7A7B3C369}" type="parTrans" cxnId="{406B0A5E-D5B3-4191-BD90-38B599A51B67}">
      <dgm:prSet/>
      <dgm:spPr/>
      <dgm:t>
        <a:bodyPr/>
        <a:lstStyle/>
        <a:p>
          <a:endParaRPr lang="ru-RU"/>
        </a:p>
      </dgm:t>
    </dgm:pt>
    <dgm:pt modelId="{74E38537-FDA7-4E5A-96C8-47933E3E1B9C}" type="sibTrans" cxnId="{406B0A5E-D5B3-4191-BD90-38B599A51B67}">
      <dgm:prSet/>
      <dgm:spPr/>
      <dgm:t>
        <a:bodyPr/>
        <a:lstStyle/>
        <a:p>
          <a:endParaRPr lang="ru-RU"/>
        </a:p>
      </dgm:t>
    </dgm:pt>
    <dgm:pt modelId="{8DC0DCAC-923E-4C05-A041-D49A601E9020}">
      <dgm:prSet phldrT="[Текст]" custT="1"/>
      <dgm:spPr/>
      <dgm:t>
        <a:bodyPr/>
        <a:lstStyle/>
        <a:p>
          <a:pPr algn="r"/>
          <a:r>
            <a:rPr lang="ru-RU" sz="1400" b="1" dirty="0" smtClean="0">
              <a:solidFill>
                <a:srgbClr val="FF0000"/>
              </a:solidFill>
            </a:rPr>
            <a:t>2.</a:t>
          </a:r>
          <a:r>
            <a:rPr lang="ru-RU" sz="1100" b="1" dirty="0" smtClean="0"/>
            <a:t> </a:t>
          </a:r>
          <a:r>
            <a:rPr lang="ru-RU" sz="1000" b="1" dirty="0" smtClean="0"/>
            <a:t>Рассмотрение проекта бюджета очередного года – СНД, </a:t>
          </a:r>
          <a:r>
            <a:rPr lang="ru-RU" sz="1000" b="1" dirty="0" smtClean="0">
              <a:solidFill>
                <a:srgbClr val="FF0000"/>
              </a:solidFill>
            </a:rPr>
            <a:t>публичные слушания</a:t>
          </a:r>
          <a:endParaRPr lang="ru-RU" sz="1000" b="1" dirty="0">
            <a:solidFill>
              <a:srgbClr val="FF0000"/>
            </a:solidFill>
          </a:endParaRPr>
        </a:p>
      </dgm:t>
    </dgm:pt>
    <dgm:pt modelId="{71BBC231-03F5-4EC9-8E2B-ADF13FE7DE8D}" type="parTrans" cxnId="{F212FA33-22A0-4218-84B7-544384BFFE4C}">
      <dgm:prSet/>
      <dgm:spPr/>
      <dgm:t>
        <a:bodyPr/>
        <a:lstStyle/>
        <a:p>
          <a:endParaRPr lang="ru-RU"/>
        </a:p>
      </dgm:t>
    </dgm:pt>
    <dgm:pt modelId="{1EA53990-8D8E-4D99-88BB-2C0DCAEF1263}" type="sibTrans" cxnId="{F212FA33-22A0-4218-84B7-544384BFFE4C}">
      <dgm:prSet/>
      <dgm:spPr/>
      <dgm:t>
        <a:bodyPr/>
        <a:lstStyle/>
        <a:p>
          <a:endParaRPr lang="ru-RU"/>
        </a:p>
      </dgm:t>
    </dgm:pt>
    <dgm:pt modelId="{13F19FB1-198B-4856-B4C2-2234187A50C0}">
      <dgm:prSet phldrT="[Текст]" custT="1"/>
      <dgm:spPr/>
      <dgm:t>
        <a:bodyPr/>
        <a:lstStyle/>
        <a:p>
          <a:pPr algn="l"/>
          <a:r>
            <a:rPr lang="ru-RU" sz="1400" b="1" dirty="0" smtClean="0">
              <a:solidFill>
                <a:srgbClr val="FF0000"/>
              </a:solidFill>
            </a:rPr>
            <a:t>6.</a:t>
          </a:r>
          <a:r>
            <a:rPr lang="ru-RU" sz="1400" b="1" dirty="0" smtClean="0"/>
            <a:t> </a:t>
          </a:r>
          <a:r>
            <a:rPr lang="ru-RU" sz="1000" b="1" dirty="0" smtClean="0"/>
            <a:t>Подготовка заключения на годовой отчёт об исполнении бюджета – КГК</a:t>
          </a:r>
          <a:endParaRPr lang="ru-RU" sz="1000" b="1" dirty="0"/>
        </a:p>
      </dgm:t>
    </dgm:pt>
    <dgm:pt modelId="{97B3D491-CBDB-489F-ACC5-405440CC4774}" type="parTrans" cxnId="{EBDE9595-D3D7-4AEF-A586-06D95112F8E0}">
      <dgm:prSet/>
      <dgm:spPr/>
      <dgm:t>
        <a:bodyPr/>
        <a:lstStyle/>
        <a:p>
          <a:endParaRPr lang="ru-RU"/>
        </a:p>
      </dgm:t>
    </dgm:pt>
    <dgm:pt modelId="{A18EB54A-FF56-4DB2-8B68-41B856455191}" type="sibTrans" cxnId="{EBDE9595-D3D7-4AEF-A586-06D95112F8E0}">
      <dgm:prSet/>
      <dgm:spPr/>
      <dgm:t>
        <a:bodyPr/>
        <a:lstStyle/>
        <a:p>
          <a:endParaRPr lang="ru-RU"/>
        </a:p>
      </dgm:t>
    </dgm:pt>
    <dgm:pt modelId="{89F43A97-74D3-4C5E-8C0F-9A1131C48778}" type="pres">
      <dgm:prSet presAssocID="{B263FC18-63C7-4AE7-A1C1-84127B390596}" presName="compositeShape" presStyleCnt="0">
        <dgm:presLayoutVars>
          <dgm:chMax val="7"/>
          <dgm:dir/>
          <dgm:resizeHandles val="exact"/>
        </dgm:presLayoutVars>
      </dgm:prSet>
      <dgm:spPr/>
    </dgm:pt>
    <dgm:pt modelId="{254D6150-07D9-443D-83EE-27F7B49F69D2}" type="pres">
      <dgm:prSet presAssocID="{B263FC18-63C7-4AE7-A1C1-84127B390596}" presName="wedge1" presStyleLbl="node1" presStyleIdx="0" presStyleCnt="7"/>
      <dgm:spPr/>
      <dgm:t>
        <a:bodyPr/>
        <a:lstStyle/>
        <a:p>
          <a:endParaRPr lang="ru-RU"/>
        </a:p>
      </dgm:t>
    </dgm:pt>
    <dgm:pt modelId="{2F750E0B-CDE1-4D53-9ECC-2DD4EDBE594E}" type="pres">
      <dgm:prSet presAssocID="{B263FC18-63C7-4AE7-A1C1-84127B390596}" presName="dummy1a" presStyleCnt="0"/>
      <dgm:spPr/>
    </dgm:pt>
    <dgm:pt modelId="{03627226-5A12-48EC-90B0-0DE064674925}" type="pres">
      <dgm:prSet presAssocID="{B263FC18-63C7-4AE7-A1C1-84127B390596}" presName="dummy1b" presStyleCnt="0"/>
      <dgm:spPr/>
    </dgm:pt>
    <dgm:pt modelId="{97CB748A-3C8A-449D-B5DC-2999D3079B46}" type="pres">
      <dgm:prSet presAssocID="{B263FC18-63C7-4AE7-A1C1-84127B390596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BCAB1-C210-4D29-A026-4280E164710A}" type="pres">
      <dgm:prSet presAssocID="{B263FC18-63C7-4AE7-A1C1-84127B390596}" presName="wedge2" presStyleLbl="node1" presStyleIdx="1" presStyleCnt="7"/>
      <dgm:spPr/>
      <dgm:t>
        <a:bodyPr/>
        <a:lstStyle/>
        <a:p>
          <a:endParaRPr lang="ru-RU"/>
        </a:p>
      </dgm:t>
    </dgm:pt>
    <dgm:pt modelId="{5015C444-E060-4B50-B862-13F7FF4A30F5}" type="pres">
      <dgm:prSet presAssocID="{B263FC18-63C7-4AE7-A1C1-84127B390596}" presName="dummy2a" presStyleCnt="0"/>
      <dgm:spPr/>
    </dgm:pt>
    <dgm:pt modelId="{2773A5BC-C9D4-4E8D-B1ED-828977462C6D}" type="pres">
      <dgm:prSet presAssocID="{B263FC18-63C7-4AE7-A1C1-84127B390596}" presName="dummy2b" presStyleCnt="0"/>
      <dgm:spPr/>
    </dgm:pt>
    <dgm:pt modelId="{14CBF55A-6621-4ACB-BC22-C955567C63C9}" type="pres">
      <dgm:prSet presAssocID="{B263FC18-63C7-4AE7-A1C1-84127B390596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959FA-1D21-4704-B1FF-F3624A501DEB}" type="pres">
      <dgm:prSet presAssocID="{B263FC18-63C7-4AE7-A1C1-84127B390596}" presName="wedge3" presStyleLbl="node1" presStyleIdx="2" presStyleCnt="7"/>
      <dgm:spPr/>
      <dgm:t>
        <a:bodyPr/>
        <a:lstStyle/>
        <a:p>
          <a:endParaRPr lang="ru-RU"/>
        </a:p>
      </dgm:t>
    </dgm:pt>
    <dgm:pt modelId="{077C768F-0313-42CC-B829-689E3E6264E6}" type="pres">
      <dgm:prSet presAssocID="{B263FC18-63C7-4AE7-A1C1-84127B390596}" presName="dummy3a" presStyleCnt="0"/>
      <dgm:spPr/>
    </dgm:pt>
    <dgm:pt modelId="{0634752B-A59D-4672-9F88-039CD164AFAE}" type="pres">
      <dgm:prSet presAssocID="{B263FC18-63C7-4AE7-A1C1-84127B390596}" presName="dummy3b" presStyleCnt="0"/>
      <dgm:spPr/>
    </dgm:pt>
    <dgm:pt modelId="{B15C6EFD-011E-4EA8-893A-6EC93A12B6D7}" type="pres">
      <dgm:prSet presAssocID="{B263FC18-63C7-4AE7-A1C1-84127B390596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4E62B-2290-462A-9CB9-1486F0D7772B}" type="pres">
      <dgm:prSet presAssocID="{B263FC18-63C7-4AE7-A1C1-84127B390596}" presName="wedge4" presStyleLbl="node1" presStyleIdx="3" presStyleCnt="7" custLinFactNeighborX="121" custLinFactNeighborY="-148"/>
      <dgm:spPr/>
      <dgm:t>
        <a:bodyPr/>
        <a:lstStyle/>
        <a:p>
          <a:endParaRPr lang="ru-RU"/>
        </a:p>
      </dgm:t>
    </dgm:pt>
    <dgm:pt modelId="{33EEF588-3150-46B5-AFA7-2A69AA309F90}" type="pres">
      <dgm:prSet presAssocID="{B263FC18-63C7-4AE7-A1C1-84127B390596}" presName="dummy4a" presStyleCnt="0"/>
      <dgm:spPr/>
    </dgm:pt>
    <dgm:pt modelId="{1F72B0D0-966E-4A0E-8561-593B60D50016}" type="pres">
      <dgm:prSet presAssocID="{B263FC18-63C7-4AE7-A1C1-84127B390596}" presName="dummy4b" presStyleCnt="0"/>
      <dgm:spPr/>
    </dgm:pt>
    <dgm:pt modelId="{3D69D1E0-B709-41F7-B029-28C794919D41}" type="pres">
      <dgm:prSet presAssocID="{B263FC18-63C7-4AE7-A1C1-84127B390596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4A354-65EB-432D-9EEC-AB1EF9A3E270}" type="pres">
      <dgm:prSet presAssocID="{B263FC18-63C7-4AE7-A1C1-84127B390596}" presName="wedge5" presStyleLbl="node1" presStyleIdx="4" presStyleCnt="7"/>
      <dgm:spPr/>
      <dgm:t>
        <a:bodyPr/>
        <a:lstStyle/>
        <a:p>
          <a:endParaRPr lang="ru-RU"/>
        </a:p>
      </dgm:t>
    </dgm:pt>
    <dgm:pt modelId="{4716336F-6EDC-48D7-B4C8-8B1E156B35E2}" type="pres">
      <dgm:prSet presAssocID="{B263FC18-63C7-4AE7-A1C1-84127B390596}" presName="dummy5a" presStyleCnt="0"/>
      <dgm:spPr/>
    </dgm:pt>
    <dgm:pt modelId="{883E9306-1651-47D1-9B76-D3176D2C7DFA}" type="pres">
      <dgm:prSet presAssocID="{B263FC18-63C7-4AE7-A1C1-84127B390596}" presName="dummy5b" presStyleCnt="0"/>
      <dgm:spPr/>
    </dgm:pt>
    <dgm:pt modelId="{92691257-37CC-4BCF-9ADF-912B4DC4F744}" type="pres">
      <dgm:prSet presAssocID="{B263FC18-63C7-4AE7-A1C1-84127B390596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122B7-32C0-487B-8918-78F73237B499}" type="pres">
      <dgm:prSet presAssocID="{B263FC18-63C7-4AE7-A1C1-84127B390596}" presName="wedge6" presStyleLbl="node1" presStyleIdx="5" presStyleCnt="7"/>
      <dgm:spPr/>
      <dgm:t>
        <a:bodyPr/>
        <a:lstStyle/>
        <a:p>
          <a:endParaRPr lang="ru-RU"/>
        </a:p>
      </dgm:t>
    </dgm:pt>
    <dgm:pt modelId="{76549985-22EE-4D0C-8F72-8566FCB7AFD5}" type="pres">
      <dgm:prSet presAssocID="{B263FC18-63C7-4AE7-A1C1-84127B390596}" presName="dummy6a" presStyleCnt="0"/>
      <dgm:spPr/>
    </dgm:pt>
    <dgm:pt modelId="{975C5A7F-C19C-4628-8766-8D47F22D62EC}" type="pres">
      <dgm:prSet presAssocID="{B263FC18-63C7-4AE7-A1C1-84127B390596}" presName="dummy6b" presStyleCnt="0"/>
      <dgm:spPr/>
    </dgm:pt>
    <dgm:pt modelId="{618234CE-63BD-4CC1-88B7-0441C77A9A19}" type="pres">
      <dgm:prSet presAssocID="{B263FC18-63C7-4AE7-A1C1-84127B390596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B0C10-C016-40D2-83A1-174F381D9117}" type="pres">
      <dgm:prSet presAssocID="{B263FC18-63C7-4AE7-A1C1-84127B390596}" presName="wedge7" presStyleLbl="node1" presStyleIdx="6" presStyleCnt="7"/>
      <dgm:spPr/>
      <dgm:t>
        <a:bodyPr/>
        <a:lstStyle/>
        <a:p>
          <a:endParaRPr lang="ru-RU"/>
        </a:p>
      </dgm:t>
    </dgm:pt>
    <dgm:pt modelId="{E1A79A25-D872-47E6-9D6D-59A18B21574D}" type="pres">
      <dgm:prSet presAssocID="{B263FC18-63C7-4AE7-A1C1-84127B390596}" presName="dummy7a" presStyleCnt="0"/>
      <dgm:spPr/>
    </dgm:pt>
    <dgm:pt modelId="{4B9F3CB7-7C44-4A20-87EF-4C3066E8F457}" type="pres">
      <dgm:prSet presAssocID="{B263FC18-63C7-4AE7-A1C1-84127B390596}" presName="dummy7b" presStyleCnt="0"/>
      <dgm:spPr/>
    </dgm:pt>
    <dgm:pt modelId="{F0AC7263-86BD-4CF7-83EB-57F95E740006}" type="pres">
      <dgm:prSet presAssocID="{B263FC18-63C7-4AE7-A1C1-84127B390596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19E85-7499-44FB-80FD-A6F58713B033}" type="pres">
      <dgm:prSet presAssocID="{74E38537-FDA7-4E5A-96C8-47933E3E1B9C}" presName="arrowWedge1" presStyleLbl="fgSibTrans2D1" presStyleIdx="0" presStyleCnt="7"/>
      <dgm:spPr/>
    </dgm:pt>
    <dgm:pt modelId="{B117077E-B438-45E2-B3AD-34F38CBDD0AC}" type="pres">
      <dgm:prSet presAssocID="{1EA53990-8D8E-4D99-88BB-2C0DCAEF1263}" presName="arrowWedge2" presStyleLbl="fgSibTrans2D1" presStyleIdx="1" presStyleCnt="7"/>
      <dgm:spPr/>
    </dgm:pt>
    <dgm:pt modelId="{7154D0DB-CF90-486B-A397-D41B52E6D0BB}" type="pres">
      <dgm:prSet presAssocID="{3C581DA7-A2AA-42C9-8DA3-745DBF4F6DE9}" presName="arrowWedge3" presStyleLbl="fgSibTrans2D1" presStyleIdx="2" presStyleCnt="7"/>
      <dgm:spPr/>
    </dgm:pt>
    <dgm:pt modelId="{8420AD62-FFF8-4455-AEE9-5C85DF63D5F4}" type="pres">
      <dgm:prSet presAssocID="{A73F68BD-5DE5-4BD5-832F-8DEAF2563097}" presName="arrowWedge4" presStyleLbl="fgSibTrans2D1" presStyleIdx="3" presStyleCnt="7"/>
      <dgm:spPr/>
    </dgm:pt>
    <dgm:pt modelId="{4E3D2FBB-BF8F-491E-9B0F-76755833E042}" type="pres">
      <dgm:prSet presAssocID="{DB2B6495-172D-46FA-8AD9-CD2D6F13CDB2}" presName="arrowWedge5" presStyleLbl="fgSibTrans2D1" presStyleIdx="4" presStyleCnt="7"/>
      <dgm:spPr/>
    </dgm:pt>
    <dgm:pt modelId="{A8C35D83-189F-40B1-B8FD-90B2D5A66BA7}" type="pres">
      <dgm:prSet presAssocID="{A18EB54A-FF56-4DB2-8B68-41B856455191}" presName="arrowWedge6" presStyleLbl="fgSibTrans2D1" presStyleIdx="5" presStyleCnt="7"/>
      <dgm:spPr/>
    </dgm:pt>
    <dgm:pt modelId="{519738D7-FBFA-4214-BD8B-A448300469B5}" type="pres">
      <dgm:prSet presAssocID="{58CAC353-A7D9-4DF4-BC76-79E08B5DACE3}" presName="arrowWedge7" presStyleLbl="fgSibTrans2D1" presStyleIdx="6" presStyleCnt="7"/>
      <dgm:spPr/>
    </dgm:pt>
  </dgm:ptLst>
  <dgm:cxnLst>
    <dgm:cxn modelId="{5FE16F99-9CF6-4862-9160-57869F76FCDA}" type="presOf" srcId="{C27D20BF-6732-4C8E-A635-06AE3CE55AD0}" destId="{3D69D1E0-B709-41F7-B029-28C794919D41}" srcOrd="1" destOrd="0" presId="urn:microsoft.com/office/officeart/2005/8/layout/cycle8"/>
    <dgm:cxn modelId="{B111CD4B-B251-4240-AB30-66063B0FD96A}" type="presOf" srcId="{0DB74938-9826-4A41-9B29-76C340CE1C1E}" destId="{92691257-37CC-4BCF-9ADF-912B4DC4F744}" srcOrd="1" destOrd="0" presId="urn:microsoft.com/office/officeart/2005/8/layout/cycle8"/>
    <dgm:cxn modelId="{2F7FC6B1-3129-43D4-B136-8C3DF4687EE6}" type="presOf" srcId="{C27D20BF-6732-4C8E-A635-06AE3CE55AD0}" destId="{8A44E62B-2290-462A-9CB9-1486F0D7772B}" srcOrd="0" destOrd="0" presId="urn:microsoft.com/office/officeart/2005/8/layout/cycle8"/>
    <dgm:cxn modelId="{94D33FCB-0F6E-4C83-BA4C-11A32227894E}" type="presOf" srcId="{C8C90BA1-F3A5-45E9-BCBE-FF581BFE9CE5}" destId="{B15C6EFD-011E-4EA8-893A-6EC93A12B6D7}" srcOrd="1" destOrd="0" presId="urn:microsoft.com/office/officeart/2005/8/layout/cycle8"/>
    <dgm:cxn modelId="{51866D63-CE93-4B01-8404-8B977E1F06AA}" type="presOf" srcId="{8DC0DCAC-923E-4C05-A041-D49A601E9020}" destId="{14CBF55A-6621-4ACB-BC22-C955567C63C9}" srcOrd="1" destOrd="0" presId="urn:microsoft.com/office/officeart/2005/8/layout/cycle8"/>
    <dgm:cxn modelId="{3540C99E-D3D7-4444-B1DD-66ED2DBE2904}" type="presOf" srcId="{D8F276B6-3BA3-4539-971A-16B76521628D}" destId="{3C4B0C10-C016-40D2-83A1-174F381D9117}" srcOrd="0" destOrd="0" presId="urn:microsoft.com/office/officeart/2005/8/layout/cycle8"/>
    <dgm:cxn modelId="{7AF3BD11-1242-4E61-8409-21D5B4919931}" type="presOf" srcId="{13F19FB1-198B-4856-B4C2-2234187A50C0}" destId="{618234CE-63BD-4CC1-88B7-0441C77A9A19}" srcOrd="1" destOrd="0" presId="urn:microsoft.com/office/officeart/2005/8/layout/cycle8"/>
    <dgm:cxn modelId="{F212FA33-22A0-4218-84B7-544384BFFE4C}" srcId="{B263FC18-63C7-4AE7-A1C1-84127B390596}" destId="{8DC0DCAC-923E-4C05-A041-D49A601E9020}" srcOrd="1" destOrd="0" parTransId="{71BBC231-03F5-4EC9-8E2B-ADF13FE7DE8D}" sibTransId="{1EA53990-8D8E-4D99-88BB-2C0DCAEF1263}"/>
    <dgm:cxn modelId="{828B3A45-F671-497D-B8BC-35AAF7224EE8}" srcId="{B263FC18-63C7-4AE7-A1C1-84127B390596}" destId="{0DB74938-9826-4A41-9B29-76C340CE1C1E}" srcOrd="4" destOrd="0" parTransId="{CCF15FA8-6814-4F14-A216-1266FDF6BAF7}" sibTransId="{DB2B6495-172D-46FA-8AD9-CD2D6F13CDB2}"/>
    <dgm:cxn modelId="{CFEBE73B-D633-4F94-9317-3334153E4744}" type="presOf" srcId="{B981DE94-722A-4EBE-9C8D-82FB66C28672}" destId="{254D6150-07D9-443D-83EE-27F7B49F69D2}" srcOrd="0" destOrd="0" presId="urn:microsoft.com/office/officeart/2005/8/layout/cycle8"/>
    <dgm:cxn modelId="{CF85FF1A-9C1D-4F91-9BA1-5A0ACF749247}" type="presOf" srcId="{D8F276B6-3BA3-4539-971A-16B76521628D}" destId="{F0AC7263-86BD-4CF7-83EB-57F95E740006}" srcOrd="1" destOrd="0" presId="urn:microsoft.com/office/officeart/2005/8/layout/cycle8"/>
    <dgm:cxn modelId="{406B0A5E-D5B3-4191-BD90-38B599A51B67}" srcId="{B263FC18-63C7-4AE7-A1C1-84127B390596}" destId="{B981DE94-722A-4EBE-9C8D-82FB66C28672}" srcOrd="0" destOrd="0" parTransId="{35597CFD-BEC1-46C9-9B91-CBF7A7B3C369}" sibTransId="{74E38537-FDA7-4E5A-96C8-47933E3E1B9C}"/>
    <dgm:cxn modelId="{631D1EEC-FACB-4389-9522-7B5ACA1341B0}" type="presOf" srcId="{8DC0DCAC-923E-4C05-A041-D49A601E9020}" destId="{C05BCAB1-C210-4D29-A026-4280E164710A}" srcOrd="0" destOrd="0" presId="urn:microsoft.com/office/officeart/2005/8/layout/cycle8"/>
    <dgm:cxn modelId="{EBDE9595-D3D7-4AEF-A586-06D95112F8E0}" srcId="{B263FC18-63C7-4AE7-A1C1-84127B390596}" destId="{13F19FB1-198B-4856-B4C2-2234187A50C0}" srcOrd="5" destOrd="0" parTransId="{97B3D491-CBDB-489F-ACC5-405440CC4774}" sibTransId="{A18EB54A-FF56-4DB2-8B68-41B856455191}"/>
    <dgm:cxn modelId="{D3DB90AC-CF86-488E-98B4-79D94E2E59C0}" type="presOf" srcId="{0DB74938-9826-4A41-9B29-76C340CE1C1E}" destId="{11D4A354-65EB-432D-9EEC-AB1EF9A3E270}" srcOrd="0" destOrd="0" presId="urn:microsoft.com/office/officeart/2005/8/layout/cycle8"/>
    <dgm:cxn modelId="{14E709D9-6D46-4D68-8C12-319333DF3CC1}" type="presOf" srcId="{B981DE94-722A-4EBE-9C8D-82FB66C28672}" destId="{97CB748A-3C8A-449D-B5DC-2999D3079B46}" srcOrd="1" destOrd="0" presId="urn:microsoft.com/office/officeart/2005/8/layout/cycle8"/>
    <dgm:cxn modelId="{822B6E68-D7A8-40A3-A154-C71C31C8FA8E}" type="presOf" srcId="{B263FC18-63C7-4AE7-A1C1-84127B390596}" destId="{89F43A97-74D3-4C5E-8C0F-9A1131C48778}" srcOrd="0" destOrd="0" presId="urn:microsoft.com/office/officeart/2005/8/layout/cycle8"/>
    <dgm:cxn modelId="{B51F7D2E-3D7C-4B6E-8276-1AA322648635}" type="presOf" srcId="{C8C90BA1-F3A5-45E9-BCBE-FF581BFE9CE5}" destId="{24A959FA-1D21-4704-B1FF-F3624A501DEB}" srcOrd="0" destOrd="0" presId="urn:microsoft.com/office/officeart/2005/8/layout/cycle8"/>
    <dgm:cxn modelId="{235A0505-BA50-48DF-B0AE-E88CB496778F}" srcId="{B263FC18-63C7-4AE7-A1C1-84127B390596}" destId="{C27D20BF-6732-4C8E-A635-06AE3CE55AD0}" srcOrd="3" destOrd="0" parTransId="{FFF82F4D-D8A9-46F0-A6C1-16D608F2206A}" sibTransId="{A73F68BD-5DE5-4BD5-832F-8DEAF2563097}"/>
    <dgm:cxn modelId="{F3C3517C-41D9-4D37-B4F8-D880B9ADB33E}" srcId="{B263FC18-63C7-4AE7-A1C1-84127B390596}" destId="{C8C90BA1-F3A5-45E9-BCBE-FF581BFE9CE5}" srcOrd="2" destOrd="0" parTransId="{432CEEC4-414C-4AC4-87D3-C28DFD6ABAD6}" sibTransId="{3C581DA7-A2AA-42C9-8DA3-745DBF4F6DE9}"/>
    <dgm:cxn modelId="{133AF6B0-47A3-43EB-BA04-2C0FDC34EAFE}" type="presOf" srcId="{13F19FB1-198B-4856-B4C2-2234187A50C0}" destId="{AF9122B7-32C0-487B-8918-78F73237B499}" srcOrd="0" destOrd="0" presId="urn:microsoft.com/office/officeart/2005/8/layout/cycle8"/>
    <dgm:cxn modelId="{6C1B7BB9-3BB5-4F02-9D2C-17CFBDAAB926}" srcId="{B263FC18-63C7-4AE7-A1C1-84127B390596}" destId="{D8F276B6-3BA3-4539-971A-16B76521628D}" srcOrd="6" destOrd="0" parTransId="{47A04E95-7A75-4F49-BFC3-6CBA789F906C}" sibTransId="{58CAC353-A7D9-4DF4-BC76-79E08B5DACE3}"/>
    <dgm:cxn modelId="{E8FA8784-1ACA-41E1-A1BB-E73ECE0DC6D6}" type="presParOf" srcId="{89F43A97-74D3-4C5E-8C0F-9A1131C48778}" destId="{254D6150-07D9-443D-83EE-27F7B49F69D2}" srcOrd="0" destOrd="0" presId="urn:microsoft.com/office/officeart/2005/8/layout/cycle8"/>
    <dgm:cxn modelId="{5677EC65-160E-4837-A4AD-7457C7146A98}" type="presParOf" srcId="{89F43A97-74D3-4C5E-8C0F-9A1131C48778}" destId="{2F750E0B-CDE1-4D53-9ECC-2DD4EDBE594E}" srcOrd="1" destOrd="0" presId="urn:microsoft.com/office/officeart/2005/8/layout/cycle8"/>
    <dgm:cxn modelId="{E8980FCF-23F6-40FF-9B2F-6DB51BCCEF2F}" type="presParOf" srcId="{89F43A97-74D3-4C5E-8C0F-9A1131C48778}" destId="{03627226-5A12-48EC-90B0-0DE064674925}" srcOrd="2" destOrd="0" presId="urn:microsoft.com/office/officeart/2005/8/layout/cycle8"/>
    <dgm:cxn modelId="{D6A5C312-951B-488F-952F-B05D2B81034B}" type="presParOf" srcId="{89F43A97-74D3-4C5E-8C0F-9A1131C48778}" destId="{97CB748A-3C8A-449D-B5DC-2999D3079B46}" srcOrd="3" destOrd="0" presId="urn:microsoft.com/office/officeart/2005/8/layout/cycle8"/>
    <dgm:cxn modelId="{781C684E-8370-4543-835E-2BDE77ED3986}" type="presParOf" srcId="{89F43A97-74D3-4C5E-8C0F-9A1131C48778}" destId="{C05BCAB1-C210-4D29-A026-4280E164710A}" srcOrd="4" destOrd="0" presId="urn:microsoft.com/office/officeart/2005/8/layout/cycle8"/>
    <dgm:cxn modelId="{C278C21F-1CDB-49F3-A4F2-74F8C378D55A}" type="presParOf" srcId="{89F43A97-74D3-4C5E-8C0F-9A1131C48778}" destId="{5015C444-E060-4B50-B862-13F7FF4A30F5}" srcOrd="5" destOrd="0" presId="urn:microsoft.com/office/officeart/2005/8/layout/cycle8"/>
    <dgm:cxn modelId="{B9C9ED0D-B71C-4150-8280-C5BF3A9820DB}" type="presParOf" srcId="{89F43A97-74D3-4C5E-8C0F-9A1131C48778}" destId="{2773A5BC-C9D4-4E8D-B1ED-828977462C6D}" srcOrd="6" destOrd="0" presId="urn:microsoft.com/office/officeart/2005/8/layout/cycle8"/>
    <dgm:cxn modelId="{11F02FE7-84DD-4D40-A5AD-87474336247D}" type="presParOf" srcId="{89F43A97-74D3-4C5E-8C0F-9A1131C48778}" destId="{14CBF55A-6621-4ACB-BC22-C955567C63C9}" srcOrd="7" destOrd="0" presId="urn:microsoft.com/office/officeart/2005/8/layout/cycle8"/>
    <dgm:cxn modelId="{2BE3791D-6592-49D5-A308-8E371192B05F}" type="presParOf" srcId="{89F43A97-74D3-4C5E-8C0F-9A1131C48778}" destId="{24A959FA-1D21-4704-B1FF-F3624A501DEB}" srcOrd="8" destOrd="0" presId="urn:microsoft.com/office/officeart/2005/8/layout/cycle8"/>
    <dgm:cxn modelId="{558B65B9-916D-456B-8C71-4009C280F0A2}" type="presParOf" srcId="{89F43A97-74D3-4C5E-8C0F-9A1131C48778}" destId="{077C768F-0313-42CC-B829-689E3E6264E6}" srcOrd="9" destOrd="0" presId="urn:microsoft.com/office/officeart/2005/8/layout/cycle8"/>
    <dgm:cxn modelId="{99C8745C-E48A-4E02-B11D-212A8CBED3AD}" type="presParOf" srcId="{89F43A97-74D3-4C5E-8C0F-9A1131C48778}" destId="{0634752B-A59D-4672-9F88-039CD164AFAE}" srcOrd="10" destOrd="0" presId="urn:microsoft.com/office/officeart/2005/8/layout/cycle8"/>
    <dgm:cxn modelId="{23475EF2-5F5A-43BB-8A4A-1D1B264450C4}" type="presParOf" srcId="{89F43A97-74D3-4C5E-8C0F-9A1131C48778}" destId="{B15C6EFD-011E-4EA8-893A-6EC93A12B6D7}" srcOrd="11" destOrd="0" presId="urn:microsoft.com/office/officeart/2005/8/layout/cycle8"/>
    <dgm:cxn modelId="{7A2E041B-EFD5-4C6E-94B0-E73048A98C1F}" type="presParOf" srcId="{89F43A97-74D3-4C5E-8C0F-9A1131C48778}" destId="{8A44E62B-2290-462A-9CB9-1486F0D7772B}" srcOrd="12" destOrd="0" presId="urn:microsoft.com/office/officeart/2005/8/layout/cycle8"/>
    <dgm:cxn modelId="{AE7FF67F-97FC-4A90-8144-ED97D737FA71}" type="presParOf" srcId="{89F43A97-74D3-4C5E-8C0F-9A1131C48778}" destId="{33EEF588-3150-46B5-AFA7-2A69AA309F90}" srcOrd="13" destOrd="0" presId="urn:microsoft.com/office/officeart/2005/8/layout/cycle8"/>
    <dgm:cxn modelId="{DB721883-2E5E-410F-93C5-C17A1E3362BC}" type="presParOf" srcId="{89F43A97-74D3-4C5E-8C0F-9A1131C48778}" destId="{1F72B0D0-966E-4A0E-8561-593B60D50016}" srcOrd="14" destOrd="0" presId="urn:microsoft.com/office/officeart/2005/8/layout/cycle8"/>
    <dgm:cxn modelId="{056A7CDA-49FF-4839-8730-BAF2732B2D09}" type="presParOf" srcId="{89F43A97-74D3-4C5E-8C0F-9A1131C48778}" destId="{3D69D1E0-B709-41F7-B029-28C794919D41}" srcOrd="15" destOrd="0" presId="urn:microsoft.com/office/officeart/2005/8/layout/cycle8"/>
    <dgm:cxn modelId="{43726868-5637-498F-9A1E-BDBDE07B9921}" type="presParOf" srcId="{89F43A97-74D3-4C5E-8C0F-9A1131C48778}" destId="{11D4A354-65EB-432D-9EEC-AB1EF9A3E270}" srcOrd="16" destOrd="0" presId="urn:microsoft.com/office/officeart/2005/8/layout/cycle8"/>
    <dgm:cxn modelId="{D985C3A9-83A1-4154-9A12-5DDB57681CEB}" type="presParOf" srcId="{89F43A97-74D3-4C5E-8C0F-9A1131C48778}" destId="{4716336F-6EDC-48D7-B4C8-8B1E156B35E2}" srcOrd="17" destOrd="0" presId="urn:microsoft.com/office/officeart/2005/8/layout/cycle8"/>
    <dgm:cxn modelId="{E1DA0C43-3386-4ED3-BFD9-E3455DA3E833}" type="presParOf" srcId="{89F43A97-74D3-4C5E-8C0F-9A1131C48778}" destId="{883E9306-1651-47D1-9B76-D3176D2C7DFA}" srcOrd="18" destOrd="0" presId="urn:microsoft.com/office/officeart/2005/8/layout/cycle8"/>
    <dgm:cxn modelId="{05C5B3D9-DCCA-4E30-ABB5-99B59D6A0C6F}" type="presParOf" srcId="{89F43A97-74D3-4C5E-8C0F-9A1131C48778}" destId="{92691257-37CC-4BCF-9ADF-912B4DC4F744}" srcOrd="19" destOrd="0" presId="urn:microsoft.com/office/officeart/2005/8/layout/cycle8"/>
    <dgm:cxn modelId="{CA57E7B0-34D5-4AE4-97F1-F435254545DE}" type="presParOf" srcId="{89F43A97-74D3-4C5E-8C0F-9A1131C48778}" destId="{AF9122B7-32C0-487B-8918-78F73237B499}" srcOrd="20" destOrd="0" presId="urn:microsoft.com/office/officeart/2005/8/layout/cycle8"/>
    <dgm:cxn modelId="{0FB487B5-912A-496A-A87F-5B79590D2E4B}" type="presParOf" srcId="{89F43A97-74D3-4C5E-8C0F-9A1131C48778}" destId="{76549985-22EE-4D0C-8F72-8566FCB7AFD5}" srcOrd="21" destOrd="0" presId="urn:microsoft.com/office/officeart/2005/8/layout/cycle8"/>
    <dgm:cxn modelId="{AAC88528-5C9A-4272-8985-BFB7959CAB0C}" type="presParOf" srcId="{89F43A97-74D3-4C5E-8C0F-9A1131C48778}" destId="{975C5A7F-C19C-4628-8766-8D47F22D62EC}" srcOrd="22" destOrd="0" presId="urn:microsoft.com/office/officeart/2005/8/layout/cycle8"/>
    <dgm:cxn modelId="{C93B6D32-0050-419B-98A8-7DD62C572D10}" type="presParOf" srcId="{89F43A97-74D3-4C5E-8C0F-9A1131C48778}" destId="{618234CE-63BD-4CC1-88B7-0441C77A9A19}" srcOrd="23" destOrd="0" presId="urn:microsoft.com/office/officeart/2005/8/layout/cycle8"/>
    <dgm:cxn modelId="{6B733041-35EC-405B-B352-05DDF189DCF7}" type="presParOf" srcId="{89F43A97-74D3-4C5E-8C0F-9A1131C48778}" destId="{3C4B0C10-C016-40D2-83A1-174F381D9117}" srcOrd="24" destOrd="0" presId="urn:microsoft.com/office/officeart/2005/8/layout/cycle8"/>
    <dgm:cxn modelId="{628BBD8A-D6E8-46EE-9586-618E59859EE0}" type="presParOf" srcId="{89F43A97-74D3-4C5E-8C0F-9A1131C48778}" destId="{E1A79A25-D872-47E6-9D6D-59A18B21574D}" srcOrd="25" destOrd="0" presId="urn:microsoft.com/office/officeart/2005/8/layout/cycle8"/>
    <dgm:cxn modelId="{007412C5-FFDA-4F0A-B661-D4D31B9D7513}" type="presParOf" srcId="{89F43A97-74D3-4C5E-8C0F-9A1131C48778}" destId="{4B9F3CB7-7C44-4A20-87EF-4C3066E8F457}" srcOrd="26" destOrd="0" presId="urn:microsoft.com/office/officeart/2005/8/layout/cycle8"/>
    <dgm:cxn modelId="{D0EF470D-A8A2-48A7-82BA-AC9BFE4AE812}" type="presParOf" srcId="{89F43A97-74D3-4C5E-8C0F-9A1131C48778}" destId="{F0AC7263-86BD-4CF7-83EB-57F95E740006}" srcOrd="27" destOrd="0" presId="urn:microsoft.com/office/officeart/2005/8/layout/cycle8"/>
    <dgm:cxn modelId="{E53996C7-BBFE-4C60-A01E-8B66CBEE418A}" type="presParOf" srcId="{89F43A97-74D3-4C5E-8C0F-9A1131C48778}" destId="{7AF19E85-7499-44FB-80FD-A6F58713B033}" srcOrd="28" destOrd="0" presId="urn:microsoft.com/office/officeart/2005/8/layout/cycle8"/>
    <dgm:cxn modelId="{BFDBE53A-4BB9-4FC6-8FD1-46B9DF116607}" type="presParOf" srcId="{89F43A97-74D3-4C5E-8C0F-9A1131C48778}" destId="{B117077E-B438-45E2-B3AD-34F38CBDD0AC}" srcOrd="29" destOrd="0" presId="urn:microsoft.com/office/officeart/2005/8/layout/cycle8"/>
    <dgm:cxn modelId="{AA976A0F-FCC0-4BFF-AA1C-05DEAFA32ACB}" type="presParOf" srcId="{89F43A97-74D3-4C5E-8C0F-9A1131C48778}" destId="{7154D0DB-CF90-486B-A397-D41B52E6D0BB}" srcOrd="30" destOrd="0" presId="urn:microsoft.com/office/officeart/2005/8/layout/cycle8"/>
    <dgm:cxn modelId="{CBD43871-F78A-4BB5-882F-7427C8FE9B83}" type="presParOf" srcId="{89F43A97-74D3-4C5E-8C0F-9A1131C48778}" destId="{8420AD62-FFF8-4455-AEE9-5C85DF63D5F4}" srcOrd="31" destOrd="0" presId="urn:microsoft.com/office/officeart/2005/8/layout/cycle8"/>
    <dgm:cxn modelId="{F67FC0FC-F371-4481-B278-E687FE7FD53C}" type="presParOf" srcId="{89F43A97-74D3-4C5E-8C0F-9A1131C48778}" destId="{4E3D2FBB-BF8F-491E-9B0F-76755833E042}" srcOrd="32" destOrd="0" presId="urn:microsoft.com/office/officeart/2005/8/layout/cycle8"/>
    <dgm:cxn modelId="{66A2CCB7-6C04-40EA-BB82-723D7399A17E}" type="presParOf" srcId="{89F43A97-74D3-4C5E-8C0F-9A1131C48778}" destId="{A8C35D83-189F-40B1-B8FD-90B2D5A66BA7}" srcOrd="33" destOrd="0" presId="urn:microsoft.com/office/officeart/2005/8/layout/cycle8"/>
    <dgm:cxn modelId="{DE04AEAC-618A-4988-A234-FF24557DB357}" type="presParOf" srcId="{89F43A97-74D3-4C5E-8C0F-9A1131C48778}" destId="{519738D7-FBFA-4214-BD8B-A448300469B5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4BE769-BED7-4EE0-BC75-39FED9BFE726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3E885A1-10AF-4175-A094-32F2EA2ECB23}">
      <dgm:prSet phldrT="[Текст]" custT="1"/>
      <dgm:spPr/>
      <dgm:t>
        <a:bodyPr/>
        <a:lstStyle/>
        <a:p>
          <a:pPr algn="ctr"/>
          <a:r>
            <a:rPr lang="ru-RU" sz="1400" dirty="0" smtClean="0">
              <a:solidFill>
                <a:schemeClr val="tx1"/>
              </a:solidFill>
            </a:rPr>
            <a:t>Бюджет на 2015-2017 гг. впервые сформирован с использованием программно-целевого метода планирования</a:t>
          </a:r>
        </a:p>
      </dgm:t>
    </dgm:pt>
    <dgm:pt modelId="{7A6EF78F-CDF0-4BFC-AEB3-CAA497F10B45}" type="parTrans" cxnId="{271152A2-053A-4656-A60D-E55650E2F974}">
      <dgm:prSet/>
      <dgm:spPr/>
      <dgm:t>
        <a:bodyPr/>
        <a:lstStyle/>
        <a:p>
          <a:endParaRPr lang="ru-RU"/>
        </a:p>
      </dgm:t>
    </dgm:pt>
    <dgm:pt modelId="{EAB8C3F5-9870-44A8-BF9E-1325C410CCA1}" type="sibTrans" cxnId="{271152A2-053A-4656-A60D-E55650E2F974}">
      <dgm:prSet/>
      <dgm:spPr/>
      <dgm:t>
        <a:bodyPr/>
        <a:lstStyle/>
        <a:p>
          <a:endParaRPr lang="ru-RU"/>
        </a:p>
      </dgm:t>
    </dgm:pt>
    <dgm:pt modelId="{6894849B-21A3-4CE9-89CB-EF6DE92886E7}">
      <dgm:prSet phldrT="[Текст]" custT="1"/>
      <dgm:spPr/>
      <dgm:t>
        <a:bodyPr/>
        <a:lstStyle/>
        <a:p>
          <a:pPr algn="ctr"/>
          <a:r>
            <a:rPr lang="ru-RU" sz="1400" dirty="0" smtClean="0"/>
            <a:t>Предусмотрена реализация 20 муниципальных программ</a:t>
          </a:r>
          <a:endParaRPr lang="ru-RU" sz="1400" dirty="0"/>
        </a:p>
      </dgm:t>
    </dgm:pt>
    <dgm:pt modelId="{94D36E3B-54E0-46BC-946E-1C0B30387F01}" type="parTrans" cxnId="{0A3C625C-B3C8-4BFC-A2F2-ABB3BFF4ABC3}">
      <dgm:prSet/>
      <dgm:spPr/>
      <dgm:t>
        <a:bodyPr/>
        <a:lstStyle/>
        <a:p>
          <a:endParaRPr lang="ru-RU"/>
        </a:p>
      </dgm:t>
    </dgm:pt>
    <dgm:pt modelId="{7066EC61-93D8-44E4-8C87-315FD44DAE10}" type="sibTrans" cxnId="{0A3C625C-B3C8-4BFC-A2F2-ABB3BFF4ABC3}">
      <dgm:prSet/>
      <dgm:spPr/>
      <dgm:t>
        <a:bodyPr/>
        <a:lstStyle/>
        <a:p>
          <a:endParaRPr lang="ru-RU"/>
        </a:p>
      </dgm:t>
    </dgm:pt>
    <dgm:pt modelId="{25ED92E7-8E3F-4745-8C3E-AFF0CC9A377B}" type="pres">
      <dgm:prSet presAssocID="{DB4BE769-BED7-4EE0-BC75-39FED9BFE72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37CC73-2924-4C7B-A58E-764301FC7606}" type="pres">
      <dgm:prSet presAssocID="{E3E885A1-10AF-4175-A094-32F2EA2ECB23}" presName="circle1" presStyleLbl="node1" presStyleIdx="0" presStyleCnt="2" custScaleX="100957"/>
      <dgm:spPr/>
    </dgm:pt>
    <dgm:pt modelId="{CFA7BC85-4C0B-4D53-B1C8-D22ABF3DEC7C}" type="pres">
      <dgm:prSet presAssocID="{E3E885A1-10AF-4175-A094-32F2EA2ECB23}" presName="space" presStyleCnt="0"/>
      <dgm:spPr/>
    </dgm:pt>
    <dgm:pt modelId="{50DD8733-DC63-45AC-A3B5-6C0BB0FC1F11}" type="pres">
      <dgm:prSet presAssocID="{E3E885A1-10AF-4175-A094-32F2EA2ECB23}" presName="rect1" presStyleLbl="alignAcc1" presStyleIdx="0" presStyleCnt="2" custLinFactNeighborX="327"/>
      <dgm:spPr/>
      <dgm:t>
        <a:bodyPr/>
        <a:lstStyle/>
        <a:p>
          <a:endParaRPr lang="ru-RU"/>
        </a:p>
      </dgm:t>
    </dgm:pt>
    <dgm:pt modelId="{47D2FC4F-3102-40A6-AE25-AC0F960C4E4A}" type="pres">
      <dgm:prSet presAssocID="{6894849B-21A3-4CE9-89CB-EF6DE92886E7}" presName="vertSpace2" presStyleLbl="node1" presStyleIdx="0" presStyleCnt="2"/>
      <dgm:spPr/>
    </dgm:pt>
    <dgm:pt modelId="{B2165108-2E2A-4F3F-8FAC-C520D9A78F82}" type="pres">
      <dgm:prSet presAssocID="{6894849B-21A3-4CE9-89CB-EF6DE92886E7}" presName="circle2" presStyleLbl="node1" presStyleIdx="1" presStyleCnt="2"/>
      <dgm:spPr/>
    </dgm:pt>
    <dgm:pt modelId="{1E579427-9DF3-4AFF-84D0-DE359857D005}" type="pres">
      <dgm:prSet presAssocID="{6894849B-21A3-4CE9-89CB-EF6DE92886E7}" presName="rect2" presStyleLbl="alignAcc1" presStyleIdx="1" presStyleCnt="2"/>
      <dgm:spPr/>
      <dgm:t>
        <a:bodyPr/>
        <a:lstStyle/>
        <a:p>
          <a:endParaRPr lang="ru-RU"/>
        </a:p>
      </dgm:t>
    </dgm:pt>
    <dgm:pt modelId="{52347421-9DEA-4B14-A87C-2E84BF864355}" type="pres">
      <dgm:prSet presAssocID="{E3E885A1-10AF-4175-A094-32F2EA2ECB23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6D1056-F90E-4B24-A184-5238B1D4EF2C}" type="pres">
      <dgm:prSet presAssocID="{6894849B-21A3-4CE9-89CB-EF6DE92886E7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A0A2B3-91ED-4142-9A3A-57F6FB2656B9}" type="presOf" srcId="{E3E885A1-10AF-4175-A094-32F2EA2ECB23}" destId="{50DD8733-DC63-45AC-A3B5-6C0BB0FC1F11}" srcOrd="0" destOrd="0" presId="urn:microsoft.com/office/officeart/2005/8/layout/target3"/>
    <dgm:cxn modelId="{0A3C625C-B3C8-4BFC-A2F2-ABB3BFF4ABC3}" srcId="{DB4BE769-BED7-4EE0-BC75-39FED9BFE726}" destId="{6894849B-21A3-4CE9-89CB-EF6DE92886E7}" srcOrd="1" destOrd="0" parTransId="{94D36E3B-54E0-46BC-946E-1C0B30387F01}" sibTransId="{7066EC61-93D8-44E4-8C87-315FD44DAE10}"/>
    <dgm:cxn modelId="{271152A2-053A-4656-A60D-E55650E2F974}" srcId="{DB4BE769-BED7-4EE0-BC75-39FED9BFE726}" destId="{E3E885A1-10AF-4175-A094-32F2EA2ECB23}" srcOrd="0" destOrd="0" parTransId="{7A6EF78F-CDF0-4BFC-AEB3-CAA497F10B45}" sibTransId="{EAB8C3F5-9870-44A8-BF9E-1325C410CCA1}"/>
    <dgm:cxn modelId="{90E74A1A-489D-4D7B-A131-332788FF7721}" type="presOf" srcId="{E3E885A1-10AF-4175-A094-32F2EA2ECB23}" destId="{52347421-9DEA-4B14-A87C-2E84BF864355}" srcOrd="1" destOrd="0" presId="urn:microsoft.com/office/officeart/2005/8/layout/target3"/>
    <dgm:cxn modelId="{25F30F12-6C77-4D98-9B3D-12A1F1A8FD4A}" type="presOf" srcId="{DB4BE769-BED7-4EE0-BC75-39FED9BFE726}" destId="{25ED92E7-8E3F-4745-8C3E-AFF0CC9A377B}" srcOrd="0" destOrd="0" presId="urn:microsoft.com/office/officeart/2005/8/layout/target3"/>
    <dgm:cxn modelId="{C2FA71A5-FCEE-4D25-BAE9-D3250CDC1561}" type="presOf" srcId="{6894849B-21A3-4CE9-89CB-EF6DE92886E7}" destId="{D76D1056-F90E-4B24-A184-5238B1D4EF2C}" srcOrd="1" destOrd="0" presId="urn:microsoft.com/office/officeart/2005/8/layout/target3"/>
    <dgm:cxn modelId="{82E21851-15CB-4E44-9C7B-8ACC695C291C}" type="presOf" srcId="{6894849B-21A3-4CE9-89CB-EF6DE92886E7}" destId="{1E579427-9DF3-4AFF-84D0-DE359857D005}" srcOrd="0" destOrd="0" presId="urn:microsoft.com/office/officeart/2005/8/layout/target3"/>
    <dgm:cxn modelId="{BFCFCFD8-BE08-4EF1-94D9-D50AA07ACD10}" type="presParOf" srcId="{25ED92E7-8E3F-4745-8C3E-AFF0CC9A377B}" destId="{E737CC73-2924-4C7B-A58E-764301FC7606}" srcOrd="0" destOrd="0" presId="urn:microsoft.com/office/officeart/2005/8/layout/target3"/>
    <dgm:cxn modelId="{922C6504-EAC9-446D-91E8-5C8CE8E357EE}" type="presParOf" srcId="{25ED92E7-8E3F-4745-8C3E-AFF0CC9A377B}" destId="{CFA7BC85-4C0B-4D53-B1C8-D22ABF3DEC7C}" srcOrd="1" destOrd="0" presId="urn:microsoft.com/office/officeart/2005/8/layout/target3"/>
    <dgm:cxn modelId="{775C1A0A-1955-4564-A7BC-38A19A150231}" type="presParOf" srcId="{25ED92E7-8E3F-4745-8C3E-AFF0CC9A377B}" destId="{50DD8733-DC63-45AC-A3B5-6C0BB0FC1F11}" srcOrd="2" destOrd="0" presId="urn:microsoft.com/office/officeart/2005/8/layout/target3"/>
    <dgm:cxn modelId="{E75B8368-F63E-4443-AE84-B1A98A348637}" type="presParOf" srcId="{25ED92E7-8E3F-4745-8C3E-AFF0CC9A377B}" destId="{47D2FC4F-3102-40A6-AE25-AC0F960C4E4A}" srcOrd="3" destOrd="0" presId="urn:microsoft.com/office/officeart/2005/8/layout/target3"/>
    <dgm:cxn modelId="{948D748A-B71F-426D-A26F-A3F2B7D62AB7}" type="presParOf" srcId="{25ED92E7-8E3F-4745-8C3E-AFF0CC9A377B}" destId="{B2165108-2E2A-4F3F-8FAC-C520D9A78F82}" srcOrd="4" destOrd="0" presId="urn:microsoft.com/office/officeart/2005/8/layout/target3"/>
    <dgm:cxn modelId="{A4FC9C79-3011-4C3E-B7DE-D19A4EBFEC34}" type="presParOf" srcId="{25ED92E7-8E3F-4745-8C3E-AFF0CC9A377B}" destId="{1E579427-9DF3-4AFF-84D0-DE359857D005}" srcOrd="5" destOrd="0" presId="urn:microsoft.com/office/officeart/2005/8/layout/target3"/>
    <dgm:cxn modelId="{074F2875-681F-4DC4-A375-13D297F6FC5E}" type="presParOf" srcId="{25ED92E7-8E3F-4745-8C3E-AFF0CC9A377B}" destId="{52347421-9DEA-4B14-A87C-2E84BF864355}" srcOrd="6" destOrd="0" presId="urn:microsoft.com/office/officeart/2005/8/layout/target3"/>
    <dgm:cxn modelId="{E3225DF6-DD9A-4EE9-BABA-2DEF354BEAA2}" type="presParOf" srcId="{25ED92E7-8E3F-4745-8C3E-AFF0CC9A377B}" destId="{D76D1056-F90E-4B24-A184-5238B1D4EF2C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A6A462-BDE8-4C6E-969E-8ABE8B550B1D}" type="doc">
      <dgm:prSet loTypeId="urn:microsoft.com/office/officeart/2005/8/layout/vList2" loCatId="list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26B7B03-87F1-41D5-89CF-F749FF73DB9E}">
      <dgm:prSet phldrT="[Текст]"/>
      <dgm:spPr/>
      <dgm:t>
        <a:bodyPr/>
        <a:lstStyle/>
        <a:p>
          <a:r>
            <a:rPr lang="ru-RU" dirty="0" smtClean="0"/>
            <a:t>Начальник финансового управления г. Новокузнецка</a:t>
          </a:r>
          <a:endParaRPr lang="ru-RU" dirty="0"/>
        </a:p>
      </dgm:t>
    </dgm:pt>
    <dgm:pt modelId="{B99A850D-AB11-4BC8-8CD6-AD507E61A217}" type="parTrans" cxnId="{B255EC70-0117-4C38-86BC-1FF3A94F9EA5}">
      <dgm:prSet/>
      <dgm:spPr/>
      <dgm:t>
        <a:bodyPr/>
        <a:lstStyle/>
        <a:p>
          <a:endParaRPr lang="ru-RU"/>
        </a:p>
      </dgm:t>
    </dgm:pt>
    <dgm:pt modelId="{702053D5-974D-4C65-BCFE-E4B5CDCFCBD4}" type="sibTrans" cxnId="{B255EC70-0117-4C38-86BC-1FF3A94F9EA5}">
      <dgm:prSet/>
      <dgm:spPr/>
      <dgm:t>
        <a:bodyPr/>
        <a:lstStyle/>
        <a:p>
          <a:endParaRPr lang="ru-RU"/>
        </a:p>
      </dgm:t>
    </dgm:pt>
    <dgm:pt modelId="{D3E726E3-05DC-41CB-9D49-9C397BD4BAA9}">
      <dgm:prSet phldrT="[Текст]"/>
      <dgm:spPr/>
      <dgm:t>
        <a:bodyPr/>
        <a:lstStyle/>
        <a:p>
          <a:r>
            <a:rPr lang="ru-RU" dirty="0" smtClean="0"/>
            <a:t>Шебалина Елена Владимировна</a:t>
          </a:r>
          <a:endParaRPr lang="ru-RU" dirty="0"/>
        </a:p>
      </dgm:t>
    </dgm:pt>
    <dgm:pt modelId="{A5FC2B78-0C72-4D4C-B612-ECE26D1F2ADC}" type="parTrans" cxnId="{BA7FE982-B7F3-43D2-871B-3208F309442A}">
      <dgm:prSet/>
      <dgm:spPr/>
      <dgm:t>
        <a:bodyPr/>
        <a:lstStyle/>
        <a:p>
          <a:endParaRPr lang="ru-RU"/>
        </a:p>
      </dgm:t>
    </dgm:pt>
    <dgm:pt modelId="{AEBA6A47-913F-45F0-AA4F-EB674E0E5062}" type="sibTrans" cxnId="{BA7FE982-B7F3-43D2-871B-3208F309442A}">
      <dgm:prSet/>
      <dgm:spPr/>
      <dgm:t>
        <a:bodyPr/>
        <a:lstStyle/>
        <a:p>
          <a:endParaRPr lang="ru-RU"/>
        </a:p>
      </dgm:t>
    </dgm:pt>
    <dgm:pt modelId="{F0C3771D-D285-4380-893A-9E7ED5D6779D}">
      <dgm:prSet phldrT="[Текст]"/>
      <dgm:spPr/>
      <dgm:t>
        <a:bodyPr/>
        <a:lstStyle/>
        <a:p>
          <a:r>
            <a:rPr lang="ru-RU" dirty="0" smtClean="0"/>
            <a:t>Почтовый адрес</a:t>
          </a:r>
          <a:endParaRPr lang="ru-RU" dirty="0"/>
        </a:p>
      </dgm:t>
    </dgm:pt>
    <dgm:pt modelId="{4CC0E613-6AB3-4BCD-BE8E-888098137C03}" type="parTrans" cxnId="{BF02FFBE-8989-4718-AB5F-4166290716EC}">
      <dgm:prSet/>
      <dgm:spPr/>
      <dgm:t>
        <a:bodyPr/>
        <a:lstStyle/>
        <a:p>
          <a:endParaRPr lang="ru-RU"/>
        </a:p>
      </dgm:t>
    </dgm:pt>
    <dgm:pt modelId="{0467A164-4AA5-48C1-A23C-A4B39F44CF7D}" type="sibTrans" cxnId="{BF02FFBE-8989-4718-AB5F-4166290716EC}">
      <dgm:prSet/>
      <dgm:spPr/>
      <dgm:t>
        <a:bodyPr/>
        <a:lstStyle/>
        <a:p>
          <a:endParaRPr lang="ru-RU"/>
        </a:p>
      </dgm:t>
    </dgm:pt>
    <dgm:pt modelId="{5B68A1E3-83E5-4695-AC6A-932551B31274}">
      <dgm:prSet phldrT="[Текст]"/>
      <dgm:spPr/>
      <dgm:t>
        <a:bodyPr/>
        <a:lstStyle/>
        <a:p>
          <a:r>
            <a:rPr lang="en-US" dirty="0" smtClean="0"/>
            <a:t>654080 </a:t>
          </a:r>
          <a:r>
            <a:rPr lang="ru-RU" dirty="0" smtClean="0"/>
            <a:t>Кемеровская область, г. Новокузнецк, ул. Кирова, 71</a:t>
          </a:r>
          <a:endParaRPr lang="ru-RU" dirty="0"/>
        </a:p>
      </dgm:t>
    </dgm:pt>
    <dgm:pt modelId="{59A97DC2-0EDA-4A47-9404-39F6AD18CDD7}" type="parTrans" cxnId="{45BB5A8F-5D2B-42E3-8A2C-6C8E8078A010}">
      <dgm:prSet/>
      <dgm:spPr/>
      <dgm:t>
        <a:bodyPr/>
        <a:lstStyle/>
        <a:p>
          <a:endParaRPr lang="ru-RU"/>
        </a:p>
      </dgm:t>
    </dgm:pt>
    <dgm:pt modelId="{C5A8288E-82A2-46BD-9B46-9B40BB18FBD7}" type="sibTrans" cxnId="{45BB5A8F-5D2B-42E3-8A2C-6C8E8078A010}">
      <dgm:prSet/>
      <dgm:spPr/>
      <dgm:t>
        <a:bodyPr/>
        <a:lstStyle/>
        <a:p>
          <a:endParaRPr lang="ru-RU"/>
        </a:p>
      </dgm:t>
    </dgm:pt>
    <dgm:pt modelId="{6B2AD239-B328-45FA-B235-B087D36ED489}">
      <dgm:prSet phldrT="[Текст]"/>
      <dgm:spPr/>
      <dgm:t>
        <a:bodyPr/>
        <a:lstStyle/>
        <a:p>
          <a:r>
            <a:rPr lang="ru-RU" dirty="0" smtClean="0"/>
            <a:t>Телефон</a:t>
          </a:r>
          <a:endParaRPr lang="ru-RU" dirty="0"/>
        </a:p>
      </dgm:t>
    </dgm:pt>
    <dgm:pt modelId="{FBCEA485-09BA-4933-9906-6660BF29602E}" type="parTrans" cxnId="{A271873C-A9BC-47C3-94A3-22B9749C3541}">
      <dgm:prSet/>
      <dgm:spPr/>
      <dgm:t>
        <a:bodyPr/>
        <a:lstStyle/>
        <a:p>
          <a:endParaRPr lang="ru-RU"/>
        </a:p>
      </dgm:t>
    </dgm:pt>
    <dgm:pt modelId="{C4E6DF6C-29D1-4F1E-99FA-4F765DEED63C}" type="sibTrans" cxnId="{A271873C-A9BC-47C3-94A3-22B9749C3541}">
      <dgm:prSet/>
      <dgm:spPr/>
      <dgm:t>
        <a:bodyPr/>
        <a:lstStyle/>
        <a:p>
          <a:endParaRPr lang="ru-RU"/>
        </a:p>
      </dgm:t>
    </dgm:pt>
    <dgm:pt modelId="{6A6FC257-5A50-44C3-B9B6-79AB246E6AF6}">
      <dgm:prSet phldrT="[Текст]"/>
      <dgm:spPr/>
      <dgm:t>
        <a:bodyPr/>
        <a:lstStyle/>
        <a:p>
          <a:r>
            <a:rPr lang="ru-RU" dirty="0" smtClean="0"/>
            <a:t>(3843</a:t>
          </a:r>
          <a:r>
            <a:rPr lang="ru-RU" dirty="0" smtClean="0"/>
            <a:t>) 321-624</a:t>
          </a:r>
          <a:endParaRPr lang="ru-RU" dirty="0"/>
        </a:p>
      </dgm:t>
    </dgm:pt>
    <dgm:pt modelId="{C480B0C4-4E68-476B-8746-3BDE0FB519C8}" type="parTrans" cxnId="{F4A6CDE3-F435-4415-91AC-6478B7DEBA09}">
      <dgm:prSet/>
      <dgm:spPr/>
      <dgm:t>
        <a:bodyPr/>
        <a:lstStyle/>
        <a:p>
          <a:endParaRPr lang="ru-RU"/>
        </a:p>
      </dgm:t>
    </dgm:pt>
    <dgm:pt modelId="{BA65B59F-898C-40A8-BB86-816BF36BCF92}" type="sibTrans" cxnId="{F4A6CDE3-F435-4415-91AC-6478B7DEBA09}">
      <dgm:prSet/>
      <dgm:spPr/>
      <dgm:t>
        <a:bodyPr/>
        <a:lstStyle/>
        <a:p>
          <a:endParaRPr lang="ru-RU"/>
        </a:p>
      </dgm:t>
    </dgm:pt>
    <dgm:pt modelId="{E0A553A1-2A4E-40C8-B33D-B6AC188F5F29}">
      <dgm:prSet phldrT="[Текст]"/>
      <dgm:spPr/>
      <dgm:t>
        <a:bodyPr/>
        <a:lstStyle/>
        <a:p>
          <a:r>
            <a:rPr lang="ru-RU" dirty="0" smtClean="0"/>
            <a:t>Электронная почта</a:t>
          </a:r>
          <a:endParaRPr lang="ru-RU" dirty="0"/>
        </a:p>
      </dgm:t>
    </dgm:pt>
    <dgm:pt modelId="{DE7C579A-FFC5-439F-91DB-EA6220B4C8F8}" type="parTrans" cxnId="{347C89B0-5458-40A0-BD23-3F7262295CCE}">
      <dgm:prSet/>
      <dgm:spPr/>
      <dgm:t>
        <a:bodyPr/>
        <a:lstStyle/>
        <a:p>
          <a:endParaRPr lang="ru-RU"/>
        </a:p>
      </dgm:t>
    </dgm:pt>
    <dgm:pt modelId="{DFE0AD6F-F7B9-4F1F-AB38-2CED6585D3FE}" type="sibTrans" cxnId="{347C89B0-5458-40A0-BD23-3F7262295CCE}">
      <dgm:prSet/>
      <dgm:spPr/>
      <dgm:t>
        <a:bodyPr/>
        <a:lstStyle/>
        <a:p>
          <a:endParaRPr lang="ru-RU"/>
        </a:p>
      </dgm:t>
    </dgm:pt>
    <dgm:pt modelId="{C7F35FD8-CB0D-46EB-8D2A-E9A761E9971F}">
      <dgm:prSet phldrT="[Текст]"/>
      <dgm:spPr/>
      <dgm:t>
        <a:bodyPr/>
        <a:lstStyle/>
        <a:p>
          <a:r>
            <a:rPr lang="en-US" dirty="0" smtClean="0"/>
            <a:t>main@finnkz.ru</a:t>
          </a:r>
          <a:endParaRPr lang="ru-RU" dirty="0"/>
        </a:p>
      </dgm:t>
    </dgm:pt>
    <dgm:pt modelId="{F83D1C33-1617-46C3-A6CE-D0139B2A8F1C}" type="parTrans" cxnId="{E0501267-8A67-4644-8BA5-1932DD65FCD0}">
      <dgm:prSet/>
      <dgm:spPr/>
      <dgm:t>
        <a:bodyPr/>
        <a:lstStyle/>
        <a:p>
          <a:endParaRPr lang="ru-RU"/>
        </a:p>
      </dgm:t>
    </dgm:pt>
    <dgm:pt modelId="{175438EC-BFC2-4E3C-B115-561E663E91F6}" type="sibTrans" cxnId="{E0501267-8A67-4644-8BA5-1932DD65FCD0}">
      <dgm:prSet/>
      <dgm:spPr/>
      <dgm:t>
        <a:bodyPr/>
        <a:lstStyle/>
        <a:p>
          <a:endParaRPr lang="ru-RU"/>
        </a:p>
      </dgm:t>
    </dgm:pt>
    <dgm:pt modelId="{57AB0691-6B34-423E-B18F-CFE438C98893}">
      <dgm:prSet phldrT="[Текст]"/>
      <dgm:spPr/>
      <dgm:t>
        <a:bodyPr/>
        <a:lstStyle/>
        <a:p>
          <a:r>
            <a:rPr lang="ru-RU" dirty="0" smtClean="0"/>
            <a:t>График работы финансового органа</a:t>
          </a:r>
          <a:endParaRPr lang="ru-RU" dirty="0"/>
        </a:p>
      </dgm:t>
    </dgm:pt>
    <dgm:pt modelId="{8E50633A-5864-4178-842B-9A34AAA35B2C}" type="parTrans" cxnId="{97496960-CC81-40C1-9B30-43D6F82A79C7}">
      <dgm:prSet/>
      <dgm:spPr/>
      <dgm:t>
        <a:bodyPr/>
        <a:lstStyle/>
        <a:p>
          <a:endParaRPr lang="ru-RU"/>
        </a:p>
      </dgm:t>
    </dgm:pt>
    <dgm:pt modelId="{9329B28A-B213-4387-8E72-7368589868D2}" type="sibTrans" cxnId="{97496960-CC81-40C1-9B30-43D6F82A79C7}">
      <dgm:prSet/>
      <dgm:spPr/>
      <dgm:t>
        <a:bodyPr/>
        <a:lstStyle/>
        <a:p>
          <a:endParaRPr lang="ru-RU"/>
        </a:p>
      </dgm:t>
    </dgm:pt>
    <dgm:pt modelId="{B5B3766A-5769-4EB1-BF75-1BD85DCB0C50}">
      <dgm:prSet phldrT="[Текст]"/>
      <dgm:spPr/>
      <dgm:t>
        <a:bodyPr/>
        <a:lstStyle/>
        <a:p>
          <a:r>
            <a:rPr lang="ru-RU" dirty="0" smtClean="0"/>
            <a:t>График личного приёма граждан начальником финансового управления г. Новокузнецка</a:t>
          </a:r>
          <a:endParaRPr lang="ru-RU" dirty="0"/>
        </a:p>
      </dgm:t>
    </dgm:pt>
    <dgm:pt modelId="{4AC5792C-EC9C-449D-A2C4-91650E7F4270}" type="parTrans" cxnId="{49D20611-8635-4EAA-94AF-657FFEB105BB}">
      <dgm:prSet/>
      <dgm:spPr/>
      <dgm:t>
        <a:bodyPr/>
        <a:lstStyle/>
        <a:p>
          <a:endParaRPr lang="ru-RU"/>
        </a:p>
      </dgm:t>
    </dgm:pt>
    <dgm:pt modelId="{C63E097C-6F6D-4D09-92CE-D707A085F6B7}" type="sibTrans" cxnId="{49D20611-8635-4EAA-94AF-657FFEB105BB}">
      <dgm:prSet/>
      <dgm:spPr/>
      <dgm:t>
        <a:bodyPr/>
        <a:lstStyle/>
        <a:p>
          <a:endParaRPr lang="ru-RU"/>
        </a:p>
      </dgm:t>
    </dgm:pt>
    <dgm:pt modelId="{31D6C008-8B98-4E2A-B2E2-40FB746119F5}">
      <dgm:prSet phldrT="[Текст]"/>
      <dgm:spPr/>
      <dgm:t>
        <a:bodyPr/>
        <a:lstStyle/>
        <a:p>
          <a:r>
            <a:rPr lang="ru-RU" dirty="0" smtClean="0"/>
            <a:t>Понедельник – пятница с 8:30 до 17:30; обед 12:00 – 13:00</a:t>
          </a:r>
          <a:endParaRPr lang="ru-RU" dirty="0"/>
        </a:p>
      </dgm:t>
    </dgm:pt>
    <dgm:pt modelId="{49C310A8-8C48-4FD5-9D46-FCCF488B80E2}" type="parTrans" cxnId="{374C60B2-96C2-4FA1-BE78-CC163486859A}">
      <dgm:prSet/>
      <dgm:spPr/>
      <dgm:t>
        <a:bodyPr/>
        <a:lstStyle/>
        <a:p>
          <a:endParaRPr lang="ru-RU"/>
        </a:p>
      </dgm:t>
    </dgm:pt>
    <dgm:pt modelId="{B34C91B3-D4C6-4629-B9B4-4F7F26F2B515}" type="sibTrans" cxnId="{374C60B2-96C2-4FA1-BE78-CC163486859A}">
      <dgm:prSet/>
      <dgm:spPr/>
      <dgm:t>
        <a:bodyPr/>
        <a:lstStyle/>
        <a:p>
          <a:endParaRPr lang="ru-RU"/>
        </a:p>
      </dgm:t>
    </dgm:pt>
    <dgm:pt modelId="{969EE69A-509D-4E36-A182-B628FCF492CD}">
      <dgm:prSet phldrT="[Текст]"/>
      <dgm:spPr/>
      <dgm:t>
        <a:bodyPr/>
        <a:lstStyle/>
        <a:p>
          <a:r>
            <a:rPr lang="ru-RU" dirty="0" smtClean="0"/>
            <a:t>Ежедневно в рабочее время</a:t>
          </a:r>
          <a:endParaRPr lang="ru-RU" dirty="0"/>
        </a:p>
      </dgm:t>
    </dgm:pt>
    <dgm:pt modelId="{A8273F10-6689-4CBA-A171-A663B50657D1}" type="parTrans" cxnId="{7D856441-ADE5-49E5-B704-F4FFB0BE195F}">
      <dgm:prSet/>
      <dgm:spPr/>
      <dgm:t>
        <a:bodyPr/>
        <a:lstStyle/>
        <a:p>
          <a:endParaRPr lang="ru-RU"/>
        </a:p>
      </dgm:t>
    </dgm:pt>
    <dgm:pt modelId="{C5FB3EF1-6E7C-4CAE-A1A5-0F69B11C6FCF}" type="sibTrans" cxnId="{7D856441-ADE5-49E5-B704-F4FFB0BE195F}">
      <dgm:prSet/>
      <dgm:spPr/>
      <dgm:t>
        <a:bodyPr/>
        <a:lstStyle/>
        <a:p>
          <a:endParaRPr lang="ru-RU"/>
        </a:p>
      </dgm:t>
    </dgm:pt>
    <dgm:pt modelId="{AE2747C8-DB86-4160-A0A8-E5C5AE929B82}" type="pres">
      <dgm:prSet presAssocID="{4AA6A462-BDE8-4C6E-969E-8ABE8B550B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37730-C84B-49ED-80B9-82BDE8636E43}" type="pres">
      <dgm:prSet presAssocID="{B26B7B03-87F1-41D5-89CF-F749FF73DB9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02C59-87B8-4D15-BBC4-7EE816B0585E}" type="pres">
      <dgm:prSet presAssocID="{B26B7B03-87F1-41D5-89CF-F749FF73DB9E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E1112-351C-44EE-B678-6C2FD63C71D8}" type="pres">
      <dgm:prSet presAssocID="{F0C3771D-D285-4380-893A-9E7ED5D6779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79569-7591-4915-84D1-91653CA7A0F3}" type="pres">
      <dgm:prSet presAssocID="{F0C3771D-D285-4380-893A-9E7ED5D6779D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5989A-A5D8-4D41-8861-03586B87EA37}" type="pres">
      <dgm:prSet presAssocID="{6B2AD239-B328-45FA-B235-B087D36ED48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FA1D9-C126-46A6-8B19-E07747F1EF2C}" type="pres">
      <dgm:prSet presAssocID="{6B2AD239-B328-45FA-B235-B087D36ED489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53D67-0675-4B1C-8852-996BC5516FC1}" type="pres">
      <dgm:prSet presAssocID="{E0A553A1-2A4E-40C8-B33D-B6AC188F5F2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D6071-3578-4D07-87D9-D8A9438DA82A}" type="pres">
      <dgm:prSet presAssocID="{E0A553A1-2A4E-40C8-B33D-B6AC188F5F29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BBDAE-6952-4ED6-868E-898406677E82}" type="pres">
      <dgm:prSet presAssocID="{57AB0691-6B34-423E-B18F-CFE438C9889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29887-D5DE-4085-99EE-604841CADD20}" type="pres">
      <dgm:prSet presAssocID="{57AB0691-6B34-423E-B18F-CFE438C98893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EADC75-11B5-423E-8ABA-CDF0BA994BCE}" type="pres">
      <dgm:prSet presAssocID="{B5B3766A-5769-4EB1-BF75-1BD85DCB0C5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A2E58-0223-48F9-9DFD-93735610914A}" type="pres">
      <dgm:prSet presAssocID="{B5B3766A-5769-4EB1-BF75-1BD85DCB0C50}" presName="child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55EC70-0117-4C38-86BC-1FF3A94F9EA5}" srcId="{4AA6A462-BDE8-4C6E-969E-8ABE8B550B1D}" destId="{B26B7B03-87F1-41D5-89CF-F749FF73DB9E}" srcOrd="0" destOrd="0" parTransId="{B99A850D-AB11-4BC8-8CD6-AD507E61A217}" sibTransId="{702053D5-974D-4C65-BCFE-E4B5CDCFCBD4}"/>
    <dgm:cxn modelId="{7D856441-ADE5-49E5-B704-F4FFB0BE195F}" srcId="{B5B3766A-5769-4EB1-BF75-1BD85DCB0C50}" destId="{969EE69A-509D-4E36-A182-B628FCF492CD}" srcOrd="0" destOrd="0" parTransId="{A8273F10-6689-4CBA-A171-A663B50657D1}" sibTransId="{C5FB3EF1-6E7C-4CAE-A1A5-0F69B11C6FCF}"/>
    <dgm:cxn modelId="{7AD3B51F-E613-4A59-920B-C77307415E6C}" type="presOf" srcId="{B26B7B03-87F1-41D5-89CF-F749FF73DB9E}" destId="{78E37730-C84B-49ED-80B9-82BDE8636E43}" srcOrd="0" destOrd="0" presId="urn:microsoft.com/office/officeart/2005/8/layout/vList2"/>
    <dgm:cxn modelId="{A271873C-A9BC-47C3-94A3-22B9749C3541}" srcId="{4AA6A462-BDE8-4C6E-969E-8ABE8B550B1D}" destId="{6B2AD239-B328-45FA-B235-B087D36ED489}" srcOrd="2" destOrd="0" parTransId="{FBCEA485-09BA-4933-9906-6660BF29602E}" sibTransId="{C4E6DF6C-29D1-4F1E-99FA-4F765DEED63C}"/>
    <dgm:cxn modelId="{78F09DEC-E4A0-477C-B55E-28FA59393C9D}" type="presOf" srcId="{969EE69A-509D-4E36-A182-B628FCF492CD}" destId="{49BA2E58-0223-48F9-9DFD-93735610914A}" srcOrd="0" destOrd="0" presId="urn:microsoft.com/office/officeart/2005/8/layout/vList2"/>
    <dgm:cxn modelId="{BF02FFBE-8989-4718-AB5F-4166290716EC}" srcId="{4AA6A462-BDE8-4C6E-969E-8ABE8B550B1D}" destId="{F0C3771D-D285-4380-893A-9E7ED5D6779D}" srcOrd="1" destOrd="0" parTransId="{4CC0E613-6AB3-4BCD-BE8E-888098137C03}" sibTransId="{0467A164-4AA5-48C1-A23C-A4B39F44CF7D}"/>
    <dgm:cxn modelId="{BAD295FF-9059-4D29-9DCD-777202406AB1}" type="presOf" srcId="{B5B3766A-5769-4EB1-BF75-1BD85DCB0C50}" destId="{DBEADC75-11B5-423E-8ABA-CDF0BA994BCE}" srcOrd="0" destOrd="0" presId="urn:microsoft.com/office/officeart/2005/8/layout/vList2"/>
    <dgm:cxn modelId="{BA7FE982-B7F3-43D2-871B-3208F309442A}" srcId="{B26B7B03-87F1-41D5-89CF-F749FF73DB9E}" destId="{D3E726E3-05DC-41CB-9D49-9C397BD4BAA9}" srcOrd="0" destOrd="0" parTransId="{A5FC2B78-0C72-4D4C-B612-ECE26D1F2ADC}" sibTransId="{AEBA6A47-913F-45F0-AA4F-EB674E0E5062}"/>
    <dgm:cxn modelId="{5D7BB808-BFD4-48AD-BF1D-C210CECF12D6}" type="presOf" srcId="{31D6C008-8B98-4E2A-B2E2-40FB746119F5}" destId="{A4729887-D5DE-4085-99EE-604841CADD20}" srcOrd="0" destOrd="0" presId="urn:microsoft.com/office/officeart/2005/8/layout/vList2"/>
    <dgm:cxn modelId="{0251D2C7-C9EC-4863-BA97-B2CF189C0423}" type="presOf" srcId="{D3E726E3-05DC-41CB-9D49-9C397BD4BAA9}" destId="{CBF02C59-87B8-4D15-BBC4-7EE816B0585E}" srcOrd="0" destOrd="0" presId="urn:microsoft.com/office/officeart/2005/8/layout/vList2"/>
    <dgm:cxn modelId="{7D94A81C-0DCC-447A-A391-700E0DCB92C8}" type="presOf" srcId="{5B68A1E3-83E5-4695-AC6A-932551B31274}" destId="{4CD79569-7591-4915-84D1-91653CA7A0F3}" srcOrd="0" destOrd="0" presId="urn:microsoft.com/office/officeart/2005/8/layout/vList2"/>
    <dgm:cxn modelId="{347C89B0-5458-40A0-BD23-3F7262295CCE}" srcId="{4AA6A462-BDE8-4C6E-969E-8ABE8B550B1D}" destId="{E0A553A1-2A4E-40C8-B33D-B6AC188F5F29}" srcOrd="3" destOrd="0" parTransId="{DE7C579A-FFC5-439F-91DB-EA6220B4C8F8}" sibTransId="{DFE0AD6F-F7B9-4F1F-AB38-2CED6585D3FE}"/>
    <dgm:cxn modelId="{E0501267-8A67-4644-8BA5-1932DD65FCD0}" srcId="{E0A553A1-2A4E-40C8-B33D-B6AC188F5F29}" destId="{C7F35FD8-CB0D-46EB-8D2A-E9A761E9971F}" srcOrd="0" destOrd="0" parTransId="{F83D1C33-1617-46C3-A6CE-D0139B2A8F1C}" sibTransId="{175438EC-BFC2-4E3C-B115-561E663E91F6}"/>
    <dgm:cxn modelId="{45BB5A8F-5D2B-42E3-8A2C-6C8E8078A010}" srcId="{F0C3771D-D285-4380-893A-9E7ED5D6779D}" destId="{5B68A1E3-83E5-4695-AC6A-932551B31274}" srcOrd="0" destOrd="0" parTransId="{59A97DC2-0EDA-4A47-9404-39F6AD18CDD7}" sibTransId="{C5A8288E-82A2-46BD-9B46-9B40BB18FBD7}"/>
    <dgm:cxn modelId="{F1D9B24A-6FFF-42EA-83EF-C9296279CDE9}" type="presOf" srcId="{F0C3771D-D285-4380-893A-9E7ED5D6779D}" destId="{4FCE1112-351C-44EE-B678-6C2FD63C71D8}" srcOrd="0" destOrd="0" presId="urn:microsoft.com/office/officeart/2005/8/layout/vList2"/>
    <dgm:cxn modelId="{49D20611-8635-4EAA-94AF-657FFEB105BB}" srcId="{4AA6A462-BDE8-4C6E-969E-8ABE8B550B1D}" destId="{B5B3766A-5769-4EB1-BF75-1BD85DCB0C50}" srcOrd="5" destOrd="0" parTransId="{4AC5792C-EC9C-449D-A2C4-91650E7F4270}" sibTransId="{C63E097C-6F6D-4D09-92CE-D707A085F6B7}"/>
    <dgm:cxn modelId="{374C60B2-96C2-4FA1-BE78-CC163486859A}" srcId="{57AB0691-6B34-423E-B18F-CFE438C98893}" destId="{31D6C008-8B98-4E2A-B2E2-40FB746119F5}" srcOrd="0" destOrd="0" parTransId="{49C310A8-8C48-4FD5-9D46-FCCF488B80E2}" sibTransId="{B34C91B3-D4C6-4629-B9B4-4F7F26F2B515}"/>
    <dgm:cxn modelId="{F4A6CDE3-F435-4415-91AC-6478B7DEBA09}" srcId="{6B2AD239-B328-45FA-B235-B087D36ED489}" destId="{6A6FC257-5A50-44C3-B9B6-79AB246E6AF6}" srcOrd="0" destOrd="0" parTransId="{C480B0C4-4E68-476B-8746-3BDE0FB519C8}" sibTransId="{BA65B59F-898C-40A8-BB86-816BF36BCF92}"/>
    <dgm:cxn modelId="{E267B48A-DAF5-48FE-AB45-FD949C74504C}" type="presOf" srcId="{C7F35FD8-CB0D-46EB-8D2A-E9A761E9971F}" destId="{C09D6071-3578-4D07-87D9-D8A9438DA82A}" srcOrd="0" destOrd="0" presId="urn:microsoft.com/office/officeart/2005/8/layout/vList2"/>
    <dgm:cxn modelId="{FDF4E1A5-0870-4C10-B9B4-13DB7D26406E}" type="presOf" srcId="{57AB0691-6B34-423E-B18F-CFE438C98893}" destId="{D7EBBDAE-6952-4ED6-868E-898406677E82}" srcOrd="0" destOrd="0" presId="urn:microsoft.com/office/officeart/2005/8/layout/vList2"/>
    <dgm:cxn modelId="{6DEDECE7-6305-4AA2-95DF-E4AF43D92AE4}" type="presOf" srcId="{E0A553A1-2A4E-40C8-B33D-B6AC188F5F29}" destId="{F4853D67-0675-4B1C-8852-996BC5516FC1}" srcOrd="0" destOrd="0" presId="urn:microsoft.com/office/officeart/2005/8/layout/vList2"/>
    <dgm:cxn modelId="{A931D6A9-ACE6-4C20-B178-DD2A0E136D67}" type="presOf" srcId="{4AA6A462-BDE8-4C6E-969E-8ABE8B550B1D}" destId="{AE2747C8-DB86-4160-A0A8-E5C5AE929B82}" srcOrd="0" destOrd="0" presId="urn:microsoft.com/office/officeart/2005/8/layout/vList2"/>
    <dgm:cxn modelId="{782655E3-5DFF-4B8D-B87F-22035CE05633}" type="presOf" srcId="{6B2AD239-B328-45FA-B235-B087D36ED489}" destId="{1705989A-A5D8-4D41-8861-03586B87EA37}" srcOrd="0" destOrd="0" presId="urn:microsoft.com/office/officeart/2005/8/layout/vList2"/>
    <dgm:cxn modelId="{B659C0CA-8CB7-4F02-9C7A-373D355164FD}" type="presOf" srcId="{6A6FC257-5A50-44C3-B9B6-79AB246E6AF6}" destId="{58EFA1D9-C126-46A6-8B19-E07747F1EF2C}" srcOrd="0" destOrd="0" presId="urn:microsoft.com/office/officeart/2005/8/layout/vList2"/>
    <dgm:cxn modelId="{97496960-CC81-40C1-9B30-43D6F82A79C7}" srcId="{4AA6A462-BDE8-4C6E-969E-8ABE8B550B1D}" destId="{57AB0691-6B34-423E-B18F-CFE438C98893}" srcOrd="4" destOrd="0" parTransId="{8E50633A-5864-4178-842B-9A34AAA35B2C}" sibTransId="{9329B28A-B213-4387-8E72-7368589868D2}"/>
    <dgm:cxn modelId="{F8CC87EE-55CE-4636-8A04-6411DA4C2AAC}" type="presParOf" srcId="{AE2747C8-DB86-4160-A0A8-E5C5AE929B82}" destId="{78E37730-C84B-49ED-80B9-82BDE8636E43}" srcOrd="0" destOrd="0" presId="urn:microsoft.com/office/officeart/2005/8/layout/vList2"/>
    <dgm:cxn modelId="{191FD457-8FEE-4960-A047-51C44FB2BB9A}" type="presParOf" srcId="{AE2747C8-DB86-4160-A0A8-E5C5AE929B82}" destId="{CBF02C59-87B8-4D15-BBC4-7EE816B0585E}" srcOrd="1" destOrd="0" presId="urn:microsoft.com/office/officeart/2005/8/layout/vList2"/>
    <dgm:cxn modelId="{70D9D1F2-F66E-49DD-AEE0-47726F1B8420}" type="presParOf" srcId="{AE2747C8-DB86-4160-A0A8-E5C5AE929B82}" destId="{4FCE1112-351C-44EE-B678-6C2FD63C71D8}" srcOrd="2" destOrd="0" presId="urn:microsoft.com/office/officeart/2005/8/layout/vList2"/>
    <dgm:cxn modelId="{04B1DC63-398B-4DF7-A3CB-08CAF61203BB}" type="presParOf" srcId="{AE2747C8-DB86-4160-A0A8-E5C5AE929B82}" destId="{4CD79569-7591-4915-84D1-91653CA7A0F3}" srcOrd="3" destOrd="0" presId="urn:microsoft.com/office/officeart/2005/8/layout/vList2"/>
    <dgm:cxn modelId="{337A0EE2-9B7E-44EE-8772-ECF02FFC0838}" type="presParOf" srcId="{AE2747C8-DB86-4160-A0A8-E5C5AE929B82}" destId="{1705989A-A5D8-4D41-8861-03586B87EA37}" srcOrd="4" destOrd="0" presId="urn:microsoft.com/office/officeart/2005/8/layout/vList2"/>
    <dgm:cxn modelId="{1DDAE7B0-EAFE-409C-A3F5-6182DF23B4D7}" type="presParOf" srcId="{AE2747C8-DB86-4160-A0A8-E5C5AE929B82}" destId="{58EFA1D9-C126-46A6-8B19-E07747F1EF2C}" srcOrd="5" destOrd="0" presId="urn:microsoft.com/office/officeart/2005/8/layout/vList2"/>
    <dgm:cxn modelId="{9BCB93BE-0F65-440B-9AA8-F73DC2E00DC7}" type="presParOf" srcId="{AE2747C8-DB86-4160-A0A8-E5C5AE929B82}" destId="{F4853D67-0675-4B1C-8852-996BC5516FC1}" srcOrd="6" destOrd="0" presId="urn:microsoft.com/office/officeart/2005/8/layout/vList2"/>
    <dgm:cxn modelId="{B49AA898-3F6D-4C19-9264-4915B8F137AD}" type="presParOf" srcId="{AE2747C8-DB86-4160-A0A8-E5C5AE929B82}" destId="{C09D6071-3578-4D07-87D9-D8A9438DA82A}" srcOrd="7" destOrd="0" presId="urn:microsoft.com/office/officeart/2005/8/layout/vList2"/>
    <dgm:cxn modelId="{601875C3-CB90-4DFE-A234-915311A50E4A}" type="presParOf" srcId="{AE2747C8-DB86-4160-A0A8-E5C5AE929B82}" destId="{D7EBBDAE-6952-4ED6-868E-898406677E82}" srcOrd="8" destOrd="0" presId="urn:microsoft.com/office/officeart/2005/8/layout/vList2"/>
    <dgm:cxn modelId="{919D1D86-BF2C-43C6-A890-7C588C60C402}" type="presParOf" srcId="{AE2747C8-DB86-4160-A0A8-E5C5AE929B82}" destId="{A4729887-D5DE-4085-99EE-604841CADD20}" srcOrd="9" destOrd="0" presId="urn:microsoft.com/office/officeart/2005/8/layout/vList2"/>
    <dgm:cxn modelId="{AA92DF43-8102-45CB-AF5D-BB1C462EE92A}" type="presParOf" srcId="{AE2747C8-DB86-4160-A0A8-E5C5AE929B82}" destId="{DBEADC75-11B5-423E-8ABA-CDF0BA994BCE}" srcOrd="10" destOrd="0" presId="urn:microsoft.com/office/officeart/2005/8/layout/vList2"/>
    <dgm:cxn modelId="{6391E2F1-F91E-46AF-9A7D-97E0201D25F8}" type="presParOf" srcId="{AE2747C8-DB86-4160-A0A8-E5C5AE929B82}" destId="{49BA2E58-0223-48F9-9DFD-93735610914A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788EBF-2B8B-4B9B-BE5F-3B63E59C05BF}">
      <dsp:nvSpPr>
        <dsp:cNvPr id="0" name=""/>
        <dsp:cNvSpPr/>
      </dsp:nvSpPr>
      <dsp:spPr>
        <a:xfrm>
          <a:off x="2199874" y="445964"/>
          <a:ext cx="1582640" cy="321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974"/>
              </a:lnTo>
              <a:lnTo>
                <a:pt x="1582640" y="218974"/>
              </a:lnTo>
              <a:lnTo>
                <a:pt x="1582640" y="321326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1F2850-CB69-4B10-9A59-058888D786C7}">
      <dsp:nvSpPr>
        <dsp:cNvPr id="0" name=""/>
        <dsp:cNvSpPr/>
      </dsp:nvSpPr>
      <dsp:spPr>
        <a:xfrm>
          <a:off x="2154154" y="445964"/>
          <a:ext cx="91440" cy="7970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4707"/>
              </a:lnTo>
              <a:lnTo>
                <a:pt x="46515" y="694707"/>
              </a:lnTo>
              <a:lnTo>
                <a:pt x="46515" y="797058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C42426-7EA6-4B5C-A2E2-48723AD8979D}">
      <dsp:nvSpPr>
        <dsp:cNvPr id="0" name=""/>
        <dsp:cNvSpPr/>
      </dsp:nvSpPr>
      <dsp:spPr>
        <a:xfrm>
          <a:off x="587120" y="445964"/>
          <a:ext cx="1612754" cy="321326"/>
        </a:xfrm>
        <a:custGeom>
          <a:avLst/>
          <a:gdLst/>
          <a:ahLst/>
          <a:cxnLst/>
          <a:rect l="0" t="0" r="0" b="0"/>
          <a:pathLst>
            <a:path>
              <a:moveTo>
                <a:pt x="1612754" y="0"/>
              </a:moveTo>
              <a:lnTo>
                <a:pt x="1612754" y="218974"/>
              </a:lnTo>
              <a:lnTo>
                <a:pt x="0" y="218974"/>
              </a:lnTo>
              <a:lnTo>
                <a:pt x="0" y="321326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341D30-38EB-4957-A45E-2882C7CF4148}">
      <dsp:nvSpPr>
        <dsp:cNvPr id="0" name=""/>
        <dsp:cNvSpPr/>
      </dsp:nvSpPr>
      <dsp:spPr>
        <a:xfrm>
          <a:off x="1647450" y="57907"/>
          <a:ext cx="1104847" cy="388057"/>
        </a:xfrm>
        <a:prstGeom prst="roundRect">
          <a:avLst>
            <a:gd name="adj" fmla="val 10000"/>
          </a:avLst>
        </a:prstGeom>
        <a:solidFill>
          <a:schemeClr val="accent4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4D8141-2611-459C-ADFA-6D4612ED1E88}">
      <dsp:nvSpPr>
        <dsp:cNvPr id="0" name=""/>
        <dsp:cNvSpPr/>
      </dsp:nvSpPr>
      <dsp:spPr>
        <a:xfrm>
          <a:off x="1770211" y="174530"/>
          <a:ext cx="1104847" cy="38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Бюджеты</a:t>
          </a:r>
          <a:endParaRPr lang="ru-RU" sz="1600" kern="1200" dirty="0"/>
        </a:p>
      </dsp:txBody>
      <dsp:txXfrm>
        <a:off x="1770211" y="174530"/>
        <a:ext cx="1104847" cy="388057"/>
      </dsp:txXfrm>
    </dsp:sp>
    <dsp:sp modelId="{C5054481-1F51-4918-93B1-F7BAF2ABA0E1}">
      <dsp:nvSpPr>
        <dsp:cNvPr id="0" name=""/>
        <dsp:cNvSpPr/>
      </dsp:nvSpPr>
      <dsp:spPr>
        <a:xfrm>
          <a:off x="34696" y="767290"/>
          <a:ext cx="1104847" cy="359495"/>
        </a:xfrm>
        <a:prstGeom prst="roundRect">
          <a:avLst>
            <a:gd name="adj" fmla="val 10000"/>
          </a:avLst>
        </a:prstGeom>
        <a:solidFill>
          <a:schemeClr val="accent4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76BF2-F845-4DFE-AFD6-8DE4EB9F4B30}">
      <dsp:nvSpPr>
        <dsp:cNvPr id="0" name=""/>
        <dsp:cNvSpPr/>
      </dsp:nvSpPr>
      <dsp:spPr>
        <a:xfrm>
          <a:off x="157457" y="883913"/>
          <a:ext cx="1104847" cy="3594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Бюджеты семей</a:t>
          </a:r>
          <a:endParaRPr lang="ru-RU" sz="1200" kern="1200" dirty="0"/>
        </a:p>
      </dsp:txBody>
      <dsp:txXfrm>
        <a:off x="157457" y="883913"/>
        <a:ext cx="1104847" cy="359495"/>
      </dsp:txXfrm>
    </dsp:sp>
    <dsp:sp modelId="{0FE5F365-833C-4FD9-A941-1B8DED52B1B0}">
      <dsp:nvSpPr>
        <dsp:cNvPr id="0" name=""/>
        <dsp:cNvSpPr/>
      </dsp:nvSpPr>
      <dsp:spPr>
        <a:xfrm>
          <a:off x="1385861" y="1243023"/>
          <a:ext cx="1629617" cy="429309"/>
        </a:xfrm>
        <a:prstGeom prst="roundRect">
          <a:avLst>
            <a:gd name="adj" fmla="val 10000"/>
          </a:avLst>
        </a:prstGeom>
        <a:solidFill>
          <a:schemeClr val="accent4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756FA-2887-4EDD-8FBF-A9BEF5691066}">
      <dsp:nvSpPr>
        <dsp:cNvPr id="0" name=""/>
        <dsp:cNvSpPr/>
      </dsp:nvSpPr>
      <dsp:spPr>
        <a:xfrm>
          <a:off x="1508622" y="1359646"/>
          <a:ext cx="1629617" cy="4293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Бюджеты  публично-правовых образований</a:t>
          </a:r>
          <a:endParaRPr lang="ru-RU" sz="1200" kern="1200" dirty="0"/>
        </a:p>
      </dsp:txBody>
      <dsp:txXfrm>
        <a:off x="1508622" y="1359646"/>
        <a:ext cx="1629617" cy="429309"/>
      </dsp:txXfrm>
    </dsp:sp>
    <dsp:sp modelId="{CAD96B00-F382-43DB-8A8E-7D726E5F7516}">
      <dsp:nvSpPr>
        <dsp:cNvPr id="0" name=""/>
        <dsp:cNvSpPr/>
      </dsp:nvSpPr>
      <dsp:spPr>
        <a:xfrm>
          <a:off x="3230091" y="767290"/>
          <a:ext cx="1104847" cy="445214"/>
        </a:xfrm>
        <a:prstGeom prst="roundRect">
          <a:avLst>
            <a:gd name="adj" fmla="val 10000"/>
          </a:avLst>
        </a:prstGeom>
        <a:solidFill>
          <a:schemeClr val="accent4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A4F379-C615-4C19-B0F3-1EF2B2216389}">
      <dsp:nvSpPr>
        <dsp:cNvPr id="0" name=""/>
        <dsp:cNvSpPr/>
      </dsp:nvSpPr>
      <dsp:spPr>
        <a:xfrm>
          <a:off x="3352852" y="883913"/>
          <a:ext cx="1104847" cy="4452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Бюджеты организаций</a:t>
          </a:r>
          <a:endParaRPr lang="ru-RU" sz="1200" kern="1200" dirty="0"/>
        </a:p>
      </dsp:txBody>
      <dsp:txXfrm>
        <a:off x="3352852" y="883913"/>
        <a:ext cx="1104847" cy="44521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897AC2-F754-410C-B0FF-E1987D166D33}">
      <dsp:nvSpPr>
        <dsp:cNvPr id="0" name=""/>
        <dsp:cNvSpPr/>
      </dsp:nvSpPr>
      <dsp:spPr>
        <a:xfrm>
          <a:off x="0" y="0"/>
          <a:ext cx="2962606" cy="4525963"/>
        </a:xfrm>
        <a:prstGeom prst="triangle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1FA8D56-9FD7-4CBD-A0C6-94EA5A8B91C4}">
      <dsp:nvSpPr>
        <dsp:cNvPr id="0" name=""/>
        <dsp:cNvSpPr/>
      </dsp:nvSpPr>
      <dsp:spPr>
        <a:xfrm>
          <a:off x="1481303" y="455027"/>
          <a:ext cx="1925693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1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1 уровень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Федеральный бюджет,  бюджеты государственных внебюджетных фондов</a:t>
          </a:r>
          <a:endParaRPr lang="ru-RU" sz="1100" b="0" kern="1200" dirty="0">
            <a:latin typeface="+mn-lt"/>
          </a:endParaRPr>
        </a:p>
      </dsp:txBody>
      <dsp:txXfrm>
        <a:off x="1481303" y="455027"/>
        <a:ext cx="1925693" cy="1071380"/>
      </dsp:txXfrm>
    </dsp:sp>
    <dsp:sp modelId="{62A65D23-9DCA-4D6F-94F9-86E15047CB11}">
      <dsp:nvSpPr>
        <dsp:cNvPr id="0" name=""/>
        <dsp:cNvSpPr/>
      </dsp:nvSpPr>
      <dsp:spPr>
        <a:xfrm>
          <a:off x="1481303" y="1660330"/>
          <a:ext cx="1925693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1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2 уровень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Бюджеты субъектов РФ (85), бюджеты территориальных государственных внебюджетных фондов</a:t>
          </a:r>
          <a:endParaRPr lang="ru-RU" sz="1100" b="0" kern="1200" dirty="0">
            <a:latin typeface="+mn-lt"/>
          </a:endParaRPr>
        </a:p>
      </dsp:txBody>
      <dsp:txXfrm>
        <a:off x="1481303" y="1660330"/>
        <a:ext cx="1925693" cy="1071380"/>
      </dsp:txXfrm>
    </dsp:sp>
    <dsp:sp modelId="{8DDC21E6-8CFA-405B-8C8B-F0BCCDFEE1C0}">
      <dsp:nvSpPr>
        <dsp:cNvPr id="0" name=""/>
        <dsp:cNvSpPr/>
      </dsp:nvSpPr>
      <dsp:spPr>
        <a:xfrm>
          <a:off x="1481303" y="2865632"/>
          <a:ext cx="1925693" cy="1071380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1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3 уровень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Бюджеты муниципальных районов, </a:t>
          </a:r>
          <a:r>
            <a:rPr kumimoji="0" lang="ru-RU" sz="1100" b="0" i="0" u="sng" strike="noStrike" kern="1200" cap="none" normalizeH="0" baseline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городских округов</a:t>
          </a:r>
          <a:r>
            <a:rPr kumimoji="0" lang="ru-RU" sz="1100" b="0" i="0" u="sng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kumimoji="0" lang="ru-RU" sz="1100" b="0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городских и сельских поселений (23 151)</a:t>
          </a:r>
          <a:endParaRPr kumimoji="0" lang="ru-RU" sz="1100" b="0" i="0" u="none" strike="noStrike" kern="1200" cap="none" normalizeH="0" baseline="0" dirty="0" smtClean="0">
            <a:ln/>
            <a:effectLst/>
            <a:latin typeface="Times New Roman" panose="02020603050405020304" pitchFamily="18" charset="0"/>
          </a:endParaRPr>
        </a:p>
      </dsp:txBody>
      <dsp:txXfrm>
        <a:off x="1481303" y="2865632"/>
        <a:ext cx="1925693" cy="10713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4D6150-07D9-443D-83EE-27F7B49F69D2}">
      <dsp:nvSpPr>
        <dsp:cNvPr id="0" name=""/>
        <dsp:cNvSpPr/>
      </dsp:nvSpPr>
      <dsp:spPr>
        <a:xfrm>
          <a:off x="1410624" y="282461"/>
          <a:ext cx="3889629" cy="3889629"/>
        </a:xfrm>
        <a:prstGeom prst="pie">
          <a:avLst>
            <a:gd name="adj1" fmla="val 16200000"/>
            <a:gd name="adj2" fmla="val 19285716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1.</a:t>
          </a:r>
          <a:r>
            <a:rPr lang="ru-RU" sz="1200" b="1" kern="1200" dirty="0" smtClean="0"/>
            <a:t> </a:t>
          </a:r>
          <a:r>
            <a:rPr lang="ru-RU" sz="1100" b="1" kern="1200" dirty="0" smtClean="0"/>
            <a:t>Составление</a:t>
          </a:r>
          <a:r>
            <a:rPr lang="en-US" sz="1100" b="1" kern="1200" dirty="0" smtClean="0"/>
            <a:t> </a:t>
          </a:r>
          <a:r>
            <a:rPr lang="ru-RU" sz="1100" b="1" kern="1200" dirty="0" smtClean="0"/>
            <a:t>проекта бюджета очередного года – ГРБС, ФО, ГАДБ</a:t>
          </a:r>
          <a:endParaRPr lang="ru-RU" sz="1100" b="1" kern="1200" dirty="0"/>
        </a:p>
      </dsp:txBody>
      <dsp:txXfrm>
        <a:off x="3454069" y="643641"/>
        <a:ext cx="926102" cy="740881"/>
      </dsp:txXfrm>
    </dsp:sp>
    <dsp:sp modelId="{C05BCAB1-C210-4D29-A026-4280E164710A}">
      <dsp:nvSpPr>
        <dsp:cNvPr id="0" name=""/>
        <dsp:cNvSpPr/>
      </dsp:nvSpPr>
      <dsp:spPr>
        <a:xfrm>
          <a:off x="1460634" y="344973"/>
          <a:ext cx="3889629" cy="3889629"/>
        </a:xfrm>
        <a:prstGeom prst="pie">
          <a:avLst>
            <a:gd name="adj1" fmla="val 19285716"/>
            <a:gd name="adj2" fmla="val 771428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2.</a:t>
          </a:r>
          <a:r>
            <a:rPr lang="ru-RU" sz="1100" b="1" kern="1200" dirty="0" smtClean="0"/>
            <a:t> </a:t>
          </a:r>
          <a:r>
            <a:rPr lang="ru-RU" sz="1000" b="1" kern="1200" dirty="0" smtClean="0"/>
            <a:t>Рассмотрение проекта бюджета очередного года – СНД, </a:t>
          </a:r>
          <a:r>
            <a:rPr lang="ru-RU" sz="1000" b="1" kern="1200" dirty="0" smtClean="0">
              <a:solidFill>
                <a:srgbClr val="FF0000"/>
              </a:solidFill>
            </a:rPr>
            <a:t>публичные слушания</a:t>
          </a:r>
          <a:endParaRPr lang="ru-RU" sz="1000" b="1" kern="1200" dirty="0">
            <a:solidFill>
              <a:srgbClr val="FF0000"/>
            </a:solidFill>
          </a:endParaRPr>
        </a:p>
      </dsp:txBody>
      <dsp:txXfrm>
        <a:off x="4102340" y="1754963"/>
        <a:ext cx="1065017" cy="648271"/>
      </dsp:txXfrm>
    </dsp:sp>
    <dsp:sp modelId="{24A959FA-1D21-4704-B1FF-F3624A501DEB}">
      <dsp:nvSpPr>
        <dsp:cNvPr id="0" name=""/>
        <dsp:cNvSpPr/>
      </dsp:nvSpPr>
      <dsp:spPr>
        <a:xfrm>
          <a:off x="1442575" y="423691"/>
          <a:ext cx="3889629" cy="3889629"/>
        </a:xfrm>
        <a:prstGeom prst="pie">
          <a:avLst>
            <a:gd name="adj1" fmla="val 771428"/>
            <a:gd name="adj2" fmla="val 3857143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3.</a:t>
          </a:r>
          <a:r>
            <a:rPr lang="ru-RU" sz="1200" b="1" kern="1200" dirty="0" smtClean="0"/>
            <a:t> </a:t>
          </a:r>
          <a:r>
            <a:rPr lang="ru-RU" sz="1100" b="1" kern="1200" dirty="0" smtClean="0"/>
            <a:t>Утверждение бюджета очередного года –СНД</a:t>
          </a:r>
          <a:endParaRPr lang="ru-RU" sz="1100" b="1" kern="1200" dirty="0"/>
        </a:p>
      </dsp:txBody>
      <dsp:txXfrm>
        <a:off x="3940272" y="2727370"/>
        <a:ext cx="926102" cy="717729"/>
      </dsp:txXfrm>
    </dsp:sp>
    <dsp:sp modelId="{8A44E62B-2290-462A-9CB9-1486F0D7772B}">
      <dsp:nvSpPr>
        <dsp:cNvPr id="0" name=""/>
        <dsp:cNvSpPr/>
      </dsp:nvSpPr>
      <dsp:spPr>
        <a:xfrm>
          <a:off x="1375045" y="452663"/>
          <a:ext cx="3889629" cy="3889629"/>
        </a:xfrm>
        <a:prstGeom prst="pie">
          <a:avLst>
            <a:gd name="adj1" fmla="val 3857226"/>
            <a:gd name="adj2" fmla="val 6942858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4.</a:t>
          </a:r>
          <a:r>
            <a:rPr lang="ru-RU" sz="1200" b="1" kern="1200" dirty="0" smtClean="0"/>
            <a:t> </a:t>
          </a:r>
          <a:r>
            <a:rPr lang="ru-RU" sz="1000" b="1" kern="1200" dirty="0" smtClean="0"/>
            <a:t>Исполнение бюджета в текущем году – ГРБС, ФО, ГАДБ</a:t>
          </a:r>
          <a:endParaRPr lang="ru-RU" sz="1100" b="1" kern="1200" dirty="0"/>
        </a:p>
      </dsp:txBody>
      <dsp:txXfrm>
        <a:off x="2868385" y="3508801"/>
        <a:ext cx="902949" cy="648271"/>
      </dsp:txXfrm>
    </dsp:sp>
    <dsp:sp modelId="{11D4A354-65EB-432D-9EEC-AB1EF9A3E270}">
      <dsp:nvSpPr>
        <dsp:cNvPr id="0" name=""/>
        <dsp:cNvSpPr/>
      </dsp:nvSpPr>
      <dsp:spPr>
        <a:xfrm>
          <a:off x="1298103" y="423691"/>
          <a:ext cx="3889629" cy="3889629"/>
        </a:xfrm>
        <a:prstGeom prst="pie">
          <a:avLst>
            <a:gd name="adj1" fmla="val 6942858"/>
            <a:gd name="adj2" fmla="val 1002857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5.</a:t>
          </a:r>
          <a:r>
            <a:rPr lang="en-US" sz="1400" b="1" kern="1200" dirty="0" smtClean="0">
              <a:solidFill>
                <a:srgbClr val="FF0000"/>
              </a:solidFill>
            </a:rPr>
            <a:t> </a:t>
          </a:r>
          <a:r>
            <a:rPr lang="ru-RU" sz="1000" b="1" kern="1200" dirty="0" smtClean="0"/>
            <a:t>Формирование отчета об исполнении бюджета – ФО, ГРБС, ГАДБ</a:t>
          </a:r>
          <a:endParaRPr lang="ru-RU" sz="1000" b="1" kern="1200" dirty="0"/>
        </a:p>
      </dsp:txBody>
      <dsp:txXfrm>
        <a:off x="1763932" y="2727370"/>
        <a:ext cx="926102" cy="717729"/>
      </dsp:txXfrm>
    </dsp:sp>
    <dsp:sp modelId="{AF9122B7-32C0-487B-8918-78F73237B499}">
      <dsp:nvSpPr>
        <dsp:cNvPr id="0" name=""/>
        <dsp:cNvSpPr/>
      </dsp:nvSpPr>
      <dsp:spPr>
        <a:xfrm>
          <a:off x="1280044" y="344973"/>
          <a:ext cx="3889629" cy="3889629"/>
        </a:xfrm>
        <a:prstGeom prst="pie">
          <a:avLst>
            <a:gd name="adj1" fmla="val 10028574"/>
            <a:gd name="adj2" fmla="val 1311428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6.</a:t>
          </a:r>
          <a:r>
            <a:rPr lang="ru-RU" sz="1400" b="1" kern="1200" dirty="0" smtClean="0"/>
            <a:t> </a:t>
          </a:r>
          <a:r>
            <a:rPr lang="ru-RU" sz="1000" b="1" kern="1200" dirty="0" smtClean="0"/>
            <a:t>Подготовка заключения на годовой отчёт об исполнении бюджета – КГК</a:t>
          </a:r>
          <a:endParaRPr lang="ru-RU" sz="1000" b="1" kern="1200" dirty="0"/>
        </a:p>
      </dsp:txBody>
      <dsp:txXfrm>
        <a:off x="1462949" y="1754963"/>
        <a:ext cx="1065017" cy="648271"/>
      </dsp:txXfrm>
    </dsp:sp>
    <dsp:sp modelId="{3C4B0C10-C016-40D2-83A1-174F381D9117}">
      <dsp:nvSpPr>
        <dsp:cNvPr id="0" name=""/>
        <dsp:cNvSpPr/>
      </dsp:nvSpPr>
      <dsp:spPr>
        <a:xfrm>
          <a:off x="1330053" y="282461"/>
          <a:ext cx="3889629" cy="3889629"/>
        </a:xfrm>
        <a:prstGeom prst="pie">
          <a:avLst>
            <a:gd name="adj1" fmla="val 13114284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7.</a:t>
          </a:r>
          <a:r>
            <a:rPr lang="ru-RU" sz="1400" b="1" kern="1200" dirty="0" smtClean="0"/>
            <a:t> </a:t>
          </a:r>
          <a:r>
            <a:rPr lang="ru-RU" sz="1000" b="1" kern="1200" dirty="0" smtClean="0"/>
            <a:t>Утверждение отчета об исполнении бюджета – СНД,</a:t>
          </a:r>
          <a:r>
            <a:rPr lang="en-US" sz="1000" b="1" kern="1200" dirty="0" smtClean="0"/>
            <a:t> </a:t>
          </a:r>
          <a:r>
            <a:rPr lang="ru-RU" sz="1000" b="1" kern="1200" dirty="0" smtClean="0">
              <a:solidFill>
                <a:srgbClr val="FF0000"/>
              </a:solidFill>
            </a:rPr>
            <a:t>публичные</a:t>
          </a:r>
          <a:r>
            <a:rPr lang="en-US" sz="1000" b="1" kern="1200" dirty="0" smtClean="0">
              <a:solidFill>
                <a:srgbClr val="FF0000"/>
              </a:solidFill>
            </a:rPr>
            <a:t> </a:t>
          </a:r>
          <a:r>
            <a:rPr lang="ru-RU" sz="1000" b="1" kern="1200" dirty="0" smtClean="0">
              <a:solidFill>
                <a:srgbClr val="FF0000"/>
              </a:solidFill>
            </a:rPr>
            <a:t>слушания</a:t>
          </a:r>
          <a:endParaRPr lang="ru-RU" sz="1000" b="1" kern="1200" dirty="0">
            <a:solidFill>
              <a:srgbClr val="FF0000"/>
            </a:solidFill>
          </a:endParaRPr>
        </a:p>
      </dsp:txBody>
      <dsp:txXfrm>
        <a:off x="2250136" y="643641"/>
        <a:ext cx="926102" cy="740881"/>
      </dsp:txXfrm>
    </dsp:sp>
    <dsp:sp modelId="{7AF19E85-7499-44FB-80FD-A6F58713B033}">
      <dsp:nvSpPr>
        <dsp:cNvPr id="0" name=""/>
        <dsp:cNvSpPr/>
      </dsp:nvSpPr>
      <dsp:spPr>
        <a:xfrm>
          <a:off x="1169644" y="41674"/>
          <a:ext cx="4371202" cy="4371202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17077E-B438-45E2-B3AD-34F38CBDD0AC}">
      <dsp:nvSpPr>
        <dsp:cNvPr id="0" name=""/>
        <dsp:cNvSpPr/>
      </dsp:nvSpPr>
      <dsp:spPr>
        <a:xfrm>
          <a:off x="1219968" y="104463"/>
          <a:ext cx="4371202" cy="4371202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54D0DB-CF90-486B-A397-D41B52E6D0BB}">
      <dsp:nvSpPr>
        <dsp:cNvPr id="0" name=""/>
        <dsp:cNvSpPr/>
      </dsp:nvSpPr>
      <dsp:spPr>
        <a:xfrm>
          <a:off x="1201845" y="182999"/>
          <a:ext cx="4371202" cy="4371202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20AD62-FFF8-4455-AEE9-5C85DF63D5F4}">
      <dsp:nvSpPr>
        <dsp:cNvPr id="0" name=""/>
        <dsp:cNvSpPr/>
      </dsp:nvSpPr>
      <dsp:spPr>
        <a:xfrm>
          <a:off x="1134259" y="211775"/>
          <a:ext cx="4371202" cy="4371202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3D2FBB-BF8F-491E-9B0F-76755833E042}">
      <dsp:nvSpPr>
        <dsp:cNvPr id="0" name=""/>
        <dsp:cNvSpPr/>
      </dsp:nvSpPr>
      <dsp:spPr>
        <a:xfrm>
          <a:off x="1057260" y="182999"/>
          <a:ext cx="4371202" cy="4371202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C35D83-189F-40B1-B8FD-90B2D5A66BA7}">
      <dsp:nvSpPr>
        <dsp:cNvPr id="0" name=""/>
        <dsp:cNvSpPr/>
      </dsp:nvSpPr>
      <dsp:spPr>
        <a:xfrm>
          <a:off x="1039137" y="104463"/>
          <a:ext cx="4371202" cy="4371202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9738D7-FBFA-4214-BD8B-A448300469B5}">
      <dsp:nvSpPr>
        <dsp:cNvPr id="0" name=""/>
        <dsp:cNvSpPr/>
      </dsp:nvSpPr>
      <dsp:spPr>
        <a:xfrm>
          <a:off x="1089461" y="41674"/>
          <a:ext cx="4371202" cy="4371202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37CC73-2924-4C7B-A58E-764301FC7606}">
      <dsp:nvSpPr>
        <dsp:cNvPr id="0" name=""/>
        <dsp:cNvSpPr/>
      </dsp:nvSpPr>
      <dsp:spPr>
        <a:xfrm>
          <a:off x="-4534" y="0"/>
          <a:ext cx="1913613" cy="189547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DD8733-DC63-45AC-A3B5-6C0BB0FC1F11}">
      <dsp:nvSpPr>
        <dsp:cNvPr id="0" name=""/>
        <dsp:cNvSpPr/>
      </dsp:nvSpPr>
      <dsp:spPr>
        <a:xfrm>
          <a:off x="952271" y="0"/>
          <a:ext cx="5986463" cy="18954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Бюджет на 2015-2017 гг. впервые сформирован с использованием программно-целевого метода планирования</a:t>
          </a:r>
        </a:p>
      </dsp:txBody>
      <dsp:txXfrm>
        <a:off x="952271" y="0"/>
        <a:ext cx="5986463" cy="900350"/>
      </dsp:txXfrm>
    </dsp:sp>
    <dsp:sp modelId="{B2165108-2E2A-4F3F-8FAC-C520D9A78F82}">
      <dsp:nvSpPr>
        <dsp:cNvPr id="0" name=""/>
        <dsp:cNvSpPr/>
      </dsp:nvSpPr>
      <dsp:spPr>
        <a:xfrm>
          <a:off x="502096" y="900350"/>
          <a:ext cx="900350" cy="900350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609767"/>
            <a:satOff val="-7968"/>
            <a:lumOff val="-198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579427-9DF3-4AFF-84D0-DE359857D005}">
      <dsp:nvSpPr>
        <dsp:cNvPr id="0" name=""/>
        <dsp:cNvSpPr/>
      </dsp:nvSpPr>
      <dsp:spPr>
        <a:xfrm>
          <a:off x="952271" y="900350"/>
          <a:ext cx="5986463" cy="900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09767"/>
              <a:satOff val="-7968"/>
              <a:lumOff val="-198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Предусмотрена реализация 20 муниципальных программ</a:t>
          </a:r>
          <a:endParaRPr lang="ru-RU" sz="1400" kern="1200" dirty="0"/>
        </a:p>
      </dsp:txBody>
      <dsp:txXfrm>
        <a:off x="952271" y="900350"/>
        <a:ext cx="5986463" cy="90035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E37730-C84B-49ED-80B9-82BDE8636E43}">
      <dsp:nvSpPr>
        <dsp:cNvPr id="0" name=""/>
        <dsp:cNvSpPr/>
      </dsp:nvSpPr>
      <dsp:spPr>
        <a:xfrm>
          <a:off x="0" y="337267"/>
          <a:ext cx="8663123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Начальник финансового управления г. Новокузнецка</a:t>
          </a:r>
          <a:endParaRPr lang="ru-RU" sz="1700" kern="1200" dirty="0"/>
        </a:p>
      </dsp:txBody>
      <dsp:txXfrm>
        <a:off x="0" y="337267"/>
        <a:ext cx="8663123" cy="407745"/>
      </dsp:txXfrm>
    </dsp:sp>
    <dsp:sp modelId="{CBF02C59-87B8-4D15-BBC4-7EE816B0585E}">
      <dsp:nvSpPr>
        <dsp:cNvPr id="0" name=""/>
        <dsp:cNvSpPr/>
      </dsp:nvSpPr>
      <dsp:spPr>
        <a:xfrm>
          <a:off x="0" y="745012"/>
          <a:ext cx="8663123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Шебалина Елена Владимировна</a:t>
          </a:r>
          <a:endParaRPr lang="ru-RU" sz="1300" kern="1200" dirty="0"/>
        </a:p>
      </dsp:txBody>
      <dsp:txXfrm>
        <a:off x="0" y="745012"/>
        <a:ext cx="8663123" cy="281520"/>
      </dsp:txXfrm>
    </dsp:sp>
    <dsp:sp modelId="{4FCE1112-351C-44EE-B678-6C2FD63C71D8}">
      <dsp:nvSpPr>
        <dsp:cNvPr id="0" name=""/>
        <dsp:cNvSpPr/>
      </dsp:nvSpPr>
      <dsp:spPr>
        <a:xfrm>
          <a:off x="0" y="1026532"/>
          <a:ext cx="8663123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07840"/>
                <a:satOff val="-9545"/>
                <a:lumOff val="752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07840"/>
                <a:satOff val="-9545"/>
                <a:lumOff val="752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07840"/>
                <a:satOff val="-9545"/>
                <a:lumOff val="752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Почтовый адрес</a:t>
          </a:r>
          <a:endParaRPr lang="ru-RU" sz="1700" kern="1200" dirty="0"/>
        </a:p>
      </dsp:txBody>
      <dsp:txXfrm>
        <a:off x="0" y="1026532"/>
        <a:ext cx="8663123" cy="407745"/>
      </dsp:txXfrm>
    </dsp:sp>
    <dsp:sp modelId="{4CD79569-7591-4915-84D1-91653CA7A0F3}">
      <dsp:nvSpPr>
        <dsp:cNvPr id="0" name=""/>
        <dsp:cNvSpPr/>
      </dsp:nvSpPr>
      <dsp:spPr>
        <a:xfrm>
          <a:off x="0" y="1434277"/>
          <a:ext cx="8663123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300" kern="1200" dirty="0" smtClean="0"/>
            <a:t>654080 </a:t>
          </a:r>
          <a:r>
            <a:rPr lang="ru-RU" sz="1300" kern="1200" dirty="0" smtClean="0"/>
            <a:t>Кемеровская область, г. Новокузнецк, ул. Кирова, 71</a:t>
          </a:r>
          <a:endParaRPr lang="ru-RU" sz="1300" kern="1200" dirty="0"/>
        </a:p>
      </dsp:txBody>
      <dsp:txXfrm>
        <a:off x="0" y="1434277"/>
        <a:ext cx="8663123" cy="281520"/>
      </dsp:txXfrm>
    </dsp:sp>
    <dsp:sp modelId="{1705989A-A5D8-4D41-8861-03586B87EA37}">
      <dsp:nvSpPr>
        <dsp:cNvPr id="0" name=""/>
        <dsp:cNvSpPr/>
      </dsp:nvSpPr>
      <dsp:spPr>
        <a:xfrm>
          <a:off x="0" y="1715797"/>
          <a:ext cx="8663123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15680"/>
                <a:satOff val="-19089"/>
                <a:lumOff val="150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15680"/>
                <a:satOff val="-19089"/>
                <a:lumOff val="150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15680"/>
                <a:satOff val="-19089"/>
                <a:lumOff val="150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Телефон</a:t>
          </a:r>
          <a:endParaRPr lang="ru-RU" sz="1700" kern="1200" dirty="0"/>
        </a:p>
      </dsp:txBody>
      <dsp:txXfrm>
        <a:off x="0" y="1715797"/>
        <a:ext cx="8663123" cy="407745"/>
      </dsp:txXfrm>
    </dsp:sp>
    <dsp:sp modelId="{58EFA1D9-C126-46A6-8B19-E07747F1EF2C}">
      <dsp:nvSpPr>
        <dsp:cNvPr id="0" name=""/>
        <dsp:cNvSpPr/>
      </dsp:nvSpPr>
      <dsp:spPr>
        <a:xfrm>
          <a:off x="0" y="2123542"/>
          <a:ext cx="8663123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(3843</a:t>
          </a:r>
          <a:r>
            <a:rPr lang="ru-RU" sz="1300" kern="1200" dirty="0" smtClean="0"/>
            <a:t>) 321-624</a:t>
          </a:r>
          <a:endParaRPr lang="ru-RU" sz="1300" kern="1200" dirty="0"/>
        </a:p>
      </dsp:txBody>
      <dsp:txXfrm>
        <a:off x="0" y="2123542"/>
        <a:ext cx="8663123" cy="281520"/>
      </dsp:txXfrm>
    </dsp:sp>
    <dsp:sp modelId="{F4853D67-0675-4B1C-8852-996BC5516FC1}">
      <dsp:nvSpPr>
        <dsp:cNvPr id="0" name=""/>
        <dsp:cNvSpPr/>
      </dsp:nvSpPr>
      <dsp:spPr>
        <a:xfrm>
          <a:off x="0" y="2405063"/>
          <a:ext cx="8663123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23519"/>
                <a:satOff val="-28634"/>
                <a:lumOff val="225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23519"/>
                <a:satOff val="-28634"/>
                <a:lumOff val="225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23519"/>
                <a:satOff val="-28634"/>
                <a:lumOff val="225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Электронная почта</a:t>
          </a:r>
          <a:endParaRPr lang="ru-RU" sz="1700" kern="1200" dirty="0"/>
        </a:p>
      </dsp:txBody>
      <dsp:txXfrm>
        <a:off x="0" y="2405063"/>
        <a:ext cx="8663123" cy="407745"/>
      </dsp:txXfrm>
    </dsp:sp>
    <dsp:sp modelId="{C09D6071-3578-4D07-87D9-D8A9438DA82A}">
      <dsp:nvSpPr>
        <dsp:cNvPr id="0" name=""/>
        <dsp:cNvSpPr/>
      </dsp:nvSpPr>
      <dsp:spPr>
        <a:xfrm>
          <a:off x="0" y="2812808"/>
          <a:ext cx="8663123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300" kern="1200" dirty="0" smtClean="0"/>
            <a:t>main@finnkz.ru</a:t>
          </a:r>
          <a:endParaRPr lang="ru-RU" sz="1300" kern="1200" dirty="0"/>
        </a:p>
      </dsp:txBody>
      <dsp:txXfrm>
        <a:off x="0" y="2812808"/>
        <a:ext cx="8663123" cy="281520"/>
      </dsp:txXfrm>
    </dsp:sp>
    <dsp:sp modelId="{D7EBBDAE-6952-4ED6-868E-898406677E82}">
      <dsp:nvSpPr>
        <dsp:cNvPr id="0" name=""/>
        <dsp:cNvSpPr/>
      </dsp:nvSpPr>
      <dsp:spPr>
        <a:xfrm>
          <a:off x="0" y="3094327"/>
          <a:ext cx="8663123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431359"/>
                <a:satOff val="-38178"/>
                <a:lumOff val="300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431359"/>
                <a:satOff val="-38178"/>
                <a:lumOff val="300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431359"/>
                <a:satOff val="-38178"/>
                <a:lumOff val="300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График работы финансового органа</a:t>
          </a:r>
          <a:endParaRPr lang="ru-RU" sz="1700" kern="1200" dirty="0"/>
        </a:p>
      </dsp:txBody>
      <dsp:txXfrm>
        <a:off x="0" y="3094327"/>
        <a:ext cx="8663123" cy="407745"/>
      </dsp:txXfrm>
    </dsp:sp>
    <dsp:sp modelId="{A4729887-D5DE-4085-99EE-604841CADD20}">
      <dsp:nvSpPr>
        <dsp:cNvPr id="0" name=""/>
        <dsp:cNvSpPr/>
      </dsp:nvSpPr>
      <dsp:spPr>
        <a:xfrm>
          <a:off x="0" y="3502072"/>
          <a:ext cx="8663123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Понедельник – пятница с 8:30 до 17:30; обед 12:00 – 13:00</a:t>
          </a:r>
          <a:endParaRPr lang="ru-RU" sz="1300" kern="1200" dirty="0"/>
        </a:p>
      </dsp:txBody>
      <dsp:txXfrm>
        <a:off x="0" y="3502072"/>
        <a:ext cx="8663123" cy="281520"/>
      </dsp:txXfrm>
    </dsp:sp>
    <dsp:sp modelId="{DBEADC75-11B5-423E-8ABA-CDF0BA994BCE}">
      <dsp:nvSpPr>
        <dsp:cNvPr id="0" name=""/>
        <dsp:cNvSpPr/>
      </dsp:nvSpPr>
      <dsp:spPr>
        <a:xfrm>
          <a:off x="0" y="3783593"/>
          <a:ext cx="8663123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539199"/>
                <a:satOff val="-47723"/>
                <a:lumOff val="376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539199"/>
                <a:satOff val="-47723"/>
                <a:lumOff val="376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539199"/>
                <a:satOff val="-47723"/>
                <a:lumOff val="376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График личного приёма граждан начальником финансового управления г. Новокузнецка</a:t>
          </a:r>
          <a:endParaRPr lang="ru-RU" sz="1700" kern="1200" dirty="0"/>
        </a:p>
      </dsp:txBody>
      <dsp:txXfrm>
        <a:off x="0" y="3783593"/>
        <a:ext cx="8663123" cy="407745"/>
      </dsp:txXfrm>
    </dsp:sp>
    <dsp:sp modelId="{49BA2E58-0223-48F9-9DFD-93735610914A}">
      <dsp:nvSpPr>
        <dsp:cNvPr id="0" name=""/>
        <dsp:cNvSpPr/>
      </dsp:nvSpPr>
      <dsp:spPr>
        <a:xfrm>
          <a:off x="0" y="4191338"/>
          <a:ext cx="8663123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Ежедневно в рабочее время</a:t>
          </a:r>
          <a:endParaRPr lang="ru-RU" sz="1300" kern="1200" dirty="0"/>
        </a:p>
      </dsp:txBody>
      <dsp:txXfrm>
        <a:off x="0" y="4191338"/>
        <a:ext cx="8663123" cy="281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0.91413</cdr:x>
      <cdr:y>0.40027</cdr:y>
    </cdr:from>
    <cdr:to>
      <cdr:x>0.93797</cdr:x>
      <cdr:y>0.44117</cdr:y>
    </cdr:to>
    <cdr:sp macro="" textlink="">
      <cdr:nvSpPr>
        <cdr:cNvPr id="2" name="Пятно 1 1"/>
        <cdr:cNvSpPr/>
      </cdr:nvSpPr>
      <cdr:spPr>
        <a:xfrm xmlns:a="http://schemas.openxmlformats.org/drawingml/2006/main">
          <a:off x="5836411" y="1940670"/>
          <a:ext cx="152210" cy="198301"/>
        </a:xfrm>
        <a:prstGeom xmlns:a="http://schemas.openxmlformats.org/drawingml/2006/main" prst="irregularSeal1">
          <a:avLst/>
        </a:prstGeom>
        <a:solidFill xmlns:a="http://schemas.openxmlformats.org/drawingml/2006/main">
          <a:srgbClr val="FF0000"/>
        </a:solidFill>
        <a:ln xmlns:a="http://schemas.openxmlformats.org/drawingml/2006/main" w="12700" cap="flat" cmpd="sng" algn="ctr">
          <a:solidFill>
            <a:srgbClr val="FF0000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4572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4572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4572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4572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4572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4572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4572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4572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ru-RU" sz="135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9E0B1-1D16-47AE-8BB1-5E59C8719F6F}" type="datetimeFigureOut">
              <a:rPr lang="ru-RU" smtClean="0"/>
              <a:pPr/>
              <a:t>24.07.2015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8B232-6756-4623-B63B-18F5D41282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4399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162D6-3328-4B44-8E06-F0BB42A9DDC1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5833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61837-A995-4453-A9B0-779EC2A3B638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400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B9B0-04FA-40B4-8930-C06A52E78687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4060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F89CC0E-DD74-45D2-8166-CBB557FAD4E1}" type="datetime1">
              <a:rPr lang="en-US" smtClean="0"/>
              <a:pPr/>
              <a:t>7/24/2015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46632C-2616-4D0F-8CED-4A1C6A3EB1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380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400"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A709-2472-450D-B53E-C7C8293C5A60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7823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293EE-298B-479B-BEFD-C9F3374E4850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36692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E0F35-3A59-4D42-8F6D-8FB4513954B7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9967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B9F0-CF36-460B-841F-3A9321E188CE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129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1EF7-7A80-4166-8671-DDCAFED1D781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641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F657-4EE7-413D-B86D-35C52674501C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7104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0A024-99C0-459E-BF64-36C22B5DF5A9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765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0406-BAD9-4D26-A27B-F61D71D5724D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4990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1F79F-5652-403A-A559-866109AAD9F1}" type="datetime1">
              <a:rPr lang="en-US" smtClean="0"/>
              <a:pPr/>
              <a:t>7/24/2015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8021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1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chart" Target="../charts/chart8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image" Target="../media/image21.jpeg"/><Relationship Id="rId3" Type="http://schemas.openxmlformats.org/officeDocument/2006/relationships/image" Target="../media/image16.gif"/><Relationship Id="rId7" Type="http://schemas.openxmlformats.org/officeDocument/2006/relationships/hyperlink" Target="http://finnkz.ru/" TargetMode="External"/><Relationship Id="rId12" Type="http://schemas.openxmlformats.org/officeDocument/2006/relationships/image" Target="../media/image20.png"/><Relationship Id="rId2" Type="http://schemas.openxmlformats.org/officeDocument/2006/relationships/hyperlink" Target="http://www.ofukem.ru/content/view/1895/147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hyperlink" Target="http://www.admnkz.info/" TargetMode="External"/><Relationship Id="rId5" Type="http://schemas.openxmlformats.org/officeDocument/2006/relationships/hyperlink" Target="http://www.minfin.ru/ru/" TargetMode="External"/><Relationship Id="rId10" Type="http://schemas.openxmlformats.org/officeDocument/2006/relationships/image" Target="../media/image19.png"/><Relationship Id="rId4" Type="http://schemas.openxmlformats.org/officeDocument/2006/relationships/hyperlink" Target="http://www.minfin.ru/common/upload/library/2013/12/main/Budzhet_dlya_grazhdan_k_349-FZ.pdf" TargetMode="External"/><Relationship Id="rId9" Type="http://schemas.openxmlformats.org/officeDocument/2006/relationships/hyperlink" Target="http://budget.gov.ru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559" y="1745671"/>
            <a:ext cx="2545842" cy="3246504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0928" y="1094015"/>
            <a:ext cx="7406640" cy="10172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Путеводитель по бюджету города Новокузнецка на </a:t>
            </a:r>
            <a:r>
              <a:rPr lang="ru-RU" dirty="0" smtClean="0">
                <a:solidFill>
                  <a:srgbClr val="002060"/>
                </a:solidFill>
              </a:rPr>
              <a:t>2015</a:t>
            </a:r>
            <a:r>
              <a:rPr lang="en-US" dirty="0" smtClean="0">
                <a:solidFill>
                  <a:srgbClr val="002060"/>
                </a:solidFill>
              </a:rPr>
              <a:t>–</a:t>
            </a:r>
            <a:r>
              <a:rPr lang="ru-RU" dirty="0" smtClean="0">
                <a:solidFill>
                  <a:srgbClr val="002060"/>
                </a:solidFill>
              </a:rPr>
              <a:t>2017 </a:t>
            </a:r>
            <a:r>
              <a:rPr lang="ru-RU" dirty="0" smtClean="0">
                <a:solidFill>
                  <a:srgbClr val="002060"/>
                </a:solidFill>
              </a:rPr>
              <a:t>годы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3915" y="5258511"/>
            <a:ext cx="8703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dirty="0">
                <a:solidFill>
                  <a:srgbClr val="002060"/>
                </a:solidFill>
              </a:rPr>
              <a:t>По материалам решения </a:t>
            </a:r>
            <a:r>
              <a:rPr lang="ru-RU" sz="1350" b="1" dirty="0" smtClean="0">
                <a:solidFill>
                  <a:srgbClr val="002060"/>
                </a:solidFill>
              </a:rPr>
              <a:t>Новокузнецкого городского Совета </a:t>
            </a:r>
            <a:r>
              <a:rPr lang="ru-RU" sz="1350" b="1" dirty="0">
                <a:solidFill>
                  <a:srgbClr val="002060"/>
                </a:solidFill>
              </a:rPr>
              <a:t>народных депутатов </a:t>
            </a:r>
            <a:r>
              <a:rPr lang="ru-RU" sz="1350" b="1" dirty="0" smtClean="0">
                <a:solidFill>
                  <a:srgbClr val="002060"/>
                </a:solidFill>
              </a:rPr>
              <a:t>№ 16-151 </a:t>
            </a:r>
            <a:r>
              <a:rPr lang="ru-RU" sz="1350" b="1" dirty="0">
                <a:solidFill>
                  <a:srgbClr val="002060"/>
                </a:solidFill>
              </a:rPr>
              <a:t>от </a:t>
            </a:r>
            <a:r>
              <a:rPr lang="ru-RU" sz="1350" b="1" dirty="0" smtClean="0">
                <a:solidFill>
                  <a:srgbClr val="002060"/>
                </a:solidFill>
              </a:rPr>
              <a:t>23.12.2014г</a:t>
            </a:r>
            <a:r>
              <a:rPr lang="ru-RU" sz="1350" b="1" dirty="0">
                <a:solidFill>
                  <a:srgbClr val="002060"/>
                </a:solidFill>
              </a:rPr>
              <a:t>. </a:t>
            </a:r>
          </a:p>
          <a:p>
            <a:pPr algn="ctr"/>
            <a:r>
              <a:rPr lang="ru-RU" sz="1350" b="1" dirty="0">
                <a:solidFill>
                  <a:srgbClr val="002060"/>
                </a:solidFill>
              </a:rPr>
              <a:t>«О бюджете Новокузнецкого городского округа на </a:t>
            </a:r>
            <a:r>
              <a:rPr lang="ru-RU" sz="1350" b="1" dirty="0" smtClean="0">
                <a:solidFill>
                  <a:srgbClr val="002060"/>
                </a:solidFill>
              </a:rPr>
              <a:t>2015 </a:t>
            </a:r>
            <a:r>
              <a:rPr lang="ru-RU" sz="1350" b="1" dirty="0">
                <a:solidFill>
                  <a:srgbClr val="002060"/>
                </a:solidFill>
              </a:rPr>
              <a:t>год и на плановый период </a:t>
            </a:r>
            <a:r>
              <a:rPr lang="ru-RU" sz="1350" b="1" dirty="0" smtClean="0">
                <a:solidFill>
                  <a:srgbClr val="002060"/>
                </a:solidFill>
              </a:rPr>
              <a:t>2016 </a:t>
            </a:r>
            <a:r>
              <a:rPr lang="ru-RU" sz="1350" b="1" dirty="0">
                <a:solidFill>
                  <a:srgbClr val="002060"/>
                </a:solidFill>
              </a:rPr>
              <a:t>и </a:t>
            </a:r>
            <a:r>
              <a:rPr lang="ru-RU" sz="1350" b="1" dirty="0" smtClean="0">
                <a:solidFill>
                  <a:srgbClr val="002060"/>
                </a:solidFill>
              </a:rPr>
              <a:t>2017 </a:t>
            </a:r>
            <a:r>
              <a:rPr lang="ru-RU" sz="1350" b="1" dirty="0">
                <a:solidFill>
                  <a:srgbClr val="002060"/>
                </a:solidFill>
              </a:rPr>
              <a:t>годов»</a:t>
            </a:r>
          </a:p>
        </p:txBody>
      </p:sp>
    </p:spTree>
    <p:extLst>
      <p:ext uri="{BB962C8B-B14F-4D97-AF65-F5344CB8AC3E}">
        <p14:creationId xmlns="" xmlns:p14="http://schemas.microsoft.com/office/powerpoint/2010/main" val="403486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50896"/>
            <a:ext cx="7886700" cy="7230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Социально-экономические показатели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625" y="1165755"/>
            <a:ext cx="9029700" cy="489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7646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585" y="127596"/>
            <a:ext cx="7313871" cy="559547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Удельный вес отраслей экономики Новокузнецка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275" y="704851"/>
            <a:ext cx="8162925" cy="733532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/>
              <a:t>Основой экономического потенциала города является производственная сфера – металлургическое производство; добыча полезных ископаемых; производство и распределение электроэнергии, газа и воды. </a:t>
            </a:r>
          </a:p>
          <a:p>
            <a:endParaRPr lang="ru-RU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41472" y="1435396"/>
          <a:ext cx="6384629" cy="4848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67167" y="5861523"/>
            <a:ext cx="3379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В прочее входят такие отрасли, как:</a:t>
            </a:r>
          </a:p>
          <a:p>
            <a:pPr algn="ctr"/>
            <a:r>
              <a:rPr lang="ru-RU" sz="1200" dirty="0" smtClean="0"/>
              <a:t>операции с недвижимым имуществом,  транспорт и связь, строительство, прочие производства и услуги.</a:t>
            </a:r>
            <a:endParaRPr lang="ru-RU" sz="1200" dirty="0"/>
          </a:p>
        </p:txBody>
      </p:sp>
      <p:sp>
        <p:nvSpPr>
          <p:cNvPr id="9" name="Пятно 1 8"/>
          <p:cNvSpPr/>
          <p:nvPr/>
        </p:nvSpPr>
        <p:spPr>
          <a:xfrm>
            <a:off x="1488771" y="5840814"/>
            <a:ext cx="156521" cy="17857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1" name="Прямоугольник 10"/>
          <p:cNvSpPr/>
          <p:nvPr/>
        </p:nvSpPr>
        <p:spPr>
          <a:xfrm>
            <a:off x="5663309" y="4353139"/>
            <a:ext cx="3118206" cy="190821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Справочно:</a:t>
            </a:r>
          </a:p>
          <a:p>
            <a:pPr algn="ctr"/>
            <a:r>
              <a:rPr lang="ru-RU" sz="1400" dirty="0" smtClean="0"/>
              <a:t>На 01.01.2015 года на территории Новокузнецкого городского округа было зарегистрировано                 </a:t>
            </a:r>
            <a:r>
              <a:rPr lang="ru-RU" sz="2400" dirty="0" smtClean="0">
                <a:solidFill>
                  <a:srgbClr val="FF0000"/>
                </a:solidFill>
              </a:rPr>
              <a:t>13 156 </a:t>
            </a:r>
            <a:r>
              <a:rPr lang="ru-RU" sz="1400" dirty="0" smtClean="0"/>
              <a:t>юридических лиц и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10 133 </a:t>
            </a:r>
            <a:r>
              <a:rPr lang="ru-RU" sz="1400" dirty="0" smtClean="0"/>
              <a:t>индивидуальных предпринимателей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1A48-2C47-493D-81B8-A74C375AD4E7}" type="slidenum">
              <a:rPr lang="ru-RU"/>
              <a:pPr/>
              <a:t>12</a:t>
            </a:fld>
            <a:endParaRPr lang="ru-RU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742950"/>
            <a:ext cx="8475785" cy="706179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Основные </a:t>
            </a:r>
            <a:r>
              <a:rPr lang="ru-RU" sz="2400" dirty="0"/>
              <a:t>характеристики бюджета на </a:t>
            </a:r>
            <a:r>
              <a:rPr lang="ru-RU" sz="2400" dirty="0" smtClean="0"/>
              <a:t>2015 и плановый период </a:t>
            </a:r>
            <a:r>
              <a:rPr lang="ru-RU" sz="2400" dirty="0" smtClean="0"/>
              <a:t>2016–2017 </a:t>
            </a:r>
            <a:r>
              <a:rPr lang="ru-RU" sz="2400" dirty="0" smtClean="0"/>
              <a:t>годов</a:t>
            </a:r>
            <a:endParaRPr lang="ru-RU" sz="24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343784" y="1237140"/>
            <a:ext cx="925034" cy="382772"/>
            <a:chOff x="1818166" y="1733105"/>
            <a:chExt cx="925034" cy="382772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1818166" y="1733105"/>
              <a:ext cx="925034" cy="382772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cap="rnd">
              <a:noFill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3810">
              <a:bevelT/>
              <a:contourClr>
                <a:schemeClr val="accent3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830911" y="1741012"/>
              <a:ext cx="8449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400" dirty="0" smtClean="0">
                  <a:solidFill>
                    <a:srgbClr val="274A6C"/>
                  </a:solidFill>
                </a:rPr>
                <a:t>тыс. руб.</a:t>
              </a:r>
              <a:endParaRPr lang="ru-RU" sz="1400" dirty="0">
                <a:solidFill>
                  <a:srgbClr val="274A6C"/>
                </a:solidFill>
              </a:endParaRPr>
            </a:p>
          </p:txBody>
        </p:sp>
      </p:grpSp>
      <p:sp>
        <p:nvSpPr>
          <p:cNvPr id="12" name="Заголовок 1"/>
          <p:cNvSpPr txBox="1">
            <a:spLocks/>
          </p:cNvSpPr>
          <p:nvPr/>
        </p:nvSpPr>
        <p:spPr>
          <a:xfrm>
            <a:off x="254278" y="159487"/>
            <a:ext cx="8756247" cy="457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ОБЩИЕ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ХАРАКТЕРИСТИКИ БЮДЖЕТА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3307" y="2148945"/>
            <a:ext cx="8796999" cy="371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1821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411" y="89430"/>
            <a:ext cx="7886700" cy="634023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Основные параметры бюджета </a:t>
            </a:r>
            <a:r>
              <a:rPr lang="ru-RU" sz="2800" dirty="0" smtClean="0"/>
              <a:t>на 2015 год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4" y="1001450"/>
            <a:ext cx="5657851" cy="513318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096" y="5960420"/>
            <a:ext cx="1126629" cy="693308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7172324" y="5000625"/>
            <a:ext cx="1495425" cy="39052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Общегосуд</a:t>
            </a:r>
            <a:r>
              <a:rPr lang="ru-RU" sz="1400" dirty="0" smtClean="0">
                <a:solidFill>
                  <a:schemeClr val="tx1"/>
                </a:solidFill>
              </a:rPr>
              <a:t>. вопросы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72324" y="4010025"/>
            <a:ext cx="1495425" cy="4000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Здраво-охранение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162799" y="4533900"/>
            <a:ext cx="1495425" cy="4000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Культура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172324" y="2790825"/>
            <a:ext cx="1495425" cy="4000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Соц. политика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172324" y="3457575"/>
            <a:ext cx="1495425" cy="4000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Нац</a:t>
            </a:r>
            <a:r>
              <a:rPr lang="ru-RU" sz="1400" dirty="0" smtClean="0">
                <a:solidFill>
                  <a:schemeClr val="tx1"/>
                </a:solidFill>
              </a:rPr>
              <a:t>. экономика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172324" y="1228725"/>
            <a:ext cx="1495425" cy="4000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Образование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172324" y="2095500"/>
            <a:ext cx="1495425" cy="4000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ЖКХ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72225" y="212407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2,5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72225" y="280035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3,3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72225" y="340042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1,9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91275" y="395287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0,6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00800" y="444817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0,5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19850" y="490537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0,4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10325" y="534352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0,5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57925" y="5762625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0,05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62700" y="120967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7,9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181849" y="5438775"/>
            <a:ext cx="1495425" cy="39052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Прочие расходы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172324" y="5915025"/>
            <a:ext cx="1495425" cy="39052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Физкультура и спорт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71449" y="1352550"/>
            <a:ext cx="1495425" cy="4000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Безвозмездные поступления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80974" y="2695575"/>
            <a:ext cx="1495425" cy="4000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Налоговые доходы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90499" y="4171950"/>
            <a:ext cx="1495425" cy="4000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Неналоговые доходы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80974" y="5591175"/>
            <a:ext cx="1495425" cy="67627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Источники </a:t>
            </a:r>
            <a:r>
              <a:rPr lang="ru-RU" sz="1400" dirty="0" err="1" smtClean="0">
                <a:solidFill>
                  <a:schemeClr val="tx1"/>
                </a:solidFill>
              </a:rPr>
              <a:t>финансирова-ния</a:t>
            </a:r>
            <a:r>
              <a:rPr lang="ru-RU" sz="1400" dirty="0" smtClean="0">
                <a:solidFill>
                  <a:schemeClr val="tx1"/>
                </a:solidFill>
              </a:rPr>
              <a:t> дефицита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980170" y="1337362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9,8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10148" y="2663653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4,5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01911" y="4076443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1,7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918386" y="563751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1,6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3435178" y="1037968"/>
            <a:ext cx="1989437" cy="119860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Бюджет города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17,6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1" name="Выноска со стрелкой вниз 50"/>
          <p:cNvSpPr/>
          <p:nvPr/>
        </p:nvSpPr>
        <p:spPr>
          <a:xfrm>
            <a:off x="3448050" y="4152901"/>
            <a:ext cx="2009775" cy="1752600"/>
          </a:xfrm>
          <a:prstGeom prst="downArrowCallout">
            <a:avLst>
              <a:gd name="adj1" fmla="val 9783"/>
              <a:gd name="adj2" fmla="val 25000"/>
              <a:gd name="adj3" fmla="val 23370"/>
              <a:gd name="adj4" fmla="val 64977"/>
            </a:avLst>
          </a:prstGeom>
          <a:solidFill>
            <a:schemeClr val="accent4">
              <a:lumMod val="20000"/>
              <a:lumOff val="80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На одного горожанина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приходится 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доходов </a:t>
            </a:r>
            <a:r>
              <a:rPr lang="ru-RU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29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тыс. руб.</a:t>
            </a:r>
          </a:p>
          <a:p>
            <a:pPr algn="ctr"/>
            <a:r>
              <a:rPr lang="ru-RU" sz="1400" smtClean="0">
                <a:solidFill>
                  <a:srgbClr val="000000"/>
                </a:solidFill>
                <a:latin typeface="Calibri" panose="020F0502020204030204" pitchFamily="34" charset="0"/>
              </a:rPr>
              <a:t>расходов</a:t>
            </a:r>
            <a:r>
              <a:rPr lang="ru-RU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2000" smtClean="0">
                <a:solidFill>
                  <a:srgbClr val="FF0000"/>
                </a:solidFill>
                <a:latin typeface="Calibri" panose="020F0502020204030204" pitchFamily="34" charset="0"/>
              </a:rPr>
              <a:t>32</a:t>
            </a:r>
            <a:r>
              <a:rPr lang="ru-RU" sz="200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тыс. руб. 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49" name="Номер слайда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grpSp>
        <p:nvGrpSpPr>
          <p:cNvPr id="58" name="Группа 57"/>
          <p:cNvGrpSpPr/>
          <p:nvPr/>
        </p:nvGrpSpPr>
        <p:grpSpPr>
          <a:xfrm>
            <a:off x="251635" y="613143"/>
            <a:ext cx="1031359" cy="382772"/>
            <a:chOff x="3728481" y="655673"/>
            <a:chExt cx="1031359" cy="382772"/>
          </a:xfrm>
        </p:grpSpPr>
        <p:sp>
          <p:nvSpPr>
            <p:cNvPr id="59" name="Скругленный прямоугольник 58"/>
            <p:cNvSpPr/>
            <p:nvPr/>
          </p:nvSpPr>
          <p:spPr>
            <a:xfrm>
              <a:off x="3728481" y="655673"/>
              <a:ext cx="1031359" cy="382772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cap="rnd">
              <a:noFill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3810">
              <a:bevelT/>
              <a:contourClr>
                <a:schemeClr val="accent3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740721" y="663580"/>
              <a:ext cx="101203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400" dirty="0" smtClean="0">
                  <a:solidFill>
                    <a:srgbClr val="274A6C"/>
                  </a:solidFill>
                </a:rPr>
                <a:t>млрд. руб.</a:t>
              </a:r>
              <a:endParaRPr lang="ru-RU" sz="1400" dirty="0">
                <a:solidFill>
                  <a:srgbClr val="274A6C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28167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200" y="126450"/>
            <a:ext cx="7788691" cy="717415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3. ДОХОДЫ БЮДЖЕТА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2664" y="770400"/>
            <a:ext cx="5260369" cy="5853966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200" dirty="0"/>
              <a:t>Налоговые доходы – поступления в бюджет от уплаты налогов и сборов, установленных Налоговым Кодексом </a:t>
            </a:r>
            <a:r>
              <a:rPr lang="ru-RU" sz="2200" dirty="0" smtClean="0"/>
              <a:t>РФ, в том числе:</a:t>
            </a:r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 smtClean="0"/>
              <a:t>Налог на доходы физических лиц</a:t>
            </a:r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 smtClean="0"/>
              <a:t>Земельный налог</a:t>
            </a:r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 smtClean="0"/>
              <a:t>Транспортный налог</a:t>
            </a:r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 smtClean="0"/>
              <a:t>Налог на имущество физических лиц</a:t>
            </a:r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 smtClean="0"/>
              <a:t>Единый налог  на вмененный доход и другие</a:t>
            </a:r>
          </a:p>
          <a:p>
            <a:pPr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endParaRPr lang="ru-RU" dirty="0"/>
          </a:p>
          <a:p>
            <a:pPr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200" dirty="0"/>
              <a:t>Неналоговые доходы </a:t>
            </a:r>
            <a:r>
              <a:rPr lang="ru-RU" sz="2400" dirty="0" smtClean="0"/>
              <a:t>–</a:t>
            </a:r>
            <a:r>
              <a:rPr lang="ru-RU" sz="2200" dirty="0" smtClean="0"/>
              <a:t> </a:t>
            </a:r>
            <a:r>
              <a:rPr lang="ru-RU" sz="2200" dirty="0"/>
              <a:t>поступления </a:t>
            </a:r>
            <a:r>
              <a:rPr lang="ru-RU" sz="2200" dirty="0" smtClean="0"/>
              <a:t>:</a:t>
            </a:r>
            <a:endParaRPr lang="ru-RU" sz="2200" dirty="0"/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/>
              <a:t>доходов от использования </a:t>
            </a:r>
            <a:r>
              <a:rPr lang="ru-RU" sz="1900" dirty="0" smtClean="0"/>
              <a:t>имущества</a:t>
            </a:r>
            <a:endParaRPr lang="ru-RU" sz="1900" dirty="0"/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/>
              <a:t>доходов от продажи </a:t>
            </a:r>
            <a:r>
              <a:rPr lang="ru-RU" sz="1900" dirty="0" smtClean="0"/>
              <a:t>имущества</a:t>
            </a:r>
            <a:endParaRPr lang="ru-RU" sz="1900" dirty="0"/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/>
              <a:t>доходов от платных услуг казенных </a:t>
            </a:r>
            <a:r>
              <a:rPr lang="ru-RU" sz="1900" dirty="0" smtClean="0"/>
              <a:t>учреждений</a:t>
            </a:r>
            <a:endParaRPr lang="ru-RU" sz="1900" dirty="0"/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/>
              <a:t>штрафов за нарушение </a:t>
            </a:r>
            <a:r>
              <a:rPr lang="ru-RU" sz="1900" dirty="0" smtClean="0"/>
              <a:t>законодательства</a:t>
            </a:r>
            <a:endParaRPr lang="ru-RU" sz="1900" dirty="0"/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/>
              <a:t>иных неналоговых </a:t>
            </a:r>
            <a:r>
              <a:rPr lang="ru-RU" sz="1900" dirty="0" smtClean="0"/>
              <a:t>доходов</a:t>
            </a:r>
          </a:p>
          <a:p>
            <a:pPr lvl="1"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endParaRPr lang="ru-RU" dirty="0"/>
          </a:p>
          <a:p>
            <a:pPr marL="0"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2200" dirty="0" smtClean="0"/>
              <a:t>Межбюджетные трансферты – это средства,   предоставляемые одним бюджетом бюджетной системы Российской Федерации другому бюджету</a:t>
            </a:r>
          </a:p>
          <a:p>
            <a:pPr lvl="1">
              <a:buClr>
                <a:schemeClr val="tx1"/>
              </a:buClr>
              <a:buSzPct val="100000"/>
            </a:pPr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sz="1900" dirty="0" smtClean="0"/>
              <a:t>Дотации (от лат. </a:t>
            </a:r>
            <a:r>
              <a:rPr lang="ru-RU" sz="1900" dirty="0" err="1" smtClean="0"/>
              <a:t>dotatio</a:t>
            </a:r>
            <a:r>
              <a:rPr lang="ru-RU" sz="1900" dirty="0" smtClean="0"/>
              <a:t> – дар, пожертвование) - предоставляются на безвозмездной и безвозвратной основе без установления направлений и условий их использования </a:t>
            </a:r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 smtClean="0"/>
              <a:t>Субсидии (от лат. </a:t>
            </a:r>
            <a:r>
              <a:rPr lang="ru-RU" sz="1900" dirty="0" err="1" smtClean="0"/>
              <a:t>subsidium</a:t>
            </a:r>
            <a:r>
              <a:rPr lang="ru-RU" sz="1900" dirty="0" smtClean="0"/>
              <a:t> – помощь, поддержка) - предоставляются в целях </a:t>
            </a:r>
            <a:r>
              <a:rPr lang="ru-RU" sz="1900" dirty="0" err="1" smtClean="0"/>
              <a:t>софинансирования</a:t>
            </a:r>
            <a:r>
              <a:rPr lang="ru-RU" sz="1900" dirty="0" smtClean="0"/>
              <a:t> расходных обязательств, возникающих при выполнении полномочий органов местного самоуправления по вопросам местного значения</a:t>
            </a:r>
          </a:p>
          <a:p>
            <a:pPr lvl="1" fontAlgn="base">
              <a:spcAft>
                <a:spcPct val="0"/>
              </a:spcAft>
              <a:buClr>
                <a:schemeClr val="tx1"/>
              </a:buClr>
              <a:buSzPct val="100000"/>
            </a:pPr>
            <a:r>
              <a:rPr lang="ru-RU" sz="1900" dirty="0" smtClean="0"/>
              <a:t>Субвенции (от лат. </a:t>
            </a:r>
            <a:r>
              <a:rPr lang="ru-RU" sz="1900" dirty="0" err="1" smtClean="0"/>
              <a:t>subvenire</a:t>
            </a:r>
            <a:r>
              <a:rPr lang="ru-RU" sz="1900" dirty="0" smtClean="0"/>
              <a:t> – приходить на помощь) - предоставляются в целях финансового обеспечения расходных обязательств муниципального образования, возникающих при выполнении переданных государственных полномочий </a:t>
            </a:r>
          </a:p>
          <a:p>
            <a:pPr lvl="1">
              <a:buClr>
                <a:schemeClr val="tx1"/>
              </a:buClr>
              <a:buSzPct val="100000"/>
            </a:pPr>
            <a:r>
              <a:rPr lang="ru-RU" sz="1900" dirty="0" smtClean="0"/>
              <a:t>Иные межбюджетные трансферты - предоставляются в случаях и порядке, предусмотренных законами субъекта РФ</a:t>
            </a:r>
          </a:p>
          <a:p>
            <a:pPr lvl="1"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endParaRPr lang="ru-RU" sz="1900" dirty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458045" y="1736429"/>
            <a:ext cx="3053013" cy="2627364"/>
          </a:xfrm>
          <a:prstGeom prst="cloudCallout">
            <a:avLst>
              <a:gd name="adj1" fmla="val -45754"/>
              <a:gd name="adj2" fmla="val 9681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9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en-US" sz="9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9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900" b="1" dirty="0" smtClean="0">
                <a:solidFill>
                  <a:schemeClr val="tx1"/>
                </a:solidFill>
                <a:latin typeface="Times New Roman" pitchFamily="18" charset="0"/>
              </a:rPr>
              <a:t>Аналогия трансфертов в </a:t>
            </a:r>
            <a:r>
              <a:rPr lang="ru-RU" sz="900" b="1" dirty="0">
                <a:solidFill>
                  <a:schemeClr val="tx1"/>
                </a:solidFill>
                <a:latin typeface="Times New Roman" pitchFamily="18" charset="0"/>
              </a:rPr>
              <a:t>семейном бюджете</a:t>
            </a:r>
            <a:endParaRPr lang="en-US" sz="9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900" b="1" dirty="0">
                <a:solidFill>
                  <a:srgbClr val="FF0000"/>
                </a:solidFill>
                <a:latin typeface="Times New Roman" pitchFamily="18" charset="0"/>
              </a:rPr>
              <a:t>Дотация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</a:rPr>
              <a:t>– 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</a:rPr>
              <a:t>Вы даете ребенку «карманные» деньги</a:t>
            </a: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900" b="1" dirty="0" smtClean="0">
                <a:solidFill>
                  <a:srgbClr val="FF0000"/>
                </a:solidFill>
                <a:latin typeface="Times New Roman" pitchFamily="18" charset="0"/>
              </a:rPr>
              <a:t>Субсидия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</a:rPr>
              <a:t> – 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</a:rPr>
              <a:t>Вы добавляете денег для того, чтобы ваш ребенок купил себе новый телефон </a:t>
            </a:r>
            <a:endParaRPr lang="ru-RU" sz="9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</a:rPr>
              <a:t>остальные он накопил сам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</a:rPr>
              <a:t>)</a:t>
            </a:r>
            <a:endParaRPr lang="en-US" sz="9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900" b="1" dirty="0">
                <a:solidFill>
                  <a:srgbClr val="FF0000"/>
                </a:solidFill>
                <a:latin typeface="Times New Roman" pitchFamily="18" charset="0"/>
              </a:rPr>
              <a:t>Субвенция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</a:rPr>
              <a:t>– 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</a:rPr>
              <a:t>Вы даете своему ребенку деньги и посылаете его в магазин купить продукты по </a:t>
            </a:r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</a:rPr>
              <a:t>списку, составленному Вами.</a:t>
            </a:r>
            <a:endParaRPr lang="ru-RU" sz="9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9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9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350" dirty="0"/>
              <a:t> 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22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185" y="252231"/>
            <a:ext cx="8829675" cy="272437"/>
          </a:xfrm>
        </p:spPr>
        <p:txBody>
          <a:bodyPr>
            <a:noAutofit/>
          </a:bodyPr>
          <a:lstStyle/>
          <a:p>
            <a:pPr algn="ctr">
              <a:defRPr sz="18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Динамика поступлений доходов с 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2014 </a:t>
            </a:r>
            <a:r>
              <a:rPr lang="ru-RU" sz="24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по 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2017 гг.</a:t>
            </a:r>
            <a:endParaRPr lang="ru-RU" sz="2400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19683757"/>
              </p:ext>
            </p:extLst>
          </p:nvPr>
        </p:nvGraphicFramePr>
        <p:xfrm>
          <a:off x="321593" y="2637319"/>
          <a:ext cx="2833062" cy="3498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07459922"/>
              </p:ext>
            </p:extLst>
          </p:nvPr>
        </p:nvGraphicFramePr>
        <p:xfrm>
          <a:off x="2761028" y="2637320"/>
          <a:ext cx="3377355" cy="3986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8712958"/>
              </p:ext>
            </p:extLst>
          </p:nvPr>
        </p:nvGraphicFramePr>
        <p:xfrm>
          <a:off x="5731817" y="2637319"/>
          <a:ext cx="3051390" cy="421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984947909"/>
              </p:ext>
            </p:extLst>
          </p:nvPr>
        </p:nvGraphicFramePr>
        <p:xfrm>
          <a:off x="152400" y="587300"/>
          <a:ext cx="8817450" cy="905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="" xmlns:p14="http://schemas.microsoft.com/office/powerpoint/2010/main" val="279082728"/>
              </p:ext>
            </p:extLst>
          </p:nvPr>
        </p:nvGraphicFramePr>
        <p:xfrm>
          <a:off x="914400" y="1825026"/>
          <a:ext cx="7499758" cy="1085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756160" y="1457682"/>
            <a:ext cx="3683765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1600" dirty="0">
                <a:solidFill>
                  <a:srgbClr val="002060"/>
                </a:solidFill>
              </a:rPr>
              <a:t>Всего доходов </a:t>
            </a:r>
            <a:r>
              <a:rPr lang="ru-RU" sz="1600" dirty="0" smtClean="0">
                <a:solidFill>
                  <a:srgbClr val="002060"/>
                </a:solidFill>
              </a:rPr>
              <a:t>16 </a:t>
            </a:r>
            <a:r>
              <a:rPr lang="ru-RU" sz="1600" dirty="0">
                <a:solidFill>
                  <a:srgbClr val="002060"/>
                </a:solidFill>
              </a:rPr>
              <a:t>млрд. руб. в </a:t>
            </a:r>
            <a:r>
              <a:rPr lang="ru-RU" sz="1600" dirty="0" smtClean="0">
                <a:solidFill>
                  <a:srgbClr val="002060"/>
                </a:solidFill>
              </a:rPr>
              <a:t>2015 </a:t>
            </a:r>
            <a:r>
              <a:rPr lang="ru-RU" sz="1600" dirty="0">
                <a:solidFill>
                  <a:srgbClr val="002060"/>
                </a:solidFill>
              </a:rPr>
              <a:t>году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047246" y="1798017"/>
            <a:ext cx="6618863" cy="276551"/>
            <a:chOff x="1897514" y="2445717"/>
            <a:chExt cx="6618863" cy="27655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897514" y="2536367"/>
              <a:ext cx="95250" cy="9525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942280" y="2536367"/>
              <a:ext cx="95250" cy="95250"/>
            </a:xfrm>
            <a:prstGeom prst="rect">
              <a:avLst/>
            </a:prstGeom>
            <a:solidFill>
              <a:srgbClr val="DBB6A7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230063" y="2536367"/>
              <a:ext cx="95250" cy="95250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26070" y="2445717"/>
              <a:ext cx="2190307" cy="276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 lang="ru-RU" sz="1197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r>
                <a:rPr lang="ru-RU" sz="1197" b="1" dirty="0">
                  <a:solidFill>
                    <a:schemeClr val="accent1"/>
                  </a:solidFill>
                </a:rPr>
                <a:t>Безвозмездные поступления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990969" y="2445717"/>
              <a:ext cx="1527982" cy="276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 lang="ru-RU" sz="1197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r>
                <a:rPr lang="ru-RU" sz="1197" b="1" dirty="0" smtClean="0">
                  <a:solidFill>
                    <a:schemeClr val="accent1"/>
                  </a:solidFill>
                </a:rPr>
                <a:t>Налоговые доходы</a:t>
              </a:r>
              <a:endParaRPr lang="ru-RU" sz="1197" b="1" dirty="0">
                <a:solidFill>
                  <a:schemeClr val="accent1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047511" y="2445717"/>
              <a:ext cx="1633781" cy="276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lang="ru-RU" sz="1197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r>
                <a:rPr lang="ru-RU" b="1" dirty="0" smtClean="0">
                  <a:solidFill>
                    <a:schemeClr val="accent1"/>
                  </a:solidFill>
                </a:rPr>
                <a:t>Неналоговые </a:t>
              </a:r>
              <a:r>
                <a:rPr lang="ru-RU" b="1" dirty="0">
                  <a:solidFill>
                    <a:schemeClr val="accent1"/>
                  </a:solidFill>
                </a:rPr>
                <a:t>доходы</a:t>
              </a:r>
            </a:p>
          </p:txBody>
        </p:sp>
      </p:grp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134676" y="570613"/>
            <a:ext cx="1031359" cy="382772"/>
            <a:chOff x="3728481" y="655673"/>
            <a:chExt cx="1031359" cy="382772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3728481" y="655673"/>
              <a:ext cx="1031359" cy="382772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cap="rnd">
              <a:noFill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3810">
              <a:bevelT/>
              <a:contourClr>
                <a:schemeClr val="accent3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40721" y="663580"/>
              <a:ext cx="101203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400" dirty="0" smtClean="0">
                  <a:solidFill>
                    <a:srgbClr val="274A6C"/>
                  </a:solidFill>
                </a:rPr>
                <a:t>млрд. руб.</a:t>
              </a:r>
              <a:endParaRPr lang="ru-RU" sz="1400" dirty="0">
                <a:solidFill>
                  <a:srgbClr val="274A6C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952500" y="1352907"/>
            <a:ext cx="82867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1100" dirty="0" smtClean="0">
                <a:solidFill>
                  <a:srgbClr val="002060"/>
                </a:solidFill>
              </a:rPr>
              <a:t>факт</a:t>
            </a:r>
            <a:endParaRPr lang="ru-RU" sz="1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440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7220" y="251460"/>
            <a:ext cx="7803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Нормативы отчислений от налоговых и неналоговых доходов в бюджет города Новокузнецка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38925" y="6365876"/>
            <a:ext cx="20574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0131" y="1353946"/>
            <a:ext cx="8158988" cy="497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311" y="209550"/>
            <a:ext cx="8410213" cy="941917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мероприятия </a:t>
            </a:r>
            <a:br>
              <a:rPr lang="ru-RU" sz="2800" dirty="0" smtClean="0"/>
            </a:br>
            <a:r>
              <a:rPr lang="ru-RU" sz="2800" dirty="0" smtClean="0"/>
              <a:t>по мобилизации доходов бюджета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3111" y="1332089"/>
            <a:ext cx="5148158" cy="5170311"/>
          </a:xfrm>
        </p:spPr>
        <p:txBody>
          <a:bodyPr>
            <a:normAutofit fontScale="92500" lnSpcReduction="20000"/>
          </a:bodyPr>
          <a:lstStyle/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Работа с организациями, выплачивающими заработную плату работникам ниже прожиточного минимума и использующими «конвертные» </a:t>
            </a:r>
            <a:r>
              <a:rPr lang="ru-RU" dirty="0" err="1" smtClean="0"/>
              <a:t>зарплатные</a:t>
            </a:r>
            <a:r>
              <a:rPr lang="ru-RU" dirty="0" smtClean="0"/>
              <a:t> схемы 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Работа с владельцами строений, помещений и сооружений, уклоняющимися от регистрации принадлежащего им недвижимого имущества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Работа по сокращению задолженности по платежам в бюджет, активизация </a:t>
            </a:r>
            <a:r>
              <a:rPr lang="ru-RU" dirty="0" err="1" smtClean="0"/>
              <a:t>претензионно-исковой</a:t>
            </a:r>
            <a:r>
              <a:rPr lang="ru-RU" dirty="0" smtClean="0"/>
              <a:t> деятельности, в том числе путем взыскания санкций за нарушение предусмотренных обязательств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Работа с администраторами доходов бюджета города, направленная на повышение качества администрирования доходных источников, повышение уровня ответственности за выполнение прогнозных показателей, снижение недоимки по </a:t>
            </a:r>
            <a:r>
              <a:rPr lang="ru-RU" dirty="0" err="1" smtClean="0"/>
              <a:t>администрируемым</a:t>
            </a:r>
            <a:r>
              <a:rPr lang="ru-RU" dirty="0" smtClean="0"/>
              <a:t> платежам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Проведение аукционов по продаже земельных участков и усиление функций земельного контроля, реализация ликвидного муниципального имущества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Легализация «теневого» сектора экономики, привлечение граждан к регистрации в качестве индивидуального предпринимателя с применением патентной системы налогообложения 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Реализация комплекса мероприятий, направленных на сокращение неформальной занятости населения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Организация работы  с владельцами квартир, сдающими жильё в аренду и уклоняющимися от декларирования доходов от сдачи жилья в аренду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Организация работы по информированию граждан о сроках уплаты налогов, необходимости своевременной и полной их уплаты в бюджет, а также о современных способах уплаты с помощью электронных сервисов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Выноска-облако 7"/>
          <p:cNvSpPr/>
          <p:nvPr/>
        </p:nvSpPr>
        <p:spPr>
          <a:xfrm>
            <a:off x="323850" y="1790701"/>
            <a:ext cx="2943225" cy="2552700"/>
          </a:xfrm>
          <a:prstGeom prst="cloudCallout">
            <a:avLst>
              <a:gd name="adj1" fmla="val -35953"/>
              <a:gd name="adj2" fmla="val 9717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Эти меры принимаются для улучшения финансового положения и платежеспособности муниципального образования</a:t>
            </a:r>
            <a:endParaRPr lang="ru-RU" sz="1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2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CE7D-2900-40C4-877E-E8D0735265D9}" type="slidenum">
              <a:rPr lang="ru-RU"/>
              <a:pPr/>
              <a:t>18</a:t>
            </a:fld>
            <a:endParaRPr lang="ru-RU" dirty="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49943" y="263282"/>
            <a:ext cx="8229600" cy="429357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4. РАСХОДЫ БЮДЖЕТА</a:t>
            </a:r>
            <a:endParaRPr lang="ru-RU" sz="3200" dirty="0"/>
          </a:p>
        </p:txBody>
      </p:sp>
      <p:graphicFrame>
        <p:nvGraphicFramePr>
          <p:cNvPr id="20" name="Диаграмма 19"/>
          <p:cNvGraphicFramePr/>
          <p:nvPr/>
        </p:nvGraphicFramePr>
        <p:xfrm>
          <a:off x="750792" y="2886075"/>
          <a:ext cx="7278784" cy="1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Заголовок 1"/>
          <p:cNvSpPr txBox="1">
            <a:spLocks/>
          </p:cNvSpPr>
          <p:nvPr/>
        </p:nvSpPr>
        <p:spPr>
          <a:xfrm>
            <a:off x="839172" y="2497855"/>
            <a:ext cx="7382303" cy="423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Динамика расходов бюджета с 2014 по 2017 гг.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9550" y="723900"/>
            <a:ext cx="87439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Формирование расходов осуществляется в соответствии с расходными обязательствами, законодательно закрепленными за соответствующими уровнями бюджетов. Бюджет формируется: по разделам, по ведомствам, по государственным программам.</a:t>
            </a:r>
          </a:p>
          <a:p>
            <a:pPr algn="ctr"/>
            <a:r>
              <a:rPr lang="ru-RU" sz="1400" dirty="0" smtClean="0"/>
              <a:t>Для этого применяется бюджетная классификация:</a:t>
            </a:r>
          </a:p>
          <a:p>
            <a:pPr algn="ctr"/>
            <a:endParaRPr lang="ru-RU" sz="1400" dirty="0" smtClean="0"/>
          </a:p>
          <a:p>
            <a:pPr algn="ctr"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Функциональная</a:t>
            </a:r>
            <a:r>
              <a:rPr lang="ru-RU" sz="1400" dirty="0" smtClean="0">
                <a:solidFill>
                  <a:srgbClr val="002060"/>
                </a:solidFill>
              </a:rPr>
              <a:t> классификация </a:t>
            </a:r>
          </a:p>
          <a:p>
            <a:pPr algn="ctr"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Ведомственная</a:t>
            </a:r>
            <a:r>
              <a:rPr lang="ru-RU" sz="1400" dirty="0" smtClean="0">
                <a:solidFill>
                  <a:srgbClr val="002060"/>
                </a:solidFill>
              </a:rPr>
              <a:t> классификация </a:t>
            </a:r>
          </a:p>
          <a:p>
            <a:pPr algn="ctr"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Экономическая </a:t>
            </a:r>
            <a:r>
              <a:rPr lang="ru-RU" sz="1400" dirty="0" smtClean="0">
                <a:solidFill>
                  <a:srgbClr val="002060"/>
                </a:solidFill>
              </a:rPr>
              <a:t>классификация </a:t>
            </a:r>
            <a:endParaRPr lang="ru-RU" sz="1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23849" y="4714875"/>
            <a:ext cx="441960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Справочно:</a:t>
            </a:r>
          </a:p>
          <a:p>
            <a:pPr algn="ctr"/>
            <a:r>
              <a:rPr lang="ru-RU" sz="1400" dirty="0" smtClean="0"/>
              <a:t>На 01.01.2015 года на территории Новокузнецкого городского округа было зарегистрировано </a:t>
            </a:r>
            <a:r>
              <a:rPr lang="ru-RU" dirty="0" smtClean="0">
                <a:solidFill>
                  <a:srgbClr val="FF0000"/>
                </a:solidFill>
              </a:rPr>
              <a:t>424</a:t>
            </a:r>
            <a:r>
              <a:rPr lang="ru-RU" dirty="0" smtClean="0"/>
              <a:t> </a:t>
            </a:r>
            <a:r>
              <a:rPr lang="ru-RU" sz="1400" dirty="0" smtClean="0"/>
              <a:t>муниципальных учреждения, из них: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59 </a:t>
            </a:r>
            <a:r>
              <a:rPr lang="ru-RU" sz="1400" dirty="0" smtClean="0"/>
              <a:t>казенных учреждений, </a:t>
            </a:r>
            <a:r>
              <a:rPr lang="ru-RU" dirty="0" smtClean="0">
                <a:solidFill>
                  <a:srgbClr val="FF0000"/>
                </a:solidFill>
              </a:rPr>
              <a:t>43</a:t>
            </a:r>
            <a:r>
              <a:rPr lang="ru-RU" sz="1400" dirty="0" smtClean="0"/>
              <a:t> автономных учреждения, </a:t>
            </a:r>
            <a:r>
              <a:rPr lang="ru-RU" dirty="0" smtClean="0">
                <a:solidFill>
                  <a:srgbClr val="FF0000"/>
                </a:solidFill>
              </a:rPr>
              <a:t>322 </a:t>
            </a:r>
            <a:r>
              <a:rPr lang="ru-RU" sz="1400" dirty="0" smtClean="0"/>
              <a:t>бюджетных учреждения</a:t>
            </a:r>
          </a:p>
        </p:txBody>
      </p:sp>
      <p:grpSp>
        <p:nvGrpSpPr>
          <p:cNvPr id="2" name="Группа 9"/>
          <p:cNvGrpSpPr/>
          <p:nvPr/>
        </p:nvGrpSpPr>
        <p:grpSpPr>
          <a:xfrm>
            <a:off x="347328" y="2495105"/>
            <a:ext cx="1031359" cy="382772"/>
            <a:chOff x="3728481" y="655673"/>
            <a:chExt cx="1031359" cy="38277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728481" y="655673"/>
              <a:ext cx="1031359" cy="382772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cap="rnd">
              <a:noFill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3810">
              <a:bevelT/>
              <a:contourClr>
                <a:schemeClr val="accent3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40721" y="663580"/>
              <a:ext cx="101203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400" dirty="0" smtClean="0">
                  <a:solidFill>
                    <a:srgbClr val="274A6C"/>
                  </a:solidFill>
                </a:rPr>
                <a:t>млрд. руб.</a:t>
              </a:r>
              <a:endParaRPr lang="ru-RU" sz="1400" dirty="0">
                <a:solidFill>
                  <a:srgbClr val="274A6C"/>
                </a:solidFill>
              </a:endParaRPr>
            </a:p>
          </p:txBody>
        </p:sp>
      </p:grpSp>
      <p:graphicFrame>
        <p:nvGraphicFramePr>
          <p:cNvPr id="14" name="Содержимое 4"/>
          <p:cNvGraphicFramePr>
            <a:graphicFrameLocks noGrp="1"/>
          </p:cNvGraphicFramePr>
          <p:nvPr>
            <p:ph idx="1"/>
          </p:nvPr>
        </p:nvGraphicFramePr>
        <p:xfrm>
          <a:off x="5143500" y="4829178"/>
          <a:ext cx="3781425" cy="1447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162"/>
                <a:gridCol w="1106828"/>
                <a:gridCol w="1083928"/>
                <a:gridCol w="865507"/>
              </a:tblGrid>
              <a:tr h="51707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Год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Местные полномочия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Переданные полномочия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Итого</a:t>
                      </a:r>
                      <a:endParaRPr lang="ru-RU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10242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+mn-lt"/>
                        </a:rPr>
                        <a:t>2015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9 307,5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8 303,8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17 611,3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10242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+mn-lt"/>
                        </a:rPr>
                        <a:t>2016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8 308,1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8 063,9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16 372,0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10242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+mn-lt"/>
                        </a:rPr>
                        <a:t>2017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8 408,2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7 942,7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16 350,9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Группа 14"/>
          <p:cNvGrpSpPr/>
          <p:nvPr/>
        </p:nvGrpSpPr>
        <p:grpSpPr>
          <a:xfrm>
            <a:off x="7868403" y="4390580"/>
            <a:ext cx="1031359" cy="382772"/>
            <a:chOff x="3728481" y="655673"/>
            <a:chExt cx="1031359" cy="382772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3728481" y="655673"/>
              <a:ext cx="1031359" cy="382772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cap="rnd">
              <a:noFill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3810">
              <a:bevelT/>
              <a:contourClr>
                <a:schemeClr val="accent3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40721" y="663580"/>
              <a:ext cx="101203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rgbClr val="274A6C"/>
                  </a:solidFill>
                </a:rPr>
                <a:t>млн. руб.</a:t>
              </a:r>
              <a:endParaRPr lang="ru-RU" sz="1400" dirty="0">
                <a:solidFill>
                  <a:srgbClr val="274A6C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0129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1171" y="308882"/>
            <a:ext cx="7943850" cy="893193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Функциональная структура расходов городского бюджета на </a:t>
            </a:r>
            <a:r>
              <a:rPr lang="ru-RU" sz="2400" dirty="0" smtClean="0"/>
              <a:t>2015 год</a:t>
            </a:r>
            <a:br>
              <a:rPr lang="ru-RU" sz="2400" dirty="0" smtClean="0"/>
            </a:b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84718" y="1832803"/>
            <a:ext cx="25880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dirty="0"/>
              <a:t>В графу Прочее входят: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182950" y="2340223"/>
          <a:ext cx="2604408" cy="284933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153960"/>
                <a:gridCol w="450448"/>
              </a:tblGrid>
              <a:tr h="35632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Раздел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0070C0"/>
                    </a:solidFill>
                  </a:tcPr>
                </a:tc>
              </a:tr>
              <a:tr h="7120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/>
                        <a:t>Обслуживание государственного и муниципального долга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1,02</a:t>
                      </a:r>
                      <a:endParaRPr lang="ru-RU" sz="1200" dirty="0"/>
                    </a:p>
                  </a:txBody>
                  <a:tcPr marL="68580" marR="68580" marT="34290" marB="34290" anchor="ctr"/>
                </a:tc>
              </a:tr>
              <a:tr h="7120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/>
                        <a:t>Национальная безопасность и правоохранительная деятельность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0,39</a:t>
                      </a:r>
                      <a:endParaRPr lang="ru-RU" sz="1200" dirty="0"/>
                    </a:p>
                  </a:txBody>
                  <a:tcPr marL="68580" marR="68580" marT="34290" marB="34290" anchor="ctr"/>
                </a:tc>
              </a:tr>
              <a:tr h="3563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/>
                        <a:t>Физическая культура и спорт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0,26</a:t>
                      </a:r>
                      <a:endParaRPr lang="ru-RU" sz="1200" dirty="0"/>
                    </a:p>
                  </a:txBody>
                  <a:tcPr marL="68580" marR="68580" marT="34290" marB="34290" anchor="ctr"/>
                </a:tc>
              </a:tr>
              <a:tr h="3563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/>
                        <a:t>СМИ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0,11</a:t>
                      </a:r>
                    </a:p>
                  </a:txBody>
                  <a:tcPr marL="68580" marR="68580" marT="34290" marB="34290" anchor="ctr"/>
                </a:tc>
              </a:tr>
              <a:tr h="3563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/>
                        <a:t>Охрана окружающей среды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0,03</a:t>
                      </a:r>
                    </a:p>
                  </a:txBody>
                  <a:tcPr marL="68580" marR="68580" marT="34290" marB="34290" anchor="ctr"/>
                </a:tc>
              </a:tr>
            </a:tbl>
          </a:graphicData>
        </a:graphic>
      </p:graphicFrame>
      <p:pic>
        <p:nvPicPr>
          <p:cNvPr id="21" name="Содержимое 3" descr="0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662" y="1250509"/>
            <a:ext cx="5679247" cy="3916722"/>
          </a:xfrm>
          <a:scene3d>
            <a:camera prst="orthographicFront"/>
            <a:lightRig rig="threePt" dir="t"/>
          </a:scene3d>
          <a:sp3d contourW="12700"/>
        </p:spPr>
      </p:pic>
      <p:sp>
        <p:nvSpPr>
          <p:cNvPr id="22" name="TextBox 21"/>
          <p:cNvSpPr txBox="1"/>
          <p:nvPr/>
        </p:nvSpPr>
        <p:spPr>
          <a:xfrm>
            <a:off x="219473" y="2212852"/>
            <a:ext cx="36191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>
                <a:solidFill>
                  <a:schemeClr val="bg1"/>
                </a:solidFill>
              </a:rPr>
              <a:t>Образование</a:t>
            </a:r>
          </a:p>
          <a:p>
            <a:pPr algn="ctr"/>
            <a:r>
              <a:rPr lang="ru-RU" sz="2100" dirty="0" smtClean="0">
                <a:solidFill>
                  <a:schemeClr val="bg1"/>
                </a:solidFill>
              </a:rPr>
              <a:t>45,14%</a:t>
            </a:r>
            <a:endParaRPr lang="ru-RU" sz="21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1308" y="4196774"/>
            <a:ext cx="3636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>
                <a:solidFill>
                  <a:schemeClr val="accent1"/>
                </a:solidFill>
              </a:rPr>
              <a:t>ЖКХ</a:t>
            </a:r>
          </a:p>
          <a:p>
            <a:pPr algn="ctr"/>
            <a:r>
              <a:rPr lang="ru-RU" sz="2100" dirty="0" smtClean="0">
                <a:solidFill>
                  <a:schemeClr val="accent1"/>
                </a:solidFill>
              </a:rPr>
              <a:t>14,46%</a:t>
            </a:r>
            <a:endParaRPr lang="ru-RU" sz="2100" dirty="0">
              <a:solidFill>
                <a:schemeClr val="accent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86199" y="1567849"/>
            <a:ext cx="199112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>
                <a:solidFill>
                  <a:schemeClr val="bg1"/>
                </a:solidFill>
              </a:rPr>
              <a:t>Социальная политика</a:t>
            </a:r>
          </a:p>
          <a:p>
            <a:pPr algn="ctr"/>
            <a:r>
              <a:rPr lang="ru-RU" sz="2100" dirty="0" smtClean="0">
                <a:solidFill>
                  <a:schemeClr val="bg1"/>
                </a:solidFill>
              </a:rPr>
              <a:t>19,01%</a:t>
            </a:r>
            <a:endParaRPr lang="ru-RU" sz="21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76675" y="2907610"/>
            <a:ext cx="2000648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100" dirty="0" smtClean="0">
                <a:solidFill>
                  <a:schemeClr val="bg1"/>
                </a:solidFill>
              </a:rPr>
              <a:t>Национальная экономика</a:t>
            </a:r>
            <a:endParaRPr lang="ru-RU" sz="2100" dirty="0">
              <a:solidFill>
                <a:schemeClr val="bg1"/>
              </a:solidFill>
            </a:endParaRPr>
          </a:p>
          <a:p>
            <a:pPr algn="ctr"/>
            <a:r>
              <a:rPr lang="ru-RU" sz="2100" dirty="0" smtClean="0">
                <a:solidFill>
                  <a:schemeClr val="bg1"/>
                </a:solidFill>
              </a:rPr>
              <a:t>11,11%</a:t>
            </a:r>
            <a:endParaRPr lang="ru-RU" sz="21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3611344" y="4384279"/>
            <a:ext cx="1122431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25" dirty="0">
                <a:solidFill>
                  <a:schemeClr val="bg1"/>
                </a:solidFill>
              </a:rPr>
              <a:t>Здравоохранение</a:t>
            </a: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3,24%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6200000">
            <a:off x="4212463" y="4325562"/>
            <a:ext cx="111290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50" dirty="0">
                <a:solidFill>
                  <a:schemeClr val="bg1"/>
                </a:solidFill>
              </a:rPr>
              <a:t>Культура</a:t>
            </a:r>
          </a:p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2,74%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38725" y="4139124"/>
            <a:ext cx="866775" cy="4847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err="1">
                <a:solidFill>
                  <a:schemeClr val="accent1"/>
                </a:solidFill>
              </a:rPr>
              <a:t>Госвопросы</a:t>
            </a:r>
            <a:endParaRPr lang="ru-RU" sz="825" dirty="0">
              <a:solidFill>
                <a:schemeClr val="accent1"/>
              </a:solidFill>
            </a:endParaRPr>
          </a:p>
          <a:p>
            <a:pPr algn="ctr"/>
            <a:r>
              <a:rPr lang="ru-RU" sz="1500" dirty="0" smtClean="0">
                <a:solidFill>
                  <a:schemeClr val="accent1"/>
                </a:solidFill>
              </a:rPr>
              <a:t>2,49%</a:t>
            </a:r>
            <a:endParaRPr lang="ru-RU" sz="1500" dirty="0">
              <a:solidFill>
                <a:schemeClr val="accent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57776" y="4695824"/>
            <a:ext cx="82779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Прочее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</a:rPr>
              <a:t>1,81 %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72957" y="5880664"/>
            <a:ext cx="7875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Функциональная</a:t>
            </a:r>
            <a:r>
              <a:rPr lang="ru-RU" sz="1400" dirty="0" smtClean="0">
                <a:solidFill>
                  <a:srgbClr val="002060"/>
                </a:solidFill>
              </a:rPr>
              <a:t> классификация отражает направление средств бюджета на выполнение основных функций государства (образование, культура, здравоохранение, социальная политика, физическая культура и т. </a:t>
            </a:r>
            <a:r>
              <a:rPr lang="ru-RU" sz="1400" dirty="0" err="1" smtClean="0">
                <a:solidFill>
                  <a:srgbClr val="002060"/>
                </a:solidFill>
              </a:rPr>
              <a:t>д</a:t>
            </a:r>
            <a:r>
              <a:rPr lang="ru-RU" sz="1400" dirty="0" smtClean="0">
                <a:solidFill>
                  <a:srgbClr val="002060"/>
                </a:solidFill>
              </a:rPr>
              <a:t>).</a:t>
            </a:r>
            <a:endParaRPr lang="ru-RU" sz="1400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867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412752"/>
            <a:ext cx="7886700" cy="54927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Путеводитель по бюджету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076" y="1762125"/>
            <a:ext cx="4048124" cy="2355182"/>
          </a:xfrm>
          <a:noFill/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1. Вводная часть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………………………………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r>
              <a:rPr lang="en-US" sz="1800" dirty="0" smtClean="0">
                <a:solidFill>
                  <a:srgbClr val="002060"/>
                </a:solidFill>
              </a:rPr>
              <a:t>..</a:t>
            </a:r>
            <a:r>
              <a:rPr lang="ru-RU" sz="1800" dirty="0" smtClean="0">
                <a:solidFill>
                  <a:srgbClr val="002060"/>
                </a:solidFill>
              </a:rPr>
              <a:t>3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2. Общие характеристики бюджета</a:t>
            </a:r>
            <a:r>
              <a:rPr lang="en-US" sz="1800" dirty="0" smtClean="0">
                <a:solidFill>
                  <a:srgbClr val="002060"/>
                </a:solidFill>
              </a:rPr>
              <a:t>…</a:t>
            </a:r>
            <a:r>
              <a:rPr lang="ru-RU" sz="1800" dirty="0" smtClean="0">
                <a:solidFill>
                  <a:srgbClr val="002060"/>
                </a:solidFill>
              </a:rPr>
              <a:t>12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3. Доходы бюджета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………………………….1</a:t>
            </a:r>
            <a:r>
              <a:rPr lang="ru-RU" sz="1800" dirty="0" smtClean="0">
                <a:solidFill>
                  <a:srgbClr val="002060"/>
                </a:solidFill>
              </a:rPr>
              <a:t>4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4. Расходы бюджета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…………………………18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5. Источники финансирования 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    </a:t>
            </a:r>
            <a:r>
              <a:rPr lang="ru-RU" sz="1800" dirty="0" smtClean="0">
                <a:solidFill>
                  <a:srgbClr val="002060"/>
                </a:solidFill>
              </a:rPr>
              <a:t>бюджета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…………………………………...</a:t>
            </a:r>
            <a:r>
              <a:rPr lang="ru-RU" sz="1800" dirty="0" smtClean="0">
                <a:solidFill>
                  <a:srgbClr val="002060"/>
                </a:solidFill>
              </a:rPr>
              <a:t>....</a:t>
            </a:r>
            <a:r>
              <a:rPr lang="en-US" sz="1800" dirty="0" smtClean="0">
                <a:solidFill>
                  <a:srgbClr val="002060"/>
                </a:solidFill>
              </a:rPr>
              <a:t>32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229735" y="5123302"/>
            <a:ext cx="553916" cy="98873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4619626" y="581025"/>
            <a:ext cx="4324350" cy="3352800"/>
          </a:xfrm>
          <a:prstGeom prst="cloudCallout">
            <a:avLst>
              <a:gd name="adj1" fmla="val 35380"/>
              <a:gd name="adj2" fmla="val 8283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9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 – довольно сложный для понимания документ, особенно для человека, непосвященного в бюджетный процесс. </a:t>
            </a:r>
          </a:p>
          <a:p>
            <a:pPr algn="ctr"/>
            <a:r>
              <a:rPr lang="ru-RU" sz="1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 путеводитель наглядно покажет, какие социальные выплаты заложены в бюджете, объем средств, направляемый на ремонт дорог, школ и других зданий, благоустройство территории нашего города. </a:t>
            </a:r>
          </a:p>
          <a:p>
            <a:pPr algn="ctr"/>
            <a:r>
              <a:rPr lang="ru-RU" sz="1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уверены, что информация, представленная в Путеводителе в информативной и компактной форме, позволит Вам расширить свои знания о бюджете и заложить основы для активного участия в бюджетном процессе города</a:t>
            </a:r>
          </a:p>
          <a:p>
            <a:pPr algn="ctr"/>
            <a:endParaRPr lang="ru-RU" sz="9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2950" y="6087160"/>
            <a:ext cx="68103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Обращаем ваше </a:t>
            </a:r>
            <a:r>
              <a:rPr lang="ru-RU" sz="1400" dirty="0" smtClean="0"/>
              <a:t>внимание, </a:t>
            </a:r>
            <a:r>
              <a:rPr lang="ru-RU" sz="1400" dirty="0" smtClean="0"/>
              <a:t>что в случае отсутствия ссылки на </a:t>
            </a:r>
            <a:r>
              <a:rPr lang="ru-RU" sz="1400" dirty="0" smtClean="0"/>
              <a:t>период </a:t>
            </a:r>
            <a:r>
              <a:rPr lang="ru-RU" sz="1400" dirty="0" smtClean="0"/>
              <a:t>значения показателей  относятся к 2015 году</a:t>
            </a:r>
            <a:endParaRPr lang="ru-RU" sz="140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04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>
            <a:spLocks noGrp="1"/>
          </p:cNvSpPr>
          <p:nvPr>
            <p:ph type="title"/>
          </p:nvPr>
        </p:nvSpPr>
        <p:spPr>
          <a:xfrm>
            <a:off x="557396" y="356508"/>
            <a:ext cx="7943850" cy="58884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Ведомственная структура </a:t>
            </a:r>
            <a:r>
              <a:rPr lang="ru-RU" sz="2400" dirty="0"/>
              <a:t>расходов городского бюджета </a:t>
            </a:r>
            <a:r>
              <a:rPr lang="ru-RU" sz="2400" dirty="0" smtClean="0"/>
              <a:t>на 2015 </a:t>
            </a:r>
            <a:r>
              <a:rPr lang="ru-RU" sz="2400" dirty="0"/>
              <a:t>год</a:t>
            </a:r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57263" y="1641355"/>
            <a:ext cx="5900737" cy="418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Содержимое 4"/>
          <p:cNvSpPr txBox="1">
            <a:spLocks/>
          </p:cNvSpPr>
          <p:nvPr/>
        </p:nvSpPr>
        <p:spPr>
          <a:xfrm>
            <a:off x="390523" y="4752975"/>
            <a:ext cx="990601" cy="171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 41,9 %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5" name="Содержимое 4"/>
          <p:cNvSpPr txBox="1">
            <a:spLocks/>
          </p:cNvSpPr>
          <p:nvPr/>
        </p:nvSpPr>
        <p:spPr>
          <a:xfrm>
            <a:off x="1562099" y="2948252"/>
            <a:ext cx="987678" cy="23309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latin typeface="+mj-lt"/>
              </a:rPr>
              <a:t> 18,1 %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6" name="Содержимое 4"/>
          <p:cNvSpPr txBox="1">
            <a:spLocks/>
          </p:cNvSpPr>
          <p:nvPr/>
        </p:nvSpPr>
        <p:spPr>
          <a:xfrm>
            <a:off x="5908109" y="2514600"/>
            <a:ext cx="845116" cy="190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3,2 %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7" name="Содержимое 4"/>
          <p:cNvSpPr txBox="1">
            <a:spLocks/>
          </p:cNvSpPr>
          <p:nvPr/>
        </p:nvSpPr>
        <p:spPr>
          <a:xfrm>
            <a:off x="3069659" y="5130791"/>
            <a:ext cx="883215" cy="212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1,9 %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8" name="Содержимое 4"/>
          <p:cNvSpPr txBox="1">
            <a:spLocks/>
          </p:cNvSpPr>
          <p:nvPr/>
        </p:nvSpPr>
        <p:spPr>
          <a:xfrm>
            <a:off x="3552825" y="1447801"/>
            <a:ext cx="866775" cy="219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8,8 %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9" name="Содержимое 4"/>
          <p:cNvSpPr txBox="1">
            <a:spLocks/>
          </p:cNvSpPr>
          <p:nvPr/>
        </p:nvSpPr>
        <p:spPr>
          <a:xfrm>
            <a:off x="5927160" y="3695700"/>
            <a:ext cx="854640" cy="180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2,6 %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0" name="Содержимое 4"/>
          <p:cNvSpPr txBox="1">
            <a:spLocks/>
          </p:cNvSpPr>
          <p:nvPr/>
        </p:nvSpPr>
        <p:spPr>
          <a:xfrm>
            <a:off x="6012884" y="3112682"/>
            <a:ext cx="930841" cy="259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3,0 %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1" name="Содержимое 4"/>
          <p:cNvSpPr txBox="1">
            <a:spLocks/>
          </p:cNvSpPr>
          <p:nvPr/>
        </p:nvSpPr>
        <p:spPr>
          <a:xfrm>
            <a:off x="4546034" y="1859549"/>
            <a:ext cx="864165" cy="2264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3,7 %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2" name="Содержимое 4"/>
          <p:cNvSpPr txBox="1">
            <a:spLocks/>
          </p:cNvSpPr>
          <p:nvPr/>
        </p:nvSpPr>
        <p:spPr>
          <a:xfrm>
            <a:off x="2409826" y="2032190"/>
            <a:ext cx="1152524" cy="206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 10,0 %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3" name="Содержимое 4"/>
          <p:cNvSpPr txBox="1">
            <a:spLocks/>
          </p:cNvSpPr>
          <p:nvPr/>
        </p:nvSpPr>
        <p:spPr>
          <a:xfrm>
            <a:off x="4352924" y="4648201"/>
            <a:ext cx="857251" cy="257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1,0 %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4" name="Содержимое 4"/>
          <p:cNvSpPr txBox="1">
            <a:spLocks/>
          </p:cNvSpPr>
          <p:nvPr/>
        </p:nvSpPr>
        <p:spPr>
          <a:xfrm>
            <a:off x="5505449" y="4221750"/>
            <a:ext cx="876301" cy="216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1,4 %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5" name="Содержимое 4"/>
          <p:cNvSpPr txBox="1">
            <a:spLocks/>
          </p:cNvSpPr>
          <p:nvPr/>
        </p:nvSpPr>
        <p:spPr>
          <a:xfrm>
            <a:off x="276225" y="5066497"/>
            <a:ext cx="1343025" cy="448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Комитет образования и науки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6" name="Содержимое 4"/>
          <p:cNvSpPr txBox="1">
            <a:spLocks/>
          </p:cNvSpPr>
          <p:nvPr/>
        </p:nvSpPr>
        <p:spPr>
          <a:xfrm>
            <a:off x="752475" y="3195728"/>
            <a:ext cx="1790700" cy="461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Комитет социальной защиты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7" name="Содержимое 4"/>
          <p:cNvSpPr txBox="1">
            <a:spLocks/>
          </p:cNvSpPr>
          <p:nvPr/>
        </p:nvSpPr>
        <p:spPr>
          <a:xfrm>
            <a:off x="2438398" y="1086714"/>
            <a:ext cx="2190752" cy="503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Комитет жилищно-коммунального хозяйства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8" name="Содержимое 4"/>
          <p:cNvSpPr txBox="1">
            <a:spLocks/>
          </p:cNvSpPr>
          <p:nvPr/>
        </p:nvSpPr>
        <p:spPr>
          <a:xfrm>
            <a:off x="180976" y="1857375"/>
            <a:ext cx="3019424" cy="438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Управление дорожно-коммунального хозяйства и благоустройства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9" name="Содержимое 4"/>
          <p:cNvSpPr txBox="1">
            <a:spLocks/>
          </p:cNvSpPr>
          <p:nvPr/>
        </p:nvSpPr>
        <p:spPr>
          <a:xfrm>
            <a:off x="6381750" y="3117443"/>
            <a:ext cx="2647950" cy="416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Комитет по управлению муниципальным имуществом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0" name="Содержимое 4"/>
          <p:cNvSpPr txBox="1">
            <a:spLocks/>
          </p:cNvSpPr>
          <p:nvPr/>
        </p:nvSpPr>
        <p:spPr>
          <a:xfrm>
            <a:off x="3067049" y="5311763"/>
            <a:ext cx="923926" cy="184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Прочие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1" name="Содержимое 4"/>
          <p:cNvSpPr txBox="1">
            <a:spLocks/>
          </p:cNvSpPr>
          <p:nvPr/>
        </p:nvSpPr>
        <p:spPr>
          <a:xfrm>
            <a:off x="6372225" y="3694598"/>
            <a:ext cx="1800225" cy="38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Управление по транспорту и связи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2" name="Содержимое 4"/>
          <p:cNvSpPr txBox="1">
            <a:spLocks/>
          </p:cNvSpPr>
          <p:nvPr/>
        </p:nvSpPr>
        <p:spPr>
          <a:xfrm>
            <a:off x="4495799" y="1671429"/>
            <a:ext cx="1952626" cy="2811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Управление культуры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3" name="Содержимое 4"/>
          <p:cNvSpPr txBox="1">
            <a:spLocks/>
          </p:cNvSpPr>
          <p:nvPr/>
        </p:nvSpPr>
        <p:spPr>
          <a:xfrm>
            <a:off x="6438900" y="2343833"/>
            <a:ext cx="1609725" cy="4184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Управление здравоохранения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4" name="Содержимое 4"/>
          <p:cNvSpPr txBox="1">
            <a:spLocks/>
          </p:cNvSpPr>
          <p:nvPr/>
        </p:nvSpPr>
        <p:spPr>
          <a:xfrm>
            <a:off x="3943350" y="4856649"/>
            <a:ext cx="1609725" cy="467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Управление капитального строительства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5" name="Содержимое 4"/>
          <p:cNvSpPr txBox="1">
            <a:spLocks/>
          </p:cNvSpPr>
          <p:nvPr/>
        </p:nvSpPr>
        <p:spPr>
          <a:xfrm>
            <a:off x="5943599" y="4220438"/>
            <a:ext cx="2743201" cy="437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Комитет по физической культуре, спорту и туризму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66434" y="5842287"/>
            <a:ext cx="5558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002060"/>
                </a:solidFill>
              </a:rPr>
              <a:t>Ведомственная</a:t>
            </a:r>
            <a:r>
              <a:rPr lang="ru-RU" sz="1200" dirty="0" smtClean="0">
                <a:solidFill>
                  <a:srgbClr val="002060"/>
                </a:solidFill>
              </a:rPr>
              <a:t> классификация непосредственно связана со структурой управления, она отображает группировку юридических лиц, получающих бюджетные средства (комитеты, управления, администрации районов и города)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0" name="Номер слайда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8" name="Содержимое 4"/>
          <p:cNvSpPr txBox="1">
            <a:spLocks/>
          </p:cNvSpPr>
          <p:nvPr/>
        </p:nvSpPr>
        <p:spPr>
          <a:xfrm>
            <a:off x="5393759" y="2092316"/>
            <a:ext cx="883215" cy="212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3,2 %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9" name="Содержимое 4"/>
          <p:cNvSpPr txBox="1">
            <a:spLocks/>
          </p:cNvSpPr>
          <p:nvPr/>
        </p:nvSpPr>
        <p:spPr>
          <a:xfrm>
            <a:off x="5953124" y="1920863"/>
            <a:ext cx="1857376" cy="450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Администрация города Новокузнецка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1" name="Содержимое 4"/>
          <p:cNvSpPr txBox="1">
            <a:spLocks/>
          </p:cNvSpPr>
          <p:nvPr/>
        </p:nvSpPr>
        <p:spPr>
          <a:xfrm>
            <a:off x="5086349" y="4393200"/>
            <a:ext cx="876301" cy="216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1,2 %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6" name="Содержимое 4"/>
          <p:cNvSpPr txBox="1">
            <a:spLocks/>
          </p:cNvSpPr>
          <p:nvPr/>
        </p:nvSpPr>
        <p:spPr>
          <a:xfrm>
            <a:off x="4981574" y="4591913"/>
            <a:ext cx="1866901" cy="437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Управление опеки и попечительства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215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614\Лоскутов\ОБ\Улитка1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049837" y="1363116"/>
            <a:ext cx="3814763" cy="4671284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74552" y="1302152"/>
            <a:ext cx="3835652" cy="220740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200" dirty="0" smtClean="0">
                <a:latin typeface="+mj-lt"/>
              </a:rPr>
              <a:t>Заработная плата и начисления</a:t>
            </a:r>
          </a:p>
          <a:p>
            <a:pPr algn="r">
              <a:buNone/>
            </a:pPr>
            <a:endParaRPr lang="ru-RU" sz="1200" dirty="0">
              <a:latin typeface="+mj-lt"/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674552" y="1556425"/>
            <a:ext cx="3835652" cy="2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Социальная помощь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Содержимое 4"/>
          <p:cNvSpPr txBox="1">
            <a:spLocks/>
          </p:cNvSpPr>
          <p:nvPr/>
        </p:nvSpPr>
        <p:spPr>
          <a:xfrm>
            <a:off x="763778" y="1803935"/>
            <a:ext cx="3746425" cy="237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Субсидии юридическим лицам</a:t>
            </a:r>
            <a:endParaRPr lang="ru-RU" sz="1200" dirty="0"/>
          </a:p>
        </p:txBody>
      </p:sp>
      <p:sp>
        <p:nvSpPr>
          <p:cNvPr id="19" name="Содержимое 4"/>
          <p:cNvSpPr txBox="1">
            <a:spLocks/>
          </p:cNvSpPr>
          <p:nvPr/>
        </p:nvSpPr>
        <p:spPr>
          <a:xfrm>
            <a:off x="674552" y="2526780"/>
            <a:ext cx="3835652" cy="2157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Прочие расходы</a:t>
            </a:r>
          </a:p>
        </p:txBody>
      </p:sp>
      <p:sp>
        <p:nvSpPr>
          <p:cNvPr id="20" name="Содержимое 4"/>
          <p:cNvSpPr txBox="1">
            <a:spLocks/>
          </p:cNvSpPr>
          <p:nvPr/>
        </p:nvSpPr>
        <p:spPr>
          <a:xfrm>
            <a:off x="136451" y="2041451"/>
            <a:ext cx="4373753" cy="233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Содержание имущества</a:t>
            </a:r>
          </a:p>
        </p:txBody>
      </p:sp>
      <p:sp>
        <p:nvSpPr>
          <p:cNvPr id="21" name="Содержимое 4"/>
          <p:cNvSpPr txBox="1">
            <a:spLocks/>
          </p:cNvSpPr>
          <p:nvPr/>
        </p:nvSpPr>
        <p:spPr>
          <a:xfrm>
            <a:off x="674552" y="2776082"/>
            <a:ext cx="3835652" cy="229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Коммунальные услуги</a:t>
            </a:r>
            <a:endParaRPr lang="ru-RU" sz="1200" dirty="0"/>
          </a:p>
        </p:txBody>
      </p:sp>
      <p:sp>
        <p:nvSpPr>
          <p:cNvPr id="22" name="Содержимое 4"/>
          <p:cNvSpPr txBox="1">
            <a:spLocks/>
          </p:cNvSpPr>
          <p:nvPr/>
        </p:nvSpPr>
        <p:spPr>
          <a:xfrm>
            <a:off x="171450" y="2308407"/>
            <a:ext cx="4338755" cy="238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Приобретение оборудования, реконструкция и строительство</a:t>
            </a:r>
          </a:p>
        </p:txBody>
      </p:sp>
      <p:sp>
        <p:nvSpPr>
          <p:cNvPr id="23" name="Содержимое 4"/>
          <p:cNvSpPr txBox="1">
            <a:spLocks/>
          </p:cNvSpPr>
          <p:nvPr/>
        </p:nvSpPr>
        <p:spPr>
          <a:xfrm>
            <a:off x="4107121" y="1283660"/>
            <a:ext cx="934779" cy="180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43,7 %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Содержимое 4"/>
          <p:cNvSpPr txBox="1">
            <a:spLocks/>
          </p:cNvSpPr>
          <p:nvPr/>
        </p:nvSpPr>
        <p:spPr>
          <a:xfrm>
            <a:off x="4079874" y="1535166"/>
            <a:ext cx="962026" cy="2476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14,5 %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5" name="Содержимое 4"/>
          <p:cNvSpPr txBox="1">
            <a:spLocks/>
          </p:cNvSpPr>
          <p:nvPr/>
        </p:nvSpPr>
        <p:spPr>
          <a:xfrm>
            <a:off x="4278907" y="1778916"/>
            <a:ext cx="762993" cy="200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9,8 %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6" name="Содержимое 4"/>
          <p:cNvSpPr txBox="1">
            <a:spLocks/>
          </p:cNvSpPr>
          <p:nvPr/>
        </p:nvSpPr>
        <p:spPr>
          <a:xfrm>
            <a:off x="4260850" y="2492655"/>
            <a:ext cx="781050" cy="190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4,0 %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7" name="Содержимое 4"/>
          <p:cNvSpPr txBox="1">
            <a:spLocks/>
          </p:cNvSpPr>
          <p:nvPr/>
        </p:nvSpPr>
        <p:spPr>
          <a:xfrm>
            <a:off x="4013200" y="2028207"/>
            <a:ext cx="1028700" cy="1743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8,1 %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8" name="Содержимое 4"/>
          <p:cNvSpPr txBox="1">
            <a:spLocks/>
          </p:cNvSpPr>
          <p:nvPr/>
        </p:nvSpPr>
        <p:spPr>
          <a:xfrm>
            <a:off x="4232275" y="2742074"/>
            <a:ext cx="809625" cy="171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3,9 %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9" name="Содержимое 4"/>
          <p:cNvSpPr txBox="1">
            <a:spLocks/>
          </p:cNvSpPr>
          <p:nvPr/>
        </p:nvSpPr>
        <p:spPr>
          <a:xfrm>
            <a:off x="4064089" y="2273045"/>
            <a:ext cx="977810" cy="180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en-US" sz="1400" b="1" dirty="0" smtClean="0">
                <a:solidFill>
                  <a:srgbClr val="0070C0"/>
                </a:solidFill>
                <a:latin typeface="+mj-lt"/>
              </a:rPr>
              <a:t>7</a:t>
            </a: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,7 %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1" name="Заголовок 1"/>
          <p:cNvSpPr>
            <a:spLocks noGrp="1"/>
          </p:cNvSpPr>
          <p:nvPr>
            <p:ph type="title"/>
          </p:nvPr>
        </p:nvSpPr>
        <p:spPr>
          <a:xfrm>
            <a:off x="557396" y="356508"/>
            <a:ext cx="7943850" cy="58884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Экономическая </a:t>
            </a:r>
            <a:r>
              <a:rPr lang="ru-RU" sz="2400" dirty="0"/>
              <a:t>структура расходов городского бюджета </a:t>
            </a:r>
            <a:r>
              <a:rPr lang="ru-RU" sz="2400" dirty="0" smtClean="0"/>
              <a:t>на 2015 </a:t>
            </a:r>
            <a:r>
              <a:rPr lang="ru-RU" sz="2400" dirty="0"/>
              <a:t>год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2519" y="5416406"/>
            <a:ext cx="4772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Экономическая </a:t>
            </a:r>
            <a:r>
              <a:rPr lang="ru-RU" sz="1600" dirty="0" smtClean="0">
                <a:solidFill>
                  <a:srgbClr val="002060"/>
                </a:solidFill>
              </a:rPr>
              <a:t>классификация делит расходы в зависимости от их экономического содержания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5" name="Содержимое 4"/>
          <p:cNvSpPr txBox="1">
            <a:spLocks/>
          </p:cNvSpPr>
          <p:nvPr/>
        </p:nvSpPr>
        <p:spPr>
          <a:xfrm>
            <a:off x="667459" y="3017513"/>
            <a:ext cx="3835652" cy="229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Приобретение материальных запасов</a:t>
            </a:r>
          </a:p>
        </p:txBody>
      </p:sp>
      <p:sp>
        <p:nvSpPr>
          <p:cNvPr id="26" name="Содержимое 4"/>
          <p:cNvSpPr txBox="1">
            <a:spLocks/>
          </p:cNvSpPr>
          <p:nvPr/>
        </p:nvSpPr>
        <p:spPr>
          <a:xfrm>
            <a:off x="4235815" y="2979528"/>
            <a:ext cx="809625" cy="171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2,7 %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7" name="Содержимое 4"/>
          <p:cNvSpPr txBox="1">
            <a:spLocks/>
          </p:cNvSpPr>
          <p:nvPr/>
        </p:nvSpPr>
        <p:spPr>
          <a:xfrm>
            <a:off x="670999" y="3258947"/>
            <a:ext cx="3835652" cy="229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Капитальный и текущий ремонт</a:t>
            </a:r>
          </a:p>
        </p:txBody>
      </p:sp>
      <p:sp>
        <p:nvSpPr>
          <p:cNvPr id="30" name="Содержимое 4"/>
          <p:cNvSpPr txBox="1">
            <a:spLocks/>
          </p:cNvSpPr>
          <p:nvPr/>
        </p:nvSpPr>
        <p:spPr>
          <a:xfrm>
            <a:off x="4239365" y="3227627"/>
            <a:ext cx="809625" cy="171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2,2 %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1" name="Содержимое 4"/>
          <p:cNvSpPr txBox="1">
            <a:spLocks/>
          </p:cNvSpPr>
          <p:nvPr/>
        </p:nvSpPr>
        <p:spPr>
          <a:xfrm>
            <a:off x="667459" y="3503288"/>
            <a:ext cx="3835652" cy="229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Уплата налогов</a:t>
            </a:r>
            <a:endParaRPr lang="ru-RU" sz="1200" dirty="0">
              <a:latin typeface="+mj-lt"/>
            </a:endParaRPr>
          </a:p>
        </p:txBody>
      </p:sp>
      <p:sp>
        <p:nvSpPr>
          <p:cNvPr id="32" name="Содержимое 4"/>
          <p:cNvSpPr txBox="1">
            <a:spLocks/>
          </p:cNvSpPr>
          <p:nvPr/>
        </p:nvSpPr>
        <p:spPr>
          <a:xfrm>
            <a:off x="4235815" y="3465303"/>
            <a:ext cx="809625" cy="171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2,0 %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3" name="Содержимое 4"/>
          <p:cNvSpPr txBox="1">
            <a:spLocks/>
          </p:cNvSpPr>
          <p:nvPr/>
        </p:nvSpPr>
        <p:spPr>
          <a:xfrm>
            <a:off x="670999" y="3744722"/>
            <a:ext cx="3835652" cy="229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Обслуживание внутренних долговых обязательств</a:t>
            </a:r>
          </a:p>
        </p:txBody>
      </p:sp>
      <p:sp>
        <p:nvSpPr>
          <p:cNvPr id="34" name="Содержимое 4"/>
          <p:cNvSpPr txBox="1">
            <a:spLocks/>
          </p:cNvSpPr>
          <p:nvPr/>
        </p:nvSpPr>
        <p:spPr>
          <a:xfrm>
            <a:off x="4239365" y="3713402"/>
            <a:ext cx="809625" cy="171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indent="-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1,0 %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092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1047750" y="1285876"/>
          <a:ext cx="6934200" cy="1895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28650" y="60326"/>
            <a:ext cx="7886700" cy="105409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</a:rPr>
              <a:t>Муниципальные программы города Новокузнецка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11" name="Содержимое 4"/>
          <p:cNvGraphicFramePr>
            <a:graphicFrameLocks/>
          </p:cNvGraphicFramePr>
          <p:nvPr/>
        </p:nvGraphicFramePr>
        <p:xfrm>
          <a:off x="1704975" y="4019550"/>
          <a:ext cx="5781675" cy="2600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24525" y="4543411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Программная часть бюджета</a:t>
            </a:r>
          </a:p>
          <a:p>
            <a:pPr algn="ctr"/>
            <a:r>
              <a:rPr lang="ru-RU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17 237 млн руб.</a:t>
            </a:r>
            <a:endParaRPr lang="ru-RU" sz="1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38300" y="4543411"/>
            <a:ext cx="187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1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Непрограммная</a:t>
            </a:r>
            <a:r>
              <a:rPr lang="ru-RU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часть бюджета</a:t>
            </a:r>
          </a:p>
          <a:p>
            <a:pPr algn="ctr"/>
            <a:r>
              <a:rPr lang="ru-RU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374 млн руб.</a:t>
            </a:r>
            <a:endParaRPr lang="ru-RU" sz="1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62125" y="3367066"/>
            <a:ext cx="5781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Соотношение программной и </a:t>
            </a:r>
            <a:r>
              <a:rPr lang="ru-RU" sz="2000" dirty="0" err="1" smtClean="0"/>
              <a:t>непрограммной</a:t>
            </a:r>
            <a:r>
              <a:rPr lang="ru-RU" sz="2000" dirty="0" smtClean="0"/>
              <a:t> частей бюджета</a:t>
            </a:r>
            <a:endParaRPr lang="ru-RU" sz="2000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72250" y="6356351"/>
            <a:ext cx="2057400" cy="365125"/>
          </a:xfrm>
        </p:spPr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-352425" y="24286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Утверждённые муниципальные программы на 2015 год</a:t>
            </a:r>
            <a:endParaRPr lang="ru-RU" sz="2000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785788" y="847720"/>
          <a:ext cx="7500990" cy="5816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7393"/>
                <a:gridCol w="879029"/>
                <a:gridCol w="644568"/>
              </a:tblGrid>
              <a:tr h="30218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Наименование программы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Сумма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%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Развитие и функционирование системы образования города Новокузнецка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7 802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tabLst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45,3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Развитие системы социальной защиты населения города Новокузнецка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3 149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Комплексное благоустройство территории Новокузнецкого городского округа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1 833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Развитие жилищно-коммунального хозяйства города Новокузнецка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1 455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8,4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Обеспечение жилыми помещениями отдельных категорий граждан города Новокузнецка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562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Развитие здравоохранения города Новокузнецка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552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Развитие культуры в городе Новокузнецке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467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879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Организация и развитие пассажирских перевозок и координация работы операторов связи на территории Новокузнецкого городского округа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449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муниципальными финансами Новокузнецкого городского округа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238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8258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Защита прав детей-сирот и детей, оставшихся без попечения родителей, прав недееспособных граждан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215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Основные направления развития территории Новокузнецкого городского округа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0,7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капиталовложениями Новокузнецкого городского округа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0,7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879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Совершенствование предоставления государственных и муниципальных услуг на базе многофункционального центра в Новокузнецком городском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округе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0,6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4723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Защита населения и территории от чрезвычайных ситуаций природного и техногенного характера, обеспечение пожарной безопасности, безопасности на водных объектах территории Новокузнецкого городского округа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,4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Развитие физической культуры и массового спорта Новокузнецка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tabLst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0,3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муниципальным имуществом Новокузнецкого городского округа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tabLst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0,1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Реализация молодежной политики в городе Новокузнецке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tabLst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0,1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16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Развитие субъектов малого и среднего предпринимательства в городе Новокузнецке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tabLst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0,1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4723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Охрана окружающей среды и рациональное природопользование в границах Новокузнецкого городского округа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tabLst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4723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Поддержка социально ориентированных некоммерческих организаций в городе Новокузнецке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tabLst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4723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 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Итого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17 237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tabLst/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Группа 5"/>
          <p:cNvGrpSpPr/>
          <p:nvPr/>
        </p:nvGrpSpPr>
        <p:grpSpPr>
          <a:xfrm>
            <a:off x="7252953" y="377454"/>
            <a:ext cx="1031359" cy="382772"/>
            <a:chOff x="3728481" y="655673"/>
            <a:chExt cx="1031359" cy="382772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728481" y="655673"/>
              <a:ext cx="1031359" cy="382772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cap="rnd">
              <a:noFill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3810">
              <a:bevelT/>
              <a:contourClr>
                <a:schemeClr val="accent3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40721" y="663580"/>
              <a:ext cx="101203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rgbClr val="274A6C"/>
                  </a:solidFill>
                </a:rPr>
                <a:t>млн. руб.</a:t>
              </a:r>
              <a:endParaRPr lang="ru-RU" sz="1400" dirty="0">
                <a:solidFill>
                  <a:srgbClr val="274A6C"/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97" y="101895"/>
            <a:ext cx="6388855" cy="1312236"/>
          </a:xfrm>
        </p:spPr>
        <p:txBody>
          <a:bodyPr anchor="t">
            <a:noAutofit/>
          </a:bodyPr>
          <a:lstStyle/>
          <a:p>
            <a:pPr algn="ctr"/>
            <a:r>
              <a:rPr lang="ru-RU" dirty="0" smtClean="0"/>
              <a:t>Развитие и функционирование системы образования города Новокузнецка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09409" y="0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94170" y="531421"/>
            <a:ext cx="1205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4</a:t>
            </a:r>
            <a:r>
              <a:rPr lang="ru-RU" sz="3200" dirty="0" smtClean="0"/>
              <a:t>5,</a:t>
            </a:r>
            <a:r>
              <a:rPr lang="en-US" sz="3200" dirty="0" smtClean="0"/>
              <a:t>3</a:t>
            </a:r>
            <a:r>
              <a:rPr lang="ru-RU" sz="3200" dirty="0" smtClean="0"/>
              <a:t>%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678895" y="2171061"/>
            <a:ext cx="3455580" cy="2339102"/>
          </a:xfrm>
          <a:prstGeom prst="rect">
            <a:avLst/>
          </a:prstGeom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/>
            <a:r>
              <a:rPr lang="ru-RU" sz="1400" b="1" dirty="0" smtClean="0"/>
              <a:t>Разработчик программы:</a:t>
            </a:r>
          </a:p>
          <a:p>
            <a:pPr marL="446088" indent="-446088"/>
            <a:r>
              <a:rPr lang="ru-RU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Комитет образования и науки администрации города Новокузнецка</a:t>
            </a:r>
            <a:endParaRPr lang="ru-RU" sz="1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46088" indent="-446088">
              <a:spcBef>
                <a:spcPts val="600"/>
              </a:spcBef>
            </a:pPr>
            <a:r>
              <a:rPr lang="ru-RU" sz="1400" b="1" dirty="0" smtClean="0"/>
              <a:t>Соисполнители: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культуры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Комитет по физической культуре, спорту и туризму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Комитет социальной защиты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города Новокузнецка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2185" y="1035127"/>
            <a:ext cx="2551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Финансовое обеспечение из средств бюджета </a:t>
            </a:r>
          </a:p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7 802 </a:t>
            </a:r>
            <a:r>
              <a:rPr lang="ru-RU" sz="1400" b="1" dirty="0" smtClean="0"/>
              <a:t>млн.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622" y="1191726"/>
          <a:ext cx="5518127" cy="55364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94700"/>
                <a:gridCol w="620620"/>
                <a:gridCol w="334269"/>
                <a:gridCol w="334269"/>
                <a:gridCol w="334269"/>
              </a:tblGrid>
              <a:tr h="297713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Наименование </a:t>
                      </a:r>
                      <a:r>
                        <a:rPr lang="ru-RU" sz="1100" u="none" strike="noStrike" dirty="0" smtClean="0"/>
                        <a:t>целевого  индикатора программы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ед. </a:t>
                      </a:r>
                      <a:r>
                        <a:rPr lang="ru-RU" sz="1100" u="none" strike="noStrike" dirty="0" err="1" smtClean="0"/>
                        <a:t>измер</a:t>
                      </a:r>
                      <a:r>
                        <a:rPr lang="ru-RU" sz="1100" u="none" strike="noStrike" dirty="0" smtClean="0"/>
                        <a:t>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6162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/>
                        <a:t>Доля детей в возрасте от 1,5 до 6,5 лет, получающих дошкольную образовательную услугу и (или) услугу по их присмотру и уходу в муниципальных образовательных учреждениях, в общей численности детей в возрасте 1,5-6,5 лет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%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86,8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87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87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83685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/>
                        <a:t>Доля выпускников муниципальных общеобразовательных учреждений, сдавших единый государственный экзамен по русскому языку и математике, в общей численности выпускников муниципальных  общеобразовательных учреждений, сдававших единый государственный экзамен по данным предметам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%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97,4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98,4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98,4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35961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/>
                        <a:t>Доля муниципальных общеобразовательных учреждений, соответствующих современным требованиям обучения, в общем количестве муниципальных общеобразовательных учреждений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%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68,4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68,8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68,8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20586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/>
                        <a:t>Доля обучающихся в муниципальных общеобразовательных учреждениях, занимающихся во вторую смену, в общей численности обучающихся в муниципальных  общеобразовательных учреждениях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%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13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35961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/>
                        <a:t>Доля детей в возрасте 5 - 18 лет, получающих услуги дополнительного образования в муниципальных образовательных учреждениях, в общей численности детей в возрасте 5 - 18 лет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%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74,6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78,6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83,1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1426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/>
                        <a:t>Численность детей-сирот, обучающихся и воспитывающихся в учреждениях для детей-сирот и детей, оставшихся без попечения родителей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чел.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365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363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/>
                        <a:t>357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26558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/>
                        <a:t>Доля обучающихся общеобразовательных учреждений, охваченных горячим питанием в общей численности обучающихся общеобразовательных учреждений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%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78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80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81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24017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/>
                        <a:t>Доля педагогических работников общеобразовательных учреждений, которым при прохождении аттестации присвоены первая и высшая категории в общей численности педагогических работников общеобразовательных учреждений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%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80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82,5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/>
                        <a:t>85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678895" y="4609028"/>
            <a:ext cx="3455580" cy="8617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</a:pPr>
            <a:r>
              <a:rPr lang="ru-RU" sz="1400" b="1" dirty="0" smtClean="0">
                <a:solidFill>
                  <a:srgbClr val="FF0000"/>
                </a:solidFill>
              </a:rPr>
              <a:t>Цель программы:</a:t>
            </a:r>
          </a:p>
          <a:p>
            <a:pPr marL="446088" indent="-446088"/>
            <a:r>
              <a:rPr lang="ru-RU" sz="11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Обеспечение доступности и качества образования на территории города Новокузнецка</a:t>
            </a:r>
            <a:endParaRPr lang="ru-RU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660" y="901777"/>
            <a:ext cx="4161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Ожидаемые результаты реализации программы</a:t>
            </a:r>
            <a:endParaRPr lang="ru-RU" sz="11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97" y="101895"/>
            <a:ext cx="6388855" cy="1312236"/>
          </a:xfrm>
        </p:spPr>
        <p:txBody>
          <a:bodyPr anchor="t">
            <a:noAutofit/>
          </a:bodyPr>
          <a:lstStyle/>
          <a:p>
            <a:pPr algn="ctr"/>
            <a:r>
              <a:rPr lang="ru-RU" dirty="0" smtClean="0"/>
              <a:t>Развитие системы социальной защиты населения города Новокузнецка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09409" y="0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94170" y="531421"/>
            <a:ext cx="1205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18,3%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>
          <a:xfrm>
            <a:off x="6457950" y="6423026"/>
            <a:ext cx="20574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677787" y="2014443"/>
            <a:ext cx="3455580" cy="3354765"/>
          </a:xfrm>
          <a:prstGeom prst="rect">
            <a:avLst/>
          </a:prstGeom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/>
            <a:r>
              <a:rPr lang="ru-RU" sz="1400" b="1" dirty="0" smtClean="0"/>
              <a:t>Разработчик программы:</a:t>
            </a:r>
          </a:p>
          <a:p>
            <a:pPr marL="446088" indent="-446088"/>
            <a:r>
              <a:rPr lang="ru-RU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Комитет социальной защиты Администрации города Новокузнецка</a:t>
            </a:r>
            <a:endParaRPr lang="ru-RU" sz="1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46088" indent="-446088">
              <a:spcBef>
                <a:spcPts val="600"/>
              </a:spcBef>
            </a:pPr>
            <a:r>
              <a:rPr lang="ru-RU" sz="1400" b="1" dirty="0" smtClean="0"/>
              <a:t>Соисполнители: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Комитет образования и науки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здравоохранения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культуры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Комитет по делам молодежи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по транспорту и связи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Куйбышевского района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Орджоникидзевского района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2185" y="1035127"/>
            <a:ext cx="2551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Финансовое обеспечение из средств бюджета </a:t>
            </a:r>
          </a:p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3 149 </a:t>
            </a:r>
            <a:r>
              <a:rPr lang="ru-RU" sz="1400" b="1" dirty="0" smtClean="0"/>
              <a:t>млн.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623" y="2012469"/>
          <a:ext cx="5469836" cy="288528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04833"/>
                <a:gridCol w="671773"/>
                <a:gridCol w="364410"/>
                <a:gridCol w="364410"/>
                <a:gridCol w="364410"/>
              </a:tblGrid>
              <a:tr h="297713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 smtClean="0"/>
                        <a:t>Наименование целевого  индикатора программы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31" marR="7231" marT="723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ед. </a:t>
                      </a:r>
                      <a:r>
                        <a:rPr lang="ru-RU" sz="1100" u="none" strike="noStrike" dirty="0" err="1" smtClean="0"/>
                        <a:t>измер</a:t>
                      </a:r>
                      <a:r>
                        <a:rPr lang="ru-RU" sz="1100" u="none" strike="noStrike" dirty="0" smtClean="0"/>
                        <a:t>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6162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Средний объем дохода отдельных категорий граждан в месяц за счет предоставления мер социальной поддержки по оплате жилищно-коммунальных услуг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руб.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890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996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5044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Средний размер адресной социальной помощи на одного получателя за счет средств городского бюджета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руб.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8000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8000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8500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491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Отношение среднемесячной заработной платы социальных работников муниципальных учреждений к средней заработной плате по Кемеровской области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/>
                        <a:t>%</a:t>
                      </a:r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68,5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79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20586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оздоровленных детей из числа детей, проживающих в городе Новокузнецке и находящихся в трудной жизненной ситуации, подлежащих оздоровлению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678895" y="5466278"/>
            <a:ext cx="3455580" cy="1231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</a:pPr>
            <a:r>
              <a:rPr lang="ru-RU" sz="1400" b="1" dirty="0" smtClean="0">
                <a:solidFill>
                  <a:srgbClr val="FF0000"/>
                </a:solidFill>
              </a:rPr>
              <a:t>Цель программы:</a:t>
            </a:r>
          </a:p>
          <a:p>
            <a:pPr marL="446088" indent="-446088"/>
            <a:r>
              <a:rPr lang="ru-RU" sz="11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Повышение эффективности социальной поддержки населения города и повышение качества и доступности предоставления услуг по социальному обслуживанию</a:t>
            </a:r>
            <a:endParaRPr lang="ru-RU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660" y="1720927"/>
            <a:ext cx="4161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Ожидаемые результаты реализации программы</a:t>
            </a:r>
            <a:endParaRPr lang="ru-RU" sz="11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97" y="101895"/>
            <a:ext cx="6388855" cy="1312236"/>
          </a:xfrm>
        </p:spPr>
        <p:txBody>
          <a:bodyPr anchor="t">
            <a:noAutofit/>
          </a:bodyPr>
          <a:lstStyle/>
          <a:p>
            <a:pPr algn="ctr"/>
            <a:r>
              <a:rPr lang="ru-RU" dirty="0" smtClean="0"/>
              <a:t>Комплексное благоустройство Новокузнецкого городского округа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09409" y="0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94170" y="531421"/>
            <a:ext cx="1205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10,6%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677787" y="2032832"/>
            <a:ext cx="3455580" cy="2846933"/>
          </a:xfrm>
          <a:prstGeom prst="rect">
            <a:avLst/>
          </a:prstGeom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/>
            <a:r>
              <a:rPr lang="ru-RU" sz="1400" b="1" dirty="0" smtClean="0"/>
              <a:t>Разработчик программы:</a:t>
            </a:r>
          </a:p>
          <a:p>
            <a:pPr marL="446088" indent="-446088"/>
            <a:r>
              <a:rPr lang="ru-RU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дорожно-коммунального хозяйства и благоустройства администрации города Новокузнецка</a:t>
            </a:r>
            <a:endParaRPr lang="ru-RU" sz="1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46088" indent="-446088">
              <a:spcBef>
                <a:spcPts val="600"/>
              </a:spcBef>
            </a:pPr>
            <a:r>
              <a:rPr lang="ru-RU" sz="1400" b="1" dirty="0" smtClean="0"/>
              <a:t>Соисполнители: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капитального строительства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Заводского района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Центрального района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Орджоникидзевского района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Кузнецкого района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Ильинского района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Куйбышевского района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2185" y="1035127"/>
            <a:ext cx="2551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Финансовое обеспечение из средств бюджета </a:t>
            </a:r>
          </a:p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1 833 </a:t>
            </a:r>
            <a:r>
              <a:rPr lang="ru-RU" sz="1400" b="1" dirty="0" smtClean="0"/>
              <a:t>млн.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623" y="1307814"/>
          <a:ext cx="5469837" cy="544982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22061"/>
                <a:gridCol w="701749"/>
                <a:gridCol w="482009"/>
                <a:gridCol w="482009"/>
                <a:gridCol w="482009"/>
              </a:tblGrid>
              <a:tr h="297713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 smtClean="0"/>
                        <a:t>Наименование целевого  индикатора программы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31" marR="7231" marT="723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ед. </a:t>
                      </a:r>
                      <a:r>
                        <a:rPr lang="ru-RU" sz="1100" u="none" strike="noStrike" dirty="0" err="1" smtClean="0"/>
                        <a:t>измер</a:t>
                      </a:r>
                      <a:r>
                        <a:rPr lang="ru-RU" sz="1100" u="none" strike="noStrike" dirty="0" smtClean="0"/>
                        <a:t>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903773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отремонтированных дорог общего пользования местного значения в общей площади автомобильных дорог общего пользования местного значения, требующих капитального ремонта, города Новокузнецка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/>
                        <a:t>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74158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Общая протяженность автомобильных дорог общего пользования местного значения, находящихся на обслуживании Управления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км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508,8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508,8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508,8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593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мест захоронения (кладбищ), на которых выполняются работы по содержанию территории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1036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оказанных услуг по обслуживанию населения в муниципальных банях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80 000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80 000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80 000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27321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протяженности освещенных улиц, проездов города в общей протяженности улиц города Новокузнецка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76447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Площадь высадки цветников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/>
                        <a:t>м кв.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10 312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10 312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10 312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26558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Процент вывоза ТБО с объектов, расположенных в границах города, находящихся на балансе Управления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85554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вновь установленных рубежей автоматической фиксации нарушения скоростного режима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вновь установленных светофорных объектов на автомобильных дорогах общего пользования местного значения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/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678895" y="4971931"/>
            <a:ext cx="3455580" cy="14157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</a:pPr>
            <a:r>
              <a:rPr lang="ru-RU" sz="1400" b="1" dirty="0" smtClean="0">
                <a:solidFill>
                  <a:srgbClr val="FF0000"/>
                </a:solidFill>
              </a:rPr>
              <a:t>Цель программы:</a:t>
            </a:r>
          </a:p>
          <a:p>
            <a:pPr marL="446088" indent="-446088"/>
            <a:r>
              <a:rPr lang="ru-RU" sz="11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Повышение уровня безопасности, комфортности и эстетической привлекательности среды проживания населения на территории Новокузнецкого городского округа</a:t>
            </a:r>
            <a:endParaRPr lang="ru-RU" sz="1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660" y="1016077"/>
            <a:ext cx="4161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Ожидаемые результаты реализации программы</a:t>
            </a:r>
            <a:endParaRPr lang="ru-RU" sz="11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97" y="101895"/>
            <a:ext cx="6388855" cy="1312236"/>
          </a:xfrm>
        </p:spPr>
        <p:txBody>
          <a:bodyPr anchor="t">
            <a:noAutofit/>
          </a:bodyPr>
          <a:lstStyle/>
          <a:p>
            <a:pPr algn="ctr"/>
            <a:r>
              <a:rPr lang="ru-RU" dirty="0" smtClean="0"/>
              <a:t>Развитие жилищно-коммунального хозяйства города Новокузнецка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09409" y="0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94170" y="531421"/>
            <a:ext cx="997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8,4%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678895" y="2171061"/>
            <a:ext cx="3455580" cy="1492716"/>
          </a:xfrm>
          <a:prstGeom prst="rect">
            <a:avLst/>
          </a:prstGeom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/>
            <a:r>
              <a:rPr lang="ru-RU" sz="1400" b="1" dirty="0" smtClean="0"/>
              <a:t>Разработчик программы:</a:t>
            </a:r>
          </a:p>
          <a:p>
            <a:pPr marL="446088" indent="-446088"/>
            <a:r>
              <a:rPr lang="ru-RU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Комитет жилищно-коммунального хозяйства администрации города Новокузнецка</a:t>
            </a:r>
            <a:endParaRPr lang="ru-RU" sz="1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46088" indent="-446088">
              <a:spcBef>
                <a:spcPts val="600"/>
              </a:spcBef>
            </a:pPr>
            <a:r>
              <a:rPr lang="ru-RU" sz="1400" b="1" dirty="0" smtClean="0"/>
              <a:t>Соисполнители: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Муниципальное бюджетное учреждение "Дирекция ЖКХ"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2185" y="1035127"/>
            <a:ext cx="2551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Финансовое обеспечение из средств бюджета </a:t>
            </a:r>
          </a:p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1 455 </a:t>
            </a:r>
            <a:r>
              <a:rPr lang="ru-RU" sz="1400" b="1" dirty="0" smtClean="0"/>
              <a:t>млн.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623" y="1210776"/>
          <a:ext cx="5469836" cy="53511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04833"/>
                <a:gridCol w="671773"/>
                <a:gridCol w="364410"/>
                <a:gridCol w="364410"/>
                <a:gridCol w="364410"/>
              </a:tblGrid>
              <a:tr h="297713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 smtClean="0"/>
                        <a:t>Наименование целевого  индикатора программы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31" marR="7231" marT="723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ед. </a:t>
                      </a:r>
                      <a:r>
                        <a:rPr lang="ru-RU" sz="1100" u="none" strike="noStrike" dirty="0" err="1" smtClean="0"/>
                        <a:t>измер</a:t>
                      </a:r>
                      <a:r>
                        <a:rPr lang="ru-RU" sz="1100" u="none" strike="noStrike" dirty="0" smtClean="0"/>
                        <a:t>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48886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Уровень износа объектов коммунальной инфраструктуры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/>
                        <a:t>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48,5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47,5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46,5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Удельный вес общей площади жилищного фонда, оборудованной отоплением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91,1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91,2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91,3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Удельный вес общей площади жилищного фонда, оборудованной водопроводом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93,7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93,8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Удельный вес общей площади жилищного фонда, оборудованной горячим водоснабжением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88,3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88,4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88,5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35961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Удельный вес общей площади жилищного фонда, оборудованной канализацией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90,7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90,8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64164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многоквартирных домов с физическим износом более 65% в общей площади многоквартирных домов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6,3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5,5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обращений (жалоб) граждан на отсутствие централизованного водоснабжения в частном секторе от общего количества поступивших обращений (жалоб)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3817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аварийных ситуаций, связанных с неисправностью сетей электроснабжения, стоящих на учете в муниципальной казне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отремонтированных муниципальных квартир в общем количестве требующих ремонта муниципальных квартир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23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98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оплаты населением жилищно-коммунальных услуг от утвержденных тарифов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79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/>
                        <a:t>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/>
                        <a:t>83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688420" y="3762256"/>
            <a:ext cx="3455580" cy="17851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</a:pPr>
            <a:r>
              <a:rPr lang="ru-RU" sz="1400" b="1" dirty="0" smtClean="0">
                <a:solidFill>
                  <a:srgbClr val="FF0000"/>
                </a:solidFill>
              </a:rPr>
              <a:t>Цель программы:</a:t>
            </a:r>
          </a:p>
          <a:p>
            <a:pPr marL="446088" indent="-446088"/>
            <a:r>
              <a:rPr lang="ru-RU" sz="11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Создание условий для поддержания жилищно-коммунального хозяйства г. Новокузнецка в надлежащем состоянии и обеспечения населения доступными и качественными жилищно-коммунальными услугами</a:t>
            </a:r>
            <a:endParaRPr lang="ru-RU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775" y="930352"/>
            <a:ext cx="4161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Ожидаемые результаты реализации программы</a:t>
            </a:r>
            <a:endParaRPr lang="ru-RU" sz="11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97" y="101895"/>
            <a:ext cx="6388855" cy="1312236"/>
          </a:xfrm>
        </p:spPr>
        <p:txBody>
          <a:bodyPr anchor="t">
            <a:noAutofit/>
          </a:bodyPr>
          <a:lstStyle/>
          <a:p>
            <a:pPr algn="ctr"/>
            <a:r>
              <a:rPr lang="ru-RU" dirty="0" smtClean="0"/>
              <a:t>Обеспечение жилыми помещениями отдельных категорий граждан города Новокузнецка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09409" y="0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94170" y="531421"/>
            <a:ext cx="997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3,3%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678895" y="2047236"/>
            <a:ext cx="3455580" cy="3185487"/>
          </a:xfrm>
          <a:prstGeom prst="rect">
            <a:avLst/>
          </a:prstGeom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/>
            <a:r>
              <a:rPr lang="ru-RU" sz="1400" b="1" dirty="0" smtClean="0"/>
              <a:t>Разработчик программы:</a:t>
            </a:r>
          </a:p>
          <a:p>
            <a:pPr marL="446088" indent="-446088"/>
            <a:r>
              <a:rPr lang="ru-RU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по учету и приватизации жилых помещений администрации города Новокузнецка</a:t>
            </a:r>
            <a:endParaRPr lang="ru-RU" sz="1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46088" indent="-446088">
              <a:spcBef>
                <a:spcPts val="600"/>
              </a:spcBef>
            </a:pPr>
            <a:r>
              <a:rPr lang="ru-RU" sz="1400" b="1" dirty="0" smtClean="0"/>
              <a:t>Соисполнители: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опеки и попечительства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Комитет социальной защиты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Отдел промышленности Управления экономического развития, промышленности и инвестиций администрации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Комитет по управлению муниципальным имуществом 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города Новокузнецка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2185" y="1035127"/>
            <a:ext cx="2551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Финансовое обеспечение из средств бюджета </a:t>
            </a:r>
          </a:p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562 </a:t>
            </a:r>
            <a:r>
              <a:rPr lang="ru-RU" sz="1400" b="1" dirty="0" smtClean="0"/>
              <a:t>млн.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623" y="2048976"/>
          <a:ext cx="5469836" cy="41256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04833"/>
                <a:gridCol w="671773"/>
                <a:gridCol w="364410"/>
                <a:gridCol w="364410"/>
                <a:gridCol w="364410"/>
              </a:tblGrid>
              <a:tr h="297713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 smtClean="0"/>
                        <a:t>Наименование целевого  индикатора программы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31" marR="7231" marT="723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ед. </a:t>
                      </a:r>
                      <a:r>
                        <a:rPr lang="ru-RU" sz="1100" u="none" strike="noStrike" dirty="0" err="1" smtClean="0"/>
                        <a:t>измер</a:t>
                      </a:r>
                      <a:r>
                        <a:rPr lang="ru-RU" sz="1100" u="none" strike="noStrike" dirty="0" smtClean="0"/>
                        <a:t>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939436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населения, получившего жилые помещения и улучшившего жилищные условия в отчетном году, в общей численности населения Новокузнецкого городского округа, состоящего на учете в качестве нуждающегося в жилых помещениях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10,2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10,3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молодых семей, улучшивших жилищные условия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ед.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семей, переселенных из аварийного жилищного фонда в благоустроенные жилые помещения, отвечающие установленным требованиям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ед.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673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194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жилых помещений, приобретенных для детей-сирот и детей, оставшихся без попечения родителей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ед.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жилых помещений, приобретенных для социальных категорий граждан, состоящих на учете в качестве нуждающихся в жилых помещениях, предоставляемых по договору социального найма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шт.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Количество семей, переселенных из ветхого жилья, ставшего непригодным для проживания в результате ведения горных работ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ед.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678895" y="5324356"/>
            <a:ext cx="3455580" cy="1046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</a:pPr>
            <a:r>
              <a:rPr lang="ru-RU" sz="1400" b="1" dirty="0" smtClean="0">
                <a:solidFill>
                  <a:srgbClr val="FF0000"/>
                </a:solidFill>
              </a:rPr>
              <a:t>Цель программы:</a:t>
            </a:r>
          </a:p>
          <a:p>
            <a:pPr marL="446088" indent="-446088"/>
            <a:r>
              <a:rPr lang="ru-RU" sz="11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Улучшение жилищных условий отдельных категорий граждан, проживающих в Новокузнецком городском округе</a:t>
            </a:r>
            <a:endParaRPr lang="ru-RU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660" y="1720927"/>
            <a:ext cx="4161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Ожидаемые результаты реализации программы</a:t>
            </a:r>
            <a:endParaRPr lang="ru-RU" sz="11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97" y="101895"/>
            <a:ext cx="6388855" cy="1025156"/>
          </a:xfrm>
        </p:spPr>
        <p:txBody>
          <a:bodyPr anchor="t">
            <a:noAutofit/>
          </a:bodyPr>
          <a:lstStyle/>
          <a:p>
            <a:pPr algn="ctr"/>
            <a:r>
              <a:rPr lang="ru-RU" dirty="0" smtClean="0"/>
              <a:t>Развитие здравоохранения города Новокузнецка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09409" y="0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94170" y="531421"/>
            <a:ext cx="997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3,2%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677787" y="2180586"/>
            <a:ext cx="3455580" cy="692497"/>
          </a:xfrm>
          <a:prstGeom prst="rect">
            <a:avLst/>
          </a:prstGeom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/>
            <a:r>
              <a:rPr lang="ru-RU" sz="1400" b="1" dirty="0" smtClean="0"/>
              <a:t>Разработчик программы:</a:t>
            </a:r>
          </a:p>
          <a:p>
            <a:pPr marL="446088" indent="-446088"/>
            <a:r>
              <a:rPr lang="ru-RU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здравоохранения администрации города Новокузнецка</a:t>
            </a:r>
            <a:endParaRPr lang="ru-RU" sz="1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92185" y="1035127"/>
            <a:ext cx="2551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Финансовое обеспечение из средств бюджета </a:t>
            </a:r>
          </a:p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552 </a:t>
            </a:r>
            <a:r>
              <a:rPr lang="ru-RU" sz="1400" b="1" dirty="0" smtClean="0"/>
              <a:t>млн.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623" y="1401908"/>
          <a:ext cx="5469836" cy="481145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11428"/>
                <a:gridCol w="1065178"/>
                <a:gridCol w="364410"/>
                <a:gridCol w="364410"/>
                <a:gridCol w="364410"/>
              </a:tblGrid>
              <a:tr h="297713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 smtClean="0"/>
                        <a:t>Наименование целевого  индикатора программы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31" marR="7231" marT="723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ед. </a:t>
                      </a:r>
                      <a:r>
                        <a:rPr lang="ru-RU" sz="1100" u="none" strike="noStrike" dirty="0" err="1" smtClean="0"/>
                        <a:t>измер</a:t>
                      </a:r>
                      <a:r>
                        <a:rPr lang="ru-RU" sz="1100" u="none" strike="noStrike" dirty="0" smtClean="0"/>
                        <a:t>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5138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Обеспеченность врачами муниципальной системы здравоохранения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кол-во врачей на 10 тыс. населения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29,2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29,4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29,6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943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Смертность от всех причин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случаев на 1 тыс. населения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13,2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12,9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12,7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04037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Число родившихся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человек на 1 тыс. населения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13,5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13,6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13,7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12651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Коэффициент естественного прироста (убыли)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6177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Соотношение средней заработной платы врачей и работников с высшим медицинским образованием</a:t>
                      </a:r>
                      <a:r>
                        <a:rPr lang="ru-RU" sz="1200" u="none" strike="noStrike" dirty="0"/>
                        <a:t> </a:t>
                      </a:r>
                      <a:r>
                        <a:rPr lang="ru-RU" sz="1100" u="none" strike="noStrike" dirty="0"/>
                        <a:t>муниципальных медицинских организаций и средней заработной платы по Кемеровской области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159,6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65544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Соотношение средней заработной платы среднего медицинского персонала муниципальных медицинских организаций  и средней заработной платы по Кемеровской области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86,3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491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Соотношение средней заработной платы младшего медицинского персонала муниципальных медицинских организаций  и средней заработной по Кемеровской области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52,4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70,5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9771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Смертность от болезней системы кровообращения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случаев на 100 тыс. населения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677,4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676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674,7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3567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/>
                        <a:t>Смертность от новообразований (в том числе злокачественных)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случаев на 100 тыс. населения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221,6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218,1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216,2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678895" y="2971562"/>
            <a:ext cx="3455580" cy="23391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</a:pPr>
            <a:r>
              <a:rPr lang="ru-RU" sz="1400" b="1" dirty="0" smtClean="0">
                <a:solidFill>
                  <a:srgbClr val="FF0000"/>
                </a:solidFill>
              </a:rPr>
              <a:t>Цель программы:</a:t>
            </a:r>
          </a:p>
          <a:p>
            <a:pPr marL="446088" indent="-446088"/>
            <a:r>
              <a:rPr lang="ru-RU" sz="11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Совершенствование муниципальной системы охраны здоровья населения, улучшение профилактики заболеваний, сохранение и укрепление физического и психического здоровья каждого человека, поддержание его долголетней активной жизни, предоставление ему доступной и качественной медицинской помощи</a:t>
            </a:r>
            <a:endParaRPr lang="ru-RU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660" y="1111327"/>
            <a:ext cx="4161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Ожидаемые результаты реализации программы</a:t>
            </a:r>
            <a:endParaRPr lang="ru-RU" sz="11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278" y="223284"/>
            <a:ext cx="8756247" cy="97333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>1. ВВОДНАЯ ЧАСТЬ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2800" dirty="0" smtClean="0"/>
              <a:t>Что такое бюджет </a:t>
            </a:r>
            <a:br>
              <a:rPr lang="ru-RU" sz="28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1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6419" y="4782679"/>
            <a:ext cx="1983321" cy="6548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>
                <a:solidFill>
                  <a:schemeClr val="tx1"/>
                </a:solidFill>
              </a:rPr>
              <a:t>Дефицит</a:t>
            </a:r>
            <a:endParaRPr lang="en-US" sz="2100" dirty="0">
              <a:solidFill>
                <a:schemeClr val="tx1"/>
              </a:solidFill>
            </a:endParaRPr>
          </a:p>
          <a:p>
            <a:pPr algn="ctr"/>
            <a:r>
              <a:rPr lang="ru-RU" sz="1050" dirty="0">
                <a:solidFill>
                  <a:schemeClr val="tx1"/>
                </a:solidFill>
              </a:rPr>
              <a:t>превышение </a:t>
            </a:r>
            <a:r>
              <a:rPr lang="ru-RU" sz="1050" b="1" dirty="0">
                <a:solidFill>
                  <a:srgbClr val="FF0000"/>
                </a:solidFill>
              </a:rPr>
              <a:t>расходов</a:t>
            </a:r>
            <a:r>
              <a:rPr lang="ru-RU" sz="1050" dirty="0">
                <a:solidFill>
                  <a:schemeClr val="tx1"/>
                </a:solidFill>
              </a:rPr>
              <a:t>  над доходами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79513" y="4791780"/>
            <a:ext cx="2009137" cy="679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>
                <a:solidFill>
                  <a:schemeClr val="tx1"/>
                </a:solidFill>
              </a:rPr>
              <a:t>Профицит</a:t>
            </a:r>
            <a:endParaRPr lang="en-US" sz="2100" dirty="0">
              <a:solidFill>
                <a:schemeClr val="tx1"/>
              </a:solidFill>
            </a:endParaRPr>
          </a:p>
          <a:p>
            <a:pPr algn="ctr"/>
            <a:r>
              <a:rPr lang="ru-RU" sz="1050" dirty="0">
                <a:solidFill>
                  <a:schemeClr val="tx1"/>
                </a:solidFill>
              </a:rPr>
              <a:t>превышение </a:t>
            </a:r>
            <a:r>
              <a:rPr lang="ru-RU" sz="1050" b="1" dirty="0">
                <a:solidFill>
                  <a:srgbClr val="FF0000"/>
                </a:solidFill>
              </a:rPr>
              <a:t>доходов</a:t>
            </a:r>
            <a:r>
              <a:rPr lang="ru-RU" sz="1050" dirty="0">
                <a:solidFill>
                  <a:schemeClr val="tx1"/>
                </a:solidFill>
              </a:rPr>
              <a:t> над расходами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6192914" y="3169197"/>
            <a:ext cx="2574534" cy="1616386"/>
            <a:chOff x="6139751" y="2616304"/>
            <a:chExt cx="2574534" cy="1616386"/>
          </a:xfrm>
        </p:grpSpPr>
        <p:sp>
          <p:nvSpPr>
            <p:cNvPr id="6" name="Скругленный прямоугольник 5"/>
            <p:cNvSpPr/>
            <p:nvPr/>
          </p:nvSpPr>
          <p:spPr>
            <a:xfrm rot="21283331">
              <a:off x="6170653" y="3454325"/>
              <a:ext cx="860897" cy="40126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 rot="21283331">
              <a:off x="6139751" y="2616304"/>
              <a:ext cx="860897" cy="40126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 rot="21283331">
              <a:off x="6154014" y="3037025"/>
              <a:ext cx="860897" cy="40126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16" name="Блок-схема: извлечение 15"/>
            <p:cNvSpPr/>
            <p:nvPr/>
          </p:nvSpPr>
          <p:spPr>
            <a:xfrm>
              <a:off x="7255136" y="3937212"/>
              <a:ext cx="328308" cy="295478"/>
            </a:xfrm>
            <a:prstGeom prst="flowChartExtra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17" name="Прямоугольник 16"/>
            <p:cNvSpPr/>
            <p:nvPr/>
          </p:nvSpPr>
          <p:spPr>
            <a:xfrm rot="21340983">
              <a:off x="6160775" y="3820480"/>
              <a:ext cx="2553510" cy="80254"/>
            </a:xfrm>
            <a:prstGeom prst="re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 rot="21332283">
              <a:off x="7812044" y="3326803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33941" y="3204469"/>
            <a:ext cx="2639944" cy="1550448"/>
            <a:chOff x="423308" y="2662209"/>
            <a:chExt cx="2639944" cy="1550448"/>
          </a:xfrm>
        </p:grpSpPr>
        <p:sp>
          <p:nvSpPr>
            <p:cNvPr id="11" name="Скругленный прямоугольник 10"/>
            <p:cNvSpPr/>
            <p:nvPr/>
          </p:nvSpPr>
          <p:spPr>
            <a:xfrm rot="456204">
              <a:off x="2128080" y="3477003"/>
              <a:ext cx="860897" cy="40126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 rot="456204">
              <a:off x="2202355" y="2662209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 rot="456204">
              <a:off x="2170425" y="3073256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4" name="Блок-схема: извлечение 13"/>
            <p:cNvSpPr/>
            <p:nvPr/>
          </p:nvSpPr>
          <p:spPr>
            <a:xfrm>
              <a:off x="1517670" y="3917179"/>
              <a:ext cx="328308" cy="295478"/>
            </a:xfrm>
            <a:prstGeom prst="flowChartExtra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 rot="402593">
              <a:off x="423308" y="3800446"/>
              <a:ext cx="2553510" cy="80254"/>
            </a:xfrm>
            <a:prstGeom prst="re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 rot="456784">
              <a:off x="469512" y="3277585"/>
              <a:ext cx="860897" cy="40126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</p:grpSp>
      <p:pic>
        <p:nvPicPr>
          <p:cNvPr id="20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610" y="5447152"/>
            <a:ext cx="553916" cy="988739"/>
          </a:xfrm>
          <a:prstGeom prst="rect">
            <a:avLst/>
          </a:prstGeom>
        </p:spPr>
      </p:pic>
      <p:sp>
        <p:nvSpPr>
          <p:cNvPr id="21" name="Выноска-облако 20"/>
          <p:cNvSpPr/>
          <p:nvPr/>
        </p:nvSpPr>
        <p:spPr>
          <a:xfrm>
            <a:off x="3124200" y="2806996"/>
            <a:ext cx="2971800" cy="2155530"/>
          </a:xfrm>
          <a:prstGeom prst="cloudCallout">
            <a:avLst>
              <a:gd name="adj1" fmla="val -24424"/>
              <a:gd name="adj2" fmla="val 7361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Сбалансированность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 по доходам и расходам —</a:t>
            </a:r>
          </a:p>
          <a:p>
            <a:pPr algn="ctr"/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основополагающее требование, предъявляемое к органам, составляющим и утверждающим бюджет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4966" y="5821277"/>
            <a:ext cx="32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/>
              <a:t>При </a:t>
            </a:r>
            <a:r>
              <a:rPr lang="ru-RU" sz="1050" b="1" dirty="0"/>
              <a:t>дефиците</a:t>
            </a:r>
            <a:r>
              <a:rPr lang="ru-RU" sz="1050" dirty="0"/>
              <a:t> принимается решение о привлечении источников его покрытия (используются имеющиеся накопления, берутся займы и т.д.)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35292" y="5822393"/>
            <a:ext cx="26950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/>
              <a:t>При </a:t>
            </a:r>
            <a:r>
              <a:rPr lang="ru-RU" sz="1050" b="1" dirty="0" err="1"/>
              <a:t>профиците</a:t>
            </a:r>
            <a:r>
              <a:rPr lang="ru-RU" sz="1050" b="1" dirty="0"/>
              <a:t> </a:t>
            </a:r>
            <a:r>
              <a:rPr lang="ru-RU" sz="1050" dirty="0"/>
              <a:t>принимается решение о том, как использовать дополнительные средства (накапливать резервы, погашать долг и т.д.)</a:t>
            </a:r>
          </a:p>
        </p:txBody>
      </p:sp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91824" y="1219200"/>
            <a:ext cx="76990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Бюджет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/>
              <a:t>– это план доходов и расходов на определённый период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FF0000"/>
                </a:solidFill>
              </a:rPr>
              <a:t>Доходы</a:t>
            </a:r>
            <a:r>
              <a:rPr lang="ru-RU" sz="1400" b="1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-</a:t>
            </a:r>
            <a:r>
              <a:rPr lang="ru-RU" sz="1400" b="1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это поступающие в бюджет денежные средства (налоги юридических и физических лиц, административные платежи и сборы, безвозмездные поступления)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FF0000"/>
                </a:solidFill>
              </a:rPr>
              <a:t>Расходы</a:t>
            </a:r>
            <a:r>
              <a:rPr lang="ru-RU" sz="1400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- это выплачиваемые из бюджета денежные средства (социальные выплаты населению, содержание государственных учреждений (образование, ЖКХ, культура и другие) капитальное строительство и другие)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97" y="101895"/>
            <a:ext cx="6388855" cy="1312236"/>
          </a:xfrm>
        </p:spPr>
        <p:txBody>
          <a:bodyPr anchor="t">
            <a:noAutofit/>
          </a:bodyPr>
          <a:lstStyle/>
          <a:p>
            <a:pPr algn="ctr"/>
            <a:r>
              <a:rPr lang="ru-RU" dirty="0" smtClean="0"/>
              <a:t>Развитие культуры в городе Новокузнецке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09409" y="0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94170" y="531421"/>
            <a:ext cx="997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2,7%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>
          <a:xfrm>
            <a:off x="6457950" y="6423026"/>
            <a:ext cx="20574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371975" y="2047237"/>
            <a:ext cx="4762501" cy="3524042"/>
          </a:xfrm>
          <a:prstGeom prst="rect">
            <a:avLst/>
          </a:prstGeom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/>
            <a:r>
              <a:rPr lang="ru-RU" sz="1400" b="1" dirty="0" smtClean="0"/>
              <a:t>Разработчик программы:</a:t>
            </a:r>
          </a:p>
          <a:p>
            <a:pPr marL="446088" indent="-446088"/>
            <a:r>
              <a:rPr lang="ru-RU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культуры администрации города Новокузнецка</a:t>
            </a:r>
            <a:endParaRPr lang="ru-RU" sz="1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46088" indent="-446088">
              <a:spcBef>
                <a:spcPts val="600"/>
              </a:spcBef>
            </a:pPr>
            <a:r>
              <a:rPr lang="ru-RU" sz="1400" b="1" dirty="0" smtClean="0"/>
              <a:t>Соисполнители: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Орджоникидзевского района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Заводского района 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Новоильинского района 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Куйбышевского района 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Центрального района 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Администрация Кузнецкого района  города Новокузнецка</a:t>
            </a:r>
          </a:p>
          <a:p>
            <a:pPr marL="446088" indent="-446088">
              <a:buFont typeface="Arial" pitchFamily="34" charset="0"/>
              <a:buChar char="•"/>
            </a:pP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Организационный отдел управления по организационной работе, общественным отношениям и делопроизводству администрации города Новокузнецка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2185" y="1035127"/>
            <a:ext cx="2551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Финансовое обеспечение из средств бюджета </a:t>
            </a:r>
          </a:p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467</a:t>
            </a:r>
            <a:r>
              <a:rPr lang="ru-RU" sz="1400" b="1" dirty="0" smtClean="0"/>
              <a:t>млн.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623" y="1276351"/>
          <a:ext cx="4146527" cy="53462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23195"/>
                <a:gridCol w="686923"/>
                <a:gridCol w="378803"/>
                <a:gridCol w="378803"/>
                <a:gridCol w="378803"/>
              </a:tblGrid>
              <a:tr h="402363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dirty="0" smtClean="0"/>
                        <a:t>Наименование целевого  индикатора программы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31" marR="7231" marT="723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ед. </a:t>
                      </a:r>
                      <a:r>
                        <a:rPr lang="ru-RU" sz="1100" u="none" strike="noStrike" dirty="0" err="1" smtClean="0"/>
                        <a:t>измер</a:t>
                      </a:r>
                      <a:r>
                        <a:rPr lang="ru-RU" sz="1100" u="none" strike="noStrike" dirty="0" smtClean="0"/>
                        <a:t>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35861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Число проводимых </a:t>
                      </a:r>
                      <a:r>
                        <a:rPr lang="ru-RU" sz="1050" u="none" strike="noStrike" dirty="0" err="1" smtClean="0"/>
                        <a:t>культурно-досуговых</a:t>
                      </a:r>
                      <a:r>
                        <a:rPr lang="ru-RU" sz="1050" u="none" strike="noStrike" dirty="0" smtClean="0"/>
                        <a:t> мероприятий в Новокузнецком городском округе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ед.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13310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13320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13330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24777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Посещаемость муниципальных музейных учреждений в расчете на 1 тысячу жителей города Новокузнецка общеобразовательных учреждений, сдававших единый государственный экзамен по данным предметам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ед.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700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750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800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представленных (во всех формах) зрителю музейных предметов в общем количестве музейных предметов основного фонда  муниципальных музеев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удовлетворенности населения качеством предоставляемых услуг муниципальными учреждениями в сфере культуры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85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87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88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26000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Доля объектов культурного наследия, находящихся в муниципальной собственности в удовлетворительном состоянии, в общем количестве объектов культурного наследия, находящихся в муниципальной собственности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83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85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71975" y="5666303"/>
            <a:ext cx="4762500" cy="8617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</a:pPr>
            <a:r>
              <a:rPr lang="ru-RU" sz="1400" b="1" dirty="0" smtClean="0">
                <a:solidFill>
                  <a:srgbClr val="FF0000"/>
                </a:solidFill>
              </a:rPr>
              <a:t>Цель программы:</a:t>
            </a:r>
          </a:p>
          <a:p>
            <a:pPr marL="446088" indent="-446088"/>
            <a:r>
              <a:rPr lang="ru-RU" sz="11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Создание условий для сохранения, развития и реализации культурного и духовного потенциала населения города Новокузнецка</a:t>
            </a:r>
            <a:endParaRPr lang="ru-RU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660" y="987502"/>
            <a:ext cx="4161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Ожидаемые результаты реализации программы</a:t>
            </a:r>
            <a:endParaRPr lang="ru-RU" sz="11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97" y="101895"/>
            <a:ext cx="6388855" cy="1312236"/>
          </a:xfrm>
        </p:spPr>
        <p:txBody>
          <a:bodyPr anchor="t">
            <a:noAutofit/>
          </a:bodyPr>
          <a:lstStyle/>
          <a:p>
            <a:pPr algn="ctr"/>
            <a:r>
              <a:rPr lang="ru-RU" dirty="0" smtClean="0"/>
              <a:t>Организация и развитие пассажирских перевозок и координация работы операторов связи на территории Новокузнецкого городского округа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09409" y="0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94170" y="531421"/>
            <a:ext cx="997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2,6%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678895" y="2047236"/>
            <a:ext cx="3455580" cy="692497"/>
          </a:xfrm>
          <a:prstGeom prst="rect">
            <a:avLst/>
          </a:prstGeom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/>
            <a:r>
              <a:rPr lang="ru-RU" sz="1400" b="1" dirty="0" smtClean="0"/>
              <a:t>Разработчик программы:</a:t>
            </a:r>
          </a:p>
          <a:p>
            <a:pPr marL="446088" indent="-446088"/>
            <a:r>
              <a:rPr lang="ru-RU" sz="1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1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Управление по транспорту и связи администрации города Новокузнецка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2185" y="1035127"/>
            <a:ext cx="2551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Финансовое обеспечение из средств бюджета </a:t>
            </a:r>
          </a:p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449</a:t>
            </a:r>
            <a:r>
              <a:rPr lang="ru-RU" sz="1400" b="1" dirty="0" smtClean="0"/>
              <a:t>млн.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623" y="2182326"/>
          <a:ext cx="5469836" cy="161619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04833"/>
                <a:gridCol w="671773"/>
                <a:gridCol w="364410"/>
                <a:gridCol w="364410"/>
                <a:gridCol w="364410"/>
              </a:tblGrid>
              <a:tr h="297713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100" u="none" strike="noStrike" smtClean="0"/>
                        <a:t>Наименование целевого  индикатора программы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31" marR="7231" marT="723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ед. </a:t>
                      </a:r>
                      <a:r>
                        <a:rPr lang="ru-RU" sz="1100" u="none" strike="noStrike" dirty="0" err="1" smtClean="0"/>
                        <a:t>измер</a:t>
                      </a:r>
                      <a:r>
                        <a:rPr lang="ru-RU" sz="1100" u="none" strike="noStrike" dirty="0" smtClean="0"/>
                        <a:t>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2017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31" marR="7231" marT="723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10811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Выполнение планового количества рейсов, предусмотренных социальным заказом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98,6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98,7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98,8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Уровень доходности перевозчиков на единицу транспортной работы на перевозках по социальному заказу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руб. / </a:t>
                      </a:r>
                      <a:r>
                        <a:rPr lang="ru-RU" sz="1100" u="none" strike="noStrike" dirty="0" err="1"/>
                        <a:t>маш.час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545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565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050" u="none" strike="noStrike" dirty="0" smtClean="0"/>
                        <a:t>Процент охвата населения города услугами связи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231" marR="7231" marT="72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45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48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51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678895" y="2837378"/>
            <a:ext cx="3455580" cy="1231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cap="rnd">
            <a:rou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</a:pPr>
            <a:r>
              <a:rPr lang="ru-RU" sz="1400" b="1" dirty="0" smtClean="0">
                <a:solidFill>
                  <a:srgbClr val="FF0000"/>
                </a:solidFill>
              </a:rPr>
              <a:t>Цель программы:</a:t>
            </a:r>
          </a:p>
          <a:p>
            <a:pPr marL="446088" indent="-446088"/>
            <a:r>
              <a:rPr lang="ru-RU" sz="11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Создание условий для наиболее полного удовлетворения потребности населения города в пассажирских перевозках и услугах связи</a:t>
            </a:r>
            <a:endParaRPr lang="ru-RU" sz="11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660" y="1892377"/>
            <a:ext cx="4161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Ожидаемые результаты реализации программы</a:t>
            </a:r>
            <a:endParaRPr lang="ru-RU" sz="11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200" y="126450"/>
            <a:ext cx="7788691" cy="7174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5. ИСТОЧНИКИ ФИНАНСИРОВАНИЯ</a:t>
            </a:r>
            <a:r>
              <a:rPr lang="en-US" sz="2800" dirty="0" smtClean="0"/>
              <a:t> </a:t>
            </a:r>
            <a:r>
              <a:rPr lang="ru-RU" sz="2800" dirty="0" smtClean="0"/>
              <a:t>ДЕФИЦИТА БЮДЖЕТА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7385" y="770400"/>
            <a:ext cx="3926506" cy="5853966"/>
          </a:xfrm>
        </p:spPr>
        <p:txBody>
          <a:bodyPr>
            <a:normAutofit fontScale="70000" lnSpcReduction="20000"/>
          </a:bodyPr>
          <a:lstStyle/>
          <a:p>
            <a:pPr lvl="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lnSpc>
                <a:spcPct val="134000"/>
              </a:lnSpc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400" dirty="0" smtClean="0"/>
              <a:t>Муниципальные займы, осуществляемые путем выпуска муниципальных ценных бумаг от имени муниципального образования</a:t>
            </a:r>
          </a:p>
          <a:p>
            <a:pPr>
              <a:lnSpc>
                <a:spcPct val="134000"/>
              </a:lnSpc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endParaRPr lang="ru-RU" sz="2400" dirty="0" smtClean="0"/>
          </a:p>
          <a:p>
            <a:pPr>
              <a:lnSpc>
                <a:spcPct val="134000"/>
              </a:lnSpc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400" dirty="0" smtClean="0"/>
              <a:t>Кредиты, полученные от кредитных организаций</a:t>
            </a:r>
          </a:p>
          <a:p>
            <a:pPr>
              <a:lnSpc>
                <a:spcPct val="134000"/>
              </a:lnSpc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endParaRPr lang="ru-RU" sz="2400" dirty="0"/>
          </a:p>
          <a:p>
            <a:pPr>
              <a:lnSpc>
                <a:spcPct val="134000"/>
              </a:lnSpc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400" dirty="0" smtClean="0"/>
              <a:t>Бюджетные кредиты, полученные от бюджетов других уровней бюджетной системы РФ</a:t>
            </a:r>
          </a:p>
          <a:p>
            <a:pPr marL="171450" lvl="1">
              <a:lnSpc>
                <a:spcPct val="134000"/>
              </a:lnSpc>
              <a:spcBef>
                <a:spcPts val="75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endParaRPr lang="ru-RU" sz="2400" dirty="0"/>
          </a:p>
          <a:p>
            <a:pPr>
              <a:lnSpc>
                <a:spcPct val="134000"/>
              </a:lnSpc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400" dirty="0" smtClean="0"/>
              <a:t>Изменение остатков средств на счетах по учету средств местного бюджета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00026" y="1990725"/>
            <a:ext cx="4048124" cy="2790825"/>
          </a:xfrm>
          <a:prstGeom prst="cloudCallout">
            <a:avLst>
              <a:gd name="adj1" fmla="val -40185"/>
              <a:gd name="adj2" fmla="val 7864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9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en-US" sz="9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9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</a:rPr>
              <a:t>Первые три источника составляют муниципальный долг,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</a:rPr>
              <a:t>то есть совокупность долговых обязательств муниципального образования</a:t>
            </a: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9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9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9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350" dirty="0"/>
              <a:t> 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22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9698"/>
            <a:ext cx="7886700" cy="75477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Муниципальный долг</a:t>
            </a:r>
            <a:endParaRPr lang="ru-RU" sz="1400" dirty="0"/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/>
        </p:nvGraphicFramePr>
        <p:xfrm>
          <a:off x="7509409" y="208807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Диаграмма 20"/>
          <p:cNvGraphicFramePr/>
          <p:nvPr/>
        </p:nvGraphicFramePr>
        <p:xfrm>
          <a:off x="753012" y="1150420"/>
          <a:ext cx="7400924" cy="4120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34283" y="5429250"/>
            <a:ext cx="4993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SzPct val="125000"/>
              <a:tabLst>
                <a:tab pos="2419350" algn="l"/>
                <a:tab pos="2600325" algn="l"/>
              </a:tabLst>
            </a:pPr>
            <a:r>
              <a:rPr lang="ru-RU" sz="1400" dirty="0" smtClean="0">
                <a:solidFill>
                  <a:srgbClr val="002060"/>
                </a:solidFill>
              </a:rPr>
              <a:t>Справочно, в 2014 году:</a:t>
            </a:r>
          </a:p>
          <a:p>
            <a:pPr>
              <a:buClr>
                <a:srgbClr val="FF0000"/>
              </a:buClr>
              <a:buSzPct val="125000"/>
              <a:tabLst>
                <a:tab pos="2419350" algn="l"/>
                <a:tab pos="2600325" algn="l"/>
              </a:tabLst>
            </a:pPr>
            <a:endParaRPr lang="ru-RU" sz="1400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  <a:tabLst>
                <a:tab pos="2419350" algn="l"/>
                <a:tab pos="2600325" algn="l"/>
              </a:tabLst>
            </a:pPr>
            <a:r>
              <a:rPr lang="ru-RU" sz="1400" dirty="0" smtClean="0">
                <a:solidFill>
                  <a:srgbClr val="002060"/>
                </a:solidFill>
              </a:rPr>
              <a:t>Ставка бюджетного кредита	–	</a:t>
            </a:r>
            <a:r>
              <a:rPr lang="ru-RU" sz="1400" dirty="0" smtClean="0">
                <a:solidFill>
                  <a:srgbClr val="002060"/>
                </a:solidFill>
              </a:rPr>
              <a:t>0,1–0,5 </a:t>
            </a:r>
            <a:r>
              <a:rPr lang="ru-RU" sz="1400" dirty="0" smtClean="0">
                <a:solidFill>
                  <a:srgbClr val="002060"/>
                </a:solidFill>
              </a:rPr>
              <a:t>% годовых</a:t>
            </a:r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  <a:tabLst>
                <a:tab pos="2419350" algn="l"/>
                <a:tab pos="2600325" algn="l"/>
              </a:tabLst>
            </a:pPr>
            <a:r>
              <a:rPr lang="ru-RU" sz="1400" dirty="0" smtClean="0">
                <a:solidFill>
                  <a:srgbClr val="002060"/>
                </a:solidFill>
              </a:rPr>
              <a:t>Ставки банковских кредитов	–	12,46 % годовых</a:t>
            </a:r>
            <a:endParaRPr lang="ru-RU" sz="1400" dirty="0"/>
          </a:p>
        </p:txBody>
      </p:sp>
      <p:grpSp>
        <p:nvGrpSpPr>
          <p:cNvPr id="3" name="Группа 7"/>
          <p:cNvGrpSpPr/>
          <p:nvPr/>
        </p:nvGrpSpPr>
        <p:grpSpPr>
          <a:xfrm>
            <a:off x="446566" y="435933"/>
            <a:ext cx="985322" cy="382772"/>
            <a:chOff x="1818166" y="1733105"/>
            <a:chExt cx="985322" cy="382772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818166" y="1733105"/>
              <a:ext cx="925034" cy="382772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cap="rnd">
              <a:noFill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3810">
              <a:bevelT/>
              <a:contourClr>
                <a:schemeClr val="accent3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830910" y="1741012"/>
              <a:ext cx="97257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400" dirty="0" smtClean="0">
                  <a:solidFill>
                    <a:srgbClr val="274A6C"/>
                  </a:solidFill>
                </a:rPr>
                <a:t>млн. руб.</a:t>
              </a:r>
              <a:endParaRPr lang="ru-RU" sz="1400" dirty="0">
                <a:solidFill>
                  <a:srgbClr val="274A6C"/>
                </a:solidFill>
              </a:endParaRPr>
            </a:p>
          </p:txBody>
        </p:sp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825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57" y="609662"/>
            <a:ext cx="7406640" cy="7837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Открытые информационные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1668" y="3867898"/>
            <a:ext cx="3747407" cy="3575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hlinkClick r:id="rId2"/>
              </a:rPr>
              <a:t>Бюджет для граждан Кемеровской области</a:t>
            </a:r>
            <a:endParaRPr lang="ru-RU" dirty="0"/>
          </a:p>
        </p:txBody>
      </p:sp>
      <p:pic>
        <p:nvPicPr>
          <p:cNvPr id="4" name="Рисунок 3" descr="Minfi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704" y="1650515"/>
            <a:ext cx="607088" cy="7406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11125" y="2413861"/>
            <a:ext cx="34877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>
                <a:hlinkClick r:id="rId4"/>
              </a:rPr>
              <a:t>Бюджет для граждан Российской Федерации</a:t>
            </a:r>
            <a:endParaRPr lang="ru-RU" sz="1350" dirty="0"/>
          </a:p>
          <a:p>
            <a:endParaRPr lang="ru-RU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232664" y="5870313"/>
            <a:ext cx="85137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	</a:t>
            </a:r>
            <a:r>
              <a:rPr lang="ru-RU" sz="1350" dirty="0" smtClean="0"/>
              <a:t>  </a:t>
            </a:r>
            <a:r>
              <a:rPr lang="en-US" sz="1350" dirty="0" smtClean="0"/>
              <a:t>© </a:t>
            </a:r>
            <a:r>
              <a:rPr lang="ru-RU" sz="1050" dirty="0" smtClean="0"/>
              <a:t>Автор </a:t>
            </a:r>
            <a:r>
              <a:rPr lang="ru-RU" sz="1050" dirty="0"/>
              <a:t>титульного рисунка </a:t>
            </a:r>
            <a:r>
              <a:rPr lang="ru-RU" sz="1050" dirty="0" smtClean="0"/>
              <a:t>– «Кузнецкая крепость»  </a:t>
            </a:r>
            <a:r>
              <a:rPr lang="ru-RU" sz="1050" dirty="0"/>
              <a:t>Савино</a:t>
            </a:r>
            <a:r>
              <a:rPr lang="en-US" sz="1050" dirty="0"/>
              <a:t>ff </a:t>
            </a:r>
            <a:r>
              <a:rPr lang="ru-RU" sz="1050" dirty="0"/>
              <a:t>Дмитрий</a:t>
            </a:r>
          </a:p>
        </p:txBody>
      </p:sp>
      <p:pic>
        <p:nvPicPr>
          <p:cNvPr id="1026" name="Picture 2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4821" y="1637811"/>
            <a:ext cx="2179659" cy="68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logotip.gif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6835" y="4533076"/>
            <a:ext cx="1648653" cy="824327"/>
          </a:xfrm>
          <a:prstGeom prst="rect">
            <a:avLst/>
          </a:prstGeom>
        </p:spPr>
      </p:pic>
      <p:pic>
        <p:nvPicPr>
          <p:cNvPr id="1028" name="Picture 4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46330" y="2703037"/>
            <a:ext cx="2167720" cy="67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30168" y="3747073"/>
            <a:ext cx="2152819" cy="47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index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6662" y="3042546"/>
            <a:ext cx="718571" cy="761421"/>
          </a:xfrm>
          <a:prstGeom prst="rect">
            <a:avLst/>
          </a:prstGeom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34</a:t>
            </a:fld>
            <a:endParaRPr lang="en-US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65544" y="5762847"/>
            <a:ext cx="2700670" cy="1588"/>
          </a:xfrm>
          <a:prstGeom prst="line">
            <a:avLst/>
          </a:prstGeom>
          <a:ln w="158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77A7-DC07-4CD4-8E5E-4C0F05A4E476}" type="slidenum">
              <a:rPr lang="ru-RU"/>
              <a:pPr/>
              <a:t>35</a:t>
            </a:fld>
            <a:endParaRPr lang="ru-RU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17282"/>
            <a:ext cx="8229600" cy="518746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3000" dirty="0"/>
              <a:t>Список источников и литературы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0323" y="1226527"/>
            <a:ext cx="8557846" cy="5412398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Конституция Российской Федерации (принята всенародным голосованием 12.12.1993).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Бюджетный кодекс Российской Федерации от 31.07.1998 № 145-ФЗ.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Налоговый кодекс Российской Федерации (часть первая) от 31.07.1998 № 146-ФЗ.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Налоговый кодекс Российской Федерации (часть вторая) от 05.08.2000 № 117-ФЗ.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Федеральный Закон от 06.10.2003 № 131-ФЗ «Об общих принципах организации местного самоуправления в Российской Федерации».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Федеральный закон от 08.05.2010 № 83-ФЗ «О внесении изменений в отдельные законодательные акты Российской Федерации в связи с совершенствованием правового положения государственных (муниципальных) учреждений».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Совместный приказ Министерства финансов Российской Федерации, Министерства регионального развития Российской Федерации, Министерства экономического развития Российской Федерации от 22 августа 2013 г. № 86н/357/468 «Об утверждении Методических рекомендаций по представлению бюджетов субъектов Российской Федерации и местных бюджетов и отчетов об их исполнении в доступной для граждан форме».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Бюджетное послание Президента РФ Федеральному собранию от 13.06.2013 </a:t>
            </a:r>
            <a:r>
              <a:rPr lang="ru-RU" sz="1200" dirty="0" smtClean="0"/>
              <a:t>«О </a:t>
            </a:r>
            <a:r>
              <a:rPr lang="ru-RU" sz="1200" dirty="0"/>
              <a:t>бюджетной политике в 2014 - 2016 годах»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Закон Кемеровской области от 24.11.2005 № 134-ОЗ «О межбюджетных отношениях в Кемеровской области».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Устав Новокузнецкого городского округа.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Решение Новокузнецкого городского Совета народных депутатов от 27.11.2013 № 15/153 «Об утверждении Положения о бюджетном процессе в Новокузнецком городском округе».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Постановление </a:t>
            </a:r>
            <a:r>
              <a:rPr lang="ru-RU" sz="1200" dirty="0" smtClean="0"/>
              <a:t>администрации города </a:t>
            </a:r>
            <a:r>
              <a:rPr lang="ru-RU" sz="1200" dirty="0"/>
              <a:t>Новокузнецка от </a:t>
            </a:r>
            <a:r>
              <a:rPr lang="ru-RU" sz="1200" dirty="0" smtClean="0"/>
              <a:t>10.04.2014 </a:t>
            </a:r>
            <a:r>
              <a:rPr lang="ru-RU" sz="1200" dirty="0"/>
              <a:t>№ </a:t>
            </a:r>
            <a:r>
              <a:rPr lang="ru-RU" sz="1200" dirty="0" smtClean="0"/>
              <a:t>54 </a:t>
            </a:r>
            <a:r>
              <a:rPr lang="ru-RU" sz="1200" dirty="0"/>
              <a:t>«О реализации норм Бюджетного кодекса Российской Федерации».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Постановление администрации города Новокузнецка от 30.11.2010 № 114 «О совершенствовании правового положения муниципальных учреждений</a:t>
            </a:r>
            <a:r>
              <a:rPr lang="ru-RU" sz="1200" dirty="0" smtClean="0"/>
              <a:t>».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 smtClean="0"/>
              <a:t>Решение Новокузнецкого городского Совета народных депутатов № 16-151 от 23.12.2014г. «О бюджете Новокузнецкого городского округа на 2015 год и на плановый период 2016 и 2017 годов»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ru-RU" sz="1200" dirty="0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232997" y="1075592"/>
            <a:ext cx="8641373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662"/>
          </a:p>
        </p:txBody>
      </p:sp>
    </p:spTree>
    <p:extLst>
      <p:ext uri="{BB962C8B-B14F-4D97-AF65-F5344CB8AC3E}">
        <p14:creationId xmlns="" xmlns:p14="http://schemas.microsoft.com/office/powerpoint/2010/main" val="236867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5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45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  <p:bldP spid="2458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5760" y="677732"/>
            <a:ext cx="829414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Список использованных сокращений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5585" y="1296365"/>
            <a:ext cx="7928658" cy="519703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 smtClean="0"/>
              <a:t>ГРБС</a:t>
            </a:r>
            <a:r>
              <a:rPr lang="ru-RU" sz="1600" dirty="0" smtClean="0"/>
              <a:t> – главный распорядитель бюджетных средств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ЕНВД</a:t>
            </a:r>
            <a:r>
              <a:rPr lang="ru-RU" sz="1600" dirty="0" smtClean="0"/>
              <a:t> – единый налог на вмененный доход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КО</a:t>
            </a:r>
            <a:r>
              <a:rPr lang="ru-RU" sz="1600" dirty="0" smtClean="0"/>
              <a:t> – Кемеровская область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МКД</a:t>
            </a:r>
            <a:r>
              <a:rPr lang="ru-RU" sz="1600" dirty="0" smtClean="0"/>
              <a:t> – многоквартирный дом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НДС</a:t>
            </a:r>
            <a:r>
              <a:rPr lang="ru-RU" sz="1600" dirty="0" smtClean="0"/>
              <a:t> – налог на добавленную стоимость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НДПИ</a:t>
            </a:r>
            <a:r>
              <a:rPr lang="ru-RU" sz="1600" dirty="0" smtClean="0"/>
              <a:t> – налог на добычу полезных ископаемых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НДФЛ</a:t>
            </a:r>
            <a:r>
              <a:rPr lang="ru-RU" sz="1600" dirty="0" smtClean="0"/>
              <a:t> – налог на доходы физических лиц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ОМС</a:t>
            </a:r>
            <a:r>
              <a:rPr lang="ru-RU" sz="1600" dirty="0" smtClean="0"/>
              <a:t> – обязательное медицинское страхование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РЭК</a:t>
            </a:r>
            <a:r>
              <a:rPr lang="ru-RU" sz="1600" dirty="0" smtClean="0"/>
              <a:t> – Региональная Энергетическая комиссия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СНД</a:t>
            </a:r>
            <a:r>
              <a:rPr lang="ru-RU" sz="1600" dirty="0" smtClean="0"/>
              <a:t> – Совет народных депутатов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ТБО</a:t>
            </a:r>
            <a:r>
              <a:rPr lang="ru-RU" sz="1600" dirty="0" smtClean="0"/>
              <a:t> – твердые бытовые отходы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УСН</a:t>
            </a:r>
            <a:r>
              <a:rPr lang="ru-RU" sz="1600" dirty="0" smtClean="0"/>
              <a:t> – упрощенная система налогообложения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ФО</a:t>
            </a:r>
            <a:r>
              <a:rPr lang="ru-RU" sz="1600" dirty="0" smtClean="0"/>
              <a:t> – финансовый орган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КГК</a:t>
            </a:r>
            <a:r>
              <a:rPr lang="ru-RU" sz="1600" dirty="0" smtClean="0"/>
              <a:t> – комитет городского контроля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ГАДБ</a:t>
            </a:r>
            <a:r>
              <a:rPr lang="ru-RU" sz="1600" dirty="0" smtClean="0"/>
              <a:t> – главный администратор доходов бюджета</a:t>
            </a:r>
          </a:p>
          <a:p>
            <a:pPr>
              <a:lnSpc>
                <a:spcPct val="120000"/>
              </a:lnSpc>
            </a:pPr>
            <a:endParaRPr lang="ru-RU" sz="16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6632C-2616-4D0F-8CED-4A1C6A3EB1ED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/>
          <p:cNvSpPr/>
          <p:nvPr/>
        </p:nvSpPr>
        <p:spPr>
          <a:xfrm>
            <a:off x="298525" y="417597"/>
            <a:ext cx="8565877" cy="92525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2878" tIns="162878" rIns="162878" bIns="162878" numCol="1" spcCol="1270" anchor="ctr" anchorCtr="0">
            <a:noAutofit/>
          </a:bodyPr>
          <a:lstStyle/>
          <a:p>
            <a:pPr algn="ctr" defTabSz="190023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450" dirty="0" smtClean="0">
                <a:solidFill>
                  <a:schemeClr val="tx1"/>
                </a:solidFill>
              </a:rPr>
              <a:t>Контактная информация для граждан</a:t>
            </a:r>
            <a:endParaRPr lang="ru-RU" sz="3450" dirty="0">
              <a:solidFill>
                <a:schemeClr val="tx1"/>
              </a:solidFill>
            </a:endParaRPr>
          </a:p>
        </p:txBody>
      </p:sp>
      <p:graphicFrame>
        <p:nvGraphicFramePr>
          <p:cNvPr id="20" name="Схема 19"/>
          <p:cNvGraphicFramePr/>
          <p:nvPr/>
        </p:nvGraphicFramePr>
        <p:xfrm>
          <a:off x="280851" y="1143000"/>
          <a:ext cx="8663123" cy="4810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1971108571"/>
              </p:ext>
            </p:extLst>
          </p:nvPr>
        </p:nvGraphicFramePr>
        <p:xfrm>
          <a:off x="4158962" y="735169"/>
          <a:ext cx="4457700" cy="1788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390525" y="285750"/>
            <a:ext cx="7886700" cy="93821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Бюджетная система РФ</a:t>
            </a:r>
            <a:endParaRPr lang="ru-RU" sz="2800" dirty="0"/>
          </a:p>
        </p:txBody>
      </p:sp>
      <p:graphicFrame>
        <p:nvGraphicFramePr>
          <p:cNvPr id="10" name="Объект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="" xmlns:p14="http://schemas.microsoft.com/office/powerpoint/2010/main" val="2881653743"/>
              </p:ext>
            </p:extLst>
          </p:nvPr>
        </p:nvGraphicFramePr>
        <p:xfrm>
          <a:off x="637952" y="1930400"/>
          <a:ext cx="340699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42950" y="5895975"/>
            <a:ext cx="2473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Бюджетная система РФ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6" name="Объект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5885" y="5091902"/>
            <a:ext cx="553916" cy="988739"/>
          </a:xfrm>
          <a:prstGeom prst="rect">
            <a:avLst/>
          </a:prstGeom>
        </p:spPr>
      </p:pic>
      <p:sp>
        <p:nvSpPr>
          <p:cNvPr id="17" name="Выноска-облако 16"/>
          <p:cNvSpPr/>
          <p:nvPr/>
        </p:nvSpPr>
        <p:spPr>
          <a:xfrm>
            <a:off x="4486940" y="2881424"/>
            <a:ext cx="2780635" cy="2223976"/>
          </a:xfrm>
          <a:prstGeom prst="cloudCallout">
            <a:avLst>
              <a:gd name="adj1" fmla="val 79797"/>
              <a:gd name="adj2" fmla="val 4749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b="1" i="1" dirty="0" smtClean="0">
                <a:solidFill>
                  <a:schemeClr val="accent1"/>
                </a:solidFill>
              </a:rPr>
              <a:t>В основе распределения общегосударственных денежных ресурсов между уровнями бюджетной системы РФ заложены принципы самостоятельности местных бюджетов, их государственной финансовой поддержки.</a:t>
            </a:r>
            <a:endParaRPr lang="ru-RU" sz="9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760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57250" y="314325"/>
            <a:ext cx="7406640" cy="10287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Бюджет городского округа Новокузнецк в бюджетной системе РФ</a:t>
            </a:r>
            <a:br>
              <a:rPr lang="ru-RU" dirty="0" smtClean="0"/>
            </a:br>
            <a:r>
              <a:rPr lang="ru-RU" sz="1650" dirty="0"/>
              <a:t>(данные </a:t>
            </a:r>
            <a:r>
              <a:rPr lang="ru-RU" sz="1650" dirty="0" smtClean="0"/>
              <a:t>бюджетов </a:t>
            </a:r>
            <a:r>
              <a:rPr lang="ru-RU" sz="1650" dirty="0"/>
              <a:t>на </a:t>
            </a:r>
            <a:r>
              <a:rPr lang="ru-RU" sz="1650" dirty="0" smtClean="0"/>
              <a:t>2015 год)</a:t>
            </a:r>
            <a:endParaRPr lang="ru-RU" sz="1650" dirty="0"/>
          </a:p>
        </p:txBody>
      </p:sp>
      <p:pic>
        <p:nvPicPr>
          <p:cNvPr id="5" name="Содержимое 3" descr="02-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319" y="1538893"/>
            <a:ext cx="7239182" cy="4530843"/>
          </a:xfrm>
          <a:scene3d>
            <a:camera prst="orthographicFront"/>
            <a:lightRig rig="threePt" dir="t"/>
          </a:scene3d>
          <a:sp3d contourW="12700"/>
        </p:spPr>
      </p:pic>
      <p:sp>
        <p:nvSpPr>
          <p:cNvPr id="6" name="TextBox 5"/>
          <p:cNvSpPr txBox="1"/>
          <p:nvPr/>
        </p:nvSpPr>
        <p:spPr>
          <a:xfrm>
            <a:off x="1926771" y="2710544"/>
            <a:ext cx="1446743" cy="923330"/>
          </a:xfrm>
          <a:prstGeom prst="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50" dirty="0"/>
              <a:t>Россия</a:t>
            </a:r>
            <a:r>
              <a:rPr lang="ru-RU" sz="1350" dirty="0" smtClean="0"/>
              <a:t>:</a:t>
            </a:r>
          </a:p>
          <a:p>
            <a:r>
              <a:rPr lang="ru-RU" sz="1350" dirty="0" smtClean="0"/>
              <a:t>Доходы </a:t>
            </a:r>
            <a:r>
              <a:rPr lang="en-US" sz="1350" dirty="0" smtClean="0"/>
              <a:t>15 082</a:t>
            </a:r>
            <a:r>
              <a:rPr lang="ru-RU" sz="1350" dirty="0" smtClean="0"/>
              <a:t>,</a:t>
            </a:r>
            <a:r>
              <a:rPr lang="en-US" sz="1350" dirty="0" smtClean="0"/>
              <a:t>4</a:t>
            </a:r>
            <a:endParaRPr lang="ru-RU" sz="1350" dirty="0" smtClean="0"/>
          </a:p>
          <a:p>
            <a:r>
              <a:rPr lang="ru-RU" sz="1350" dirty="0" smtClean="0"/>
              <a:t>Расходы</a:t>
            </a:r>
            <a:r>
              <a:rPr lang="en-US" sz="1350" dirty="0" smtClean="0"/>
              <a:t> 15 513</a:t>
            </a:r>
            <a:r>
              <a:rPr lang="ru-RU" sz="1350" dirty="0" smtClean="0"/>
              <a:t>,</a:t>
            </a:r>
            <a:r>
              <a:rPr lang="en-US" sz="1350" dirty="0" smtClean="0"/>
              <a:t>1</a:t>
            </a:r>
            <a:endParaRPr lang="ru-RU" sz="1350" dirty="0" smtClean="0"/>
          </a:p>
          <a:p>
            <a:r>
              <a:rPr lang="ru-RU" sz="1350" dirty="0" smtClean="0">
                <a:solidFill>
                  <a:srgbClr val="FF0000"/>
                </a:solidFill>
              </a:rPr>
              <a:t>Дефицит 430,7</a:t>
            </a:r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015" y="4689963"/>
            <a:ext cx="1808893" cy="923330"/>
          </a:xfrm>
          <a:prstGeom prst="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50" dirty="0"/>
              <a:t>Кемеровская область</a:t>
            </a:r>
            <a:r>
              <a:rPr lang="ru-RU" sz="1350" dirty="0" smtClean="0"/>
              <a:t>:</a:t>
            </a:r>
          </a:p>
          <a:p>
            <a:r>
              <a:rPr lang="ru-RU" sz="1350" dirty="0" smtClean="0"/>
              <a:t>Доходы 90,0</a:t>
            </a:r>
          </a:p>
          <a:p>
            <a:r>
              <a:rPr lang="ru-RU" sz="1350" dirty="0" smtClean="0"/>
              <a:t>Расходы</a:t>
            </a:r>
            <a:r>
              <a:rPr lang="en-US" sz="1350" dirty="0" smtClean="0"/>
              <a:t> </a:t>
            </a:r>
            <a:r>
              <a:rPr lang="ru-RU" sz="1350" dirty="0" smtClean="0"/>
              <a:t>99,3</a:t>
            </a:r>
          </a:p>
          <a:p>
            <a:r>
              <a:rPr lang="ru-RU" sz="1350" dirty="0" smtClean="0">
                <a:solidFill>
                  <a:srgbClr val="FF0000"/>
                </a:solidFill>
              </a:rPr>
              <a:t>Дефицит 9,3</a:t>
            </a:r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00530" y="1525891"/>
            <a:ext cx="1286539" cy="923330"/>
          </a:xfrm>
          <a:prstGeom prst="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350" dirty="0"/>
              <a:t>Кемерово:</a:t>
            </a:r>
          </a:p>
          <a:p>
            <a:r>
              <a:rPr lang="ru-RU" sz="1350" dirty="0" smtClean="0"/>
              <a:t>Доходы 13,8</a:t>
            </a:r>
            <a:endParaRPr lang="ru-RU" sz="1350" dirty="0"/>
          </a:p>
          <a:p>
            <a:r>
              <a:rPr lang="ru-RU" sz="1350" dirty="0" smtClean="0"/>
              <a:t>Расходы</a:t>
            </a:r>
            <a:r>
              <a:rPr lang="en-US" sz="1350" dirty="0" smtClean="0"/>
              <a:t> </a:t>
            </a:r>
            <a:r>
              <a:rPr lang="ru-RU" sz="1350" dirty="0" smtClean="0"/>
              <a:t>14,3</a:t>
            </a:r>
          </a:p>
          <a:p>
            <a:r>
              <a:rPr lang="ru-RU" sz="1350" dirty="0" smtClean="0">
                <a:solidFill>
                  <a:srgbClr val="FF0000"/>
                </a:solidFill>
              </a:rPr>
              <a:t>Дефицит 0,5</a:t>
            </a:r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99490" y="3750282"/>
            <a:ext cx="1189749" cy="923330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50" dirty="0">
                <a:solidFill>
                  <a:schemeClr val="bg1"/>
                </a:solidFill>
              </a:rPr>
              <a:t>Новокузнецк</a:t>
            </a:r>
            <a:r>
              <a:rPr lang="ru-RU" sz="1350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1350" dirty="0" smtClean="0">
                <a:solidFill>
                  <a:schemeClr val="bg1"/>
                </a:solidFill>
              </a:rPr>
              <a:t>Доходы 16,0</a:t>
            </a:r>
          </a:p>
          <a:p>
            <a:r>
              <a:rPr lang="ru-RU" sz="1350" dirty="0" smtClean="0">
                <a:solidFill>
                  <a:schemeClr val="bg1"/>
                </a:solidFill>
              </a:rPr>
              <a:t>Расходы</a:t>
            </a:r>
            <a:r>
              <a:rPr lang="en-US" sz="1350" dirty="0" smtClean="0">
                <a:solidFill>
                  <a:schemeClr val="bg1"/>
                </a:solidFill>
              </a:rPr>
              <a:t> </a:t>
            </a:r>
            <a:r>
              <a:rPr lang="ru-RU" sz="1350" dirty="0" smtClean="0">
                <a:solidFill>
                  <a:schemeClr val="bg1"/>
                </a:solidFill>
              </a:rPr>
              <a:t>17,6</a:t>
            </a:r>
          </a:p>
          <a:p>
            <a:r>
              <a:rPr lang="ru-RU" sz="1350" b="1" dirty="0" smtClean="0">
                <a:solidFill>
                  <a:srgbClr val="FF0000"/>
                </a:solidFill>
              </a:rPr>
              <a:t>Дефицит 1,6</a:t>
            </a:r>
            <a:endParaRPr lang="ru-RU" sz="1350" b="1" dirty="0">
              <a:solidFill>
                <a:srgbClr val="FF0000"/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283532" y="910855"/>
            <a:ext cx="1031359" cy="382772"/>
            <a:chOff x="3728481" y="655673"/>
            <a:chExt cx="1031359" cy="382772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3728481" y="655673"/>
              <a:ext cx="1031359" cy="382772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cap="rnd">
              <a:noFill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3810">
              <a:bevelT/>
              <a:contourClr>
                <a:schemeClr val="accent3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740721" y="663580"/>
              <a:ext cx="101203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400" dirty="0" smtClean="0">
                  <a:solidFill>
                    <a:srgbClr val="274A6C"/>
                  </a:solidFill>
                </a:rPr>
                <a:t>млрд. руб.</a:t>
              </a:r>
              <a:endParaRPr lang="ru-RU" sz="1400" dirty="0">
                <a:solidFill>
                  <a:srgbClr val="274A6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3601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051" y="3692524"/>
            <a:ext cx="777649" cy="10368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068" y="1276898"/>
            <a:ext cx="777649" cy="1036865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129288084"/>
              </p:ext>
            </p:extLst>
          </p:nvPr>
        </p:nvGraphicFramePr>
        <p:xfrm>
          <a:off x="2989943" y="1095375"/>
          <a:ext cx="6630308" cy="4630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036" y="542459"/>
            <a:ext cx="7406640" cy="481693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+mn-lt"/>
                <a:ea typeface="+mn-ea"/>
                <a:cs typeface="+mn-cs"/>
              </a:rPr>
              <a:t>Бюджетный процесс</a:t>
            </a:r>
            <a:r>
              <a:rPr lang="ru-RU" sz="1800" b="1" dirty="0">
                <a:latin typeface="+mn-lt"/>
                <a:ea typeface="+mn-ea"/>
                <a:cs typeface="+mn-cs"/>
              </a:rPr>
              <a:t/>
            </a:r>
            <a:br>
              <a:rPr lang="ru-RU" sz="1800" b="1" dirty="0">
                <a:latin typeface="+mn-lt"/>
                <a:ea typeface="+mn-ea"/>
                <a:cs typeface="+mn-cs"/>
              </a:rPr>
            </a:br>
            <a:r>
              <a:rPr lang="ru-RU" sz="1400" dirty="0">
                <a:latin typeface="+mn-lt"/>
                <a:ea typeface="+mn-ea"/>
                <a:cs typeface="+mn-cs"/>
              </a:rPr>
              <a:t>Представляет собой деятельность по составлению проекта бюджета, его рассмотрению, утверждению, исполнению, составлению отчета об исполнении и его утверждению.</a:t>
            </a:r>
            <a:br>
              <a:rPr lang="ru-RU" sz="1400" dirty="0">
                <a:latin typeface="+mn-lt"/>
                <a:ea typeface="+mn-ea"/>
                <a:cs typeface="+mn-cs"/>
              </a:rPr>
            </a:br>
            <a:endParaRPr lang="ru-RU" sz="1400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90" y="4673303"/>
            <a:ext cx="553916" cy="988739"/>
          </a:xfrm>
        </p:spPr>
      </p:pic>
      <p:sp>
        <p:nvSpPr>
          <p:cNvPr id="5" name="Выноска-облако 4"/>
          <p:cNvSpPr/>
          <p:nvPr/>
        </p:nvSpPr>
        <p:spPr>
          <a:xfrm>
            <a:off x="874229" y="1325527"/>
            <a:ext cx="3053013" cy="2838892"/>
          </a:xfrm>
          <a:prstGeom prst="cloudCallout">
            <a:avLst>
              <a:gd name="adj1" fmla="val -51823"/>
              <a:gd name="adj2" fmla="val 6589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</a:endParaRPr>
          </a:p>
          <a:p>
            <a:pPr algn="ctr"/>
            <a:r>
              <a:rPr lang="ru-RU" sz="105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публичных слушаний по проекту бюджета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05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Достижение разумного баланса между возможностями бюджета и потребностями в расходах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05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гласности и прозрачности бюджета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05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Вовлечение населения в процесс формирования бюджета</a:t>
            </a:r>
          </a:p>
          <a:p>
            <a:r>
              <a:rPr lang="ru-RU" sz="9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166" y="5099064"/>
            <a:ext cx="4822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Основы составления проекта бюджета города</a:t>
            </a:r>
          </a:p>
        </p:txBody>
      </p:sp>
      <p:grpSp>
        <p:nvGrpSpPr>
          <p:cNvPr id="6" name="Группа 12"/>
          <p:cNvGrpSpPr/>
          <p:nvPr/>
        </p:nvGrpSpPr>
        <p:grpSpPr>
          <a:xfrm>
            <a:off x="4456364" y="5565783"/>
            <a:ext cx="1007417" cy="1007417"/>
            <a:chOff x="1496815" y="1528291"/>
            <a:chExt cx="1007417" cy="100741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4" name="Овал 13"/>
            <p:cNvSpPr/>
            <p:nvPr/>
          </p:nvSpPr>
          <p:spPr>
            <a:xfrm>
              <a:off x="1496815" y="1528291"/>
              <a:ext cx="1007417" cy="100741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Овал 4"/>
            <p:cNvSpPr/>
            <p:nvPr/>
          </p:nvSpPr>
          <p:spPr>
            <a:xfrm>
              <a:off x="1644348" y="1675824"/>
              <a:ext cx="712351" cy="7123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 err="1" smtClean="0">
                  <a:solidFill>
                    <a:schemeClr val="accent1"/>
                  </a:solidFill>
                </a:rPr>
                <a:t>Муниципаль-ные</a:t>
              </a:r>
              <a:r>
                <a:rPr lang="ru-RU" sz="900" b="1" dirty="0" smtClean="0">
                  <a:solidFill>
                    <a:schemeClr val="accent1"/>
                  </a:solidFill>
                </a:rPr>
                <a:t> программы города</a:t>
              </a:r>
              <a:endParaRPr lang="ru-RU" sz="9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" name="Группа 15"/>
          <p:cNvGrpSpPr/>
          <p:nvPr/>
        </p:nvGrpSpPr>
        <p:grpSpPr>
          <a:xfrm>
            <a:off x="762350" y="5565783"/>
            <a:ext cx="1007417" cy="1007417"/>
            <a:chOff x="2986977" y="74220"/>
            <a:chExt cx="1007417" cy="100741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7" name="Овал 16"/>
            <p:cNvSpPr/>
            <p:nvPr/>
          </p:nvSpPr>
          <p:spPr>
            <a:xfrm>
              <a:off x="2986977" y="74220"/>
              <a:ext cx="1007417" cy="100741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Овал 4"/>
            <p:cNvSpPr/>
            <p:nvPr/>
          </p:nvSpPr>
          <p:spPr>
            <a:xfrm>
              <a:off x="3134510" y="221753"/>
              <a:ext cx="712351" cy="7123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accent1"/>
                  </a:solidFill>
                </a:rPr>
                <a:t>Бюджетное послание Президента Российской Федерации</a:t>
              </a:r>
            </a:p>
          </p:txBody>
        </p:sp>
      </p:grpSp>
      <p:grpSp>
        <p:nvGrpSpPr>
          <p:cNvPr id="10" name="Группа 18"/>
          <p:cNvGrpSpPr/>
          <p:nvPr/>
        </p:nvGrpSpPr>
        <p:grpSpPr>
          <a:xfrm>
            <a:off x="1993688" y="5565783"/>
            <a:ext cx="1007417" cy="1007417"/>
            <a:chOff x="4535195" y="1521034"/>
            <a:chExt cx="1007417" cy="100741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0" name="Овал 19"/>
            <p:cNvSpPr/>
            <p:nvPr/>
          </p:nvSpPr>
          <p:spPr>
            <a:xfrm>
              <a:off x="4535195" y="1521034"/>
              <a:ext cx="1007417" cy="100741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Овал 4"/>
            <p:cNvSpPr/>
            <p:nvPr/>
          </p:nvSpPr>
          <p:spPr>
            <a:xfrm>
              <a:off x="4682728" y="1668567"/>
              <a:ext cx="712351" cy="7123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accent1"/>
                  </a:solidFill>
                </a:rPr>
                <a:t>Прогноз социально-экономического развития города</a:t>
              </a:r>
            </a:p>
          </p:txBody>
        </p:sp>
      </p:grpSp>
      <p:grpSp>
        <p:nvGrpSpPr>
          <p:cNvPr id="11" name="Группа 21"/>
          <p:cNvGrpSpPr/>
          <p:nvPr/>
        </p:nvGrpSpPr>
        <p:grpSpPr>
          <a:xfrm>
            <a:off x="3225026" y="5565783"/>
            <a:ext cx="1007417" cy="1007417"/>
            <a:chOff x="2820063" y="3025710"/>
            <a:chExt cx="1007417" cy="1007417"/>
          </a:xfrm>
        </p:grpSpPr>
        <p:sp>
          <p:nvSpPr>
            <p:cNvPr id="23" name="Овал 22"/>
            <p:cNvSpPr/>
            <p:nvPr/>
          </p:nvSpPr>
          <p:spPr>
            <a:xfrm>
              <a:off x="2820063" y="3025710"/>
              <a:ext cx="1007417" cy="100741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2982110" y="3187757"/>
              <a:ext cx="712351" cy="712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accent1"/>
                  </a:solidFill>
                </a:rPr>
                <a:t>Основные направления бюджетной и налоговой политики</a:t>
              </a:r>
            </a:p>
          </p:txBody>
        </p:sp>
      </p:grp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72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гнутая вверх стрелка 12"/>
          <p:cNvSpPr/>
          <p:nvPr/>
        </p:nvSpPr>
        <p:spPr>
          <a:xfrm rot="10800000">
            <a:off x="1522542" y="4604002"/>
            <a:ext cx="6021805" cy="102194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130" y="613839"/>
            <a:ext cx="7862207" cy="693965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Участие гражданина в бюджетном процессе</a:t>
            </a:r>
          </a:p>
        </p:txBody>
      </p:sp>
      <p:sp>
        <p:nvSpPr>
          <p:cNvPr id="37" name="Нашивка 36"/>
          <p:cNvSpPr/>
          <p:nvPr/>
        </p:nvSpPr>
        <p:spPr>
          <a:xfrm>
            <a:off x="2738718" y="3568162"/>
            <a:ext cx="363474" cy="363474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34" y="2983313"/>
            <a:ext cx="1591658" cy="1591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005" y="3118012"/>
            <a:ext cx="1194842" cy="16279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46480" y="2776906"/>
            <a:ext cx="15805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/>
              <a:t>Бюджет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6590" y="2793591"/>
            <a:ext cx="1846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Налогоплательщик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672390" y="1771650"/>
            <a:ext cx="6021805" cy="102194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5553" y="1955537"/>
            <a:ext cx="35397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i="1" dirty="0"/>
              <a:t>Формирует доходную часть бюджета, уплачивая налоги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10074" y="4968531"/>
            <a:ext cx="378982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050" i="1" dirty="0"/>
              <a:t>Получает социальные гарантии – расходная часть бюджета</a:t>
            </a:r>
          </a:p>
          <a:p>
            <a:pPr lvl="0"/>
            <a:r>
              <a:rPr lang="ru-RU" sz="1050" i="1" dirty="0"/>
              <a:t> (образование, здравоохранение, социальные льготы и др.)</a:t>
            </a:r>
          </a:p>
          <a:p>
            <a:endParaRPr lang="ru-RU" sz="1050" i="1" dirty="0"/>
          </a:p>
        </p:txBody>
      </p:sp>
      <p:sp useBgFill="1">
        <p:nvSpPr>
          <p:cNvPr id="11" name="TextBox 10"/>
          <p:cNvSpPr txBox="1"/>
          <p:nvPr/>
        </p:nvSpPr>
        <p:spPr>
          <a:xfrm>
            <a:off x="3221269" y="2895795"/>
            <a:ext cx="2990858" cy="17543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Возможности влияния гражданина на </a:t>
            </a:r>
            <a:r>
              <a:rPr lang="ru-RU" sz="1050" b="1" dirty="0" smtClean="0"/>
              <a:t>процесс формирования </a:t>
            </a:r>
            <a:r>
              <a:rPr lang="ru-RU" sz="1050" b="1" dirty="0"/>
              <a:t>бюджета</a:t>
            </a:r>
          </a:p>
          <a:p>
            <a:pPr lvl="0"/>
            <a:endParaRPr lang="ru-RU" sz="1050" b="1" dirty="0"/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050" b="1" dirty="0"/>
              <a:t>Публичные обсуждения целевых программ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050" b="1" dirty="0"/>
              <a:t>Публичные слушания проекта </a:t>
            </a:r>
            <a:r>
              <a:rPr lang="ru-RU" sz="1050" b="1" dirty="0" smtClean="0"/>
              <a:t>решения о местном </a:t>
            </a:r>
            <a:r>
              <a:rPr lang="ru-RU" sz="1050" b="1" dirty="0"/>
              <a:t>бюджете на очередной финансовый год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050" b="1" dirty="0"/>
              <a:t>Публичные слушания по проекту </a:t>
            </a:r>
            <a:r>
              <a:rPr lang="ru-RU" sz="1050" b="1" dirty="0" smtClean="0"/>
              <a:t>решения об </a:t>
            </a:r>
            <a:r>
              <a:rPr lang="ru-RU" sz="1050" b="1" dirty="0"/>
              <a:t>исполнении бюджета</a:t>
            </a:r>
          </a:p>
          <a:p>
            <a:endParaRPr lang="ru-RU" sz="1350" dirty="0"/>
          </a:p>
        </p:txBody>
      </p:sp>
      <p:sp>
        <p:nvSpPr>
          <p:cNvPr id="17" name="Нашивка 16"/>
          <p:cNvSpPr/>
          <p:nvPr/>
        </p:nvSpPr>
        <p:spPr>
          <a:xfrm>
            <a:off x="6243879" y="3579680"/>
            <a:ext cx="363474" cy="363474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69632" y="5130644"/>
            <a:ext cx="19489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/>
              <a:t>Получатель </a:t>
            </a:r>
          </a:p>
          <a:p>
            <a:pPr algn="ctr"/>
            <a:r>
              <a:rPr lang="ru-RU" sz="1600" dirty="0"/>
              <a:t>социальных выплат </a:t>
            </a:r>
          </a:p>
        </p:txBody>
      </p:sp>
    </p:spTree>
    <p:extLst>
      <p:ext uri="{BB962C8B-B14F-4D97-AF65-F5344CB8AC3E}">
        <p14:creationId xmlns="" xmlns:p14="http://schemas.microsoft.com/office/powerpoint/2010/main" val="179123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983" y="328136"/>
            <a:ext cx="5591175" cy="6878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Мы все - налогоплательщики</a:t>
            </a:r>
            <a:endParaRPr lang="ru-RU" dirty="0"/>
          </a:p>
        </p:txBody>
      </p:sp>
      <p:pic>
        <p:nvPicPr>
          <p:cNvPr id="5" name="Содержимое 4" descr="3D Character (9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6626" y="5447980"/>
            <a:ext cx="717932" cy="1280711"/>
          </a:xfrm>
        </p:spPr>
      </p:pic>
      <p:sp>
        <p:nvSpPr>
          <p:cNvPr id="6" name="Выноска-облако 5"/>
          <p:cNvSpPr/>
          <p:nvPr/>
        </p:nvSpPr>
        <p:spPr>
          <a:xfrm>
            <a:off x="5143500" y="2390776"/>
            <a:ext cx="2943225" cy="2552700"/>
          </a:xfrm>
          <a:prstGeom prst="cloudCallout">
            <a:avLst>
              <a:gd name="adj1" fmla="val -65079"/>
              <a:gd name="adj2" fmla="val 7030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перечисленные налоги идут на формирование  доходной базы бюджета, тем самым влияя на качество жизни граждан Новокузнецка</a:t>
            </a:r>
            <a:endParaRPr lang="ru-RU" sz="11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01983" y="1160290"/>
            <a:ext cx="3260992" cy="12408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defTabSz="685800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125000"/>
              <a:defRPr/>
            </a:pPr>
            <a:r>
              <a:rPr lang="ru-RU" sz="1200" b="1" dirty="0" smtClean="0"/>
              <a:t>      НДФЛ </a:t>
            </a:r>
            <a:r>
              <a:rPr lang="ru-RU" sz="1200" dirty="0" smtClean="0"/>
              <a:t>(подоходный налог)</a:t>
            </a:r>
            <a:endParaRPr lang="en-US" sz="1200" dirty="0" smtClean="0"/>
          </a:p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endParaRPr lang="ru-RU" sz="1200" dirty="0" smtClean="0"/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Ставка налога зависит от вида полученного дохода, в том числе от заработной платы </a:t>
            </a:r>
            <a:r>
              <a:rPr lang="en-US" sz="1200" dirty="0" smtClean="0"/>
              <a:t>13%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В отдельных случаях ставка налога составляет 9%, 15%, 30%, 35%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14723" y="895350"/>
            <a:ext cx="3719072" cy="4619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228600" lvl="0" indent="-228600" defTabSz="685800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125000"/>
              <a:defRPr/>
            </a:pPr>
            <a:r>
              <a:rPr lang="ru-RU" sz="1200" b="1" dirty="0" smtClean="0"/>
              <a:t>         Налог на имущество физических лиц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Ставка налога зависит от суммарной инвентаризационной стоимости и назначения объекта недвижимости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endParaRPr lang="ru-RU" sz="1200" dirty="0" smtClean="0"/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0,1 % – до 300 тыс. руб. включительно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0,2–0,3 % – до 500 тыс.руб. включительно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0,4–0,5 % – до 700 тыс.руб. включительно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0,7–1,0 % – до 1 000 тыс.руб. включительно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1,0–2,0 % – до 3 000 тыс.руб. включительно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1,5–2,0 % – свыше 3 000 тыс.руб. включительно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endParaRPr lang="ru-RU" sz="1200" dirty="0" smtClean="0"/>
          </a:p>
          <a:p>
            <a:pPr lvl="0" algn="just" defTabSz="685800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125000"/>
            </a:pPr>
            <a:r>
              <a:rPr lang="ru-RU" sz="1200" b="1" dirty="0" smtClean="0"/>
              <a:t>         Земельный налог</a:t>
            </a:r>
            <a:endParaRPr lang="ru-RU" sz="1200" dirty="0" smtClean="0"/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Ставка налога зависит от функционального назначения и кадастровой стоимости земельного участка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endParaRPr lang="ru-RU" sz="1200" dirty="0" smtClean="0"/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До 0,3% – земли под объектами сельскохозяйственного назначения, занятые жилищным фондом и для личного подсобного хозяйства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0,5%</a:t>
            </a:r>
            <a:r>
              <a:rPr lang="en-US" sz="1200" dirty="0" smtClean="0"/>
              <a:t> </a:t>
            </a:r>
            <a:r>
              <a:rPr lang="ru-RU" sz="1200" dirty="0" smtClean="0"/>
              <a:t>–</a:t>
            </a:r>
            <a:r>
              <a:rPr lang="en-US" sz="1200" dirty="0" smtClean="0"/>
              <a:t> </a:t>
            </a:r>
            <a:r>
              <a:rPr lang="ru-RU" sz="1200" dirty="0" smtClean="0"/>
              <a:t>земли под объектами муниципальной собственности (образования, науки, культуры, здравоохранения, спорта) и органами местного самоуправления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До 1,5% в отношении других земель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endParaRPr lang="ru-RU" sz="1200" dirty="0" smtClean="0"/>
          </a:p>
          <a:p>
            <a:pPr lvl="0" algn="just" defTabSz="685800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125000"/>
            </a:pPr>
            <a:r>
              <a:rPr lang="ru-RU" sz="1200" b="1" dirty="0" smtClean="0"/>
              <a:t>         Транспортный налог</a:t>
            </a:r>
            <a:endParaRPr lang="ru-RU" sz="1200" dirty="0" smtClean="0"/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Ставка налога зависит от вида транспортного средства и мощности двигателя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endParaRPr lang="ru-RU" sz="1200" dirty="0" smtClean="0"/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5–135 руб./л.с. – легковые автомобили и мотоциклы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25–85 руб./л.с. – грузовые автомобили и автобусы</a:t>
            </a:r>
          </a:p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dirty="0" smtClean="0"/>
              <a:t>8–150 руб./л.с. – другие самоходные транспортные средства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74970" y="2292128"/>
            <a:ext cx="3559148" cy="1188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984917" y="5593977"/>
            <a:ext cx="2038350" cy="879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b="1" dirty="0" smtClean="0">
                <a:latin typeface="Book Antiqua" pitchFamily="18" charset="0"/>
                <a:ea typeface="+mj-ea"/>
                <a:cs typeface="Arial" pitchFamily="34" charset="0"/>
              </a:rPr>
              <a:t>Уплачиваются не позднее 1 октября года, следующего за истекшим налоговым периодом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j-ea"/>
              <a:cs typeface="Arial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723646" y="5515775"/>
            <a:ext cx="2447926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1200" b="1" dirty="0" smtClean="0">
                <a:latin typeface="Book Antiqua" pitchFamily="18" charset="0"/>
                <a:ea typeface="+mj-ea"/>
                <a:cs typeface="Arial" pitchFamily="34" charset="0"/>
              </a:rPr>
              <a:t>Уплачивается не позднее дня фактического получения дохода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j-ea"/>
              <a:cs typeface="Arial" pitchFamily="34" charset="0"/>
            </a:endParaRPr>
          </a:p>
        </p:txBody>
      </p:sp>
      <p:sp>
        <p:nvSpPr>
          <p:cNvPr id="19" name="Пятно 1 18"/>
          <p:cNvSpPr/>
          <p:nvPr/>
        </p:nvSpPr>
        <p:spPr>
          <a:xfrm>
            <a:off x="1102380" y="5630154"/>
            <a:ext cx="156521" cy="17857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Пятно 1 20"/>
          <p:cNvSpPr/>
          <p:nvPr/>
        </p:nvSpPr>
        <p:spPr>
          <a:xfrm>
            <a:off x="840912" y="1077666"/>
            <a:ext cx="86367" cy="77933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Пятно 1 22"/>
          <p:cNvSpPr/>
          <p:nvPr/>
        </p:nvSpPr>
        <p:spPr>
          <a:xfrm>
            <a:off x="840912" y="2539686"/>
            <a:ext cx="86367" cy="77933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Пятно 1 23"/>
          <p:cNvSpPr/>
          <p:nvPr/>
        </p:nvSpPr>
        <p:spPr>
          <a:xfrm>
            <a:off x="840912" y="4276054"/>
            <a:ext cx="86367" cy="77933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5" name="Пятно 1 24"/>
          <p:cNvSpPr/>
          <p:nvPr/>
        </p:nvSpPr>
        <p:spPr>
          <a:xfrm>
            <a:off x="5357104" y="1335109"/>
            <a:ext cx="86367" cy="77933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6" name="Пятно 1 25"/>
          <p:cNvSpPr/>
          <p:nvPr/>
        </p:nvSpPr>
        <p:spPr>
          <a:xfrm>
            <a:off x="5477306" y="1332963"/>
            <a:ext cx="86367" cy="77933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8" name="Пятно 1 27"/>
          <p:cNvSpPr/>
          <p:nvPr/>
        </p:nvSpPr>
        <p:spPr>
          <a:xfrm>
            <a:off x="5599655" y="5576552"/>
            <a:ext cx="86367" cy="77933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9" name="Пятно 1 28"/>
          <p:cNvSpPr/>
          <p:nvPr/>
        </p:nvSpPr>
        <p:spPr>
          <a:xfrm>
            <a:off x="5719857" y="5574406"/>
            <a:ext cx="86367" cy="77933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0" name="Номер слайда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7985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CE7D-2900-40C4-877E-E8D0735265D9}" type="slidenum">
              <a:rPr lang="ru-RU"/>
              <a:pPr/>
              <a:t>9</a:t>
            </a:fld>
            <a:endParaRPr lang="ru-RU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81049" y="323850"/>
            <a:ext cx="7562851" cy="1276350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smtClean="0"/>
              <a:t>Основные направления бюджетной и </a:t>
            </a:r>
            <a:br>
              <a:rPr lang="ru-RU" sz="2800" dirty="0" smtClean="0"/>
            </a:br>
            <a:r>
              <a:rPr lang="ru-RU" sz="2800" dirty="0" smtClean="0"/>
              <a:t>налоговой политики Новокузнецка</a:t>
            </a:r>
            <a:br>
              <a:rPr lang="ru-RU" sz="2800" dirty="0" smtClean="0"/>
            </a:br>
            <a:r>
              <a:rPr lang="ru-RU" sz="2800" dirty="0" smtClean="0"/>
              <a:t>на 2015–2017 годы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44840" y="1874810"/>
            <a:ext cx="4770110" cy="3897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	Обеспечение сбалансированности и устойчивости бюджета города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	Повышение эффективности расходования бюджетных средств, выявление и использование резервов для достижения планируемых результатов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	Сохранение и развитие налогового потенциала на территории города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	Оптимизация налоговых льгот по местным налогам 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	Совершенствование специальных налоговых режимов для малого предпринимательства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	Эффективное и качественное управление муниципальным имуществом 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	Повышение качества администрирования доходов</a:t>
            </a: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58310" y="5406227"/>
            <a:ext cx="553916" cy="988739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5524500" y="1562100"/>
            <a:ext cx="2600325" cy="2609849"/>
          </a:xfrm>
          <a:prstGeom prst="cloudCallout">
            <a:avLst>
              <a:gd name="adj1" fmla="val 58918"/>
              <a:gd name="adj2" fmla="val 9502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5000"/>
            </a:pPr>
            <a:endPara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5000"/>
            </a:pP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Бюджетная и налоговая политика  направлена на повышение качества жизни населения и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5000"/>
            </a:pP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поэтапное повышение заработной платы</a:t>
            </a:r>
          </a:p>
          <a:p>
            <a:pPr algn="ctr"/>
            <a:endParaRPr lang="ru-RU" sz="9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129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002060"/>
      </a:dk1>
      <a:lt1>
        <a:sysClr val="window" lastClr="FFFFFF"/>
      </a:lt1>
      <a:dk2>
        <a:srgbClr val="44546A"/>
      </a:dk2>
      <a:lt2>
        <a:srgbClr val="E7E6E6"/>
      </a:lt2>
      <a:accent1>
        <a:srgbClr val="1E4E79"/>
      </a:accent1>
      <a:accent2>
        <a:srgbClr val="9CC3E5"/>
      </a:accent2>
      <a:accent3>
        <a:srgbClr val="DEEBF6"/>
      </a:accent3>
      <a:accent4>
        <a:srgbClr val="8BB9E2"/>
      </a:accent4>
      <a:accent5>
        <a:srgbClr val="4472C4"/>
      </a:accent5>
      <a:accent6>
        <a:srgbClr val="E7E6E6"/>
      </a:accent6>
      <a:hlink>
        <a:srgbClr val="0563C1"/>
      </a:hlink>
      <a:folHlink>
        <a:srgbClr val="FF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18076</TotalTime>
  <Words>3839</Words>
  <Application>Microsoft Office PowerPoint</Application>
  <PresentationFormat>Экран (4:3)</PresentationFormat>
  <Paragraphs>994</Paragraphs>
  <Slides>37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Путеводитель по бюджету города Новокузнецка на 2015–2017 годы</vt:lpstr>
      <vt:lpstr>Путеводитель по бюджету</vt:lpstr>
      <vt:lpstr>  1. ВВОДНАЯ ЧАСТЬ Что такое бюджет   </vt:lpstr>
      <vt:lpstr>Бюджетная система РФ</vt:lpstr>
      <vt:lpstr>Бюджет городского округа Новокузнецк в бюджетной системе РФ (данные бюджетов на 2015 год)</vt:lpstr>
      <vt:lpstr>Бюджетный процесс Представляет собой деятельность по составлению проекта бюджета, его рассмотрению, утверждению, исполнению, составлению отчета об исполнении и его утверждению. </vt:lpstr>
      <vt:lpstr>Участие гражданина в бюджетном процессе</vt:lpstr>
      <vt:lpstr>Мы все - налогоплательщики</vt:lpstr>
      <vt:lpstr>Основные направления бюджетной и  налоговой политики Новокузнецка на 2015–2017 годы</vt:lpstr>
      <vt:lpstr>Социально-экономические показатели</vt:lpstr>
      <vt:lpstr>Удельный вес отраслей экономики Новокузнецка</vt:lpstr>
      <vt:lpstr>Основные характеристики бюджета на 2015 и плановый период 2016–2017 годов</vt:lpstr>
      <vt:lpstr>Основные параметры бюджета на 2015 год</vt:lpstr>
      <vt:lpstr>3. ДОХОДЫ БЮДЖЕТА</vt:lpstr>
      <vt:lpstr>Динамика поступлений доходов с 2014 по 2017 гг.</vt:lpstr>
      <vt:lpstr>Слайд 16</vt:lpstr>
      <vt:lpstr>Основные мероприятия  по мобилизации доходов бюджета</vt:lpstr>
      <vt:lpstr>4. РАСХОДЫ БЮДЖЕТА</vt:lpstr>
      <vt:lpstr>Функциональная структура расходов городского бюджета на 2015 год </vt:lpstr>
      <vt:lpstr>Ведомственная структура расходов городского бюджета на 2015 год</vt:lpstr>
      <vt:lpstr>Экономическая структура расходов городского бюджета на 2015 год</vt:lpstr>
      <vt:lpstr>Муниципальные программы города Новокузнецка</vt:lpstr>
      <vt:lpstr>Слайд 23</vt:lpstr>
      <vt:lpstr>Развитие и функционирование системы образования города Новокузнецка</vt:lpstr>
      <vt:lpstr>Развитие системы социальной защиты населения города Новокузнецка</vt:lpstr>
      <vt:lpstr>Комплексное благоустройство Новокузнецкого городского округа</vt:lpstr>
      <vt:lpstr>Развитие жилищно-коммунального хозяйства города Новокузнецка</vt:lpstr>
      <vt:lpstr>Обеспечение жилыми помещениями отдельных категорий граждан города Новокузнецка</vt:lpstr>
      <vt:lpstr>Развитие здравоохранения города Новокузнецка</vt:lpstr>
      <vt:lpstr>Развитие культуры в городе Новокузнецке</vt:lpstr>
      <vt:lpstr>Организация и развитие пассажирских перевозок и координация работы операторов связи на территории Новокузнецкого городского округа</vt:lpstr>
      <vt:lpstr>5. ИСТОЧНИКИ ФИНАНСИРОВАНИЯ ДЕФИЦИТА БЮДЖЕТА</vt:lpstr>
      <vt:lpstr>Муниципальный долг</vt:lpstr>
      <vt:lpstr>Открытые информационные ресурсы</vt:lpstr>
      <vt:lpstr>Список источников и литературы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Путеводитель по бюджету города Новокузнецка на 2014-2016</dc:title>
  <dc:creator>Савенкова Марина Владиславовна</dc:creator>
  <cp:lastModifiedBy>Константин Евгеньевич Барагичев</cp:lastModifiedBy>
  <cp:revision>614</cp:revision>
  <cp:lastPrinted>2014-08-21T03:48:10Z</cp:lastPrinted>
  <dcterms:created xsi:type="dcterms:W3CDTF">2014-08-12T01:38:09Z</dcterms:created>
  <dcterms:modified xsi:type="dcterms:W3CDTF">2015-07-24T06:14:41Z</dcterms:modified>
</cp:coreProperties>
</file>