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charts/chart28.xml" ContentType="application/vnd.openxmlformats-officedocument.drawingml.char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charts/chart35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31.xml" ContentType="application/vnd.openxmlformats-officedocument.drawingml.chart+xml"/>
  <Override PartName="/ppt/diagrams/layout5.xml" ContentType="application/vnd.openxmlformats-officedocument.drawingml.diagramLayou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charts/chart29.xml" ContentType="application/vnd.openxmlformats-officedocument.drawingml.chart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charts/chart27.xml" ContentType="application/vnd.openxmlformats-officedocument.drawingml.chart+xml"/>
  <Override PartName="/ppt/charts/chart36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charts/chart25.xml" ContentType="application/vnd.openxmlformats-officedocument.drawingml.chart+xml"/>
  <Override PartName="/ppt/charts/chart34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ppt/charts/chart32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diagrams/layout4.xml" ContentType="application/vnd.openxmlformats-officedocument.drawingml.diagramLayout+xml"/>
  <Override PartName="/ppt/charts/chart30.xml" ContentType="application/vnd.openxmlformats-officedocument.drawingml.char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charts/chart10.xml" ContentType="application/vnd.openxmlformats-officedocument.drawingml.chart+xml"/>
  <Default Extension="gif" ContentType="image/gif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charts/chart37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5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22" r:id="rId1"/>
  </p:sldMasterIdLst>
  <p:notesMasterIdLst>
    <p:notesMasterId r:id="rId38"/>
  </p:notesMasterIdLst>
  <p:sldIdLst>
    <p:sldId id="256" r:id="rId2"/>
    <p:sldId id="445" r:id="rId3"/>
    <p:sldId id="455" r:id="rId4"/>
    <p:sldId id="486" r:id="rId5"/>
    <p:sldId id="332" r:id="rId6"/>
    <p:sldId id="325" r:id="rId7"/>
    <p:sldId id="458" r:id="rId8"/>
    <p:sldId id="417" r:id="rId9"/>
    <p:sldId id="275" r:id="rId10"/>
    <p:sldId id="467" r:id="rId11"/>
    <p:sldId id="475" r:id="rId12"/>
    <p:sldId id="476" r:id="rId13"/>
    <p:sldId id="459" r:id="rId14"/>
    <p:sldId id="491" r:id="rId15"/>
    <p:sldId id="460" r:id="rId16"/>
    <p:sldId id="461" r:id="rId17"/>
    <p:sldId id="470" r:id="rId18"/>
    <p:sldId id="463" r:id="rId19"/>
    <p:sldId id="468" r:id="rId20"/>
    <p:sldId id="487" r:id="rId21"/>
    <p:sldId id="477" r:id="rId22"/>
    <p:sldId id="432" r:id="rId23"/>
    <p:sldId id="488" r:id="rId24"/>
    <p:sldId id="493" r:id="rId25"/>
    <p:sldId id="505" r:id="rId26"/>
    <p:sldId id="507" r:id="rId27"/>
    <p:sldId id="497" r:id="rId28"/>
    <p:sldId id="498" r:id="rId29"/>
    <p:sldId id="499" r:id="rId30"/>
    <p:sldId id="503" r:id="rId31"/>
    <p:sldId id="367" r:id="rId32"/>
    <p:sldId id="453" r:id="rId33"/>
    <p:sldId id="270" r:id="rId34"/>
    <p:sldId id="452" r:id="rId35"/>
    <p:sldId id="416" r:id="rId36"/>
    <p:sldId id="398" r:id="rId3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венкова Марина Владиславовна" initials="СМВ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ACC6"/>
    <a:srgbClr val="93CDDD"/>
    <a:srgbClr val="8064A2"/>
    <a:srgbClr val="9BBB59"/>
    <a:srgbClr val="C0504D"/>
    <a:srgbClr val="558ED5"/>
    <a:srgbClr val="C2CCFE"/>
    <a:srgbClr val="B2A6FC"/>
    <a:srgbClr val="FFC9C9"/>
    <a:srgbClr val="FFDDD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65" autoAdjust="0"/>
    <p:restoredTop sz="99796" autoAdjust="0"/>
  </p:normalViewPr>
  <p:slideViewPr>
    <p:cSldViewPr snapToGrid="0">
      <p:cViewPr>
        <p:scale>
          <a:sx n="110" d="100"/>
          <a:sy n="110" d="100"/>
        </p:scale>
        <p:origin x="-636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3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-3738" y="-126"/>
      </p:cViewPr>
      <p:guideLst>
        <p:guide orient="horz" pos="3126"/>
        <p:guide pos="2141"/>
      </p:guideLst>
    </p:cSldViewPr>
  </p:notesViewPr>
  <p:gridSpacing cx="184343675" cy="18434367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olymp\Share\609\&#1043;&#1054;&#1044;&#1054;&#1042;&#1067;&#1045;%20&#1054;&#1058;&#1063;&#1045;&#1058;&#1067;\&#1043;&#1054;&#1044;&#1054;&#1042;&#1054;&#1049;%20&#1054;&#1058;&#1063;&#1045;&#1058;%202016\&#1089;&#1083;&#1072;&#1081;&#1076;&#1099;%20&#1085;&#1072;%20&#1089;&#1072;&#1081;&#1090;%20&#1089;&#1086;&#1094;-&#1101;&#1082;&#1086;&#1085;\2016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2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3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4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5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6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/>
      <c:pieChart>
        <c:varyColors val="1"/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1095730161373363"/>
          <c:y val="0.12119902884615044"/>
        </c:manualLayout>
      </c:layout>
      <c:txPr>
        <a:bodyPr/>
        <a:lstStyle/>
        <a:p>
          <a:pPr>
            <a:defRPr sz="1800"/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4.7717966502712934E-2"/>
          <c:y val="0.40498130611256938"/>
          <c:w val="0.90447300904589767"/>
          <c:h val="0.3782038685654228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Среднегодовой оборот розничной торговли, млн руб.</c:v>
                </c:pt>
              </c:strCache>
            </c:strRef>
          </c:tx>
          <c:spPr>
            <a:solidFill>
              <a:srgbClr val="00B0F0"/>
            </a:solidFill>
            <a:ln w="38100">
              <a:noFill/>
              <a:headEnd type="oval"/>
              <a:tailEnd type="oval"/>
            </a:ln>
          </c:spPr>
          <c:dLbls>
            <c:numFmt formatCode="#,##0.00" sourceLinked="0"/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Лист1!$B$2:$B$6</c:f>
              <c:numCache>
                <c:formatCode>0.00</c:formatCode>
                <c:ptCount val="5"/>
                <c:pt idx="0">
                  <c:v>96164</c:v>
                </c:pt>
                <c:pt idx="1">
                  <c:v>98390.2</c:v>
                </c:pt>
                <c:pt idx="2">
                  <c:v>102666.2</c:v>
                </c:pt>
                <c:pt idx="3">
                  <c:v>107917</c:v>
                </c:pt>
                <c:pt idx="4">
                  <c:v>112794.8</c:v>
                </c:pt>
              </c:numCache>
            </c:numRef>
          </c:val>
        </c:ser>
        <c:dLbls>
          <c:showVal val="1"/>
        </c:dLbls>
        <c:axId val="160950912"/>
        <c:axId val="160956800"/>
      </c:barChart>
      <c:catAx>
        <c:axId val="160950912"/>
        <c:scaling>
          <c:orientation val="minMax"/>
        </c:scaling>
        <c:axPos val="b"/>
        <c:numFmt formatCode="@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0956800"/>
        <c:crosses val="autoZero"/>
        <c:auto val="1"/>
        <c:lblAlgn val="ctr"/>
        <c:lblOffset val="100"/>
      </c:catAx>
      <c:valAx>
        <c:axId val="160956800"/>
        <c:scaling>
          <c:orientation val="minMax"/>
          <c:max val="120000"/>
          <c:min val="90000"/>
        </c:scaling>
        <c:delete val="1"/>
        <c:axPos val="l"/>
        <c:numFmt formatCode="#,##0" sourceLinked="0"/>
        <c:tickLblPos val="none"/>
        <c:crossAx val="160950912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23222664141414143"/>
          <c:y val="0.18179854326922562"/>
        </c:manualLayout>
      </c:layout>
      <c:txPr>
        <a:bodyPr/>
        <a:lstStyle/>
        <a:p>
          <a:pPr>
            <a:defRPr sz="1800"/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4.7717966502712934E-2"/>
          <c:y val="0.45456272700417638"/>
          <c:w val="0.90447300904589767"/>
          <c:h val="0.394731008862624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услуги, млн руб.</c:v>
                </c:pt>
              </c:strCache>
            </c:strRef>
          </c:tx>
          <c:spPr>
            <a:solidFill>
              <a:srgbClr val="FFC000"/>
            </a:solidFill>
            <a:ln w="38100">
              <a:noFill/>
              <a:headEnd type="oval"/>
              <a:tailEnd type="oval"/>
            </a:ln>
          </c:spPr>
          <c:dLbls>
            <c:numFmt formatCode="#,##0.0" sourceLinked="0"/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19022.900000000001</c:v>
                </c:pt>
                <c:pt idx="1">
                  <c:v>20392.599999999897</c:v>
                </c:pt>
                <c:pt idx="2">
                  <c:v>21662.7</c:v>
                </c:pt>
                <c:pt idx="3">
                  <c:v>23109</c:v>
                </c:pt>
                <c:pt idx="4">
                  <c:v>24702.6</c:v>
                </c:pt>
              </c:numCache>
            </c:numRef>
          </c:val>
        </c:ser>
        <c:dLbls>
          <c:showVal val="1"/>
        </c:dLbls>
        <c:axId val="161009664"/>
        <c:axId val="161011200"/>
      </c:barChart>
      <c:catAx>
        <c:axId val="161009664"/>
        <c:scaling>
          <c:orientation val="minMax"/>
        </c:scaling>
        <c:axPos val="b"/>
        <c:numFmt formatCode="@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1011200"/>
        <c:crosses val="autoZero"/>
        <c:auto val="1"/>
        <c:lblAlgn val="ctr"/>
        <c:lblOffset val="100"/>
      </c:catAx>
      <c:valAx>
        <c:axId val="161011200"/>
        <c:scaling>
          <c:orientation val="minMax"/>
          <c:max val="25000"/>
          <c:min val="15000"/>
        </c:scaling>
        <c:delete val="1"/>
        <c:axPos val="l"/>
        <c:numFmt formatCode="#,##0" sourceLinked="0"/>
        <c:tickLblPos val="none"/>
        <c:crossAx val="161009664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10074897788223552"/>
          <c:y val="0.1156899820804156"/>
        </c:manualLayout>
      </c:layout>
      <c:txPr>
        <a:bodyPr/>
        <a:lstStyle/>
        <a:p>
          <a:pPr>
            <a:defRPr sz="1800"/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4.7717897581402914E-2"/>
          <c:y val="0.49863510113004988"/>
          <c:w val="0.90447300904589767"/>
          <c:h val="0.3506586347367521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Ввод в эксплуатацию жилых домов, кв. м.</c:v>
                </c:pt>
              </c:strCache>
            </c:strRef>
          </c:tx>
          <c:spPr>
            <a:solidFill>
              <a:srgbClr val="993366"/>
            </a:solidFill>
            <a:ln w="38100">
              <a:noFill/>
              <a:headEnd type="oval"/>
              <a:tailEnd type="oval"/>
            </a:ln>
          </c:spPr>
          <c:dLbls>
            <c:numFmt formatCode="#,##0.0" sourceLinked="0"/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Лист1!$B$2:$B$6</c:f>
              <c:numCache>
                <c:formatCode>0.00</c:formatCode>
                <c:ptCount val="5"/>
                <c:pt idx="0">
                  <c:v>131600</c:v>
                </c:pt>
                <c:pt idx="1">
                  <c:v>236000</c:v>
                </c:pt>
                <c:pt idx="2">
                  <c:v>236000</c:v>
                </c:pt>
                <c:pt idx="3">
                  <c:v>236000</c:v>
                </c:pt>
                <c:pt idx="4">
                  <c:v>236000</c:v>
                </c:pt>
              </c:numCache>
            </c:numRef>
          </c:val>
        </c:ser>
        <c:dLbls>
          <c:showVal val="1"/>
        </c:dLbls>
        <c:axId val="162092160"/>
        <c:axId val="162093696"/>
      </c:barChart>
      <c:catAx>
        <c:axId val="162092160"/>
        <c:scaling>
          <c:orientation val="minMax"/>
        </c:scaling>
        <c:axPos val="b"/>
        <c:numFmt formatCode="@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2093696"/>
        <c:crosses val="autoZero"/>
        <c:auto val="1"/>
        <c:lblAlgn val="ctr"/>
        <c:lblOffset val="100"/>
      </c:catAx>
      <c:valAx>
        <c:axId val="162093696"/>
        <c:scaling>
          <c:orientation val="minMax"/>
          <c:max val="250000"/>
          <c:min val="100000"/>
        </c:scaling>
        <c:delete val="1"/>
        <c:axPos val="l"/>
        <c:numFmt formatCode="#,##0" sourceLinked="0"/>
        <c:tickLblPos val="none"/>
        <c:crossAx val="162092160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1101573874050077"/>
          <c:y val="9.9075146778724171E-2"/>
          <c:w val="0.71265117460727934"/>
          <c:h val="0.69007036136337574"/>
        </c:manualLayout>
      </c:layout>
      <c:pieChart>
        <c:varyColors val="1"/>
        <c:ser>
          <c:idx val="0"/>
          <c:order val="0"/>
          <c:explosion val="5"/>
          <c:dLbls>
            <c:dLbl>
              <c:idx val="0"/>
              <c:layout>
                <c:manualLayout>
                  <c:x val="8.132654391960574E-2"/>
                  <c:y val="2.5942207910986444E-2"/>
                </c:manualLayout>
              </c:layout>
              <c:showCatName val="1"/>
              <c:showPercent val="1"/>
            </c:dLbl>
            <c:dLbl>
              <c:idx val="1"/>
              <c:layout>
                <c:manualLayout>
                  <c:x val="-5.5156264194684432E-2"/>
                  <c:y val="-1.6598372255455978E-3"/>
                </c:manualLayout>
              </c:layout>
              <c:showCatName val="1"/>
              <c:showPercent val="1"/>
            </c:dLbl>
            <c:dLbl>
              <c:idx val="2"/>
              <c:layout>
                <c:manualLayout>
                  <c:x val="-5.9473270327699501E-2"/>
                  <c:y val="2.5929005563572423E-2"/>
                </c:manualLayout>
              </c:layout>
              <c:showCatName val="1"/>
              <c:showPercent val="1"/>
            </c:dLbl>
            <c:dLbl>
              <c:idx val="3"/>
              <c:layout>
                <c:manualLayout>
                  <c:x val="4.758090693441204E-2"/>
                  <c:y val="5.9413564724997581E-3"/>
                </c:manualLayout>
              </c:layout>
              <c:showCatName val="1"/>
              <c:showPercent val="1"/>
            </c:dLbl>
            <c:dLbl>
              <c:idx val="4"/>
              <c:layout>
                <c:manualLayout>
                  <c:x val="0.13745569306241359"/>
                  <c:y val="0.15903210157006351"/>
                </c:manualLayout>
              </c:layout>
              <c:showCatName val="1"/>
              <c:showPercent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лист2!$D$6:$D$10</c:f>
              <c:strCache>
                <c:ptCount val="5"/>
                <c:pt idx="0">
                  <c:v>добыча полезных ископаемых</c:v>
                </c:pt>
                <c:pt idx="1">
                  <c:v>металлургическое производство</c:v>
                </c:pt>
                <c:pt idx="2">
                  <c:v>оптовая и розничная торговля; ремонт автотранспорта, бытовых изделий и предметов личного пользования</c:v>
                </c:pt>
                <c:pt idx="3">
                  <c:v>прочие производства</c:v>
                </c:pt>
                <c:pt idx="4">
                  <c:v>производство и распределение электроэнергии, газа и воды</c:v>
                </c:pt>
              </c:strCache>
            </c:strRef>
          </c:cat>
          <c:val>
            <c:numRef>
              <c:f>лист2!$E$6:$E$10</c:f>
              <c:numCache>
                <c:formatCode>#,##0</c:formatCode>
                <c:ptCount val="5"/>
                <c:pt idx="0">
                  <c:v>199841</c:v>
                </c:pt>
                <c:pt idx="1">
                  <c:v>185227</c:v>
                </c:pt>
                <c:pt idx="2">
                  <c:v>131067</c:v>
                </c:pt>
                <c:pt idx="3">
                  <c:v>74737</c:v>
                </c:pt>
                <c:pt idx="4">
                  <c:v>29593</c:v>
                </c:pt>
              </c:numCache>
            </c:numRef>
          </c:val>
        </c:ser>
        <c:firstSliceAng val="6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/>
            </a:pPr>
            <a:r>
              <a:rPr lang="ru-RU" sz="2000" dirty="0" smtClean="0"/>
              <a:t>2015</a:t>
            </a:r>
            <a:endParaRPr lang="ru-RU" sz="2000" dirty="0"/>
          </a:p>
        </c:rich>
      </c:tx>
      <c:layout>
        <c:manualLayout>
          <c:xMode val="edge"/>
          <c:yMode val="edge"/>
          <c:x val="0.34748180362727804"/>
          <c:y val="3.4014724788237432E-3"/>
        </c:manualLayout>
      </c:layout>
      <c:overlay val="1"/>
    </c:title>
    <c:plotArea>
      <c:layout>
        <c:manualLayout>
          <c:layoutTarget val="inner"/>
          <c:xMode val="edge"/>
          <c:yMode val="edge"/>
          <c:x val="6.2368131804354646E-2"/>
          <c:y val="5.8993452304532033E-2"/>
          <c:w val="0.87526373639129162"/>
          <c:h val="0.88802734128133143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Дефицит1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">
                  <c:v>1156.8119919999988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Безвозм. Пост</c:v>
                </c:pt>
              </c:strCache>
            </c:strRef>
          </c:tx>
          <c:spPr>
            <a:solidFill>
              <a:srgbClr val="4F81BD"/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0">
                  <c:v>10862.969800000001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Собств. Дох</c:v>
                </c:pt>
              </c:strCache>
            </c:strRef>
          </c:tx>
          <c:spPr>
            <a:solidFill>
              <a:srgbClr val="8EB4E3"/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 formatCode="0">
                  <c:v>5286.7206080000014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Дефицит2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МБ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1">
                  <c:v>9076.7865999999831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ОБ и ФБ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Лист1!$G$2:$G$3</c:f>
              <c:numCache>
                <c:formatCode>0</c:formatCode>
                <c:ptCount val="2"/>
                <c:pt idx="1">
                  <c:v>8229.715799999989</c:v>
                </c:pt>
              </c:numCache>
            </c:numRef>
          </c:val>
        </c:ser>
        <c:gapWidth val="0"/>
        <c:overlap val="100"/>
        <c:axId val="162308864"/>
        <c:axId val="162310400"/>
      </c:barChart>
      <c:catAx>
        <c:axId val="162308864"/>
        <c:scaling>
          <c:orientation val="minMax"/>
        </c:scaling>
        <c:delete val="1"/>
        <c:axPos val="b"/>
        <c:tickLblPos val="none"/>
        <c:crossAx val="162310400"/>
        <c:crosses val="autoZero"/>
        <c:auto val="1"/>
        <c:lblAlgn val="ctr"/>
        <c:lblOffset val="100"/>
      </c:catAx>
      <c:valAx>
        <c:axId val="162310400"/>
        <c:scaling>
          <c:orientation val="minMax"/>
        </c:scaling>
        <c:delete val="1"/>
        <c:axPos val="l"/>
        <c:numFmt formatCode="0" sourceLinked="1"/>
        <c:tickLblPos val="none"/>
        <c:crossAx val="16230886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/>
            </a:pPr>
            <a:r>
              <a:rPr lang="ru-RU" sz="2000" dirty="0" smtClean="0"/>
              <a:t>2016</a:t>
            </a:r>
            <a:endParaRPr lang="ru-RU" sz="2000" dirty="0"/>
          </a:p>
        </c:rich>
      </c:tx>
      <c:layout>
        <c:manualLayout>
          <c:xMode val="edge"/>
          <c:yMode val="edge"/>
          <c:x val="0.34748180362727804"/>
          <c:y val="3.4014724788237432E-3"/>
        </c:manualLayout>
      </c:layout>
      <c:overlay val="1"/>
    </c:title>
    <c:plotArea>
      <c:layout>
        <c:manualLayout>
          <c:layoutTarget val="inner"/>
          <c:xMode val="edge"/>
          <c:yMode val="edge"/>
          <c:x val="6.2368131804354666E-2"/>
          <c:y val="4.0034096982327523E-2"/>
          <c:w val="0.87526373639129162"/>
          <c:h val="0.90698669660354281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Дефицит1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">
                  <c:v>678.61699999999996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Безвозм. Пост</c:v>
                </c:pt>
              </c:strCache>
            </c:strRef>
          </c:tx>
          <c:spPr>
            <a:solidFill>
              <a:srgbClr val="4F81BD"/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0">
                  <c:v>11432.38859999994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Собств. Дох</c:v>
                </c:pt>
              </c:strCache>
            </c:strRef>
          </c:tx>
          <c:spPr>
            <a:solidFill>
              <a:srgbClr val="8EB4E3"/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 formatCode="0">
                  <c:v>5279.153800000001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Дефицит2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МБ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1">
                  <c:v>8175.4596000000001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ОБ и ФБ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Лист1!$G$2:$G$3</c:f>
              <c:numCache>
                <c:formatCode>0</c:formatCode>
                <c:ptCount val="2"/>
                <c:pt idx="1">
                  <c:v>9214.6998000000003</c:v>
                </c:pt>
              </c:numCache>
            </c:numRef>
          </c:val>
        </c:ser>
        <c:gapWidth val="0"/>
        <c:overlap val="100"/>
        <c:axId val="162362880"/>
        <c:axId val="162364416"/>
      </c:barChart>
      <c:catAx>
        <c:axId val="162362880"/>
        <c:scaling>
          <c:orientation val="minMax"/>
        </c:scaling>
        <c:delete val="1"/>
        <c:axPos val="b"/>
        <c:tickLblPos val="none"/>
        <c:crossAx val="162364416"/>
        <c:crosses val="autoZero"/>
        <c:auto val="1"/>
        <c:lblAlgn val="ctr"/>
        <c:lblOffset val="100"/>
      </c:catAx>
      <c:valAx>
        <c:axId val="162364416"/>
        <c:scaling>
          <c:orientation val="minMax"/>
        </c:scaling>
        <c:delete val="1"/>
        <c:axPos val="l"/>
        <c:numFmt formatCode="0" sourceLinked="1"/>
        <c:tickLblPos val="none"/>
        <c:crossAx val="16236288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/>
            </a:pPr>
            <a:r>
              <a:rPr lang="ru-RU" sz="2000" dirty="0" smtClean="0"/>
              <a:t>2017</a:t>
            </a:r>
            <a:endParaRPr lang="ru-RU" sz="2000" dirty="0"/>
          </a:p>
        </c:rich>
      </c:tx>
      <c:layout>
        <c:manualLayout>
          <c:xMode val="edge"/>
          <c:yMode val="edge"/>
          <c:x val="0.34748180362727804"/>
          <c:y val="3.4014724788237432E-3"/>
        </c:manualLayout>
      </c:layout>
      <c:overlay val="1"/>
    </c:title>
    <c:plotArea>
      <c:layout>
        <c:manualLayout>
          <c:layoutTarget val="inner"/>
          <c:xMode val="edge"/>
          <c:yMode val="edge"/>
          <c:x val="6.2368131804354687E-2"/>
          <c:y val="0.36888038288940928"/>
          <c:w val="0.87526373639129162"/>
          <c:h val="0.57814041069646338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Дефицит1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Безвозм. Пост</c:v>
                </c:pt>
              </c:strCache>
            </c:strRef>
          </c:tx>
          <c:spPr>
            <a:solidFill>
              <a:srgbClr val="4F81BD"/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0">
                  <c:v>9358.271899999987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Собств. Дох</c:v>
                </c:pt>
              </c:strCache>
            </c:strRef>
          </c:tx>
          <c:spPr>
            <a:solidFill>
              <a:srgbClr val="8EB4E3"/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 formatCode="0">
                  <c:v>5325.6560000000054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Дефицит2</c:v>
                </c:pt>
              </c:strCache>
            </c:strRef>
          </c:tx>
          <c:spPr>
            <a:solidFill>
              <a:srgbClr val="00B050"/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Лист1!$E$2:$E$3</c:f>
              <c:numCache>
                <c:formatCode>0</c:formatCode>
                <c:ptCount val="2"/>
                <c:pt idx="1">
                  <c:v>518.43109999999797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МБ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1">
                  <c:v>6655.9919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ОБ и ФБ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Лист1!$G$2:$G$3</c:f>
              <c:numCache>
                <c:formatCode>0</c:formatCode>
                <c:ptCount val="2"/>
                <c:pt idx="1">
                  <c:v>7509.5049000000008</c:v>
                </c:pt>
              </c:numCache>
            </c:numRef>
          </c:val>
        </c:ser>
        <c:gapWidth val="0"/>
        <c:overlap val="100"/>
        <c:axId val="162429184"/>
        <c:axId val="162447360"/>
      </c:barChart>
      <c:catAx>
        <c:axId val="162429184"/>
        <c:scaling>
          <c:orientation val="minMax"/>
        </c:scaling>
        <c:delete val="1"/>
        <c:axPos val="b"/>
        <c:tickLblPos val="none"/>
        <c:crossAx val="162447360"/>
        <c:crosses val="autoZero"/>
        <c:auto val="1"/>
        <c:lblAlgn val="ctr"/>
        <c:lblOffset val="100"/>
      </c:catAx>
      <c:valAx>
        <c:axId val="162447360"/>
        <c:scaling>
          <c:orientation val="minMax"/>
          <c:max val="15000"/>
        </c:scaling>
        <c:delete val="1"/>
        <c:axPos val="l"/>
        <c:numFmt formatCode="General" sourceLinked="1"/>
        <c:tickLblPos val="none"/>
        <c:crossAx val="16242918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/>
            </a:pPr>
            <a:r>
              <a:rPr lang="ru-RU" sz="2000" dirty="0" smtClean="0"/>
              <a:t>2018</a:t>
            </a:r>
            <a:endParaRPr lang="ru-RU" sz="2000" dirty="0"/>
          </a:p>
        </c:rich>
      </c:tx>
      <c:layout>
        <c:manualLayout>
          <c:xMode val="edge"/>
          <c:yMode val="edge"/>
          <c:x val="0.34748180362727804"/>
          <c:y val="3.4014724788237432E-3"/>
        </c:manualLayout>
      </c:layout>
      <c:overlay val="1"/>
    </c:title>
    <c:plotArea>
      <c:layout>
        <c:manualLayout>
          <c:layoutTarget val="inner"/>
          <c:xMode val="edge"/>
          <c:yMode val="edge"/>
          <c:x val="6.2368131804354666E-2"/>
          <c:y val="0.39500000497621024"/>
          <c:w val="0.87526373639129162"/>
          <c:h val="0.5520207886096572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Дефицит1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">
                  <c:v>201.65920000000111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Безвозм. Пост</c:v>
                </c:pt>
              </c:strCache>
            </c:strRef>
          </c:tx>
          <c:spPr>
            <a:solidFill>
              <a:srgbClr val="4F81BD"/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0">
                  <c:v>8118.1549000000014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Собств. Дох</c:v>
                </c:pt>
              </c:strCache>
            </c:strRef>
          </c:tx>
          <c:spPr>
            <a:solidFill>
              <a:srgbClr val="8EB4E3"/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 formatCode="0">
                  <c:v>5571.6090000000004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Дефицит2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МБ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1">
                  <c:v>6391.6232000000273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ОБ и ФБ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Лист1!$G$2:$G$3</c:f>
              <c:numCache>
                <c:formatCode>0</c:formatCode>
                <c:ptCount val="2"/>
                <c:pt idx="1">
                  <c:v>7499.7999</c:v>
                </c:pt>
              </c:numCache>
            </c:numRef>
          </c:val>
        </c:ser>
        <c:gapWidth val="0"/>
        <c:overlap val="100"/>
        <c:axId val="162479104"/>
        <c:axId val="162501376"/>
      </c:barChart>
      <c:catAx>
        <c:axId val="162479104"/>
        <c:scaling>
          <c:orientation val="minMax"/>
        </c:scaling>
        <c:delete val="1"/>
        <c:axPos val="b"/>
        <c:tickLblPos val="none"/>
        <c:crossAx val="162501376"/>
        <c:crosses val="autoZero"/>
        <c:auto val="1"/>
        <c:lblAlgn val="ctr"/>
        <c:lblOffset val="100"/>
      </c:catAx>
      <c:valAx>
        <c:axId val="162501376"/>
        <c:scaling>
          <c:orientation val="minMax"/>
        </c:scaling>
        <c:delete val="1"/>
        <c:axPos val="l"/>
        <c:numFmt formatCode="0" sourceLinked="1"/>
        <c:tickLblPos val="none"/>
        <c:crossAx val="16247910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/>
            </a:pPr>
            <a:r>
              <a:rPr lang="ru-RU" sz="2000" dirty="0" smtClean="0"/>
              <a:t>2019</a:t>
            </a:r>
            <a:endParaRPr lang="ru-RU" sz="2000" dirty="0"/>
          </a:p>
        </c:rich>
      </c:tx>
      <c:layout>
        <c:manualLayout>
          <c:xMode val="edge"/>
          <c:yMode val="edge"/>
          <c:x val="0.35434631970051411"/>
          <c:y val="3.4014724788237432E-3"/>
        </c:manualLayout>
      </c:layout>
      <c:overlay val="1"/>
    </c:title>
    <c:plotArea>
      <c:layout>
        <c:manualLayout>
          <c:layoutTarget val="inner"/>
          <c:xMode val="edge"/>
          <c:yMode val="edge"/>
          <c:x val="6.2368131804354687E-2"/>
          <c:y val="0.36340107943920263"/>
          <c:w val="0.87526373639129162"/>
          <c:h val="0.58361971414666458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Дефицит1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">
                  <c:v>229.64719999999926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Безвозм. Пост</c:v>
                </c:pt>
              </c:strCache>
            </c:strRef>
          </c:tx>
          <c:spPr>
            <a:solidFill>
              <a:srgbClr val="4F81BD"/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0">
                  <c:v>7916.407799999999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Собств. Дох</c:v>
                </c:pt>
              </c:strCache>
            </c:strRef>
          </c:tx>
          <c:spPr>
            <a:solidFill>
              <a:srgbClr val="8EB4E3"/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 formatCode="0">
                  <c:v>5842.122000000033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Дефицит2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МБ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1">
                  <c:v>6676.3722000000034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ОБ и ФБ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Лист1!$G$2:$G$3</c:f>
              <c:numCache>
                <c:formatCode>0</c:formatCode>
                <c:ptCount val="2"/>
                <c:pt idx="1">
                  <c:v>7311.8048000000008</c:v>
                </c:pt>
              </c:numCache>
            </c:numRef>
          </c:val>
        </c:ser>
        <c:gapWidth val="0"/>
        <c:overlap val="100"/>
        <c:axId val="162566144"/>
        <c:axId val="162567680"/>
      </c:barChart>
      <c:catAx>
        <c:axId val="162566144"/>
        <c:scaling>
          <c:orientation val="minMax"/>
        </c:scaling>
        <c:delete val="1"/>
        <c:axPos val="b"/>
        <c:tickLblPos val="none"/>
        <c:crossAx val="162567680"/>
        <c:crosses val="autoZero"/>
        <c:auto val="1"/>
        <c:lblAlgn val="ctr"/>
        <c:lblOffset val="100"/>
      </c:catAx>
      <c:valAx>
        <c:axId val="162567680"/>
        <c:scaling>
          <c:orientation val="minMax"/>
        </c:scaling>
        <c:delete val="1"/>
        <c:axPos val="l"/>
        <c:numFmt formatCode="0" sourceLinked="1"/>
        <c:tickLblPos val="none"/>
        <c:crossAx val="16256614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area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Кредиты всего</c:v>
                </c:pt>
              </c:strCache>
            </c:strRef>
          </c:tx>
          <c:spPr>
            <a:solidFill>
              <a:srgbClr val="00B0F0"/>
            </a:solidFill>
          </c:spPr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1167.348804</c:v>
                </c:pt>
                <c:pt idx="1">
                  <c:v>496.63960000000031</c:v>
                </c:pt>
                <c:pt idx="2">
                  <c:v>-518.43109999999797</c:v>
                </c:pt>
                <c:pt idx="3">
                  <c:v>201.65919999999994</c:v>
                </c:pt>
                <c:pt idx="4">
                  <c:v>229.64719999999994</c:v>
                </c:pt>
              </c:numCache>
            </c:numRef>
          </c:val>
        </c:ser>
        <c:axId val="162613888"/>
        <c:axId val="162619776"/>
      </c:areaChart>
      <c:barChart>
        <c:barDir val="col"/>
        <c:grouping val="clustered"/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Получено</c:v>
                </c:pt>
              </c:strCache>
            </c:strRef>
          </c:tx>
          <c:spPr>
            <a:solidFill>
              <a:srgbClr val="FF0000"/>
            </a:solidFill>
          </c:spPr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Лист1!$C$2:$C$6</c:f>
              <c:numCache>
                <c:formatCode>0.0</c:formatCode>
                <c:ptCount val="5"/>
                <c:pt idx="0">
                  <c:v>2786.2350000000001</c:v>
                </c:pt>
                <c:pt idx="1">
                  <c:v>2210</c:v>
                </c:pt>
                <c:pt idx="2">
                  <c:v>211.56890000000001</c:v>
                </c:pt>
                <c:pt idx="3">
                  <c:v>1212.3969999999999</c:v>
                </c:pt>
                <c:pt idx="4">
                  <c:v>1979.6471999999999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Погашено</c:v>
                </c:pt>
              </c:strCache>
            </c:strRef>
          </c:tx>
          <c:spPr>
            <a:solidFill>
              <a:srgbClr val="92D050"/>
            </a:solidFill>
          </c:spPr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Лист1!$D$2:$D$6</c:f>
              <c:numCache>
                <c:formatCode>0.0</c:formatCode>
                <c:ptCount val="5"/>
                <c:pt idx="0">
                  <c:v>1618.8861959999999</c:v>
                </c:pt>
                <c:pt idx="1">
                  <c:v>1713.3603999999998</c:v>
                </c:pt>
                <c:pt idx="2">
                  <c:v>730</c:v>
                </c:pt>
                <c:pt idx="3">
                  <c:v>1010.7378</c:v>
                </c:pt>
                <c:pt idx="4">
                  <c:v>1750</c:v>
                </c:pt>
              </c:numCache>
            </c:numRef>
          </c:val>
        </c:ser>
        <c:gapWidth val="363"/>
        <c:overlap val="-55"/>
        <c:axId val="162613888"/>
        <c:axId val="162619776"/>
      </c:barChart>
      <c:catAx>
        <c:axId val="162613888"/>
        <c:scaling>
          <c:orientation val="minMax"/>
        </c:scaling>
        <c:axPos val="b"/>
        <c:numFmt formatCode="General" sourceLinked="1"/>
        <c:tickLblPos val="nextTo"/>
        <c:txPr>
          <a:bodyPr rot="0" anchor="t" anchorCtr="0"/>
          <a:lstStyle/>
          <a:p>
            <a:pPr>
              <a:defRPr sz="1400"/>
            </a:pPr>
            <a:endParaRPr lang="ru-RU"/>
          </a:p>
        </c:txPr>
        <c:crossAx val="162619776"/>
        <c:crossesAt val="0"/>
        <c:auto val="1"/>
        <c:lblAlgn val="ctr"/>
        <c:lblOffset val="50"/>
        <c:tickMarkSkip val="1"/>
      </c:catAx>
      <c:valAx>
        <c:axId val="162619776"/>
        <c:scaling>
          <c:orientation val="minMax"/>
          <c:max val="3000"/>
          <c:min val="-500"/>
        </c:scaling>
        <c:axPos val="l"/>
        <c:numFmt formatCode="#,##0" sourceLinked="0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62613888"/>
        <c:crosses val="autoZero"/>
        <c:crossBetween val="between"/>
      </c:valAx>
    </c:plotArea>
    <c:legend>
      <c:legendPos val="b"/>
      <c:layout/>
      <c:spPr>
        <a:solidFill>
          <a:schemeClr val="tx2">
            <a:lumMod val="20000"/>
            <a:lumOff val="80000"/>
          </a:schemeClr>
        </a:solidFill>
      </c:spPr>
      <c:txPr>
        <a:bodyPr/>
        <a:lstStyle/>
        <a:p>
          <a:pPr>
            <a:defRPr sz="1400">
              <a:latin typeface="Tahoma" pitchFamily="34" charset="0"/>
              <a:ea typeface="Tahoma" pitchFamily="34" charset="0"/>
              <a:cs typeface="Tahoma" pitchFamily="34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22722685953868113"/>
          <c:y val="0.20383473033216173"/>
        </c:manualLayout>
      </c:layout>
      <c:txPr>
        <a:bodyPr/>
        <a:lstStyle/>
        <a:p>
          <a:pPr>
            <a:defRPr sz="1800"/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4.7717897581402983E-2"/>
          <c:y val="1.934803251118402E-2"/>
          <c:w val="0.90447300904589767"/>
          <c:h val="0.7693461889325415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Среднегодовая численность населения, тыс. чел.</c:v>
                </c:pt>
              </c:strCache>
            </c:strRef>
          </c:tx>
          <c:spPr>
            <a:solidFill>
              <a:srgbClr val="92D050"/>
            </a:solidFill>
            <a:ln w="38100">
              <a:noFill/>
              <a:headEnd type="oval"/>
              <a:tailEnd type="oval"/>
            </a:ln>
          </c:spPr>
          <c:dLbls>
            <c:numFmt formatCode="#,##0.000" sourceLinked="0"/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Лист1!$B$2:$B$6</c:f>
              <c:numCache>
                <c:formatCode>0.000</c:formatCode>
                <c:ptCount val="5"/>
                <c:pt idx="0">
                  <c:v>550.69000000000005</c:v>
                </c:pt>
                <c:pt idx="1">
                  <c:v>551.06699999999796</c:v>
                </c:pt>
                <c:pt idx="2">
                  <c:v>551.31999999999948</c:v>
                </c:pt>
                <c:pt idx="3">
                  <c:v>551.303</c:v>
                </c:pt>
                <c:pt idx="4">
                  <c:v>551.33199999999749</c:v>
                </c:pt>
              </c:numCache>
            </c:numRef>
          </c:val>
        </c:ser>
        <c:dLbls>
          <c:showVal val="1"/>
        </c:dLbls>
        <c:axId val="160608640"/>
        <c:axId val="160610176"/>
      </c:barChart>
      <c:catAx>
        <c:axId val="160608640"/>
        <c:scaling>
          <c:orientation val="minMax"/>
        </c:scaling>
        <c:axPos val="b"/>
        <c:numFmt formatCode="@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0610176"/>
        <c:crosses val="autoZero"/>
        <c:auto val="1"/>
        <c:lblAlgn val="ctr"/>
        <c:lblOffset val="100"/>
      </c:catAx>
      <c:valAx>
        <c:axId val="160610176"/>
        <c:scaling>
          <c:orientation val="minMax"/>
          <c:max val="555"/>
          <c:min val="550"/>
        </c:scaling>
        <c:delete val="1"/>
        <c:axPos val="l"/>
        <c:numFmt formatCode="#,##0" sourceLinked="0"/>
        <c:tickLblPos val="none"/>
        <c:crossAx val="160608640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plotArea>
      <c:layout>
        <c:manualLayout>
          <c:layoutTarget val="inner"/>
          <c:xMode val="edge"/>
          <c:yMode val="edge"/>
          <c:x val="0.20928389227664845"/>
          <c:y val="0.16458708439436678"/>
          <c:w val="0.5176932836494893"/>
          <c:h val="0.48128293375386816"/>
        </c:manualLayout>
      </c:layout>
      <c:pieChart>
        <c:varyColors val="1"/>
        <c:ser>
          <c:idx val="0"/>
          <c:order val="0"/>
          <c:tx>
            <c:strRef>
              <c:f>Структура!$H$21</c:f>
              <c:strCache>
                <c:ptCount val="1"/>
                <c:pt idx="0">
                  <c:v>неналоговые доходы</c:v>
                </c:pt>
              </c:strCache>
            </c:strRef>
          </c:tx>
          <c:dPt>
            <c:idx val="0"/>
            <c:spPr>
              <a:solidFill>
                <a:srgbClr val="C2CCFE"/>
              </a:solidFill>
            </c:spPr>
          </c:dPt>
          <c:dPt>
            <c:idx val="1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-0.20065879956356381"/>
                  <c:y val="-8.6479410368910686E-2"/>
                </c:manualLayout>
              </c:layout>
              <c:showVal val="1"/>
            </c:dLbl>
            <c:delete val="1"/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</c:dLbls>
          <c:cat>
            <c:strRef>
              <c:f>Структура!$G$22:$G$28</c:f>
              <c:strCache>
                <c:ptCount val="4"/>
                <c:pt idx="0">
                  <c:v>арендная плата за земельные участки</c:v>
                </c:pt>
                <c:pt idx="1">
                  <c:v>доходы от продажи</c:v>
                </c:pt>
                <c:pt idx="2">
                  <c:v>арендная плата за муниципальное имущество</c:v>
                </c:pt>
                <c:pt idx="3">
                  <c:v>прочие неналоговые доходы</c:v>
                </c:pt>
              </c:strCache>
            </c:strRef>
          </c:cat>
          <c:val>
            <c:numRef>
              <c:f>Структура!$H$22:$H$25</c:f>
              <c:numCache>
                <c:formatCode>#,##0.00</c:formatCode>
                <c:ptCount val="4"/>
                <c:pt idx="0">
                  <c:v>0.77022500000000316</c:v>
                </c:pt>
                <c:pt idx="1">
                  <c:v>4.5000000000000012E-2</c:v>
                </c:pt>
                <c:pt idx="2">
                  <c:v>0.05</c:v>
                </c:pt>
                <c:pt idx="3">
                  <c:v>0.22</c:v>
                </c:pt>
              </c:numCache>
            </c:numRef>
          </c:val>
        </c:ser>
        <c:firstSliceAng val="0"/>
      </c:pieChart>
    </c:plotArea>
    <c:legend>
      <c:legendPos val="b"/>
      <c:layout>
        <c:manualLayout>
          <c:xMode val="edge"/>
          <c:yMode val="edge"/>
          <c:x val="0.15592971422903426"/>
          <c:y val="0.64774567482763978"/>
          <c:w val="0.68814027545223999"/>
          <c:h val="0.34836565450756307"/>
        </c:manualLayout>
      </c:layout>
      <c:txPr>
        <a:bodyPr rot="0" vert="horz"/>
        <a:lstStyle/>
        <a:p>
          <a:pPr>
            <a:defRPr sz="11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plotArea>
      <c:layout>
        <c:manualLayout>
          <c:layoutTarget val="inner"/>
          <c:xMode val="edge"/>
          <c:yMode val="edge"/>
          <c:x val="0.21094596588426787"/>
          <c:y val="0.17379927094100794"/>
          <c:w val="0.59155676790692069"/>
          <c:h val="0.47907871687447939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rgbClr val="C2CCFE"/>
              </a:solidFill>
            </c:spPr>
          </c:dPt>
          <c:dPt>
            <c:idx val="1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accent3"/>
              </a:solidFill>
            </c:spPr>
          </c:dPt>
          <c:dLbls>
            <c:dLbl>
              <c:idx val="0"/>
              <c:layout/>
              <c:showVal val="1"/>
            </c:dLbl>
            <c:delete val="1"/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</c:dLbls>
          <c:cat>
            <c:strRef>
              <c:f>Структура!$G$11:$G$14</c:f>
              <c:strCache>
                <c:ptCount val="4"/>
                <c:pt idx="0">
                  <c:v>НДФЛ</c:v>
                </c:pt>
                <c:pt idx="1">
                  <c:v>Земельный налог</c:v>
                </c:pt>
                <c:pt idx="2">
                  <c:v>Налоги на совокупный доход</c:v>
                </c:pt>
                <c:pt idx="3">
                  <c:v>Прочие налоговые доходы</c:v>
                </c:pt>
              </c:strCache>
            </c:strRef>
          </c:cat>
          <c:val>
            <c:numRef>
              <c:f>Структура!$H$11:$H$14</c:f>
              <c:numCache>
                <c:formatCode>#,##0.0</c:formatCode>
                <c:ptCount val="4"/>
                <c:pt idx="0">
                  <c:v>2.4299999999999997</c:v>
                </c:pt>
                <c:pt idx="1">
                  <c:v>1.2132559999999999</c:v>
                </c:pt>
                <c:pt idx="2">
                  <c:v>0.36455300000000002</c:v>
                </c:pt>
                <c:pt idx="3">
                  <c:v>0.21855800000000034</c:v>
                </c:pt>
              </c:numCache>
            </c:numRef>
          </c:val>
        </c:ser>
        <c:firstSliceAng val="0"/>
      </c:pieChart>
    </c:plotArea>
    <c:legend>
      <c:legendPos val="b"/>
      <c:layout>
        <c:manualLayout>
          <c:xMode val="edge"/>
          <c:yMode val="edge"/>
          <c:x val="8.2418598675214311E-2"/>
          <c:y val="0.67024202105763853"/>
          <c:w val="0.83964523190811313"/>
          <c:h val="0.26804066539211563"/>
        </c:manualLayout>
      </c:layout>
      <c:txPr>
        <a:bodyPr rot="0" vert="horz"/>
        <a:lstStyle/>
        <a:p>
          <a:pPr>
            <a:defRPr sz="11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1.6195480211291175E-3"/>
          <c:y val="0.12291735589545703"/>
          <c:w val="0.98056542374644629"/>
          <c:h val="0.5563052996121548"/>
        </c:manualLayout>
      </c:layout>
      <c:lineChart>
        <c:grouping val="standard"/>
        <c:ser>
          <c:idx val="0"/>
          <c:order val="0"/>
          <c:tx>
            <c:strRef>
              <c:f>'руб Дин'!$A$8</c:f>
              <c:strCache>
                <c:ptCount val="1"/>
                <c:pt idx="0">
                  <c:v>Доходы бюджета</c:v>
                </c:pt>
              </c:strCache>
            </c:strRef>
          </c:tx>
          <c:spPr>
            <a:ln w="38100">
              <a:solidFill>
                <a:srgbClr val="FF0000"/>
              </a:solidFill>
            </a:ln>
            <a:effectLst/>
          </c:spPr>
          <c:marker>
            <c:symbol val="circle"/>
            <c:size val="9"/>
            <c:spPr>
              <a:solidFill>
                <a:srgbClr val="FF0000"/>
              </a:solidFill>
            </c:spPr>
          </c:marker>
          <c:dLbls>
            <c:txPr>
              <a:bodyPr/>
              <a:lstStyle/>
              <a:p>
                <a:pPr>
                  <a:defRPr sz="2800">
                    <a:solidFill>
                      <a:schemeClr val="tx1">
                        <a:lumMod val="50000"/>
                        <a:lumOff val="50000"/>
                      </a:schemeClr>
                    </a:solidFill>
                  </a:defRPr>
                </a:pPr>
                <a:endParaRPr lang="ru-RU"/>
              </a:p>
            </c:txPr>
            <c:dLblPos val="b"/>
            <c:showVal val="1"/>
          </c:dLbls>
          <c:cat>
            <c:numRef>
              <c:f>'руб Дин'!$B$7:$F$7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'руб Дин'!$B$8:$F$8</c:f>
              <c:numCache>
                <c:formatCode>#,##0.0</c:formatCode>
                <c:ptCount val="5"/>
                <c:pt idx="0">
                  <c:v>16.100000000000001</c:v>
                </c:pt>
                <c:pt idx="1">
                  <c:v>16.7</c:v>
                </c:pt>
                <c:pt idx="2">
                  <c:v>14.7</c:v>
                </c:pt>
                <c:pt idx="3">
                  <c:v>13.7</c:v>
                </c:pt>
                <c:pt idx="4">
                  <c:v>13.8</c:v>
                </c:pt>
              </c:numCache>
            </c:numRef>
          </c:val>
          <c:smooth val="1"/>
        </c:ser>
        <c:dLbls>
          <c:showVal val="1"/>
        </c:dLbls>
        <c:marker val="1"/>
        <c:axId val="164657024"/>
        <c:axId val="164658560"/>
      </c:lineChart>
      <c:catAx>
        <c:axId val="1646570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4F81BD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4658560"/>
        <c:crosses val="autoZero"/>
        <c:auto val="1"/>
        <c:lblAlgn val="ctr"/>
        <c:lblOffset val="100"/>
        <c:noMultiLvlLbl val="1"/>
      </c:catAx>
      <c:valAx>
        <c:axId val="164658560"/>
        <c:scaling>
          <c:orientation val="minMax"/>
          <c:max val="18"/>
          <c:min val="6.5"/>
        </c:scaling>
        <c:delete val="1"/>
        <c:axPos val="l"/>
        <c:numFmt formatCode="#,##0.0" sourceLinked="1"/>
        <c:tickLblPos val="none"/>
        <c:crossAx val="164657024"/>
        <c:crosses val="autoZero"/>
        <c:crossBetween val="between"/>
        <c:minorUnit val="10000"/>
      </c:valAx>
      <c:spPr>
        <a:noFill/>
        <a:ln w="25400"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1.4946882286068972E-2"/>
          <c:y val="0.12439385093659974"/>
          <c:w val="0.96642585166162664"/>
          <c:h val="0.59907581050600078"/>
        </c:manualLayout>
      </c:layout>
      <c:barChart>
        <c:barDir val="bar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dPt>
            <c:idx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4,</a:t>
                    </a:r>
                    <a:r>
                      <a:rPr lang="ru-RU" dirty="0" smtClean="0"/>
                      <a:t>2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4.2263669999999998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0"/>
                  <c:y val="2.6800242419784847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</a:t>
                    </a:r>
                    <a:r>
                      <a:rPr lang="ru-RU" dirty="0" smtClean="0"/>
                      <a:t>1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elete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безвоздмездные поступления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4.5721475279602353E-2"/>
                  <c:y val="2.680024241978558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9,</a:t>
                    </a:r>
                    <a:r>
                      <a:rPr lang="ru-RU" dirty="0" smtClean="0"/>
                      <a:t>4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9.3582718999999983</c:v>
                </c:pt>
              </c:numCache>
            </c:numRef>
          </c:val>
        </c:ser>
        <c:overlap val="100"/>
        <c:axId val="164593664"/>
        <c:axId val="164595200"/>
      </c:barChart>
      <c:catAx>
        <c:axId val="164593664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64595200"/>
        <c:crosses val="autoZero"/>
        <c:auto val="1"/>
        <c:lblAlgn val="ctr"/>
        <c:lblOffset val="100"/>
      </c:catAx>
      <c:valAx>
        <c:axId val="164595200"/>
        <c:scaling>
          <c:orientation val="minMax"/>
        </c:scaling>
        <c:delete val="1"/>
        <c:axPos val="b"/>
        <c:numFmt formatCode="0%" sourceLinked="1"/>
        <c:majorTickMark val="none"/>
        <c:tickLblPos val="none"/>
        <c:crossAx val="164593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 algn="ctr" rtl="0" eaLnBrk="1" latinLnBrk="0" hangingPunct="1">
        <a:defRPr lang="ru-RU" sz="1600" b="1" i="0" u="none" strike="noStrike" kern="1200" baseline="0" dirty="0" smtClean="0">
          <a:solidFill>
            <a:srgbClr val="002060"/>
          </a:solidFill>
          <a:effectLst/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plotArea>
      <c:layout>
        <c:manualLayout>
          <c:layoutTarget val="inner"/>
          <c:xMode val="edge"/>
          <c:yMode val="edge"/>
          <c:x val="0.19722192181268208"/>
          <c:y val="0.16454272113367038"/>
          <c:w val="0.57945231517439588"/>
          <c:h val="0.49152599384638845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rgbClr val="C2CCFE"/>
              </a:solidFill>
            </c:spPr>
          </c:dPt>
          <c:dPt>
            <c:idx val="1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accent3"/>
              </a:solidFill>
            </c:spPr>
          </c:dPt>
          <c:dLbls>
            <c:dLbl>
              <c:idx val="0"/>
              <c:layout/>
              <c:showVal val="1"/>
            </c:dLbl>
            <c:delete val="1"/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</c:dLbls>
          <c:cat>
            <c:strRef>
              <c:f>Лист2!$A$2:$A$6</c:f>
              <c:strCache>
                <c:ptCount val="5"/>
                <c:pt idx="0">
                  <c:v>Субвенции</c:v>
                </c:pt>
                <c:pt idx="1">
                  <c:v>Дотация</c:v>
                </c:pt>
                <c:pt idx="2">
                  <c:v>Субсидии</c:v>
                </c:pt>
                <c:pt idx="3">
                  <c:v>Иные межбюджетные трансферты</c:v>
                </c:pt>
                <c:pt idx="4">
                  <c:v>Прочие безвозмездные поступления</c:v>
                </c:pt>
              </c:strCache>
            </c:strRef>
          </c:cat>
          <c:val>
            <c:numRef>
              <c:f>Лист2!$B$2:$B$6</c:f>
              <c:numCache>
                <c:formatCode>0.0</c:formatCode>
                <c:ptCount val="5"/>
                <c:pt idx="0">
                  <c:v>7.2435919000000002</c:v>
                </c:pt>
                <c:pt idx="1">
                  <c:v>1.827207</c:v>
                </c:pt>
                <c:pt idx="2">
                  <c:v>0.22725709999999999</c:v>
                </c:pt>
                <c:pt idx="3" formatCode="0.00">
                  <c:v>4.0000000000000022E-2</c:v>
                </c:pt>
                <c:pt idx="4" formatCode="0.00">
                  <c:v>2.0000000000000011E-2</c:v>
                </c:pt>
              </c:numCache>
            </c:numRef>
          </c:val>
        </c:ser>
        <c:firstSliceAng val="0"/>
      </c:pieChart>
    </c:plotArea>
    <c:legend>
      <c:legendPos val="b"/>
      <c:layout>
        <c:manualLayout>
          <c:xMode val="edge"/>
          <c:yMode val="edge"/>
          <c:x val="7.3613664592202324E-2"/>
          <c:y val="0.67551559030322172"/>
          <c:w val="0.84444854041020212"/>
          <c:h val="0.31407947657590596"/>
        </c:manualLayout>
      </c:layout>
      <c:txPr>
        <a:bodyPr rot="0" vert="horz"/>
        <a:lstStyle/>
        <a:p>
          <a:pPr>
            <a:defRPr sz="11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1.6195480211291179E-3"/>
          <c:y val="0.12291735589545699"/>
          <c:w val="0.98056542374644606"/>
          <c:h val="0.5563052996121548"/>
        </c:manualLayout>
      </c:layout>
      <c:lineChart>
        <c:grouping val="standard"/>
        <c:ser>
          <c:idx val="0"/>
          <c:order val="0"/>
          <c:tx>
            <c:strRef>
              <c:f>'руб Дин'!$A$2</c:f>
              <c:strCache>
                <c:ptCount val="1"/>
                <c:pt idx="0">
                  <c:v>Расходы бюджета</c:v>
                </c:pt>
              </c:strCache>
            </c:strRef>
          </c:tx>
          <c:spPr>
            <a:ln w="38100">
              <a:solidFill>
                <a:srgbClr val="FF0000"/>
              </a:solidFill>
            </a:ln>
            <a:effectLst/>
          </c:spPr>
          <c:marker>
            <c:symbol val="circle"/>
            <c:size val="9"/>
            <c:spPr>
              <a:solidFill>
                <a:srgbClr val="FF0000"/>
              </a:solidFill>
            </c:spPr>
          </c:marker>
          <c:dLbls>
            <c:txPr>
              <a:bodyPr/>
              <a:lstStyle/>
              <a:p>
                <a:pPr>
                  <a:defRPr sz="2800">
                    <a:solidFill>
                      <a:schemeClr val="tx1">
                        <a:lumMod val="50000"/>
                        <a:lumOff val="50000"/>
                      </a:schemeClr>
                    </a:solidFill>
                  </a:defRPr>
                </a:pPr>
                <a:endParaRPr lang="ru-RU"/>
              </a:p>
            </c:txPr>
            <c:dLblPos val="b"/>
            <c:showVal val="1"/>
          </c:dLbls>
          <c:cat>
            <c:numRef>
              <c:f>'руб Дин'!$B$1:$F$1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'руб Дин'!$B$2:$F$2</c:f>
              <c:numCache>
                <c:formatCode>#,##0.0</c:formatCode>
                <c:ptCount val="5"/>
                <c:pt idx="0">
                  <c:v>17.306502399999989</c:v>
                </c:pt>
                <c:pt idx="1">
                  <c:v>17.390159399999987</c:v>
                </c:pt>
                <c:pt idx="2">
                  <c:v>14.165496800000081</c:v>
                </c:pt>
                <c:pt idx="3">
                  <c:v>13.891423100000003</c:v>
                </c:pt>
                <c:pt idx="4">
                  <c:v>13.988177</c:v>
                </c:pt>
              </c:numCache>
            </c:numRef>
          </c:val>
          <c:smooth val="1"/>
        </c:ser>
        <c:dLbls>
          <c:showVal val="1"/>
        </c:dLbls>
        <c:marker val="1"/>
        <c:axId val="151499904"/>
        <c:axId val="151501440"/>
      </c:lineChart>
      <c:catAx>
        <c:axId val="1514999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4F81BD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501440"/>
        <c:crosses val="autoZero"/>
        <c:auto val="1"/>
        <c:lblAlgn val="ctr"/>
        <c:lblOffset val="100"/>
        <c:noMultiLvlLbl val="1"/>
      </c:catAx>
      <c:valAx>
        <c:axId val="151501440"/>
        <c:scaling>
          <c:orientation val="minMax"/>
          <c:max val="18"/>
          <c:min val="6.5"/>
        </c:scaling>
        <c:delete val="1"/>
        <c:axPos val="l"/>
        <c:numFmt formatCode="#,##0.0" sourceLinked="1"/>
        <c:tickLblPos val="none"/>
        <c:crossAx val="151499904"/>
        <c:crosses val="autoZero"/>
        <c:crossBetween val="between"/>
        <c:minorUnit val="10000"/>
      </c:valAx>
      <c:spPr>
        <a:noFill/>
        <a:ln w="25400"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9723739828062076E-2"/>
          <c:y val="0.1775860294287791"/>
          <c:w val="0.61820707175166256"/>
          <c:h val="0.7989589309400076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 руб.</c:v>
                </c:pt>
              </c:strCache>
            </c:strRef>
          </c:tx>
          <c:explosion val="9"/>
          <c:dPt>
            <c:idx val="0"/>
            <c:spPr>
              <a:solidFill>
                <a:srgbClr val="4F81BD"/>
              </a:solidFill>
            </c:spPr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-0.23300156264180927"/>
                  <c:y val="-0.17355270245623874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  <c:showPercent val="1"/>
              <c:separator>
</c:separator>
            </c:dLbl>
            <c:dLbl>
              <c:idx val="2"/>
              <c:layout>
                <c:manualLayout>
                  <c:x val="0.19040974637374697"/>
                  <c:y val="1.7834777430329202E-2"/>
                </c:manualLayout>
              </c:layout>
              <c:showVal val="1"/>
              <c:showPercent val="1"/>
              <c:separator>
</c:separator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  <c:showPercent val="1"/>
            <c:separator>
</c:separator>
            <c:showLeaderLines val="1"/>
          </c:dLbls>
          <c:cat>
            <c:strRef>
              <c:f>Лист1!$A$2:$A$4</c:f>
              <c:strCache>
                <c:ptCount val="3"/>
                <c:pt idx="0">
                  <c:v>Социальная сфера</c:v>
                </c:pt>
                <c:pt idx="1">
                  <c:v>Отрасли экономики</c:v>
                </c:pt>
                <c:pt idx="2">
                  <c:v>Прочие расходы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10566.646649999999</c:v>
                </c:pt>
                <c:pt idx="1">
                  <c:v>2769.4537000000128</c:v>
                </c:pt>
                <c:pt idx="2">
                  <c:v>829.39644999999996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5058090226563514"/>
          <c:y val="0.28360639176959845"/>
          <c:w val="0.30796947322733592"/>
          <c:h val="0.55767692079840203"/>
        </c:manualLayout>
      </c:layout>
      <c:txPr>
        <a:bodyPr/>
        <a:lstStyle/>
        <a:p>
          <a:pPr>
            <a:defRPr sz="1400">
              <a:latin typeface="Tahoma" pitchFamily="34" charset="0"/>
              <a:ea typeface="Tahoma" pitchFamily="34" charset="0"/>
              <a:cs typeface="Tahoma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3156926376639248"/>
          <c:y val="3.9862202898898094E-2"/>
          <c:w val="0.67507583601951127"/>
          <c:h val="0.92027559420220351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Значения</c:v>
                </c:pt>
              </c:strCache>
            </c:strRef>
          </c:tx>
          <c:spPr>
            <a:solidFill>
              <a:srgbClr val="00B0F0"/>
            </a:solidFill>
            <a:ln w="38100">
              <a:noFill/>
              <a:headEnd type="oval"/>
              <a:tailEnd type="oval"/>
            </a:ln>
          </c:spPr>
          <c:dPt>
            <c:idx val="0"/>
            <c:spPr>
              <a:solidFill>
                <a:schemeClr val="accent3"/>
              </a:solidFill>
              <a:ln w="38100">
                <a:noFill/>
                <a:headEnd type="oval"/>
                <a:tailEnd type="oval"/>
              </a:ln>
            </c:spPr>
          </c:dPt>
          <c:dPt>
            <c:idx val="1"/>
            <c:spPr>
              <a:solidFill>
                <a:schemeClr val="accent3"/>
              </a:solidFill>
              <a:ln w="38100">
                <a:noFill/>
                <a:headEnd type="oval"/>
                <a:tailEnd type="oval"/>
              </a:ln>
            </c:spPr>
          </c:dPt>
          <c:dPt>
            <c:idx val="2"/>
            <c:spPr>
              <a:solidFill>
                <a:srgbClr val="4F81BD"/>
              </a:solidFill>
              <a:ln w="38100">
                <a:noFill/>
                <a:headEnd type="oval"/>
                <a:tailEnd type="oval"/>
              </a:ln>
            </c:spPr>
          </c:dPt>
          <c:dPt>
            <c:idx val="3"/>
            <c:spPr>
              <a:solidFill>
                <a:srgbClr val="4F81BD"/>
              </a:solidFill>
              <a:ln w="38100">
                <a:noFill/>
                <a:headEnd type="oval"/>
                <a:tailEnd type="oval"/>
              </a:ln>
            </c:spPr>
          </c:dPt>
          <c:dPt>
            <c:idx val="4"/>
            <c:spPr>
              <a:solidFill>
                <a:schemeClr val="accent3"/>
              </a:solidFill>
              <a:ln w="38100">
                <a:noFill/>
                <a:headEnd type="oval"/>
                <a:tailEnd type="oval"/>
              </a:ln>
            </c:spPr>
          </c:dPt>
          <c:dPt>
            <c:idx val="5"/>
            <c:spPr>
              <a:solidFill>
                <a:schemeClr val="accent3"/>
              </a:solidFill>
              <a:ln w="38100">
                <a:noFill/>
                <a:headEnd type="oval"/>
                <a:tailEnd type="oval"/>
              </a:ln>
            </c:spPr>
          </c:dPt>
          <c:dPt>
            <c:idx val="6"/>
            <c:spPr>
              <a:solidFill>
                <a:schemeClr val="accent3"/>
              </a:solidFill>
              <a:ln w="38100">
                <a:noFill/>
                <a:headEnd type="oval"/>
                <a:tailEnd type="oval"/>
              </a:ln>
            </c:spPr>
          </c:dPt>
          <c:dPt>
            <c:idx val="7"/>
            <c:spPr>
              <a:solidFill>
                <a:srgbClr val="4F81BD"/>
              </a:solidFill>
              <a:ln w="38100">
                <a:noFill/>
                <a:headEnd type="oval"/>
                <a:tailEnd type="oval"/>
              </a:ln>
            </c:spPr>
          </c:dPt>
          <c:dPt>
            <c:idx val="8"/>
            <c:spPr>
              <a:solidFill>
                <a:schemeClr val="accent2">
                  <a:lumMod val="60000"/>
                  <a:lumOff val="40000"/>
                </a:schemeClr>
              </a:solidFill>
              <a:ln w="38100">
                <a:noFill/>
                <a:headEnd type="oval"/>
                <a:tailEnd type="oval"/>
              </a:ln>
            </c:spPr>
          </c:dPt>
          <c:dPt>
            <c:idx val="9"/>
            <c:spPr>
              <a:solidFill>
                <a:schemeClr val="accent2">
                  <a:lumMod val="60000"/>
                  <a:lumOff val="40000"/>
                </a:schemeClr>
              </a:solidFill>
              <a:ln w="38100">
                <a:noFill/>
                <a:headEnd type="oval"/>
                <a:tailEnd type="oval"/>
              </a:ln>
            </c:spPr>
          </c:dPt>
          <c:dPt>
            <c:idx val="10"/>
            <c:spPr>
              <a:solidFill>
                <a:srgbClr val="4F81BD"/>
              </a:solidFill>
              <a:ln w="38100">
                <a:noFill/>
                <a:headEnd type="oval"/>
                <a:tailEnd type="oval"/>
              </a:ln>
            </c:spPr>
          </c:dPt>
          <c:dPt>
            <c:idx val="11"/>
            <c:spPr>
              <a:solidFill>
                <a:srgbClr val="4F81BD"/>
              </a:solidFill>
              <a:ln w="38100">
                <a:noFill/>
                <a:headEnd type="oval"/>
                <a:tailEnd type="oval"/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en-US" smtClean="0"/>
                      <a:t>4   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en-US" smtClean="0"/>
                      <a:t>6   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en-US" smtClean="0"/>
                      <a:t>6   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en-US" smtClean="0"/>
                      <a:t>35   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en-US" smtClean="0"/>
                      <a:t>62   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en-US" smtClean="0"/>
                      <a:t>377   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en-US" smtClean="0"/>
                      <a:t>378   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en-US" smtClean="0"/>
                      <a:t>543   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 1 </a:t>
                    </a:r>
                    <a:r>
                      <a:rPr lang="en-US" smtClean="0"/>
                      <a:t>243   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 1 </a:t>
                    </a:r>
                    <a:r>
                      <a:rPr lang="en-US" smtClean="0"/>
                      <a:t>525   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/>
                      <a:t> 3 </a:t>
                    </a:r>
                    <a:r>
                      <a:rPr lang="en-US" smtClean="0"/>
                      <a:t>370   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/>
                      <a:t> 6 </a:t>
                    </a:r>
                    <a:r>
                      <a:rPr lang="en-US" smtClean="0"/>
                      <a:t>610   </a:t>
                    </a:r>
                    <a:endParaRPr lang="en-US"/>
                  </a:p>
                </c:rich>
              </c:tx>
              <c:dLblPos val="outEnd"/>
              <c:showVal val="1"/>
            </c:dLbl>
            <c:txPr>
              <a:bodyPr/>
              <a:lstStyle/>
              <a:p>
                <a:pPr>
                  <a:defRPr sz="1200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Лист1!$A$2:$A$13</c:f>
              <c:strCache>
                <c:ptCount val="12"/>
                <c:pt idx="0">
                  <c:v>Охрана окружающей среды</c:v>
                </c:pt>
                <c:pt idx="1">
                  <c:v>Средства массовой информации</c:v>
                </c:pt>
                <c:pt idx="2">
                  <c:v>Физическая культура и спорт</c:v>
                </c:pt>
                <c:pt idx="3">
                  <c:v>Здравоохранение</c:v>
                </c:pt>
                <c:pt idx="4">
                  <c:v>Нац. безопасность и правоохр. деят.</c:v>
                </c:pt>
                <c:pt idx="5">
                  <c:v>Обслуживание гос. и муниц. долга</c:v>
                </c:pt>
                <c:pt idx="6">
                  <c:v>Общегосударственные вопросы</c:v>
                </c:pt>
                <c:pt idx="7">
                  <c:v>Культура и кинематография</c:v>
                </c:pt>
                <c:pt idx="8">
                  <c:v>Жилищно-коммунальное хозяйство</c:v>
                </c:pt>
                <c:pt idx="9">
                  <c:v>Национальная экономика</c:v>
                </c:pt>
                <c:pt idx="10">
                  <c:v>Социальная политика</c:v>
                </c:pt>
                <c:pt idx="11">
                  <c:v>Образование</c:v>
                </c:pt>
              </c:strCache>
            </c:strRef>
          </c:cat>
          <c:val>
            <c:numRef>
              <c:f>Лист1!$B$2:$B$13</c:f>
              <c:numCache>
                <c:formatCode>_-* #,##0.00\ _₽_-;\-* #,##0.00\ _₽_-;_-* "-"??\ _₽_-;_-@_-</c:formatCode>
                <c:ptCount val="12"/>
                <c:pt idx="0">
                  <c:v>4.3563999999999998</c:v>
                </c:pt>
                <c:pt idx="1">
                  <c:v>6</c:v>
                </c:pt>
                <c:pt idx="2">
                  <c:v>6.6237999999999975</c:v>
                </c:pt>
                <c:pt idx="3">
                  <c:v>35.413999999999994</c:v>
                </c:pt>
                <c:pt idx="4">
                  <c:v>62.501251499999995</c:v>
                </c:pt>
                <c:pt idx="5">
                  <c:v>377.79299999999893</c:v>
                </c:pt>
                <c:pt idx="6">
                  <c:v>378.74579849999969</c:v>
                </c:pt>
                <c:pt idx="7">
                  <c:v>543.50114999999948</c:v>
                </c:pt>
                <c:pt idx="8">
                  <c:v>1243.6639999999998</c:v>
                </c:pt>
                <c:pt idx="9">
                  <c:v>1525.7897</c:v>
                </c:pt>
                <c:pt idx="10">
                  <c:v>3370.5057999999999</c:v>
                </c:pt>
                <c:pt idx="11">
                  <c:v>6610.6019000000024</c:v>
                </c:pt>
              </c:numCache>
            </c:numRef>
          </c:val>
        </c:ser>
        <c:dLbls>
          <c:showVal val="1"/>
        </c:dLbls>
        <c:gapWidth val="81"/>
        <c:overlap val="-64"/>
        <c:axId val="151465984"/>
        <c:axId val="151467520"/>
      </c:barChart>
      <c:catAx>
        <c:axId val="151465984"/>
        <c:scaling>
          <c:orientation val="minMax"/>
        </c:scaling>
        <c:axPos val="l"/>
        <c:numFmt formatCode="@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1467520"/>
        <c:crosses val="autoZero"/>
        <c:auto val="1"/>
        <c:lblAlgn val="ctr"/>
        <c:lblOffset val="100"/>
      </c:catAx>
      <c:valAx>
        <c:axId val="151467520"/>
        <c:scaling>
          <c:orientation val="minMax"/>
        </c:scaling>
        <c:delete val="1"/>
        <c:axPos val="b"/>
        <c:numFmt formatCode="#,##0" sourceLinked="0"/>
        <c:tickLblPos val="none"/>
        <c:crossAx val="151465984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8583532434430794E-2"/>
          <c:y val="3.9862141379151741E-2"/>
          <c:w val="0.90756899156305049"/>
          <c:h val="0.92027559420220351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Значения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38100">
              <a:noFill/>
              <a:headEnd type="oval"/>
              <a:tailEnd type="oval"/>
            </a:ln>
          </c:spPr>
          <c:dLbls>
            <c:numFmt formatCode="#,##0.0" sourceLinked="0"/>
            <c:txPr>
              <a:bodyPr/>
              <a:lstStyle/>
              <a:p>
                <a:pPr>
                  <a:defRPr sz="1200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Лист1!$A$2:$A$20</c:f>
              <c:strCache>
                <c:ptCount val="19"/>
                <c:pt idx="0">
                  <c:v>Развитие субъектов малого и среднего предпринимательства в городе Новокузнецке </c:v>
                </c:pt>
                <c:pt idx="1">
                  <c:v>Поддержка социально ориентированных некоммерческих организаций в городе Новокузнецке </c:v>
                </c:pt>
                <c:pt idx="2">
                  <c:v>Охрана окружающей среды и рациональное природопользование в границах Новокузнецкого городского округа </c:v>
                </c:pt>
                <c:pt idx="3">
                  <c:v>Развитие физической культуры и массового спорта Новокузнецка </c:v>
                </c:pt>
                <c:pt idx="4">
                  <c:v>Реализация молодежной политики в городе Новокузнецке </c:v>
                </c:pt>
                <c:pt idx="5">
                  <c:v>Управление капиталовложениями Новокузнецкого городского округа </c:v>
                </c:pt>
                <c:pt idx="6">
                  <c:v>Управление муниципальным имуществом Новокузнецкого городского округа </c:v>
                </c:pt>
                <c:pt idx="7">
                  <c:v>Защита населения и территории от чрезвычайных ситуаций природного и техногенного характера, обеспечение пожарной безопасности, безопасности на водных объектах территории Новокузнецкого городского округа </c:v>
                </c:pt>
                <c:pt idx="8">
                  <c:v>Совершенствование предоставления государственных и муниципальных услуг на базе многофункционального центра в Новокузнецком городском округе </c:v>
                </c:pt>
                <c:pt idx="9">
                  <c:v>Основные направления развития территории Новокузнецкого городского округа </c:v>
                </c:pt>
                <c:pt idx="10">
                  <c:v>Обеспечение жилыми помещениями отдельных категорий граждан города Новокузнецка </c:v>
                </c:pt>
                <c:pt idx="11">
                  <c:v>Защита прав детей-сирот и детей, оставшихся без попечения родителей, прав недееспособных граждан </c:v>
                </c:pt>
                <c:pt idx="12">
                  <c:v>Управление муниципальными финансами Новокузнецкого городского округа </c:v>
                </c:pt>
                <c:pt idx="13">
                  <c:v>Развитие культуры в городе Новокузнецке </c:v>
                </c:pt>
                <c:pt idx="14">
                  <c:v>Развитие жилищно-коммунального хозяйства города Новокузнецка </c:v>
                </c:pt>
                <c:pt idx="15">
                  <c:v>Организация и развитие пассажирских перевозок и координация работы операторов связи на территории Новокузнецкого городского округа </c:v>
                </c:pt>
                <c:pt idx="16">
                  <c:v>Комплексное благоустройство территории Новокузнецкого городского округа </c:v>
                </c:pt>
                <c:pt idx="17">
                  <c:v>Развитие системы социальной защиты населения города Новокузнецка </c:v>
                </c:pt>
                <c:pt idx="18">
                  <c:v>Развитие и функционирование системы образования города Новокузнецка </c:v>
                </c:pt>
              </c:strCache>
            </c:strRef>
          </c:cat>
          <c:val>
            <c:numRef>
              <c:f>Лист1!$B$2:$B$20</c:f>
              <c:numCache>
                <c:formatCode>_-* #,##0.00\ _₽_-;\-* #,##0.00\ _₽_-;_-* "-"??\ _₽_-;_-@_-</c:formatCode>
                <c:ptCount val="19"/>
                <c:pt idx="0">
                  <c:v>0.2</c:v>
                </c:pt>
                <c:pt idx="1">
                  <c:v>0.4</c:v>
                </c:pt>
                <c:pt idx="2">
                  <c:v>4</c:v>
                </c:pt>
                <c:pt idx="3">
                  <c:v>7</c:v>
                </c:pt>
                <c:pt idx="4">
                  <c:v>9</c:v>
                </c:pt>
                <c:pt idx="5">
                  <c:v>16</c:v>
                </c:pt>
                <c:pt idx="6">
                  <c:v>22</c:v>
                </c:pt>
                <c:pt idx="7">
                  <c:v>62</c:v>
                </c:pt>
                <c:pt idx="8">
                  <c:v>68</c:v>
                </c:pt>
                <c:pt idx="9">
                  <c:v>71</c:v>
                </c:pt>
                <c:pt idx="10">
                  <c:v>239</c:v>
                </c:pt>
                <c:pt idx="11">
                  <c:v>279</c:v>
                </c:pt>
                <c:pt idx="12">
                  <c:v>437</c:v>
                </c:pt>
                <c:pt idx="13">
                  <c:v>547</c:v>
                </c:pt>
                <c:pt idx="14">
                  <c:v>596</c:v>
                </c:pt>
                <c:pt idx="15">
                  <c:v>719</c:v>
                </c:pt>
                <c:pt idx="16">
                  <c:v>1162</c:v>
                </c:pt>
                <c:pt idx="17">
                  <c:v>3028</c:v>
                </c:pt>
                <c:pt idx="18">
                  <c:v>6595</c:v>
                </c:pt>
              </c:numCache>
            </c:numRef>
          </c:val>
        </c:ser>
        <c:dLbls>
          <c:showVal val="1"/>
        </c:dLbls>
        <c:gapWidth val="67"/>
        <c:overlap val="-92"/>
        <c:axId val="151385216"/>
        <c:axId val="151386752"/>
      </c:barChart>
      <c:catAx>
        <c:axId val="151385216"/>
        <c:scaling>
          <c:orientation val="minMax"/>
        </c:scaling>
        <c:axPos val="l"/>
        <c:numFmt formatCode="@" sourceLinked="1"/>
        <c:tickLblPos val="nextTo"/>
        <c:txPr>
          <a:bodyPr rot="0"/>
          <a:lstStyle/>
          <a:p>
            <a:pPr>
              <a:defRPr sz="1200"/>
            </a:pPr>
            <a:endParaRPr lang="ru-RU"/>
          </a:p>
        </c:txPr>
        <c:crossAx val="151386752"/>
        <c:crosses val="autoZero"/>
        <c:auto val="1"/>
        <c:lblAlgn val="ctr"/>
        <c:lblOffset val="100"/>
      </c:catAx>
      <c:valAx>
        <c:axId val="151386752"/>
        <c:scaling>
          <c:orientation val="minMax"/>
        </c:scaling>
        <c:delete val="1"/>
        <c:axPos val="b"/>
        <c:numFmt formatCode="#,##0" sourceLinked="0"/>
        <c:tickLblPos val="none"/>
        <c:crossAx val="151385216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plotArea>
      <c:layout>
        <c:manualLayout>
          <c:layoutTarget val="inner"/>
          <c:xMode val="edge"/>
          <c:yMode val="edge"/>
          <c:x val="1.4174784988779198E-2"/>
          <c:y val="6.7383910620368914E-2"/>
          <c:w val="0.96066745363585249"/>
          <c:h val="0.8945362193326542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1"/>
            <c:explosion val="16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8872278501156884"/>
                  <c:y val="-6.6260889825628902E-2"/>
                </c:manualLayout>
              </c:layout>
              <c:showVal val="1"/>
            </c:dLbl>
            <c:dLbl>
              <c:idx val="1"/>
              <c:layout>
                <c:manualLayout>
                  <c:x val="6.1430379789695283E-3"/>
                  <c:y val="-9.1743684369802833E-2"/>
                </c:manualLayout>
              </c:layout>
              <c:showVal val="1"/>
            </c:dLbl>
            <c:numFmt formatCode="0.0%" sourceLinked="0"/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Программные мероприятия</c:v>
                </c:pt>
                <c:pt idx="1">
                  <c:v>Непрограммные мероприятия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0.97900000000000065</c:v>
                </c:pt>
                <c:pt idx="1">
                  <c:v>2.1000000000000012E-2</c:v>
                </c:pt>
              </c:numCache>
            </c:numRef>
          </c:val>
        </c:ser>
        <c:firstSliceAng val="28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10609851872928273"/>
          <c:y val="0.20934377709789562"/>
        </c:manualLayout>
      </c:layout>
      <c:txPr>
        <a:bodyPr/>
        <a:lstStyle/>
        <a:p>
          <a:pPr>
            <a:defRPr sz="1800"/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4.7717923158752978E-2"/>
          <c:y val="0.35539988522096577"/>
          <c:w val="0.90447300904589767"/>
          <c:h val="0.4332943362227633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начисленной заработной платы всех работников, млн руб.</c:v>
                </c:pt>
              </c:strCache>
            </c:strRef>
          </c:tx>
          <c:spPr>
            <a:solidFill>
              <a:srgbClr val="7030A0"/>
            </a:solidFill>
            <a:ln w="38100">
              <a:noFill/>
              <a:headEnd type="oval"/>
              <a:tailEnd type="oval"/>
            </a:ln>
          </c:spPr>
          <c:dLbls>
            <c:numFmt formatCode="#,##0.0" sourceLinked="0"/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65103.4</c:v>
                </c:pt>
                <c:pt idx="1">
                  <c:v>63501</c:v>
                </c:pt>
                <c:pt idx="2">
                  <c:v>66198.5</c:v>
                </c:pt>
                <c:pt idx="3">
                  <c:v>69787.5</c:v>
                </c:pt>
                <c:pt idx="4">
                  <c:v>73593.7</c:v>
                </c:pt>
              </c:numCache>
            </c:numRef>
          </c:val>
        </c:ser>
        <c:dLbls>
          <c:showVal val="1"/>
        </c:dLbls>
        <c:axId val="160638464"/>
        <c:axId val="160640000"/>
      </c:barChart>
      <c:catAx>
        <c:axId val="160638464"/>
        <c:scaling>
          <c:orientation val="minMax"/>
        </c:scaling>
        <c:axPos val="b"/>
        <c:numFmt formatCode="@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0640000"/>
        <c:crosses val="autoZero"/>
        <c:auto val="1"/>
        <c:lblAlgn val="ctr"/>
        <c:lblOffset val="100"/>
      </c:catAx>
      <c:valAx>
        <c:axId val="160640000"/>
        <c:scaling>
          <c:orientation val="minMax"/>
          <c:max val="80000"/>
          <c:min val="60000"/>
        </c:scaling>
        <c:delete val="1"/>
        <c:axPos val="l"/>
        <c:numFmt formatCode="#,##0" sourceLinked="0"/>
        <c:tickLblPos val="none"/>
        <c:crossAx val="160638464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0450471255208676"/>
          <c:y val="3.5802949990345286E-2"/>
          <c:w val="0.78776792013277352"/>
          <c:h val="0.9322079401749617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1091,9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dPt>
            <c:idx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558ED5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558ED5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558ED5"/>
              </a:solidFill>
              <a:ln>
                <a:solidFill>
                  <a:schemeClr val="tx2"/>
                </a:solidFill>
              </a:ln>
            </c:spPr>
          </c:dPt>
          <c:dPt>
            <c:idx val="4"/>
            <c:spPr>
              <a:solidFill>
                <a:srgbClr val="C0504D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9BBB59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spPr>
              <a:solidFill>
                <a:srgbClr val="8064A2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Лист1!$A$2:$A$8</c:f>
              <c:strCache>
                <c:ptCount val="7"/>
                <c:pt idx="0">
                  <c:v>Основное мероприятие 1.1 "Обеспечение государственных гарантий реализации прав граждан на получение общедоступного и бесплатного дошкольного образования в дошкольных образовательных учреждениях "</c:v>
                </c:pt>
                <c:pt idx="1">
                  <c:v>Основное мероприятие 1.2 "Обеспечение государственных гарантий реализации прав граждан на получение общедоступного и бесплатного начального общего, основного общего, среднего (полного) общего образования в общеобразовательных учреждениях»</c:v>
                </c:pt>
                <c:pt idx="2">
                  <c:v>Основное мероприятие 1.4 "Обеспечение деятельности учреждений дополнительного образования детей"</c:v>
                </c:pt>
                <c:pt idx="3">
                  <c:v>Остальные мероприятия</c:v>
                </c:pt>
                <c:pt idx="4">
                  <c:v>Социальные гарантии в сфере образования</c:v>
                </c:pt>
                <c:pt idx="5">
                  <c:v>Финансовое оздоровление сферы управления образованием города Новокузнецка</c:v>
                </c:pt>
                <c:pt idx="6">
                  <c:v>Обеспечение деятельности Комитета образования и науки администрации города Новокузнецка по реализации муниципальной программы</c:v>
                </c:pt>
              </c:strCache>
            </c:strRef>
          </c:cat>
          <c:val>
            <c:numRef>
              <c:f>Лист1!$B$2:$B$8</c:f>
              <c:numCache>
                <c:formatCode>_-* #,##0.0\ _₽_-;\-* #,##0.0\ _₽_-;_-* "-"??\ _₽_-;_-@_-</c:formatCode>
                <c:ptCount val="7"/>
                <c:pt idx="0">
                  <c:v>2628.6</c:v>
                </c:pt>
                <c:pt idx="1">
                  <c:v>2326</c:v>
                </c:pt>
                <c:pt idx="2">
                  <c:v>697.7</c:v>
                </c:pt>
                <c:pt idx="3">
                  <c:v>797.4</c:v>
                </c:pt>
                <c:pt idx="4">
                  <c:v>104.3</c:v>
                </c:pt>
                <c:pt idx="5">
                  <c:v>19.3</c:v>
                </c:pt>
                <c:pt idx="6">
                  <c:v>21.6</c:v>
                </c:pt>
              </c:numCache>
            </c:numRef>
          </c:val>
        </c:ser>
        <c:firstSliceAng val="118"/>
        <c:holeSize val="39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1095052962284349"/>
          <c:y val="3.9616790145998004E-2"/>
          <c:w val="0.78132210306201644"/>
          <c:h val="0.9245802598636562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278,8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dPt>
            <c:idx val="0"/>
            <c:spPr>
              <a:solidFill>
                <a:srgbClr val="558ED5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558ED5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558ED5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558ED5"/>
              </a:solidFill>
              <a:ln>
                <a:solidFill>
                  <a:schemeClr val="tx2"/>
                </a:solidFill>
              </a:ln>
            </c:spPr>
          </c:dPt>
          <c:dPt>
            <c:idx val="4"/>
            <c:spPr>
              <a:solidFill>
                <a:srgbClr val="558ED5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558ED5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spPr>
              <a:solidFill>
                <a:srgbClr val="C0504D"/>
              </a:solidFill>
              <a:ln>
                <a:solidFill>
                  <a:schemeClr val="tx2"/>
                </a:solidFill>
              </a:ln>
            </c:spPr>
          </c:dPt>
          <c:dPt>
            <c:idx val="7"/>
            <c:spPr>
              <a:solidFill>
                <a:srgbClr val="C0504D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6"/>
              <c:delete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Лист1!$A$2:$A$8</c:f>
              <c:strCache>
                <c:ptCount val="7"/>
                <c:pt idx="0">
                  <c:v>Основное мероприятие 1.1 "Предоставление мер социальной поддержки отдельным категориям граждан по региональному законодательству".</c:v>
                </c:pt>
                <c:pt idx="1">
                  <c:v>Основное мероприятие 1.3 "Предоставление мер социальной поддержки отдельным категориям граждан по оплате жилья и коммунальных услуг".</c:v>
                </c:pt>
                <c:pt idx="2">
                  <c:v>Основное мероприятие 1.4 "Предоставление мер социальной поддержки отдельным категориям граждан по переданным полномочиям и расходным обязательствам Российской Федерации".</c:v>
                </c:pt>
                <c:pt idx="3">
                  <c:v>Основное мероприятие 1.8 "Предоставление мер социальной поддержки семьям с детьми".</c:v>
                </c:pt>
                <c:pt idx="4">
                  <c:v>Основное мероприятие 1.9 "Социальное обслуживание населения, предоставление мер социальной поддержки работникам муниципальных учреждений социального обслуживания"</c:v>
                </c:pt>
                <c:pt idx="5">
                  <c:v>Остальные мероприятия</c:v>
                </c:pt>
                <c:pt idx="6">
                  <c:v>Прочие подпрограммы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561.9</c:v>
                </c:pt>
                <c:pt idx="1">
                  <c:v>645.4</c:v>
                </c:pt>
                <c:pt idx="2">
                  <c:v>306.3</c:v>
                </c:pt>
                <c:pt idx="3">
                  <c:v>669.5</c:v>
                </c:pt>
                <c:pt idx="4">
                  <c:v>472.6</c:v>
                </c:pt>
                <c:pt idx="5" formatCode="0.0">
                  <c:v>217.1</c:v>
                </c:pt>
                <c:pt idx="6" formatCode="0.0">
                  <c:v>155.12450000000001</c:v>
                </c:pt>
              </c:numCache>
            </c:numRef>
          </c:val>
        </c:ser>
        <c:firstSliceAng val="90"/>
        <c:holeSize val="39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22877545434540128"/>
          <c:y val="0.12754402693763223"/>
          <c:w val="0.51931707900245816"/>
          <c:h val="0.7301292127298211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1091,9</c:v>
                </c:pt>
              </c:strCache>
            </c:strRef>
          </c:tx>
          <c:dPt>
            <c:idx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</c:dPt>
          <c:dPt>
            <c:idx val="1"/>
            <c:spPr>
              <a:solidFill>
                <a:srgbClr val="558ED5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</c:dPt>
          <c:dPt>
            <c:idx val="2"/>
            <c:spPr>
              <a:solidFill>
                <a:srgbClr val="558ED5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</c:dPt>
          <c:dPt>
            <c:idx val="3"/>
            <c:spPr>
              <a:solidFill>
                <a:srgbClr val="558ED5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</c:dPt>
          <c:dPt>
            <c:idx val="4"/>
            <c:spPr>
              <a:solidFill>
                <a:srgbClr val="C0504D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</c:dPt>
          <c:dPt>
            <c:idx val="5"/>
            <c:spPr>
              <a:solidFill>
                <a:srgbClr val="9BBB59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</c:dPt>
          <c:dPt>
            <c:idx val="6"/>
            <c:spPr>
              <a:solidFill>
                <a:srgbClr val="8064A2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</c:dPt>
          <c:dPt>
            <c:idx val="7"/>
            <c:spPr>
              <a:solidFill>
                <a:srgbClr val="9BBB59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</c:dPt>
          <c:dPt>
            <c:idx val="8"/>
            <c:spPr>
              <a:solidFill>
                <a:srgbClr val="8064A2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</c:dPt>
          <c:dLbls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Лист1!$A$2:$A$8</c:f>
              <c:strCache>
                <c:ptCount val="7"/>
                <c:pt idx="0">
                  <c:v>Содержание и ремонт автомобильных дорог общего пользования местного значения
</c:v>
                </c:pt>
                <c:pt idx="1">
                  <c:v>Благоустройство и озеленение территории городского округа, содержание городских лесов</c:v>
                </c:pt>
                <c:pt idx="2">
                  <c:v>Содержание и реконструкция сетей наружного освещения</c:v>
                </c:pt>
                <c:pt idx="3">
                  <c:v>Другие мероприятия</c:v>
                </c:pt>
                <c:pt idx="4">
                  <c:v>Обращение с отходами производства и потребления</c:v>
                </c:pt>
                <c:pt idx="5">
                  <c:v>Обеспечение функционирования управления по реализации МП и осуществлению муниципального контроля в области дорожно-коммунального хозяйства</c:v>
                </c:pt>
                <c:pt idx="6">
                  <c:v>Обеспечение безопасности дорожного движения в городе Новокузнецке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469.9</c:v>
                </c:pt>
                <c:pt idx="1">
                  <c:v>100.3</c:v>
                </c:pt>
                <c:pt idx="2">
                  <c:v>240</c:v>
                </c:pt>
                <c:pt idx="3">
                  <c:v>85.2</c:v>
                </c:pt>
                <c:pt idx="4">
                  <c:v>88.2</c:v>
                </c:pt>
                <c:pt idx="5">
                  <c:v>11.1</c:v>
                </c:pt>
                <c:pt idx="6">
                  <c:v>166.9</c:v>
                </c:pt>
              </c:numCache>
            </c:numRef>
          </c:val>
        </c:ser>
        <c:dLbls>
          <c:showVal val="1"/>
        </c:dLbls>
        <c:firstSliceAng val="168"/>
        <c:holeSize val="39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1417343815822199"/>
          <c:y val="4.3430630301650744E-2"/>
          <c:w val="0.77165337745588214"/>
          <c:h val="0.9131387393966985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1091,9</c:v>
                </c:pt>
              </c:strCache>
            </c:strRef>
          </c:tx>
          <c:dPt>
            <c:idx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558ED5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C0504D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9BBB59"/>
              </a:solidFill>
              <a:ln>
                <a:solidFill>
                  <a:schemeClr val="tx2"/>
                </a:solidFill>
              </a:ln>
            </c:spPr>
          </c:dPt>
          <c:dPt>
            <c:idx val="4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Основное мероприятие "Выполнение социального заказа на перевозку пассажиров автомобильным транспортом"</c:v>
                </c:pt>
                <c:pt idx="1">
                  <c:v>Основное мероприятие "Выполнение социального заказа на перевозку пассажиров электротранспортом"</c:v>
                </c:pt>
                <c:pt idx="2">
                  <c:v>Расходы на организацию</c:v>
                </c:pt>
                <c:pt idx="3">
                  <c:v>Финансовое оздоровление сферы управления транспортом Новокузнецкого городского округа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374.822</c:v>
                </c:pt>
                <c:pt idx="1">
                  <c:v>289.8469999999997</c:v>
                </c:pt>
                <c:pt idx="2">
                  <c:v>46.259</c:v>
                </c:pt>
                <c:pt idx="3">
                  <c:v>8.0140000000000011</c:v>
                </c:pt>
              </c:numCache>
            </c:numRef>
          </c:val>
        </c:ser>
        <c:firstSliceAng val="118"/>
        <c:holeSize val="39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2154702159603549"/>
          <c:y val="3.9158513301617376E-2"/>
          <c:w val="0.76012813624027176"/>
          <c:h val="0.91779276071240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1091,9</c:v>
                </c:pt>
              </c:strCache>
            </c:strRef>
          </c:tx>
          <c:dPt>
            <c:idx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9BBB59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9BBB59"/>
              </a:solidFill>
              <a:ln>
                <a:solidFill>
                  <a:schemeClr val="tx2"/>
                </a:solidFill>
              </a:ln>
            </c:spPr>
          </c:dPt>
          <c:dPt>
            <c:idx val="4"/>
            <c:spPr>
              <a:solidFill>
                <a:srgbClr val="9BBB59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8064A2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5"/>
              <c:delete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Лист1!$A$2:$A$7</c:f>
              <c:strCache>
                <c:ptCount val="6"/>
                <c:pt idx="0">
                  <c:v>Разработка и актуализация схем коммунальной инфраструктуры и строительство, ремонт и реконструкция объектов инженерной инфраструктуры (обеспечение частного сектора централизованным водоснабжением; строительство напорной канализации в Заводском районе во и</c:v>
                </c:pt>
                <c:pt idx="1">
                  <c:v>Жилищное хозяйство и капитальный ремонт жилого фонда (снос 55 аварийных жилых домов; разработка ПСД и кап.ремонт фасадов МКД пр.Октябрьский 7, Сеченова 3; кап.ремонт 12 муниципальных квартир; кап.ремонт инженерных сетей Сеченова 3; обследование МКД пр.Стр</c:v>
                </c:pt>
                <c:pt idx="2">
                  <c:v>Основное мероприятие "Обеспечение выплаты субсидии на возмещение затрат, связанных с применением государственных регулируемых цен, организациям коммунального комплекса за услуги отопления и горячего водоснабжения"</c:v>
                </c:pt>
                <c:pt idx="3">
                  <c:v>Основное мероприятие "Обеспечение выплаты субсидии на возмещение затрат, связанных с применением государственных регулируемых цен, организациям коммунального комплекса за услуги холодного водоснабжения и водоотведения"</c:v>
                </c:pt>
                <c:pt idx="4">
                  <c:v>Основное мероприятие "Обеспечение выплаты субсидии организациям, предоставляющим населению услуги по содержанию и ремонту общего имущества в многоквартирных жилых домах специализированного и аварийного жилищного фонда"</c:v>
                </c:pt>
                <c:pt idx="5">
                  <c:v>Развитие жилищно-коммунального хозяйства города Новокузнецка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64.3</c:v>
                </c:pt>
                <c:pt idx="1">
                  <c:v>24.4</c:v>
                </c:pt>
                <c:pt idx="2">
                  <c:v>366.28529999999967</c:v>
                </c:pt>
                <c:pt idx="3">
                  <c:v>52.164000000000001</c:v>
                </c:pt>
                <c:pt idx="4">
                  <c:v>39.774000000000001</c:v>
                </c:pt>
                <c:pt idx="5">
                  <c:v>49</c:v>
                </c:pt>
              </c:numCache>
            </c:numRef>
          </c:val>
        </c:ser>
        <c:firstSliceAng val="90"/>
        <c:holeSize val="39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173963466936004"/>
          <c:y val="4.7244470457303477E-2"/>
          <c:w val="0.76843046892050348"/>
          <c:h val="0.9093248992410457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1091,9</c:v>
                </c:pt>
              </c:strCache>
            </c:strRef>
          </c:tx>
          <c:spPr>
            <a:ln w="9525">
              <a:solidFill>
                <a:schemeClr val="tx2"/>
              </a:solidFill>
            </a:ln>
          </c:spPr>
          <c:dPt>
            <c:idx val="0"/>
            <c:spPr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558ED5"/>
              </a:solidFill>
              <a:ln w="9525"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C0504D"/>
              </a:solidFill>
              <a:ln w="9525"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9BBB59"/>
              </a:solidFill>
              <a:ln w="9525">
                <a:solidFill>
                  <a:schemeClr val="tx2"/>
                </a:solidFill>
              </a:ln>
            </c:spPr>
          </c:dPt>
          <c:dPt>
            <c:idx val="4"/>
            <c:spPr>
              <a:solidFill>
                <a:srgbClr val="8064A2"/>
              </a:solidFill>
              <a:ln w="9525"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8064A2"/>
              </a:solidFill>
              <a:ln w="9525">
                <a:solidFill>
                  <a:schemeClr val="tx2"/>
                </a:solidFill>
              </a:ln>
            </c:spPr>
          </c:dPt>
          <c:dPt>
            <c:idx val="6"/>
            <c:spPr>
              <a:solidFill>
                <a:srgbClr val="93CDDD"/>
              </a:solidFill>
              <a:ln w="9525">
                <a:solidFill>
                  <a:schemeClr val="tx2"/>
                </a:solidFill>
              </a:ln>
            </c:spPr>
          </c:dPt>
          <c:dLbls>
            <c:dLbl>
              <c:idx val="2"/>
              <c:delete val="1"/>
            </c:dLbl>
            <c:dLbl>
              <c:idx val="3"/>
              <c:delete val="1"/>
            </c:dLbl>
            <c:dLbl>
              <c:idx val="6"/>
              <c:delete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Лист1!$A$2:$A$8</c:f>
              <c:strCache>
                <c:ptCount val="7"/>
                <c:pt idx="0">
                  <c:v>- Основное мероприятие "Обеспечение деятельности муниципальных музеев"</c:v>
                </c:pt>
                <c:pt idx="1">
                  <c:v>- Основное мероприятие "Обеспечение деятельности муниципальных библиотек"</c:v>
                </c:pt>
                <c:pt idx="2">
                  <c:v>Сохранение и развитие профессионального искусства и народного творчества (Содержание  8 клубов)</c:v>
                </c:pt>
                <c:pt idx="3">
                  <c:v>Обеспечение деятельности по реализации муниципальной программы «Развитие культуры в городе Новокузнецке»</c:v>
                </c:pt>
                <c:pt idx="4">
                  <c:v>- Основное мероприятие "Реставрационные работы объектов культурного наследия и иные работы"</c:v>
                </c:pt>
                <c:pt idx="5">
                  <c:v>- Основное мероприятие "Подготовка и проведение культурно-массовых мероприятий, фестивалей и конкурсов, обеспечение просветительской, издательской деятельности"</c:v>
                </c:pt>
                <c:pt idx="6">
                  <c:v>Охрана и сохранение объектов культурного наследия, находящихся в собственности Новокузнецкого городского округа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36.300000000000004</c:v>
                </c:pt>
                <c:pt idx="1">
                  <c:v>87.1</c:v>
                </c:pt>
                <c:pt idx="2">
                  <c:v>148.19999999999999</c:v>
                </c:pt>
                <c:pt idx="3">
                  <c:v>53.083200000000005</c:v>
                </c:pt>
                <c:pt idx="4">
                  <c:v>167.4</c:v>
                </c:pt>
                <c:pt idx="5">
                  <c:v>48.1</c:v>
                </c:pt>
                <c:pt idx="6">
                  <c:v>7</c:v>
                </c:pt>
              </c:numCache>
            </c:numRef>
          </c:val>
        </c:ser>
        <c:firstSliceAng val="110"/>
        <c:holeSize val="39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/>
      <c:pieChart>
        <c:varyColors val="1"/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7.6650969527588722E-2"/>
          <c:y val="3.0365956264657781E-2"/>
          <c:w val="0.90447300904589767"/>
          <c:h val="0.6646743051518047"/>
        </c:manualLayout>
      </c:layout>
      <c:barChart>
        <c:barDir val="col"/>
        <c:grouping val="clustered"/>
        <c:ser>
          <c:idx val="1"/>
          <c:order val="1"/>
          <c:tx>
            <c:strRef>
              <c:f>Лист1!$C$1</c:f>
              <c:strCache>
                <c:ptCount val="1"/>
                <c:pt idx="0">
                  <c:v>Кредиты, полученные от кредитных организаций</c:v>
                </c:pt>
              </c:strCache>
            </c:strRef>
          </c:tx>
          <c:dLbls>
            <c:delete val="1"/>
          </c:dLbls>
          <c:cat>
            <c:strRef>
              <c:f>Лист1!$A$2:$A$6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961</c:v>
                </c:pt>
                <c:pt idx="1">
                  <c:v>1340</c:v>
                </c:pt>
                <c:pt idx="2">
                  <c:v>212</c:v>
                </c:pt>
                <c:pt idx="3">
                  <c:v>702</c:v>
                </c:pt>
                <c:pt idx="4">
                  <c:v>1600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Бюджетные кредиты от других бюджетов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25400">
              <a:noFill/>
            </a:ln>
          </c:spPr>
          <c:dLbls>
            <c:delete val="1"/>
          </c:dLbls>
          <c:cat>
            <c:strRef>
              <c:f>Лист1!$A$2:$A$6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1100</c:v>
                </c:pt>
                <c:pt idx="1">
                  <c:v>870</c:v>
                </c:pt>
                <c:pt idx="2">
                  <c:v>0</c:v>
                </c:pt>
                <c:pt idx="3">
                  <c:v>511</c:v>
                </c:pt>
                <c:pt idx="4">
                  <c:v>380</c:v>
                </c:pt>
              </c:numCache>
            </c:numRef>
          </c:val>
        </c:ser>
        <c:dLbls>
          <c:showVal val="1"/>
        </c:dLbls>
        <c:axId val="152957312"/>
        <c:axId val="152958848"/>
      </c:barChar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ln w="38100">
              <a:solidFill>
                <a:srgbClr val="FF0000"/>
              </a:solidFill>
              <a:headEnd type="oval"/>
              <a:tailEnd type="oval"/>
            </a:ln>
          </c:spPr>
          <c:marker>
            <c:symbol val="circle"/>
            <c:size val="9"/>
            <c:spPr>
              <a:solidFill>
                <a:srgbClr val="FF0000"/>
              </a:solidFill>
            </c:spPr>
          </c:marker>
          <c:dLbls>
            <c:numFmt formatCode="#,##0" sourceLinked="0"/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3380</c:v>
                </c:pt>
                <c:pt idx="1">
                  <c:v>3474</c:v>
                </c:pt>
                <c:pt idx="2">
                  <c:v>2956</c:v>
                </c:pt>
                <c:pt idx="3">
                  <c:v>4092</c:v>
                </c:pt>
                <c:pt idx="4">
                  <c:v>4321</c:v>
                </c:pt>
              </c:numCache>
            </c:numRef>
          </c:val>
        </c:ser>
        <c:dLbls>
          <c:showVal val="1"/>
        </c:dLbls>
        <c:marker val="1"/>
        <c:axId val="152957312"/>
        <c:axId val="152958848"/>
      </c:lineChart>
      <c:catAx>
        <c:axId val="152957312"/>
        <c:scaling>
          <c:orientation val="minMax"/>
        </c:scaling>
        <c:axPos val="b"/>
        <c:numFmt formatCode="@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2958848"/>
        <c:crosses val="autoZero"/>
        <c:auto val="1"/>
        <c:lblAlgn val="ctr"/>
        <c:lblOffset val="100"/>
      </c:catAx>
      <c:valAx>
        <c:axId val="152958848"/>
        <c:scaling>
          <c:orientation val="minMax"/>
        </c:scaling>
        <c:axPos val="l"/>
        <c:majorGridlines/>
        <c:numFmt formatCode="#,##0" sourceLinked="0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2957312"/>
        <c:crosses val="autoZero"/>
        <c:crossBetween val="between"/>
        <c:majorUnit val="1000"/>
      </c:valAx>
    </c:plotArea>
    <c:legend>
      <c:legendPos val="b"/>
      <c:layout>
        <c:manualLayout>
          <c:xMode val="edge"/>
          <c:yMode val="edge"/>
          <c:x val="0.22778628722575719"/>
          <c:y val="0.79653164403965449"/>
          <c:w val="0.67484357358622693"/>
          <c:h val="0.18497421134730219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25664032038901735"/>
          <c:y val="0.1156899820804156"/>
        </c:manualLayout>
      </c:layout>
      <c:txPr>
        <a:bodyPr/>
        <a:lstStyle/>
        <a:p>
          <a:pPr>
            <a:defRPr sz="1800"/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4.7717966502712934E-2"/>
          <c:y val="1.3838985745449946E-2"/>
          <c:w val="0.90447300904589767"/>
          <c:h val="0.7693461889325415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 том числе занятых в экономике, тыс. чел.</c:v>
                </c:pt>
              </c:strCache>
            </c:strRef>
          </c:tx>
          <c:spPr>
            <a:solidFill>
              <a:srgbClr val="00B0F0"/>
            </a:solidFill>
            <a:ln w="38100">
              <a:noFill/>
              <a:headEnd type="oval"/>
              <a:tailEnd type="oval"/>
            </a:ln>
          </c:spPr>
          <c:dLbls>
            <c:numFmt formatCode="#,##0.00" sourceLinked="0"/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Лист1!$B$2:$B$6</c:f>
              <c:numCache>
                <c:formatCode>0.00</c:formatCode>
                <c:ptCount val="5"/>
                <c:pt idx="0">
                  <c:v>269.70999999999964</c:v>
                </c:pt>
                <c:pt idx="1">
                  <c:v>263.62</c:v>
                </c:pt>
                <c:pt idx="2">
                  <c:v>263.88</c:v>
                </c:pt>
                <c:pt idx="3">
                  <c:v>264.2</c:v>
                </c:pt>
                <c:pt idx="4">
                  <c:v>265</c:v>
                </c:pt>
              </c:numCache>
            </c:numRef>
          </c:val>
        </c:ser>
        <c:dLbls>
          <c:showVal val="1"/>
        </c:dLbls>
        <c:axId val="160647808"/>
        <c:axId val="160661888"/>
      </c:barChart>
      <c:catAx>
        <c:axId val="160647808"/>
        <c:scaling>
          <c:orientation val="minMax"/>
        </c:scaling>
        <c:axPos val="b"/>
        <c:numFmt formatCode="@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0661888"/>
        <c:crosses val="autoZero"/>
        <c:auto val="1"/>
        <c:lblAlgn val="ctr"/>
        <c:lblOffset val="100"/>
      </c:catAx>
      <c:valAx>
        <c:axId val="160661888"/>
        <c:scaling>
          <c:orientation val="minMax"/>
          <c:max val="275"/>
          <c:min val="260"/>
        </c:scaling>
        <c:delete val="1"/>
        <c:axPos val="l"/>
        <c:numFmt formatCode="#,##0" sourceLinked="0"/>
        <c:tickLblPos val="none"/>
        <c:crossAx val="160647808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11997916666666665"/>
          <c:y val="0.11018093531468151"/>
        </c:manualLayout>
      </c:layout>
      <c:txPr>
        <a:bodyPr/>
        <a:lstStyle/>
        <a:p>
          <a:pPr>
            <a:defRPr sz="1800"/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4.7717966502712934E-2"/>
          <c:y val="0.45456272700417638"/>
          <c:w val="0.90447300904589767"/>
          <c:h val="0.3286224476738187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номинальная начисленная заработная плата, руб.</c:v>
                </c:pt>
              </c:strCache>
            </c:strRef>
          </c:tx>
          <c:spPr>
            <a:solidFill>
              <a:srgbClr val="FFC000"/>
            </a:solidFill>
            <a:ln w="38100">
              <a:noFill/>
              <a:headEnd type="oval"/>
              <a:tailEnd type="oval"/>
            </a:ln>
          </c:spPr>
          <c:dLbls>
            <c:numFmt formatCode="#,##0.0" sourceLinked="0"/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28903</c:v>
                </c:pt>
                <c:pt idx="1">
                  <c:v>29137</c:v>
                </c:pt>
                <c:pt idx="2">
                  <c:v>30331</c:v>
                </c:pt>
                <c:pt idx="3">
                  <c:v>31919</c:v>
                </c:pt>
                <c:pt idx="4">
                  <c:v>33513</c:v>
                </c:pt>
              </c:numCache>
            </c:numRef>
          </c:val>
        </c:ser>
        <c:dLbls>
          <c:showVal val="1"/>
        </c:dLbls>
        <c:axId val="160710656"/>
        <c:axId val="160712192"/>
      </c:barChart>
      <c:catAx>
        <c:axId val="160710656"/>
        <c:scaling>
          <c:orientation val="minMax"/>
        </c:scaling>
        <c:axPos val="b"/>
        <c:numFmt formatCode="@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0712192"/>
        <c:crosses val="autoZero"/>
        <c:auto val="1"/>
        <c:lblAlgn val="ctr"/>
        <c:lblOffset val="100"/>
      </c:catAx>
      <c:valAx>
        <c:axId val="160712192"/>
        <c:scaling>
          <c:orientation val="minMax"/>
          <c:max val="35000"/>
          <c:min val="25000"/>
        </c:scaling>
        <c:delete val="1"/>
        <c:axPos val="l"/>
        <c:numFmt formatCode="#,##0" sourceLinked="0"/>
        <c:tickLblPos val="none"/>
        <c:crossAx val="160710656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10074897788223552"/>
          <c:y val="0.1156899820804156"/>
        </c:manualLayout>
      </c:layout>
      <c:txPr>
        <a:bodyPr/>
        <a:lstStyle/>
        <a:p>
          <a:pPr>
            <a:defRPr sz="1800"/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4.7717897581402914E-2"/>
          <c:y val="0.49863510113004988"/>
          <c:w val="0.90447300904589767"/>
          <c:h val="0.3506586347367521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зарегистрированной безработицы, %</c:v>
                </c:pt>
              </c:strCache>
            </c:strRef>
          </c:tx>
          <c:spPr>
            <a:solidFill>
              <a:srgbClr val="993366"/>
            </a:solidFill>
            <a:ln w="38100">
              <a:noFill/>
              <a:headEnd type="oval"/>
              <a:tailEnd type="oval"/>
            </a:ln>
          </c:spPr>
          <c:dLbls>
            <c:numFmt formatCode="#,##0.00" sourceLinked="0"/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Лист1!$B$2:$B$6</c:f>
              <c:numCache>
                <c:formatCode>0.00</c:formatCode>
                <c:ptCount val="5"/>
                <c:pt idx="0">
                  <c:v>1.7</c:v>
                </c:pt>
                <c:pt idx="1">
                  <c:v>1.7</c:v>
                </c:pt>
                <c:pt idx="2">
                  <c:v>1.3</c:v>
                </c:pt>
                <c:pt idx="3">
                  <c:v>1.25</c:v>
                </c:pt>
                <c:pt idx="4">
                  <c:v>1.1000000000000001</c:v>
                </c:pt>
              </c:numCache>
            </c:numRef>
          </c:val>
        </c:ser>
        <c:dLbls>
          <c:showVal val="1"/>
        </c:dLbls>
        <c:axId val="160752768"/>
        <c:axId val="160754304"/>
      </c:barChart>
      <c:catAx>
        <c:axId val="160752768"/>
        <c:scaling>
          <c:orientation val="minMax"/>
        </c:scaling>
        <c:axPos val="b"/>
        <c:numFmt formatCode="@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0754304"/>
        <c:crosses val="autoZero"/>
        <c:auto val="1"/>
        <c:lblAlgn val="ctr"/>
        <c:lblOffset val="100"/>
      </c:catAx>
      <c:valAx>
        <c:axId val="160754304"/>
        <c:scaling>
          <c:orientation val="minMax"/>
          <c:max val="2"/>
          <c:min val="0"/>
        </c:scaling>
        <c:delete val="1"/>
        <c:axPos val="l"/>
        <c:numFmt formatCode="#,##0" sourceLinked="0"/>
        <c:tickLblPos val="none"/>
        <c:crossAx val="160752768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18359827441077534"/>
          <c:y val="0.1156899820804156"/>
        </c:manualLayout>
      </c:layout>
      <c:txPr>
        <a:bodyPr/>
        <a:lstStyle/>
        <a:p>
          <a:pPr>
            <a:defRPr sz="1800"/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4.7717966502712934E-2"/>
          <c:y val="0.20665562254614261"/>
          <c:w val="0.90447300904589767"/>
          <c:h val="0.6426381133206620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размер назначенных пенсий, руб.</c:v>
                </c:pt>
              </c:strCache>
            </c:strRef>
          </c:tx>
          <c:spPr>
            <a:ln w="38100">
              <a:noFill/>
              <a:headEnd type="oval"/>
              <a:tailEnd type="oval"/>
            </a:ln>
          </c:spPr>
          <c:dLbls>
            <c:numFmt formatCode="#,##0.0" sourceLinked="0"/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12740.1</c:v>
                </c:pt>
                <c:pt idx="1">
                  <c:v>13259.2</c:v>
                </c:pt>
                <c:pt idx="2">
                  <c:v>13781.7</c:v>
                </c:pt>
                <c:pt idx="3">
                  <c:v>14408.6</c:v>
                </c:pt>
                <c:pt idx="4">
                  <c:v>15191.4</c:v>
                </c:pt>
              </c:numCache>
            </c:numRef>
          </c:val>
        </c:ser>
        <c:dLbls>
          <c:showVal val="1"/>
        </c:dLbls>
        <c:axId val="160815360"/>
        <c:axId val="160821248"/>
      </c:barChart>
      <c:catAx>
        <c:axId val="160815360"/>
        <c:scaling>
          <c:orientation val="minMax"/>
        </c:scaling>
        <c:axPos val="b"/>
        <c:numFmt formatCode="@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0821248"/>
        <c:crosses val="autoZero"/>
        <c:auto val="1"/>
        <c:lblAlgn val="ctr"/>
        <c:lblOffset val="100"/>
      </c:catAx>
      <c:valAx>
        <c:axId val="160821248"/>
        <c:scaling>
          <c:orientation val="minMax"/>
          <c:max val="16000"/>
          <c:min val="12000"/>
        </c:scaling>
        <c:delete val="1"/>
        <c:axPos val="l"/>
        <c:numFmt formatCode="#,##0" sourceLinked="0"/>
        <c:tickLblPos val="none"/>
        <c:crossAx val="160815360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26123252557362825"/>
          <c:y val="0.23688901092656528"/>
        </c:manualLayout>
      </c:layout>
      <c:txPr>
        <a:bodyPr/>
        <a:lstStyle/>
        <a:p>
          <a:pPr>
            <a:defRPr sz="1800"/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4.7717923158752992E-2"/>
          <c:y val="0.35539988522096588"/>
          <c:w val="0.90447300904589767"/>
          <c:h val="0.4332943362227633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Среднегодовой индекс потребительских цен, %</c:v>
                </c:pt>
              </c:strCache>
            </c:strRef>
          </c:tx>
          <c:spPr>
            <a:solidFill>
              <a:srgbClr val="7030A0"/>
            </a:solidFill>
            <a:ln w="38100">
              <a:noFill/>
              <a:headEnd type="oval"/>
              <a:tailEnd type="oval"/>
            </a:ln>
          </c:spPr>
          <c:dLbls>
            <c:numFmt formatCode="#,##0.0" sourceLinked="0"/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114.6</c:v>
                </c:pt>
                <c:pt idx="1">
                  <c:v>107.5</c:v>
                </c:pt>
                <c:pt idx="2">
                  <c:v>105.5</c:v>
                </c:pt>
                <c:pt idx="3">
                  <c:v>104.8</c:v>
                </c:pt>
                <c:pt idx="4">
                  <c:v>104.3</c:v>
                </c:pt>
              </c:numCache>
            </c:numRef>
          </c:val>
        </c:ser>
        <c:dLbls>
          <c:showVal val="1"/>
        </c:dLbls>
        <c:axId val="160854400"/>
        <c:axId val="160855936"/>
      </c:barChart>
      <c:catAx>
        <c:axId val="160854400"/>
        <c:scaling>
          <c:orientation val="minMax"/>
        </c:scaling>
        <c:axPos val="b"/>
        <c:numFmt formatCode="@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0855936"/>
        <c:crosses val="autoZero"/>
        <c:auto val="1"/>
        <c:lblAlgn val="ctr"/>
        <c:lblOffset val="100"/>
      </c:catAx>
      <c:valAx>
        <c:axId val="160855936"/>
        <c:scaling>
          <c:orientation val="minMax"/>
          <c:max val="120"/>
          <c:min val="100"/>
        </c:scaling>
        <c:delete val="1"/>
        <c:axPos val="l"/>
        <c:numFmt formatCode="#,##0" sourceLinked="0"/>
        <c:tickLblPos val="none"/>
        <c:crossAx val="160854400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8.6011555973999204E-2"/>
          <c:y val="5.5090467657341324E-2"/>
        </c:manualLayout>
      </c:layout>
      <c:txPr>
        <a:bodyPr/>
        <a:lstStyle/>
        <a:p>
          <a:pPr>
            <a:defRPr sz="1800"/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4.7717897581402983E-2"/>
          <c:y val="0.27276418373495426"/>
          <c:w val="0.90447300904589767"/>
          <c:h val="0.5159300377087776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Объём отпущенных товаров, работ и услуг, произведённых собственными силами, млн руб.</c:v>
                </c:pt>
              </c:strCache>
            </c:strRef>
          </c:tx>
          <c:spPr>
            <a:solidFill>
              <a:srgbClr val="92D050"/>
            </a:solidFill>
            <a:ln w="38100">
              <a:noFill/>
              <a:headEnd type="oval"/>
              <a:tailEnd type="oval"/>
            </a:ln>
          </c:spPr>
          <c:dLbls>
            <c:numFmt formatCode="#,##0.0" sourceLinked="0"/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Лист1!$B$2:$B$6</c:f>
              <c:numCache>
                <c:formatCode>0.000</c:formatCode>
                <c:ptCount val="5"/>
                <c:pt idx="0">
                  <c:v>311990.15899999783</c:v>
                </c:pt>
                <c:pt idx="1">
                  <c:v>305919.50300000008</c:v>
                </c:pt>
                <c:pt idx="2">
                  <c:v>319015.28700000001</c:v>
                </c:pt>
                <c:pt idx="3">
                  <c:v>338372.31900000002</c:v>
                </c:pt>
                <c:pt idx="4">
                  <c:v>360005.59299999999</c:v>
                </c:pt>
              </c:numCache>
            </c:numRef>
          </c:val>
        </c:ser>
        <c:dLbls>
          <c:showVal val="1"/>
        </c:dLbls>
        <c:axId val="160916992"/>
        <c:axId val="160918528"/>
      </c:barChart>
      <c:catAx>
        <c:axId val="160916992"/>
        <c:scaling>
          <c:orientation val="minMax"/>
        </c:scaling>
        <c:axPos val="b"/>
        <c:numFmt formatCode="@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0918528"/>
        <c:crosses val="autoZero"/>
        <c:auto val="1"/>
        <c:lblAlgn val="ctr"/>
        <c:lblOffset val="100"/>
      </c:catAx>
      <c:valAx>
        <c:axId val="160918528"/>
        <c:scaling>
          <c:orientation val="minMax"/>
          <c:max val="400000"/>
          <c:min val="300000"/>
        </c:scaling>
        <c:delete val="1"/>
        <c:axPos val="l"/>
        <c:numFmt formatCode="#,##0" sourceLinked="0"/>
        <c:tickLblPos val="none"/>
        <c:crossAx val="160916992"/>
        <c:crosses val="autoZero"/>
        <c:crossBetween val="between"/>
      </c:valAx>
    </c:plotArea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C16B8-6BC4-429F-BBA5-4CEC0650288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D22F3E25-AB15-4731-9C06-19DAB4112F74}">
      <dgm:prSet phldrT="[Текст]" custT="1"/>
      <dgm:spPr/>
      <dgm:t>
        <a:bodyPr/>
        <a:lstStyle/>
        <a:p>
          <a:r>
            <a:rPr lang="ru-RU" sz="1600" dirty="0" smtClean="0"/>
            <a:t>Бюджеты</a:t>
          </a:r>
          <a:endParaRPr lang="ru-RU" sz="1600" dirty="0"/>
        </a:p>
      </dgm:t>
    </dgm:pt>
    <dgm:pt modelId="{A8AAF8C6-1F94-4537-B16B-FF1E0D4E0CE7}" type="parTrans" cxnId="{E3B7487C-74D5-455D-B0CD-D365B54A0006}">
      <dgm:prSet/>
      <dgm:spPr/>
      <dgm:t>
        <a:bodyPr/>
        <a:lstStyle/>
        <a:p>
          <a:endParaRPr lang="ru-RU"/>
        </a:p>
      </dgm:t>
    </dgm:pt>
    <dgm:pt modelId="{4ACF91E2-F161-4B79-B807-27199E5858E8}" type="sibTrans" cxnId="{E3B7487C-74D5-455D-B0CD-D365B54A0006}">
      <dgm:prSet/>
      <dgm:spPr/>
      <dgm:t>
        <a:bodyPr/>
        <a:lstStyle/>
        <a:p>
          <a:endParaRPr lang="ru-RU"/>
        </a:p>
      </dgm:t>
    </dgm:pt>
    <dgm:pt modelId="{AA59F820-06D2-4604-90B6-B3DA0319B2EC}">
      <dgm:prSet phldrT="[Текст]" custT="1"/>
      <dgm:spPr/>
      <dgm:t>
        <a:bodyPr/>
        <a:lstStyle/>
        <a:p>
          <a:r>
            <a:rPr lang="ru-RU" sz="1200" dirty="0" smtClean="0"/>
            <a:t>Бюджеты семей</a:t>
          </a:r>
          <a:endParaRPr lang="ru-RU" sz="1200" dirty="0"/>
        </a:p>
      </dgm:t>
    </dgm:pt>
    <dgm:pt modelId="{AA299D2F-5650-43E8-969B-2AD067F5E187}" type="parTrans" cxnId="{271C789D-4465-48A3-912E-E302C0DDCDBF}">
      <dgm:prSet/>
      <dgm:spPr/>
      <dgm:t>
        <a:bodyPr/>
        <a:lstStyle/>
        <a:p>
          <a:endParaRPr lang="ru-RU"/>
        </a:p>
      </dgm:t>
    </dgm:pt>
    <dgm:pt modelId="{B147543B-BF7C-404A-90E2-08E02892F54F}" type="sibTrans" cxnId="{271C789D-4465-48A3-912E-E302C0DDCDBF}">
      <dgm:prSet/>
      <dgm:spPr/>
      <dgm:t>
        <a:bodyPr/>
        <a:lstStyle/>
        <a:p>
          <a:endParaRPr lang="ru-RU"/>
        </a:p>
      </dgm:t>
    </dgm:pt>
    <dgm:pt modelId="{BD617D6F-5D2E-41A8-9D2D-BB1B542CE8BD}">
      <dgm:prSet phldrT="[Текст]" custT="1"/>
      <dgm:spPr/>
      <dgm:t>
        <a:bodyPr/>
        <a:lstStyle/>
        <a:p>
          <a:r>
            <a:rPr lang="ru-RU" sz="1200" dirty="0" smtClean="0"/>
            <a:t>Бюджеты  публично-правовых образований</a:t>
          </a:r>
          <a:endParaRPr lang="ru-RU" sz="1200" dirty="0"/>
        </a:p>
      </dgm:t>
    </dgm:pt>
    <dgm:pt modelId="{CAB27995-F343-47F1-90D7-0BB36096E9F6}" type="parTrans" cxnId="{4D6D9E80-18E7-447F-A8F0-F1692317F485}">
      <dgm:prSet/>
      <dgm:spPr/>
      <dgm:t>
        <a:bodyPr/>
        <a:lstStyle/>
        <a:p>
          <a:endParaRPr lang="ru-RU"/>
        </a:p>
      </dgm:t>
    </dgm:pt>
    <dgm:pt modelId="{9EF10029-9AC4-411B-B362-E05433E57FFA}" type="sibTrans" cxnId="{4D6D9E80-18E7-447F-A8F0-F1692317F485}">
      <dgm:prSet/>
      <dgm:spPr/>
      <dgm:t>
        <a:bodyPr/>
        <a:lstStyle/>
        <a:p>
          <a:endParaRPr lang="ru-RU"/>
        </a:p>
      </dgm:t>
    </dgm:pt>
    <dgm:pt modelId="{324F71FB-EA35-4BE6-80C8-2E4BBFE11772}">
      <dgm:prSet phldrT="[Текст]" custT="1"/>
      <dgm:spPr/>
      <dgm:t>
        <a:bodyPr/>
        <a:lstStyle/>
        <a:p>
          <a:r>
            <a:rPr lang="ru-RU" sz="1200" dirty="0" smtClean="0"/>
            <a:t>Бюджеты организаций</a:t>
          </a:r>
          <a:endParaRPr lang="ru-RU" sz="1200" dirty="0"/>
        </a:p>
      </dgm:t>
    </dgm:pt>
    <dgm:pt modelId="{881677FD-8F2B-47E5-B516-8E25AF417542}" type="parTrans" cxnId="{7B2A784E-8C25-4D5A-A882-D2FE209B3758}">
      <dgm:prSet/>
      <dgm:spPr/>
      <dgm:t>
        <a:bodyPr/>
        <a:lstStyle/>
        <a:p>
          <a:endParaRPr lang="ru-RU"/>
        </a:p>
      </dgm:t>
    </dgm:pt>
    <dgm:pt modelId="{DBBA2E69-BFAB-4EDB-A862-299489AFF2ED}" type="sibTrans" cxnId="{7B2A784E-8C25-4D5A-A882-D2FE209B3758}">
      <dgm:prSet/>
      <dgm:spPr/>
      <dgm:t>
        <a:bodyPr/>
        <a:lstStyle/>
        <a:p>
          <a:endParaRPr lang="ru-RU"/>
        </a:p>
      </dgm:t>
    </dgm:pt>
    <dgm:pt modelId="{895663A2-507A-4FE2-8E07-7D24D1F498F5}" type="pres">
      <dgm:prSet presAssocID="{0DDC16B8-6BC4-429F-BBA5-4CEC0650288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EBC78F9-016F-4F3F-A8B3-22807D69C0E6}" type="pres">
      <dgm:prSet presAssocID="{D22F3E25-AB15-4731-9C06-19DAB4112F74}" presName="hierRoot1" presStyleCnt="0"/>
      <dgm:spPr/>
      <dgm:t>
        <a:bodyPr/>
        <a:lstStyle/>
        <a:p>
          <a:endParaRPr lang="ru-RU"/>
        </a:p>
      </dgm:t>
    </dgm:pt>
    <dgm:pt modelId="{30A375F0-05C1-473C-87A3-8678AAD71DE8}" type="pres">
      <dgm:prSet presAssocID="{D22F3E25-AB15-4731-9C06-19DAB4112F74}" presName="composite" presStyleCnt="0"/>
      <dgm:spPr/>
      <dgm:t>
        <a:bodyPr/>
        <a:lstStyle/>
        <a:p>
          <a:endParaRPr lang="ru-RU"/>
        </a:p>
      </dgm:t>
    </dgm:pt>
    <dgm:pt modelId="{B1341D30-38EB-4957-A45E-2882C7CF4148}" type="pres">
      <dgm:prSet presAssocID="{D22F3E25-AB15-4731-9C06-19DAB4112F74}" presName="background" presStyleLbl="node0" presStyleIdx="0" presStyleCnt="1"/>
      <dgm:spPr/>
      <dgm:t>
        <a:bodyPr/>
        <a:lstStyle/>
        <a:p>
          <a:endParaRPr lang="ru-RU"/>
        </a:p>
      </dgm:t>
    </dgm:pt>
    <dgm:pt modelId="{994D8141-2611-459C-ADFA-6D4612ED1E88}" type="pres">
      <dgm:prSet presAssocID="{D22F3E25-AB15-4731-9C06-19DAB4112F74}" presName="text" presStyleLbl="fgAcc0" presStyleIdx="0" presStyleCnt="1" custScaleY="55312" custLinFactNeighborX="2933" custLinFactNeighborY="-286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F103D9-8FBE-4730-A706-6A8E753601A5}" type="pres">
      <dgm:prSet presAssocID="{D22F3E25-AB15-4731-9C06-19DAB4112F74}" presName="hierChild2" presStyleCnt="0"/>
      <dgm:spPr/>
      <dgm:t>
        <a:bodyPr/>
        <a:lstStyle/>
        <a:p>
          <a:endParaRPr lang="ru-RU"/>
        </a:p>
      </dgm:t>
    </dgm:pt>
    <dgm:pt modelId="{3FC42426-7EA6-4B5C-A2E2-48723AD8979D}" type="pres">
      <dgm:prSet presAssocID="{AA299D2F-5650-43E8-969B-2AD067F5E187}" presName="Name10" presStyleLbl="parChTrans1D2" presStyleIdx="0" presStyleCnt="3"/>
      <dgm:spPr/>
      <dgm:t>
        <a:bodyPr/>
        <a:lstStyle/>
        <a:p>
          <a:endParaRPr lang="ru-RU"/>
        </a:p>
      </dgm:t>
    </dgm:pt>
    <dgm:pt modelId="{6012C2B2-22B2-4D45-ADB8-9B4198369544}" type="pres">
      <dgm:prSet presAssocID="{AA59F820-06D2-4604-90B6-B3DA0319B2EC}" presName="hierRoot2" presStyleCnt="0"/>
      <dgm:spPr/>
      <dgm:t>
        <a:bodyPr/>
        <a:lstStyle/>
        <a:p>
          <a:endParaRPr lang="ru-RU"/>
        </a:p>
      </dgm:t>
    </dgm:pt>
    <dgm:pt modelId="{41FFB0DE-E169-4D4F-89D8-ADC34F8A7BB8}" type="pres">
      <dgm:prSet presAssocID="{AA59F820-06D2-4604-90B6-B3DA0319B2EC}" presName="composite2" presStyleCnt="0"/>
      <dgm:spPr/>
      <dgm:t>
        <a:bodyPr/>
        <a:lstStyle/>
        <a:p>
          <a:endParaRPr lang="ru-RU"/>
        </a:p>
      </dgm:t>
    </dgm:pt>
    <dgm:pt modelId="{C5054481-1F51-4918-93B1-F7BAF2ABA0E1}" type="pres">
      <dgm:prSet presAssocID="{AA59F820-06D2-4604-90B6-B3DA0319B2EC}" presName="background2" presStyleLbl="node2" presStyleIdx="0" presStyleCnt="3"/>
      <dgm:spPr/>
      <dgm:t>
        <a:bodyPr/>
        <a:lstStyle/>
        <a:p>
          <a:endParaRPr lang="ru-RU"/>
        </a:p>
      </dgm:t>
    </dgm:pt>
    <dgm:pt modelId="{A3676BF2-F845-4DFE-AFD6-8DE4EB9F4B30}" type="pres">
      <dgm:prSet presAssocID="{AA59F820-06D2-4604-90B6-B3DA0319B2EC}" presName="text2" presStyleLbl="fgAcc2" presStyleIdx="0" presStyleCnt="3" custScaleY="51241" custLinFactNeighborX="2933" custLinFactNeighborY="-286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27065E-86B9-4A79-BD36-2336CD89C478}" type="pres">
      <dgm:prSet presAssocID="{AA59F820-06D2-4604-90B6-B3DA0319B2EC}" presName="hierChild3" presStyleCnt="0"/>
      <dgm:spPr/>
      <dgm:t>
        <a:bodyPr/>
        <a:lstStyle/>
        <a:p>
          <a:endParaRPr lang="ru-RU"/>
        </a:p>
      </dgm:t>
    </dgm:pt>
    <dgm:pt modelId="{7E1F2850-CB69-4B10-9A59-058888D786C7}" type="pres">
      <dgm:prSet presAssocID="{CAB27995-F343-47F1-90D7-0BB36096E9F6}" presName="Name10" presStyleLbl="parChTrans1D2" presStyleIdx="1" presStyleCnt="3"/>
      <dgm:spPr/>
      <dgm:t>
        <a:bodyPr/>
        <a:lstStyle/>
        <a:p>
          <a:endParaRPr lang="ru-RU"/>
        </a:p>
      </dgm:t>
    </dgm:pt>
    <dgm:pt modelId="{2C46017C-02C3-41B1-9437-B3E73246B583}" type="pres">
      <dgm:prSet presAssocID="{BD617D6F-5D2E-41A8-9D2D-BB1B542CE8BD}" presName="hierRoot2" presStyleCnt="0"/>
      <dgm:spPr/>
      <dgm:t>
        <a:bodyPr/>
        <a:lstStyle/>
        <a:p>
          <a:endParaRPr lang="ru-RU"/>
        </a:p>
      </dgm:t>
    </dgm:pt>
    <dgm:pt modelId="{BB0F01C1-E309-4C06-8B6E-11A16E29BBB3}" type="pres">
      <dgm:prSet presAssocID="{BD617D6F-5D2E-41A8-9D2D-BB1B542CE8BD}" presName="composite2" presStyleCnt="0"/>
      <dgm:spPr/>
      <dgm:t>
        <a:bodyPr/>
        <a:lstStyle/>
        <a:p>
          <a:endParaRPr lang="ru-RU"/>
        </a:p>
      </dgm:t>
    </dgm:pt>
    <dgm:pt modelId="{0FE5F365-833C-4FD9-A941-1B8DED52B1B0}" type="pres">
      <dgm:prSet presAssocID="{BD617D6F-5D2E-41A8-9D2D-BB1B542CE8BD}" presName="background2" presStyleLbl="node2" presStyleIdx="1" presStyleCnt="3"/>
      <dgm:spPr/>
      <dgm:t>
        <a:bodyPr/>
        <a:lstStyle/>
        <a:p>
          <a:endParaRPr lang="ru-RU"/>
        </a:p>
      </dgm:t>
    </dgm:pt>
    <dgm:pt modelId="{A95756FA-2887-4EDD-8FBF-A9BEF5691066}" type="pres">
      <dgm:prSet presAssocID="{BD617D6F-5D2E-41A8-9D2D-BB1B542CE8BD}" presName="text2" presStyleLbl="fgAcc2" presStyleIdx="1" presStyleCnt="3" custScaleX="147497" custScaleY="61192" custLinFactNeighborX="3005" custLinFactNeighborY="574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A38E34-D7A1-45A0-ACA3-E2AD2D1CEF4F}" type="pres">
      <dgm:prSet presAssocID="{BD617D6F-5D2E-41A8-9D2D-BB1B542CE8BD}" presName="hierChild3" presStyleCnt="0"/>
      <dgm:spPr/>
      <dgm:t>
        <a:bodyPr/>
        <a:lstStyle/>
        <a:p>
          <a:endParaRPr lang="ru-RU"/>
        </a:p>
      </dgm:t>
    </dgm:pt>
    <dgm:pt modelId="{A4788EBF-2B8B-4B9B-BE5F-3B63E59C05BF}" type="pres">
      <dgm:prSet presAssocID="{881677FD-8F2B-47E5-B516-8E25AF417542}" presName="Name10" presStyleLbl="parChTrans1D2" presStyleIdx="2" presStyleCnt="3"/>
      <dgm:spPr/>
      <dgm:t>
        <a:bodyPr/>
        <a:lstStyle/>
        <a:p>
          <a:endParaRPr lang="ru-RU"/>
        </a:p>
      </dgm:t>
    </dgm:pt>
    <dgm:pt modelId="{5D5946B8-1196-44D8-A113-E1F09E03656C}" type="pres">
      <dgm:prSet presAssocID="{324F71FB-EA35-4BE6-80C8-2E4BBFE11772}" presName="hierRoot2" presStyleCnt="0"/>
      <dgm:spPr/>
      <dgm:t>
        <a:bodyPr/>
        <a:lstStyle/>
        <a:p>
          <a:endParaRPr lang="ru-RU"/>
        </a:p>
      </dgm:t>
    </dgm:pt>
    <dgm:pt modelId="{2F879D23-6F2C-4294-B804-C37C67673CEC}" type="pres">
      <dgm:prSet presAssocID="{324F71FB-EA35-4BE6-80C8-2E4BBFE11772}" presName="composite2" presStyleCnt="0"/>
      <dgm:spPr/>
      <dgm:t>
        <a:bodyPr/>
        <a:lstStyle/>
        <a:p>
          <a:endParaRPr lang="ru-RU"/>
        </a:p>
      </dgm:t>
    </dgm:pt>
    <dgm:pt modelId="{CAD96B00-F382-43DB-8A8E-7D726E5F7516}" type="pres">
      <dgm:prSet presAssocID="{324F71FB-EA35-4BE6-80C8-2E4BBFE11772}" presName="background2" presStyleLbl="node2" presStyleIdx="2" presStyleCnt="3"/>
      <dgm:spPr/>
      <dgm:t>
        <a:bodyPr/>
        <a:lstStyle/>
        <a:p>
          <a:endParaRPr lang="ru-RU"/>
        </a:p>
      </dgm:t>
    </dgm:pt>
    <dgm:pt modelId="{57A4F379-C615-4C19-B0F3-1EF2B2216389}" type="pres">
      <dgm:prSet presAssocID="{324F71FB-EA35-4BE6-80C8-2E4BBFE11772}" presName="text2" presStyleLbl="fgAcc2" presStyleIdx="2" presStyleCnt="3" custScaleY="63459" custLinFactNeighborX="2347" custLinFactNeighborY="-286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777CBD-94C0-434D-9B8A-79C7AE2F497A}" type="pres">
      <dgm:prSet presAssocID="{324F71FB-EA35-4BE6-80C8-2E4BBFE11772}" presName="hierChild3" presStyleCnt="0"/>
      <dgm:spPr/>
      <dgm:t>
        <a:bodyPr/>
        <a:lstStyle/>
        <a:p>
          <a:endParaRPr lang="ru-RU"/>
        </a:p>
      </dgm:t>
    </dgm:pt>
  </dgm:ptLst>
  <dgm:cxnLst>
    <dgm:cxn modelId="{95AC1D86-DDD5-4D28-BF8D-694C85538FF6}" type="presOf" srcId="{324F71FB-EA35-4BE6-80C8-2E4BBFE11772}" destId="{57A4F379-C615-4C19-B0F3-1EF2B2216389}" srcOrd="0" destOrd="0" presId="urn:microsoft.com/office/officeart/2005/8/layout/hierarchy1"/>
    <dgm:cxn modelId="{DC0F8689-8F78-4B9F-8756-322A88DA04ED}" type="presOf" srcId="{881677FD-8F2B-47E5-B516-8E25AF417542}" destId="{A4788EBF-2B8B-4B9B-BE5F-3B63E59C05BF}" srcOrd="0" destOrd="0" presId="urn:microsoft.com/office/officeart/2005/8/layout/hierarchy1"/>
    <dgm:cxn modelId="{E3B7487C-74D5-455D-B0CD-D365B54A0006}" srcId="{0DDC16B8-6BC4-429F-BBA5-4CEC06502884}" destId="{D22F3E25-AB15-4731-9C06-19DAB4112F74}" srcOrd="0" destOrd="0" parTransId="{A8AAF8C6-1F94-4537-B16B-FF1E0D4E0CE7}" sibTransId="{4ACF91E2-F161-4B79-B807-27199E5858E8}"/>
    <dgm:cxn modelId="{4D6D9E80-18E7-447F-A8F0-F1692317F485}" srcId="{D22F3E25-AB15-4731-9C06-19DAB4112F74}" destId="{BD617D6F-5D2E-41A8-9D2D-BB1B542CE8BD}" srcOrd="1" destOrd="0" parTransId="{CAB27995-F343-47F1-90D7-0BB36096E9F6}" sibTransId="{9EF10029-9AC4-411B-B362-E05433E57FFA}"/>
    <dgm:cxn modelId="{271C789D-4465-48A3-912E-E302C0DDCDBF}" srcId="{D22F3E25-AB15-4731-9C06-19DAB4112F74}" destId="{AA59F820-06D2-4604-90B6-B3DA0319B2EC}" srcOrd="0" destOrd="0" parTransId="{AA299D2F-5650-43E8-969B-2AD067F5E187}" sibTransId="{B147543B-BF7C-404A-90E2-08E02892F54F}"/>
    <dgm:cxn modelId="{7B2A784E-8C25-4D5A-A882-D2FE209B3758}" srcId="{D22F3E25-AB15-4731-9C06-19DAB4112F74}" destId="{324F71FB-EA35-4BE6-80C8-2E4BBFE11772}" srcOrd="2" destOrd="0" parTransId="{881677FD-8F2B-47E5-B516-8E25AF417542}" sibTransId="{DBBA2E69-BFAB-4EDB-A862-299489AFF2ED}"/>
    <dgm:cxn modelId="{D2494D4B-C25F-420D-A025-A044EB114D4A}" type="presOf" srcId="{D22F3E25-AB15-4731-9C06-19DAB4112F74}" destId="{994D8141-2611-459C-ADFA-6D4612ED1E88}" srcOrd="0" destOrd="0" presId="urn:microsoft.com/office/officeart/2005/8/layout/hierarchy1"/>
    <dgm:cxn modelId="{F184D292-4747-4801-8AE5-9EE8153C2F1B}" type="presOf" srcId="{CAB27995-F343-47F1-90D7-0BB36096E9F6}" destId="{7E1F2850-CB69-4B10-9A59-058888D786C7}" srcOrd="0" destOrd="0" presId="urn:microsoft.com/office/officeart/2005/8/layout/hierarchy1"/>
    <dgm:cxn modelId="{F4A962E1-594F-45E3-A9E4-C4380F1BBEE2}" type="presOf" srcId="{BD617D6F-5D2E-41A8-9D2D-BB1B542CE8BD}" destId="{A95756FA-2887-4EDD-8FBF-A9BEF5691066}" srcOrd="0" destOrd="0" presId="urn:microsoft.com/office/officeart/2005/8/layout/hierarchy1"/>
    <dgm:cxn modelId="{371D97EE-B74D-4003-94C6-42FD4F10F6AE}" type="presOf" srcId="{0DDC16B8-6BC4-429F-BBA5-4CEC06502884}" destId="{895663A2-507A-4FE2-8E07-7D24D1F498F5}" srcOrd="0" destOrd="0" presId="urn:microsoft.com/office/officeart/2005/8/layout/hierarchy1"/>
    <dgm:cxn modelId="{7014C86B-4984-476D-9560-F04C51B53DC8}" type="presOf" srcId="{AA299D2F-5650-43E8-969B-2AD067F5E187}" destId="{3FC42426-7EA6-4B5C-A2E2-48723AD8979D}" srcOrd="0" destOrd="0" presId="urn:microsoft.com/office/officeart/2005/8/layout/hierarchy1"/>
    <dgm:cxn modelId="{50DB75A7-4ECC-4EE4-A217-1399E3890290}" type="presOf" srcId="{AA59F820-06D2-4604-90B6-B3DA0319B2EC}" destId="{A3676BF2-F845-4DFE-AFD6-8DE4EB9F4B30}" srcOrd="0" destOrd="0" presId="urn:microsoft.com/office/officeart/2005/8/layout/hierarchy1"/>
    <dgm:cxn modelId="{F6203634-6A64-40AC-B264-3AE7DEFE2AAB}" type="presParOf" srcId="{895663A2-507A-4FE2-8E07-7D24D1F498F5}" destId="{CEBC78F9-016F-4F3F-A8B3-22807D69C0E6}" srcOrd="0" destOrd="0" presId="urn:microsoft.com/office/officeart/2005/8/layout/hierarchy1"/>
    <dgm:cxn modelId="{1E26E41C-694C-49EC-B5CC-3B936A6DCE53}" type="presParOf" srcId="{CEBC78F9-016F-4F3F-A8B3-22807D69C0E6}" destId="{30A375F0-05C1-473C-87A3-8678AAD71DE8}" srcOrd="0" destOrd="0" presId="urn:microsoft.com/office/officeart/2005/8/layout/hierarchy1"/>
    <dgm:cxn modelId="{392721D5-7308-41BB-BABC-737229DC289E}" type="presParOf" srcId="{30A375F0-05C1-473C-87A3-8678AAD71DE8}" destId="{B1341D30-38EB-4957-A45E-2882C7CF4148}" srcOrd="0" destOrd="0" presId="urn:microsoft.com/office/officeart/2005/8/layout/hierarchy1"/>
    <dgm:cxn modelId="{F37B1D2D-988A-482F-A821-69183C14383D}" type="presParOf" srcId="{30A375F0-05C1-473C-87A3-8678AAD71DE8}" destId="{994D8141-2611-459C-ADFA-6D4612ED1E88}" srcOrd="1" destOrd="0" presId="urn:microsoft.com/office/officeart/2005/8/layout/hierarchy1"/>
    <dgm:cxn modelId="{D6642A22-23AF-4E63-BEF7-3C5B020D3D79}" type="presParOf" srcId="{CEBC78F9-016F-4F3F-A8B3-22807D69C0E6}" destId="{13F103D9-8FBE-4730-A706-6A8E753601A5}" srcOrd="1" destOrd="0" presId="urn:microsoft.com/office/officeart/2005/8/layout/hierarchy1"/>
    <dgm:cxn modelId="{32CCC77E-7CA4-4AC6-BDA3-9D87CDDE6576}" type="presParOf" srcId="{13F103D9-8FBE-4730-A706-6A8E753601A5}" destId="{3FC42426-7EA6-4B5C-A2E2-48723AD8979D}" srcOrd="0" destOrd="0" presId="urn:microsoft.com/office/officeart/2005/8/layout/hierarchy1"/>
    <dgm:cxn modelId="{8CA7DFBF-E78F-4A19-B62E-C2E0118CD714}" type="presParOf" srcId="{13F103D9-8FBE-4730-A706-6A8E753601A5}" destId="{6012C2B2-22B2-4D45-ADB8-9B4198369544}" srcOrd="1" destOrd="0" presId="urn:microsoft.com/office/officeart/2005/8/layout/hierarchy1"/>
    <dgm:cxn modelId="{B4DA83FF-8951-47EA-96FF-9699D5A11E83}" type="presParOf" srcId="{6012C2B2-22B2-4D45-ADB8-9B4198369544}" destId="{41FFB0DE-E169-4D4F-89D8-ADC34F8A7BB8}" srcOrd="0" destOrd="0" presId="urn:microsoft.com/office/officeart/2005/8/layout/hierarchy1"/>
    <dgm:cxn modelId="{6FB979A5-EE51-4AA0-B594-13AF15D9E486}" type="presParOf" srcId="{41FFB0DE-E169-4D4F-89D8-ADC34F8A7BB8}" destId="{C5054481-1F51-4918-93B1-F7BAF2ABA0E1}" srcOrd="0" destOrd="0" presId="urn:microsoft.com/office/officeart/2005/8/layout/hierarchy1"/>
    <dgm:cxn modelId="{50C0B6A5-D4A1-491B-8C9D-DF6ABCC7C8B9}" type="presParOf" srcId="{41FFB0DE-E169-4D4F-89D8-ADC34F8A7BB8}" destId="{A3676BF2-F845-4DFE-AFD6-8DE4EB9F4B30}" srcOrd="1" destOrd="0" presId="urn:microsoft.com/office/officeart/2005/8/layout/hierarchy1"/>
    <dgm:cxn modelId="{7C6342D0-E9DF-4A24-8A77-DEE9104C9BFD}" type="presParOf" srcId="{6012C2B2-22B2-4D45-ADB8-9B4198369544}" destId="{6A27065E-86B9-4A79-BD36-2336CD89C478}" srcOrd="1" destOrd="0" presId="urn:microsoft.com/office/officeart/2005/8/layout/hierarchy1"/>
    <dgm:cxn modelId="{EC4B79A8-E229-40E3-90EA-28D184D1079E}" type="presParOf" srcId="{13F103D9-8FBE-4730-A706-6A8E753601A5}" destId="{7E1F2850-CB69-4B10-9A59-058888D786C7}" srcOrd="2" destOrd="0" presId="urn:microsoft.com/office/officeart/2005/8/layout/hierarchy1"/>
    <dgm:cxn modelId="{46D16723-4DB0-4E3A-9E5B-93704DA9DF25}" type="presParOf" srcId="{13F103D9-8FBE-4730-A706-6A8E753601A5}" destId="{2C46017C-02C3-41B1-9437-B3E73246B583}" srcOrd="3" destOrd="0" presId="urn:microsoft.com/office/officeart/2005/8/layout/hierarchy1"/>
    <dgm:cxn modelId="{4A6A048D-0918-46C0-85F6-5396E78BC0FC}" type="presParOf" srcId="{2C46017C-02C3-41B1-9437-B3E73246B583}" destId="{BB0F01C1-E309-4C06-8B6E-11A16E29BBB3}" srcOrd="0" destOrd="0" presId="urn:microsoft.com/office/officeart/2005/8/layout/hierarchy1"/>
    <dgm:cxn modelId="{9257D19D-49AC-4AAC-94CD-C07F94D8BA8A}" type="presParOf" srcId="{BB0F01C1-E309-4C06-8B6E-11A16E29BBB3}" destId="{0FE5F365-833C-4FD9-A941-1B8DED52B1B0}" srcOrd="0" destOrd="0" presId="urn:microsoft.com/office/officeart/2005/8/layout/hierarchy1"/>
    <dgm:cxn modelId="{57B7222B-7E2C-4856-A15A-26DD72B03DCB}" type="presParOf" srcId="{BB0F01C1-E309-4C06-8B6E-11A16E29BBB3}" destId="{A95756FA-2887-4EDD-8FBF-A9BEF5691066}" srcOrd="1" destOrd="0" presId="urn:microsoft.com/office/officeart/2005/8/layout/hierarchy1"/>
    <dgm:cxn modelId="{1C38E38C-1CBC-4CBB-A6B9-7B8144B5434D}" type="presParOf" srcId="{2C46017C-02C3-41B1-9437-B3E73246B583}" destId="{49A38E34-D7A1-45A0-ACA3-E2AD2D1CEF4F}" srcOrd="1" destOrd="0" presId="urn:microsoft.com/office/officeart/2005/8/layout/hierarchy1"/>
    <dgm:cxn modelId="{A798160E-A828-4A6A-A483-910834FA2D97}" type="presParOf" srcId="{13F103D9-8FBE-4730-A706-6A8E753601A5}" destId="{A4788EBF-2B8B-4B9B-BE5F-3B63E59C05BF}" srcOrd="4" destOrd="0" presId="urn:microsoft.com/office/officeart/2005/8/layout/hierarchy1"/>
    <dgm:cxn modelId="{44558A47-2FCD-440A-A07B-FF4C38791B2C}" type="presParOf" srcId="{13F103D9-8FBE-4730-A706-6A8E753601A5}" destId="{5D5946B8-1196-44D8-A113-E1F09E03656C}" srcOrd="5" destOrd="0" presId="urn:microsoft.com/office/officeart/2005/8/layout/hierarchy1"/>
    <dgm:cxn modelId="{FC5C31B0-727A-4C86-839A-43B9B6EA62F5}" type="presParOf" srcId="{5D5946B8-1196-44D8-A113-E1F09E03656C}" destId="{2F879D23-6F2C-4294-B804-C37C67673CEC}" srcOrd="0" destOrd="0" presId="urn:microsoft.com/office/officeart/2005/8/layout/hierarchy1"/>
    <dgm:cxn modelId="{9CA36298-4320-425E-9576-DFD40771A5A4}" type="presParOf" srcId="{2F879D23-6F2C-4294-B804-C37C67673CEC}" destId="{CAD96B00-F382-43DB-8A8E-7D726E5F7516}" srcOrd="0" destOrd="0" presId="urn:microsoft.com/office/officeart/2005/8/layout/hierarchy1"/>
    <dgm:cxn modelId="{F563D17A-EFF2-40F6-A094-3308AA555FD9}" type="presParOf" srcId="{2F879D23-6F2C-4294-B804-C37C67673CEC}" destId="{57A4F379-C615-4C19-B0F3-1EF2B2216389}" srcOrd="1" destOrd="0" presId="urn:microsoft.com/office/officeart/2005/8/layout/hierarchy1"/>
    <dgm:cxn modelId="{F363190B-EB28-4773-B195-3AF2D392ED55}" type="presParOf" srcId="{5D5946B8-1196-44D8-A113-E1F09E03656C}" destId="{61777CBD-94C0-434D-9B8A-79C7AE2F497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25F9B5-89EC-49BE-A40A-299EB8FC8CBB}" type="doc">
      <dgm:prSet loTypeId="urn:microsoft.com/office/officeart/2005/8/layout/pyramid2" loCatId="list" qsTypeId="urn:microsoft.com/office/officeart/2005/8/quickstyle/simple2" qsCatId="simple" csTypeId="urn:microsoft.com/office/officeart/2005/8/colors/accent1_5" csCatId="accent1" phldr="1"/>
      <dgm:spPr/>
    </dgm:pt>
    <dgm:pt modelId="{1D4647B4-675A-41FD-B0E7-3046A84546CB}">
      <dgm:prSet phldrT="[Текст]"/>
      <dgm:spPr/>
      <dgm:t>
        <a:bodyPr/>
        <a:lstStyle/>
        <a:p>
          <a:pPr rtl="0"/>
          <a:r>
            <a:rPr kumimoji="0" lang="ru-RU" b="1" i="0" u="none" strike="noStrike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1 уровень</a:t>
          </a:r>
        </a:p>
        <a:p>
          <a:pPr rtl="0"/>
          <a:r>
            <a:rPr kumimoji="0" lang="ru-RU" b="0" i="0" u="none" strike="noStrike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Федеральный бюджет,  бюджеты государственных внебюджетных фондов</a:t>
          </a:r>
          <a:endParaRPr lang="ru-RU" b="0" dirty="0">
            <a:latin typeface="+mn-lt"/>
          </a:endParaRPr>
        </a:p>
      </dgm:t>
    </dgm:pt>
    <dgm:pt modelId="{2675FC73-9D57-4B85-8421-99A1929B7A16}" type="parTrans" cxnId="{69D7FCE9-9DD8-48B1-8481-393731B9C654}">
      <dgm:prSet/>
      <dgm:spPr/>
      <dgm:t>
        <a:bodyPr/>
        <a:lstStyle/>
        <a:p>
          <a:endParaRPr lang="ru-RU"/>
        </a:p>
      </dgm:t>
    </dgm:pt>
    <dgm:pt modelId="{B5D22D83-FEE7-4001-ADBF-1E603D7358B5}" type="sibTrans" cxnId="{69D7FCE9-9DD8-48B1-8481-393731B9C654}">
      <dgm:prSet/>
      <dgm:spPr/>
      <dgm:t>
        <a:bodyPr/>
        <a:lstStyle/>
        <a:p>
          <a:endParaRPr lang="ru-RU"/>
        </a:p>
      </dgm:t>
    </dgm:pt>
    <dgm:pt modelId="{1524E1EA-DB43-47EF-8755-BB2DF527EA47}">
      <dgm:prSet phldrT="[Текст]"/>
      <dgm:spPr/>
      <dgm:t>
        <a:bodyPr/>
        <a:lstStyle/>
        <a:p>
          <a:pPr rtl="0"/>
          <a:r>
            <a:rPr kumimoji="0" lang="ru-RU" b="1" i="0" u="none" strike="noStrike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2 уровень</a:t>
          </a:r>
        </a:p>
        <a:p>
          <a:pPr rtl="0"/>
          <a:r>
            <a:rPr kumimoji="0" lang="ru-RU" b="0" i="0" u="none" strike="noStrike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Бюджеты субъектов РФ (85), бюджеты территориальных государственных внебюджетных фондов</a:t>
          </a:r>
          <a:endParaRPr kumimoji="0" lang="ru-RU" b="0" i="0" u="none" strike="noStrike" cap="none" normalizeH="0" baseline="0" dirty="0">
            <a:ln/>
            <a:effectLst/>
            <a:latin typeface="+mn-lt"/>
            <a:cs typeface="Times New Roman" panose="02020603050405020304" pitchFamily="18" charset="0"/>
          </a:endParaRPr>
        </a:p>
      </dgm:t>
    </dgm:pt>
    <dgm:pt modelId="{85B13AAF-8F81-4707-AF65-BB9A8969C8D0}" type="parTrans" cxnId="{B6DBD104-9B5A-42D2-84FC-CB11D5BC488E}">
      <dgm:prSet/>
      <dgm:spPr/>
      <dgm:t>
        <a:bodyPr/>
        <a:lstStyle/>
        <a:p>
          <a:endParaRPr lang="ru-RU"/>
        </a:p>
      </dgm:t>
    </dgm:pt>
    <dgm:pt modelId="{2914E375-881D-45EF-91B9-27B483B21DEB}" type="sibTrans" cxnId="{B6DBD104-9B5A-42D2-84FC-CB11D5BC488E}">
      <dgm:prSet/>
      <dgm:spPr/>
      <dgm:t>
        <a:bodyPr/>
        <a:lstStyle/>
        <a:p>
          <a:endParaRPr lang="ru-RU"/>
        </a:p>
      </dgm:t>
    </dgm:pt>
    <dgm:pt modelId="{6C3CC450-2A6A-45DC-92E0-8728C82AA898}">
      <dgm:prSet/>
      <dgm:spPr/>
      <dgm:t>
        <a:bodyPr/>
        <a:lstStyle/>
        <a:p>
          <a:pPr rtl="0"/>
          <a:r>
            <a:rPr kumimoji="0" lang="ru-RU" b="1" i="0" u="none" strike="noStrike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 уровень</a:t>
          </a:r>
        </a:p>
        <a:p>
          <a:pPr rtl="0"/>
          <a:r>
            <a:rPr kumimoji="0" lang="ru-RU" b="0" i="0" u="none" strike="noStrike" cap="none" normalizeH="0" baseline="0" smtClean="0">
              <a:ln/>
              <a:effectLst/>
              <a:latin typeface="+mn-lt"/>
              <a:cs typeface="Times New Roman" panose="02020603050405020304" pitchFamily="18" charset="0"/>
            </a:rPr>
            <a:t>Бюджеты муниципальных районов, </a:t>
          </a:r>
          <a:r>
            <a:rPr kumimoji="0" lang="ru-RU" b="1" i="0" u="sng" strike="noStrike" cap="none" normalizeH="0" baseline="0" smtClean="0">
              <a:ln/>
              <a:effectLst/>
              <a:latin typeface="+mn-lt"/>
              <a:cs typeface="Times New Roman" panose="02020603050405020304" pitchFamily="18" charset="0"/>
            </a:rPr>
            <a:t>городских округов</a:t>
          </a:r>
          <a:r>
            <a:rPr kumimoji="0" lang="ru-RU" b="0" i="0" u="none" strike="noStrike" cap="none" normalizeH="0" baseline="0" smtClean="0">
              <a:ln/>
              <a:effectLst/>
              <a:latin typeface="+mn-lt"/>
              <a:cs typeface="Times New Roman" panose="02020603050405020304" pitchFamily="18" charset="0"/>
            </a:rPr>
            <a:t>, городских и сельских поселений (23 151)</a:t>
          </a:r>
          <a:endParaRPr kumimoji="0" lang="ru-RU" b="0" i="0" u="none" strike="noStrike" cap="none" normalizeH="0" baseline="0" dirty="0" smtClean="0">
            <a:ln/>
            <a:effectLst/>
            <a:latin typeface="+mn-lt"/>
            <a:cs typeface="Times New Roman" panose="02020603050405020304" pitchFamily="18" charset="0"/>
          </a:endParaRPr>
        </a:p>
      </dgm:t>
    </dgm:pt>
    <dgm:pt modelId="{AA46B8FE-105F-4872-BF31-7798586EBCE1}" type="parTrans" cxnId="{91A0456B-E1D5-42CA-8FA8-97DC50154D74}">
      <dgm:prSet/>
      <dgm:spPr/>
      <dgm:t>
        <a:bodyPr/>
        <a:lstStyle/>
        <a:p>
          <a:endParaRPr lang="ru-RU"/>
        </a:p>
      </dgm:t>
    </dgm:pt>
    <dgm:pt modelId="{D3FACDF8-0053-42DF-81C6-D1077FB04921}" type="sibTrans" cxnId="{91A0456B-E1D5-42CA-8FA8-97DC50154D74}">
      <dgm:prSet/>
      <dgm:spPr/>
      <dgm:t>
        <a:bodyPr/>
        <a:lstStyle/>
        <a:p>
          <a:endParaRPr lang="ru-RU"/>
        </a:p>
      </dgm:t>
    </dgm:pt>
    <dgm:pt modelId="{C0F71961-2233-4331-AAA2-377EED516A70}" type="pres">
      <dgm:prSet presAssocID="{3A25F9B5-89EC-49BE-A40A-299EB8FC8CBB}" presName="compositeShape" presStyleCnt="0">
        <dgm:presLayoutVars>
          <dgm:dir/>
          <dgm:resizeHandles/>
        </dgm:presLayoutVars>
      </dgm:prSet>
      <dgm:spPr/>
    </dgm:pt>
    <dgm:pt modelId="{0C897AC2-F754-410C-B0FF-E1987D166D33}" type="pres">
      <dgm:prSet presAssocID="{3A25F9B5-89EC-49BE-A40A-299EB8FC8CBB}" presName="pyramid" presStyleLbl="node1" presStyleIdx="0" presStyleCnt="1" custLinFactX="-23545" custLinFactNeighborX="-100000" custLinFactNeighborY="1297"/>
      <dgm:spPr/>
    </dgm:pt>
    <dgm:pt modelId="{D3B0652D-91CB-4F66-A99C-4BB0697A27EC}" type="pres">
      <dgm:prSet presAssocID="{3A25F9B5-89EC-49BE-A40A-299EB8FC8CBB}" presName="theList" presStyleCnt="0"/>
      <dgm:spPr/>
    </dgm:pt>
    <dgm:pt modelId="{31FA8D56-9FD7-4CBD-A0C6-94EA5A8B91C4}" type="pres">
      <dgm:prSet presAssocID="{1D4647B4-675A-41FD-B0E7-3046A84546CB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9BE62B-722D-43E5-9C47-25EF1696FB26}" type="pres">
      <dgm:prSet presAssocID="{1D4647B4-675A-41FD-B0E7-3046A84546CB}" presName="aSpace" presStyleCnt="0"/>
      <dgm:spPr/>
    </dgm:pt>
    <dgm:pt modelId="{62A65D23-9DCA-4D6F-94F9-86E15047CB11}" type="pres">
      <dgm:prSet presAssocID="{1524E1EA-DB43-47EF-8755-BB2DF527EA47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44CC40-7504-460B-9232-01A68497C1AB}" type="pres">
      <dgm:prSet presAssocID="{1524E1EA-DB43-47EF-8755-BB2DF527EA47}" presName="aSpace" presStyleCnt="0"/>
      <dgm:spPr/>
    </dgm:pt>
    <dgm:pt modelId="{8DDC21E6-8CFA-405B-8C8B-F0BCCDFEE1C0}" type="pres">
      <dgm:prSet presAssocID="{6C3CC450-2A6A-45DC-92E0-8728C82AA898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6AE0A-B3BE-457D-9350-5FBBEE6BA187}" type="pres">
      <dgm:prSet presAssocID="{6C3CC450-2A6A-45DC-92E0-8728C82AA898}" presName="aSpace" presStyleCnt="0"/>
      <dgm:spPr/>
    </dgm:pt>
  </dgm:ptLst>
  <dgm:cxnLst>
    <dgm:cxn modelId="{F51AA413-F331-452A-A406-2B9DED25B2F6}" type="presOf" srcId="{1D4647B4-675A-41FD-B0E7-3046A84546CB}" destId="{31FA8D56-9FD7-4CBD-A0C6-94EA5A8B91C4}" srcOrd="0" destOrd="0" presId="urn:microsoft.com/office/officeart/2005/8/layout/pyramid2"/>
    <dgm:cxn modelId="{7D674C5E-7C1B-4219-B9C5-66EBA8B45F9C}" type="presOf" srcId="{1524E1EA-DB43-47EF-8755-BB2DF527EA47}" destId="{62A65D23-9DCA-4D6F-94F9-86E15047CB11}" srcOrd="0" destOrd="0" presId="urn:microsoft.com/office/officeart/2005/8/layout/pyramid2"/>
    <dgm:cxn modelId="{69D7FCE9-9DD8-48B1-8481-393731B9C654}" srcId="{3A25F9B5-89EC-49BE-A40A-299EB8FC8CBB}" destId="{1D4647B4-675A-41FD-B0E7-3046A84546CB}" srcOrd="0" destOrd="0" parTransId="{2675FC73-9D57-4B85-8421-99A1929B7A16}" sibTransId="{B5D22D83-FEE7-4001-ADBF-1E603D7358B5}"/>
    <dgm:cxn modelId="{91A0456B-E1D5-42CA-8FA8-97DC50154D74}" srcId="{3A25F9B5-89EC-49BE-A40A-299EB8FC8CBB}" destId="{6C3CC450-2A6A-45DC-92E0-8728C82AA898}" srcOrd="2" destOrd="0" parTransId="{AA46B8FE-105F-4872-BF31-7798586EBCE1}" sibTransId="{D3FACDF8-0053-42DF-81C6-D1077FB04921}"/>
    <dgm:cxn modelId="{9296FD0D-7851-4B54-B4CF-74E2132132B7}" type="presOf" srcId="{3A25F9B5-89EC-49BE-A40A-299EB8FC8CBB}" destId="{C0F71961-2233-4331-AAA2-377EED516A70}" srcOrd="0" destOrd="0" presId="urn:microsoft.com/office/officeart/2005/8/layout/pyramid2"/>
    <dgm:cxn modelId="{B6DBD104-9B5A-42D2-84FC-CB11D5BC488E}" srcId="{3A25F9B5-89EC-49BE-A40A-299EB8FC8CBB}" destId="{1524E1EA-DB43-47EF-8755-BB2DF527EA47}" srcOrd="1" destOrd="0" parTransId="{85B13AAF-8F81-4707-AF65-BB9A8969C8D0}" sibTransId="{2914E375-881D-45EF-91B9-27B483B21DEB}"/>
    <dgm:cxn modelId="{FA9BA5D6-A88E-41BD-8CD7-EAF17A2047C8}" type="presOf" srcId="{6C3CC450-2A6A-45DC-92E0-8728C82AA898}" destId="{8DDC21E6-8CFA-405B-8C8B-F0BCCDFEE1C0}" srcOrd="0" destOrd="0" presId="urn:microsoft.com/office/officeart/2005/8/layout/pyramid2"/>
    <dgm:cxn modelId="{C4589D71-D829-4CF6-96FC-16EB38B13BBC}" type="presParOf" srcId="{C0F71961-2233-4331-AAA2-377EED516A70}" destId="{0C897AC2-F754-410C-B0FF-E1987D166D33}" srcOrd="0" destOrd="0" presId="urn:microsoft.com/office/officeart/2005/8/layout/pyramid2"/>
    <dgm:cxn modelId="{23E60E9E-67A3-416C-A0F1-C4075AD3732E}" type="presParOf" srcId="{C0F71961-2233-4331-AAA2-377EED516A70}" destId="{D3B0652D-91CB-4F66-A99C-4BB0697A27EC}" srcOrd="1" destOrd="0" presId="urn:microsoft.com/office/officeart/2005/8/layout/pyramid2"/>
    <dgm:cxn modelId="{CD918136-E751-419D-8397-E7D9AB5B6A53}" type="presParOf" srcId="{D3B0652D-91CB-4F66-A99C-4BB0697A27EC}" destId="{31FA8D56-9FD7-4CBD-A0C6-94EA5A8B91C4}" srcOrd="0" destOrd="0" presId="urn:microsoft.com/office/officeart/2005/8/layout/pyramid2"/>
    <dgm:cxn modelId="{92B819FE-6E56-497E-8D88-124674F3031D}" type="presParOf" srcId="{D3B0652D-91CB-4F66-A99C-4BB0697A27EC}" destId="{469BE62B-722D-43E5-9C47-25EF1696FB26}" srcOrd="1" destOrd="0" presId="urn:microsoft.com/office/officeart/2005/8/layout/pyramid2"/>
    <dgm:cxn modelId="{DC1227C5-F89F-4211-8178-E036B40F4D78}" type="presParOf" srcId="{D3B0652D-91CB-4F66-A99C-4BB0697A27EC}" destId="{62A65D23-9DCA-4D6F-94F9-86E15047CB11}" srcOrd="2" destOrd="0" presId="urn:microsoft.com/office/officeart/2005/8/layout/pyramid2"/>
    <dgm:cxn modelId="{AA2DD895-CF7A-490D-AFDA-545C9B47578A}" type="presParOf" srcId="{D3B0652D-91CB-4F66-A99C-4BB0697A27EC}" destId="{8D44CC40-7504-460B-9232-01A68497C1AB}" srcOrd="3" destOrd="0" presId="urn:microsoft.com/office/officeart/2005/8/layout/pyramid2"/>
    <dgm:cxn modelId="{12FC1456-F598-4CF6-99B6-B5960F83FFDC}" type="presParOf" srcId="{D3B0652D-91CB-4F66-A99C-4BB0697A27EC}" destId="{8DDC21E6-8CFA-405B-8C8B-F0BCCDFEE1C0}" srcOrd="4" destOrd="0" presId="urn:microsoft.com/office/officeart/2005/8/layout/pyramid2"/>
    <dgm:cxn modelId="{55A662C3-E142-42DB-B90F-A502F2A3BCD8}" type="presParOf" srcId="{D3B0652D-91CB-4F66-A99C-4BB0697A27EC}" destId="{CD16AE0A-B3BE-457D-9350-5FBBEE6BA187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63FC18-63C7-4AE7-A1C1-84127B390596}" type="doc">
      <dgm:prSet loTypeId="urn:microsoft.com/office/officeart/2005/8/layout/cycle8" loCatId="cycle" qsTypeId="urn:microsoft.com/office/officeart/2005/8/quickstyle/simple2" qsCatId="simple" csTypeId="urn:microsoft.com/office/officeart/2005/8/colors/accent1_2" csCatId="accent1" phldr="1"/>
      <dgm:spPr/>
    </dgm:pt>
    <dgm:pt modelId="{C8C90BA1-F3A5-45E9-BCBE-FF581BFE9CE5}">
      <dgm:prSet phldrT="[Текст]" custT="1"/>
      <dgm:spPr/>
      <dgm:t>
        <a:bodyPr/>
        <a:lstStyle/>
        <a:p>
          <a:pPr algn="ctr"/>
          <a:r>
            <a:rPr lang="ru-RU" sz="1400" b="1" smtClean="0"/>
            <a:t>3.</a:t>
          </a:r>
          <a:r>
            <a:rPr lang="ru-RU" sz="1200" b="1" smtClean="0"/>
            <a:t> </a:t>
          </a:r>
          <a:r>
            <a:rPr lang="ru-RU" sz="1100" b="1" smtClean="0"/>
            <a:t>Утверждение бюджета очередного года –СНД</a:t>
          </a:r>
          <a:endParaRPr lang="ru-RU" sz="1100" b="1" dirty="0"/>
        </a:p>
      </dgm:t>
    </dgm:pt>
    <dgm:pt modelId="{432CEEC4-414C-4AC4-87D3-C28DFD6ABAD6}" type="parTrans" cxnId="{F3C3517C-41D9-4D37-B4F8-D880B9ADB33E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3C581DA7-A2AA-42C9-8DA3-745DBF4F6DE9}" type="sibTrans" cxnId="{F3C3517C-41D9-4D37-B4F8-D880B9ADB33E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C27D20BF-6732-4C8E-A635-06AE3CE55AD0}">
      <dgm:prSet phldrT="[Текст]" custT="1"/>
      <dgm:spPr/>
      <dgm:t>
        <a:bodyPr/>
        <a:lstStyle/>
        <a:p>
          <a:pPr algn="ctr"/>
          <a:r>
            <a:rPr lang="ru-RU" sz="1400" b="1" dirty="0" smtClean="0"/>
            <a:t>4.</a:t>
          </a:r>
          <a:r>
            <a:rPr lang="ru-RU" sz="1200" b="1" dirty="0" smtClean="0"/>
            <a:t> </a:t>
          </a:r>
          <a:r>
            <a:rPr lang="ru-RU" sz="1000" b="1" dirty="0" smtClean="0"/>
            <a:t>Исполнение бюджета в текущем году – ГРБС, ФО, ГАДБ</a:t>
          </a:r>
          <a:endParaRPr lang="ru-RU" sz="1100" b="1" dirty="0"/>
        </a:p>
      </dgm:t>
    </dgm:pt>
    <dgm:pt modelId="{FFF82F4D-D8A9-46F0-A6C1-16D608F2206A}" type="parTrans" cxnId="{235A0505-BA50-48DF-B0AE-E88CB496778F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A73F68BD-5DE5-4BD5-832F-8DEAF2563097}" type="sibTrans" cxnId="{235A0505-BA50-48DF-B0AE-E88CB496778F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0DB74938-9826-4A41-9B29-76C340CE1C1E}">
      <dgm:prSet phldrT="[Текст]" custT="1"/>
      <dgm:spPr/>
      <dgm:t>
        <a:bodyPr/>
        <a:lstStyle/>
        <a:p>
          <a:pPr algn="l"/>
          <a:r>
            <a:rPr lang="ru-RU" sz="1400" b="1" dirty="0" smtClean="0"/>
            <a:t>5.</a:t>
          </a:r>
          <a:r>
            <a:rPr lang="en-US" sz="1400" b="1" dirty="0" smtClean="0"/>
            <a:t> </a:t>
          </a:r>
          <a:r>
            <a:rPr lang="ru-RU" sz="1000" b="1" dirty="0" smtClean="0"/>
            <a:t>Формирование отчета об исполнении бюджета – ФО, ГРБС, ГАДБ</a:t>
          </a:r>
          <a:endParaRPr lang="ru-RU" sz="1000" b="1" dirty="0"/>
        </a:p>
      </dgm:t>
    </dgm:pt>
    <dgm:pt modelId="{CCF15FA8-6814-4F14-A216-1266FDF6BAF7}" type="parTrans" cxnId="{828B3A45-F671-497D-B8BC-35AAF7224EE8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DB2B6495-172D-46FA-8AD9-CD2D6F13CDB2}" type="sibTrans" cxnId="{828B3A45-F671-497D-B8BC-35AAF7224EE8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D8F276B6-3BA3-4539-971A-16B76521628D}">
      <dgm:prSet phldrT="[Текст]" custT="1"/>
      <dgm:spPr/>
      <dgm:t>
        <a:bodyPr/>
        <a:lstStyle/>
        <a:p>
          <a:pPr algn="ctr"/>
          <a:endParaRPr lang="ru-RU" sz="1200" b="1" dirty="0" smtClean="0"/>
        </a:p>
        <a:p>
          <a:pPr algn="r"/>
          <a:r>
            <a:rPr lang="ru-RU" sz="1400" b="1" dirty="0" smtClean="0"/>
            <a:t>7. </a:t>
          </a:r>
          <a:r>
            <a:rPr lang="ru-RU" sz="1000" b="1" dirty="0" smtClean="0"/>
            <a:t>Утверждение отчета об исполнении бюджета – СНД,</a:t>
          </a:r>
          <a:r>
            <a:rPr lang="en-US" sz="1000" b="1" dirty="0" smtClean="0"/>
            <a:t> </a:t>
          </a:r>
          <a:r>
            <a:rPr lang="ru-RU" sz="1000" b="1" dirty="0" smtClean="0">
              <a:solidFill>
                <a:srgbClr val="FF0000"/>
              </a:solidFill>
            </a:rPr>
            <a:t>публичные</a:t>
          </a:r>
          <a:r>
            <a:rPr lang="en-US" sz="1000" b="1" dirty="0" smtClean="0">
              <a:solidFill>
                <a:srgbClr val="FF0000"/>
              </a:solidFill>
            </a:rPr>
            <a:t> </a:t>
          </a:r>
          <a:r>
            <a:rPr lang="ru-RU" sz="1000" b="1" dirty="0" smtClean="0">
              <a:solidFill>
                <a:srgbClr val="FF0000"/>
              </a:solidFill>
            </a:rPr>
            <a:t>слушания</a:t>
          </a:r>
          <a:endParaRPr lang="ru-RU" sz="1000" b="1" dirty="0">
            <a:solidFill>
              <a:srgbClr val="FF0000"/>
            </a:solidFill>
          </a:endParaRPr>
        </a:p>
      </dgm:t>
    </dgm:pt>
    <dgm:pt modelId="{47A04E95-7A75-4F49-BFC3-6CBA789F906C}" type="parTrans" cxnId="{6C1B7BB9-3BB5-4F02-9D2C-17CFBDAAB926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58CAC353-A7D9-4DF4-BC76-79E08B5DACE3}" type="sibTrans" cxnId="{6C1B7BB9-3BB5-4F02-9D2C-17CFBDAAB926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B981DE94-722A-4EBE-9C8D-82FB66C28672}">
      <dgm:prSet phldrT="[Текст]" custT="1"/>
      <dgm:spPr/>
      <dgm:t>
        <a:bodyPr/>
        <a:lstStyle/>
        <a:p>
          <a:pPr algn="l"/>
          <a:r>
            <a:rPr lang="ru-RU" sz="1400" b="1" dirty="0" smtClean="0"/>
            <a:t>1.</a:t>
          </a:r>
          <a:r>
            <a:rPr lang="ru-RU" sz="1200" b="1" dirty="0" smtClean="0"/>
            <a:t> </a:t>
          </a:r>
          <a:r>
            <a:rPr lang="ru-RU" sz="1100" b="1" dirty="0" smtClean="0"/>
            <a:t>Составление</a:t>
          </a:r>
          <a:r>
            <a:rPr lang="en-US" sz="1100" b="1" dirty="0" smtClean="0"/>
            <a:t> </a:t>
          </a:r>
          <a:r>
            <a:rPr lang="ru-RU" sz="1100" b="1" dirty="0" smtClean="0"/>
            <a:t>проекта бюджета очередного года – ГРБС, ФО, ГАДБ</a:t>
          </a:r>
          <a:endParaRPr lang="ru-RU" sz="1100" b="1" dirty="0"/>
        </a:p>
      </dgm:t>
    </dgm:pt>
    <dgm:pt modelId="{35597CFD-BEC1-46C9-9B91-CBF7A7B3C369}" type="parTrans" cxnId="{406B0A5E-D5B3-4191-BD90-38B599A51B67}">
      <dgm:prSet/>
      <dgm:spPr/>
      <dgm:t>
        <a:bodyPr/>
        <a:lstStyle/>
        <a:p>
          <a:endParaRPr lang="ru-RU"/>
        </a:p>
      </dgm:t>
    </dgm:pt>
    <dgm:pt modelId="{74E38537-FDA7-4E5A-96C8-47933E3E1B9C}" type="sibTrans" cxnId="{406B0A5E-D5B3-4191-BD90-38B599A51B67}">
      <dgm:prSet/>
      <dgm:spPr/>
      <dgm:t>
        <a:bodyPr/>
        <a:lstStyle/>
        <a:p>
          <a:endParaRPr lang="ru-RU"/>
        </a:p>
      </dgm:t>
    </dgm:pt>
    <dgm:pt modelId="{8DC0DCAC-923E-4C05-A041-D49A601E9020}">
      <dgm:prSet phldrT="[Текст]" custT="1"/>
      <dgm:spPr/>
      <dgm:t>
        <a:bodyPr/>
        <a:lstStyle/>
        <a:p>
          <a:pPr algn="r"/>
          <a:r>
            <a:rPr lang="ru-RU" sz="1400" b="1" dirty="0" smtClean="0"/>
            <a:t>2.</a:t>
          </a:r>
          <a:r>
            <a:rPr lang="ru-RU" sz="1100" b="1" dirty="0" smtClean="0"/>
            <a:t> </a:t>
          </a:r>
          <a:r>
            <a:rPr lang="ru-RU" sz="1000" b="1" dirty="0" smtClean="0"/>
            <a:t>Рассмотрение проекта бюджета очередного года – СНД, </a:t>
          </a:r>
          <a:r>
            <a:rPr lang="ru-RU" sz="1000" b="1" dirty="0" smtClean="0">
              <a:solidFill>
                <a:srgbClr val="FF0000"/>
              </a:solidFill>
            </a:rPr>
            <a:t>публичные слушания</a:t>
          </a:r>
          <a:endParaRPr lang="ru-RU" sz="1000" b="1" dirty="0">
            <a:solidFill>
              <a:srgbClr val="FF0000"/>
            </a:solidFill>
          </a:endParaRPr>
        </a:p>
      </dgm:t>
    </dgm:pt>
    <dgm:pt modelId="{71BBC231-03F5-4EC9-8E2B-ADF13FE7DE8D}" type="parTrans" cxnId="{F212FA33-22A0-4218-84B7-544384BFFE4C}">
      <dgm:prSet/>
      <dgm:spPr/>
      <dgm:t>
        <a:bodyPr/>
        <a:lstStyle/>
        <a:p>
          <a:endParaRPr lang="ru-RU"/>
        </a:p>
      </dgm:t>
    </dgm:pt>
    <dgm:pt modelId="{1EA53990-8D8E-4D99-88BB-2C0DCAEF1263}" type="sibTrans" cxnId="{F212FA33-22A0-4218-84B7-544384BFFE4C}">
      <dgm:prSet/>
      <dgm:spPr/>
      <dgm:t>
        <a:bodyPr/>
        <a:lstStyle/>
        <a:p>
          <a:endParaRPr lang="ru-RU"/>
        </a:p>
      </dgm:t>
    </dgm:pt>
    <dgm:pt modelId="{13F19FB1-198B-4856-B4C2-2234187A50C0}">
      <dgm:prSet phldrT="[Текст]" custT="1"/>
      <dgm:spPr/>
      <dgm:t>
        <a:bodyPr/>
        <a:lstStyle/>
        <a:p>
          <a:pPr algn="l"/>
          <a:r>
            <a:rPr lang="ru-RU" sz="1400" b="1" dirty="0" smtClean="0"/>
            <a:t>6. </a:t>
          </a:r>
          <a:r>
            <a:rPr lang="ru-RU" sz="1000" b="1" dirty="0" smtClean="0"/>
            <a:t>Подготовка заключения на годовой отчёт об исполнении бюджета – КГК</a:t>
          </a:r>
          <a:endParaRPr lang="ru-RU" sz="1000" b="1" dirty="0"/>
        </a:p>
      </dgm:t>
    </dgm:pt>
    <dgm:pt modelId="{97B3D491-CBDB-489F-ACC5-405440CC4774}" type="parTrans" cxnId="{EBDE9595-D3D7-4AEF-A586-06D95112F8E0}">
      <dgm:prSet/>
      <dgm:spPr/>
      <dgm:t>
        <a:bodyPr/>
        <a:lstStyle/>
        <a:p>
          <a:endParaRPr lang="ru-RU"/>
        </a:p>
      </dgm:t>
    </dgm:pt>
    <dgm:pt modelId="{A18EB54A-FF56-4DB2-8B68-41B856455191}" type="sibTrans" cxnId="{EBDE9595-D3D7-4AEF-A586-06D95112F8E0}">
      <dgm:prSet/>
      <dgm:spPr/>
      <dgm:t>
        <a:bodyPr/>
        <a:lstStyle/>
        <a:p>
          <a:endParaRPr lang="ru-RU"/>
        </a:p>
      </dgm:t>
    </dgm:pt>
    <dgm:pt modelId="{89F43A97-74D3-4C5E-8C0F-9A1131C48778}" type="pres">
      <dgm:prSet presAssocID="{B263FC18-63C7-4AE7-A1C1-84127B390596}" presName="compositeShape" presStyleCnt="0">
        <dgm:presLayoutVars>
          <dgm:chMax val="7"/>
          <dgm:dir/>
          <dgm:resizeHandles val="exact"/>
        </dgm:presLayoutVars>
      </dgm:prSet>
      <dgm:spPr/>
    </dgm:pt>
    <dgm:pt modelId="{254D6150-07D9-443D-83EE-27F7B49F69D2}" type="pres">
      <dgm:prSet presAssocID="{B263FC18-63C7-4AE7-A1C1-84127B390596}" presName="wedge1" presStyleLbl="node1" presStyleIdx="0" presStyleCnt="7"/>
      <dgm:spPr/>
      <dgm:t>
        <a:bodyPr/>
        <a:lstStyle/>
        <a:p>
          <a:endParaRPr lang="ru-RU"/>
        </a:p>
      </dgm:t>
    </dgm:pt>
    <dgm:pt modelId="{2F750E0B-CDE1-4D53-9ECC-2DD4EDBE594E}" type="pres">
      <dgm:prSet presAssocID="{B263FC18-63C7-4AE7-A1C1-84127B390596}" presName="dummy1a" presStyleCnt="0"/>
      <dgm:spPr/>
    </dgm:pt>
    <dgm:pt modelId="{03627226-5A12-48EC-90B0-0DE064674925}" type="pres">
      <dgm:prSet presAssocID="{B263FC18-63C7-4AE7-A1C1-84127B390596}" presName="dummy1b" presStyleCnt="0"/>
      <dgm:spPr/>
    </dgm:pt>
    <dgm:pt modelId="{97CB748A-3C8A-449D-B5DC-2999D3079B46}" type="pres">
      <dgm:prSet presAssocID="{B263FC18-63C7-4AE7-A1C1-84127B390596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5BCAB1-C210-4D29-A026-4280E164710A}" type="pres">
      <dgm:prSet presAssocID="{B263FC18-63C7-4AE7-A1C1-84127B390596}" presName="wedge2" presStyleLbl="node1" presStyleIdx="1" presStyleCnt="7"/>
      <dgm:spPr/>
      <dgm:t>
        <a:bodyPr/>
        <a:lstStyle/>
        <a:p>
          <a:endParaRPr lang="ru-RU"/>
        </a:p>
      </dgm:t>
    </dgm:pt>
    <dgm:pt modelId="{5015C444-E060-4B50-B862-13F7FF4A30F5}" type="pres">
      <dgm:prSet presAssocID="{B263FC18-63C7-4AE7-A1C1-84127B390596}" presName="dummy2a" presStyleCnt="0"/>
      <dgm:spPr/>
    </dgm:pt>
    <dgm:pt modelId="{2773A5BC-C9D4-4E8D-B1ED-828977462C6D}" type="pres">
      <dgm:prSet presAssocID="{B263FC18-63C7-4AE7-A1C1-84127B390596}" presName="dummy2b" presStyleCnt="0"/>
      <dgm:spPr/>
    </dgm:pt>
    <dgm:pt modelId="{14CBF55A-6621-4ACB-BC22-C955567C63C9}" type="pres">
      <dgm:prSet presAssocID="{B263FC18-63C7-4AE7-A1C1-84127B390596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A959FA-1D21-4704-B1FF-F3624A501DEB}" type="pres">
      <dgm:prSet presAssocID="{B263FC18-63C7-4AE7-A1C1-84127B390596}" presName="wedge3" presStyleLbl="node1" presStyleIdx="2" presStyleCnt="7"/>
      <dgm:spPr/>
      <dgm:t>
        <a:bodyPr/>
        <a:lstStyle/>
        <a:p>
          <a:endParaRPr lang="ru-RU"/>
        </a:p>
      </dgm:t>
    </dgm:pt>
    <dgm:pt modelId="{077C768F-0313-42CC-B829-689E3E6264E6}" type="pres">
      <dgm:prSet presAssocID="{B263FC18-63C7-4AE7-A1C1-84127B390596}" presName="dummy3a" presStyleCnt="0"/>
      <dgm:spPr/>
    </dgm:pt>
    <dgm:pt modelId="{0634752B-A59D-4672-9F88-039CD164AFAE}" type="pres">
      <dgm:prSet presAssocID="{B263FC18-63C7-4AE7-A1C1-84127B390596}" presName="dummy3b" presStyleCnt="0"/>
      <dgm:spPr/>
    </dgm:pt>
    <dgm:pt modelId="{B15C6EFD-011E-4EA8-893A-6EC93A12B6D7}" type="pres">
      <dgm:prSet presAssocID="{B263FC18-63C7-4AE7-A1C1-84127B390596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44E62B-2290-462A-9CB9-1486F0D7772B}" type="pres">
      <dgm:prSet presAssocID="{B263FC18-63C7-4AE7-A1C1-84127B390596}" presName="wedge4" presStyleLbl="node1" presStyleIdx="3" presStyleCnt="7" custLinFactNeighborX="121" custLinFactNeighborY="-148"/>
      <dgm:spPr/>
      <dgm:t>
        <a:bodyPr/>
        <a:lstStyle/>
        <a:p>
          <a:endParaRPr lang="ru-RU"/>
        </a:p>
      </dgm:t>
    </dgm:pt>
    <dgm:pt modelId="{33EEF588-3150-46B5-AFA7-2A69AA309F90}" type="pres">
      <dgm:prSet presAssocID="{B263FC18-63C7-4AE7-A1C1-84127B390596}" presName="dummy4a" presStyleCnt="0"/>
      <dgm:spPr/>
    </dgm:pt>
    <dgm:pt modelId="{1F72B0D0-966E-4A0E-8561-593B60D50016}" type="pres">
      <dgm:prSet presAssocID="{B263FC18-63C7-4AE7-A1C1-84127B390596}" presName="dummy4b" presStyleCnt="0"/>
      <dgm:spPr/>
    </dgm:pt>
    <dgm:pt modelId="{3D69D1E0-B709-41F7-B029-28C794919D41}" type="pres">
      <dgm:prSet presAssocID="{B263FC18-63C7-4AE7-A1C1-84127B390596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D4A354-65EB-432D-9EEC-AB1EF9A3E270}" type="pres">
      <dgm:prSet presAssocID="{B263FC18-63C7-4AE7-A1C1-84127B390596}" presName="wedge5" presStyleLbl="node1" presStyleIdx="4" presStyleCnt="7"/>
      <dgm:spPr/>
      <dgm:t>
        <a:bodyPr/>
        <a:lstStyle/>
        <a:p>
          <a:endParaRPr lang="ru-RU"/>
        </a:p>
      </dgm:t>
    </dgm:pt>
    <dgm:pt modelId="{4716336F-6EDC-48D7-B4C8-8B1E156B35E2}" type="pres">
      <dgm:prSet presAssocID="{B263FC18-63C7-4AE7-A1C1-84127B390596}" presName="dummy5a" presStyleCnt="0"/>
      <dgm:spPr/>
    </dgm:pt>
    <dgm:pt modelId="{883E9306-1651-47D1-9B76-D3176D2C7DFA}" type="pres">
      <dgm:prSet presAssocID="{B263FC18-63C7-4AE7-A1C1-84127B390596}" presName="dummy5b" presStyleCnt="0"/>
      <dgm:spPr/>
    </dgm:pt>
    <dgm:pt modelId="{92691257-37CC-4BCF-9ADF-912B4DC4F744}" type="pres">
      <dgm:prSet presAssocID="{B263FC18-63C7-4AE7-A1C1-84127B390596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122B7-32C0-487B-8918-78F73237B499}" type="pres">
      <dgm:prSet presAssocID="{B263FC18-63C7-4AE7-A1C1-84127B390596}" presName="wedge6" presStyleLbl="node1" presStyleIdx="5" presStyleCnt="7"/>
      <dgm:spPr/>
      <dgm:t>
        <a:bodyPr/>
        <a:lstStyle/>
        <a:p>
          <a:endParaRPr lang="ru-RU"/>
        </a:p>
      </dgm:t>
    </dgm:pt>
    <dgm:pt modelId="{76549985-22EE-4D0C-8F72-8566FCB7AFD5}" type="pres">
      <dgm:prSet presAssocID="{B263FC18-63C7-4AE7-A1C1-84127B390596}" presName="dummy6a" presStyleCnt="0"/>
      <dgm:spPr/>
    </dgm:pt>
    <dgm:pt modelId="{975C5A7F-C19C-4628-8766-8D47F22D62EC}" type="pres">
      <dgm:prSet presAssocID="{B263FC18-63C7-4AE7-A1C1-84127B390596}" presName="dummy6b" presStyleCnt="0"/>
      <dgm:spPr/>
    </dgm:pt>
    <dgm:pt modelId="{618234CE-63BD-4CC1-88B7-0441C77A9A19}" type="pres">
      <dgm:prSet presAssocID="{B263FC18-63C7-4AE7-A1C1-84127B390596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4B0C10-C016-40D2-83A1-174F381D9117}" type="pres">
      <dgm:prSet presAssocID="{B263FC18-63C7-4AE7-A1C1-84127B390596}" presName="wedge7" presStyleLbl="node1" presStyleIdx="6" presStyleCnt="7"/>
      <dgm:spPr/>
      <dgm:t>
        <a:bodyPr/>
        <a:lstStyle/>
        <a:p>
          <a:endParaRPr lang="ru-RU"/>
        </a:p>
      </dgm:t>
    </dgm:pt>
    <dgm:pt modelId="{E1A79A25-D872-47E6-9D6D-59A18B21574D}" type="pres">
      <dgm:prSet presAssocID="{B263FC18-63C7-4AE7-A1C1-84127B390596}" presName="dummy7a" presStyleCnt="0"/>
      <dgm:spPr/>
    </dgm:pt>
    <dgm:pt modelId="{4B9F3CB7-7C44-4A20-87EF-4C3066E8F457}" type="pres">
      <dgm:prSet presAssocID="{B263FC18-63C7-4AE7-A1C1-84127B390596}" presName="dummy7b" presStyleCnt="0"/>
      <dgm:spPr/>
    </dgm:pt>
    <dgm:pt modelId="{F0AC7263-86BD-4CF7-83EB-57F95E740006}" type="pres">
      <dgm:prSet presAssocID="{B263FC18-63C7-4AE7-A1C1-84127B390596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19E85-7499-44FB-80FD-A6F58713B033}" type="pres">
      <dgm:prSet presAssocID="{74E38537-FDA7-4E5A-96C8-47933E3E1B9C}" presName="arrowWedge1" presStyleLbl="fgSibTrans2D1" presStyleIdx="0" presStyleCnt="7"/>
      <dgm:spPr/>
    </dgm:pt>
    <dgm:pt modelId="{B117077E-B438-45E2-B3AD-34F38CBDD0AC}" type="pres">
      <dgm:prSet presAssocID="{1EA53990-8D8E-4D99-88BB-2C0DCAEF1263}" presName="arrowWedge2" presStyleLbl="fgSibTrans2D1" presStyleIdx="1" presStyleCnt="7"/>
      <dgm:spPr/>
    </dgm:pt>
    <dgm:pt modelId="{7154D0DB-CF90-486B-A397-D41B52E6D0BB}" type="pres">
      <dgm:prSet presAssocID="{3C581DA7-A2AA-42C9-8DA3-745DBF4F6DE9}" presName="arrowWedge3" presStyleLbl="fgSibTrans2D1" presStyleIdx="2" presStyleCnt="7"/>
      <dgm:spPr/>
    </dgm:pt>
    <dgm:pt modelId="{8420AD62-FFF8-4455-AEE9-5C85DF63D5F4}" type="pres">
      <dgm:prSet presAssocID="{A73F68BD-5DE5-4BD5-832F-8DEAF2563097}" presName="arrowWedge4" presStyleLbl="fgSibTrans2D1" presStyleIdx="3" presStyleCnt="7"/>
      <dgm:spPr/>
    </dgm:pt>
    <dgm:pt modelId="{4E3D2FBB-BF8F-491E-9B0F-76755833E042}" type="pres">
      <dgm:prSet presAssocID="{DB2B6495-172D-46FA-8AD9-CD2D6F13CDB2}" presName="arrowWedge5" presStyleLbl="fgSibTrans2D1" presStyleIdx="4" presStyleCnt="7"/>
      <dgm:spPr/>
    </dgm:pt>
    <dgm:pt modelId="{A8C35D83-189F-40B1-B8FD-90B2D5A66BA7}" type="pres">
      <dgm:prSet presAssocID="{A18EB54A-FF56-4DB2-8B68-41B856455191}" presName="arrowWedge6" presStyleLbl="fgSibTrans2D1" presStyleIdx="5" presStyleCnt="7"/>
      <dgm:spPr/>
    </dgm:pt>
    <dgm:pt modelId="{519738D7-FBFA-4214-BD8B-A448300469B5}" type="pres">
      <dgm:prSet presAssocID="{58CAC353-A7D9-4DF4-BC76-79E08B5DACE3}" presName="arrowWedge7" presStyleLbl="fgSibTrans2D1" presStyleIdx="6" presStyleCnt="7"/>
      <dgm:spPr/>
    </dgm:pt>
  </dgm:ptLst>
  <dgm:cxnLst>
    <dgm:cxn modelId="{5FE16F99-9CF6-4862-9160-57869F76FCDA}" type="presOf" srcId="{C27D20BF-6732-4C8E-A635-06AE3CE55AD0}" destId="{3D69D1E0-B709-41F7-B029-28C794919D41}" srcOrd="1" destOrd="0" presId="urn:microsoft.com/office/officeart/2005/8/layout/cycle8"/>
    <dgm:cxn modelId="{B111CD4B-B251-4240-AB30-66063B0FD96A}" type="presOf" srcId="{0DB74938-9826-4A41-9B29-76C340CE1C1E}" destId="{92691257-37CC-4BCF-9ADF-912B4DC4F744}" srcOrd="1" destOrd="0" presId="urn:microsoft.com/office/officeart/2005/8/layout/cycle8"/>
    <dgm:cxn modelId="{2F7FC6B1-3129-43D4-B136-8C3DF4687EE6}" type="presOf" srcId="{C27D20BF-6732-4C8E-A635-06AE3CE55AD0}" destId="{8A44E62B-2290-462A-9CB9-1486F0D7772B}" srcOrd="0" destOrd="0" presId="urn:microsoft.com/office/officeart/2005/8/layout/cycle8"/>
    <dgm:cxn modelId="{94D33FCB-0F6E-4C83-BA4C-11A32227894E}" type="presOf" srcId="{C8C90BA1-F3A5-45E9-BCBE-FF581BFE9CE5}" destId="{B15C6EFD-011E-4EA8-893A-6EC93A12B6D7}" srcOrd="1" destOrd="0" presId="urn:microsoft.com/office/officeart/2005/8/layout/cycle8"/>
    <dgm:cxn modelId="{51866D63-CE93-4B01-8404-8B977E1F06AA}" type="presOf" srcId="{8DC0DCAC-923E-4C05-A041-D49A601E9020}" destId="{14CBF55A-6621-4ACB-BC22-C955567C63C9}" srcOrd="1" destOrd="0" presId="urn:microsoft.com/office/officeart/2005/8/layout/cycle8"/>
    <dgm:cxn modelId="{3540C99E-D3D7-4444-B1DD-66ED2DBE2904}" type="presOf" srcId="{D8F276B6-3BA3-4539-971A-16B76521628D}" destId="{3C4B0C10-C016-40D2-83A1-174F381D9117}" srcOrd="0" destOrd="0" presId="urn:microsoft.com/office/officeart/2005/8/layout/cycle8"/>
    <dgm:cxn modelId="{7AF3BD11-1242-4E61-8409-21D5B4919931}" type="presOf" srcId="{13F19FB1-198B-4856-B4C2-2234187A50C0}" destId="{618234CE-63BD-4CC1-88B7-0441C77A9A19}" srcOrd="1" destOrd="0" presId="urn:microsoft.com/office/officeart/2005/8/layout/cycle8"/>
    <dgm:cxn modelId="{F212FA33-22A0-4218-84B7-544384BFFE4C}" srcId="{B263FC18-63C7-4AE7-A1C1-84127B390596}" destId="{8DC0DCAC-923E-4C05-A041-D49A601E9020}" srcOrd="1" destOrd="0" parTransId="{71BBC231-03F5-4EC9-8E2B-ADF13FE7DE8D}" sibTransId="{1EA53990-8D8E-4D99-88BB-2C0DCAEF1263}"/>
    <dgm:cxn modelId="{828B3A45-F671-497D-B8BC-35AAF7224EE8}" srcId="{B263FC18-63C7-4AE7-A1C1-84127B390596}" destId="{0DB74938-9826-4A41-9B29-76C340CE1C1E}" srcOrd="4" destOrd="0" parTransId="{CCF15FA8-6814-4F14-A216-1266FDF6BAF7}" sibTransId="{DB2B6495-172D-46FA-8AD9-CD2D6F13CDB2}"/>
    <dgm:cxn modelId="{CFEBE73B-D633-4F94-9317-3334153E4744}" type="presOf" srcId="{B981DE94-722A-4EBE-9C8D-82FB66C28672}" destId="{254D6150-07D9-443D-83EE-27F7B49F69D2}" srcOrd="0" destOrd="0" presId="urn:microsoft.com/office/officeart/2005/8/layout/cycle8"/>
    <dgm:cxn modelId="{CF85FF1A-9C1D-4F91-9BA1-5A0ACF749247}" type="presOf" srcId="{D8F276B6-3BA3-4539-971A-16B76521628D}" destId="{F0AC7263-86BD-4CF7-83EB-57F95E740006}" srcOrd="1" destOrd="0" presId="urn:microsoft.com/office/officeart/2005/8/layout/cycle8"/>
    <dgm:cxn modelId="{406B0A5E-D5B3-4191-BD90-38B599A51B67}" srcId="{B263FC18-63C7-4AE7-A1C1-84127B390596}" destId="{B981DE94-722A-4EBE-9C8D-82FB66C28672}" srcOrd="0" destOrd="0" parTransId="{35597CFD-BEC1-46C9-9B91-CBF7A7B3C369}" sibTransId="{74E38537-FDA7-4E5A-96C8-47933E3E1B9C}"/>
    <dgm:cxn modelId="{631D1EEC-FACB-4389-9522-7B5ACA1341B0}" type="presOf" srcId="{8DC0DCAC-923E-4C05-A041-D49A601E9020}" destId="{C05BCAB1-C210-4D29-A026-4280E164710A}" srcOrd="0" destOrd="0" presId="urn:microsoft.com/office/officeart/2005/8/layout/cycle8"/>
    <dgm:cxn modelId="{EBDE9595-D3D7-4AEF-A586-06D95112F8E0}" srcId="{B263FC18-63C7-4AE7-A1C1-84127B390596}" destId="{13F19FB1-198B-4856-B4C2-2234187A50C0}" srcOrd="5" destOrd="0" parTransId="{97B3D491-CBDB-489F-ACC5-405440CC4774}" sibTransId="{A18EB54A-FF56-4DB2-8B68-41B856455191}"/>
    <dgm:cxn modelId="{D3DB90AC-CF86-488E-98B4-79D94E2E59C0}" type="presOf" srcId="{0DB74938-9826-4A41-9B29-76C340CE1C1E}" destId="{11D4A354-65EB-432D-9EEC-AB1EF9A3E270}" srcOrd="0" destOrd="0" presId="urn:microsoft.com/office/officeart/2005/8/layout/cycle8"/>
    <dgm:cxn modelId="{14E709D9-6D46-4D68-8C12-319333DF3CC1}" type="presOf" srcId="{B981DE94-722A-4EBE-9C8D-82FB66C28672}" destId="{97CB748A-3C8A-449D-B5DC-2999D3079B46}" srcOrd="1" destOrd="0" presId="urn:microsoft.com/office/officeart/2005/8/layout/cycle8"/>
    <dgm:cxn modelId="{822B6E68-D7A8-40A3-A154-C71C31C8FA8E}" type="presOf" srcId="{B263FC18-63C7-4AE7-A1C1-84127B390596}" destId="{89F43A97-74D3-4C5E-8C0F-9A1131C48778}" srcOrd="0" destOrd="0" presId="urn:microsoft.com/office/officeart/2005/8/layout/cycle8"/>
    <dgm:cxn modelId="{B51F7D2E-3D7C-4B6E-8276-1AA322648635}" type="presOf" srcId="{C8C90BA1-F3A5-45E9-BCBE-FF581BFE9CE5}" destId="{24A959FA-1D21-4704-B1FF-F3624A501DEB}" srcOrd="0" destOrd="0" presId="urn:microsoft.com/office/officeart/2005/8/layout/cycle8"/>
    <dgm:cxn modelId="{235A0505-BA50-48DF-B0AE-E88CB496778F}" srcId="{B263FC18-63C7-4AE7-A1C1-84127B390596}" destId="{C27D20BF-6732-4C8E-A635-06AE3CE55AD0}" srcOrd="3" destOrd="0" parTransId="{FFF82F4D-D8A9-46F0-A6C1-16D608F2206A}" sibTransId="{A73F68BD-5DE5-4BD5-832F-8DEAF2563097}"/>
    <dgm:cxn modelId="{F3C3517C-41D9-4D37-B4F8-D880B9ADB33E}" srcId="{B263FC18-63C7-4AE7-A1C1-84127B390596}" destId="{C8C90BA1-F3A5-45E9-BCBE-FF581BFE9CE5}" srcOrd="2" destOrd="0" parTransId="{432CEEC4-414C-4AC4-87D3-C28DFD6ABAD6}" sibTransId="{3C581DA7-A2AA-42C9-8DA3-745DBF4F6DE9}"/>
    <dgm:cxn modelId="{133AF6B0-47A3-43EB-BA04-2C0FDC34EAFE}" type="presOf" srcId="{13F19FB1-198B-4856-B4C2-2234187A50C0}" destId="{AF9122B7-32C0-487B-8918-78F73237B499}" srcOrd="0" destOrd="0" presId="urn:microsoft.com/office/officeart/2005/8/layout/cycle8"/>
    <dgm:cxn modelId="{6C1B7BB9-3BB5-4F02-9D2C-17CFBDAAB926}" srcId="{B263FC18-63C7-4AE7-A1C1-84127B390596}" destId="{D8F276B6-3BA3-4539-971A-16B76521628D}" srcOrd="6" destOrd="0" parTransId="{47A04E95-7A75-4F49-BFC3-6CBA789F906C}" sibTransId="{58CAC353-A7D9-4DF4-BC76-79E08B5DACE3}"/>
    <dgm:cxn modelId="{E8FA8784-1ACA-41E1-A1BB-E73ECE0DC6D6}" type="presParOf" srcId="{89F43A97-74D3-4C5E-8C0F-9A1131C48778}" destId="{254D6150-07D9-443D-83EE-27F7B49F69D2}" srcOrd="0" destOrd="0" presId="urn:microsoft.com/office/officeart/2005/8/layout/cycle8"/>
    <dgm:cxn modelId="{5677EC65-160E-4837-A4AD-7457C7146A98}" type="presParOf" srcId="{89F43A97-74D3-4C5E-8C0F-9A1131C48778}" destId="{2F750E0B-CDE1-4D53-9ECC-2DD4EDBE594E}" srcOrd="1" destOrd="0" presId="urn:microsoft.com/office/officeart/2005/8/layout/cycle8"/>
    <dgm:cxn modelId="{E8980FCF-23F6-40FF-9B2F-6DB51BCCEF2F}" type="presParOf" srcId="{89F43A97-74D3-4C5E-8C0F-9A1131C48778}" destId="{03627226-5A12-48EC-90B0-0DE064674925}" srcOrd="2" destOrd="0" presId="urn:microsoft.com/office/officeart/2005/8/layout/cycle8"/>
    <dgm:cxn modelId="{D6A5C312-951B-488F-952F-B05D2B81034B}" type="presParOf" srcId="{89F43A97-74D3-4C5E-8C0F-9A1131C48778}" destId="{97CB748A-3C8A-449D-B5DC-2999D3079B46}" srcOrd="3" destOrd="0" presId="urn:microsoft.com/office/officeart/2005/8/layout/cycle8"/>
    <dgm:cxn modelId="{781C684E-8370-4543-835E-2BDE77ED3986}" type="presParOf" srcId="{89F43A97-74D3-4C5E-8C0F-9A1131C48778}" destId="{C05BCAB1-C210-4D29-A026-4280E164710A}" srcOrd="4" destOrd="0" presId="urn:microsoft.com/office/officeart/2005/8/layout/cycle8"/>
    <dgm:cxn modelId="{C278C21F-1CDB-49F3-A4F2-74F8C378D55A}" type="presParOf" srcId="{89F43A97-74D3-4C5E-8C0F-9A1131C48778}" destId="{5015C444-E060-4B50-B862-13F7FF4A30F5}" srcOrd="5" destOrd="0" presId="urn:microsoft.com/office/officeart/2005/8/layout/cycle8"/>
    <dgm:cxn modelId="{B9C9ED0D-B71C-4150-8280-C5BF3A9820DB}" type="presParOf" srcId="{89F43A97-74D3-4C5E-8C0F-9A1131C48778}" destId="{2773A5BC-C9D4-4E8D-B1ED-828977462C6D}" srcOrd="6" destOrd="0" presId="urn:microsoft.com/office/officeart/2005/8/layout/cycle8"/>
    <dgm:cxn modelId="{11F02FE7-84DD-4D40-A5AD-87474336247D}" type="presParOf" srcId="{89F43A97-74D3-4C5E-8C0F-9A1131C48778}" destId="{14CBF55A-6621-4ACB-BC22-C955567C63C9}" srcOrd="7" destOrd="0" presId="urn:microsoft.com/office/officeart/2005/8/layout/cycle8"/>
    <dgm:cxn modelId="{2BE3791D-6592-49D5-A308-8E371192B05F}" type="presParOf" srcId="{89F43A97-74D3-4C5E-8C0F-9A1131C48778}" destId="{24A959FA-1D21-4704-B1FF-F3624A501DEB}" srcOrd="8" destOrd="0" presId="urn:microsoft.com/office/officeart/2005/8/layout/cycle8"/>
    <dgm:cxn modelId="{558B65B9-916D-456B-8C71-4009C280F0A2}" type="presParOf" srcId="{89F43A97-74D3-4C5E-8C0F-9A1131C48778}" destId="{077C768F-0313-42CC-B829-689E3E6264E6}" srcOrd="9" destOrd="0" presId="urn:microsoft.com/office/officeart/2005/8/layout/cycle8"/>
    <dgm:cxn modelId="{99C8745C-E48A-4E02-B11D-212A8CBED3AD}" type="presParOf" srcId="{89F43A97-74D3-4C5E-8C0F-9A1131C48778}" destId="{0634752B-A59D-4672-9F88-039CD164AFAE}" srcOrd="10" destOrd="0" presId="urn:microsoft.com/office/officeart/2005/8/layout/cycle8"/>
    <dgm:cxn modelId="{23475EF2-5F5A-43BB-8A4A-1D1B264450C4}" type="presParOf" srcId="{89F43A97-74D3-4C5E-8C0F-9A1131C48778}" destId="{B15C6EFD-011E-4EA8-893A-6EC93A12B6D7}" srcOrd="11" destOrd="0" presId="urn:microsoft.com/office/officeart/2005/8/layout/cycle8"/>
    <dgm:cxn modelId="{7A2E041B-EFD5-4C6E-94B0-E73048A98C1F}" type="presParOf" srcId="{89F43A97-74D3-4C5E-8C0F-9A1131C48778}" destId="{8A44E62B-2290-462A-9CB9-1486F0D7772B}" srcOrd="12" destOrd="0" presId="urn:microsoft.com/office/officeart/2005/8/layout/cycle8"/>
    <dgm:cxn modelId="{AE7FF67F-97FC-4A90-8144-ED97D737FA71}" type="presParOf" srcId="{89F43A97-74D3-4C5E-8C0F-9A1131C48778}" destId="{33EEF588-3150-46B5-AFA7-2A69AA309F90}" srcOrd="13" destOrd="0" presId="urn:microsoft.com/office/officeart/2005/8/layout/cycle8"/>
    <dgm:cxn modelId="{DB721883-2E5E-410F-93C5-C17A1E3362BC}" type="presParOf" srcId="{89F43A97-74D3-4C5E-8C0F-9A1131C48778}" destId="{1F72B0D0-966E-4A0E-8561-593B60D50016}" srcOrd="14" destOrd="0" presId="urn:microsoft.com/office/officeart/2005/8/layout/cycle8"/>
    <dgm:cxn modelId="{056A7CDA-49FF-4839-8730-BAF2732B2D09}" type="presParOf" srcId="{89F43A97-74D3-4C5E-8C0F-9A1131C48778}" destId="{3D69D1E0-B709-41F7-B029-28C794919D41}" srcOrd="15" destOrd="0" presId="urn:microsoft.com/office/officeart/2005/8/layout/cycle8"/>
    <dgm:cxn modelId="{43726868-5637-498F-9A1E-BDBDE07B9921}" type="presParOf" srcId="{89F43A97-74D3-4C5E-8C0F-9A1131C48778}" destId="{11D4A354-65EB-432D-9EEC-AB1EF9A3E270}" srcOrd="16" destOrd="0" presId="urn:microsoft.com/office/officeart/2005/8/layout/cycle8"/>
    <dgm:cxn modelId="{D985C3A9-83A1-4154-9A12-5DDB57681CEB}" type="presParOf" srcId="{89F43A97-74D3-4C5E-8C0F-9A1131C48778}" destId="{4716336F-6EDC-48D7-B4C8-8B1E156B35E2}" srcOrd="17" destOrd="0" presId="urn:microsoft.com/office/officeart/2005/8/layout/cycle8"/>
    <dgm:cxn modelId="{E1DA0C43-3386-4ED3-BFD9-E3455DA3E833}" type="presParOf" srcId="{89F43A97-74D3-4C5E-8C0F-9A1131C48778}" destId="{883E9306-1651-47D1-9B76-D3176D2C7DFA}" srcOrd="18" destOrd="0" presId="urn:microsoft.com/office/officeart/2005/8/layout/cycle8"/>
    <dgm:cxn modelId="{05C5B3D9-DCCA-4E30-ABB5-99B59D6A0C6F}" type="presParOf" srcId="{89F43A97-74D3-4C5E-8C0F-9A1131C48778}" destId="{92691257-37CC-4BCF-9ADF-912B4DC4F744}" srcOrd="19" destOrd="0" presId="urn:microsoft.com/office/officeart/2005/8/layout/cycle8"/>
    <dgm:cxn modelId="{CA57E7B0-34D5-4AE4-97F1-F435254545DE}" type="presParOf" srcId="{89F43A97-74D3-4C5E-8C0F-9A1131C48778}" destId="{AF9122B7-32C0-487B-8918-78F73237B499}" srcOrd="20" destOrd="0" presId="urn:microsoft.com/office/officeart/2005/8/layout/cycle8"/>
    <dgm:cxn modelId="{0FB487B5-912A-496A-A87F-5B79590D2E4B}" type="presParOf" srcId="{89F43A97-74D3-4C5E-8C0F-9A1131C48778}" destId="{76549985-22EE-4D0C-8F72-8566FCB7AFD5}" srcOrd="21" destOrd="0" presId="urn:microsoft.com/office/officeart/2005/8/layout/cycle8"/>
    <dgm:cxn modelId="{AAC88528-5C9A-4272-8985-BFB7959CAB0C}" type="presParOf" srcId="{89F43A97-74D3-4C5E-8C0F-9A1131C48778}" destId="{975C5A7F-C19C-4628-8766-8D47F22D62EC}" srcOrd="22" destOrd="0" presId="urn:microsoft.com/office/officeart/2005/8/layout/cycle8"/>
    <dgm:cxn modelId="{C93B6D32-0050-419B-98A8-7DD62C572D10}" type="presParOf" srcId="{89F43A97-74D3-4C5E-8C0F-9A1131C48778}" destId="{618234CE-63BD-4CC1-88B7-0441C77A9A19}" srcOrd="23" destOrd="0" presId="urn:microsoft.com/office/officeart/2005/8/layout/cycle8"/>
    <dgm:cxn modelId="{6B733041-35EC-405B-B352-05DDF189DCF7}" type="presParOf" srcId="{89F43A97-74D3-4C5E-8C0F-9A1131C48778}" destId="{3C4B0C10-C016-40D2-83A1-174F381D9117}" srcOrd="24" destOrd="0" presId="urn:microsoft.com/office/officeart/2005/8/layout/cycle8"/>
    <dgm:cxn modelId="{628BBD8A-D6E8-46EE-9586-618E59859EE0}" type="presParOf" srcId="{89F43A97-74D3-4C5E-8C0F-9A1131C48778}" destId="{E1A79A25-D872-47E6-9D6D-59A18B21574D}" srcOrd="25" destOrd="0" presId="urn:microsoft.com/office/officeart/2005/8/layout/cycle8"/>
    <dgm:cxn modelId="{007412C5-FFDA-4F0A-B661-D4D31B9D7513}" type="presParOf" srcId="{89F43A97-74D3-4C5E-8C0F-9A1131C48778}" destId="{4B9F3CB7-7C44-4A20-87EF-4C3066E8F457}" srcOrd="26" destOrd="0" presId="urn:microsoft.com/office/officeart/2005/8/layout/cycle8"/>
    <dgm:cxn modelId="{D0EF470D-A8A2-48A7-82BA-AC9BFE4AE812}" type="presParOf" srcId="{89F43A97-74D3-4C5E-8C0F-9A1131C48778}" destId="{F0AC7263-86BD-4CF7-83EB-57F95E740006}" srcOrd="27" destOrd="0" presId="urn:microsoft.com/office/officeart/2005/8/layout/cycle8"/>
    <dgm:cxn modelId="{E53996C7-BBFE-4C60-A01E-8B66CBEE418A}" type="presParOf" srcId="{89F43A97-74D3-4C5E-8C0F-9A1131C48778}" destId="{7AF19E85-7499-44FB-80FD-A6F58713B033}" srcOrd="28" destOrd="0" presId="urn:microsoft.com/office/officeart/2005/8/layout/cycle8"/>
    <dgm:cxn modelId="{BFDBE53A-4BB9-4FC6-8FD1-46B9DF116607}" type="presParOf" srcId="{89F43A97-74D3-4C5E-8C0F-9A1131C48778}" destId="{B117077E-B438-45E2-B3AD-34F38CBDD0AC}" srcOrd="29" destOrd="0" presId="urn:microsoft.com/office/officeart/2005/8/layout/cycle8"/>
    <dgm:cxn modelId="{AA976A0F-FCC0-4BFF-AA1C-05DEAFA32ACB}" type="presParOf" srcId="{89F43A97-74D3-4C5E-8C0F-9A1131C48778}" destId="{7154D0DB-CF90-486B-A397-D41B52E6D0BB}" srcOrd="30" destOrd="0" presId="urn:microsoft.com/office/officeart/2005/8/layout/cycle8"/>
    <dgm:cxn modelId="{CBD43871-F78A-4BB5-882F-7427C8FE9B83}" type="presParOf" srcId="{89F43A97-74D3-4C5E-8C0F-9A1131C48778}" destId="{8420AD62-FFF8-4455-AEE9-5C85DF63D5F4}" srcOrd="31" destOrd="0" presId="urn:microsoft.com/office/officeart/2005/8/layout/cycle8"/>
    <dgm:cxn modelId="{F67FC0FC-F371-4481-B278-E687FE7FD53C}" type="presParOf" srcId="{89F43A97-74D3-4C5E-8C0F-9A1131C48778}" destId="{4E3D2FBB-BF8F-491E-9B0F-76755833E042}" srcOrd="32" destOrd="0" presId="urn:microsoft.com/office/officeart/2005/8/layout/cycle8"/>
    <dgm:cxn modelId="{66A2CCB7-6C04-40EA-BB82-723D7399A17E}" type="presParOf" srcId="{89F43A97-74D3-4C5E-8C0F-9A1131C48778}" destId="{A8C35D83-189F-40B1-B8FD-90B2D5A66BA7}" srcOrd="33" destOrd="0" presId="urn:microsoft.com/office/officeart/2005/8/layout/cycle8"/>
    <dgm:cxn modelId="{DE04AEAC-618A-4988-A234-FF24557DB357}" type="presParOf" srcId="{89F43A97-74D3-4C5E-8C0F-9A1131C48778}" destId="{519738D7-FBFA-4214-BD8B-A448300469B5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4BE769-BED7-4EE0-BC75-39FED9BFE726}" type="doc">
      <dgm:prSet loTypeId="urn:microsoft.com/office/officeart/2005/8/layout/targe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3E885A1-10AF-4175-A094-32F2EA2ECB23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1000" dirty="0" smtClean="0">
              <a:solidFill>
                <a:schemeClr val="tx2">
                  <a:lumMod val="50000"/>
                </a:schemeClr>
              </a:solidFill>
            </a:rPr>
            <a:t>Бюджет на 2017–2019 гг. сформирован с использованием </a:t>
          </a:r>
        </a:p>
        <a:p>
          <a:pPr algn="ctr">
            <a:spcAft>
              <a:spcPts val="0"/>
            </a:spcAft>
          </a:pPr>
          <a:r>
            <a:rPr lang="ru-RU" sz="1000" dirty="0" smtClean="0">
              <a:solidFill>
                <a:schemeClr val="tx2">
                  <a:lumMod val="50000"/>
                </a:schemeClr>
              </a:solidFill>
            </a:rPr>
            <a:t>программно-целевого метода планирования</a:t>
          </a:r>
        </a:p>
      </dgm:t>
    </dgm:pt>
    <dgm:pt modelId="{7A6EF78F-CDF0-4BFC-AEB3-CAA497F10B45}" type="parTrans" cxnId="{271152A2-053A-4656-A60D-E55650E2F974}">
      <dgm:prSet/>
      <dgm:spPr/>
      <dgm:t>
        <a:bodyPr/>
        <a:lstStyle/>
        <a:p>
          <a:endParaRPr lang="ru-RU"/>
        </a:p>
      </dgm:t>
    </dgm:pt>
    <dgm:pt modelId="{EAB8C3F5-9870-44A8-BF9E-1325C410CCA1}" type="sibTrans" cxnId="{271152A2-053A-4656-A60D-E55650E2F974}">
      <dgm:prSet/>
      <dgm:spPr/>
      <dgm:t>
        <a:bodyPr/>
        <a:lstStyle/>
        <a:p>
          <a:endParaRPr lang="ru-RU"/>
        </a:p>
      </dgm:t>
    </dgm:pt>
    <dgm:pt modelId="{6894849B-21A3-4CE9-89CB-EF6DE92886E7}">
      <dgm:prSet phldrT="[Текст]" custT="1"/>
      <dgm:spPr/>
      <dgm:t>
        <a:bodyPr/>
        <a:lstStyle/>
        <a:p>
          <a:pPr algn="ctr"/>
          <a:r>
            <a:rPr lang="ru-RU" sz="1000" dirty="0" smtClean="0">
              <a:solidFill>
                <a:schemeClr val="tx2">
                  <a:lumMod val="50000"/>
                </a:schemeClr>
              </a:solidFill>
            </a:rPr>
            <a:t>Предусмотрена реализация 19 муниципальных программ</a:t>
          </a:r>
          <a:endParaRPr lang="ru-RU" sz="1000" dirty="0">
            <a:solidFill>
              <a:schemeClr val="tx2">
                <a:lumMod val="50000"/>
              </a:schemeClr>
            </a:solidFill>
          </a:endParaRPr>
        </a:p>
      </dgm:t>
    </dgm:pt>
    <dgm:pt modelId="{94D36E3B-54E0-46BC-946E-1C0B30387F01}" type="parTrans" cxnId="{0A3C625C-B3C8-4BFC-A2F2-ABB3BFF4ABC3}">
      <dgm:prSet/>
      <dgm:spPr/>
      <dgm:t>
        <a:bodyPr/>
        <a:lstStyle/>
        <a:p>
          <a:endParaRPr lang="ru-RU"/>
        </a:p>
      </dgm:t>
    </dgm:pt>
    <dgm:pt modelId="{7066EC61-93D8-44E4-8C87-315FD44DAE10}" type="sibTrans" cxnId="{0A3C625C-B3C8-4BFC-A2F2-ABB3BFF4ABC3}">
      <dgm:prSet/>
      <dgm:spPr/>
      <dgm:t>
        <a:bodyPr/>
        <a:lstStyle/>
        <a:p>
          <a:endParaRPr lang="ru-RU"/>
        </a:p>
      </dgm:t>
    </dgm:pt>
    <dgm:pt modelId="{25ED92E7-8E3F-4745-8C3E-AFF0CC9A377B}" type="pres">
      <dgm:prSet presAssocID="{DB4BE769-BED7-4EE0-BC75-39FED9BFE72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37CC73-2924-4C7B-A58E-764301FC7606}" type="pres">
      <dgm:prSet presAssocID="{E3E885A1-10AF-4175-A094-32F2EA2ECB23}" presName="circle1" presStyleLbl="node1" presStyleIdx="0" presStyleCnt="2" custScaleX="100957"/>
      <dgm:spPr/>
    </dgm:pt>
    <dgm:pt modelId="{CFA7BC85-4C0B-4D53-B1C8-D22ABF3DEC7C}" type="pres">
      <dgm:prSet presAssocID="{E3E885A1-10AF-4175-A094-32F2EA2ECB23}" presName="space" presStyleCnt="0"/>
      <dgm:spPr/>
    </dgm:pt>
    <dgm:pt modelId="{50DD8733-DC63-45AC-A3B5-6C0BB0FC1F11}" type="pres">
      <dgm:prSet presAssocID="{E3E885A1-10AF-4175-A094-32F2EA2ECB23}" presName="rect1" presStyleLbl="alignAcc1" presStyleIdx="0" presStyleCnt="2" custLinFactNeighborX="327"/>
      <dgm:spPr/>
      <dgm:t>
        <a:bodyPr/>
        <a:lstStyle/>
        <a:p>
          <a:endParaRPr lang="ru-RU"/>
        </a:p>
      </dgm:t>
    </dgm:pt>
    <dgm:pt modelId="{47D2FC4F-3102-40A6-AE25-AC0F960C4E4A}" type="pres">
      <dgm:prSet presAssocID="{6894849B-21A3-4CE9-89CB-EF6DE92886E7}" presName="vertSpace2" presStyleLbl="node1" presStyleIdx="0" presStyleCnt="2"/>
      <dgm:spPr/>
    </dgm:pt>
    <dgm:pt modelId="{B2165108-2E2A-4F3F-8FAC-C520D9A78F82}" type="pres">
      <dgm:prSet presAssocID="{6894849B-21A3-4CE9-89CB-EF6DE92886E7}" presName="circle2" presStyleLbl="node1" presStyleIdx="1" presStyleCnt="2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1E579427-9DF3-4AFF-84D0-DE359857D005}" type="pres">
      <dgm:prSet presAssocID="{6894849B-21A3-4CE9-89CB-EF6DE92886E7}" presName="rect2" presStyleLbl="alignAcc1" presStyleIdx="1" presStyleCnt="2" custScaleY="94045"/>
      <dgm:spPr/>
      <dgm:t>
        <a:bodyPr/>
        <a:lstStyle/>
        <a:p>
          <a:endParaRPr lang="ru-RU"/>
        </a:p>
      </dgm:t>
    </dgm:pt>
    <dgm:pt modelId="{52347421-9DEA-4B14-A87C-2E84BF864355}" type="pres">
      <dgm:prSet presAssocID="{E3E885A1-10AF-4175-A094-32F2EA2ECB23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6D1056-F90E-4B24-A184-5238B1D4EF2C}" type="pres">
      <dgm:prSet presAssocID="{6894849B-21A3-4CE9-89CB-EF6DE92886E7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3C625C-B3C8-4BFC-A2F2-ABB3BFF4ABC3}" srcId="{DB4BE769-BED7-4EE0-BC75-39FED9BFE726}" destId="{6894849B-21A3-4CE9-89CB-EF6DE92886E7}" srcOrd="1" destOrd="0" parTransId="{94D36E3B-54E0-46BC-946E-1C0B30387F01}" sibTransId="{7066EC61-93D8-44E4-8C87-315FD44DAE10}"/>
    <dgm:cxn modelId="{271152A2-053A-4656-A60D-E55650E2F974}" srcId="{DB4BE769-BED7-4EE0-BC75-39FED9BFE726}" destId="{E3E885A1-10AF-4175-A094-32F2EA2ECB23}" srcOrd="0" destOrd="0" parTransId="{7A6EF78F-CDF0-4BFC-AEB3-CAA497F10B45}" sibTransId="{EAB8C3F5-9870-44A8-BF9E-1325C410CCA1}"/>
    <dgm:cxn modelId="{A01D7716-7BD7-4B4B-8406-9777C744C5B2}" type="presOf" srcId="{6894849B-21A3-4CE9-89CB-EF6DE92886E7}" destId="{1E579427-9DF3-4AFF-84D0-DE359857D005}" srcOrd="0" destOrd="0" presId="urn:microsoft.com/office/officeart/2005/8/layout/target3"/>
    <dgm:cxn modelId="{328CD2A0-7DBF-4558-A0BB-10E31B3A1D0B}" type="presOf" srcId="{E3E885A1-10AF-4175-A094-32F2EA2ECB23}" destId="{52347421-9DEA-4B14-A87C-2E84BF864355}" srcOrd="1" destOrd="0" presId="urn:microsoft.com/office/officeart/2005/8/layout/target3"/>
    <dgm:cxn modelId="{6389445F-A56D-47F3-AEC3-F3893EA39A2F}" type="presOf" srcId="{6894849B-21A3-4CE9-89CB-EF6DE92886E7}" destId="{D76D1056-F90E-4B24-A184-5238B1D4EF2C}" srcOrd="1" destOrd="0" presId="urn:microsoft.com/office/officeart/2005/8/layout/target3"/>
    <dgm:cxn modelId="{2D1BA0DD-6D58-46B9-9D57-D2E00E5B09EE}" type="presOf" srcId="{E3E885A1-10AF-4175-A094-32F2EA2ECB23}" destId="{50DD8733-DC63-45AC-A3B5-6C0BB0FC1F11}" srcOrd="0" destOrd="0" presId="urn:microsoft.com/office/officeart/2005/8/layout/target3"/>
    <dgm:cxn modelId="{5767E95E-8D3E-4AD7-B6D4-32DBD58B5282}" type="presOf" srcId="{DB4BE769-BED7-4EE0-BC75-39FED9BFE726}" destId="{25ED92E7-8E3F-4745-8C3E-AFF0CC9A377B}" srcOrd="0" destOrd="0" presId="urn:microsoft.com/office/officeart/2005/8/layout/target3"/>
    <dgm:cxn modelId="{779FABAF-2CA1-4E2D-A633-541260E4B4D8}" type="presParOf" srcId="{25ED92E7-8E3F-4745-8C3E-AFF0CC9A377B}" destId="{E737CC73-2924-4C7B-A58E-764301FC7606}" srcOrd="0" destOrd="0" presId="urn:microsoft.com/office/officeart/2005/8/layout/target3"/>
    <dgm:cxn modelId="{B46B40B7-8D93-47A2-AF4C-A59AB21D1D2E}" type="presParOf" srcId="{25ED92E7-8E3F-4745-8C3E-AFF0CC9A377B}" destId="{CFA7BC85-4C0B-4D53-B1C8-D22ABF3DEC7C}" srcOrd="1" destOrd="0" presId="urn:microsoft.com/office/officeart/2005/8/layout/target3"/>
    <dgm:cxn modelId="{992656FE-C6F6-4D13-ABF5-F625CD0ED9DF}" type="presParOf" srcId="{25ED92E7-8E3F-4745-8C3E-AFF0CC9A377B}" destId="{50DD8733-DC63-45AC-A3B5-6C0BB0FC1F11}" srcOrd="2" destOrd="0" presId="urn:microsoft.com/office/officeart/2005/8/layout/target3"/>
    <dgm:cxn modelId="{1DBD0AEC-12D5-4D76-8D1A-B768FAB2ED13}" type="presParOf" srcId="{25ED92E7-8E3F-4745-8C3E-AFF0CC9A377B}" destId="{47D2FC4F-3102-40A6-AE25-AC0F960C4E4A}" srcOrd="3" destOrd="0" presId="urn:microsoft.com/office/officeart/2005/8/layout/target3"/>
    <dgm:cxn modelId="{CFA13820-AE67-49D6-8803-A51CD7DC4B9B}" type="presParOf" srcId="{25ED92E7-8E3F-4745-8C3E-AFF0CC9A377B}" destId="{B2165108-2E2A-4F3F-8FAC-C520D9A78F82}" srcOrd="4" destOrd="0" presId="urn:microsoft.com/office/officeart/2005/8/layout/target3"/>
    <dgm:cxn modelId="{F4FDCEA1-370C-4D89-8C2E-A2159250786A}" type="presParOf" srcId="{25ED92E7-8E3F-4745-8C3E-AFF0CC9A377B}" destId="{1E579427-9DF3-4AFF-84D0-DE359857D005}" srcOrd="5" destOrd="0" presId="urn:microsoft.com/office/officeart/2005/8/layout/target3"/>
    <dgm:cxn modelId="{94F0CF57-F028-4E75-8EB5-F00DB503A431}" type="presParOf" srcId="{25ED92E7-8E3F-4745-8C3E-AFF0CC9A377B}" destId="{52347421-9DEA-4B14-A87C-2E84BF864355}" srcOrd="6" destOrd="0" presId="urn:microsoft.com/office/officeart/2005/8/layout/target3"/>
    <dgm:cxn modelId="{49A26581-2CBF-4D25-AF9B-F1BF2F4C8385}" type="presParOf" srcId="{25ED92E7-8E3F-4745-8C3E-AFF0CC9A377B}" destId="{D76D1056-F90E-4B24-A184-5238B1D4EF2C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A6A462-BDE8-4C6E-969E-8ABE8B550B1D}" type="doc">
      <dgm:prSet loTypeId="urn:microsoft.com/office/officeart/2005/8/layout/vList2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B26B7B03-87F1-41D5-89CF-F749FF73DB9E}">
      <dgm:prSet phldrT="[Текст]"/>
      <dgm:spPr/>
      <dgm:t>
        <a:bodyPr/>
        <a:lstStyle/>
        <a:p>
          <a:r>
            <a:rPr lang="ru-RU" dirty="0" smtClean="0"/>
            <a:t>Начальник финансового управления г. Новокузнецка</a:t>
          </a:r>
          <a:endParaRPr lang="ru-RU" dirty="0"/>
        </a:p>
      </dgm:t>
    </dgm:pt>
    <dgm:pt modelId="{B99A850D-AB11-4BC8-8CD6-AD507E61A217}" type="parTrans" cxnId="{B255EC70-0117-4C38-86BC-1FF3A94F9EA5}">
      <dgm:prSet/>
      <dgm:spPr/>
      <dgm:t>
        <a:bodyPr/>
        <a:lstStyle/>
        <a:p>
          <a:endParaRPr lang="ru-RU"/>
        </a:p>
      </dgm:t>
    </dgm:pt>
    <dgm:pt modelId="{702053D5-974D-4C65-BCFE-E4B5CDCFCBD4}" type="sibTrans" cxnId="{B255EC70-0117-4C38-86BC-1FF3A94F9EA5}">
      <dgm:prSet/>
      <dgm:spPr/>
      <dgm:t>
        <a:bodyPr/>
        <a:lstStyle/>
        <a:p>
          <a:endParaRPr lang="ru-RU"/>
        </a:p>
      </dgm:t>
    </dgm:pt>
    <dgm:pt modelId="{D3E726E3-05DC-41CB-9D49-9C397BD4BAA9}">
      <dgm:prSet phldrT="[Текст]"/>
      <dgm:spPr/>
      <dgm:t>
        <a:bodyPr/>
        <a:lstStyle/>
        <a:p>
          <a:r>
            <a:rPr lang="ru-RU" dirty="0" smtClean="0"/>
            <a:t>Шебалина Елена Владимировна</a:t>
          </a:r>
          <a:endParaRPr lang="ru-RU" dirty="0"/>
        </a:p>
      </dgm:t>
    </dgm:pt>
    <dgm:pt modelId="{A5FC2B78-0C72-4D4C-B612-ECE26D1F2ADC}" type="parTrans" cxnId="{BA7FE982-B7F3-43D2-871B-3208F309442A}">
      <dgm:prSet/>
      <dgm:spPr/>
      <dgm:t>
        <a:bodyPr/>
        <a:lstStyle/>
        <a:p>
          <a:endParaRPr lang="ru-RU"/>
        </a:p>
      </dgm:t>
    </dgm:pt>
    <dgm:pt modelId="{AEBA6A47-913F-45F0-AA4F-EB674E0E5062}" type="sibTrans" cxnId="{BA7FE982-B7F3-43D2-871B-3208F309442A}">
      <dgm:prSet/>
      <dgm:spPr/>
      <dgm:t>
        <a:bodyPr/>
        <a:lstStyle/>
        <a:p>
          <a:endParaRPr lang="ru-RU"/>
        </a:p>
      </dgm:t>
    </dgm:pt>
    <dgm:pt modelId="{F0C3771D-D285-4380-893A-9E7ED5D6779D}">
      <dgm:prSet phldrT="[Текст]"/>
      <dgm:spPr/>
      <dgm:t>
        <a:bodyPr/>
        <a:lstStyle/>
        <a:p>
          <a:r>
            <a:rPr lang="ru-RU" dirty="0" smtClean="0"/>
            <a:t>Почтовый адрес</a:t>
          </a:r>
          <a:endParaRPr lang="ru-RU" dirty="0"/>
        </a:p>
      </dgm:t>
    </dgm:pt>
    <dgm:pt modelId="{4CC0E613-6AB3-4BCD-BE8E-888098137C03}" type="parTrans" cxnId="{BF02FFBE-8989-4718-AB5F-4166290716EC}">
      <dgm:prSet/>
      <dgm:spPr/>
      <dgm:t>
        <a:bodyPr/>
        <a:lstStyle/>
        <a:p>
          <a:endParaRPr lang="ru-RU"/>
        </a:p>
      </dgm:t>
    </dgm:pt>
    <dgm:pt modelId="{0467A164-4AA5-48C1-A23C-A4B39F44CF7D}" type="sibTrans" cxnId="{BF02FFBE-8989-4718-AB5F-4166290716EC}">
      <dgm:prSet/>
      <dgm:spPr/>
      <dgm:t>
        <a:bodyPr/>
        <a:lstStyle/>
        <a:p>
          <a:endParaRPr lang="ru-RU"/>
        </a:p>
      </dgm:t>
    </dgm:pt>
    <dgm:pt modelId="{5B68A1E3-83E5-4695-AC6A-932551B31274}">
      <dgm:prSet phldrT="[Текст]"/>
      <dgm:spPr/>
      <dgm:t>
        <a:bodyPr/>
        <a:lstStyle/>
        <a:p>
          <a:r>
            <a:rPr lang="en-US" dirty="0" smtClean="0"/>
            <a:t>654080 </a:t>
          </a:r>
          <a:r>
            <a:rPr lang="ru-RU" dirty="0" smtClean="0"/>
            <a:t>Кемеровская область, г. Новокузнецк, ул. Кирова, 71</a:t>
          </a:r>
          <a:endParaRPr lang="ru-RU" dirty="0"/>
        </a:p>
      </dgm:t>
    </dgm:pt>
    <dgm:pt modelId="{59A97DC2-0EDA-4A47-9404-39F6AD18CDD7}" type="parTrans" cxnId="{45BB5A8F-5D2B-42E3-8A2C-6C8E8078A010}">
      <dgm:prSet/>
      <dgm:spPr/>
      <dgm:t>
        <a:bodyPr/>
        <a:lstStyle/>
        <a:p>
          <a:endParaRPr lang="ru-RU"/>
        </a:p>
      </dgm:t>
    </dgm:pt>
    <dgm:pt modelId="{C5A8288E-82A2-46BD-9B46-9B40BB18FBD7}" type="sibTrans" cxnId="{45BB5A8F-5D2B-42E3-8A2C-6C8E8078A010}">
      <dgm:prSet/>
      <dgm:spPr/>
      <dgm:t>
        <a:bodyPr/>
        <a:lstStyle/>
        <a:p>
          <a:endParaRPr lang="ru-RU"/>
        </a:p>
      </dgm:t>
    </dgm:pt>
    <dgm:pt modelId="{6B2AD239-B328-45FA-B235-B087D36ED489}">
      <dgm:prSet phldrT="[Текст]"/>
      <dgm:spPr/>
      <dgm:t>
        <a:bodyPr/>
        <a:lstStyle/>
        <a:p>
          <a:r>
            <a:rPr lang="ru-RU" dirty="0" smtClean="0"/>
            <a:t>Телефон</a:t>
          </a:r>
          <a:endParaRPr lang="ru-RU" dirty="0"/>
        </a:p>
      </dgm:t>
    </dgm:pt>
    <dgm:pt modelId="{FBCEA485-09BA-4933-9906-6660BF29602E}" type="parTrans" cxnId="{A271873C-A9BC-47C3-94A3-22B9749C3541}">
      <dgm:prSet/>
      <dgm:spPr/>
      <dgm:t>
        <a:bodyPr/>
        <a:lstStyle/>
        <a:p>
          <a:endParaRPr lang="ru-RU"/>
        </a:p>
      </dgm:t>
    </dgm:pt>
    <dgm:pt modelId="{C4E6DF6C-29D1-4F1E-99FA-4F765DEED63C}" type="sibTrans" cxnId="{A271873C-A9BC-47C3-94A3-22B9749C3541}">
      <dgm:prSet/>
      <dgm:spPr/>
      <dgm:t>
        <a:bodyPr/>
        <a:lstStyle/>
        <a:p>
          <a:endParaRPr lang="ru-RU"/>
        </a:p>
      </dgm:t>
    </dgm:pt>
    <dgm:pt modelId="{6A6FC257-5A50-44C3-B9B6-79AB246E6AF6}">
      <dgm:prSet phldrT="[Текст]"/>
      <dgm:spPr/>
      <dgm:t>
        <a:bodyPr/>
        <a:lstStyle/>
        <a:p>
          <a:r>
            <a:rPr lang="ru-RU" dirty="0" smtClean="0"/>
            <a:t>(3843</a:t>
          </a:r>
          <a:r>
            <a:rPr lang="ru-RU" dirty="0" smtClean="0"/>
            <a:t>) 321-624</a:t>
          </a:r>
          <a:endParaRPr lang="ru-RU" dirty="0"/>
        </a:p>
      </dgm:t>
    </dgm:pt>
    <dgm:pt modelId="{C480B0C4-4E68-476B-8746-3BDE0FB519C8}" type="parTrans" cxnId="{F4A6CDE3-F435-4415-91AC-6478B7DEBA09}">
      <dgm:prSet/>
      <dgm:spPr/>
      <dgm:t>
        <a:bodyPr/>
        <a:lstStyle/>
        <a:p>
          <a:endParaRPr lang="ru-RU"/>
        </a:p>
      </dgm:t>
    </dgm:pt>
    <dgm:pt modelId="{BA65B59F-898C-40A8-BB86-816BF36BCF92}" type="sibTrans" cxnId="{F4A6CDE3-F435-4415-91AC-6478B7DEBA09}">
      <dgm:prSet/>
      <dgm:spPr/>
      <dgm:t>
        <a:bodyPr/>
        <a:lstStyle/>
        <a:p>
          <a:endParaRPr lang="ru-RU"/>
        </a:p>
      </dgm:t>
    </dgm:pt>
    <dgm:pt modelId="{E0A553A1-2A4E-40C8-B33D-B6AC188F5F29}">
      <dgm:prSet phldrT="[Текст]"/>
      <dgm:spPr/>
      <dgm:t>
        <a:bodyPr/>
        <a:lstStyle/>
        <a:p>
          <a:r>
            <a:rPr lang="ru-RU" dirty="0" smtClean="0"/>
            <a:t>Электронная почта</a:t>
          </a:r>
          <a:endParaRPr lang="ru-RU" dirty="0"/>
        </a:p>
      </dgm:t>
    </dgm:pt>
    <dgm:pt modelId="{DE7C579A-FFC5-439F-91DB-EA6220B4C8F8}" type="parTrans" cxnId="{347C89B0-5458-40A0-BD23-3F7262295CCE}">
      <dgm:prSet/>
      <dgm:spPr/>
      <dgm:t>
        <a:bodyPr/>
        <a:lstStyle/>
        <a:p>
          <a:endParaRPr lang="ru-RU"/>
        </a:p>
      </dgm:t>
    </dgm:pt>
    <dgm:pt modelId="{DFE0AD6F-F7B9-4F1F-AB38-2CED6585D3FE}" type="sibTrans" cxnId="{347C89B0-5458-40A0-BD23-3F7262295CCE}">
      <dgm:prSet/>
      <dgm:spPr/>
      <dgm:t>
        <a:bodyPr/>
        <a:lstStyle/>
        <a:p>
          <a:endParaRPr lang="ru-RU"/>
        </a:p>
      </dgm:t>
    </dgm:pt>
    <dgm:pt modelId="{C7F35FD8-CB0D-46EB-8D2A-E9A761E9971F}">
      <dgm:prSet phldrT="[Текст]"/>
      <dgm:spPr/>
      <dgm:t>
        <a:bodyPr/>
        <a:lstStyle/>
        <a:p>
          <a:r>
            <a:rPr lang="en-US" dirty="0" smtClean="0"/>
            <a:t>main@finnkz.ru</a:t>
          </a:r>
          <a:endParaRPr lang="ru-RU" dirty="0"/>
        </a:p>
      </dgm:t>
    </dgm:pt>
    <dgm:pt modelId="{F83D1C33-1617-46C3-A6CE-D0139B2A8F1C}" type="parTrans" cxnId="{E0501267-8A67-4644-8BA5-1932DD65FCD0}">
      <dgm:prSet/>
      <dgm:spPr/>
      <dgm:t>
        <a:bodyPr/>
        <a:lstStyle/>
        <a:p>
          <a:endParaRPr lang="ru-RU"/>
        </a:p>
      </dgm:t>
    </dgm:pt>
    <dgm:pt modelId="{175438EC-BFC2-4E3C-B115-561E663E91F6}" type="sibTrans" cxnId="{E0501267-8A67-4644-8BA5-1932DD65FCD0}">
      <dgm:prSet/>
      <dgm:spPr/>
      <dgm:t>
        <a:bodyPr/>
        <a:lstStyle/>
        <a:p>
          <a:endParaRPr lang="ru-RU"/>
        </a:p>
      </dgm:t>
    </dgm:pt>
    <dgm:pt modelId="{57AB0691-6B34-423E-B18F-CFE438C98893}">
      <dgm:prSet phldrT="[Текст]"/>
      <dgm:spPr/>
      <dgm:t>
        <a:bodyPr/>
        <a:lstStyle/>
        <a:p>
          <a:r>
            <a:rPr lang="ru-RU" dirty="0" smtClean="0"/>
            <a:t>График работы финансового органа</a:t>
          </a:r>
          <a:endParaRPr lang="ru-RU" dirty="0"/>
        </a:p>
      </dgm:t>
    </dgm:pt>
    <dgm:pt modelId="{8E50633A-5864-4178-842B-9A34AAA35B2C}" type="parTrans" cxnId="{97496960-CC81-40C1-9B30-43D6F82A79C7}">
      <dgm:prSet/>
      <dgm:spPr/>
      <dgm:t>
        <a:bodyPr/>
        <a:lstStyle/>
        <a:p>
          <a:endParaRPr lang="ru-RU"/>
        </a:p>
      </dgm:t>
    </dgm:pt>
    <dgm:pt modelId="{9329B28A-B213-4387-8E72-7368589868D2}" type="sibTrans" cxnId="{97496960-CC81-40C1-9B30-43D6F82A79C7}">
      <dgm:prSet/>
      <dgm:spPr/>
      <dgm:t>
        <a:bodyPr/>
        <a:lstStyle/>
        <a:p>
          <a:endParaRPr lang="ru-RU"/>
        </a:p>
      </dgm:t>
    </dgm:pt>
    <dgm:pt modelId="{B5B3766A-5769-4EB1-BF75-1BD85DCB0C50}">
      <dgm:prSet phldrT="[Текст]"/>
      <dgm:spPr/>
      <dgm:t>
        <a:bodyPr/>
        <a:lstStyle/>
        <a:p>
          <a:r>
            <a:rPr lang="ru-RU" dirty="0" smtClean="0"/>
            <a:t>График личного приёма граждан начальником финансового управления г. Новокузнецка</a:t>
          </a:r>
          <a:endParaRPr lang="ru-RU" dirty="0"/>
        </a:p>
      </dgm:t>
    </dgm:pt>
    <dgm:pt modelId="{4AC5792C-EC9C-449D-A2C4-91650E7F4270}" type="parTrans" cxnId="{49D20611-8635-4EAA-94AF-657FFEB105BB}">
      <dgm:prSet/>
      <dgm:spPr/>
      <dgm:t>
        <a:bodyPr/>
        <a:lstStyle/>
        <a:p>
          <a:endParaRPr lang="ru-RU"/>
        </a:p>
      </dgm:t>
    </dgm:pt>
    <dgm:pt modelId="{C63E097C-6F6D-4D09-92CE-D707A085F6B7}" type="sibTrans" cxnId="{49D20611-8635-4EAA-94AF-657FFEB105BB}">
      <dgm:prSet/>
      <dgm:spPr/>
      <dgm:t>
        <a:bodyPr/>
        <a:lstStyle/>
        <a:p>
          <a:endParaRPr lang="ru-RU"/>
        </a:p>
      </dgm:t>
    </dgm:pt>
    <dgm:pt modelId="{31D6C008-8B98-4E2A-B2E2-40FB746119F5}">
      <dgm:prSet phldrT="[Текст]"/>
      <dgm:spPr/>
      <dgm:t>
        <a:bodyPr/>
        <a:lstStyle/>
        <a:p>
          <a:r>
            <a:rPr lang="ru-RU" dirty="0" smtClean="0"/>
            <a:t>Понедельник – пятница с 8:30 до 17:30; обед 12:00 – 13:00</a:t>
          </a:r>
          <a:endParaRPr lang="ru-RU" dirty="0"/>
        </a:p>
      </dgm:t>
    </dgm:pt>
    <dgm:pt modelId="{49C310A8-8C48-4FD5-9D46-FCCF488B80E2}" type="parTrans" cxnId="{374C60B2-96C2-4FA1-BE78-CC163486859A}">
      <dgm:prSet/>
      <dgm:spPr/>
      <dgm:t>
        <a:bodyPr/>
        <a:lstStyle/>
        <a:p>
          <a:endParaRPr lang="ru-RU"/>
        </a:p>
      </dgm:t>
    </dgm:pt>
    <dgm:pt modelId="{B34C91B3-D4C6-4629-B9B4-4F7F26F2B515}" type="sibTrans" cxnId="{374C60B2-96C2-4FA1-BE78-CC163486859A}">
      <dgm:prSet/>
      <dgm:spPr/>
      <dgm:t>
        <a:bodyPr/>
        <a:lstStyle/>
        <a:p>
          <a:endParaRPr lang="ru-RU"/>
        </a:p>
      </dgm:t>
    </dgm:pt>
    <dgm:pt modelId="{969EE69A-509D-4E36-A182-B628FCF492CD}">
      <dgm:prSet phldrT="[Текст]"/>
      <dgm:spPr/>
      <dgm:t>
        <a:bodyPr/>
        <a:lstStyle/>
        <a:p>
          <a:r>
            <a:rPr lang="ru-RU" dirty="0" smtClean="0"/>
            <a:t>Ежедневно в рабочее время</a:t>
          </a:r>
          <a:endParaRPr lang="ru-RU" dirty="0"/>
        </a:p>
      </dgm:t>
    </dgm:pt>
    <dgm:pt modelId="{A8273F10-6689-4CBA-A171-A663B50657D1}" type="parTrans" cxnId="{7D856441-ADE5-49E5-B704-F4FFB0BE195F}">
      <dgm:prSet/>
      <dgm:spPr/>
      <dgm:t>
        <a:bodyPr/>
        <a:lstStyle/>
        <a:p>
          <a:endParaRPr lang="ru-RU"/>
        </a:p>
      </dgm:t>
    </dgm:pt>
    <dgm:pt modelId="{C5FB3EF1-6E7C-4CAE-A1A5-0F69B11C6FCF}" type="sibTrans" cxnId="{7D856441-ADE5-49E5-B704-F4FFB0BE195F}">
      <dgm:prSet/>
      <dgm:spPr/>
      <dgm:t>
        <a:bodyPr/>
        <a:lstStyle/>
        <a:p>
          <a:endParaRPr lang="ru-RU"/>
        </a:p>
      </dgm:t>
    </dgm:pt>
    <dgm:pt modelId="{AE2747C8-DB86-4160-A0A8-E5C5AE929B82}" type="pres">
      <dgm:prSet presAssocID="{4AA6A462-BDE8-4C6E-969E-8ABE8B550B1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E37730-C84B-49ED-80B9-82BDE8636E43}" type="pres">
      <dgm:prSet presAssocID="{B26B7B03-87F1-41D5-89CF-F749FF73DB9E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02C59-87B8-4D15-BBC4-7EE816B0585E}" type="pres">
      <dgm:prSet presAssocID="{B26B7B03-87F1-41D5-89CF-F749FF73DB9E}" presName="childTex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CE1112-351C-44EE-B678-6C2FD63C71D8}" type="pres">
      <dgm:prSet presAssocID="{F0C3771D-D285-4380-893A-9E7ED5D6779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D79569-7591-4915-84D1-91653CA7A0F3}" type="pres">
      <dgm:prSet presAssocID="{F0C3771D-D285-4380-893A-9E7ED5D6779D}" presName="childTex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5989A-A5D8-4D41-8861-03586B87EA37}" type="pres">
      <dgm:prSet presAssocID="{6B2AD239-B328-45FA-B235-B087D36ED489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FA1D9-C126-46A6-8B19-E07747F1EF2C}" type="pres">
      <dgm:prSet presAssocID="{6B2AD239-B328-45FA-B235-B087D36ED489}" presName="childTex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853D67-0675-4B1C-8852-996BC5516FC1}" type="pres">
      <dgm:prSet presAssocID="{E0A553A1-2A4E-40C8-B33D-B6AC188F5F29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9D6071-3578-4D07-87D9-D8A9438DA82A}" type="pres">
      <dgm:prSet presAssocID="{E0A553A1-2A4E-40C8-B33D-B6AC188F5F29}" presName="childTex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EBBDAE-6952-4ED6-868E-898406677E82}" type="pres">
      <dgm:prSet presAssocID="{57AB0691-6B34-423E-B18F-CFE438C98893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29887-D5DE-4085-99EE-604841CADD20}" type="pres">
      <dgm:prSet presAssocID="{57AB0691-6B34-423E-B18F-CFE438C98893}" presName="childTex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ADC75-11B5-423E-8ABA-CDF0BA994BCE}" type="pres">
      <dgm:prSet presAssocID="{B5B3766A-5769-4EB1-BF75-1BD85DCB0C50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BA2E58-0223-48F9-9DFD-93735610914A}" type="pres">
      <dgm:prSet presAssocID="{B5B3766A-5769-4EB1-BF75-1BD85DCB0C50}" presName="childTex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55EC70-0117-4C38-86BC-1FF3A94F9EA5}" srcId="{4AA6A462-BDE8-4C6E-969E-8ABE8B550B1D}" destId="{B26B7B03-87F1-41D5-89CF-F749FF73DB9E}" srcOrd="0" destOrd="0" parTransId="{B99A850D-AB11-4BC8-8CD6-AD507E61A217}" sibTransId="{702053D5-974D-4C65-BCFE-E4B5CDCFCBD4}"/>
    <dgm:cxn modelId="{7D856441-ADE5-49E5-B704-F4FFB0BE195F}" srcId="{B5B3766A-5769-4EB1-BF75-1BD85DCB0C50}" destId="{969EE69A-509D-4E36-A182-B628FCF492CD}" srcOrd="0" destOrd="0" parTransId="{A8273F10-6689-4CBA-A171-A663B50657D1}" sibTransId="{C5FB3EF1-6E7C-4CAE-A1A5-0F69B11C6FCF}"/>
    <dgm:cxn modelId="{7AD3B51F-E613-4A59-920B-C77307415E6C}" type="presOf" srcId="{B26B7B03-87F1-41D5-89CF-F749FF73DB9E}" destId="{78E37730-C84B-49ED-80B9-82BDE8636E43}" srcOrd="0" destOrd="0" presId="urn:microsoft.com/office/officeart/2005/8/layout/vList2"/>
    <dgm:cxn modelId="{A271873C-A9BC-47C3-94A3-22B9749C3541}" srcId="{4AA6A462-BDE8-4C6E-969E-8ABE8B550B1D}" destId="{6B2AD239-B328-45FA-B235-B087D36ED489}" srcOrd="2" destOrd="0" parTransId="{FBCEA485-09BA-4933-9906-6660BF29602E}" sibTransId="{C4E6DF6C-29D1-4F1E-99FA-4F765DEED63C}"/>
    <dgm:cxn modelId="{78F09DEC-E4A0-477C-B55E-28FA59393C9D}" type="presOf" srcId="{969EE69A-509D-4E36-A182-B628FCF492CD}" destId="{49BA2E58-0223-48F9-9DFD-93735610914A}" srcOrd="0" destOrd="0" presId="urn:microsoft.com/office/officeart/2005/8/layout/vList2"/>
    <dgm:cxn modelId="{BF02FFBE-8989-4718-AB5F-4166290716EC}" srcId="{4AA6A462-BDE8-4C6E-969E-8ABE8B550B1D}" destId="{F0C3771D-D285-4380-893A-9E7ED5D6779D}" srcOrd="1" destOrd="0" parTransId="{4CC0E613-6AB3-4BCD-BE8E-888098137C03}" sibTransId="{0467A164-4AA5-48C1-A23C-A4B39F44CF7D}"/>
    <dgm:cxn modelId="{BAD295FF-9059-4D29-9DCD-777202406AB1}" type="presOf" srcId="{B5B3766A-5769-4EB1-BF75-1BD85DCB0C50}" destId="{DBEADC75-11B5-423E-8ABA-CDF0BA994BCE}" srcOrd="0" destOrd="0" presId="urn:microsoft.com/office/officeart/2005/8/layout/vList2"/>
    <dgm:cxn modelId="{BA7FE982-B7F3-43D2-871B-3208F309442A}" srcId="{B26B7B03-87F1-41D5-89CF-F749FF73DB9E}" destId="{D3E726E3-05DC-41CB-9D49-9C397BD4BAA9}" srcOrd="0" destOrd="0" parTransId="{A5FC2B78-0C72-4D4C-B612-ECE26D1F2ADC}" sibTransId="{AEBA6A47-913F-45F0-AA4F-EB674E0E5062}"/>
    <dgm:cxn modelId="{5D7BB808-BFD4-48AD-BF1D-C210CECF12D6}" type="presOf" srcId="{31D6C008-8B98-4E2A-B2E2-40FB746119F5}" destId="{A4729887-D5DE-4085-99EE-604841CADD20}" srcOrd="0" destOrd="0" presId="urn:microsoft.com/office/officeart/2005/8/layout/vList2"/>
    <dgm:cxn modelId="{0251D2C7-C9EC-4863-BA97-B2CF189C0423}" type="presOf" srcId="{D3E726E3-05DC-41CB-9D49-9C397BD4BAA9}" destId="{CBF02C59-87B8-4D15-BBC4-7EE816B0585E}" srcOrd="0" destOrd="0" presId="urn:microsoft.com/office/officeart/2005/8/layout/vList2"/>
    <dgm:cxn modelId="{7D94A81C-0DCC-447A-A391-700E0DCB92C8}" type="presOf" srcId="{5B68A1E3-83E5-4695-AC6A-932551B31274}" destId="{4CD79569-7591-4915-84D1-91653CA7A0F3}" srcOrd="0" destOrd="0" presId="urn:microsoft.com/office/officeart/2005/8/layout/vList2"/>
    <dgm:cxn modelId="{E0501267-8A67-4644-8BA5-1932DD65FCD0}" srcId="{E0A553A1-2A4E-40C8-B33D-B6AC188F5F29}" destId="{C7F35FD8-CB0D-46EB-8D2A-E9A761E9971F}" srcOrd="0" destOrd="0" parTransId="{F83D1C33-1617-46C3-A6CE-D0139B2A8F1C}" sibTransId="{175438EC-BFC2-4E3C-B115-561E663E91F6}"/>
    <dgm:cxn modelId="{347C89B0-5458-40A0-BD23-3F7262295CCE}" srcId="{4AA6A462-BDE8-4C6E-969E-8ABE8B550B1D}" destId="{E0A553A1-2A4E-40C8-B33D-B6AC188F5F29}" srcOrd="3" destOrd="0" parTransId="{DE7C579A-FFC5-439F-91DB-EA6220B4C8F8}" sibTransId="{DFE0AD6F-F7B9-4F1F-AB38-2CED6585D3FE}"/>
    <dgm:cxn modelId="{45BB5A8F-5D2B-42E3-8A2C-6C8E8078A010}" srcId="{F0C3771D-D285-4380-893A-9E7ED5D6779D}" destId="{5B68A1E3-83E5-4695-AC6A-932551B31274}" srcOrd="0" destOrd="0" parTransId="{59A97DC2-0EDA-4A47-9404-39F6AD18CDD7}" sibTransId="{C5A8288E-82A2-46BD-9B46-9B40BB18FBD7}"/>
    <dgm:cxn modelId="{F1D9B24A-6FFF-42EA-83EF-C9296279CDE9}" type="presOf" srcId="{F0C3771D-D285-4380-893A-9E7ED5D6779D}" destId="{4FCE1112-351C-44EE-B678-6C2FD63C71D8}" srcOrd="0" destOrd="0" presId="urn:microsoft.com/office/officeart/2005/8/layout/vList2"/>
    <dgm:cxn modelId="{49D20611-8635-4EAA-94AF-657FFEB105BB}" srcId="{4AA6A462-BDE8-4C6E-969E-8ABE8B550B1D}" destId="{B5B3766A-5769-4EB1-BF75-1BD85DCB0C50}" srcOrd="5" destOrd="0" parTransId="{4AC5792C-EC9C-449D-A2C4-91650E7F4270}" sibTransId="{C63E097C-6F6D-4D09-92CE-D707A085F6B7}"/>
    <dgm:cxn modelId="{374C60B2-96C2-4FA1-BE78-CC163486859A}" srcId="{57AB0691-6B34-423E-B18F-CFE438C98893}" destId="{31D6C008-8B98-4E2A-B2E2-40FB746119F5}" srcOrd="0" destOrd="0" parTransId="{49C310A8-8C48-4FD5-9D46-FCCF488B80E2}" sibTransId="{B34C91B3-D4C6-4629-B9B4-4F7F26F2B515}"/>
    <dgm:cxn modelId="{F4A6CDE3-F435-4415-91AC-6478B7DEBA09}" srcId="{6B2AD239-B328-45FA-B235-B087D36ED489}" destId="{6A6FC257-5A50-44C3-B9B6-79AB246E6AF6}" srcOrd="0" destOrd="0" parTransId="{C480B0C4-4E68-476B-8746-3BDE0FB519C8}" sibTransId="{BA65B59F-898C-40A8-BB86-816BF36BCF92}"/>
    <dgm:cxn modelId="{E267B48A-DAF5-48FE-AB45-FD949C74504C}" type="presOf" srcId="{C7F35FD8-CB0D-46EB-8D2A-E9A761E9971F}" destId="{C09D6071-3578-4D07-87D9-D8A9438DA82A}" srcOrd="0" destOrd="0" presId="urn:microsoft.com/office/officeart/2005/8/layout/vList2"/>
    <dgm:cxn modelId="{FDF4E1A5-0870-4C10-B9B4-13DB7D26406E}" type="presOf" srcId="{57AB0691-6B34-423E-B18F-CFE438C98893}" destId="{D7EBBDAE-6952-4ED6-868E-898406677E82}" srcOrd="0" destOrd="0" presId="urn:microsoft.com/office/officeart/2005/8/layout/vList2"/>
    <dgm:cxn modelId="{6DEDECE7-6305-4AA2-95DF-E4AF43D92AE4}" type="presOf" srcId="{E0A553A1-2A4E-40C8-B33D-B6AC188F5F29}" destId="{F4853D67-0675-4B1C-8852-996BC5516FC1}" srcOrd="0" destOrd="0" presId="urn:microsoft.com/office/officeart/2005/8/layout/vList2"/>
    <dgm:cxn modelId="{A931D6A9-ACE6-4C20-B178-DD2A0E136D67}" type="presOf" srcId="{4AA6A462-BDE8-4C6E-969E-8ABE8B550B1D}" destId="{AE2747C8-DB86-4160-A0A8-E5C5AE929B82}" srcOrd="0" destOrd="0" presId="urn:microsoft.com/office/officeart/2005/8/layout/vList2"/>
    <dgm:cxn modelId="{782655E3-5DFF-4B8D-B87F-22035CE05633}" type="presOf" srcId="{6B2AD239-B328-45FA-B235-B087D36ED489}" destId="{1705989A-A5D8-4D41-8861-03586B87EA37}" srcOrd="0" destOrd="0" presId="urn:microsoft.com/office/officeart/2005/8/layout/vList2"/>
    <dgm:cxn modelId="{B659C0CA-8CB7-4F02-9C7A-373D355164FD}" type="presOf" srcId="{6A6FC257-5A50-44C3-B9B6-79AB246E6AF6}" destId="{58EFA1D9-C126-46A6-8B19-E07747F1EF2C}" srcOrd="0" destOrd="0" presId="urn:microsoft.com/office/officeart/2005/8/layout/vList2"/>
    <dgm:cxn modelId="{97496960-CC81-40C1-9B30-43D6F82A79C7}" srcId="{4AA6A462-BDE8-4C6E-969E-8ABE8B550B1D}" destId="{57AB0691-6B34-423E-B18F-CFE438C98893}" srcOrd="4" destOrd="0" parTransId="{8E50633A-5864-4178-842B-9A34AAA35B2C}" sibTransId="{9329B28A-B213-4387-8E72-7368589868D2}"/>
    <dgm:cxn modelId="{F8CC87EE-55CE-4636-8A04-6411DA4C2AAC}" type="presParOf" srcId="{AE2747C8-DB86-4160-A0A8-E5C5AE929B82}" destId="{78E37730-C84B-49ED-80B9-82BDE8636E43}" srcOrd="0" destOrd="0" presId="urn:microsoft.com/office/officeart/2005/8/layout/vList2"/>
    <dgm:cxn modelId="{191FD457-8FEE-4960-A047-51C44FB2BB9A}" type="presParOf" srcId="{AE2747C8-DB86-4160-A0A8-E5C5AE929B82}" destId="{CBF02C59-87B8-4D15-BBC4-7EE816B0585E}" srcOrd="1" destOrd="0" presId="urn:microsoft.com/office/officeart/2005/8/layout/vList2"/>
    <dgm:cxn modelId="{70D9D1F2-F66E-49DD-AEE0-47726F1B8420}" type="presParOf" srcId="{AE2747C8-DB86-4160-A0A8-E5C5AE929B82}" destId="{4FCE1112-351C-44EE-B678-6C2FD63C71D8}" srcOrd="2" destOrd="0" presId="urn:microsoft.com/office/officeart/2005/8/layout/vList2"/>
    <dgm:cxn modelId="{04B1DC63-398B-4DF7-A3CB-08CAF61203BB}" type="presParOf" srcId="{AE2747C8-DB86-4160-A0A8-E5C5AE929B82}" destId="{4CD79569-7591-4915-84D1-91653CA7A0F3}" srcOrd="3" destOrd="0" presId="urn:microsoft.com/office/officeart/2005/8/layout/vList2"/>
    <dgm:cxn modelId="{337A0EE2-9B7E-44EE-8772-ECF02FFC0838}" type="presParOf" srcId="{AE2747C8-DB86-4160-A0A8-E5C5AE929B82}" destId="{1705989A-A5D8-4D41-8861-03586B87EA37}" srcOrd="4" destOrd="0" presId="urn:microsoft.com/office/officeart/2005/8/layout/vList2"/>
    <dgm:cxn modelId="{1DDAE7B0-EAFE-409C-A3F5-6182DF23B4D7}" type="presParOf" srcId="{AE2747C8-DB86-4160-A0A8-E5C5AE929B82}" destId="{58EFA1D9-C126-46A6-8B19-E07747F1EF2C}" srcOrd="5" destOrd="0" presId="urn:microsoft.com/office/officeart/2005/8/layout/vList2"/>
    <dgm:cxn modelId="{9BCB93BE-0F65-440B-9AA8-F73DC2E00DC7}" type="presParOf" srcId="{AE2747C8-DB86-4160-A0A8-E5C5AE929B82}" destId="{F4853D67-0675-4B1C-8852-996BC5516FC1}" srcOrd="6" destOrd="0" presId="urn:microsoft.com/office/officeart/2005/8/layout/vList2"/>
    <dgm:cxn modelId="{B49AA898-3F6D-4C19-9264-4915B8F137AD}" type="presParOf" srcId="{AE2747C8-DB86-4160-A0A8-E5C5AE929B82}" destId="{C09D6071-3578-4D07-87D9-D8A9438DA82A}" srcOrd="7" destOrd="0" presId="urn:microsoft.com/office/officeart/2005/8/layout/vList2"/>
    <dgm:cxn modelId="{601875C3-CB90-4DFE-A234-915311A50E4A}" type="presParOf" srcId="{AE2747C8-DB86-4160-A0A8-E5C5AE929B82}" destId="{D7EBBDAE-6952-4ED6-868E-898406677E82}" srcOrd="8" destOrd="0" presId="urn:microsoft.com/office/officeart/2005/8/layout/vList2"/>
    <dgm:cxn modelId="{919D1D86-BF2C-43C6-A890-7C588C60C402}" type="presParOf" srcId="{AE2747C8-DB86-4160-A0A8-E5C5AE929B82}" destId="{A4729887-D5DE-4085-99EE-604841CADD20}" srcOrd="9" destOrd="0" presId="urn:microsoft.com/office/officeart/2005/8/layout/vList2"/>
    <dgm:cxn modelId="{AA92DF43-8102-45CB-AF5D-BB1C462EE92A}" type="presParOf" srcId="{AE2747C8-DB86-4160-A0A8-E5C5AE929B82}" destId="{DBEADC75-11B5-423E-8ABA-CDF0BA994BCE}" srcOrd="10" destOrd="0" presId="urn:microsoft.com/office/officeart/2005/8/layout/vList2"/>
    <dgm:cxn modelId="{6391E2F1-F91E-46AF-9A7D-97E0201D25F8}" type="presParOf" srcId="{AE2747C8-DB86-4160-A0A8-E5C5AE929B82}" destId="{49BA2E58-0223-48F9-9DFD-93735610914A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788EBF-2B8B-4B9B-BE5F-3B63E59C05BF}">
      <dsp:nvSpPr>
        <dsp:cNvPr id="0" name=""/>
        <dsp:cNvSpPr/>
      </dsp:nvSpPr>
      <dsp:spPr>
        <a:xfrm>
          <a:off x="2199874" y="445964"/>
          <a:ext cx="1582640" cy="3213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974"/>
              </a:lnTo>
              <a:lnTo>
                <a:pt x="1582640" y="218974"/>
              </a:lnTo>
              <a:lnTo>
                <a:pt x="1582640" y="321326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1F2850-CB69-4B10-9A59-058888D786C7}">
      <dsp:nvSpPr>
        <dsp:cNvPr id="0" name=""/>
        <dsp:cNvSpPr/>
      </dsp:nvSpPr>
      <dsp:spPr>
        <a:xfrm>
          <a:off x="2154154" y="445964"/>
          <a:ext cx="91440" cy="7970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94707"/>
              </a:lnTo>
              <a:lnTo>
                <a:pt x="46515" y="694707"/>
              </a:lnTo>
              <a:lnTo>
                <a:pt x="46515" y="797058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C42426-7EA6-4B5C-A2E2-48723AD8979D}">
      <dsp:nvSpPr>
        <dsp:cNvPr id="0" name=""/>
        <dsp:cNvSpPr/>
      </dsp:nvSpPr>
      <dsp:spPr>
        <a:xfrm>
          <a:off x="587120" y="445964"/>
          <a:ext cx="1612754" cy="321326"/>
        </a:xfrm>
        <a:custGeom>
          <a:avLst/>
          <a:gdLst/>
          <a:ahLst/>
          <a:cxnLst/>
          <a:rect l="0" t="0" r="0" b="0"/>
          <a:pathLst>
            <a:path>
              <a:moveTo>
                <a:pt x="1612754" y="0"/>
              </a:moveTo>
              <a:lnTo>
                <a:pt x="1612754" y="218974"/>
              </a:lnTo>
              <a:lnTo>
                <a:pt x="0" y="218974"/>
              </a:lnTo>
              <a:lnTo>
                <a:pt x="0" y="321326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341D30-38EB-4957-A45E-2882C7CF4148}">
      <dsp:nvSpPr>
        <dsp:cNvPr id="0" name=""/>
        <dsp:cNvSpPr/>
      </dsp:nvSpPr>
      <dsp:spPr>
        <a:xfrm>
          <a:off x="1647450" y="57907"/>
          <a:ext cx="1104847" cy="388057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D8141-2611-459C-ADFA-6D4612ED1E88}">
      <dsp:nvSpPr>
        <dsp:cNvPr id="0" name=""/>
        <dsp:cNvSpPr/>
      </dsp:nvSpPr>
      <dsp:spPr>
        <a:xfrm>
          <a:off x="1770211" y="174530"/>
          <a:ext cx="1104847" cy="3880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Бюджеты</a:t>
          </a:r>
          <a:endParaRPr lang="ru-RU" sz="1600" kern="1200" dirty="0"/>
        </a:p>
      </dsp:txBody>
      <dsp:txXfrm>
        <a:off x="1770211" y="174530"/>
        <a:ext cx="1104847" cy="388057"/>
      </dsp:txXfrm>
    </dsp:sp>
    <dsp:sp modelId="{C5054481-1F51-4918-93B1-F7BAF2ABA0E1}">
      <dsp:nvSpPr>
        <dsp:cNvPr id="0" name=""/>
        <dsp:cNvSpPr/>
      </dsp:nvSpPr>
      <dsp:spPr>
        <a:xfrm>
          <a:off x="34696" y="767290"/>
          <a:ext cx="1104847" cy="359495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76BF2-F845-4DFE-AFD6-8DE4EB9F4B30}">
      <dsp:nvSpPr>
        <dsp:cNvPr id="0" name=""/>
        <dsp:cNvSpPr/>
      </dsp:nvSpPr>
      <dsp:spPr>
        <a:xfrm>
          <a:off x="157457" y="883913"/>
          <a:ext cx="1104847" cy="359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Бюджеты семей</a:t>
          </a:r>
          <a:endParaRPr lang="ru-RU" sz="1200" kern="1200" dirty="0"/>
        </a:p>
      </dsp:txBody>
      <dsp:txXfrm>
        <a:off x="157457" y="883913"/>
        <a:ext cx="1104847" cy="359495"/>
      </dsp:txXfrm>
    </dsp:sp>
    <dsp:sp modelId="{0FE5F365-833C-4FD9-A941-1B8DED52B1B0}">
      <dsp:nvSpPr>
        <dsp:cNvPr id="0" name=""/>
        <dsp:cNvSpPr/>
      </dsp:nvSpPr>
      <dsp:spPr>
        <a:xfrm>
          <a:off x="1385861" y="1243023"/>
          <a:ext cx="1629617" cy="429309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5756FA-2887-4EDD-8FBF-A9BEF5691066}">
      <dsp:nvSpPr>
        <dsp:cNvPr id="0" name=""/>
        <dsp:cNvSpPr/>
      </dsp:nvSpPr>
      <dsp:spPr>
        <a:xfrm>
          <a:off x="1508622" y="1359646"/>
          <a:ext cx="1629617" cy="4293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Бюджеты  публично-правовых образований</a:t>
          </a:r>
          <a:endParaRPr lang="ru-RU" sz="1200" kern="1200" dirty="0"/>
        </a:p>
      </dsp:txBody>
      <dsp:txXfrm>
        <a:off x="1508622" y="1359646"/>
        <a:ext cx="1629617" cy="429309"/>
      </dsp:txXfrm>
    </dsp:sp>
    <dsp:sp modelId="{CAD96B00-F382-43DB-8A8E-7D726E5F7516}">
      <dsp:nvSpPr>
        <dsp:cNvPr id="0" name=""/>
        <dsp:cNvSpPr/>
      </dsp:nvSpPr>
      <dsp:spPr>
        <a:xfrm>
          <a:off x="3230091" y="767290"/>
          <a:ext cx="1104847" cy="445214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A4F379-C615-4C19-B0F3-1EF2B2216389}">
      <dsp:nvSpPr>
        <dsp:cNvPr id="0" name=""/>
        <dsp:cNvSpPr/>
      </dsp:nvSpPr>
      <dsp:spPr>
        <a:xfrm>
          <a:off x="3352852" y="883913"/>
          <a:ext cx="1104847" cy="4452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Бюджеты организаций</a:t>
          </a:r>
          <a:endParaRPr lang="ru-RU" sz="1200" kern="1200" dirty="0"/>
        </a:p>
      </dsp:txBody>
      <dsp:txXfrm>
        <a:off x="3352852" y="883913"/>
        <a:ext cx="1104847" cy="44521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C897AC2-F754-410C-B0FF-E1987D166D33}">
      <dsp:nvSpPr>
        <dsp:cNvPr id="0" name=""/>
        <dsp:cNvSpPr/>
      </dsp:nvSpPr>
      <dsp:spPr>
        <a:xfrm>
          <a:off x="0" y="0"/>
          <a:ext cx="2962413" cy="4525963"/>
        </a:xfrm>
        <a:prstGeom prst="triangl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1FA8D56-9FD7-4CBD-A0C6-94EA5A8B91C4}">
      <dsp:nvSpPr>
        <dsp:cNvPr id="0" name=""/>
        <dsp:cNvSpPr/>
      </dsp:nvSpPr>
      <dsp:spPr>
        <a:xfrm>
          <a:off x="1481206" y="455027"/>
          <a:ext cx="1925568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1" i="0" u="none" strike="noStrike" kern="1200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1 уровень</a:t>
          </a:r>
        </a:p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0" i="0" u="none" strike="noStrike" kern="1200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Федеральный бюджет,  бюджеты государственных внебюджетных фондов</a:t>
          </a:r>
          <a:endParaRPr lang="ru-RU" sz="1100" b="0" kern="1200" dirty="0">
            <a:latin typeface="+mn-lt"/>
          </a:endParaRPr>
        </a:p>
      </dsp:txBody>
      <dsp:txXfrm>
        <a:off x="1481206" y="455027"/>
        <a:ext cx="1925568" cy="1071380"/>
      </dsp:txXfrm>
    </dsp:sp>
    <dsp:sp modelId="{62A65D23-9DCA-4D6F-94F9-86E15047CB11}">
      <dsp:nvSpPr>
        <dsp:cNvPr id="0" name=""/>
        <dsp:cNvSpPr/>
      </dsp:nvSpPr>
      <dsp:spPr>
        <a:xfrm>
          <a:off x="1481206" y="1660330"/>
          <a:ext cx="1925568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1" i="0" u="none" strike="noStrike" kern="1200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2 уровень</a:t>
          </a:r>
        </a:p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0" i="0" u="none" strike="noStrike" kern="1200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Бюджеты субъектов РФ (85), бюджеты территориальных государственных внебюджетных фондов</a:t>
          </a:r>
          <a:endParaRPr kumimoji="0" lang="ru-RU" sz="1100" b="0" i="0" u="none" strike="noStrike" kern="1200" cap="none" normalizeH="0" baseline="0" dirty="0">
            <a:ln/>
            <a:effectLst/>
            <a:latin typeface="+mn-lt"/>
            <a:cs typeface="Times New Roman" panose="02020603050405020304" pitchFamily="18" charset="0"/>
          </a:endParaRPr>
        </a:p>
      </dsp:txBody>
      <dsp:txXfrm>
        <a:off x="1481206" y="1660330"/>
        <a:ext cx="1925568" cy="1071380"/>
      </dsp:txXfrm>
    </dsp:sp>
    <dsp:sp modelId="{8DDC21E6-8CFA-405B-8C8B-F0BCCDFEE1C0}">
      <dsp:nvSpPr>
        <dsp:cNvPr id="0" name=""/>
        <dsp:cNvSpPr/>
      </dsp:nvSpPr>
      <dsp:spPr>
        <a:xfrm>
          <a:off x="1481206" y="2865632"/>
          <a:ext cx="1925568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1" i="0" u="none" strike="noStrike" kern="1200" cap="none" normalizeH="0" baseline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 уровень</a:t>
          </a:r>
        </a:p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0" i="0" u="none" strike="noStrike" kern="1200" cap="none" normalizeH="0" baseline="0" smtClean="0">
              <a:ln/>
              <a:effectLst/>
              <a:latin typeface="+mn-lt"/>
              <a:cs typeface="Times New Roman" panose="02020603050405020304" pitchFamily="18" charset="0"/>
            </a:rPr>
            <a:t>Бюджеты муниципальных районов, </a:t>
          </a:r>
          <a:r>
            <a:rPr kumimoji="0" lang="ru-RU" sz="1100" b="1" i="0" u="sng" strike="noStrike" kern="1200" cap="none" normalizeH="0" baseline="0" smtClean="0">
              <a:ln/>
              <a:effectLst/>
              <a:latin typeface="+mn-lt"/>
              <a:cs typeface="Times New Roman" panose="02020603050405020304" pitchFamily="18" charset="0"/>
            </a:rPr>
            <a:t>городских округов</a:t>
          </a:r>
          <a:r>
            <a:rPr kumimoji="0" lang="ru-RU" sz="1100" b="0" i="0" u="none" strike="noStrike" kern="1200" cap="none" normalizeH="0" baseline="0" smtClean="0">
              <a:ln/>
              <a:effectLst/>
              <a:latin typeface="+mn-lt"/>
              <a:cs typeface="Times New Roman" panose="02020603050405020304" pitchFamily="18" charset="0"/>
            </a:rPr>
            <a:t>, городских и сельских поселений (23 151)</a:t>
          </a:r>
          <a:endParaRPr kumimoji="0" lang="ru-RU" sz="1100" b="0" i="0" u="none" strike="noStrike" kern="1200" cap="none" normalizeH="0" baseline="0" dirty="0" smtClean="0">
            <a:ln/>
            <a:effectLst/>
            <a:latin typeface="+mn-lt"/>
            <a:cs typeface="Times New Roman" panose="02020603050405020304" pitchFamily="18" charset="0"/>
          </a:endParaRPr>
        </a:p>
      </dsp:txBody>
      <dsp:txXfrm>
        <a:off x="1481206" y="2865632"/>
        <a:ext cx="1925568" cy="107138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4D6150-07D9-443D-83EE-27F7B49F69D2}">
      <dsp:nvSpPr>
        <dsp:cNvPr id="0" name=""/>
        <dsp:cNvSpPr/>
      </dsp:nvSpPr>
      <dsp:spPr>
        <a:xfrm>
          <a:off x="1410624" y="282461"/>
          <a:ext cx="3889629" cy="3889629"/>
        </a:xfrm>
        <a:prstGeom prst="pie">
          <a:avLst>
            <a:gd name="adj1" fmla="val 16200000"/>
            <a:gd name="adj2" fmla="val 192857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1.</a:t>
          </a:r>
          <a:r>
            <a:rPr lang="ru-RU" sz="1200" b="1" kern="1200" dirty="0" smtClean="0"/>
            <a:t> </a:t>
          </a:r>
          <a:r>
            <a:rPr lang="ru-RU" sz="1100" b="1" kern="1200" dirty="0" smtClean="0"/>
            <a:t>Составление</a:t>
          </a:r>
          <a:r>
            <a:rPr lang="en-US" sz="1100" b="1" kern="1200" dirty="0" smtClean="0"/>
            <a:t> </a:t>
          </a:r>
          <a:r>
            <a:rPr lang="ru-RU" sz="1100" b="1" kern="1200" dirty="0" smtClean="0"/>
            <a:t>проекта бюджета очередного года – ГРБС, ФО, ГАДБ</a:t>
          </a:r>
          <a:endParaRPr lang="ru-RU" sz="1100" b="1" kern="1200" dirty="0"/>
        </a:p>
      </dsp:txBody>
      <dsp:txXfrm>
        <a:off x="3454069" y="643641"/>
        <a:ext cx="926102" cy="740881"/>
      </dsp:txXfrm>
    </dsp:sp>
    <dsp:sp modelId="{C05BCAB1-C210-4D29-A026-4280E164710A}">
      <dsp:nvSpPr>
        <dsp:cNvPr id="0" name=""/>
        <dsp:cNvSpPr/>
      </dsp:nvSpPr>
      <dsp:spPr>
        <a:xfrm>
          <a:off x="1460634" y="344973"/>
          <a:ext cx="3889629" cy="3889629"/>
        </a:xfrm>
        <a:prstGeom prst="pie">
          <a:avLst>
            <a:gd name="adj1" fmla="val 19285716"/>
            <a:gd name="adj2" fmla="val 7714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2.</a:t>
          </a:r>
          <a:r>
            <a:rPr lang="ru-RU" sz="1100" b="1" kern="1200" dirty="0" smtClean="0"/>
            <a:t> </a:t>
          </a:r>
          <a:r>
            <a:rPr lang="ru-RU" sz="1000" b="1" kern="1200" dirty="0" smtClean="0"/>
            <a:t>Рассмотрение проекта бюджета очередного года – СНД, </a:t>
          </a:r>
          <a:r>
            <a:rPr lang="ru-RU" sz="1000" b="1" kern="1200" dirty="0" smtClean="0">
              <a:solidFill>
                <a:srgbClr val="FF0000"/>
              </a:solidFill>
            </a:rPr>
            <a:t>публичные слушания</a:t>
          </a:r>
          <a:endParaRPr lang="ru-RU" sz="1000" b="1" kern="1200" dirty="0">
            <a:solidFill>
              <a:srgbClr val="FF0000"/>
            </a:solidFill>
          </a:endParaRPr>
        </a:p>
      </dsp:txBody>
      <dsp:txXfrm>
        <a:off x="4102340" y="1754963"/>
        <a:ext cx="1065017" cy="648271"/>
      </dsp:txXfrm>
    </dsp:sp>
    <dsp:sp modelId="{24A959FA-1D21-4704-B1FF-F3624A501DEB}">
      <dsp:nvSpPr>
        <dsp:cNvPr id="0" name=""/>
        <dsp:cNvSpPr/>
      </dsp:nvSpPr>
      <dsp:spPr>
        <a:xfrm>
          <a:off x="1442575" y="423691"/>
          <a:ext cx="3889629" cy="3889629"/>
        </a:xfrm>
        <a:prstGeom prst="pie">
          <a:avLst>
            <a:gd name="adj1" fmla="val 771428"/>
            <a:gd name="adj2" fmla="val 385714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/>
            <a:t>3.</a:t>
          </a:r>
          <a:r>
            <a:rPr lang="ru-RU" sz="1200" b="1" kern="1200" smtClean="0"/>
            <a:t> </a:t>
          </a:r>
          <a:r>
            <a:rPr lang="ru-RU" sz="1100" b="1" kern="1200" smtClean="0"/>
            <a:t>Утверждение бюджета очередного года –СНД</a:t>
          </a:r>
          <a:endParaRPr lang="ru-RU" sz="1100" b="1" kern="1200" dirty="0"/>
        </a:p>
      </dsp:txBody>
      <dsp:txXfrm>
        <a:off x="3940272" y="2727370"/>
        <a:ext cx="926102" cy="717729"/>
      </dsp:txXfrm>
    </dsp:sp>
    <dsp:sp modelId="{8A44E62B-2290-462A-9CB9-1486F0D7772B}">
      <dsp:nvSpPr>
        <dsp:cNvPr id="0" name=""/>
        <dsp:cNvSpPr/>
      </dsp:nvSpPr>
      <dsp:spPr>
        <a:xfrm>
          <a:off x="1375045" y="452663"/>
          <a:ext cx="3889629" cy="3889629"/>
        </a:xfrm>
        <a:prstGeom prst="pie">
          <a:avLst>
            <a:gd name="adj1" fmla="val 3857226"/>
            <a:gd name="adj2" fmla="val 69428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4.</a:t>
          </a:r>
          <a:r>
            <a:rPr lang="ru-RU" sz="1200" b="1" kern="1200" dirty="0" smtClean="0"/>
            <a:t> </a:t>
          </a:r>
          <a:r>
            <a:rPr lang="ru-RU" sz="1000" b="1" kern="1200" dirty="0" smtClean="0"/>
            <a:t>Исполнение бюджета в текущем году – ГРБС, ФО, ГАДБ</a:t>
          </a:r>
          <a:endParaRPr lang="ru-RU" sz="1100" b="1" kern="1200" dirty="0"/>
        </a:p>
      </dsp:txBody>
      <dsp:txXfrm>
        <a:off x="2868385" y="3508801"/>
        <a:ext cx="902949" cy="648271"/>
      </dsp:txXfrm>
    </dsp:sp>
    <dsp:sp modelId="{11D4A354-65EB-432D-9EEC-AB1EF9A3E270}">
      <dsp:nvSpPr>
        <dsp:cNvPr id="0" name=""/>
        <dsp:cNvSpPr/>
      </dsp:nvSpPr>
      <dsp:spPr>
        <a:xfrm>
          <a:off x="1298103" y="423691"/>
          <a:ext cx="3889629" cy="3889629"/>
        </a:xfrm>
        <a:prstGeom prst="pie">
          <a:avLst>
            <a:gd name="adj1" fmla="val 6942858"/>
            <a:gd name="adj2" fmla="val 1002857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5.</a:t>
          </a:r>
          <a:r>
            <a:rPr lang="en-US" sz="1400" b="1" kern="1200" dirty="0" smtClean="0"/>
            <a:t> </a:t>
          </a:r>
          <a:r>
            <a:rPr lang="ru-RU" sz="1000" b="1" kern="1200" dirty="0" smtClean="0"/>
            <a:t>Формирование отчета об исполнении бюджета – ФО, ГРБС, ГАДБ</a:t>
          </a:r>
          <a:endParaRPr lang="ru-RU" sz="1000" b="1" kern="1200" dirty="0"/>
        </a:p>
      </dsp:txBody>
      <dsp:txXfrm>
        <a:off x="1763932" y="2727370"/>
        <a:ext cx="926102" cy="717729"/>
      </dsp:txXfrm>
    </dsp:sp>
    <dsp:sp modelId="{AF9122B7-32C0-487B-8918-78F73237B499}">
      <dsp:nvSpPr>
        <dsp:cNvPr id="0" name=""/>
        <dsp:cNvSpPr/>
      </dsp:nvSpPr>
      <dsp:spPr>
        <a:xfrm>
          <a:off x="1280044" y="344973"/>
          <a:ext cx="3889629" cy="3889629"/>
        </a:xfrm>
        <a:prstGeom prst="pie">
          <a:avLst>
            <a:gd name="adj1" fmla="val 10028574"/>
            <a:gd name="adj2" fmla="val 131142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6. </a:t>
          </a:r>
          <a:r>
            <a:rPr lang="ru-RU" sz="1000" b="1" kern="1200" dirty="0" smtClean="0"/>
            <a:t>Подготовка заключения на годовой отчёт об исполнении бюджета – КГК</a:t>
          </a:r>
          <a:endParaRPr lang="ru-RU" sz="1000" b="1" kern="1200" dirty="0"/>
        </a:p>
      </dsp:txBody>
      <dsp:txXfrm>
        <a:off x="1462949" y="1754963"/>
        <a:ext cx="1065017" cy="648271"/>
      </dsp:txXfrm>
    </dsp:sp>
    <dsp:sp modelId="{3C4B0C10-C016-40D2-83A1-174F381D9117}">
      <dsp:nvSpPr>
        <dsp:cNvPr id="0" name=""/>
        <dsp:cNvSpPr/>
      </dsp:nvSpPr>
      <dsp:spPr>
        <a:xfrm>
          <a:off x="1330053" y="282461"/>
          <a:ext cx="3889629" cy="3889629"/>
        </a:xfrm>
        <a:prstGeom prst="pie">
          <a:avLst>
            <a:gd name="adj1" fmla="val 13114284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/>
        </a:p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7. </a:t>
          </a:r>
          <a:r>
            <a:rPr lang="ru-RU" sz="1000" b="1" kern="1200" dirty="0" smtClean="0"/>
            <a:t>Утверждение отчета об исполнении бюджета – СНД,</a:t>
          </a:r>
          <a:r>
            <a:rPr lang="en-US" sz="1000" b="1" kern="1200" dirty="0" smtClean="0"/>
            <a:t> </a:t>
          </a:r>
          <a:r>
            <a:rPr lang="ru-RU" sz="1000" b="1" kern="1200" dirty="0" smtClean="0">
              <a:solidFill>
                <a:srgbClr val="FF0000"/>
              </a:solidFill>
            </a:rPr>
            <a:t>публичные</a:t>
          </a:r>
          <a:r>
            <a:rPr lang="en-US" sz="1000" b="1" kern="1200" dirty="0" smtClean="0">
              <a:solidFill>
                <a:srgbClr val="FF0000"/>
              </a:solidFill>
            </a:rPr>
            <a:t> </a:t>
          </a:r>
          <a:r>
            <a:rPr lang="ru-RU" sz="1000" b="1" kern="1200" dirty="0" smtClean="0">
              <a:solidFill>
                <a:srgbClr val="FF0000"/>
              </a:solidFill>
            </a:rPr>
            <a:t>слушания</a:t>
          </a:r>
          <a:endParaRPr lang="ru-RU" sz="1000" b="1" kern="1200" dirty="0">
            <a:solidFill>
              <a:srgbClr val="FF0000"/>
            </a:solidFill>
          </a:endParaRPr>
        </a:p>
      </dsp:txBody>
      <dsp:txXfrm>
        <a:off x="2250136" y="643641"/>
        <a:ext cx="926102" cy="740881"/>
      </dsp:txXfrm>
    </dsp:sp>
    <dsp:sp modelId="{7AF19E85-7499-44FB-80FD-A6F58713B033}">
      <dsp:nvSpPr>
        <dsp:cNvPr id="0" name=""/>
        <dsp:cNvSpPr/>
      </dsp:nvSpPr>
      <dsp:spPr>
        <a:xfrm>
          <a:off x="1169644" y="41674"/>
          <a:ext cx="4371202" cy="4371202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117077E-B438-45E2-B3AD-34F38CBDD0AC}">
      <dsp:nvSpPr>
        <dsp:cNvPr id="0" name=""/>
        <dsp:cNvSpPr/>
      </dsp:nvSpPr>
      <dsp:spPr>
        <a:xfrm>
          <a:off x="1219968" y="104463"/>
          <a:ext cx="4371202" cy="4371202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154D0DB-CF90-486B-A397-D41B52E6D0BB}">
      <dsp:nvSpPr>
        <dsp:cNvPr id="0" name=""/>
        <dsp:cNvSpPr/>
      </dsp:nvSpPr>
      <dsp:spPr>
        <a:xfrm>
          <a:off x="1201845" y="182999"/>
          <a:ext cx="4371202" cy="4371202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420AD62-FFF8-4455-AEE9-5C85DF63D5F4}">
      <dsp:nvSpPr>
        <dsp:cNvPr id="0" name=""/>
        <dsp:cNvSpPr/>
      </dsp:nvSpPr>
      <dsp:spPr>
        <a:xfrm>
          <a:off x="1134259" y="211775"/>
          <a:ext cx="4371202" cy="4371202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E3D2FBB-BF8F-491E-9B0F-76755833E042}">
      <dsp:nvSpPr>
        <dsp:cNvPr id="0" name=""/>
        <dsp:cNvSpPr/>
      </dsp:nvSpPr>
      <dsp:spPr>
        <a:xfrm>
          <a:off x="1057260" y="182999"/>
          <a:ext cx="4371202" cy="4371202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C35D83-189F-40B1-B8FD-90B2D5A66BA7}">
      <dsp:nvSpPr>
        <dsp:cNvPr id="0" name=""/>
        <dsp:cNvSpPr/>
      </dsp:nvSpPr>
      <dsp:spPr>
        <a:xfrm>
          <a:off x="1039137" y="104463"/>
          <a:ext cx="4371202" cy="4371202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19738D7-FBFA-4214-BD8B-A448300469B5}">
      <dsp:nvSpPr>
        <dsp:cNvPr id="0" name=""/>
        <dsp:cNvSpPr/>
      </dsp:nvSpPr>
      <dsp:spPr>
        <a:xfrm>
          <a:off x="1089461" y="41674"/>
          <a:ext cx="4371202" cy="4371202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737CC73-2924-4C7B-A58E-764301FC7606}">
      <dsp:nvSpPr>
        <dsp:cNvPr id="0" name=""/>
        <dsp:cNvSpPr/>
      </dsp:nvSpPr>
      <dsp:spPr>
        <a:xfrm>
          <a:off x="-3290" y="0"/>
          <a:ext cx="1388419" cy="1375258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D8733-DC63-45AC-A3B5-6C0BB0FC1F11}">
      <dsp:nvSpPr>
        <dsp:cNvPr id="0" name=""/>
        <dsp:cNvSpPr/>
      </dsp:nvSpPr>
      <dsp:spPr>
        <a:xfrm>
          <a:off x="690919" y="0"/>
          <a:ext cx="2273349" cy="13752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 smtClean="0">
              <a:solidFill>
                <a:schemeClr val="tx2">
                  <a:lumMod val="50000"/>
                </a:schemeClr>
              </a:solidFill>
            </a:rPr>
            <a:t>Бюджет на 2017–2019 гг. сформирован с использованием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 smtClean="0">
              <a:solidFill>
                <a:schemeClr val="tx2">
                  <a:lumMod val="50000"/>
                </a:schemeClr>
              </a:solidFill>
            </a:rPr>
            <a:t>программно-целевого метода планирования</a:t>
          </a:r>
        </a:p>
      </dsp:txBody>
      <dsp:txXfrm>
        <a:off x="690919" y="0"/>
        <a:ext cx="2273349" cy="653247"/>
      </dsp:txXfrm>
    </dsp:sp>
    <dsp:sp modelId="{B2165108-2E2A-4F3F-8FAC-C520D9A78F82}">
      <dsp:nvSpPr>
        <dsp:cNvPr id="0" name=""/>
        <dsp:cNvSpPr/>
      </dsp:nvSpPr>
      <dsp:spPr>
        <a:xfrm>
          <a:off x="364295" y="653247"/>
          <a:ext cx="653247" cy="653247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579427-9DF3-4AFF-84D0-DE359857D005}">
      <dsp:nvSpPr>
        <dsp:cNvPr id="0" name=""/>
        <dsp:cNvSpPr/>
      </dsp:nvSpPr>
      <dsp:spPr>
        <a:xfrm>
          <a:off x="690919" y="672697"/>
          <a:ext cx="2273349" cy="61434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2">
                  <a:lumMod val="50000"/>
                </a:schemeClr>
              </a:solidFill>
            </a:rPr>
            <a:t>Предусмотрена реализация 19 муниципальных программ</a:t>
          </a:r>
          <a:endParaRPr lang="ru-RU" sz="10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690919" y="672697"/>
        <a:ext cx="2273349" cy="61434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8E37730-C84B-49ED-80B9-82BDE8636E43}">
      <dsp:nvSpPr>
        <dsp:cNvPr id="0" name=""/>
        <dsp:cNvSpPr/>
      </dsp:nvSpPr>
      <dsp:spPr>
        <a:xfrm>
          <a:off x="0" y="337267"/>
          <a:ext cx="8447512" cy="407745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Начальник финансового управления г. Новокузнецка</a:t>
          </a:r>
          <a:endParaRPr lang="ru-RU" sz="1700" kern="1200" dirty="0"/>
        </a:p>
      </dsp:txBody>
      <dsp:txXfrm>
        <a:off x="0" y="337267"/>
        <a:ext cx="8447512" cy="407745"/>
      </dsp:txXfrm>
    </dsp:sp>
    <dsp:sp modelId="{CBF02C59-87B8-4D15-BBC4-7EE816B0585E}">
      <dsp:nvSpPr>
        <dsp:cNvPr id="0" name=""/>
        <dsp:cNvSpPr/>
      </dsp:nvSpPr>
      <dsp:spPr>
        <a:xfrm>
          <a:off x="0" y="745012"/>
          <a:ext cx="8447512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209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300" kern="1200" dirty="0" smtClean="0"/>
            <a:t>Шебалина Елена Владимировна</a:t>
          </a:r>
          <a:endParaRPr lang="ru-RU" sz="1300" kern="1200" dirty="0"/>
        </a:p>
      </dsp:txBody>
      <dsp:txXfrm>
        <a:off x="0" y="745012"/>
        <a:ext cx="8447512" cy="281520"/>
      </dsp:txXfrm>
    </dsp:sp>
    <dsp:sp modelId="{4FCE1112-351C-44EE-B678-6C2FD63C71D8}">
      <dsp:nvSpPr>
        <dsp:cNvPr id="0" name=""/>
        <dsp:cNvSpPr/>
      </dsp:nvSpPr>
      <dsp:spPr>
        <a:xfrm>
          <a:off x="0" y="1026532"/>
          <a:ext cx="8447512" cy="407745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61249"/>
                <a:satOff val="-878"/>
                <a:lumOff val="5123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61249"/>
                <a:satOff val="-878"/>
                <a:lumOff val="5123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61249"/>
                <a:satOff val="-878"/>
                <a:lumOff val="512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Почтовый адрес</a:t>
          </a:r>
          <a:endParaRPr lang="ru-RU" sz="1700" kern="1200" dirty="0"/>
        </a:p>
      </dsp:txBody>
      <dsp:txXfrm>
        <a:off x="0" y="1026532"/>
        <a:ext cx="8447512" cy="407745"/>
      </dsp:txXfrm>
    </dsp:sp>
    <dsp:sp modelId="{4CD79569-7591-4915-84D1-91653CA7A0F3}">
      <dsp:nvSpPr>
        <dsp:cNvPr id="0" name=""/>
        <dsp:cNvSpPr/>
      </dsp:nvSpPr>
      <dsp:spPr>
        <a:xfrm>
          <a:off x="0" y="1434277"/>
          <a:ext cx="8447512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209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dirty="0" smtClean="0"/>
            <a:t>654080 </a:t>
          </a:r>
          <a:r>
            <a:rPr lang="ru-RU" sz="1300" kern="1200" dirty="0" smtClean="0"/>
            <a:t>Кемеровская область, г. Новокузнецк, ул. Кирова, 71</a:t>
          </a:r>
          <a:endParaRPr lang="ru-RU" sz="1300" kern="1200" dirty="0"/>
        </a:p>
      </dsp:txBody>
      <dsp:txXfrm>
        <a:off x="0" y="1434277"/>
        <a:ext cx="8447512" cy="281520"/>
      </dsp:txXfrm>
    </dsp:sp>
    <dsp:sp modelId="{1705989A-A5D8-4D41-8861-03586B87EA37}">
      <dsp:nvSpPr>
        <dsp:cNvPr id="0" name=""/>
        <dsp:cNvSpPr/>
      </dsp:nvSpPr>
      <dsp:spPr>
        <a:xfrm>
          <a:off x="0" y="1715797"/>
          <a:ext cx="8447512" cy="407745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22498"/>
                <a:satOff val="-1757"/>
                <a:lumOff val="10246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22498"/>
                <a:satOff val="-1757"/>
                <a:lumOff val="10246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22498"/>
                <a:satOff val="-1757"/>
                <a:lumOff val="1024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Телефон</a:t>
          </a:r>
          <a:endParaRPr lang="ru-RU" sz="1700" kern="1200" dirty="0"/>
        </a:p>
      </dsp:txBody>
      <dsp:txXfrm>
        <a:off x="0" y="1715797"/>
        <a:ext cx="8447512" cy="407745"/>
      </dsp:txXfrm>
    </dsp:sp>
    <dsp:sp modelId="{58EFA1D9-C126-46A6-8B19-E07747F1EF2C}">
      <dsp:nvSpPr>
        <dsp:cNvPr id="0" name=""/>
        <dsp:cNvSpPr/>
      </dsp:nvSpPr>
      <dsp:spPr>
        <a:xfrm>
          <a:off x="0" y="2123542"/>
          <a:ext cx="8447512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209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300" kern="1200" dirty="0" smtClean="0"/>
            <a:t>(3843</a:t>
          </a:r>
          <a:r>
            <a:rPr lang="ru-RU" sz="1300" kern="1200" dirty="0" smtClean="0"/>
            <a:t>) 321-624</a:t>
          </a:r>
          <a:endParaRPr lang="ru-RU" sz="1300" kern="1200" dirty="0"/>
        </a:p>
      </dsp:txBody>
      <dsp:txXfrm>
        <a:off x="0" y="2123542"/>
        <a:ext cx="8447512" cy="281520"/>
      </dsp:txXfrm>
    </dsp:sp>
    <dsp:sp modelId="{F4853D67-0675-4B1C-8852-996BC5516FC1}">
      <dsp:nvSpPr>
        <dsp:cNvPr id="0" name=""/>
        <dsp:cNvSpPr/>
      </dsp:nvSpPr>
      <dsp:spPr>
        <a:xfrm>
          <a:off x="0" y="2405063"/>
          <a:ext cx="8447512" cy="407745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83747"/>
                <a:satOff val="-2635"/>
                <a:lumOff val="15369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83747"/>
                <a:satOff val="-2635"/>
                <a:lumOff val="15369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83747"/>
                <a:satOff val="-2635"/>
                <a:lumOff val="153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Электронная почта</a:t>
          </a:r>
          <a:endParaRPr lang="ru-RU" sz="1700" kern="1200" dirty="0"/>
        </a:p>
      </dsp:txBody>
      <dsp:txXfrm>
        <a:off x="0" y="2405063"/>
        <a:ext cx="8447512" cy="407745"/>
      </dsp:txXfrm>
    </dsp:sp>
    <dsp:sp modelId="{C09D6071-3578-4D07-87D9-D8A9438DA82A}">
      <dsp:nvSpPr>
        <dsp:cNvPr id="0" name=""/>
        <dsp:cNvSpPr/>
      </dsp:nvSpPr>
      <dsp:spPr>
        <a:xfrm>
          <a:off x="0" y="2812808"/>
          <a:ext cx="8447512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209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300" kern="1200" dirty="0" smtClean="0"/>
            <a:t>main@finnkz.ru</a:t>
          </a:r>
          <a:endParaRPr lang="ru-RU" sz="1300" kern="1200" dirty="0"/>
        </a:p>
      </dsp:txBody>
      <dsp:txXfrm>
        <a:off x="0" y="2812808"/>
        <a:ext cx="8447512" cy="281520"/>
      </dsp:txXfrm>
    </dsp:sp>
    <dsp:sp modelId="{D7EBBDAE-6952-4ED6-868E-898406677E82}">
      <dsp:nvSpPr>
        <dsp:cNvPr id="0" name=""/>
        <dsp:cNvSpPr/>
      </dsp:nvSpPr>
      <dsp:spPr>
        <a:xfrm>
          <a:off x="0" y="3094327"/>
          <a:ext cx="8447512" cy="407745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44997"/>
                <a:satOff val="-3514"/>
                <a:lumOff val="20492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44997"/>
                <a:satOff val="-3514"/>
                <a:lumOff val="20492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44997"/>
                <a:satOff val="-3514"/>
                <a:lumOff val="204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График работы финансового органа</a:t>
          </a:r>
          <a:endParaRPr lang="ru-RU" sz="1700" kern="1200" dirty="0"/>
        </a:p>
      </dsp:txBody>
      <dsp:txXfrm>
        <a:off x="0" y="3094327"/>
        <a:ext cx="8447512" cy="407745"/>
      </dsp:txXfrm>
    </dsp:sp>
    <dsp:sp modelId="{A4729887-D5DE-4085-99EE-604841CADD20}">
      <dsp:nvSpPr>
        <dsp:cNvPr id="0" name=""/>
        <dsp:cNvSpPr/>
      </dsp:nvSpPr>
      <dsp:spPr>
        <a:xfrm>
          <a:off x="0" y="3502072"/>
          <a:ext cx="8447512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209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300" kern="1200" dirty="0" smtClean="0"/>
            <a:t>Понедельник – пятница с 8:30 до 17:30; обед 12:00 – 13:00</a:t>
          </a:r>
          <a:endParaRPr lang="ru-RU" sz="1300" kern="1200" dirty="0"/>
        </a:p>
      </dsp:txBody>
      <dsp:txXfrm>
        <a:off x="0" y="3502072"/>
        <a:ext cx="8447512" cy="281520"/>
      </dsp:txXfrm>
    </dsp:sp>
    <dsp:sp modelId="{DBEADC75-11B5-423E-8ABA-CDF0BA994BCE}">
      <dsp:nvSpPr>
        <dsp:cNvPr id="0" name=""/>
        <dsp:cNvSpPr/>
      </dsp:nvSpPr>
      <dsp:spPr>
        <a:xfrm>
          <a:off x="0" y="3783593"/>
          <a:ext cx="8447512" cy="407745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306246"/>
                <a:satOff val="-4392"/>
                <a:lumOff val="2561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График личного приёма граждан начальником финансового управления г. Новокузнецка</a:t>
          </a:r>
          <a:endParaRPr lang="ru-RU" sz="1700" kern="1200" dirty="0"/>
        </a:p>
      </dsp:txBody>
      <dsp:txXfrm>
        <a:off x="0" y="3783593"/>
        <a:ext cx="8447512" cy="407745"/>
      </dsp:txXfrm>
    </dsp:sp>
    <dsp:sp modelId="{49BA2E58-0223-48F9-9DFD-93735610914A}">
      <dsp:nvSpPr>
        <dsp:cNvPr id="0" name=""/>
        <dsp:cNvSpPr/>
      </dsp:nvSpPr>
      <dsp:spPr>
        <a:xfrm>
          <a:off x="0" y="4191338"/>
          <a:ext cx="8447512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209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300" kern="1200" dirty="0" smtClean="0"/>
            <a:t>Ежедневно в рабочее время</a:t>
          </a:r>
          <a:endParaRPr lang="ru-RU" sz="1300" kern="1200" dirty="0"/>
        </a:p>
      </dsp:txBody>
      <dsp:txXfrm>
        <a:off x="0" y="4191338"/>
        <a:ext cx="8447512" cy="281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9E0B1-1D16-47AE-8BB1-5E59C8719F6F}" type="datetimeFigureOut">
              <a:rPr lang="ru-RU" smtClean="0"/>
              <a:pPr/>
              <a:t>11.08.2017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8B232-6756-4623-B63B-18F5D4128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4399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7162D6-3328-4B44-8E06-F0BB42A9DDC1}" type="datetime1">
              <a:rPr lang="en-US" smtClean="0"/>
              <a:pPr/>
              <a:t>8/11/2017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061837-A995-4453-A9B0-779EC2A3B638}" type="datetime1">
              <a:rPr lang="en-US" smtClean="0"/>
              <a:pPr/>
              <a:t>8/11/2017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77B9B0-04FA-40B4-8930-C06A52E78687}" type="datetime1">
              <a:rPr lang="en-US" smtClean="0"/>
              <a:pPr/>
              <a:t>8/11/2017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F89CC0E-DD74-45D2-8166-CBB557FAD4E1}" type="datetime1">
              <a:rPr lang="en-US" smtClean="0"/>
              <a:pPr/>
              <a:t>8/11/2017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46632C-2616-4D0F-8CED-4A1C6A3EB1E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380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52A709-2472-450D-B53E-C7C8293C5A60}" type="datetime1">
              <a:rPr lang="en-US" smtClean="0"/>
              <a:pPr/>
              <a:t>8/11/2017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F293EE-298B-479B-BEFD-C9F3374E4850}" type="datetime1">
              <a:rPr lang="en-US" smtClean="0"/>
              <a:pPr/>
              <a:t>8/11/2017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1E0F35-3A59-4D42-8F6D-8FB4513954B7}" type="datetime1">
              <a:rPr lang="en-US" smtClean="0"/>
              <a:pPr/>
              <a:t>8/11/2017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EAB9F0-CF36-460B-841F-3A9321E188CE}" type="datetime1">
              <a:rPr lang="en-US" smtClean="0"/>
              <a:pPr/>
              <a:t>8/11/2017</a:t>
            </a:fld>
            <a:endParaRPr lang="en-US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E61EF7-7A80-4166-8671-DDCAFED1D781}" type="datetime1">
              <a:rPr lang="en-US" smtClean="0"/>
              <a:pPr/>
              <a:t>8/11/2017</a:t>
            </a:fld>
            <a:endParaRPr lang="en-US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52F657-4EE7-413D-B86D-35C52674501C}" type="datetime1">
              <a:rPr lang="en-US" smtClean="0"/>
              <a:pPr/>
              <a:t>8/11/2017</a:t>
            </a:fld>
            <a:endParaRPr lang="en-US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20A024-99C0-459E-BF64-36C22B5DF5A9}" type="datetime1">
              <a:rPr lang="en-US" smtClean="0"/>
              <a:pPr/>
              <a:t>8/11/2017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4B0406-BAD9-4D26-A27B-F61D71D5724D}" type="datetime1">
              <a:rPr lang="en-US" smtClean="0"/>
              <a:pPr/>
              <a:t>8/11/2017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5921F79F-5652-403A-A559-866109AAD9F1}" type="datetime1">
              <a:rPr lang="en-US" smtClean="0"/>
              <a:pPr/>
              <a:t>8/11/2017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7" Type="http://schemas.openxmlformats.org/officeDocument/2006/relationships/chart" Target="../charts/chart19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29.xml"/><Relationship Id="rId7" Type="http://schemas.openxmlformats.org/officeDocument/2006/relationships/diagramColors" Target="../diagrams/colors4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9.jpeg"/><Relationship Id="rId3" Type="http://schemas.openxmlformats.org/officeDocument/2006/relationships/image" Target="../media/image14.gif"/><Relationship Id="rId7" Type="http://schemas.openxmlformats.org/officeDocument/2006/relationships/hyperlink" Target="http://finnkz.ru/" TargetMode="External"/><Relationship Id="rId12" Type="http://schemas.openxmlformats.org/officeDocument/2006/relationships/image" Target="../media/image18.png"/><Relationship Id="rId2" Type="http://schemas.openxmlformats.org/officeDocument/2006/relationships/hyperlink" Target="http://www.ofukem.ru/content/view/1895/147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hyperlink" Target="http://www.admnkz.info/" TargetMode="External"/><Relationship Id="rId5" Type="http://schemas.openxmlformats.org/officeDocument/2006/relationships/hyperlink" Target="http://www.minfin.ru/ru/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://www.minfin.ru/common/upload/library/2013/12/main/Budzhet_dlya_grazhdan_k_349-FZ.pdf" TargetMode="External"/><Relationship Id="rId9" Type="http://schemas.openxmlformats.org/officeDocument/2006/relationships/hyperlink" Target="http://budget.gov.ru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1308" y="1888175"/>
            <a:ext cx="2545842" cy="3246504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80928" y="451262"/>
            <a:ext cx="7406640" cy="19356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«Бюджет для граждан»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к бюджету города Новокузнецка на 2017-2019 годы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2665" y="5341636"/>
            <a:ext cx="87031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>
                <a:solidFill>
                  <a:srgbClr val="002060"/>
                </a:solidFill>
              </a:rPr>
              <a:t>По материалам решения </a:t>
            </a:r>
            <a:r>
              <a:rPr lang="ru-RU" sz="1350" b="1" dirty="0" smtClean="0">
                <a:solidFill>
                  <a:srgbClr val="002060"/>
                </a:solidFill>
              </a:rPr>
              <a:t>Новокузнецкого городского Совета </a:t>
            </a:r>
            <a:r>
              <a:rPr lang="ru-RU" sz="1350" b="1" dirty="0">
                <a:solidFill>
                  <a:srgbClr val="002060"/>
                </a:solidFill>
              </a:rPr>
              <a:t>народных депутатов </a:t>
            </a:r>
            <a:r>
              <a:rPr lang="ru-RU" sz="1350" b="1" dirty="0" smtClean="0">
                <a:solidFill>
                  <a:srgbClr val="002060"/>
                </a:solidFill>
              </a:rPr>
              <a:t>№ 6/38 </a:t>
            </a:r>
            <a:r>
              <a:rPr lang="ru-RU" sz="1350" b="1" dirty="0">
                <a:solidFill>
                  <a:srgbClr val="002060"/>
                </a:solidFill>
              </a:rPr>
              <a:t>от </a:t>
            </a:r>
            <a:r>
              <a:rPr lang="ru-RU" sz="1350" b="1" dirty="0" smtClean="0">
                <a:solidFill>
                  <a:srgbClr val="002060"/>
                </a:solidFill>
              </a:rPr>
              <a:t>27.12.2016г</a:t>
            </a:r>
            <a:r>
              <a:rPr lang="ru-RU" sz="1350" b="1" dirty="0">
                <a:solidFill>
                  <a:srgbClr val="002060"/>
                </a:solidFill>
              </a:rPr>
              <a:t>. </a:t>
            </a:r>
          </a:p>
          <a:p>
            <a:pPr algn="ctr"/>
            <a:r>
              <a:rPr lang="ru-RU" sz="1350" b="1" dirty="0">
                <a:solidFill>
                  <a:srgbClr val="002060"/>
                </a:solidFill>
              </a:rPr>
              <a:t>«О бюджете Новокузнецкого городского округа на </a:t>
            </a:r>
            <a:r>
              <a:rPr lang="ru-RU" sz="1350" b="1" dirty="0" smtClean="0">
                <a:solidFill>
                  <a:srgbClr val="002060"/>
                </a:solidFill>
              </a:rPr>
              <a:t>2017 </a:t>
            </a:r>
            <a:r>
              <a:rPr lang="ru-RU" sz="1350" b="1" dirty="0">
                <a:solidFill>
                  <a:srgbClr val="002060"/>
                </a:solidFill>
              </a:rPr>
              <a:t>год и на плановый период </a:t>
            </a:r>
            <a:r>
              <a:rPr lang="ru-RU" sz="1350" b="1" dirty="0" smtClean="0">
                <a:solidFill>
                  <a:srgbClr val="002060"/>
                </a:solidFill>
              </a:rPr>
              <a:t>2018 </a:t>
            </a:r>
            <a:r>
              <a:rPr lang="ru-RU" sz="1350" b="1" dirty="0">
                <a:solidFill>
                  <a:srgbClr val="002060"/>
                </a:solidFill>
              </a:rPr>
              <a:t>и </a:t>
            </a:r>
            <a:r>
              <a:rPr lang="ru-RU" sz="1350" b="1" dirty="0" smtClean="0">
                <a:solidFill>
                  <a:srgbClr val="002060"/>
                </a:solidFill>
              </a:rPr>
              <a:t>2019 </a:t>
            </a:r>
            <a:r>
              <a:rPr lang="ru-RU" sz="1350" b="1" dirty="0">
                <a:solidFill>
                  <a:srgbClr val="002060"/>
                </a:solidFill>
              </a:rPr>
              <a:t>годов»</a:t>
            </a:r>
          </a:p>
        </p:txBody>
      </p:sp>
    </p:spTree>
    <p:extLst>
      <p:ext uri="{BB962C8B-B14F-4D97-AF65-F5344CB8AC3E}">
        <p14:creationId xmlns:p14="http://schemas.microsoft.com/office/powerpoint/2010/main" xmlns="" val="403486638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CE7D-2900-40C4-877E-E8D0735265D9}" type="slidenum">
              <a:rPr lang="ru-RU"/>
              <a:pPr/>
              <a:t>10</a:t>
            </a:fld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439387" y="1710042"/>
            <a:ext cx="520139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500" dirty="0" smtClean="0"/>
              <a:t>	Обеспечение сбалансированности и устойчивости бюджета города с учетом ограничений предельных размеров дефицита и муниципального  долга</a:t>
            </a:r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500" dirty="0" smtClean="0"/>
              <a:t>	Повышение эффективности расходования бюджетных средств, выявление и использование резервов для достижения планируемых результатов</a:t>
            </a:r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500" dirty="0" smtClean="0"/>
              <a:t>	Сохранение и развитие доходных источников бюджета города</a:t>
            </a:r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500" dirty="0" smtClean="0"/>
              <a:t>	Стимулирование деятельности малого и среднего бизнеса</a:t>
            </a:r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500" dirty="0" smtClean="0"/>
              <a:t>	Оптимизация льгот по местным налогам </a:t>
            </a:r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500" dirty="0" smtClean="0"/>
              <a:t>	Повышение качества администрирования доходов</a:t>
            </a:r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500" dirty="0" smtClean="0"/>
              <a:t>Усиление роли финансового контроля в управлении бюджетным процессом</a:t>
            </a: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58310" y="5406227"/>
            <a:ext cx="553916" cy="988739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5773882" y="1514599"/>
            <a:ext cx="2966357" cy="2609849"/>
          </a:xfrm>
          <a:prstGeom prst="cloudCallout">
            <a:avLst>
              <a:gd name="adj1" fmla="val 37700"/>
              <a:gd name="adj2" fmla="val 9593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5000"/>
            </a:pPr>
            <a:endParaRPr lang="ru-RU" sz="1100" b="1" i="1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5000"/>
            </a:pPr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Бюджетная и налоговая политика  направлена на повышение качества жизни населения и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5000"/>
            </a:pPr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поэтапное повышение заработной платы</a:t>
            </a:r>
          </a:p>
          <a:p>
            <a:pPr algn="ctr"/>
            <a:endParaRPr lang="ru-RU" sz="800" b="1" i="1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123949" y="2"/>
            <a:ext cx="7515225" cy="103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Основные направления бюджетной и налоговой политики Новокузнецка на 2017–2019 годы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129728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7" name="Содержимое 3"/>
          <p:cNvGraphicFramePr>
            <a:graphicFrameLocks/>
          </p:cNvGraphicFramePr>
          <p:nvPr/>
        </p:nvGraphicFramePr>
        <p:xfrm>
          <a:off x="7509409" y="208807"/>
          <a:ext cx="1264886" cy="94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Диаграмма 20"/>
          <p:cNvGraphicFramePr/>
          <p:nvPr/>
        </p:nvGraphicFramePr>
        <p:xfrm>
          <a:off x="147373" y="496187"/>
          <a:ext cx="4317751" cy="2305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251366" y="496187"/>
          <a:ext cx="4748153" cy="2305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145398" y="2399703"/>
          <a:ext cx="4317751" cy="2305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/>
          <p:nvPr/>
        </p:nvGraphicFramePr>
        <p:xfrm>
          <a:off x="4251366" y="2399703"/>
          <a:ext cx="4752000" cy="2305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7"/>
          <p:cNvGraphicFramePr/>
          <p:nvPr/>
        </p:nvGraphicFramePr>
        <p:xfrm>
          <a:off x="143423" y="4315094"/>
          <a:ext cx="4317751" cy="2305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4251366" y="4315094"/>
          <a:ext cx="4752000" cy="2305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123949" y="3"/>
            <a:ext cx="7515225" cy="67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/>
              <a:t>Социально</a:t>
            </a:r>
            <a:r>
              <a:rPr lang="ru-RU" sz="2400" dirty="0" smtClean="0"/>
              <a:t>-экономические показатели*</a:t>
            </a:r>
            <a:endParaRPr kumimoji="0" lang="ru-RU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7447" y="161152"/>
            <a:ext cx="23808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* </a:t>
            </a:r>
            <a:r>
              <a:rPr lang="ru-RU" sz="1100" i="1" dirty="0" smtClean="0"/>
              <a:t>Информация в соответствии с прогнозом социально-экономического развития НГО на 2017-2019 годы</a:t>
            </a:r>
            <a:endParaRPr lang="ru-RU" sz="1100" dirty="0"/>
          </a:p>
        </p:txBody>
      </p:sp>
    </p:spTree>
    <p:extLst>
      <p:ext uri="{BB962C8B-B14F-4D97-AF65-F5344CB8AC3E}">
        <p14:creationId xmlns="" xmlns:p14="http://schemas.microsoft.com/office/powerpoint/2010/main" val="284825554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2140930" y="409910"/>
          <a:ext cx="4748153" cy="2305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Диаграмма 20"/>
          <p:cNvGraphicFramePr/>
          <p:nvPr/>
        </p:nvGraphicFramePr>
        <p:xfrm>
          <a:off x="4251365" y="2391077"/>
          <a:ext cx="4752001" cy="2305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145398" y="2399703"/>
          <a:ext cx="4317751" cy="2305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Диаграмма 16"/>
          <p:cNvGraphicFramePr/>
          <p:nvPr/>
        </p:nvGraphicFramePr>
        <p:xfrm>
          <a:off x="4251366" y="4315094"/>
          <a:ext cx="4752000" cy="2305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Диаграмма 17"/>
          <p:cNvGraphicFramePr/>
          <p:nvPr/>
        </p:nvGraphicFramePr>
        <p:xfrm>
          <a:off x="143423" y="4315094"/>
          <a:ext cx="4317751" cy="2305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123949" y="3"/>
            <a:ext cx="7515225" cy="67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/>
              <a:t>Социально-</a:t>
            </a:r>
            <a:r>
              <a:rPr lang="ru-RU" sz="2400" b="1" dirty="0" smtClean="0"/>
              <a:t>экономические</a:t>
            </a:r>
            <a:r>
              <a:rPr lang="ru-RU" sz="2400" dirty="0" smtClean="0"/>
              <a:t> показатели*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47447" y="161152"/>
            <a:ext cx="23808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* </a:t>
            </a:r>
            <a:r>
              <a:rPr lang="ru-RU" sz="1100" i="1" dirty="0" smtClean="0"/>
              <a:t>Информация в соответствии с прогнозом социально-экономического развития НГО на 2017-2019 годы</a:t>
            </a:r>
            <a:endParaRPr lang="ru-RU" sz="1100" dirty="0"/>
          </a:p>
        </p:txBody>
      </p:sp>
    </p:spTree>
    <p:extLst>
      <p:ext uri="{BB962C8B-B14F-4D97-AF65-F5344CB8AC3E}">
        <p14:creationId xmlns="" xmlns:p14="http://schemas.microsoft.com/office/powerpoint/2010/main" val="284825554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4573" y="5216321"/>
            <a:ext cx="3379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! </a:t>
            </a:r>
            <a:r>
              <a:rPr lang="ru-RU" sz="1200" dirty="0" smtClean="0"/>
              <a:t>В прочее входят такие отрасли, как:</a:t>
            </a:r>
          </a:p>
          <a:p>
            <a:pPr algn="ctr"/>
            <a:r>
              <a:rPr lang="ru-RU" sz="1200" dirty="0" smtClean="0"/>
              <a:t>операции с недвижимым имуществом,  транспорт и связь, строительство, прочие производства и услуги.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49485" y="4933266"/>
            <a:ext cx="4453247" cy="1015663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 smtClean="0"/>
              <a:t>     </a:t>
            </a:r>
            <a:r>
              <a:rPr lang="ru-RU" sz="1200" b="1" dirty="0" err="1" smtClean="0"/>
              <a:t>Справочно</a:t>
            </a:r>
            <a:r>
              <a:rPr lang="ru-RU" sz="1200" b="1" dirty="0" smtClean="0"/>
              <a:t>:</a:t>
            </a:r>
          </a:p>
          <a:p>
            <a:pPr marL="144000"/>
            <a:r>
              <a:rPr lang="ru-RU" sz="1200" dirty="0" smtClean="0"/>
              <a:t>На </a:t>
            </a:r>
            <a:r>
              <a:rPr lang="ru-RU" sz="1200" dirty="0" smtClean="0">
                <a:solidFill>
                  <a:srgbClr val="C00000"/>
                </a:solidFill>
              </a:rPr>
              <a:t>01.01.2017 </a:t>
            </a:r>
            <a:r>
              <a:rPr lang="ru-RU" sz="1200" dirty="0" smtClean="0"/>
              <a:t>года на территории Новокузнецкого городского округа было зарегистрировано:                 </a:t>
            </a:r>
          </a:p>
          <a:p>
            <a:pPr marL="144000"/>
            <a:r>
              <a:rPr lang="ru-RU" sz="1200" dirty="0" smtClean="0">
                <a:solidFill>
                  <a:srgbClr val="FF0000"/>
                </a:solidFill>
              </a:rPr>
              <a:t>12 613 </a:t>
            </a:r>
            <a:r>
              <a:rPr lang="ru-RU" sz="1200" dirty="0" smtClean="0"/>
              <a:t>юридических лиц и </a:t>
            </a:r>
          </a:p>
          <a:p>
            <a:pPr marL="144000"/>
            <a:r>
              <a:rPr lang="ru-RU" sz="1200" dirty="0" smtClean="0">
                <a:solidFill>
                  <a:srgbClr val="FF0000"/>
                </a:solidFill>
              </a:rPr>
              <a:t>9 850 </a:t>
            </a:r>
            <a:r>
              <a:rPr lang="ru-RU" sz="1200" dirty="0" smtClean="0"/>
              <a:t>индивидуальных предпринимателей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760022" y="1413153"/>
          <a:ext cx="7683334" cy="4275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48849" y="6122005"/>
            <a:ext cx="830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* -  информация статистического справочника "Новокузнецк в цифрах 2016" Территориального органа Федеральной службы государственной статистики по Кемеровской области Отдел государственной статистики в городе Новокузнецк</a:t>
            </a:r>
            <a:endParaRPr lang="ru-RU" sz="12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123949" y="5"/>
            <a:ext cx="7515225" cy="87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Оборот организаций города Новокузнецка*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+mj-lt"/>
                <a:ea typeface="+mj-ea"/>
                <a:cs typeface="+mj-cs"/>
              </a:rPr>
              <a:t>(без субъектов малого предпринимательства)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00166" y="611791"/>
            <a:ext cx="7629897" cy="837000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/>
              <a:t>Основные </a:t>
            </a:r>
            <a:r>
              <a:rPr lang="ru-RU" sz="2400" dirty="0"/>
              <a:t>характеристики бюджета </a:t>
            </a:r>
            <a:r>
              <a:rPr lang="ru-RU" sz="2400" dirty="0" smtClean="0"/>
              <a:t>на 2015, 2016, 2017 </a:t>
            </a:r>
            <a:br>
              <a:rPr lang="ru-RU" sz="2400" dirty="0" smtClean="0"/>
            </a:br>
            <a:r>
              <a:rPr lang="ru-RU" sz="2400" dirty="0" smtClean="0"/>
              <a:t>и плановый период 2018-2019 годов</a:t>
            </a:r>
            <a:endParaRPr lang="ru-RU" sz="2400" dirty="0"/>
          </a:p>
        </p:txBody>
      </p:sp>
      <p:sp>
        <p:nvSpPr>
          <p:cNvPr id="15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1A48-2C47-493D-81B8-A74C375AD4E7}" type="slidenum">
              <a:rPr lang="ru-RU"/>
              <a:pPr/>
              <a:t>14</a:t>
            </a:fld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100166" y="159487"/>
            <a:ext cx="7882369" cy="457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3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2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ОБЩИЕ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ХАРАКТЕРИСТИКИ БЮДЖЕТА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603829" y="1157929"/>
            <a:ext cx="1175657" cy="3681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74A6C"/>
                </a:solidFill>
              </a:rPr>
              <a:t>млн руб.</a:t>
            </a:r>
            <a:endParaRPr lang="ru-RU" sz="1600" dirty="0"/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361504" y="3962076"/>
          <a:ext cx="2987750" cy="22958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3875"/>
                <a:gridCol w="1493875"/>
              </a:tblGrid>
              <a:tr h="432000">
                <a:tc>
                  <a:txBody>
                    <a:bodyPr/>
                    <a:lstStyle/>
                    <a:p>
                      <a:pPr marL="265113" indent="0" algn="l"/>
                      <a:r>
                        <a:rPr lang="ru-RU" sz="1200" b="1" dirty="0" smtClean="0"/>
                        <a:t>Доходы: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5113" indent="0" algn="l"/>
                      <a:r>
                        <a:rPr lang="ru-RU" sz="1200" b="1" dirty="0" smtClean="0"/>
                        <a:t>Расходы за счёт: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5674">
                <a:tc>
                  <a:txBody>
                    <a:bodyPr/>
                    <a:lstStyle/>
                    <a:p>
                      <a:pPr marL="265113" indent="0" algn="l"/>
                      <a:r>
                        <a:rPr lang="ru-RU" sz="1200" dirty="0" smtClean="0"/>
                        <a:t>Налоговые и неналоговые доходы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65113" indent="0" algn="l"/>
                      <a:r>
                        <a:rPr lang="ru-RU" sz="1200" dirty="0" smtClean="0"/>
                        <a:t>Средств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dirty="0" smtClean="0"/>
                        <a:t>местного бюджета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5674">
                <a:tc>
                  <a:txBody>
                    <a:bodyPr/>
                    <a:lstStyle/>
                    <a:p>
                      <a:pPr marL="265113" indent="0" algn="l"/>
                      <a:r>
                        <a:rPr lang="ru-RU" sz="1200" dirty="0" smtClean="0"/>
                        <a:t>Безвозмездные поступления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65113" indent="0" algn="l"/>
                      <a:r>
                        <a:rPr lang="ru-RU" sz="1200" dirty="0" smtClean="0"/>
                        <a:t>Средств областного и федерального бюджета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265113" indent="0" algn="l"/>
                      <a:r>
                        <a:rPr lang="ru-RU" sz="1200" dirty="0" smtClean="0"/>
                        <a:t>Дефицит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511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/>
                        <a:t>Профицит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425301" y="4499628"/>
            <a:ext cx="244549" cy="233916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25301" y="5162391"/>
            <a:ext cx="244549" cy="233916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928088" y="4492539"/>
            <a:ext cx="244549" cy="2339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928088" y="5155302"/>
            <a:ext cx="244549" cy="23391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25301" y="5966927"/>
            <a:ext cx="244549" cy="2339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9" name="Диаграмма 28"/>
          <p:cNvGraphicFramePr/>
          <p:nvPr/>
        </p:nvGraphicFramePr>
        <p:xfrm>
          <a:off x="186728" y="1552211"/>
          <a:ext cx="1850094" cy="2009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3" name="Диаграмма 32"/>
          <p:cNvGraphicFramePr/>
          <p:nvPr/>
        </p:nvGraphicFramePr>
        <p:xfrm>
          <a:off x="1912739" y="1552211"/>
          <a:ext cx="1850094" cy="2009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3638750" y="1552211"/>
          <a:ext cx="1850094" cy="2009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5364761" y="1552211"/>
          <a:ext cx="1850094" cy="2009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7" name="Диаграмма 36"/>
          <p:cNvGraphicFramePr/>
          <p:nvPr/>
        </p:nvGraphicFramePr>
        <p:xfrm>
          <a:off x="7090771" y="1552211"/>
          <a:ext cx="1850094" cy="2009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5878478" y="3541276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13 892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04488" y="3541276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13 988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0445" y="3541276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17 307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26456" y="3541276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17 390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2467" y="3541276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14 684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3402419" y="3785191"/>
          <a:ext cx="5408428" cy="2658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91338" y="1742606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/>
              <a:t>Д                            Р</a:t>
            </a:r>
            <a:endParaRPr lang="ru-RU" sz="11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214700" y="1666406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/>
              <a:t>Д                            Р</a:t>
            </a:r>
            <a:endParaRPr lang="ru-RU" sz="11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3938062" y="2114081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/>
              <a:t>Д                            Р</a:t>
            </a:r>
            <a:endParaRPr lang="ru-RU" sz="11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5661424" y="2228381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/>
              <a:t>Д                            Р</a:t>
            </a:r>
            <a:endParaRPr lang="ru-RU" sz="11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7384785" y="2161706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/>
              <a:t>Д                            Р</a:t>
            </a:r>
            <a:endParaRPr lang="ru-RU" sz="11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26329" y="2741537"/>
            <a:ext cx="577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tx2">
                    <a:lumMod val="75000"/>
                  </a:schemeClr>
                </a:solidFill>
              </a:rPr>
              <a:t>10 369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9610" y="2049446"/>
            <a:ext cx="4908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tx2">
                    <a:lumMod val="75000"/>
                  </a:schemeClr>
                </a:solidFill>
              </a:rPr>
              <a:t>5 287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9610" y="3378808"/>
            <a:ext cx="4908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tx2">
                    <a:lumMod val="75000"/>
                  </a:schemeClr>
                </a:solidFill>
              </a:rPr>
              <a:t>1 157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70920" y="2905798"/>
            <a:ext cx="4908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tx2">
                    <a:lumMod val="75000"/>
                  </a:schemeClr>
                </a:solidFill>
              </a:rPr>
              <a:t>9 077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270920" y="2143798"/>
            <a:ext cx="4908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tx2">
                    <a:lumMod val="75000"/>
                  </a:schemeClr>
                </a:solidFill>
              </a:rPr>
              <a:t>8 230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57554" y="2698765"/>
            <a:ext cx="5597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tx2">
                    <a:lumMod val="75000"/>
                  </a:schemeClr>
                </a:solidFill>
              </a:rPr>
              <a:t>11 432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192017" y="1997149"/>
            <a:ext cx="4908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tx2">
                    <a:lumMod val="75000"/>
                  </a:schemeClr>
                </a:solidFill>
              </a:rPr>
              <a:t>5 279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241710" y="3378808"/>
            <a:ext cx="3914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tx2">
                    <a:lumMod val="75000"/>
                  </a:schemeClr>
                </a:solidFill>
              </a:rPr>
              <a:t>679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993327" y="2920176"/>
            <a:ext cx="4908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tx2">
                    <a:lumMod val="75000"/>
                  </a:schemeClr>
                </a:solidFill>
              </a:rPr>
              <a:t>8 175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993327" y="2158176"/>
            <a:ext cx="4908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tx2">
                    <a:lumMod val="75000"/>
                  </a:schemeClr>
                </a:solidFill>
              </a:rPr>
              <a:t>9 215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914427" y="2929522"/>
            <a:ext cx="4908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tx2">
                    <a:lumMod val="75000"/>
                  </a:schemeClr>
                </a:solidFill>
              </a:rPr>
              <a:t>9 358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914425" y="2399356"/>
            <a:ext cx="4908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tx2">
                    <a:lumMod val="75000"/>
                  </a:schemeClr>
                </a:solidFill>
              </a:rPr>
              <a:t>5 326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79875" y="3378808"/>
            <a:ext cx="3914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tx2">
                    <a:lumMod val="75000"/>
                  </a:schemeClr>
                </a:solidFill>
              </a:rPr>
              <a:t>518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730182" y="3022977"/>
            <a:ext cx="4908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tx2">
                    <a:lumMod val="75000"/>
                  </a:schemeClr>
                </a:solidFill>
              </a:rPr>
              <a:t>6 656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730182" y="2470527"/>
            <a:ext cx="4908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tx2">
                    <a:lumMod val="75000"/>
                  </a:schemeClr>
                </a:solidFill>
              </a:rPr>
              <a:t>7 510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642534" y="2984506"/>
            <a:ext cx="4908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tx2">
                    <a:lumMod val="75000"/>
                  </a:schemeClr>
                </a:solidFill>
              </a:rPr>
              <a:t>8 118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642532" y="2502329"/>
            <a:ext cx="4908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tx2">
                    <a:lumMod val="75000"/>
                  </a:schemeClr>
                </a:solidFill>
              </a:rPr>
              <a:t>5 572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692226" y="3378808"/>
            <a:ext cx="3914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tx2">
                    <a:lumMod val="75000"/>
                  </a:schemeClr>
                </a:solidFill>
              </a:rPr>
              <a:t>202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443842" y="3093779"/>
            <a:ext cx="4908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tx2">
                    <a:lumMod val="75000"/>
                  </a:schemeClr>
                </a:solidFill>
              </a:rPr>
              <a:t>6 392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443842" y="2573500"/>
            <a:ext cx="4908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tx2">
                    <a:lumMod val="75000"/>
                  </a:schemeClr>
                </a:solidFill>
              </a:rPr>
              <a:t>7 500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364941" y="2980731"/>
            <a:ext cx="4908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tx2">
                    <a:lumMod val="75000"/>
                  </a:schemeClr>
                </a:solidFill>
              </a:rPr>
              <a:t>7 916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364939" y="2460454"/>
            <a:ext cx="4908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tx2">
                    <a:lumMod val="75000"/>
                  </a:schemeClr>
                </a:solidFill>
              </a:rPr>
              <a:t>5 842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414634" y="3378808"/>
            <a:ext cx="3914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tx2">
                    <a:lumMod val="75000"/>
                  </a:schemeClr>
                </a:solidFill>
              </a:rPr>
              <a:t>230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166249" y="3061429"/>
            <a:ext cx="4908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tx2">
                    <a:lumMod val="75000"/>
                  </a:schemeClr>
                </a:solidFill>
              </a:rPr>
              <a:t>6 676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166249" y="2522100"/>
            <a:ext cx="4908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tx2">
                    <a:lumMod val="75000"/>
                  </a:schemeClr>
                </a:solidFill>
              </a:rPr>
              <a:t>7 312</a:t>
            </a:r>
            <a:endParaRPr lang="ru-RU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894437" y="5980339"/>
            <a:ext cx="244549" cy="2339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821337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5859" y="1001450"/>
            <a:ext cx="5656230" cy="5133182"/>
          </a:xfrm>
        </p:spPr>
      </p:pic>
      <p:sp>
        <p:nvSpPr>
          <p:cNvPr id="49" name="Номер слайда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471" y="5960420"/>
            <a:ext cx="1126629" cy="693308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7317174" y="4979100"/>
            <a:ext cx="1495425" cy="450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Обслуживание </a:t>
            </a:r>
            <a:r>
              <a:rPr lang="ru-RU" sz="1400" dirty="0" err="1" smtClean="0">
                <a:solidFill>
                  <a:schemeClr val="tx1"/>
                </a:solidFill>
              </a:rPr>
              <a:t>муниц</a:t>
            </a:r>
            <a:r>
              <a:rPr lang="ru-RU" sz="1400" dirty="0" smtClean="0">
                <a:solidFill>
                  <a:schemeClr val="tx1"/>
                </a:solidFill>
              </a:rPr>
              <a:t>. долга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317174" y="3941000"/>
            <a:ext cx="1495425" cy="45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Культура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317174" y="4460050"/>
            <a:ext cx="1495425" cy="4500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Общегосуд</a:t>
            </a:r>
            <a:r>
              <a:rPr lang="ru-RU" sz="1400" dirty="0" smtClean="0">
                <a:solidFill>
                  <a:schemeClr val="tx1"/>
                </a:solidFill>
              </a:rPr>
              <a:t>. вопросы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326699" y="2790825"/>
            <a:ext cx="1495425" cy="450000"/>
          </a:xfrm>
          <a:prstGeom prst="roundRect">
            <a:avLst/>
          </a:prstGeom>
          <a:solidFill>
            <a:srgbClr val="E7C4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Нац</a:t>
            </a:r>
            <a:r>
              <a:rPr lang="ru-RU" sz="1400" dirty="0" smtClean="0">
                <a:solidFill>
                  <a:schemeClr val="tx1"/>
                </a:solidFill>
              </a:rPr>
              <a:t>. экономика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317174" y="3421950"/>
            <a:ext cx="1495425" cy="450000"/>
          </a:xfrm>
          <a:prstGeom prst="roundRect">
            <a:avLst/>
          </a:prstGeom>
          <a:solidFill>
            <a:srgbClr val="E6E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ЖКХ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326699" y="1228725"/>
            <a:ext cx="1495425" cy="450000"/>
          </a:xfrm>
          <a:prstGeom prst="roundRect">
            <a:avLst/>
          </a:prstGeom>
          <a:solidFill>
            <a:srgbClr val="DCDA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Образование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326699" y="2095500"/>
            <a:ext cx="1495425" cy="450000"/>
          </a:xfrm>
          <a:prstGeom prst="roundRect">
            <a:avLst/>
          </a:prstGeom>
          <a:solidFill>
            <a:srgbClr val="DCBB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Соц. политика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50475" y="212407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tx2"/>
                </a:solidFill>
              </a:rPr>
              <a:t>6,1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50475" y="2800350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tx2"/>
                </a:solidFill>
              </a:rPr>
              <a:t>2,8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50475" y="340042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tx2"/>
                </a:solidFill>
              </a:rPr>
              <a:t>2,3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50475" y="395287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tx2"/>
                </a:solidFill>
              </a:rPr>
              <a:t>1,0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50475" y="444817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tx2"/>
                </a:solidFill>
              </a:rPr>
              <a:t>0,7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50475" y="490537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tx2"/>
                </a:solidFill>
              </a:rPr>
              <a:t>0,7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50475" y="534352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tx2"/>
                </a:solidFill>
              </a:rPr>
              <a:t>0,2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94984" y="1209675"/>
            <a:ext cx="728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tx2"/>
                </a:solidFill>
              </a:rPr>
              <a:t>12,0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317174" y="5498149"/>
            <a:ext cx="1495425" cy="45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Прочие расходы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25824" y="1352550"/>
            <a:ext cx="1495425" cy="450000"/>
          </a:xfrm>
          <a:prstGeom prst="roundRect">
            <a:avLst/>
          </a:prstGeom>
          <a:solidFill>
            <a:srgbClr val="D5F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Безвозмездные поступления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349" y="2695575"/>
            <a:ext cx="1495425" cy="45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Налоговые доходы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44874" y="4171950"/>
            <a:ext cx="1495425" cy="450000"/>
          </a:xfrm>
          <a:prstGeom prst="roundRect">
            <a:avLst/>
          </a:prstGeom>
          <a:solidFill>
            <a:srgbClr val="9EB4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Неналоговые доходы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35349" y="5591175"/>
            <a:ext cx="1495425" cy="676275"/>
          </a:xfrm>
          <a:prstGeom prst="roundRect">
            <a:avLst/>
          </a:prstGeom>
          <a:solidFill>
            <a:srgbClr val="FFC9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Источники </a:t>
            </a:r>
            <a:r>
              <a:rPr lang="ru-RU" sz="1400" dirty="0" err="1" smtClean="0">
                <a:solidFill>
                  <a:schemeClr val="tx1"/>
                </a:solidFill>
              </a:rPr>
              <a:t>финансирова</a:t>
            </a:r>
            <a:r>
              <a:rPr lang="ru-RU" sz="1400" dirty="0" smtClean="0">
                <a:solidFill>
                  <a:schemeClr val="tx1"/>
                </a:solidFill>
              </a:rPr>
              <a:t>- </a:t>
            </a:r>
            <a:r>
              <a:rPr lang="ru-RU" sz="1400" dirty="0" err="1" smtClean="0">
                <a:solidFill>
                  <a:schemeClr val="tx1"/>
                </a:solidFill>
              </a:rPr>
              <a:t>ния</a:t>
            </a:r>
            <a:r>
              <a:rPr lang="ru-RU" sz="1400" dirty="0" smtClean="0">
                <a:solidFill>
                  <a:schemeClr val="tx1"/>
                </a:solidFill>
              </a:rPr>
              <a:t> дефицита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134545" y="1337362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9,4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64523" y="2663653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4,2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56286" y="4076443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1,1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72761" y="5637514"/>
            <a:ext cx="667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-0,5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3589553" y="1037968"/>
            <a:ext cx="1989437" cy="119860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2"/>
              </a:solidFill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Бюджет города</a:t>
            </a:r>
          </a:p>
          <a:p>
            <a:pPr algn="ctr"/>
            <a:r>
              <a:rPr lang="ru-RU" sz="2800" b="1" dirty="0" smtClean="0">
                <a:solidFill>
                  <a:srgbClr val="CC0000"/>
                </a:solidFill>
              </a:rPr>
              <a:t>14,7</a:t>
            </a:r>
            <a:endParaRPr lang="ru-RU" sz="2800" b="1" dirty="0">
              <a:solidFill>
                <a:srgbClr val="CC0000"/>
              </a:solidFill>
            </a:endParaRPr>
          </a:p>
        </p:txBody>
      </p:sp>
      <p:sp>
        <p:nvSpPr>
          <p:cNvPr id="51" name="Выноска со стрелкой вниз 50"/>
          <p:cNvSpPr/>
          <p:nvPr/>
        </p:nvSpPr>
        <p:spPr>
          <a:xfrm>
            <a:off x="3602425" y="4152901"/>
            <a:ext cx="2009775" cy="1752600"/>
          </a:xfrm>
          <a:prstGeom prst="downArrowCallout">
            <a:avLst>
              <a:gd name="adj1" fmla="val 9783"/>
              <a:gd name="adj2" fmla="val 25000"/>
              <a:gd name="adj3" fmla="val 23370"/>
              <a:gd name="adj4" fmla="val 64977"/>
            </a:avLst>
          </a:prstGeom>
          <a:solidFill>
            <a:schemeClr val="bg1">
              <a:lumMod val="95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На одного горожанина</a:t>
            </a: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приходится </a:t>
            </a: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доходов </a:t>
            </a: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</a:rPr>
              <a:t>26,6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тыс. руб.</a:t>
            </a: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расходов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</a:rPr>
              <a:t>26</a:t>
            </a:r>
            <a:r>
              <a:rPr lang="ru-RU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тыс. руб. </a:t>
            </a:r>
            <a:endParaRPr lang="ru-RU" sz="1400" dirty="0" smtClean="0"/>
          </a:p>
          <a:p>
            <a:pPr algn="ctr"/>
            <a:endParaRPr lang="ru-RU" dirty="0"/>
          </a:p>
        </p:txBody>
      </p:sp>
      <p:sp>
        <p:nvSpPr>
          <p:cNvPr id="43" name="Заголовок 1"/>
          <p:cNvSpPr txBox="1">
            <a:spLocks/>
          </p:cNvSpPr>
          <p:nvPr/>
        </p:nvSpPr>
        <p:spPr bwMode="auto">
          <a:xfrm>
            <a:off x="1123949" y="3"/>
            <a:ext cx="7515225" cy="67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Основные параметры бюджета на 2017 год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479325" y="383589"/>
            <a:ext cx="1175657" cy="3681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74A6C"/>
                </a:solidFill>
              </a:rPr>
              <a:t>млрд руб.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228167317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67595" y="688769"/>
            <a:ext cx="5379522" cy="5985163"/>
          </a:xfrm>
        </p:spPr>
        <p:txBody>
          <a:bodyPr anchor="ctr">
            <a:normAutofit fontScale="55000" lnSpcReduction="20000"/>
          </a:bodyPr>
          <a:lstStyle/>
          <a:p>
            <a:pPr marL="36000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200" dirty="0" smtClean="0"/>
              <a:t>Налоговые </a:t>
            </a:r>
            <a:r>
              <a:rPr lang="ru-RU" sz="2200" dirty="0"/>
              <a:t>доходы – поступления в бюджет от уплаты налогов и сборов, установленных Налоговым Кодексом </a:t>
            </a:r>
            <a:r>
              <a:rPr lang="ru-RU" sz="2200" dirty="0" smtClean="0"/>
              <a:t>РФ, в том числе: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/>
              <a:t>Налог на доходы физических лиц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/>
              <a:t>Земельный налог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/>
              <a:t>Транспортный налог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/>
              <a:t>Налог на имущество физических лиц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/>
              <a:t>Единый налог  на вмененный доход и другие</a:t>
            </a:r>
          </a:p>
          <a:p>
            <a:pPr marL="36000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endParaRPr lang="ru-RU" sz="2200" dirty="0"/>
          </a:p>
          <a:p>
            <a:pPr marL="36000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200" dirty="0"/>
              <a:t>Неналоговые доходы </a:t>
            </a:r>
            <a:r>
              <a:rPr lang="ru-RU" sz="2200" dirty="0" smtClean="0"/>
              <a:t>– </a:t>
            </a:r>
            <a:r>
              <a:rPr lang="ru-RU" sz="2200" dirty="0"/>
              <a:t>поступления </a:t>
            </a:r>
            <a:r>
              <a:rPr lang="ru-RU" sz="2200" dirty="0" smtClean="0"/>
              <a:t>:</a:t>
            </a:r>
            <a:endParaRPr lang="ru-RU" sz="2200" dirty="0"/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/>
              <a:t>доходов от использования </a:t>
            </a:r>
            <a:r>
              <a:rPr lang="ru-RU" sz="2200" dirty="0" smtClean="0"/>
              <a:t>имущества</a:t>
            </a:r>
            <a:endParaRPr lang="ru-RU" sz="2200" dirty="0"/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/>
              <a:t>доходов от продажи </a:t>
            </a:r>
            <a:r>
              <a:rPr lang="ru-RU" sz="2200" dirty="0" smtClean="0"/>
              <a:t>имущества</a:t>
            </a:r>
            <a:endParaRPr lang="ru-RU" sz="2200" dirty="0"/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/>
              <a:t>доходов от платных услуг казенных </a:t>
            </a:r>
            <a:r>
              <a:rPr lang="ru-RU" sz="2200" dirty="0" smtClean="0"/>
              <a:t>учреждений</a:t>
            </a:r>
            <a:endParaRPr lang="ru-RU" sz="2200" dirty="0"/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/>
              <a:t>штрафов за нарушение </a:t>
            </a:r>
            <a:r>
              <a:rPr lang="ru-RU" sz="2200" dirty="0" smtClean="0"/>
              <a:t>законодательства</a:t>
            </a:r>
            <a:endParaRPr lang="ru-RU" sz="2200" dirty="0"/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/>
              <a:t>иных неналоговых </a:t>
            </a:r>
            <a:r>
              <a:rPr lang="ru-RU" sz="2200" dirty="0" smtClean="0"/>
              <a:t>доходов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endParaRPr lang="ru-RU" sz="2200" dirty="0"/>
          </a:p>
          <a:p>
            <a:pPr marL="355600" lvl="0" indent="-355600" defTabSz="9144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2200" dirty="0" smtClean="0"/>
              <a:t>Межбюджетные трансферты (МБТ) – это средства,   предоставляемые одним бюджетом бюджетной системы Российской Федерации другому бюджету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>
                <a:solidFill>
                  <a:schemeClr val="accent2"/>
                </a:solidFill>
              </a:rPr>
              <a:t> </a:t>
            </a:r>
            <a:r>
              <a:rPr lang="ru-RU" sz="2200" dirty="0" smtClean="0"/>
              <a:t>Дотации (от лат. </a:t>
            </a:r>
            <a:r>
              <a:rPr lang="ru-RU" sz="2200" dirty="0" err="1" smtClean="0"/>
              <a:t>dotatio</a:t>
            </a:r>
            <a:r>
              <a:rPr lang="ru-RU" sz="2200" dirty="0" smtClean="0"/>
              <a:t> – дар, пожертвование) - предоставляются на безвозмездной и безвозвратной основе без установления направлений и условий их использования 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/>
              <a:t>Субсидии (от лат. </a:t>
            </a:r>
            <a:r>
              <a:rPr lang="ru-RU" sz="2200" dirty="0" err="1" smtClean="0"/>
              <a:t>subsidium</a:t>
            </a:r>
            <a:r>
              <a:rPr lang="ru-RU" sz="2200" dirty="0" smtClean="0"/>
              <a:t> – помощь, поддержка) - предоставляются в целях </a:t>
            </a:r>
            <a:r>
              <a:rPr lang="ru-RU" sz="2200" dirty="0" err="1" smtClean="0"/>
              <a:t>софинансирования</a:t>
            </a:r>
            <a:r>
              <a:rPr lang="ru-RU" sz="2200" dirty="0" smtClean="0"/>
              <a:t> расходных обязательств, возникающих при выполнении полномочий органов местного самоуправления по вопросам местного значения</a:t>
            </a:r>
          </a:p>
          <a:p>
            <a:pPr marL="360000" lvl="1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</a:pPr>
            <a:r>
              <a:rPr lang="ru-RU" sz="2200" dirty="0" smtClean="0"/>
              <a:t>Субвенции (от лат. </a:t>
            </a:r>
            <a:r>
              <a:rPr lang="ru-RU" sz="2200" dirty="0" err="1" smtClean="0"/>
              <a:t>subvenire</a:t>
            </a:r>
            <a:r>
              <a:rPr lang="ru-RU" sz="2200" dirty="0" smtClean="0"/>
              <a:t> – приходить на помощь) - предоставляются в целях финансового обеспечения расходных обязательств муниципального образования, возникающих при выполнении переданных государственных полномочий 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/>
              <a:t>Иные межбюджетные трансферты - предоставляются в случаях и порядке, предусмотренных законами субъекта РФ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4" y="5635627"/>
            <a:ext cx="553916" cy="988739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273133" y="1413163"/>
            <a:ext cx="3277590" cy="3633849"/>
          </a:xfrm>
          <a:prstGeom prst="cloudCallout">
            <a:avLst>
              <a:gd name="adj1" fmla="val -37226"/>
              <a:gd name="adj2" fmla="val 6393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en-US" sz="11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11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Аналогия трансфертов в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семейном бюджете</a:t>
            </a:r>
            <a:endParaRPr lang="en-US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b="1" dirty="0">
                <a:solidFill>
                  <a:srgbClr val="CC0000"/>
                </a:solidFill>
              </a:rPr>
              <a:t>Дотация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Вы даете ребенку «карманные» деньги</a:t>
            </a: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b="1" dirty="0" smtClean="0">
                <a:solidFill>
                  <a:srgbClr val="CC0000"/>
                </a:solidFill>
              </a:rPr>
              <a:t>Субсидия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Вы добавляете денег для того, чтобы ваш ребенок купил себе новый телефон </a:t>
            </a:r>
            <a:endParaRPr lang="ru-RU" sz="11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остальные он накопил сам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sz="11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b="1" dirty="0">
                <a:solidFill>
                  <a:srgbClr val="CC0000"/>
                </a:solidFill>
              </a:rPr>
              <a:t>Субвенция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Вы даете своему ребенку деньги и посылаете его в магазин купить продукты по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списку, составленному Вами.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00166" y="159487"/>
            <a:ext cx="5419387" cy="541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3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ДОХОДЫ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БЮДЖЕТА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Номер слайда 4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224579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07459922"/>
              </p:ext>
            </p:extLst>
          </p:nvPr>
        </p:nvGraphicFramePr>
        <p:xfrm>
          <a:off x="2753713" y="2715593"/>
          <a:ext cx="3377355" cy="363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19683757"/>
              </p:ext>
            </p:extLst>
          </p:nvPr>
        </p:nvGraphicFramePr>
        <p:xfrm>
          <a:off x="336223" y="2715591"/>
          <a:ext cx="2833062" cy="349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84947909"/>
              </p:ext>
            </p:extLst>
          </p:nvPr>
        </p:nvGraphicFramePr>
        <p:xfrm>
          <a:off x="273132" y="950019"/>
          <a:ext cx="8716488" cy="1053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xmlns="" val="279082728"/>
              </p:ext>
            </p:extLst>
          </p:nvPr>
        </p:nvGraphicFramePr>
        <p:xfrm>
          <a:off x="881260" y="2363274"/>
          <a:ext cx="7787252" cy="1085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678414" y="1956432"/>
            <a:ext cx="383925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002060"/>
                </a:solidFill>
              </a:rPr>
              <a:t>Всего доходов </a:t>
            </a:r>
            <a:r>
              <a:rPr lang="ru-RU" sz="1600" dirty="0" smtClean="0">
                <a:solidFill>
                  <a:srgbClr val="002060"/>
                </a:solidFill>
              </a:rPr>
              <a:t>14,7 млрд </a:t>
            </a:r>
            <a:r>
              <a:rPr lang="ru-RU" sz="1600" dirty="0">
                <a:solidFill>
                  <a:srgbClr val="002060"/>
                </a:solidFill>
              </a:rPr>
              <a:t>руб. в </a:t>
            </a:r>
            <a:r>
              <a:rPr lang="ru-RU" sz="1600" dirty="0" smtClean="0">
                <a:solidFill>
                  <a:srgbClr val="002060"/>
                </a:solidFill>
              </a:rPr>
              <a:t>2017 </a:t>
            </a:r>
            <a:r>
              <a:rPr lang="ru-RU" sz="1600" dirty="0">
                <a:solidFill>
                  <a:srgbClr val="002060"/>
                </a:solidFill>
              </a:rPr>
              <a:t>году</a:t>
            </a:r>
          </a:p>
        </p:txBody>
      </p:sp>
      <p:grpSp>
        <p:nvGrpSpPr>
          <p:cNvPr id="9" name="Группа 10"/>
          <p:cNvGrpSpPr/>
          <p:nvPr/>
        </p:nvGrpSpPr>
        <p:grpSpPr>
          <a:xfrm>
            <a:off x="1167241" y="2341236"/>
            <a:ext cx="7289129" cy="307777"/>
            <a:chOff x="1897514" y="2445717"/>
            <a:chExt cx="5854492" cy="307777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897514" y="2536367"/>
              <a:ext cx="95250" cy="952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703293" y="2536367"/>
              <a:ext cx="95250" cy="95250"/>
            </a:xfrm>
            <a:prstGeom prst="rect">
              <a:avLst/>
            </a:prstGeom>
            <a:solidFill>
              <a:srgbClr val="DBB6A7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647009" y="2536367"/>
              <a:ext cx="95250" cy="95250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38856" y="2445717"/>
              <a:ext cx="2113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 lang="ru-RU" sz="1197" b="1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1400" b="1" dirty="0">
                  <a:solidFill>
                    <a:schemeClr val="tx2"/>
                  </a:solidFill>
                </a:rPr>
                <a:t>Безвозмездные </a:t>
              </a:r>
              <a:r>
                <a:rPr lang="ru-RU" sz="1400" b="1" dirty="0" smtClean="0">
                  <a:solidFill>
                    <a:schemeClr val="tx2"/>
                  </a:solidFill>
                </a:rPr>
                <a:t> поступления</a:t>
              </a:r>
              <a:endParaRPr lang="ru-RU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50644" y="2445717"/>
              <a:ext cx="14094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 lang="ru-RU" sz="1197" b="1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1400" b="1" dirty="0" smtClean="0">
                  <a:solidFill>
                    <a:schemeClr val="tx2"/>
                  </a:solidFill>
                </a:rPr>
                <a:t>Налоговые доходы</a:t>
              </a:r>
              <a:endParaRPr lang="ru-RU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732505" y="2445717"/>
              <a:ext cx="15667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lang="ru-RU" sz="1197" b="1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1400" b="1" dirty="0" smtClean="0">
                  <a:solidFill>
                    <a:schemeClr val="tx2"/>
                  </a:solidFill>
                </a:rPr>
                <a:t>Неналоговые </a:t>
              </a:r>
              <a:r>
                <a:rPr lang="ru-RU" sz="1400" b="1" dirty="0">
                  <a:solidFill>
                    <a:schemeClr val="tx2"/>
                  </a:solidFill>
                </a:rPr>
                <a:t>доходы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26875" y="1875407"/>
            <a:ext cx="828675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1100" b="1" dirty="0" smtClean="0">
                <a:solidFill>
                  <a:srgbClr val="4F81BD"/>
                </a:solidFill>
              </a:rPr>
              <a:t>факт</a:t>
            </a:r>
            <a:endParaRPr lang="ru-RU" sz="1100" b="1" dirty="0">
              <a:solidFill>
                <a:srgbClr val="4F81BD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505204" y="676887"/>
            <a:ext cx="1175657" cy="3681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74A6C"/>
                </a:solidFill>
              </a:rPr>
              <a:t>млрд руб.</a:t>
            </a:r>
            <a:endParaRPr lang="ru-RU" sz="1600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8712958"/>
              </p:ext>
            </p:extLst>
          </p:nvPr>
        </p:nvGraphicFramePr>
        <p:xfrm>
          <a:off x="5709872" y="2715592"/>
          <a:ext cx="3051390" cy="3597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1123949" y="3"/>
            <a:ext cx="7515225" cy="67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Динамика поступлений доходов с 2016 по 2019 гг.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440446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56261" y="1258795"/>
          <a:ext cx="8407730" cy="5385613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6341425"/>
                <a:gridCol w="1009402"/>
                <a:gridCol w="1056903"/>
              </a:tblGrid>
              <a:tr h="23797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Виды доходов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Нормативы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7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2016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2017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Налог на доходы физических лиц (НДФЛ)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 т.ч. дополнительный норматив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Транспортный налог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Налог на имущество физических лиц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Земельный налог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Единый налог на вмененный доход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Налог с применением патентной системе налогообложения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Единый сельскохозяйственный налог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1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Доходы от передачи в аренду и продажи земельных участков,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0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Часть прибыли муниципальных унитарных предприятий, остающаяся после уплаты налогов и иных обязательных платежей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Доходы от использования и продажи имущества, находящегося в муниципальной собственности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Доходы от платных услуг, оказываемых муниципальными казенными учреждениями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0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Доходы от акцизов на автомобильный бензин, прямогонный бензин, дизельнле топливо, моторные масла для дизельных и карбюраторных (инжекторных) двигателей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0,7313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0,7013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Штрафы и иные суммы принудительного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Денежные взыскания (штрафы) за нарушение законодательства о налогах и сборах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0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Государственная пошлина (подлежащая зачислению по месту государственной регистрации, совершения юридически значимых действий 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0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Государственная пошлина за государственную регистрацию, при обращении через многофункциональные центры предоставления государственных и муниципальных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услуг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Задолженность по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отменённым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налогам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123949" y="2"/>
            <a:ext cx="7515225" cy="103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Нормативы отчислений от налоговых и неналоговых доходов в бюджет города Новокузнецка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4985" y="1009416"/>
            <a:ext cx="5214001" cy="5427010"/>
          </a:xfrm>
        </p:spPr>
        <p:txBody>
          <a:bodyPr>
            <a:noAutofit/>
          </a:bodyPr>
          <a:lstStyle/>
          <a:p>
            <a:pPr marL="447675" indent="-447675" defTabSz="457200"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200" dirty="0" smtClean="0"/>
              <a:t>Реализация комплекса мероприятий, направленных на сокращение неформальной занятости населения, выявление организаций, выплачивающих работникам заработную плату в «конвертах» или ниже прожиточного минимума</a:t>
            </a:r>
          </a:p>
          <a:p>
            <a:pPr marL="447675" indent="-447675" defTabSz="457200"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200" dirty="0" smtClean="0"/>
              <a:t>Работа по оптимизации использования муниципального имущества, сданного в аренду, переданного в оперативное управление или хозяйственное ведение муниципальным учреждениям и муниципальным предприятиям города, выявление неиспользуемого или неэффективно используемого имущества</a:t>
            </a:r>
          </a:p>
          <a:p>
            <a:pPr marL="447675" indent="-447675" defTabSz="457200"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200" dirty="0" smtClean="0"/>
              <a:t>Выявление незарегистрированных объектов недвижимости для последующей постановки на кадастровый и налоговый учет</a:t>
            </a:r>
          </a:p>
          <a:p>
            <a:pPr marL="447675" indent="-447675" defTabSz="457200"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200" dirty="0" smtClean="0"/>
              <a:t>Выявление земельных участков, используемых без оформления договорных отношений, и возмещение стоимости неосновательного обогащения</a:t>
            </a:r>
          </a:p>
          <a:p>
            <a:pPr marL="447675" indent="-447675" defTabSz="457200"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200" dirty="0" smtClean="0"/>
              <a:t>Работа с администраторами доходов бюджета города, направленная на усиление контроля за полным и своевременным поступлением доходов, выявление скрытых резервов, а также осуществление мер принудительного взыскания задолженности</a:t>
            </a:r>
          </a:p>
          <a:p>
            <a:pPr marL="447675" indent="-447675" defTabSz="457200"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200" dirty="0" smtClean="0"/>
              <a:t>Активное взаимодействие с налоговыми органами, службой судебных приставов по усилению налоговой дисциплины, снижению сложившейся недоимки</a:t>
            </a:r>
          </a:p>
          <a:p>
            <a:pPr marL="447675" indent="-447675" defTabSz="457200"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200" dirty="0" smtClean="0"/>
              <a:t>Организация работы по информированию граждан о сроках уплаты налогов, необходимости своевременной и полной их уплаты в бюджет, а также о современных способах уплаты с помощью электронных сервисов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4" y="5635627"/>
            <a:ext cx="553916" cy="988739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323850" y="1790701"/>
            <a:ext cx="2943225" cy="2552700"/>
          </a:xfrm>
          <a:prstGeom prst="cloudCallout">
            <a:avLst>
              <a:gd name="adj1" fmla="val -35953"/>
              <a:gd name="adj2" fmla="val 9717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Меры, принимаемые для улучшения финансового положения и платежеспособности муниципального образования</a:t>
            </a:r>
            <a:endParaRPr lang="ru-RU" sz="1100" b="1" i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123949" y="2"/>
            <a:ext cx="7515225" cy="103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Основные мероприятия по мобилизации доходов бюджета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24579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755" y="154380"/>
            <a:ext cx="8704613" cy="736270"/>
          </a:xfrm>
        </p:spPr>
        <p:txBody>
          <a:bodyPr anchor="t"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Уважаемые жители Новокузнецкого городского округа!</a:t>
            </a: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00719" y="1330654"/>
            <a:ext cx="7576460" cy="3765221"/>
          </a:xfrm>
        </p:spPr>
        <p:txBody>
          <a:bodyPr>
            <a:noAutofit/>
          </a:bodyPr>
          <a:lstStyle/>
          <a:p>
            <a:pPr marL="0" indent="447675" algn="just">
              <a:spcAft>
                <a:spcPts val="300"/>
              </a:spcAft>
              <a:buClr>
                <a:srgbClr val="FF0000"/>
              </a:buClr>
              <a:buNone/>
            </a:pPr>
            <a:r>
              <a:rPr lang="ru-RU" sz="1400" dirty="0" smtClean="0"/>
              <a:t>«</a:t>
            </a:r>
            <a:r>
              <a:rPr lang="ru-RU" sz="1400" b="1" dirty="0" smtClean="0"/>
              <a:t>Бюджет для граждан</a:t>
            </a:r>
            <a:r>
              <a:rPr lang="ru-RU" sz="1400" dirty="0" smtClean="0"/>
              <a:t>» – аналитический документ, разрабатываемый в целях предоставления гражданам актуальной информации о бюджете в формате, доступном для широкого круга пользователей. Внимательное изучение бюджета дает представление о намерениях власти, ее политике, распределении ею финансовых ресурсов, которые уплачиваются в виде налогов, различных сборов и пошлин физическими и юридическими лицами для проведения значимой для общества деятельности. Благодаря анализу бюджета можно установить, как распределяются денежные средства, расходуются ли они по назначению. </a:t>
            </a:r>
          </a:p>
          <a:p>
            <a:pPr marL="0" indent="447675" algn="just">
              <a:spcAft>
                <a:spcPts val="300"/>
              </a:spcAft>
              <a:buClr>
                <a:srgbClr val="FF0000"/>
              </a:buClr>
              <a:buNone/>
            </a:pPr>
            <a:r>
              <a:rPr lang="ru-RU" sz="1400" dirty="0" smtClean="0"/>
              <a:t>Настоящая информация в доступной форме знакомит граждан с основами бюджетного законодательства, целями, задачами и приоритетными направлениями бюджетной и налоговой политики Новокузнецкого городского округа, с основными показателями его социально-экономического развития. Кроме того, «</a:t>
            </a:r>
            <a:r>
              <a:rPr lang="ru-RU" sz="1400" b="1" dirty="0" smtClean="0"/>
              <a:t>Бюджет для граждан</a:t>
            </a:r>
            <a:r>
              <a:rPr lang="ru-RU" sz="1400" dirty="0" smtClean="0"/>
              <a:t>» познакомит Вас с положениями основного финансового документа – бюджета Новокузнецкого городского округа на 2017 год и плановый период 2018 и 2019 годов.</a:t>
            </a:r>
          </a:p>
          <a:p>
            <a:pPr marL="0" indent="447675" algn="just">
              <a:spcAft>
                <a:spcPts val="300"/>
              </a:spcAft>
              <a:buClr>
                <a:srgbClr val="FF0000"/>
              </a:buClr>
              <a:buNone/>
            </a:pPr>
            <a:r>
              <a:rPr lang="ru-RU" sz="1400" dirty="0" smtClean="0"/>
              <a:t>«</a:t>
            </a:r>
            <a:r>
              <a:rPr lang="ru-RU" sz="1400" b="1" dirty="0" smtClean="0"/>
              <a:t>Бюджет для граждан</a:t>
            </a:r>
            <a:r>
              <a:rPr lang="ru-RU" sz="1400" dirty="0" smtClean="0"/>
              <a:t>» нацелен на получение обратной связи от граждан, которым интересны современные проблемы муниципальных финансов в Новокузнецком городском округе.</a:t>
            </a:r>
          </a:p>
        </p:txBody>
      </p:sp>
      <p:pic>
        <p:nvPicPr>
          <p:cNvPr id="7" name="Рисунок 6" descr="IMG_1208_без лог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436" y="5131860"/>
            <a:ext cx="1041251" cy="127207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одержимое 4"/>
          <p:cNvGraphicFramePr>
            <a:graphicFrameLocks noGrp="1"/>
          </p:cNvGraphicFramePr>
          <p:nvPr>
            <p:ph idx="1"/>
          </p:nvPr>
        </p:nvGraphicFramePr>
        <p:xfrm>
          <a:off x="4989125" y="4841053"/>
          <a:ext cx="3781425" cy="1570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162"/>
                <a:gridCol w="1106828"/>
                <a:gridCol w="1083928"/>
                <a:gridCol w="865507"/>
              </a:tblGrid>
              <a:tr h="51707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Год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Расходы за счет местного бюджета</a:t>
                      </a:r>
                      <a:endParaRPr lang="ru-RU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Расходы за счет МБТ</a:t>
                      </a:r>
                      <a:endParaRPr lang="ru-RU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Итого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BACC6"/>
                    </a:solidFill>
                  </a:tcPr>
                </a:tc>
              </a:tr>
              <a:tr h="31024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2017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6 656,0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7 509,5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14 165,5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024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2018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6 391,6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7 499,8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13 891,4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024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2019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6 676,4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7 311,8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13 988,2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CE7D-2900-40C4-877E-E8D0735265D9}" type="slidenum">
              <a:rPr lang="ru-RU"/>
              <a:pPr/>
              <a:t>20</a:t>
            </a:fld>
            <a:endParaRPr lang="ru-RU" dirty="0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839172" y="2842230"/>
            <a:ext cx="7382303" cy="423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Динамика расходов бюджета с 2016 по 2019 гг.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45027" y="641268"/>
            <a:ext cx="7588334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/>
              <a:t>Формирование расходов осуществляется в соответствии с расходными обязательствами, законодательно закрепленными за соответствующими уровнями бюджетов. </a:t>
            </a:r>
            <a:endParaRPr lang="ru-RU" sz="1400" dirty="0" smtClean="0">
              <a:solidFill>
                <a:prstClr val="black"/>
              </a:solidFill>
            </a:endParaRPr>
          </a:p>
          <a:p>
            <a:endParaRPr lang="ru-RU" sz="600" dirty="0" smtClean="0"/>
          </a:p>
          <a:p>
            <a:r>
              <a:rPr lang="ru-RU" sz="1400" dirty="0" smtClean="0"/>
              <a:t>Бюджет формируется: по разделам, по ведомствам, по государственным программам.</a:t>
            </a:r>
          </a:p>
          <a:p>
            <a:r>
              <a:rPr lang="ru-RU" sz="1400" dirty="0" smtClean="0"/>
              <a:t>Для этого применяется бюджетная классификация:</a:t>
            </a:r>
          </a:p>
          <a:p>
            <a:endParaRPr lang="ru-RU" sz="500" dirty="0" smtClean="0"/>
          </a:p>
          <a:p>
            <a:pPr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</a:rPr>
              <a:t>Функциональная</a:t>
            </a:r>
            <a:r>
              <a:rPr lang="ru-RU" sz="1400" dirty="0" smtClean="0">
                <a:solidFill>
                  <a:srgbClr val="002060"/>
                </a:solidFill>
              </a:rPr>
              <a:t> классификация </a:t>
            </a:r>
          </a:p>
          <a:p>
            <a:pPr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</a:rPr>
              <a:t>Ведомственная</a:t>
            </a:r>
            <a:r>
              <a:rPr lang="ru-RU" sz="1400" dirty="0" smtClean="0">
                <a:solidFill>
                  <a:srgbClr val="002060"/>
                </a:solidFill>
              </a:rPr>
              <a:t> классификация </a:t>
            </a:r>
          </a:p>
          <a:p>
            <a:pPr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 Классификация </a:t>
            </a:r>
            <a:r>
              <a:rPr lang="ru-RU" sz="1400" b="1" dirty="0" smtClean="0">
                <a:solidFill>
                  <a:srgbClr val="002060"/>
                </a:solidFill>
              </a:rPr>
              <a:t>по муниципальным программам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599" y="4845500"/>
            <a:ext cx="4419601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Справочно:</a:t>
            </a:r>
          </a:p>
          <a:p>
            <a:pPr algn="ctr"/>
            <a:r>
              <a:rPr lang="ru-RU" sz="1400" dirty="0" smtClean="0"/>
              <a:t>На 01.01.2017 года на территории Новокузнецкого городского округа было зарегистрировано </a:t>
            </a:r>
            <a:r>
              <a:rPr lang="ru-RU" dirty="0" smtClean="0">
                <a:solidFill>
                  <a:srgbClr val="FF0000"/>
                </a:solidFill>
              </a:rPr>
              <a:t>379</a:t>
            </a:r>
            <a:r>
              <a:rPr lang="ru-RU" dirty="0" smtClean="0"/>
              <a:t> </a:t>
            </a:r>
            <a:r>
              <a:rPr lang="ru-RU" sz="1400" dirty="0" smtClean="0"/>
              <a:t>муниципальных учреждения, из них: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57 </a:t>
            </a:r>
            <a:r>
              <a:rPr lang="ru-RU" sz="1400" dirty="0" smtClean="0"/>
              <a:t>казенных учреждений, </a:t>
            </a:r>
            <a:r>
              <a:rPr lang="ru-RU" dirty="0" smtClean="0">
                <a:solidFill>
                  <a:srgbClr val="FF0000"/>
                </a:solidFill>
              </a:rPr>
              <a:t>39</a:t>
            </a:r>
            <a:r>
              <a:rPr lang="ru-RU" sz="1400" dirty="0" smtClean="0"/>
              <a:t> автономных учреждения, </a:t>
            </a:r>
            <a:r>
              <a:rPr lang="ru-RU" dirty="0" smtClean="0">
                <a:solidFill>
                  <a:srgbClr val="FF0000"/>
                </a:solidFill>
              </a:rPr>
              <a:t>283 </a:t>
            </a:r>
            <a:r>
              <a:rPr lang="ru-RU" sz="1400" dirty="0" smtClean="0"/>
              <a:t>бюджетных учреждения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291449" y="2968827"/>
            <a:ext cx="1175657" cy="3681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74A6C"/>
                </a:solidFill>
              </a:rPr>
              <a:t>млрд руб.</a:t>
            </a:r>
            <a:endParaRPr lang="ru-RU" sz="16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17083" y="4381990"/>
            <a:ext cx="1175657" cy="3681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74A6C"/>
                </a:solidFill>
              </a:rPr>
              <a:t>млн руб.</a:t>
            </a:r>
            <a:endParaRPr lang="ru-RU" sz="1600" dirty="0"/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84947909"/>
              </p:ext>
            </p:extLst>
          </p:nvPr>
        </p:nvGraphicFramePr>
        <p:xfrm>
          <a:off x="308758" y="3206335"/>
          <a:ext cx="8514608" cy="1053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>
          <a:xfrm>
            <a:off x="1100166" y="159487"/>
            <a:ext cx="5419387" cy="541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4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РАСХОДЫ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БЮДЖЕТА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129728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Диаграмма 19"/>
          <p:cNvGraphicFramePr/>
          <p:nvPr/>
        </p:nvGraphicFramePr>
        <p:xfrm>
          <a:off x="3987209" y="1903228"/>
          <a:ext cx="4859079" cy="3759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72957" y="5688281"/>
            <a:ext cx="78751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002060"/>
                </a:solidFill>
              </a:rPr>
              <a:t>Функциональная</a:t>
            </a:r>
            <a:r>
              <a:rPr lang="ru-RU" sz="1400" dirty="0" smtClean="0">
                <a:solidFill>
                  <a:srgbClr val="002060"/>
                </a:solidFill>
              </a:rPr>
              <a:t> классификация отражает направление средств бюджета на выполнение основных функций государства (образование, культура, здравоохранение, социальная политика, физическая культура и т. </a:t>
            </a:r>
            <a:r>
              <a:rPr lang="ru-RU" sz="1400" dirty="0" err="1" smtClean="0">
                <a:solidFill>
                  <a:srgbClr val="002060"/>
                </a:solidFill>
              </a:rPr>
              <a:t>д</a:t>
            </a:r>
            <a:r>
              <a:rPr lang="ru-RU" sz="1400" dirty="0" smtClean="0">
                <a:solidFill>
                  <a:srgbClr val="002060"/>
                </a:solidFill>
              </a:rPr>
              <a:t>).</a:t>
            </a:r>
            <a:endParaRPr lang="ru-RU" sz="1400" dirty="0"/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368681" y="1195017"/>
          <a:ext cx="8254323" cy="3504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7543868" y="781280"/>
            <a:ext cx="1175657" cy="3681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74A6C"/>
                </a:solidFill>
              </a:rPr>
              <a:t>млн руб.</a:t>
            </a:r>
            <a:endParaRPr lang="ru-RU" sz="16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123949" y="2"/>
            <a:ext cx="7515225" cy="103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Функциональная структура расходов городского бюджета на 2017 год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867386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7263" y="1641355"/>
            <a:ext cx="5900737" cy="418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Содержимое 4"/>
          <p:cNvSpPr txBox="1">
            <a:spLocks/>
          </p:cNvSpPr>
          <p:nvPr/>
        </p:nvSpPr>
        <p:spPr>
          <a:xfrm>
            <a:off x="390523" y="4752975"/>
            <a:ext cx="990601" cy="171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 44,1 %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5" name="Содержимое 4"/>
          <p:cNvSpPr txBox="1">
            <a:spLocks/>
          </p:cNvSpPr>
          <p:nvPr/>
        </p:nvSpPr>
        <p:spPr>
          <a:xfrm>
            <a:off x="1562099" y="2948252"/>
            <a:ext cx="987678" cy="23309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400" b="1" dirty="0" smtClean="0">
                <a:latin typeface="+mj-lt"/>
              </a:rPr>
              <a:t> 21,4 %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6" name="Содержимое 4"/>
          <p:cNvSpPr txBox="1">
            <a:spLocks/>
          </p:cNvSpPr>
          <p:nvPr/>
        </p:nvSpPr>
        <p:spPr>
          <a:xfrm>
            <a:off x="5908109" y="2514600"/>
            <a:ext cx="845116" cy="190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4,5 %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7" name="Содержимое 4"/>
          <p:cNvSpPr txBox="1">
            <a:spLocks/>
          </p:cNvSpPr>
          <p:nvPr/>
        </p:nvSpPr>
        <p:spPr>
          <a:xfrm>
            <a:off x="3069659" y="5130791"/>
            <a:ext cx="883215" cy="212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1,1 %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8" name="Содержимое 4"/>
          <p:cNvSpPr txBox="1">
            <a:spLocks/>
          </p:cNvSpPr>
          <p:nvPr/>
        </p:nvSpPr>
        <p:spPr>
          <a:xfrm>
            <a:off x="3552825" y="1447801"/>
            <a:ext cx="866775" cy="219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5,1 %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9" name="Содержимое 4"/>
          <p:cNvSpPr txBox="1">
            <a:spLocks/>
          </p:cNvSpPr>
          <p:nvPr/>
        </p:nvSpPr>
        <p:spPr>
          <a:xfrm>
            <a:off x="5927160" y="3695700"/>
            <a:ext cx="854640" cy="1809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1,9 %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0" name="Содержимое 4"/>
          <p:cNvSpPr txBox="1">
            <a:spLocks/>
          </p:cNvSpPr>
          <p:nvPr/>
        </p:nvSpPr>
        <p:spPr>
          <a:xfrm>
            <a:off x="6012884" y="3112682"/>
            <a:ext cx="930841" cy="259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2,0 %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1" name="Содержимое 4"/>
          <p:cNvSpPr txBox="1">
            <a:spLocks/>
          </p:cNvSpPr>
          <p:nvPr/>
        </p:nvSpPr>
        <p:spPr>
          <a:xfrm>
            <a:off x="4546034" y="1859549"/>
            <a:ext cx="864165" cy="226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5,0 %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2" name="Содержимое 4"/>
          <p:cNvSpPr txBox="1">
            <a:spLocks/>
          </p:cNvSpPr>
          <p:nvPr/>
        </p:nvSpPr>
        <p:spPr>
          <a:xfrm>
            <a:off x="2409826" y="2032190"/>
            <a:ext cx="1152524" cy="206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 7,7 %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3" name="Содержимое 4"/>
          <p:cNvSpPr txBox="1">
            <a:spLocks/>
          </p:cNvSpPr>
          <p:nvPr/>
        </p:nvSpPr>
        <p:spPr>
          <a:xfrm>
            <a:off x="4352924" y="4648201"/>
            <a:ext cx="857251" cy="25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0,5 %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4" name="Содержимое 4"/>
          <p:cNvSpPr txBox="1">
            <a:spLocks/>
          </p:cNvSpPr>
          <p:nvPr/>
        </p:nvSpPr>
        <p:spPr>
          <a:xfrm>
            <a:off x="5505449" y="4221750"/>
            <a:ext cx="876301" cy="216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1,3 %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5" name="Содержимое 4"/>
          <p:cNvSpPr txBox="1">
            <a:spLocks/>
          </p:cNvSpPr>
          <p:nvPr/>
        </p:nvSpPr>
        <p:spPr>
          <a:xfrm>
            <a:off x="276225" y="5066497"/>
            <a:ext cx="1343025" cy="448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Комитет образования и науки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6" name="Содержимое 4"/>
          <p:cNvSpPr txBox="1">
            <a:spLocks/>
          </p:cNvSpPr>
          <p:nvPr/>
        </p:nvSpPr>
        <p:spPr>
          <a:xfrm>
            <a:off x="752475" y="3195728"/>
            <a:ext cx="1790700" cy="461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Комитет социальной защиты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7" name="Содержимое 4"/>
          <p:cNvSpPr txBox="1">
            <a:spLocks/>
          </p:cNvSpPr>
          <p:nvPr/>
        </p:nvSpPr>
        <p:spPr>
          <a:xfrm>
            <a:off x="2434431" y="1241089"/>
            <a:ext cx="2149435" cy="503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Управление по транспорту и связи</a:t>
            </a:r>
            <a:endParaRPr lang="ru-RU" sz="1200" dirty="0"/>
          </a:p>
        </p:txBody>
      </p:sp>
      <p:sp>
        <p:nvSpPr>
          <p:cNvPr id="48" name="Содержимое 4"/>
          <p:cNvSpPr txBox="1">
            <a:spLocks/>
          </p:cNvSpPr>
          <p:nvPr/>
        </p:nvSpPr>
        <p:spPr>
          <a:xfrm>
            <a:off x="180976" y="1857375"/>
            <a:ext cx="3019424" cy="438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Управление дорожно-коммунального хозяйства и благоустройства</a:t>
            </a:r>
            <a:endParaRPr lang="ru-RU" sz="1200" dirty="0"/>
          </a:p>
        </p:txBody>
      </p:sp>
      <p:sp>
        <p:nvSpPr>
          <p:cNvPr id="49" name="Содержимое 4"/>
          <p:cNvSpPr txBox="1">
            <a:spLocks/>
          </p:cNvSpPr>
          <p:nvPr/>
        </p:nvSpPr>
        <p:spPr>
          <a:xfrm>
            <a:off x="6677024" y="3019425"/>
            <a:ext cx="1920711" cy="514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Управление опеки и попечительства</a:t>
            </a:r>
            <a:endParaRPr lang="ru-RU" sz="1200" dirty="0"/>
          </a:p>
        </p:txBody>
      </p:sp>
      <p:sp>
        <p:nvSpPr>
          <p:cNvPr id="50" name="Содержимое 4"/>
          <p:cNvSpPr txBox="1">
            <a:spLocks/>
          </p:cNvSpPr>
          <p:nvPr/>
        </p:nvSpPr>
        <p:spPr>
          <a:xfrm>
            <a:off x="3067049" y="5311763"/>
            <a:ext cx="923926" cy="184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Прочие</a:t>
            </a:r>
          </a:p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endParaRPr lang="ru-RU" sz="1200" dirty="0"/>
          </a:p>
        </p:txBody>
      </p:sp>
      <p:sp>
        <p:nvSpPr>
          <p:cNvPr id="51" name="Содержимое 4"/>
          <p:cNvSpPr txBox="1">
            <a:spLocks/>
          </p:cNvSpPr>
          <p:nvPr/>
        </p:nvSpPr>
        <p:spPr>
          <a:xfrm>
            <a:off x="6372225" y="3694598"/>
            <a:ext cx="2590800" cy="38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Комитет по управлению муниципальным имуществом</a:t>
            </a:r>
            <a:endParaRPr lang="ru-RU" sz="1200" dirty="0"/>
          </a:p>
        </p:txBody>
      </p:sp>
      <p:sp>
        <p:nvSpPr>
          <p:cNvPr id="52" name="Содержимое 4"/>
          <p:cNvSpPr txBox="1">
            <a:spLocks/>
          </p:cNvSpPr>
          <p:nvPr/>
        </p:nvSpPr>
        <p:spPr>
          <a:xfrm>
            <a:off x="4495799" y="1638795"/>
            <a:ext cx="1952626" cy="313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Управление культуры</a:t>
            </a:r>
            <a:endParaRPr lang="ru-RU" sz="1200" dirty="0"/>
          </a:p>
        </p:txBody>
      </p:sp>
      <p:sp>
        <p:nvSpPr>
          <p:cNvPr id="53" name="Содержимое 4"/>
          <p:cNvSpPr txBox="1">
            <a:spLocks/>
          </p:cNvSpPr>
          <p:nvPr/>
        </p:nvSpPr>
        <p:spPr>
          <a:xfrm>
            <a:off x="6438900" y="2470067"/>
            <a:ext cx="2105025" cy="320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Администрация города</a:t>
            </a:r>
            <a:endParaRPr lang="ru-RU" sz="1200" dirty="0"/>
          </a:p>
        </p:txBody>
      </p:sp>
      <p:sp>
        <p:nvSpPr>
          <p:cNvPr id="54" name="Содержимое 4"/>
          <p:cNvSpPr txBox="1">
            <a:spLocks/>
          </p:cNvSpPr>
          <p:nvPr/>
        </p:nvSpPr>
        <p:spPr>
          <a:xfrm>
            <a:off x="3943350" y="5000625"/>
            <a:ext cx="2057400" cy="5238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Комитет градостроительства и земельных ресурсов</a:t>
            </a:r>
            <a:endParaRPr lang="ru-RU" sz="1200" dirty="0"/>
          </a:p>
        </p:txBody>
      </p:sp>
      <p:sp>
        <p:nvSpPr>
          <p:cNvPr id="55" name="Содержимое 4"/>
          <p:cNvSpPr txBox="1">
            <a:spLocks/>
          </p:cNvSpPr>
          <p:nvPr/>
        </p:nvSpPr>
        <p:spPr>
          <a:xfrm>
            <a:off x="6246421" y="4220438"/>
            <a:ext cx="2327563" cy="437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Комитет по физической культуре, спорту и туризму</a:t>
            </a:r>
            <a:endParaRPr lang="ru-RU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3266434" y="5842287"/>
            <a:ext cx="5558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002060"/>
                </a:solidFill>
              </a:rPr>
              <a:t>Ведомственная</a:t>
            </a:r>
            <a:r>
              <a:rPr lang="ru-RU" sz="1200" dirty="0" smtClean="0">
                <a:solidFill>
                  <a:srgbClr val="002060"/>
                </a:solidFill>
              </a:rPr>
              <a:t> классификация непосредственно связана со структурой управления, она отображает группировку юридических лиц, получающих бюджетные средства (комитеты, управления, администрации районов и города)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28" name="Содержимое 4"/>
          <p:cNvSpPr txBox="1">
            <a:spLocks/>
          </p:cNvSpPr>
          <p:nvPr/>
        </p:nvSpPr>
        <p:spPr>
          <a:xfrm>
            <a:off x="5393759" y="2092316"/>
            <a:ext cx="883215" cy="212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4,7 %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9" name="Содержимое 4"/>
          <p:cNvSpPr txBox="1">
            <a:spLocks/>
          </p:cNvSpPr>
          <p:nvPr/>
        </p:nvSpPr>
        <p:spPr>
          <a:xfrm>
            <a:off x="5953124" y="1920863"/>
            <a:ext cx="2537733" cy="450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Комитет жилищно-коммунального хозяйства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1" name="Содержимое 4"/>
          <p:cNvSpPr txBox="1">
            <a:spLocks/>
          </p:cNvSpPr>
          <p:nvPr/>
        </p:nvSpPr>
        <p:spPr>
          <a:xfrm>
            <a:off x="5086349" y="4393200"/>
            <a:ext cx="876301" cy="216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0,7 %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6" name="Содержимое 4"/>
          <p:cNvSpPr txBox="1">
            <a:spLocks/>
          </p:cNvSpPr>
          <p:nvPr/>
        </p:nvSpPr>
        <p:spPr>
          <a:xfrm>
            <a:off x="4981574" y="4591913"/>
            <a:ext cx="2202997" cy="437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Управление капитального строительства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 bwMode="auto">
          <a:xfrm>
            <a:off x="1123949" y="2"/>
            <a:ext cx="7515225" cy="103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Ведомственная структура расходов городского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бюджета на 2017 год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215208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034BE65-D03A-4C7F-AA65-DDEDBE111AF8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0167" y="1188640"/>
          <a:ext cx="8626414" cy="5410194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353682"/>
                <a:gridCol w="4663095"/>
                <a:gridCol w="624898"/>
                <a:gridCol w="721929"/>
                <a:gridCol w="736522"/>
                <a:gridCol w="769060"/>
                <a:gridCol w="757228"/>
              </a:tblGrid>
              <a:tr h="2666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/>
                        <a:t>№ </a:t>
                      </a:r>
                      <a:r>
                        <a:rPr lang="ru-RU" sz="1000" u="none" strike="noStrike" dirty="0" err="1"/>
                        <a:t>п</a:t>
                      </a:r>
                      <a:r>
                        <a:rPr lang="ru-RU" sz="1000" u="none" strike="noStrike" dirty="0"/>
                        <a:t>/</a:t>
                      </a:r>
                      <a:r>
                        <a:rPr lang="ru-RU" sz="1000" u="none" strike="noStrike" dirty="0" err="1"/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/>
                        <a:t>Наименование </a:t>
                      </a:r>
                      <a:r>
                        <a:rPr lang="ru-RU" sz="1000" u="none" strike="noStrike" dirty="0"/>
                        <a:t>программы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/>
                        <a:t>2015 (факт)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/>
                        <a:t>2016 (факт)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/>
                        <a:t>2017 </a:t>
                      </a:r>
                      <a:r>
                        <a:rPr lang="ru-RU" sz="1000" u="none" strike="noStrike" dirty="0" smtClean="0"/>
                        <a:t>(план)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/>
                        <a:t>2018 </a:t>
                      </a:r>
                      <a:r>
                        <a:rPr lang="ru-RU" sz="1000" u="none" strike="noStrike" dirty="0" smtClean="0"/>
                        <a:t>(план)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/>
                        <a:t>2019 </a:t>
                      </a:r>
                      <a:r>
                        <a:rPr lang="ru-RU" sz="1000" u="none" strike="noStrike" dirty="0" smtClean="0"/>
                        <a:t>(план)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«Защита </a:t>
                      </a:r>
                      <a:r>
                        <a:rPr lang="ru-RU" sz="1000" u="none" strike="noStrike" dirty="0"/>
                        <a:t>населения и территории от </a:t>
                      </a:r>
                      <a:r>
                        <a:rPr lang="ru-RU" sz="1000" u="none" strike="noStrike" dirty="0" smtClean="0"/>
                        <a:t>ЧС, </a:t>
                      </a:r>
                      <a:r>
                        <a:rPr lang="ru-RU" sz="1000" u="none" strike="noStrike" dirty="0"/>
                        <a:t>обеспечение пожарной безопасности, безопасности на водных объектах территории Новокузнецкого городского округа"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60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62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62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64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64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7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"</a:t>
                      </a:r>
                      <a:r>
                        <a:rPr lang="ru-RU" sz="1000" u="none" strike="noStrike" dirty="0"/>
                        <a:t>Защита прав детей-сирот и детей, оставшихся без попечения родителей, прав недееспособных граждан"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260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275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279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279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279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96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"</a:t>
                      </a:r>
                      <a:r>
                        <a:rPr lang="ru-RU" sz="1000" u="none" strike="noStrike" dirty="0"/>
                        <a:t>Обеспечение жилыми помещениями отдельных категорий граждан города </a:t>
                      </a:r>
                      <a:r>
                        <a:rPr lang="ru-RU" sz="1000" u="none" strike="noStrike" dirty="0" smtClean="0"/>
                        <a:t>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553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/>
                        <a:t>1 </a:t>
                      </a:r>
                      <a:r>
                        <a:rPr lang="ru-RU" sz="1400" u="none" strike="noStrike" dirty="0" smtClean="0"/>
                        <a:t>249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239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183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184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65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"</a:t>
                      </a:r>
                      <a:r>
                        <a:rPr lang="ru-RU" sz="1000" u="none" strike="noStrike" dirty="0"/>
                        <a:t>Управление муниципальным имуществом Новокузнецкого городского округа"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42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22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18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62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"</a:t>
                      </a:r>
                      <a:r>
                        <a:rPr lang="ru-RU" sz="1000" u="none" strike="noStrike" dirty="0"/>
                        <a:t>Комплексное благоустройство территории Новокузнецкого городского округа"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/>
                        <a:t>1 </a:t>
                      </a:r>
                      <a:r>
                        <a:rPr lang="ru-RU" sz="1400" u="none" strike="noStrike" dirty="0" smtClean="0"/>
                        <a:t>352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/>
                        <a:t>1 </a:t>
                      </a:r>
                      <a:r>
                        <a:rPr lang="ru-RU" sz="1400" u="none" strike="noStrike" dirty="0" smtClean="0"/>
                        <a:t>764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/>
                        <a:t>1 </a:t>
                      </a:r>
                      <a:r>
                        <a:rPr lang="ru-RU" sz="1400" u="none" strike="noStrike" dirty="0" smtClean="0"/>
                        <a:t>162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902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999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92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"</a:t>
                      </a:r>
                      <a:r>
                        <a:rPr lang="ru-RU" sz="1000" u="none" strike="noStrike" dirty="0"/>
                        <a:t>Организация и развитие пассажирских перевозок и координация работы операторов связи на территории Новокузнецкого городского округа"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773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721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719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715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717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80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"</a:t>
                      </a:r>
                      <a:r>
                        <a:rPr lang="ru-RU" sz="1000" u="none" strike="noStrike" dirty="0"/>
                        <a:t>Основные направления развития территории Новокузнецкого городского округа"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48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52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71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60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64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7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"</a:t>
                      </a:r>
                      <a:r>
                        <a:rPr lang="ru-RU" sz="1000" u="none" strike="noStrike" dirty="0"/>
                        <a:t>Охрана окружающей среды и рациональное природопользование в границах </a:t>
                      </a:r>
                      <a:r>
                        <a:rPr lang="ru-RU" sz="1000" u="none" strike="noStrike" dirty="0" smtClean="0"/>
                        <a:t>НГО"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72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"</a:t>
                      </a:r>
                      <a:r>
                        <a:rPr lang="ru-RU" sz="1000" u="none" strike="noStrike" dirty="0"/>
                        <a:t>Поддержка социально ориентированных некоммерческих организаций в городе </a:t>
                      </a:r>
                      <a:r>
                        <a:rPr lang="ru-RU" sz="1000" u="none" strike="noStrike" dirty="0" smtClean="0"/>
                        <a:t>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/>
                        <a:t>3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6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"</a:t>
                      </a:r>
                      <a:r>
                        <a:rPr lang="ru-RU" sz="1000" u="none" strike="noStrike" dirty="0"/>
                        <a:t>Развитие жилищно-коммунального хозяйства города Новокузнецка"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/>
                        <a:t>2 </a:t>
                      </a:r>
                      <a:r>
                        <a:rPr lang="ru-RU" sz="1400" u="none" strike="noStrike" dirty="0" smtClean="0"/>
                        <a:t>415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/>
                        <a:t>1 </a:t>
                      </a:r>
                      <a:r>
                        <a:rPr lang="ru-RU" sz="1400" u="none" strike="noStrike" dirty="0" smtClean="0"/>
                        <a:t>483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596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414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535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52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"</a:t>
                      </a:r>
                      <a:r>
                        <a:rPr lang="ru-RU" sz="1000" u="none" strike="noStrike" dirty="0"/>
                        <a:t>Развитие и функционирование системы образования города Новокузнецка"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/>
                        <a:t>7 </a:t>
                      </a:r>
                      <a:r>
                        <a:rPr lang="ru-RU" sz="1400" u="none" strike="noStrike" dirty="0" smtClean="0"/>
                        <a:t>073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/>
                        <a:t>7 </a:t>
                      </a:r>
                      <a:r>
                        <a:rPr lang="ru-RU" sz="1400" u="none" strike="noStrike" dirty="0" smtClean="0"/>
                        <a:t>124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/>
                        <a:t>6 </a:t>
                      </a:r>
                      <a:r>
                        <a:rPr lang="ru-RU" sz="1400" u="none" strike="noStrike" dirty="0" smtClean="0"/>
                        <a:t>595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/>
                        <a:t>6 </a:t>
                      </a:r>
                      <a:r>
                        <a:rPr lang="ru-RU" sz="1400" u="none" strike="noStrike" dirty="0" smtClean="0"/>
                        <a:t>694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/>
                        <a:t>6 </a:t>
                      </a:r>
                      <a:r>
                        <a:rPr lang="ru-RU" sz="1400" u="none" strike="noStrike" dirty="0" smtClean="0"/>
                        <a:t>580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58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"</a:t>
                      </a:r>
                      <a:r>
                        <a:rPr lang="ru-RU" sz="1000" u="none" strike="noStrike" dirty="0"/>
                        <a:t>Развитие культуры в городе Новокузнецке"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355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351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547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554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334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05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"</a:t>
                      </a:r>
                      <a:r>
                        <a:rPr lang="ru-RU" sz="1000" u="none" strike="noStrike" dirty="0"/>
                        <a:t>Развитие системы социальной защиты населения города Новокузнецка"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/>
                        <a:t>3 </a:t>
                      </a:r>
                      <a:r>
                        <a:rPr lang="ru-RU" sz="1400" u="none" strike="noStrike" dirty="0" smtClean="0"/>
                        <a:t>085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/>
                        <a:t>2 </a:t>
                      </a:r>
                      <a:r>
                        <a:rPr lang="ru-RU" sz="1400" u="none" strike="noStrike" dirty="0" smtClean="0"/>
                        <a:t>957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/>
                        <a:t>3 </a:t>
                      </a:r>
                      <a:r>
                        <a:rPr lang="ru-RU" sz="1400" u="none" strike="noStrike" dirty="0" smtClean="0"/>
                        <a:t>028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/>
                        <a:t>2 </a:t>
                      </a:r>
                      <a:r>
                        <a:rPr lang="ru-RU" sz="1400" u="none" strike="noStrike" dirty="0" smtClean="0"/>
                        <a:t>965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/>
                        <a:t>2 </a:t>
                      </a:r>
                      <a:r>
                        <a:rPr lang="ru-RU" sz="1400" u="none" strike="noStrike" dirty="0" smtClean="0"/>
                        <a:t>949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7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"</a:t>
                      </a:r>
                      <a:r>
                        <a:rPr lang="ru-RU" sz="1000" u="none" strike="noStrike" dirty="0"/>
                        <a:t>Развитие субъектов малого и среднего предпринимательства в </a:t>
                      </a:r>
                      <a:r>
                        <a:rPr lang="ru-RU" sz="1000" u="none" strike="noStrike" dirty="0" smtClean="0"/>
                        <a:t>городе"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11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67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"</a:t>
                      </a:r>
                      <a:r>
                        <a:rPr lang="ru-RU" sz="1000" u="none" strike="noStrike" dirty="0"/>
                        <a:t>Развитие физической культуры и массового спорта </a:t>
                      </a:r>
                      <a:r>
                        <a:rPr lang="ru-RU" sz="1000" u="none" strike="noStrike" dirty="0" smtClean="0"/>
                        <a:t>НГО"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26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10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28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"</a:t>
                      </a:r>
                      <a:r>
                        <a:rPr lang="ru-RU" sz="1000" u="none" strike="noStrike" dirty="0"/>
                        <a:t>Реализация молодежной политики в городе Новокузнецке"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13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29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"</a:t>
                      </a:r>
                      <a:r>
                        <a:rPr lang="ru-RU" sz="1000" u="none" strike="noStrike" dirty="0"/>
                        <a:t>Совершенствование предоставления государственных и муниципальных услуг на базе многофункционального центра в Новокузнецком городском округе"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41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55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68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65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/>
                        <a:t>64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21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18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"</a:t>
                      </a:r>
                      <a:r>
                        <a:rPr lang="ru-RU" sz="1000" u="none" strike="noStrike" dirty="0"/>
                        <a:t>Управление капиталовложениями Новокузнецкого городского округа"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247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134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22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10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90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"</a:t>
                      </a:r>
                      <a:r>
                        <a:rPr lang="ru-RU" sz="1000" u="none" strike="noStrike" dirty="0"/>
                        <a:t>Управление муниципальными финансами Новокузнецкого городского округа"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185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/>
                        <a:t>283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437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671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913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4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/>
                        <a:t>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/>
                        <a:t>"</a:t>
                      </a:r>
                      <a:r>
                        <a:rPr lang="ru-RU" sz="1000" u="none" strike="noStrike" dirty="0"/>
                        <a:t>Развитие здравоохранения города Новокузнецка"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431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/>
                        <a:t>466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/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/>
                        <a:t>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/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67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/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/>
                        <a:t>Итого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/>
                        <a:t>16 </a:t>
                      </a:r>
                      <a:r>
                        <a:rPr lang="ru-RU" sz="1400" b="1" u="none" strike="noStrike" dirty="0" smtClean="0"/>
                        <a:t>958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/>
                        <a:t>17 056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/>
                        <a:t>13 </a:t>
                      </a:r>
                      <a:r>
                        <a:rPr lang="ru-RU" sz="1400" b="1" u="none" strike="noStrike" dirty="0" smtClean="0"/>
                        <a:t>862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/>
                        <a:t>13 </a:t>
                      </a:r>
                      <a:r>
                        <a:rPr lang="ru-RU" sz="1400" b="1" u="none" strike="noStrike" dirty="0" smtClean="0"/>
                        <a:t>632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/>
                        <a:t>13 </a:t>
                      </a:r>
                      <a:r>
                        <a:rPr lang="ru-RU" sz="1400" b="1" u="none" strike="noStrike" dirty="0" smtClean="0"/>
                        <a:t>739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5217" marR="5217" marT="52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7386452" y="748139"/>
            <a:ext cx="1175657" cy="3681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74A6C"/>
                </a:solidFill>
              </a:rPr>
              <a:t>млн руб.</a:t>
            </a:r>
            <a:endParaRPr lang="ru-RU" sz="1600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23950" y="0"/>
            <a:ext cx="6678137" cy="1028699"/>
          </a:xfrm>
        </p:spPr>
        <p:txBody>
          <a:bodyPr anchor="b">
            <a:noAutofit/>
          </a:bodyPr>
          <a:lstStyle/>
          <a:p>
            <a:pPr algn="l"/>
            <a:r>
              <a:rPr lang="ru-RU" sz="2400" dirty="0" smtClean="0"/>
              <a:t>Расходы бюджета в разрезе муниципальных программ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5067300" y="1142636"/>
          <a:ext cx="3937711" cy="5638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7675542" y="991899"/>
            <a:ext cx="1175657" cy="3681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74A6C"/>
                </a:solidFill>
              </a:rPr>
              <a:t>млн руб.</a:t>
            </a:r>
            <a:endParaRPr lang="ru-RU" sz="16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123949" y="2"/>
            <a:ext cx="7515225" cy="103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/>
              <a:t>Утверждённые муниципальные программы (МП) Новокузнецкого городского округа (НГО) на 2017 год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2425" y="1382362"/>
          <a:ext cx="4752975" cy="5099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52975"/>
              </a:tblGrid>
              <a:tr h="252000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/>
                        <a:t>Развитие и функционирование системы </a:t>
                      </a:r>
                      <a:r>
                        <a:rPr lang="ru-RU" sz="1000" u="none" strike="noStrike" dirty="0" smtClean="0"/>
                        <a:t>образования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/>
                        <a:t>Развитие системы </a:t>
                      </a:r>
                      <a:r>
                        <a:rPr lang="ru-RU" sz="1000" u="none" strike="noStrike" dirty="0" smtClean="0"/>
                        <a:t>соц. защиты населения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/>
                        <a:t>Комплексное благоустройство территории </a:t>
                      </a:r>
                      <a:r>
                        <a:rPr lang="ru-RU" sz="1000" u="none" strike="noStrike" dirty="0" smtClean="0"/>
                        <a:t>НГО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/>
                        <a:t>Организация и развитие пассажирских перевозок и координация работы операторов связи НГО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 smtClean="0"/>
                        <a:t>Развитие жилищно-коммунального хозяйства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/>
                        <a:t>Развитие культуры в городе Новокузнецке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/>
                        <a:t>Управление муниципальными финансами НГО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 smtClean="0"/>
                        <a:t>Защита прав детей-сирот и детей, оставшихся без попечения родителей, прав недееспособных граждан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 smtClean="0"/>
                        <a:t>Обеспечение жилыми помещениями отдельных категорий граждан города Новокузнецка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/>
                        <a:t>Основные направления развития территории </a:t>
                      </a:r>
                      <a:r>
                        <a:rPr lang="ru-RU" sz="1000" u="none" strike="noStrike" dirty="0" smtClean="0"/>
                        <a:t>НГО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 smtClean="0"/>
                        <a:t>Совершенствование предоставления государственных и муниципальных услуг на базе многофункционального центра в Новокузнецком городском округе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/>
                        <a:t>Защита населения и территории от ЧС НГО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/>
                        <a:t>Управление муниципальным имуществом НГО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/>
                        <a:t>Управление капиталовложениями </a:t>
                      </a:r>
                      <a:r>
                        <a:rPr lang="ru-RU" sz="1000" u="none" strike="noStrike" dirty="0" smtClean="0"/>
                        <a:t>НГО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/>
                        <a:t>Реализация молодежной политики в городе Новокузнецке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/>
                        <a:t>Развитие физической культуры и массового спорта Новокузнецка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/>
                        <a:t>Охрана окружающей среды и рациональное природопользование НГО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/>
                        <a:t>Поддержка социально ориентированных некоммерческих организаций в городе Новокузнецке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/>
                        <a:t>Развитие субъектов малого и среднего предпринимательства в городе Новокузнецке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Содержимое 4"/>
          <p:cNvGraphicFramePr>
            <a:graphicFrameLocks/>
          </p:cNvGraphicFramePr>
          <p:nvPr/>
        </p:nvGraphicFramePr>
        <p:xfrm>
          <a:off x="6722669" y="2807741"/>
          <a:ext cx="2067381" cy="1493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04051" y="2210731"/>
            <a:ext cx="2314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Соотношение программной и </a:t>
            </a:r>
            <a:r>
              <a:rPr lang="ru-RU" sz="1200" b="1" dirty="0" err="1" smtClean="0"/>
              <a:t>непрограммной</a:t>
            </a:r>
            <a:r>
              <a:rPr lang="ru-RU" sz="1200" b="1" dirty="0" smtClean="0"/>
              <a:t> частей бюджета на 2017 год</a:t>
            </a:r>
            <a:endParaRPr lang="ru-RU" sz="1200" b="1" dirty="0"/>
          </a:p>
        </p:txBody>
      </p:sp>
      <p:graphicFrame>
        <p:nvGraphicFramePr>
          <p:cNvPr id="11" name="Схема 10"/>
          <p:cNvGraphicFramePr/>
          <p:nvPr/>
        </p:nvGraphicFramePr>
        <p:xfrm>
          <a:off x="5868468" y="4718304"/>
          <a:ext cx="2960978" cy="1375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78867386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950" y="-1"/>
            <a:ext cx="7143750" cy="1028701"/>
          </a:xfrm>
        </p:spPr>
        <p:txBody>
          <a:bodyPr anchor="b">
            <a:noAutofit/>
          </a:bodyPr>
          <a:lstStyle/>
          <a:p>
            <a:pPr algn="l"/>
            <a:r>
              <a:rPr lang="ru-RU" sz="2400" dirty="0" smtClean="0"/>
              <a:t>МП «Развитие и функционирование системы образования города Новокузнецка»</a:t>
            </a:r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97931" y="2035443"/>
          <a:ext cx="3940540" cy="3329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38575" y="3810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183095" y="1132490"/>
            <a:ext cx="5360580" cy="461665"/>
          </a:xfrm>
          <a:prstGeom prst="rect">
            <a:avLst/>
          </a:prstGeom>
          <a:solidFill>
            <a:schemeClr val="bg1"/>
          </a:solidFill>
          <a:ln cap="rnd">
            <a:solidFill>
              <a:schemeClr val="tx2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200" b="1" u="sng" dirty="0" smtClean="0">
                <a:solidFill>
                  <a:schemeClr val="tx1"/>
                </a:solidFill>
              </a:rPr>
              <a:t>Цель:</a:t>
            </a:r>
            <a:r>
              <a:rPr lang="ru-RU" sz="1200" i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	</a:t>
            </a:r>
            <a:r>
              <a:rPr lang="ru-RU" sz="1200" dirty="0" smtClean="0">
                <a:ea typeface="Verdana" pitchFamily="34" charset="0"/>
                <a:cs typeface="Verdana" pitchFamily="34" charset="0"/>
              </a:rPr>
              <a:t> Обеспечение доступности и качества образования на территории города Новокузнецка</a:t>
            </a:r>
            <a:endParaRPr lang="ru-RU" sz="1200" dirty="0" smtClean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29425" y="1170589"/>
            <a:ext cx="1914525" cy="1753672"/>
          </a:xfrm>
          <a:prstGeom prst="roundRect">
            <a:avLst/>
          </a:prstGeom>
          <a:solidFill>
            <a:schemeClr val="bg2"/>
          </a:solidFill>
          <a:ln cap="rnd">
            <a:solidFill>
              <a:schemeClr val="bg2">
                <a:lumMod val="50000"/>
              </a:scheme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Общий объём: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34 067,2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2015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7 073,1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2016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7 124,9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2017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6 594,9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2018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6 693,8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2019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6 580,4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2430967" y="3476746"/>
            <a:ext cx="1257303" cy="461665"/>
          </a:xfrm>
          <a:prstGeom prst="rect">
            <a:avLst/>
          </a:prstGeom>
          <a:noFill/>
          <a:ln cap="rnd">
            <a:noFill/>
            <a:rou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dirty="0" smtClean="0">
                <a:latin typeface="Trebuchet MS" pitchFamily="34" charset="0"/>
                <a:ea typeface="Verdana" pitchFamily="34" charset="0"/>
                <a:cs typeface="Verdana" pitchFamily="34" charset="0"/>
              </a:rPr>
              <a:t>6 594,9</a:t>
            </a: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5065355" y="5559876"/>
            <a:ext cx="2006688" cy="882978"/>
          </a:xfrm>
          <a:prstGeom prst="wedgeRoundRectCallout">
            <a:avLst>
              <a:gd name="adj1" fmla="val -81811"/>
              <a:gd name="adj2" fmla="val -185986"/>
              <a:gd name="adj3" fmla="val 16667"/>
            </a:avLst>
          </a:prstGeom>
          <a:solidFill>
            <a:schemeClr val="accent3">
              <a:alpha val="50196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prstClr val="black"/>
                </a:solidFill>
              </a:rPr>
              <a:t>19,3</a:t>
            </a:r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Погашение кредиторской задолженности в сфере образования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5520546" y="3608716"/>
            <a:ext cx="3362324" cy="1609726"/>
          </a:xfrm>
          <a:prstGeom prst="wedgeRoundRectCallout">
            <a:avLst>
              <a:gd name="adj1" fmla="val -81338"/>
              <a:gd name="adj2" fmla="val -9641"/>
              <a:gd name="adj3" fmla="val 16667"/>
            </a:avLst>
          </a:prstGeom>
          <a:solidFill>
            <a:schemeClr val="accent2">
              <a:alpha val="50196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104,3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Социальные гарантии в сфере образования (Питание детей из многодетных семей; бесплатный проезд на городском и пригородном транспорте детей сирот и отличников учёбы; стипендии отличникам учёбы; компенсация родительской платы за детские сады и другое)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3217654" y="5564038"/>
            <a:ext cx="1690777" cy="879894"/>
          </a:xfrm>
          <a:prstGeom prst="wedgeRoundRectCallout">
            <a:avLst>
              <a:gd name="adj1" fmla="val 18793"/>
              <a:gd name="adj2" fmla="val -184487"/>
              <a:gd name="adj3" fmla="val 16667"/>
            </a:avLst>
          </a:prstGeom>
          <a:solidFill>
            <a:schemeClr val="accent4">
              <a:alpha val="50196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prstClr val="black"/>
                </a:solidFill>
              </a:rPr>
              <a:t>21,6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Расходы на организацию программы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390526" y="5562600"/>
            <a:ext cx="2667000" cy="885453"/>
          </a:xfrm>
          <a:prstGeom prst="wedgeRoundRectCallout">
            <a:avLst>
              <a:gd name="adj1" fmla="val 29943"/>
              <a:gd name="adj2" fmla="val -112410"/>
              <a:gd name="adj3" fmla="val 16667"/>
            </a:avLst>
          </a:prstGeom>
          <a:solidFill>
            <a:schemeClr val="tx2">
              <a:lumMod val="60000"/>
              <a:lumOff val="40000"/>
              <a:alpha val="50196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prstClr val="black"/>
                </a:solidFill>
              </a:rPr>
              <a:t>6 449,7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Развитие и функционирование муниципальных организаций образования города Новокузнецка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386452" y="724389"/>
            <a:ext cx="1175657" cy="3681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74A6C"/>
                </a:solidFill>
              </a:rPr>
              <a:t>млн руб.</a:t>
            </a:r>
            <a:endParaRPr lang="ru-RU" sz="1600" dirty="0"/>
          </a:p>
        </p:txBody>
      </p:sp>
      <p:sp>
        <p:nvSpPr>
          <p:cNvPr id="22" name="Выноска 2 21"/>
          <p:cNvSpPr/>
          <p:nvPr/>
        </p:nvSpPr>
        <p:spPr>
          <a:xfrm flipH="1">
            <a:off x="314319" y="1657350"/>
            <a:ext cx="2038356" cy="1085850"/>
          </a:xfrm>
          <a:prstGeom prst="borderCallout2">
            <a:avLst>
              <a:gd name="adj1" fmla="val 100281"/>
              <a:gd name="adj2" fmla="val 65001"/>
              <a:gd name="adj3" fmla="val 117239"/>
              <a:gd name="adj4" fmla="val 64907"/>
              <a:gd name="adj5" fmla="val 137445"/>
              <a:gd name="adj6" fmla="val 33925"/>
            </a:avLst>
          </a:prstGeom>
          <a:solidFill>
            <a:srgbClr val="558ED5">
              <a:alpha val="1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Обеспечение общедоступного и бесплатного начального общего, основного общего, среднего общего образования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(91 школа, 56 659 обучающихся)</a:t>
            </a:r>
          </a:p>
        </p:txBody>
      </p:sp>
      <p:sp>
        <p:nvSpPr>
          <p:cNvPr id="23" name="Выноска 2 22"/>
          <p:cNvSpPr/>
          <p:nvPr/>
        </p:nvSpPr>
        <p:spPr>
          <a:xfrm flipH="1">
            <a:off x="3864625" y="1708929"/>
            <a:ext cx="2794959" cy="561975"/>
          </a:xfrm>
          <a:prstGeom prst="borderCallout2">
            <a:avLst>
              <a:gd name="adj1" fmla="val 100281"/>
              <a:gd name="adj2" fmla="val 71053"/>
              <a:gd name="adj3" fmla="val 128296"/>
              <a:gd name="adj4" fmla="val 70999"/>
              <a:gd name="adj5" fmla="val 176707"/>
              <a:gd name="adj6" fmla="val 87365"/>
            </a:avLst>
          </a:prstGeom>
          <a:solidFill>
            <a:srgbClr val="558ED5">
              <a:alpha val="1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Обеспечение деятельности учреждений дополнительного образования детей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(32 организации ДО, 55 957 обучающихся)</a:t>
            </a:r>
          </a:p>
        </p:txBody>
      </p:sp>
      <p:sp>
        <p:nvSpPr>
          <p:cNvPr id="24" name="Выноска 2 23"/>
          <p:cNvSpPr/>
          <p:nvPr/>
        </p:nvSpPr>
        <p:spPr>
          <a:xfrm flipH="1">
            <a:off x="4779037" y="2380891"/>
            <a:ext cx="1880557" cy="1052422"/>
          </a:xfrm>
          <a:prstGeom prst="borderCallout2">
            <a:avLst>
              <a:gd name="adj1" fmla="val 100281"/>
              <a:gd name="adj2" fmla="val 90275"/>
              <a:gd name="adj3" fmla="val 117519"/>
              <a:gd name="adj4" fmla="val 90145"/>
              <a:gd name="adj5" fmla="val 127546"/>
              <a:gd name="adj6" fmla="val 110976"/>
            </a:avLst>
          </a:prstGeom>
          <a:solidFill>
            <a:srgbClr val="558ED5">
              <a:alpha val="1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Обеспечение деятельности прочих учреждений образования (детские дома, ИПК, РЭУ, Комбинат питания, ЦБ и пр.)</a:t>
            </a:r>
          </a:p>
        </p:txBody>
      </p:sp>
      <p:sp>
        <p:nvSpPr>
          <p:cNvPr id="21" name="Выноска 2 20"/>
          <p:cNvSpPr/>
          <p:nvPr/>
        </p:nvSpPr>
        <p:spPr>
          <a:xfrm flipH="1">
            <a:off x="301018" y="4209691"/>
            <a:ext cx="1389757" cy="1191344"/>
          </a:xfrm>
          <a:prstGeom prst="borderCallout2">
            <a:avLst>
              <a:gd name="adj1" fmla="val 74862"/>
              <a:gd name="adj2" fmla="val 286"/>
              <a:gd name="adj3" fmla="val 74493"/>
              <a:gd name="adj4" fmla="val -13661"/>
              <a:gd name="adj5" fmla="val 51159"/>
              <a:gd name="adj6" fmla="val -25670"/>
            </a:avLst>
          </a:prstGeom>
          <a:solidFill>
            <a:srgbClr val="558ED5">
              <a:alpha val="1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Обеспечение общедоступного и бесплатного дошкольного образования 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(165 детских садов, 30 752 детей)</a:t>
            </a:r>
          </a:p>
        </p:txBody>
      </p:sp>
    </p:spTree>
    <p:extLst>
      <p:ext uri="{BB962C8B-B14F-4D97-AF65-F5344CB8AC3E}">
        <p14:creationId xmlns:p14="http://schemas.microsoft.com/office/powerpoint/2010/main" xmlns="" val="212045134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950" y="1"/>
            <a:ext cx="5525567" cy="1388852"/>
          </a:xfrm>
        </p:spPr>
        <p:txBody>
          <a:bodyPr anchor="b">
            <a:noAutofit/>
          </a:bodyPr>
          <a:lstStyle/>
          <a:p>
            <a:pPr algn="l"/>
            <a:r>
              <a:rPr lang="ru-RU" sz="2400" dirty="0" smtClean="0"/>
              <a:t>МП «Развитие системы социальной защиты населения города Новокузнецка»</a:t>
            </a:r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</p:nvPr>
        </p:nvGraphicFramePr>
        <p:xfrm>
          <a:off x="2498360" y="2349773"/>
          <a:ext cx="3940540" cy="3329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38575" y="3810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954495" y="1437290"/>
            <a:ext cx="5360580" cy="646331"/>
          </a:xfrm>
          <a:prstGeom prst="rect">
            <a:avLst/>
          </a:prstGeom>
          <a:solidFill>
            <a:schemeClr val="bg1"/>
          </a:solidFill>
          <a:ln cap="rnd">
            <a:solidFill>
              <a:schemeClr val="tx2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200" b="1" u="sng" dirty="0" smtClean="0">
                <a:solidFill>
                  <a:schemeClr val="tx1"/>
                </a:solidFill>
              </a:rPr>
              <a:t>Цель:</a:t>
            </a:r>
            <a:r>
              <a:rPr lang="ru-RU" sz="1200" i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	</a:t>
            </a:r>
            <a:r>
              <a:rPr lang="ru-RU" sz="1200" dirty="0" smtClean="0">
                <a:ea typeface="Verdana" pitchFamily="34" charset="0"/>
                <a:cs typeface="Verdana" pitchFamily="34" charset="0"/>
              </a:rPr>
              <a:t> Повышение эффективности  социальной поддержки населения города Новокузнецка и повышение качества и доступности предоставления услуг по социальному обслуживанию</a:t>
            </a:r>
            <a:endParaRPr lang="ru-RU" sz="1200" dirty="0" smtClean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3829046" y="3781551"/>
            <a:ext cx="1257303" cy="461665"/>
          </a:xfrm>
          <a:prstGeom prst="rect">
            <a:avLst/>
          </a:prstGeom>
          <a:noFill/>
          <a:ln cap="rnd">
            <a:noFill/>
            <a:rou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dirty="0" smtClean="0">
                <a:latin typeface="Trebuchet MS" pitchFamily="34" charset="0"/>
                <a:ea typeface="Verdana" pitchFamily="34" charset="0"/>
                <a:cs typeface="Verdana" pitchFamily="34" charset="0"/>
              </a:rPr>
              <a:t>3 027,9</a:t>
            </a: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390526" y="4600575"/>
            <a:ext cx="2105024" cy="1952625"/>
          </a:xfrm>
          <a:prstGeom prst="wedgeRoundRectCallout">
            <a:avLst>
              <a:gd name="adj1" fmla="val 76047"/>
              <a:gd name="adj2" fmla="val -55607"/>
              <a:gd name="adj3" fmla="val 16667"/>
            </a:avLst>
          </a:prstGeom>
          <a:solidFill>
            <a:srgbClr val="558ED5">
              <a:alpha val="50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b="1" dirty="0" smtClean="0">
                <a:solidFill>
                  <a:prstClr val="black"/>
                </a:solidFill>
              </a:rPr>
              <a:t>2 </a:t>
            </a:r>
            <a:r>
              <a:rPr lang="ru-RU" sz="1200" b="1" dirty="0" smtClean="0">
                <a:solidFill>
                  <a:prstClr val="black"/>
                </a:solidFill>
              </a:rPr>
              <a:t>8</a:t>
            </a:r>
            <a:r>
              <a:rPr lang="en-US" sz="1200" b="1" dirty="0" smtClean="0">
                <a:solidFill>
                  <a:prstClr val="black"/>
                </a:solidFill>
              </a:rPr>
              <a:t>72</a:t>
            </a:r>
            <a:r>
              <a:rPr lang="ru-RU" sz="1200" b="1" dirty="0" smtClean="0">
                <a:solidFill>
                  <a:prstClr val="black"/>
                </a:solidFill>
              </a:rPr>
              <a:t>,</a:t>
            </a:r>
            <a:r>
              <a:rPr lang="en-US" sz="1200" b="1" dirty="0" smtClean="0">
                <a:solidFill>
                  <a:prstClr val="black"/>
                </a:solidFill>
              </a:rPr>
              <a:t>8</a:t>
            </a:r>
            <a:endParaRPr lang="ru-RU" sz="1200" b="1" dirty="0" smtClean="0">
              <a:solidFill>
                <a:prstClr val="black"/>
              </a:solidFill>
            </a:endParaRPr>
          </a:p>
          <a:p>
            <a:pPr lvl="0" algn="ctr"/>
            <a:r>
              <a:rPr lang="ru-RU" sz="1200" dirty="0" smtClean="0">
                <a:solidFill>
                  <a:schemeClr val="tx1"/>
                </a:solidFill>
              </a:rPr>
              <a:t>Повышение качества жизни отдельных категорий граждан, степени их социальной защищенности. </a:t>
            </a:r>
          </a:p>
          <a:p>
            <a:pPr lvl="0" algn="ctr"/>
            <a:r>
              <a:rPr lang="ru-RU" sz="1200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Около  </a:t>
            </a:r>
            <a:r>
              <a:rPr lang="ru-RU" sz="1200" b="1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110 000 </a:t>
            </a:r>
            <a:r>
              <a:rPr lang="ru-RU" sz="1200" dirty="0" smtClean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горожан являются получателями мер социальной поддержки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6572249" y="3305175"/>
            <a:ext cx="2219325" cy="3037331"/>
          </a:xfrm>
          <a:prstGeom prst="wedgeRoundRectCallout">
            <a:avLst>
              <a:gd name="adj1" fmla="val -82806"/>
              <a:gd name="adj2" fmla="val -32433"/>
              <a:gd name="adj3" fmla="val 16667"/>
            </a:avLst>
          </a:prstGeom>
          <a:solidFill>
            <a:schemeClr val="accent2">
              <a:alpha val="50196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155,1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Прочее (расходы на организацию программы; содержание и развитие сети загородных учреждений с целью оздоровления детей, оказавшихся в трудной жизненной ситуации; организация и проведение социально значимых мероприятий; социальная интеграция инвалидов; погашение кредиторской задолженности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371822" y="424465"/>
            <a:ext cx="1175657" cy="3681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74A6C"/>
                </a:solidFill>
              </a:rPr>
              <a:t>млн руб.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836740" y="1038916"/>
            <a:ext cx="1914525" cy="1753672"/>
          </a:xfrm>
          <a:prstGeom prst="roundRect">
            <a:avLst/>
          </a:prstGeom>
          <a:solidFill>
            <a:schemeClr val="bg2"/>
          </a:solidFill>
          <a:ln cap="rnd">
            <a:solidFill>
              <a:schemeClr val="bg2">
                <a:lumMod val="50000"/>
              </a:scheme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Общий объём: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14 984,2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2015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3 084,6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2016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2 957,6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2017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3 027,9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2018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2 965,0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2019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2 949,1</a:t>
            </a:r>
          </a:p>
        </p:txBody>
      </p:sp>
      <p:sp>
        <p:nvSpPr>
          <p:cNvPr id="14" name="Выноска 2 13"/>
          <p:cNvSpPr/>
          <p:nvPr/>
        </p:nvSpPr>
        <p:spPr>
          <a:xfrm flipH="1">
            <a:off x="2628900" y="5591175"/>
            <a:ext cx="1657350" cy="1000125"/>
          </a:xfrm>
          <a:prstGeom prst="borderCallout2">
            <a:avLst>
              <a:gd name="adj1" fmla="val -922"/>
              <a:gd name="adj2" fmla="val 71455"/>
              <a:gd name="adj3" fmla="val -17893"/>
              <a:gd name="adj4" fmla="val 71164"/>
              <a:gd name="adj5" fmla="val -41902"/>
              <a:gd name="adj6" fmla="val 49663"/>
            </a:avLst>
          </a:prstGeom>
          <a:solidFill>
            <a:srgbClr val="558ED5">
              <a:alpha val="1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Меры социальной поддержки по оплате жилья и коммунальных услуг</a:t>
            </a:r>
          </a:p>
        </p:txBody>
      </p:sp>
      <p:sp>
        <p:nvSpPr>
          <p:cNvPr id="18" name="Выноска 2 17"/>
          <p:cNvSpPr/>
          <p:nvPr/>
        </p:nvSpPr>
        <p:spPr>
          <a:xfrm flipH="1">
            <a:off x="4552950" y="5586737"/>
            <a:ext cx="1704974" cy="1004563"/>
          </a:xfrm>
          <a:prstGeom prst="borderCallout2">
            <a:avLst>
              <a:gd name="adj1" fmla="val 1075"/>
              <a:gd name="adj2" fmla="val 16935"/>
              <a:gd name="adj3" fmla="val -24354"/>
              <a:gd name="adj4" fmla="val 16640"/>
              <a:gd name="adj5" fmla="val -63625"/>
              <a:gd name="adj6" fmla="val 35186"/>
            </a:avLst>
          </a:prstGeom>
          <a:solidFill>
            <a:srgbClr val="558ED5">
              <a:alpha val="1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Меры социальной поддержки по региональному законодательству</a:t>
            </a:r>
          </a:p>
        </p:txBody>
      </p:sp>
      <p:sp>
        <p:nvSpPr>
          <p:cNvPr id="19" name="Выноска 2 18"/>
          <p:cNvSpPr/>
          <p:nvPr/>
        </p:nvSpPr>
        <p:spPr>
          <a:xfrm flipH="1">
            <a:off x="400050" y="3495675"/>
            <a:ext cx="1943100" cy="1000125"/>
          </a:xfrm>
          <a:prstGeom prst="borderCallout2">
            <a:avLst>
              <a:gd name="adj1" fmla="val 19078"/>
              <a:gd name="adj2" fmla="val -114"/>
              <a:gd name="adj3" fmla="val 19250"/>
              <a:gd name="adj4" fmla="val -8248"/>
              <a:gd name="adj5" fmla="val 69527"/>
              <a:gd name="adj6" fmla="val -31710"/>
            </a:avLst>
          </a:prstGeom>
          <a:solidFill>
            <a:srgbClr val="558ED5">
              <a:alpha val="1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Меры социальной поддержки по переданным полномочиям и расходным обязательствам Российской Федерации</a:t>
            </a:r>
          </a:p>
        </p:txBody>
      </p:sp>
      <p:sp>
        <p:nvSpPr>
          <p:cNvPr id="20" name="Выноска 2 19"/>
          <p:cNvSpPr/>
          <p:nvPr/>
        </p:nvSpPr>
        <p:spPr>
          <a:xfrm flipH="1">
            <a:off x="400050" y="2933700"/>
            <a:ext cx="1943100" cy="476250"/>
          </a:xfrm>
          <a:prstGeom prst="borderCallout2">
            <a:avLst>
              <a:gd name="adj1" fmla="val 19078"/>
              <a:gd name="adj2" fmla="val -114"/>
              <a:gd name="adj3" fmla="val 19250"/>
              <a:gd name="adj4" fmla="val -8248"/>
              <a:gd name="adj5" fmla="val 94924"/>
              <a:gd name="adj6" fmla="val -38083"/>
            </a:avLst>
          </a:prstGeom>
          <a:solidFill>
            <a:srgbClr val="558ED5">
              <a:alpha val="1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Меры социальной поддержки семьям с детьми</a:t>
            </a:r>
          </a:p>
        </p:txBody>
      </p:sp>
      <p:sp>
        <p:nvSpPr>
          <p:cNvPr id="21" name="Выноска 2 20"/>
          <p:cNvSpPr/>
          <p:nvPr/>
        </p:nvSpPr>
        <p:spPr>
          <a:xfrm flipH="1">
            <a:off x="400048" y="2247900"/>
            <a:ext cx="2752726" cy="600075"/>
          </a:xfrm>
          <a:prstGeom prst="borderCallout2">
            <a:avLst>
              <a:gd name="adj1" fmla="val 19078"/>
              <a:gd name="adj2" fmla="val -114"/>
              <a:gd name="adj3" fmla="val 19250"/>
              <a:gd name="adj4" fmla="val -8248"/>
              <a:gd name="adj5" fmla="val 104447"/>
              <a:gd name="adj6" fmla="val -54144"/>
            </a:avLst>
          </a:prstGeom>
          <a:solidFill>
            <a:srgbClr val="558ED5">
              <a:alpha val="1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Меры социальной поддержки работникам муниципальных учреждений социального обслуживания</a:t>
            </a:r>
          </a:p>
        </p:txBody>
      </p:sp>
      <p:sp>
        <p:nvSpPr>
          <p:cNvPr id="22" name="Выноска 2 21"/>
          <p:cNvSpPr/>
          <p:nvPr/>
        </p:nvSpPr>
        <p:spPr>
          <a:xfrm>
            <a:off x="6296025" y="2905125"/>
            <a:ext cx="2495549" cy="295275"/>
          </a:xfrm>
          <a:prstGeom prst="borderCallout2">
            <a:avLst>
              <a:gd name="adj1" fmla="val 19078"/>
              <a:gd name="adj2" fmla="val -114"/>
              <a:gd name="adj3" fmla="val 19250"/>
              <a:gd name="adj4" fmla="val -8248"/>
              <a:gd name="adj5" fmla="val 117350"/>
              <a:gd name="adj6" fmla="val -20556"/>
            </a:avLst>
          </a:prstGeom>
          <a:solidFill>
            <a:srgbClr val="558ED5">
              <a:alpha val="1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Прочие меры социальной поддержки</a:t>
            </a:r>
          </a:p>
        </p:txBody>
      </p:sp>
    </p:spTree>
    <p:extLst>
      <p:ext uri="{BB962C8B-B14F-4D97-AF65-F5344CB8AC3E}">
        <p14:creationId xmlns:p14="http://schemas.microsoft.com/office/powerpoint/2010/main" xmlns="" val="212045134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950" y="0"/>
            <a:ext cx="7639050" cy="1390650"/>
          </a:xfrm>
        </p:spPr>
        <p:txBody>
          <a:bodyPr anchor="b">
            <a:noAutofit/>
          </a:bodyPr>
          <a:lstStyle/>
          <a:p>
            <a:pPr algn="l"/>
            <a:r>
              <a:rPr lang="ru-RU" sz="2400" dirty="0" smtClean="0"/>
              <a:t>МП «Комплексное благоустройство территории Новокузнецкого городского округа» </a:t>
            </a:r>
            <a:br>
              <a:rPr lang="ru-RU" sz="2400" dirty="0" smtClean="0"/>
            </a:br>
            <a:endParaRPr lang="ru-RU" sz="2400" dirty="0" smtClean="0"/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</p:nvPr>
        </p:nvGraphicFramePr>
        <p:xfrm>
          <a:off x="244549" y="1286541"/>
          <a:ext cx="6039293" cy="4295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38575" y="3810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187533" y="1128156"/>
            <a:ext cx="5058888" cy="646331"/>
          </a:xfrm>
          <a:prstGeom prst="rect">
            <a:avLst/>
          </a:prstGeom>
          <a:solidFill>
            <a:schemeClr val="bg1"/>
          </a:solidFill>
          <a:ln cap="rnd">
            <a:solidFill>
              <a:schemeClr val="tx2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200" b="1" u="sng" dirty="0" smtClean="0">
                <a:solidFill>
                  <a:schemeClr val="tx1"/>
                </a:solidFill>
              </a:rPr>
              <a:t>Цель:</a:t>
            </a:r>
            <a:r>
              <a:rPr lang="ru-RU" sz="1200" i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	</a:t>
            </a:r>
            <a:r>
              <a:rPr lang="ru-RU" sz="1200" dirty="0" smtClean="0">
                <a:ea typeface="Verdana" pitchFamily="34" charset="0"/>
                <a:cs typeface="Verdana" pitchFamily="34" charset="0"/>
              </a:rPr>
              <a:t> Повышение уровня безопасности, комфортности и эстетической привлекательности среды проживания населения на территории Новокузнецкого городского округа</a:t>
            </a:r>
            <a:endParaRPr lang="ru-RU" sz="1200" dirty="0" smtClean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07620" y="1170589"/>
            <a:ext cx="1836330" cy="1753672"/>
          </a:xfrm>
          <a:prstGeom prst="roundRect">
            <a:avLst/>
          </a:prstGeom>
          <a:solidFill>
            <a:schemeClr val="bg2"/>
          </a:solidFill>
          <a:ln cap="rnd">
            <a:solidFill>
              <a:schemeClr val="bg2">
                <a:lumMod val="50000"/>
              </a:scheme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Общий объём: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6 178,1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2015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1 352,3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2016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1 763,5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2017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1 161,6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2018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901,7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2019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998,9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2533646" y="3169101"/>
            <a:ext cx="1257303" cy="461665"/>
          </a:xfrm>
          <a:prstGeom prst="rect">
            <a:avLst/>
          </a:prstGeom>
          <a:noFill/>
          <a:ln cap="rnd">
            <a:noFill/>
            <a:rou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dirty="0" smtClean="0">
                <a:latin typeface="Trebuchet MS" pitchFamily="34" charset="0"/>
                <a:ea typeface="Verdana" pitchFamily="34" charset="0"/>
                <a:cs typeface="Verdana" pitchFamily="34" charset="0"/>
              </a:rPr>
              <a:t>1 161,6</a:t>
            </a: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5984898" y="5188684"/>
            <a:ext cx="2660598" cy="1225296"/>
          </a:xfrm>
          <a:prstGeom prst="wedgeRoundRectCallout">
            <a:avLst>
              <a:gd name="adj1" fmla="val -103509"/>
              <a:gd name="adj2" fmla="val -145470"/>
              <a:gd name="adj3" fmla="val 16667"/>
            </a:avLst>
          </a:prstGeom>
          <a:solidFill>
            <a:schemeClr val="accent3">
              <a:alpha val="50196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prstClr val="black"/>
                </a:solidFill>
              </a:rPr>
              <a:t>11,1</a:t>
            </a:r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Расходы на организацию программы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и осуществлению муниципального контроля в области дорожно-коммунального хозяйства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6523613" y="4049232"/>
            <a:ext cx="2105025" cy="781050"/>
          </a:xfrm>
          <a:prstGeom prst="wedgeRoundRectCallout">
            <a:avLst>
              <a:gd name="adj1" fmla="val -138905"/>
              <a:gd name="adj2" fmla="val -89831"/>
              <a:gd name="adj3" fmla="val 16667"/>
            </a:avLst>
          </a:prstGeom>
          <a:solidFill>
            <a:schemeClr val="accent2">
              <a:alpha val="50196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88,2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Обращение с отходами производства и потребления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4157908" y="5209949"/>
            <a:ext cx="1588682" cy="1222744"/>
          </a:xfrm>
          <a:prstGeom prst="wedgeRoundRectCallout">
            <a:avLst>
              <a:gd name="adj1" fmla="val -59930"/>
              <a:gd name="adj2" fmla="val -95683"/>
              <a:gd name="adj3" fmla="val 16667"/>
            </a:avLst>
          </a:prstGeom>
          <a:solidFill>
            <a:schemeClr val="accent4">
              <a:alpha val="50196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prstClr val="black"/>
                </a:solidFill>
              </a:rPr>
              <a:t>166,9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Обеспечение безопасности дорожного движения в городе Новокузнецке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453088" y="5196659"/>
            <a:ext cx="3358338" cy="1236034"/>
          </a:xfrm>
          <a:prstGeom prst="wedgeRoundRectCallout">
            <a:avLst>
              <a:gd name="adj1" fmla="val 23708"/>
              <a:gd name="adj2" fmla="val -83012"/>
              <a:gd name="adj3" fmla="val 16667"/>
            </a:avLst>
          </a:prstGeom>
          <a:solidFill>
            <a:schemeClr val="tx2">
              <a:lumMod val="60000"/>
              <a:lumOff val="40000"/>
              <a:alpha val="50196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prstClr val="black"/>
                </a:solidFill>
              </a:rPr>
              <a:t>895,4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Благоустройство городских территорий, организация содержания и ремонта объектов благоустройства, дорог и других элементов улично-дорожной сети Новокузнецкого городского округа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386452" y="724389"/>
            <a:ext cx="1175657" cy="3681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74A6C"/>
                </a:solidFill>
              </a:rPr>
              <a:t>млн руб.</a:t>
            </a:r>
            <a:endParaRPr lang="ru-RU" sz="1600" dirty="0"/>
          </a:p>
        </p:txBody>
      </p:sp>
      <p:sp>
        <p:nvSpPr>
          <p:cNvPr id="23" name="Выноска 2 22"/>
          <p:cNvSpPr/>
          <p:nvPr/>
        </p:nvSpPr>
        <p:spPr>
          <a:xfrm>
            <a:off x="5569526" y="3040084"/>
            <a:ext cx="2541319" cy="771895"/>
          </a:xfrm>
          <a:prstGeom prst="borderCallout2">
            <a:avLst>
              <a:gd name="adj1" fmla="val 51942"/>
              <a:gd name="adj2" fmla="val 351"/>
              <a:gd name="adj3" fmla="val 52221"/>
              <a:gd name="adj4" fmla="val -13058"/>
              <a:gd name="adj5" fmla="val -11092"/>
              <a:gd name="adj6" fmla="val -34689"/>
            </a:avLst>
          </a:prstGeom>
          <a:solidFill>
            <a:srgbClr val="558ED5">
              <a:alpha val="1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Содержание водоотливных комплексов и объектов инженерной защиты, прочие мероприятия по благоустройству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5" name="Выноска 2 24"/>
          <p:cNvSpPr/>
          <p:nvPr/>
        </p:nvSpPr>
        <p:spPr>
          <a:xfrm flipH="1">
            <a:off x="304798" y="1909948"/>
            <a:ext cx="1379517" cy="607621"/>
          </a:xfrm>
          <a:prstGeom prst="borderCallout2">
            <a:avLst>
              <a:gd name="adj1" fmla="val 12214"/>
              <a:gd name="adj2" fmla="val -1427"/>
              <a:gd name="adj3" fmla="val 12215"/>
              <a:gd name="adj4" fmla="val -27755"/>
              <a:gd name="adj5" fmla="val 37640"/>
              <a:gd name="adj6" fmla="val -43101"/>
            </a:avLst>
          </a:prstGeom>
          <a:solidFill>
            <a:srgbClr val="558ED5">
              <a:alpha val="1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Благоустройство и озеленение территории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6" name="Выноска 2 25"/>
          <p:cNvSpPr/>
          <p:nvPr/>
        </p:nvSpPr>
        <p:spPr>
          <a:xfrm flipH="1">
            <a:off x="304797" y="4085112"/>
            <a:ext cx="1379517" cy="807522"/>
          </a:xfrm>
          <a:prstGeom prst="borderCallout2">
            <a:avLst>
              <a:gd name="adj1" fmla="val 61661"/>
              <a:gd name="adj2" fmla="val -1426"/>
              <a:gd name="adj3" fmla="val 61662"/>
              <a:gd name="adj4" fmla="val -18285"/>
              <a:gd name="adj5" fmla="val 47907"/>
              <a:gd name="adj6" fmla="val -25885"/>
            </a:avLst>
          </a:prstGeom>
          <a:solidFill>
            <a:srgbClr val="558ED5">
              <a:alpha val="1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Содержание и ремонт автомобильных дорог</a:t>
            </a:r>
          </a:p>
        </p:txBody>
      </p:sp>
      <p:sp>
        <p:nvSpPr>
          <p:cNvPr id="27" name="Выноска 2 26"/>
          <p:cNvSpPr/>
          <p:nvPr/>
        </p:nvSpPr>
        <p:spPr>
          <a:xfrm>
            <a:off x="5017322" y="1969325"/>
            <a:ext cx="1379517" cy="807522"/>
          </a:xfrm>
          <a:prstGeom prst="borderCallout2">
            <a:avLst>
              <a:gd name="adj1" fmla="val 19014"/>
              <a:gd name="adj2" fmla="val 296"/>
              <a:gd name="adj3" fmla="val 19015"/>
              <a:gd name="adj4" fmla="val -17424"/>
              <a:gd name="adj5" fmla="val 28789"/>
              <a:gd name="adj6" fmla="val -61179"/>
            </a:avLst>
          </a:prstGeom>
          <a:solidFill>
            <a:srgbClr val="558ED5">
              <a:alpha val="1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Содержание и реконструкция сетей наружного освещения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045134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950" y="2"/>
            <a:ext cx="7640040" cy="1388851"/>
          </a:xfrm>
        </p:spPr>
        <p:txBody>
          <a:bodyPr anchor="b">
            <a:noAutofit/>
          </a:bodyPr>
          <a:lstStyle/>
          <a:p>
            <a:pPr algn="l"/>
            <a:r>
              <a:rPr lang="ru-RU" sz="2400" dirty="0" smtClean="0"/>
              <a:t>МП «Организация и развитие пассажирских перевозок и координация работы операторов связи на территории Новокузнецкого городского округа»</a:t>
            </a:r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</p:nvPr>
        </p:nvGraphicFramePr>
        <p:xfrm>
          <a:off x="1302033" y="1942790"/>
          <a:ext cx="3940540" cy="3329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38575" y="3810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68719" y="1511765"/>
            <a:ext cx="6036855" cy="461665"/>
          </a:xfrm>
          <a:prstGeom prst="rect">
            <a:avLst/>
          </a:prstGeom>
          <a:solidFill>
            <a:schemeClr val="bg1"/>
          </a:solidFill>
          <a:ln cap="rnd">
            <a:solidFill>
              <a:schemeClr val="tx2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200" b="1" u="sng" dirty="0" smtClean="0">
                <a:solidFill>
                  <a:schemeClr val="tx1"/>
                </a:solidFill>
              </a:rPr>
              <a:t>Цель:</a:t>
            </a:r>
            <a:r>
              <a:rPr lang="ru-RU" sz="1200" i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	</a:t>
            </a:r>
            <a:r>
              <a:rPr lang="ru-RU" sz="1200" dirty="0" smtClean="0">
                <a:ea typeface="Verdana" pitchFamily="34" charset="0"/>
                <a:cs typeface="Verdana" pitchFamily="34" charset="0"/>
              </a:rPr>
              <a:t>Создание условий для наиболее полного удовлетворения потребности населения Новокузнецкого городского округа в пассажирских перевозках и услугах связи</a:t>
            </a:r>
            <a:endParaRPr lang="ru-RU" sz="1200" dirty="0" smtClean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26670" y="1491839"/>
            <a:ext cx="1836330" cy="1753672"/>
          </a:xfrm>
          <a:prstGeom prst="roundRect">
            <a:avLst/>
          </a:prstGeom>
          <a:solidFill>
            <a:schemeClr val="bg2"/>
          </a:solidFill>
          <a:ln cap="rnd">
            <a:solidFill>
              <a:schemeClr val="bg2">
                <a:lumMod val="50000"/>
              </a:scheme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Общий объём: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3 645,4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2015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773,0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2016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721,3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2017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718,9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2018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714,9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2019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717,2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2642246" y="3381751"/>
            <a:ext cx="1257303" cy="461665"/>
          </a:xfrm>
          <a:prstGeom prst="rect">
            <a:avLst/>
          </a:prstGeom>
          <a:noFill/>
          <a:ln cap="rnd">
            <a:noFill/>
            <a:rou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dirty="0" smtClean="0">
                <a:latin typeface="Trebuchet MS" pitchFamily="34" charset="0"/>
                <a:ea typeface="Verdana" pitchFamily="34" charset="0"/>
                <a:cs typeface="Verdana" pitchFamily="34" charset="0"/>
              </a:rPr>
              <a:t>718,9</a:t>
            </a: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4916372" y="5350697"/>
            <a:ext cx="2054432" cy="907598"/>
          </a:xfrm>
          <a:prstGeom prst="wedgeRoundRectCallout">
            <a:avLst>
              <a:gd name="adj1" fmla="val -65443"/>
              <a:gd name="adj2" fmla="val -170595"/>
              <a:gd name="adj3" fmla="val 16667"/>
            </a:avLst>
          </a:prstGeom>
          <a:solidFill>
            <a:schemeClr val="accent3">
              <a:alpha val="50196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prstClr val="black"/>
                </a:solidFill>
              </a:rPr>
              <a:t>8</a:t>
            </a:r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Погашение кредиторской задолженности в сфере управления транспортом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6462145" y="4429496"/>
            <a:ext cx="1945573" cy="763481"/>
          </a:xfrm>
          <a:prstGeom prst="wedgeRoundRectCallout">
            <a:avLst>
              <a:gd name="adj1" fmla="val -139610"/>
              <a:gd name="adj2" fmla="val -108317"/>
              <a:gd name="adj3" fmla="val 16667"/>
            </a:avLst>
          </a:prstGeom>
          <a:solidFill>
            <a:schemeClr val="accent2">
              <a:alpha val="50196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46,3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Расходы на организацию программы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1591281" y="5355771"/>
            <a:ext cx="2565072" cy="1206955"/>
          </a:xfrm>
          <a:prstGeom prst="wedgeRoundRectCallout">
            <a:avLst>
              <a:gd name="adj1" fmla="val 15920"/>
              <a:gd name="adj2" fmla="val -101893"/>
              <a:gd name="adj3" fmla="val 16667"/>
            </a:avLst>
          </a:prstGeom>
          <a:solidFill>
            <a:schemeClr val="tx2">
              <a:lumMod val="60000"/>
              <a:lumOff val="40000"/>
              <a:alpha val="50196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prstClr val="black"/>
                </a:solidFill>
              </a:rPr>
              <a:t>664,7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Обслуживание населения города Новокузнецка пассажирским транспортом, осуществляющим перевозку по социальному заказу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457702" y="1045014"/>
            <a:ext cx="1175657" cy="3681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74A6C"/>
                </a:solidFill>
              </a:rPr>
              <a:t>млн руб.</a:t>
            </a:r>
            <a:endParaRPr lang="ru-RU" sz="1600" dirty="0"/>
          </a:p>
        </p:txBody>
      </p:sp>
      <p:sp>
        <p:nvSpPr>
          <p:cNvPr id="18" name="Выноска 2 17"/>
          <p:cNvSpPr/>
          <p:nvPr/>
        </p:nvSpPr>
        <p:spPr>
          <a:xfrm flipH="1">
            <a:off x="364170" y="4049483"/>
            <a:ext cx="1379517" cy="1104406"/>
          </a:xfrm>
          <a:prstGeom prst="borderCallout2">
            <a:avLst>
              <a:gd name="adj1" fmla="val 61661"/>
              <a:gd name="adj2" fmla="val -1426"/>
              <a:gd name="adj3" fmla="val 61662"/>
              <a:gd name="adj4" fmla="val -18285"/>
              <a:gd name="adj5" fmla="val 47907"/>
              <a:gd name="adj6" fmla="val -25885"/>
            </a:avLst>
          </a:prstGeom>
          <a:solidFill>
            <a:srgbClr val="558ED5">
              <a:alpha val="1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Выполнение социального заказа на перевозку пассажиров автомобильным транспортом</a:t>
            </a:r>
          </a:p>
        </p:txBody>
      </p:sp>
      <p:sp>
        <p:nvSpPr>
          <p:cNvPr id="19" name="Выноска 2 18"/>
          <p:cNvSpPr/>
          <p:nvPr/>
        </p:nvSpPr>
        <p:spPr>
          <a:xfrm>
            <a:off x="5210176" y="2337449"/>
            <a:ext cx="1447914" cy="1082643"/>
          </a:xfrm>
          <a:prstGeom prst="borderCallout2">
            <a:avLst>
              <a:gd name="adj1" fmla="val 19014"/>
              <a:gd name="adj2" fmla="val 296"/>
              <a:gd name="adj3" fmla="val 19015"/>
              <a:gd name="adj4" fmla="val -17424"/>
              <a:gd name="adj5" fmla="val 29669"/>
              <a:gd name="adj6" fmla="val -50654"/>
            </a:avLst>
          </a:prstGeom>
          <a:solidFill>
            <a:srgbClr val="558ED5">
              <a:alpha val="1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Выполнение социального заказа на перевозку пассажиров электротранспортом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045134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950" y="0"/>
            <a:ext cx="6410325" cy="1028699"/>
          </a:xfrm>
        </p:spPr>
        <p:txBody>
          <a:bodyPr anchor="b">
            <a:noAutofit/>
          </a:bodyPr>
          <a:lstStyle/>
          <a:p>
            <a:pPr algn="l"/>
            <a:r>
              <a:rPr lang="ru-RU" sz="2400" dirty="0" smtClean="0"/>
              <a:t>МП «Развитие жилищно-коммунального хозяйства города Новокузнецка»</a:t>
            </a:r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</p:nvPr>
        </p:nvGraphicFramePr>
        <p:xfrm>
          <a:off x="926276" y="1626919"/>
          <a:ext cx="3941742" cy="3264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38575" y="3810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183095" y="1132490"/>
            <a:ext cx="5360580" cy="646331"/>
          </a:xfrm>
          <a:prstGeom prst="rect">
            <a:avLst/>
          </a:prstGeom>
          <a:solidFill>
            <a:schemeClr val="bg1"/>
          </a:solidFill>
          <a:ln cap="rnd">
            <a:solidFill>
              <a:schemeClr val="tx2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200" b="1" u="sng" dirty="0" smtClean="0">
                <a:solidFill>
                  <a:schemeClr val="tx1"/>
                </a:solidFill>
              </a:rPr>
              <a:t>Цель:</a:t>
            </a:r>
            <a:r>
              <a:rPr lang="ru-RU" sz="1200" i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	</a:t>
            </a:r>
            <a:r>
              <a:rPr lang="ru-RU" sz="1200" dirty="0" smtClean="0">
                <a:ea typeface="Verdana" pitchFamily="34" charset="0"/>
                <a:cs typeface="Verdana" pitchFamily="34" charset="0"/>
              </a:rPr>
              <a:t>Создание условий для поддержания жилищно-коммунального хозяйства города Новокузнецка в надлежащем состоянии и обеспечения населения доступными и качественными жилищно-коммунальными услугами</a:t>
            </a:r>
            <a:endParaRPr lang="ru-RU" sz="1200" dirty="0" smtClean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07620" y="1170589"/>
            <a:ext cx="1836330" cy="1753672"/>
          </a:xfrm>
          <a:prstGeom prst="roundRect">
            <a:avLst/>
          </a:prstGeom>
          <a:solidFill>
            <a:schemeClr val="bg2"/>
          </a:solidFill>
          <a:ln cap="rnd">
            <a:solidFill>
              <a:schemeClr val="bg2">
                <a:lumMod val="50000"/>
              </a:scheme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Общий объём: </a:t>
            </a:r>
            <a:r>
              <a:rPr lang="en-US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5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442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,</a:t>
            </a:r>
            <a:r>
              <a:rPr lang="en-US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1</a:t>
            </a:r>
            <a:endParaRPr lang="ru-RU" sz="1200" b="1" dirty="0" smtClean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2015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2 414,7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2016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1 482,6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2017 год – </a:t>
            </a:r>
            <a:r>
              <a:rPr lang="en-US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595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,9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2018 год – </a:t>
            </a:r>
            <a:r>
              <a:rPr lang="en-US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413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,</a:t>
            </a:r>
            <a:r>
              <a:rPr lang="en-US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7</a:t>
            </a:r>
            <a:endParaRPr lang="ru-RU" sz="1200" b="1" dirty="0" smtClean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2019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5</a:t>
            </a:r>
            <a:r>
              <a:rPr lang="en-US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35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,</a:t>
            </a:r>
            <a:r>
              <a:rPr lang="en-US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1</a:t>
            </a:r>
            <a:endParaRPr lang="ru-RU" sz="1200" b="1" dirty="0" smtClean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2284263" y="3038473"/>
            <a:ext cx="1257303" cy="461665"/>
          </a:xfrm>
          <a:prstGeom prst="rect">
            <a:avLst/>
          </a:prstGeom>
          <a:noFill/>
          <a:ln cap="rnd">
            <a:noFill/>
            <a:rou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dirty="0" smtClean="0">
                <a:latin typeface="Trebuchet MS" pitchFamily="34" charset="0"/>
                <a:ea typeface="Verdana" pitchFamily="34" charset="0"/>
                <a:cs typeface="Verdana" pitchFamily="34" charset="0"/>
              </a:rPr>
              <a:t>595,9</a:t>
            </a: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352425" y="4785755"/>
            <a:ext cx="2390775" cy="1900053"/>
          </a:xfrm>
          <a:prstGeom prst="wedgeRoundRectCallout">
            <a:avLst>
              <a:gd name="adj1" fmla="val 26233"/>
              <a:gd name="adj2" fmla="val -69407"/>
              <a:gd name="adj3" fmla="val 16667"/>
            </a:avLst>
          </a:prstGeom>
          <a:solidFill>
            <a:schemeClr val="accent3">
              <a:alpha val="50196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prstClr val="black"/>
                </a:solidFill>
              </a:rPr>
              <a:t>458,2</a:t>
            </a:r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Субсидии и компенсации выпадающих доходов организациям, предоставляющим населению жилищно-коммунальные услуги, возникших в результате установления мер социальной поддержки гражданам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2897207" y="4750129"/>
            <a:ext cx="2827070" cy="1935678"/>
          </a:xfrm>
          <a:prstGeom prst="wedgeRoundRectCallout">
            <a:avLst>
              <a:gd name="adj1" fmla="val -16451"/>
              <a:gd name="adj2" fmla="val -71663"/>
              <a:gd name="adj3" fmla="val 16667"/>
            </a:avLst>
          </a:prstGeom>
          <a:solidFill>
            <a:schemeClr val="accent2">
              <a:alpha val="50196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24</a:t>
            </a:r>
            <a:r>
              <a:rPr lang="ru-RU" sz="1400" b="1" dirty="0" smtClean="0">
                <a:solidFill>
                  <a:schemeClr val="tx1"/>
                </a:solidFill>
              </a:rPr>
              <a:t>,</a:t>
            </a:r>
            <a:r>
              <a:rPr lang="en-US" sz="1400" b="1" dirty="0" smtClean="0">
                <a:solidFill>
                  <a:schemeClr val="tx1"/>
                </a:solidFill>
              </a:rPr>
              <a:t>4</a:t>
            </a:r>
            <a:endParaRPr lang="ru-RU" sz="1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Жилищное хозяйство и капитальный ремонт жилого фонда (снос 55 аварийных жилых домов; разработка ПСД и кап. ремонт фасадов МКД пр.Октябрьский 7, Сеченова 3;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кап. ремонт 12 муниципальных квартир; кап. ремонт инженерных сетей Сеченова 3; обследование МКД пр.Строителей 82)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4534641" y="2541319"/>
            <a:ext cx="2285259" cy="784381"/>
          </a:xfrm>
          <a:prstGeom prst="wedgeRoundRectCallout">
            <a:avLst>
              <a:gd name="adj1" fmla="val -58729"/>
              <a:gd name="adj2" fmla="val 11057"/>
              <a:gd name="adj3" fmla="val 16667"/>
            </a:avLst>
          </a:prstGeom>
          <a:solidFill>
            <a:schemeClr val="accent4">
              <a:alpha val="50196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prstClr val="black"/>
                </a:solidFill>
              </a:rPr>
              <a:t>49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Развитие жилищно-коммунального хозяйства города Новокузнецка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5878285" y="3420087"/>
            <a:ext cx="2945081" cy="3265714"/>
          </a:xfrm>
          <a:prstGeom prst="wedgeRoundRectCallout">
            <a:avLst>
              <a:gd name="adj1" fmla="val -107033"/>
              <a:gd name="adj2" fmla="val -35696"/>
              <a:gd name="adj3" fmla="val 16667"/>
            </a:avLst>
          </a:prstGeom>
          <a:solidFill>
            <a:schemeClr val="tx2">
              <a:lumMod val="60000"/>
              <a:lumOff val="40000"/>
              <a:alpha val="50196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 smtClean="0">
                <a:solidFill>
                  <a:prstClr val="black"/>
                </a:solidFill>
              </a:rPr>
              <a:t>64</a:t>
            </a:r>
            <a:r>
              <a:rPr lang="ru-RU" sz="1400" b="1" dirty="0" smtClean="0">
                <a:solidFill>
                  <a:prstClr val="black"/>
                </a:solidFill>
              </a:rPr>
              <a:t>,</a:t>
            </a:r>
            <a:r>
              <a:rPr lang="en-US" sz="1400" b="1" dirty="0" smtClean="0">
                <a:solidFill>
                  <a:prstClr val="black"/>
                </a:solidFill>
              </a:rPr>
              <a:t>3</a:t>
            </a:r>
            <a:endParaRPr lang="ru-RU" sz="1400" b="1" dirty="0" smtClean="0">
              <a:solidFill>
                <a:prstClr val="black"/>
              </a:solidFill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Разработка и актуализация схем коммунальной инфраструктуры и строительство, ремонт и реконструкция объектов инженерной инфраструктуры (обеспечение частного сектора централизованным водоснабжением; строительство напорной канализации в Заводском районе во избежание остановки жизнедеятельности; обеспечение теплоснабжением и горячим водоснабжением МКД по ул.Вокзальная 111, 113 в связи с консервацией котельной ООО "Новокузнецкий комбинат хлебопродуктов" и прочее)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386452" y="724389"/>
            <a:ext cx="1175657" cy="3681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74A6C"/>
                </a:solidFill>
              </a:rPr>
              <a:t>млн руб.</a:t>
            </a:r>
            <a:endParaRPr lang="ru-RU" sz="1600" dirty="0"/>
          </a:p>
        </p:txBody>
      </p:sp>
      <p:sp>
        <p:nvSpPr>
          <p:cNvPr id="21" name="Выноска 2 20"/>
          <p:cNvSpPr/>
          <p:nvPr/>
        </p:nvSpPr>
        <p:spPr>
          <a:xfrm flipH="1">
            <a:off x="356257" y="3905250"/>
            <a:ext cx="1140034" cy="754592"/>
          </a:xfrm>
          <a:prstGeom prst="borderCallout2">
            <a:avLst>
              <a:gd name="adj1" fmla="val 61661"/>
              <a:gd name="adj2" fmla="val -1426"/>
              <a:gd name="adj3" fmla="val 61662"/>
              <a:gd name="adj4" fmla="val -18285"/>
              <a:gd name="adj5" fmla="val 47907"/>
              <a:gd name="adj6" fmla="val -25885"/>
            </a:avLst>
          </a:prstGeom>
          <a:solidFill>
            <a:srgbClr val="558ED5">
              <a:alpha val="1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Субсидии на отопление и горячее водоснабжение</a:t>
            </a:r>
          </a:p>
        </p:txBody>
      </p:sp>
      <p:sp>
        <p:nvSpPr>
          <p:cNvPr id="22" name="Выноска 2 21"/>
          <p:cNvSpPr/>
          <p:nvPr/>
        </p:nvSpPr>
        <p:spPr>
          <a:xfrm flipH="1">
            <a:off x="306776" y="1862462"/>
            <a:ext cx="1140034" cy="909313"/>
          </a:xfrm>
          <a:prstGeom prst="borderCallout2">
            <a:avLst>
              <a:gd name="adj1" fmla="val 21935"/>
              <a:gd name="adj2" fmla="val -384"/>
              <a:gd name="adj3" fmla="val 22107"/>
              <a:gd name="adj4" fmla="val -20791"/>
              <a:gd name="adj5" fmla="val 57795"/>
              <a:gd name="adj6" fmla="val -152882"/>
            </a:avLst>
          </a:prstGeom>
          <a:solidFill>
            <a:srgbClr val="558ED5">
              <a:alpha val="1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Субсидии на холодное водоснабжение  и водоотведение</a:t>
            </a:r>
          </a:p>
        </p:txBody>
      </p:sp>
      <p:sp>
        <p:nvSpPr>
          <p:cNvPr id="23" name="Выноска 2 22"/>
          <p:cNvSpPr/>
          <p:nvPr/>
        </p:nvSpPr>
        <p:spPr>
          <a:xfrm>
            <a:off x="4371975" y="1876425"/>
            <a:ext cx="2447925" cy="564092"/>
          </a:xfrm>
          <a:prstGeom prst="borderCallout2">
            <a:avLst>
              <a:gd name="adj1" fmla="val 29579"/>
              <a:gd name="adj2" fmla="val 130"/>
              <a:gd name="adj3" fmla="val 29579"/>
              <a:gd name="adj4" fmla="val -9336"/>
              <a:gd name="adj5" fmla="val 59727"/>
              <a:gd name="adj6" fmla="val -16157"/>
            </a:avLst>
          </a:prstGeom>
          <a:solidFill>
            <a:srgbClr val="558ED5">
              <a:alpha val="1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Содержание и ремонт в домах специализированного и аварийного жилищного фонда</a:t>
            </a:r>
          </a:p>
        </p:txBody>
      </p:sp>
    </p:spTree>
    <p:extLst>
      <p:ext uri="{BB962C8B-B14F-4D97-AF65-F5344CB8AC3E}">
        <p14:creationId xmlns:p14="http://schemas.microsoft.com/office/powerpoint/2010/main" xmlns="" val="212045134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312" y="151495"/>
            <a:ext cx="8721931" cy="774780"/>
          </a:xfrm>
        </p:spPr>
        <p:txBody>
          <a:bodyPr anchor="t"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Путеводитель по бюджету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392" y="3847605"/>
            <a:ext cx="6068291" cy="1991622"/>
          </a:xfrm>
          <a:noFill/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1. Вводная часть</a:t>
            </a:r>
            <a:r>
              <a:rPr lang="en-US" sz="1800" dirty="0" smtClean="0">
                <a:solidFill>
                  <a:srgbClr val="002060"/>
                </a:solidFill>
              </a:rPr>
              <a:t>………………………………</a:t>
            </a:r>
            <a:r>
              <a:rPr lang="ru-RU" sz="1800" dirty="0" smtClean="0">
                <a:solidFill>
                  <a:srgbClr val="002060"/>
                </a:solidFill>
              </a:rPr>
              <a:t>.</a:t>
            </a:r>
            <a:r>
              <a:rPr lang="en-US" sz="1800" dirty="0" smtClean="0">
                <a:solidFill>
                  <a:srgbClr val="002060"/>
                </a:solidFill>
              </a:rPr>
              <a:t>..……………………………</a:t>
            </a:r>
            <a:r>
              <a:rPr lang="en-US" sz="1800" dirty="0" smtClean="0">
                <a:solidFill>
                  <a:srgbClr val="002060"/>
                </a:solidFill>
              </a:rPr>
              <a:t>5</a:t>
            </a:r>
            <a:endParaRPr lang="ru-RU" sz="1800" dirty="0" smtClean="0">
              <a:solidFill>
                <a:srgbClr val="002060"/>
              </a:solidFill>
            </a:endParaRPr>
          </a:p>
          <a:p>
            <a:pPr>
              <a:buClr>
                <a:srgbClr val="FF0000"/>
              </a:buClr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2. Общие характеристики бюджета</a:t>
            </a:r>
            <a:r>
              <a:rPr lang="en-US" sz="1800" dirty="0" smtClean="0">
                <a:solidFill>
                  <a:srgbClr val="002060"/>
                </a:solidFill>
              </a:rPr>
              <a:t>………………………………</a:t>
            </a:r>
            <a:r>
              <a:rPr lang="ru-RU" sz="1800" dirty="0" smtClean="0">
                <a:solidFill>
                  <a:srgbClr val="002060"/>
                </a:solidFill>
              </a:rPr>
              <a:t>14</a:t>
            </a:r>
          </a:p>
          <a:p>
            <a:pPr>
              <a:buClr>
                <a:srgbClr val="FF0000"/>
              </a:buClr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3. Доходы бюджета</a:t>
            </a:r>
            <a:r>
              <a:rPr lang="en-US" sz="1800" dirty="0" smtClean="0">
                <a:solidFill>
                  <a:srgbClr val="002060"/>
                </a:solidFill>
              </a:rPr>
              <a:t>…………………………………</a:t>
            </a:r>
            <a:r>
              <a:rPr lang="ru-RU" sz="1800" dirty="0" smtClean="0">
                <a:solidFill>
                  <a:srgbClr val="002060"/>
                </a:solidFill>
              </a:rPr>
              <a:t>.</a:t>
            </a:r>
            <a:r>
              <a:rPr lang="en-US" sz="1800" dirty="0" smtClean="0">
                <a:solidFill>
                  <a:srgbClr val="002060"/>
                </a:solidFill>
              </a:rPr>
              <a:t>…………………….1</a:t>
            </a:r>
            <a:r>
              <a:rPr lang="ru-RU" sz="1800" dirty="0" smtClean="0">
                <a:solidFill>
                  <a:srgbClr val="002060"/>
                </a:solidFill>
              </a:rPr>
              <a:t>6</a:t>
            </a:r>
          </a:p>
          <a:p>
            <a:pPr>
              <a:buClr>
                <a:srgbClr val="FF0000"/>
              </a:buClr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4. Расходы бюджета</a:t>
            </a:r>
            <a:r>
              <a:rPr lang="en-US" sz="1800" dirty="0" smtClean="0">
                <a:solidFill>
                  <a:srgbClr val="002060"/>
                </a:solidFill>
              </a:rPr>
              <a:t>………………………………………………………</a:t>
            </a:r>
            <a:r>
              <a:rPr lang="ru-RU" sz="1800" dirty="0" smtClean="0">
                <a:solidFill>
                  <a:srgbClr val="002060"/>
                </a:solidFill>
              </a:rPr>
              <a:t>.20</a:t>
            </a:r>
          </a:p>
          <a:p>
            <a:pPr>
              <a:buClr>
                <a:srgbClr val="FF0000"/>
              </a:buClr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5. Источники финансирования дефицита бюджета</a:t>
            </a:r>
            <a:r>
              <a:rPr lang="en-US" sz="1800" dirty="0" smtClean="0">
                <a:solidFill>
                  <a:srgbClr val="002060"/>
                </a:solidFill>
              </a:rPr>
              <a:t>…</a:t>
            </a:r>
            <a:r>
              <a:rPr lang="ru-RU" sz="1800" dirty="0" smtClean="0">
                <a:solidFill>
                  <a:srgbClr val="002060"/>
                </a:solidFill>
              </a:rPr>
              <a:t>.….</a:t>
            </a:r>
            <a:r>
              <a:rPr lang="en-US" sz="1800" dirty="0" smtClean="0">
                <a:solidFill>
                  <a:srgbClr val="002060"/>
                </a:solidFill>
              </a:rPr>
              <a:t>3</a:t>
            </a:r>
            <a:r>
              <a:rPr lang="ru-RU" sz="1800" dirty="0" smtClean="0">
                <a:solidFill>
                  <a:srgbClr val="002060"/>
                </a:solidFill>
              </a:rPr>
              <a:t>1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766597" y="5408310"/>
            <a:ext cx="553916" cy="988739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2161308" y="902523"/>
            <a:ext cx="6578930" cy="2790703"/>
          </a:xfrm>
          <a:prstGeom prst="cloudCallout">
            <a:avLst>
              <a:gd name="adj1" fmla="val 38134"/>
              <a:gd name="adj2" fmla="val 10911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i="1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algn="ctr"/>
            <a:endParaRPr lang="ru-RU" sz="1100" b="1" i="1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algn="ctr"/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Бюджет – довольно сложный для понимания документ, особенно для человека, непосвященного в бюджетный процесс. </a:t>
            </a:r>
          </a:p>
          <a:p>
            <a:pPr algn="ctr"/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Наш Путеводитель наглядно покажет, какие социальные выплаты заложены в бюджете, объем средств, направляемый на ремонт дорог, школ и других зданий, благоустройство территории нашего города. </a:t>
            </a:r>
          </a:p>
          <a:p>
            <a:pPr algn="ctr"/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Мы уверены, что информация, представленная в Путеводителе в информативной и компактной форме, позволит Вам расширить свои знания о бюджете и заложить основы для активного участия в бюджетном процессе города</a:t>
            </a:r>
          </a:p>
          <a:p>
            <a:pPr algn="ctr"/>
            <a:endParaRPr lang="ru-RU" sz="1100" b="1" i="1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2950" y="6087160"/>
            <a:ext cx="6810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dirty="0" smtClean="0"/>
              <a:t>Обращаем ваше внимание, что, в случае отсутствия ссылки на период, значения показателей  относятся к </a:t>
            </a:r>
            <a:r>
              <a:rPr lang="ru-RU" sz="1400" dirty="0" smtClean="0">
                <a:solidFill>
                  <a:srgbClr val="FF0000"/>
                </a:solidFill>
              </a:rPr>
              <a:t>2017</a:t>
            </a:r>
            <a:r>
              <a:rPr lang="ru-RU" sz="1400" dirty="0" smtClean="0"/>
              <a:t> году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191044040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950" y="0"/>
            <a:ext cx="7022523" cy="1028699"/>
          </a:xfrm>
        </p:spPr>
        <p:txBody>
          <a:bodyPr anchor="b">
            <a:noAutofit/>
          </a:bodyPr>
          <a:lstStyle/>
          <a:p>
            <a:pPr algn="l"/>
            <a:r>
              <a:rPr lang="ru-RU" sz="2400" dirty="0" smtClean="0"/>
              <a:t>МП «Развитие культуры в городе Новокузнецке»</a:t>
            </a:r>
            <a:br>
              <a:rPr lang="ru-RU" sz="2400" dirty="0" smtClean="0"/>
            </a:br>
            <a:endParaRPr lang="ru-RU" sz="2400" dirty="0" smtClean="0"/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12510" y="1708748"/>
          <a:ext cx="3940540" cy="3329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38575" y="3810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183095" y="985848"/>
            <a:ext cx="5360580" cy="461665"/>
          </a:xfrm>
          <a:prstGeom prst="rect">
            <a:avLst/>
          </a:prstGeom>
          <a:solidFill>
            <a:schemeClr val="bg1"/>
          </a:solidFill>
          <a:ln cap="rnd">
            <a:solidFill>
              <a:schemeClr val="tx2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200" b="1" u="sng" dirty="0" smtClean="0">
                <a:solidFill>
                  <a:schemeClr val="tx1"/>
                </a:solidFill>
              </a:rPr>
              <a:t>Цель:</a:t>
            </a:r>
            <a:r>
              <a:rPr lang="ru-RU" sz="1200" i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	</a:t>
            </a:r>
            <a:r>
              <a:rPr lang="ru-RU" sz="1200" dirty="0" smtClean="0">
                <a:ea typeface="Verdana" pitchFamily="34" charset="0"/>
                <a:cs typeface="Verdana" pitchFamily="34" charset="0"/>
              </a:rPr>
              <a:t>Создание условий для сохранения, развития и реализации культурного и духовного потенциала населения города Новокузнецка</a:t>
            </a:r>
            <a:endParaRPr lang="ru-RU" sz="1200" dirty="0" smtClean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07620" y="1170089"/>
            <a:ext cx="1836330" cy="1753672"/>
          </a:xfrm>
          <a:prstGeom prst="roundRect">
            <a:avLst/>
          </a:prstGeom>
          <a:solidFill>
            <a:schemeClr val="bg2"/>
          </a:solidFill>
          <a:ln cap="rnd">
            <a:solidFill>
              <a:schemeClr val="bg2">
                <a:lumMod val="50000"/>
              </a:scheme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Общий объём: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2 140,5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2015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354,6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2016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350,7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2017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547,2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2018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554,6</a:t>
            </a:r>
          </a:p>
          <a:p>
            <a:pPr algn="ctr"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2019 год – </a:t>
            </a:r>
            <a:r>
              <a:rPr lang="ru-RU" sz="12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333,5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2762246" y="3140526"/>
            <a:ext cx="1257303" cy="461665"/>
          </a:xfrm>
          <a:prstGeom prst="rect">
            <a:avLst/>
          </a:prstGeom>
          <a:noFill/>
          <a:ln cap="rnd">
            <a:noFill/>
            <a:rou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dirty="0" smtClean="0">
                <a:latin typeface="Trebuchet MS" pitchFamily="34" charset="0"/>
                <a:ea typeface="Verdana" pitchFamily="34" charset="0"/>
                <a:cs typeface="Verdana" pitchFamily="34" charset="0"/>
              </a:rPr>
              <a:t>547,2</a:t>
            </a: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457199" y="2415397"/>
            <a:ext cx="1215066" cy="862642"/>
          </a:xfrm>
          <a:prstGeom prst="wedgeRoundRectCallout">
            <a:avLst>
              <a:gd name="adj1" fmla="val 81163"/>
              <a:gd name="adj2" fmla="val -16775"/>
              <a:gd name="adj3" fmla="val 16667"/>
            </a:avLst>
          </a:prstGeom>
          <a:solidFill>
            <a:schemeClr val="accent3">
              <a:alpha val="50196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5</a:t>
            </a:r>
            <a:r>
              <a:rPr lang="en-US" sz="1400" b="1" dirty="0" smtClean="0">
                <a:solidFill>
                  <a:schemeClr val="tx1"/>
                </a:solidFill>
              </a:rPr>
              <a:t>3</a:t>
            </a:r>
            <a:r>
              <a:rPr lang="ru-RU" sz="1400" b="1" dirty="0" smtClean="0">
                <a:solidFill>
                  <a:schemeClr val="tx1"/>
                </a:solidFill>
              </a:rPr>
              <a:t>,</a:t>
            </a:r>
            <a:r>
              <a:rPr lang="en-US" sz="1400" b="1" dirty="0" smtClean="0">
                <a:solidFill>
                  <a:schemeClr val="tx1"/>
                </a:solidFill>
              </a:rPr>
              <a:t>1</a:t>
            </a:r>
            <a:endParaRPr lang="ru-RU" sz="1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Расходы на организацию программы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296173" y="4244196"/>
            <a:ext cx="1722408" cy="1751162"/>
          </a:xfrm>
          <a:prstGeom prst="wedgeRoundRectCallout">
            <a:avLst>
              <a:gd name="adj1" fmla="val 46753"/>
              <a:gd name="adj2" fmla="val -72999"/>
              <a:gd name="adj3" fmla="val 16667"/>
            </a:avLst>
          </a:prstGeom>
          <a:solidFill>
            <a:schemeClr val="accent2">
              <a:alpha val="50196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148</a:t>
            </a:r>
            <a:r>
              <a:rPr lang="ru-RU" sz="1400" b="1" dirty="0" smtClean="0">
                <a:solidFill>
                  <a:schemeClr val="tx1"/>
                </a:solidFill>
              </a:rPr>
              <a:t>,</a:t>
            </a:r>
            <a:r>
              <a:rPr lang="en-US" sz="1400" b="1" dirty="0" smtClean="0">
                <a:solidFill>
                  <a:schemeClr val="tx1"/>
                </a:solidFill>
              </a:rPr>
              <a:t>2</a:t>
            </a:r>
            <a:endParaRPr lang="ru-RU" sz="1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Сохранение и развитие профессионального искусства и народного творчества (Содержание  8 клубов)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6662506" y="3275579"/>
            <a:ext cx="1981161" cy="890970"/>
          </a:xfrm>
          <a:prstGeom prst="wedgeRoundRectCallout">
            <a:avLst>
              <a:gd name="adj1" fmla="val -140461"/>
              <a:gd name="adj2" fmla="val -12175"/>
              <a:gd name="adj3" fmla="val 16667"/>
            </a:avLst>
          </a:prstGeom>
          <a:solidFill>
            <a:schemeClr val="accent4">
              <a:alpha val="50196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prstClr val="black"/>
                </a:solidFill>
              </a:rPr>
              <a:t>215,5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Подготовка и проведение празднования 400-летия основания Новокузнецка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6070592" y="4262159"/>
            <a:ext cx="2581275" cy="1038226"/>
          </a:xfrm>
          <a:prstGeom prst="wedgeRoundRectCallout">
            <a:avLst>
              <a:gd name="adj1" fmla="val -99272"/>
              <a:gd name="adj2" fmla="val -91049"/>
              <a:gd name="adj3" fmla="val 16667"/>
            </a:avLst>
          </a:prstGeom>
          <a:solidFill>
            <a:srgbClr val="93CDDD">
              <a:alpha val="49804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 smtClean="0">
                <a:solidFill>
                  <a:prstClr val="black"/>
                </a:solidFill>
              </a:rPr>
              <a:t>7</a:t>
            </a:r>
            <a:endParaRPr lang="ru-RU" sz="1400" b="1" dirty="0" smtClean="0">
              <a:solidFill>
                <a:prstClr val="black"/>
              </a:solidFill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Охрана и сохранение объектов культурного наследия, находящихся в собственности Новокузнецкого городского округа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5106838" y="5434639"/>
            <a:ext cx="2553420" cy="801249"/>
          </a:xfrm>
          <a:prstGeom prst="wedgeRoundRectCallout">
            <a:avLst>
              <a:gd name="adj1" fmla="val -66453"/>
              <a:gd name="adj2" fmla="val -217471"/>
              <a:gd name="adj3" fmla="val 16667"/>
            </a:avLst>
          </a:prstGeom>
          <a:solidFill>
            <a:schemeClr val="tx2">
              <a:lumMod val="60000"/>
              <a:lumOff val="40000"/>
              <a:alpha val="50196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prstClr val="black"/>
                </a:solidFill>
              </a:rPr>
              <a:t>12</a:t>
            </a:r>
            <a:r>
              <a:rPr lang="en-US" sz="1400" b="1" dirty="0" smtClean="0">
                <a:solidFill>
                  <a:prstClr val="black"/>
                </a:solidFill>
              </a:rPr>
              <a:t>3</a:t>
            </a:r>
            <a:r>
              <a:rPr lang="ru-RU" sz="1400" b="1" dirty="0" smtClean="0">
                <a:solidFill>
                  <a:prstClr val="black"/>
                </a:solidFill>
              </a:rPr>
              <a:t>,</a:t>
            </a:r>
            <a:r>
              <a:rPr lang="en-US" sz="1400" b="1" dirty="0" smtClean="0">
                <a:solidFill>
                  <a:prstClr val="black"/>
                </a:solidFill>
              </a:rPr>
              <a:t>4</a:t>
            </a:r>
            <a:endParaRPr lang="ru-RU" sz="1400" b="1" dirty="0" smtClean="0">
              <a:solidFill>
                <a:prstClr val="black"/>
              </a:solidFill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Культурно-историческое наследие и доступность информационного пространства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386452" y="724384"/>
            <a:ext cx="1175657" cy="3681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74A6C"/>
                </a:solidFill>
              </a:rPr>
              <a:t>млн руб.</a:t>
            </a:r>
            <a:endParaRPr lang="ru-RU" sz="1600" dirty="0"/>
          </a:p>
        </p:txBody>
      </p:sp>
      <p:sp>
        <p:nvSpPr>
          <p:cNvPr id="22" name="Выноска 2 21"/>
          <p:cNvSpPr/>
          <p:nvPr/>
        </p:nvSpPr>
        <p:spPr>
          <a:xfrm flipH="1">
            <a:off x="2104859" y="5400139"/>
            <a:ext cx="1587258" cy="1139406"/>
          </a:xfrm>
          <a:prstGeom prst="borderCallout2">
            <a:avLst>
              <a:gd name="adj1" fmla="val -922"/>
              <a:gd name="adj2" fmla="val 71455"/>
              <a:gd name="adj3" fmla="val -17893"/>
              <a:gd name="adj4" fmla="val 71164"/>
              <a:gd name="adj5" fmla="val -44930"/>
              <a:gd name="adj6" fmla="val 24663"/>
            </a:avLst>
          </a:prstGeom>
          <a:solidFill>
            <a:srgbClr val="558ED5">
              <a:alpha val="1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Обеспечение деятельности муниципальных библиотек 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(1 МИБС, 25 филиалов библиотек)</a:t>
            </a:r>
          </a:p>
        </p:txBody>
      </p:sp>
      <p:sp>
        <p:nvSpPr>
          <p:cNvPr id="23" name="Выноска 2 22"/>
          <p:cNvSpPr/>
          <p:nvPr/>
        </p:nvSpPr>
        <p:spPr>
          <a:xfrm flipH="1">
            <a:off x="3795636" y="5400135"/>
            <a:ext cx="1233566" cy="983410"/>
          </a:xfrm>
          <a:prstGeom prst="borderCallout2">
            <a:avLst>
              <a:gd name="adj1" fmla="val 1075"/>
              <a:gd name="adj2" fmla="val 16935"/>
              <a:gd name="adj3" fmla="val -24354"/>
              <a:gd name="adj4" fmla="val 16640"/>
              <a:gd name="adj5" fmla="val -112524"/>
              <a:gd name="adj6" fmla="val 36585"/>
            </a:avLst>
          </a:prstGeom>
          <a:solidFill>
            <a:srgbClr val="558ED5">
              <a:alpha val="1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Обеспечение деятельности муниципальных музеев 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(4 музея)</a:t>
            </a:r>
          </a:p>
        </p:txBody>
      </p:sp>
      <p:sp>
        <p:nvSpPr>
          <p:cNvPr id="24" name="Выноска 2 23"/>
          <p:cNvSpPr/>
          <p:nvPr/>
        </p:nvSpPr>
        <p:spPr>
          <a:xfrm flipH="1">
            <a:off x="4019908" y="1541260"/>
            <a:ext cx="2812211" cy="718861"/>
          </a:xfrm>
          <a:prstGeom prst="borderCallout2">
            <a:avLst>
              <a:gd name="adj1" fmla="val 24987"/>
              <a:gd name="adj2" fmla="val 100013"/>
              <a:gd name="adj3" fmla="val 24889"/>
              <a:gd name="adj4" fmla="val 105648"/>
              <a:gd name="adj5" fmla="val 48804"/>
              <a:gd name="adj6" fmla="val 112194"/>
            </a:avLst>
          </a:prstGeom>
          <a:solidFill>
            <a:srgbClr val="558ED5">
              <a:alpha val="1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Реставрационные работы 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(ДК "Алюминщик", "Кузнецкая крепость", "Коммунар", Литературно-мемориальный музей Ф. М. Достоевского)</a:t>
            </a:r>
          </a:p>
        </p:txBody>
      </p:sp>
      <p:sp>
        <p:nvSpPr>
          <p:cNvPr id="25" name="Выноска 2 24"/>
          <p:cNvSpPr/>
          <p:nvPr/>
        </p:nvSpPr>
        <p:spPr>
          <a:xfrm flipH="1">
            <a:off x="4925682" y="2311866"/>
            <a:ext cx="1915061" cy="888523"/>
          </a:xfrm>
          <a:prstGeom prst="borderCallout2">
            <a:avLst>
              <a:gd name="adj1" fmla="val 101076"/>
              <a:gd name="adj2" fmla="val 61976"/>
              <a:gd name="adj3" fmla="val 121277"/>
              <a:gd name="adj4" fmla="val 62095"/>
              <a:gd name="adj5" fmla="val 131702"/>
              <a:gd name="adj6" fmla="val 101972"/>
            </a:avLst>
          </a:prstGeom>
          <a:solidFill>
            <a:srgbClr val="558ED5">
              <a:alpha val="1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Подготовка и проведение культурно-массовых мероприятий, обеспечение просветительской, издательской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212045134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281" y="154379"/>
            <a:ext cx="7790213" cy="1306286"/>
          </a:xfrm>
        </p:spPr>
        <p:txBody>
          <a:bodyPr anchor="t">
            <a:normAutofit/>
          </a:bodyPr>
          <a:lstStyle/>
          <a:p>
            <a:pPr algn="l"/>
            <a:r>
              <a:rPr lang="ru-RU" sz="3200" b="1" dirty="0" smtClean="0">
                <a:solidFill>
                  <a:srgbClr val="002060"/>
                </a:solidFill>
              </a:rPr>
              <a:t>5. ИСТОЧНИКИ ФИНАНСИРОВАНИЯ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ДЕФИЦИТА БЮДЖЕТА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3845" y="1021278"/>
            <a:ext cx="5379522" cy="5438899"/>
          </a:xfrm>
        </p:spPr>
        <p:txBody>
          <a:bodyPr>
            <a:normAutofit/>
          </a:bodyPr>
          <a:lstStyle/>
          <a:p>
            <a:pPr lvl="0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ru-RU" sz="2000" dirty="0" smtClean="0"/>
          </a:p>
          <a:p>
            <a:pPr marL="355600" indent="-35560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000" dirty="0" smtClean="0"/>
              <a:t>Муниципальные займы, осуществляемые путем выпуска муниципальных ценных бумаг от имени муниципального образования</a:t>
            </a:r>
          </a:p>
          <a:p>
            <a:pPr marL="355600" indent="-35560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000" dirty="0" smtClean="0"/>
              <a:t>Кредиты, полученные от кредитных организаций</a:t>
            </a:r>
          </a:p>
          <a:p>
            <a:pPr marL="355600" indent="-35560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000" dirty="0" smtClean="0"/>
              <a:t>Бюджетные кредиты, полученные от бюджетов других уровней бюджетной системы РФ</a:t>
            </a:r>
          </a:p>
          <a:p>
            <a:pPr marL="355600" indent="-35560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000" dirty="0" smtClean="0"/>
              <a:t>Изменение остатков средств на счетах по учету средств местного бюджета</a:t>
            </a:r>
          </a:p>
          <a:p>
            <a:pPr lvl="0"/>
            <a:endParaRPr lang="ru-RU" sz="2000" dirty="0" smtClean="0"/>
          </a:p>
          <a:p>
            <a:endParaRPr lang="ru-RU" sz="20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334" y="5635627"/>
            <a:ext cx="553916" cy="988739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285008" y="2161309"/>
            <a:ext cx="3040083" cy="2620241"/>
          </a:xfrm>
          <a:prstGeom prst="cloudCallout">
            <a:avLst>
              <a:gd name="adj1" fmla="val -37451"/>
              <a:gd name="adj2" fmla="val 7864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en-US" sz="11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11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Первые три источника составляют муниципальный долг, то есть совокупность долговых обязательств муниципального образования</a:t>
            </a: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21224579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  <p:graphicFrame>
        <p:nvGraphicFramePr>
          <p:cNvPr id="7" name="Содержимое 3"/>
          <p:cNvGraphicFramePr>
            <a:graphicFrameLocks/>
          </p:cNvGraphicFramePr>
          <p:nvPr/>
        </p:nvGraphicFramePr>
        <p:xfrm>
          <a:off x="7509409" y="208807"/>
          <a:ext cx="1264886" cy="94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Диаграмма 20"/>
          <p:cNvGraphicFramePr/>
          <p:nvPr/>
        </p:nvGraphicFramePr>
        <p:xfrm>
          <a:off x="753012" y="1150420"/>
          <a:ext cx="7400924" cy="5154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7386452" y="748139"/>
            <a:ext cx="1175657" cy="3681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74A6C"/>
                </a:solidFill>
              </a:rPr>
              <a:t>млн руб.</a:t>
            </a:r>
            <a:endParaRPr lang="ru-RU" sz="1600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23950" y="0"/>
            <a:ext cx="7022523" cy="1028699"/>
          </a:xfrm>
        </p:spPr>
        <p:txBody>
          <a:bodyPr anchor="b">
            <a:noAutofit/>
          </a:bodyPr>
          <a:lstStyle/>
          <a:p>
            <a:pPr algn="l"/>
            <a:r>
              <a:rPr lang="ru-RU" sz="2400" dirty="0" smtClean="0"/>
              <a:t>Муниципальный долг</a:t>
            </a:r>
            <a:br>
              <a:rPr lang="ru-RU" sz="2400" dirty="0" smtClean="0"/>
            </a:b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284825554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281" y="142505"/>
            <a:ext cx="7802087" cy="665017"/>
          </a:xfrm>
        </p:spPr>
        <p:txBody>
          <a:bodyPr anchor="b">
            <a:noAutofit/>
          </a:bodyPr>
          <a:lstStyle/>
          <a:p>
            <a:pPr algn="l"/>
            <a:r>
              <a:rPr lang="ru-RU" sz="3200" b="1" dirty="0" smtClean="0">
                <a:solidFill>
                  <a:srgbClr val="002060"/>
                </a:solidFill>
              </a:rPr>
              <a:t>Открытые информационные ресурсы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30474" y="3867897"/>
            <a:ext cx="4163944" cy="52294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600" dirty="0" smtClean="0">
                <a:hlinkClick r:id="rId2"/>
              </a:rPr>
              <a:t>Бюджет для граждан Кемеровской области</a:t>
            </a:r>
            <a:endParaRPr lang="ru-RU" sz="1600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" name="Рисунок 3" descr="Minf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902" y="1650515"/>
            <a:ext cx="607088" cy="740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6420" y="2413861"/>
            <a:ext cx="4132052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hlinkClick r:id="rId4"/>
              </a:rPr>
              <a:t>Бюджет для граждан Российской Федерации</a:t>
            </a:r>
            <a:endParaRPr lang="ru-RU" sz="1600" dirty="0"/>
          </a:p>
          <a:p>
            <a:pPr algn="ctr"/>
            <a:endParaRPr lang="ru-RU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232664" y="5870313"/>
            <a:ext cx="85137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/>
              <a:t>	</a:t>
            </a:r>
            <a:r>
              <a:rPr lang="ru-RU" sz="1350" dirty="0" smtClean="0"/>
              <a:t>  </a:t>
            </a:r>
            <a:r>
              <a:rPr lang="en-US" sz="1350" dirty="0" smtClean="0"/>
              <a:t>© </a:t>
            </a:r>
            <a:r>
              <a:rPr lang="ru-RU" sz="1050" dirty="0" smtClean="0"/>
              <a:t>Автор </a:t>
            </a:r>
            <a:r>
              <a:rPr lang="ru-RU" sz="1050" dirty="0"/>
              <a:t>титульного рисунка </a:t>
            </a:r>
            <a:r>
              <a:rPr lang="ru-RU" sz="1050" dirty="0" smtClean="0"/>
              <a:t>«Кузнецкая крепость» – </a:t>
            </a:r>
            <a:r>
              <a:rPr lang="ru-RU" sz="1050" dirty="0"/>
              <a:t>Савино</a:t>
            </a:r>
            <a:r>
              <a:rPr lang="en-US" sz="1050" dirty="0"/>
              <a:t>ff </a:t>
            </a:r>
            <a:r>
              <a:rPr lang="ru-RU" sz="1050" dirty="0"/>
              <a:t>Дмитрий</a:t>
            </a:r>
          </a:p>
        </p:txBody>
      </p:sp>
      <p:pic>
        <p:nvPicPr>
          <p:cNvPr id="1026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06200" y="1637811"/>
            <a:ext cx="2179659" cy="68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logotip.gif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1703" y="4533076"/>
            <a:ext cx="1648653" cy="824327"/>
          </a:xfrm>
          <a:prstGeom prst="rect">
            <a:avLst/>
          </a:prstGeom>
        </p:spPr>
      </p:pic>
      <p:pic>
        <p:nvPicPr>
          <p:cNvPr id="1028" name="Picture 4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12169" y="2703037"/>
            <a:ext cx="2167720" cy="67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19620" y="3747073"/>
            <a:ext cx="2152819" cy="47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index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53161" y="3042546"/>
            <a:ext cx="718571" cy="761421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765544" y="5762847"/>
            <a:ext cx="2700670" cy="1588"/>
          </a:xfrm>
          <a:prstGeom prst="line">
            <a:avLst/>
          </a:prstGeom>
          <a:ln w="15875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281" y="154378"/>
            <a:ext cx="7825838" cy="653143"/>
          </a:xfrm>
          <a:noFill/>
        </p:spPr>
        <p:txBody>
          <a:bodyPr anchor="b">
            <a:noAutofit/>
          </a:bodyPr>
          <a:lstStyle/>
          <a:p>
            <a:pPr algn="l"/>
            <a:r>
              <a:rPr lang="ru-RU" sz="3200" b="1" dirty="0">
                <a:solidFill>
                  <a:srgbClr val="002060"/>
                </a:solidFill>
              </a:rPr>
              <a:t>Список источников и литературы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287823" y="1402537"/>
            <a:ext cx="8557846" cy="4774498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Конституция Российской Федерации (принята всенародным голосованием 12.12.1993).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Бюджетный кодекс Российской Федерации от 31.07.1998 № 145-ФЗ.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Налоговый кодекс Российской Федерации (часть первая) от 31.07.1998 № 146-ФЗ.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Налоговый кодекс Российской Федерации (часть вторая) от 05.08.2000 № 117-ФЗ.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Федеральный Закон от 06.10.2003 № 131-ФЗ «Об общих принципах организации местного самоуправления в Российской Федерации».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Федеральный закон от 08.05.2010 № 83-ФЗ «О внесении изменений в отдельные законодательные акты Российской Федерации в связи с совершенствованием правового положения государственных (муниципальных) учреждений».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 smtClean="0"/>
              <a:t>Бюджетное </a:t>
            </a:r>
            <a:r>
              <a:rPr lang="ru-RU" sz="1200" dirty="0"/>
              <a:t>послание Президента РФ Федеральному собранию от 13.06.2013 </a:t>
            </a:r>
            <a:r>
              <a:rPr lang="ru-RU" sz="1200" dirty="0" smtClean="0"/>
              <a:t>«О </a:t>
            </a:r>
            <a:r>
              <a:rPr lang="ru-RU" sz="1200" dirty="0"/>
              <a:t>бюджетной политике в 2014 - 2016 годах»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Закон Кемеровской области от 24.11.2005 № 134-ОЗ «О межбюджетных отношениях в Кемеровской области».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Устав Новокузнецкого городского округа.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Решение Новокузнецкого городского Совета народных депутатов от </a:t>
            </a:r>
            <a:r>
              <a:rPr lang="ru-RU" sz="1200" dirty="0" smtClean="0"/>
              <a:t>16.03.2016 </a:t>
            </a:r>
            <a:r>
              <a:rPr lang="ru-RU" sz="1200" dirty="0"/>
              <a:t>№ </a:t>
            </a:r>
            <a:r>
              <a:rPr lang="ru-RU" sz="1200" dirty="0" smtClean="0"/>
              <a:t>2/25 </a:t>
            </a:r>
            <a:r>
              <a:rPr lang="ru-RU" sz="1200" dirty="0"/>
              <a:t>«Об утверждении Положения о бюджетном процессе в Новокузнецком городском округе».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Постановление </a:t>
            </a:r>
            <a:r>
              <a:rPr lang="ru-RU" sz="1200" dirty="0" smtClean="0"/>
              <a:t>администрации города </a:t>
            </a:r>
            <a:r>
              <a:rPr lang="ru-RU" sz="1200" dirty="0"/>
              <a:t>Новокузнецка от </a:t>
            </a:r>
            <a:r>
              <a:rPr lang="ru-RU" sz="1200" dirty="0" smtClean="0"/>
              <a:t>10.04.2014 </a:t>
            </a:r>
            <a:r>
              <a:rPr lang="ru-RU" sz="1200" dirty="0"/>
              <a:t>№ </a:t>
            </a:r>
            <a:r>
              <a:rPr lang="ru-RU" sz="1200" dirty="0" smtClean="0"/>
              <a:t>54 </a:t>
            </a:r>
            <a:r>
              <a:rPr lang="ru-RU" sz="1200" dirty="0"/>
              <a:t>«О реализации норм Бюджетного кодекса Российской Федерации».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Постановление администрации города Новокузнецка от 30.11.2010 № 114 «О совершенствовании правового положения муниципальных учреждений</a:t>
            </a:r>
            <a:r>
              <a:rPr lang="ru-RU" sz="1200" dirty="0" smtClean="0"/>
              <a:t>».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 smtClean="0"/>
              <a:t>Решение Новокузнецкого городского Совета народных депутатов от 29.12.2015 № 14-160 «О бюджете Новокузнецкого городского округа на 2016 год и на плановый период 2017 и 2018 годов»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 smtClean="0"/>
              <a:t>Приказ МФ РФ от 22.09.2015 №145н «Об утверждении методических рекомендаций по представлению бюджетов субъектов РФ и местных бюджетов и отчетов об их исполнении в доступной для граждан форме»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endParaRPr lang="ru-RU" sz="1200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077A7-DC07-4CD4-8E5E-4C0F05A4E476}" type="slidenum">
              <a:rPr lang="ru-RU"/>
              <a:pPr/>
              <a:t>34</a:t>
            </a:fld>
            <a:endParaRPr lang="ru-RU"/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232997" y="1302451"/>
            <a:ext cx="8703969" cy="137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662"/>
          </a:p>
        </p:txBody>
      </p:sp>
    </p:spTree>
    <p:extLst>
      <p:ext uri="{BB962C8B-B14F-4D97-AF65-F5344CB8AC3E}">
        <p14:creationId xmlns:p14="http://schemas.microsoft.com/office/powerpoint/2010/main" xmlns="" val="236867261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5585" y="1322364"/>
            <a:ext cx="7928658" cy="509964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ru-RU" sz="1600" b="1" dirty="0" smtClean="0"/>
              <a:t>ГАДБ</a:t>
            </a:r>
            <a:r>
              <a:rPr lang="ru-RU" sz="1600" dirty="0" smtClean="0"/>
              <a:t> – главный администратор доходов бюджета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ГРБС</a:t>
            </a:r>
            <a:r>
              <a:rPr lang="ru-RU" sz="1600" dirty="0" smtClean="0"/>
              <a:t> – главный распорядитель бюджетных средств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ЕНВД</a:t>
            </a:r>
            <a:r>
              <a:rPr lang="ru-RU" sz="1600" dirty="0" smtClean="0"/>
              <a:t> – единый налог на вмененный доход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КГК</a:t>
            </a:r>
            <a:r>
              <a:rPr lang="ru-RU" sz="1600" dirty="0" smtClean="0"/>
              <a:t> – комитет городского контроля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КО</a:t>
            </a:r>
            <a:r>
              <a:rPr lang="ru-RU" sz="1600" dirty="0" smtClean="0"/>
              <a:t> – Кемеровская область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МКД</a:t>
            </a:r>
            <a:r>
              <a:rPr lang="ru-RU" sz="1600" dirty="0" smtClean="0"/>
              <a:t> – многоквартирный дом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МП – </a:t>
            </a:r>
            <a:r>
              <a:rPr lang="ru-RU" sz="1600" dirty="0" smtClean="0"/>
              <a:t>муниципальная программа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МБТ</a:t>
            </a:r>
            <a:r>
              <a:rPr lang="ru-RU" sz="1600" dirty="0" smtClean="0"/>
              <a:t> – межбюджетные трансферты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НГО</a:t>
            </a:r>
            <a:r>
              <a:rPr lang="ru-RU" sz="1600" dirty="0" smtClean="0"/>
              <a:t> – Новокузнецкий городской округ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НДПИ</a:t>
            </a:r>
            <a:r>
              <a:rPr lang="ru-RU" sz="1600" dirty="0" smtClean="0"/>
              <a:t> – налог на добычу полезных ископаемых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НДС</a:t>
            </a:r>
            <a:r>
              <a:rPr lang="ru-RU" sz="1600" dirty="0" smtClean="0"/>
              <a:t> – налог на добавленную стоимость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НДФЛ</a:t>
            </a:r>
            <a:r>
              <a:rPr lang="ru-RU" sz="1600" dirty="0" smtClean="0"/>
              <a:t> – налог на доходы физических лиц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ОМС</a:t>
            </a:r>
            <a:r>
              <a:rPr lang="ru-RU" sz="1600" dirty="0" smtClean="0"/>
              <a:t> – обязательное медицинское страхование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РЭК</a:t>
            </a:r>
            <a:r>
              <a:rPr lang="ru-RU" sz="1600" dirty="0" smtClean="0"/>
              <a:t> – Региональная Энергетическая комиссия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СНД</a:t>
            </a:r>
            <a:r>
              <a:rPr lang="ru-RU" sz="1600" dirty="0" smtClean="0"/>
              <a:t> – Совет народных депутатов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ТБО</a:t>
            </a:r>
            <a:r>
              <a:rPr lang="ru-RU" sz="1600" dirty="0" smtClean="0"/>
              <a:t> – твердые бытовые отходы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УСН</a:t>
            </a:r>
            <a:r>
              <a:rPr lang="ru-RU" sz="1600" dirty="0" smtClean="0"/>
              <a:t> – упрощенная система налогообложения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ФО</a:t>
            </a:r>
            <a:r>
              <a:rPr lang="ru-RU" sz="1600" dirty="0" smtClean="0"/>
              <a:t> – финансовый орган</a:t>
            </a:r>
          </a:p>
          <a:p>
            <a:pPr>
              <a:lnSpc>
                <a:spcPct val="120000"/>
              </a:lnSpc>
            </a:pPr>
            <a:endParaRPr lang="ru-RU" sz="1600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32914" y="1299209"/>
            <a:ext cx="8683154" cy="3379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662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281" y="154378"/>
            <a:ext cx="7825838" cy="653143"/>
          </a:xfrm>
          <a:noFill/>
        </p:spPr>
        <p:txBody>
          <a:bodyPr anchor="b">
            <a:noAutofit/>
          </a:bodyPr>
          <a:lstStyle/>
          <a:p>
            <a:pPr algn="l"/>
            <a:r>
              <a:rPr lang="ru-RU" sz="3200" b="1" dirty="0">
                <a:solidFill>
                  <a:srgbClr val="002060"/>
                </a:solidFill>
              </a:rPr>
              <a:t>Список </a:t>
            </a:r>
            <a:r>
              <a:rPr lang="ru-RU" sz="3200" b="1" dirty="0" smtClean="0">
                <a:solidFill>
                  <a:srgbClr val="002060"/>
                </a:solidFill>
              </a:rPr>
              <a:t>использованных сокращений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Схема 19"/>
          <p:cNvGraphicFramePr/>
          <p:nvPr/>
        </p:nvGraphicFramePr>
        <p:xfrm>
          <a:off x="328352" y="1143000"/>
          <a:ext cx="8447512" cy="4810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281" y="154378"/>
            <a:ext cx="7825838" cy="653143"/>
          </a:xfrm>
          <a:noFill/>
        </p:spPr>
        <p:txBody>
          <a:bodyPr anchor="b">
            <a:noAutofit/>
          </a:bodyPr>
          <a:lstStyle/>
          <a:p>
            <a:pPr algn="l"/>
            <a:r>
              <a:rPr lang="ru-RU" sz="3200" b="1" dirty="0" smtClean="0">
                <a:solidFill>
                  <a:srgbClr val="002060"/>
                </a:solidFill>
              </a:rPr>
              <a:t>Контактная информация для граждан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755" y="154380"/>
            <a:ext cx="8704613" cy="736270"/>
          </a:xfrm>
        </p:spPr>
        <p:txBody>
          <a:bodyPr anchor="t"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Город Новокузнецк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IMG_1208_без лог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78" y="3059667"/>
            <a:ext cx="7241969" cy="3491715"/>
          </a:xfrm>
          <a:prstGeom prst="rect">
            <a:avLst/>
          </a:prstGeom>
        </p:spPr>
      </p:pic>
      <p:sp>
        <p:nvSpPr>
          <p:cNvPr id="6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6894" y="1163779"/>
            <a:ext cx="7576460" cy="1935677"/>
          </a:xfrm>
        </p:spPr>
        <p:txBody>
          <a:bodyPr>
            <a:noAutofit/>
          </a:bodyPr>
          <a:lstStyle/>
          <a:p>
            <a:pPr marL="177800" indent="-177800" algn="just">
              <a:spcAft>
                <a:spcPts val="3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1400" dirty="0" smtClean="0"/>
              <a:t>Официальное полное наименование муниципального образования </a:t>
            </a:r>
            <a:r>
              <a:rPr lang="ru-RU" sz="1400" b="1" dirty="0" smtClean="0"/>
              <a:t>- Новокузнецкий городской округ</a:t>
            </a:r>
            <a:r>
              <a:rPr lang="ru-RU" sz="1400" dirty="0" smtClean="0"/>
              <a:t>. Сокращенное наименование – город Новокузнецк. Первый по площади в Кузбассе и второй по населению, а также старейший город Кемеровской области. Город основан в 1618 году как острог возле впадения р. Кондомы в р. Томь.  В 2018 году город Новокузнецк будет праздновать свое 400-летие.</a:t>
            </a:r>
          </a:p>
          <a:p>
            <a:pPr marL="177800" indent="-177800" algn="just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1400" dirty="0" smtClean="0"/>
              <a:t>Новокузнецк — в России тридцатый по численности населения; важный экономический, транспортный и культурный центр Сибири. Население — 552 445 человек (2016). Площадь города — 424 км².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5983183" y="3019300"/>
            <a:ext cx="2850077" cy="2645230"/>
          </a:xfrm>
          <a:prstGeom prst="rect">
            <a:avLst/>
          </a:prstGeom>
          <a:solidFill>
            <a:schemeClr val="accent1">
              <a:lumMod val="20000"/>
              <a:lumOff val="80000"/>
              <a:alpha val="83000"/>
            </a:schemeClr>
          </a:solidFill>
        </p:spPr>
        <p:txBody>
          <a:bodyPr wrap="square" rtlCol="0">
            <a:noAutofit/>
          </a:bodyPr>
          <a:lstStyle/>
          <a:p>
            <a:endParaRPr lang="ru-RU" sz="135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8759" y="3019300"/>
            <a:ext cx="2850077" cy="2645230"/>
          </a:xfrm>
          <a:prstGeom prst="rect">
            <a:avLst/>
          </a:prstGeom>
          <a:solidFill>
            <a:schemeClr val="accent1">
              <a:lumMod val="20000"/>
              <a:lumOff val="80000"/>
              <a:alpha val="83000"/>
            </a:schemeClr>
          </a:solidFill>
        </p:spPr>
        <p:txBody>
          <a:bodyPr wrap="square" rtlCol="0">
            <a:noAutofit/>
          </a:bodyPr>
          <a:lstStyle/>
          <a:p>
            <a:endParaRPr lang="ru-RU" sz="1350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155" y="142504"/>
            <a:ext cx="7790213" cy="1054118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3200" b="1" dirty="0" smtClean="0">
                <a:solidFill>
                  <a:srgbClr val="002060"/>
                </a:solidFill>
              </a:rPr>
              <a:t>1. ВВОДНАЯ ЧАСТЬ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2400" dirty="0" smtClean="0">
                <a:latin typeface="+mn-lt"/>
              </a:rPr>
              <a:t>Что такое бюджет </a:t>
            </a:r>
            <a:endParaRPr lang="ru-RU" sz="1400" dirty="0">
              <a:latin typeface="+mn-lt"/>
            </a:endParaRP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92669" y="4782679"/>
            <a:ext cx="1983321" cy="654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>
                <a:solidFill>
                  <a:schemeClr val="tx1"/>
                </a:solidFill>
              </a:rPr>
              <a:t>Дефицит</a:t>
            </a:r>
            <a:endParaRPr lang="en-US" sz="2100" dirty="0">
              <a:solidFill>
                <a:schemeClr val="tx1"/>
              </a:solidFill>
            </a:endParaRPr>
          </a:p>
          <a:p>
            <a:pPr algn="ctr"/>
            <a:r>
              <a:rPr lang="ru-RU" sz="1050" dirty="0">
                <a:solidFill>
                  <a:schemeClr val="tx1"/>
                </a:solidFill>
              </a:rPr>
              <a:t>превышение </a:t>
            </a:r>
            <a:r>
              <a:rPr lang="ru-RU" sz="1050" b="1" dirty="0">
                <a:solidFill>
                  <a:srgbClr val="FF0000"/>
                </a:solidFill>
              </a:rPr>
              <a:t>расходов</a:t>
            </a:r>
            <a:r>
              <a:rPr lang="ru-RU" sz="1050" dirty="0">
                <a:solidFill>
                  <a:schemeClr val="tx1"/>
                </a:solidFill>
              </a:rPr>
              <a:t> </a:t>
            </a:r>
            <a:r>
              <a:rPr lang="ru-RU" sz="1050" dirty="0" smtClean="0">
                <a:solidFill>
                  <a:schemeClr val="tx1"/>
                </a:solidFill>
              </a:rPr>
              <a:t>над </a:t>
            </a:r>
            <a:r>
              <a:rPr lang="ru-RU" sz="1050" dirty="0">
                <a:solidFill>
                  <a:schemeClr val="tx1"/>
                </a:solidFill>
              </a:rPr>
              <a:t>доходами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43888" y="4791780"/>
            <a:ext cx="2009137" cy="679149"/>
          </a:xfrm>
          <a:prstGeom prst="roundRect">
            <a:avLst/>
          </a:prstGeom>
          <a:solidFill>
            <a:srgbClr val="92D05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>
                <a:solidFill>
                  <a:schemeClr val="tx1"/>
                </a:solidFill>
              </a:rPr>
              <a:t>Профицит</a:t>
            </a:r>
            <a:endParaRPr lang="en-US" sz="2100" dirty="0">
              <a:solidFill>
                <a:schemeClr val="tx1"/>
              </a:solidFill>
            </a:endParaRPr>
          </a:p>
          <a:p>
            <a:pPr algn="ctr"/>
            <a:r>
              <a:rPr lang="ru-RU" sz="1050" dirty="0">
                <a:solidFill>
                  <a:schemeClr val="tx1"/>
                </a:solidFill>
              </a:rPr>
              <a:t>превышение </a:t>
            </a:r>
            <a:r>
              <a:rPr lang="ru-RU" sz="1050" b="1" dirty="0">
                <a:solidFill>
                  <a:schemeClr val="accent5">
                    <a:lumMod val="50000"/>
                  </a:schemeClr>
                </a:solidFill>
              </a:rPr>
              <a:t>доходов</a:t>
            </a:r>
            <a:r>
              <a:rPr lang="ru-RU" sz="1050" dirty="0">
                <a:solidFill>
                  <a:schemeClr val="tx1"/>
                </a:solidFill>
              </a:rPr>
              <a:t> над расходами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6157289" y="3169197"/>
            <a:ext cx="2574534" cy="1616386"/>
            <a:chOff x="6139751" y="2616304"/>
            <a:chExt cx="2574534" cy="1616386"/>
          </a:xfrm>
        </p:grpSpPr>
        <p:sp>
          <p:nvSpPr>
            <p:cNvPr id="6" name="Скругленный прямоугольник 5"/>
            <p:cNvSpPr/>
            <p:nvPr/>
          </p:nvSpPr>
          <p:spPr>
            <a:xfrm rot="21283331">
              <a:off x="6170653" y="3454325"/>
              <a:ext cx="860897" cy="40126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Доходы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 rot="21283331">
              <a:off x="6139751" y="2616304"/>
              <a:ext cx="860897" cy="40126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63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Доходы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 rot="21283331">
              <a:off x="6154014" y="3037025"/>
              <a:ext cx="860897" cy="40126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Доходы</a:t>
              </a:r>
            </a:p>
          </p:txBody>
        </p:sp>
        <p:sp>
          <p:nvSpPr>
            <p:cNvPr id="16" name="Блок-схема: извлечение 15"/>
            <p:cNvSpPr/>
            <p:nvPr/>
          </p:nvSpPr>
          <p:spPr>
            <a:xfrm>
              <a:off x="7255136" y="3937212"/>
              <a:ext cx="328308" cy="295478"/>
            </a:xfrm>
            <a:prstGeom prst="flowChartExtract">
              <a:avLst/>
            </a:prstGeom>
            <a:solidFill>
              <a:srgbClr val="E9D2C9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 rot="21340983">
              <a:off x="6160775" y="3820480"/>
              <a:ext cx="2553510" cy="80254"/>
            </a:xfrm>
            <a:prstGeom prst="rect">
              <a:avLst/>
            </a:prstGeom>
            <a:solidFill>
              <a:srgbClr val="E9D2C9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 rot="21332283">
              <a:off x="7812044" y="3326803"/>
              <a:ext cx="860897" cy="40126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Расходы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10191" y="3204469"/>
            <a:ext cx="2639944" cy="1550448"/>
            <a:chOff x="423308" y="2662209"/>
            <a:chExt cx="2639944" cy="1550448"/>
          </a:xfrm>
        </p:grpSpPr>
        <p:sp>
          <p:nvSpPr>
            <p:cNvPr id="11" name="Скругленный прямоугольник 10"/>
            <p:cNvSpPr/>
            <p:nvPr/>
          </p:nvSpPr>
          <p:spPr>
            <a:xfrm rot="456204">
              <a:off x="2128080" y="3477003"/>
              <a:ext cx="860897" cy="40126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Расходы</a:t>
              </a: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 rot="456204">
              <a:off x="2202355" y="2662209"/>
              <a:ext cx="860897" cy="40126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Расходы</a:t>
              </a: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 rot="456204">
              <a:off x="2170425" y="3073256"/>
              <a:ext cx="860897" cy="40126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Расходы</a:t>
              </a:r>
            </a:p>
          </p:txBody>
        </p:sp>
        <p:sp>
          <p:nvSpPr>
            <p:cNvPr id="14" name="Блок-схема: извлечение 13"/>
            <p:cNvSpPr/>
            <p:nvPr/>
          </p:nvSpPr>
          <p:spPr>
            <a:xfrm>
              <a:off x="1517670" y="3917179"/>
              <a:ext cx="328308" cy="295478"/>
            </a:xfrm>
            <a:prstGeom prst="flowChartExtract">
              <a:avLst/>
            </a:prstGeom>
            <a:solidFill>
              <a:srgbClr val="E9D2C9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 rot="402593">
              <a:off x="423308" y="3800446"/>
              <a:ext cx="2553510" cy="80254"/>
            </a:xfrm>
            <a:prstGeom prst="rect">
              <a:avLst/>
            </a:prstGeom>
            <a:solidFill>
              <a:srgbClr val="E9D2C9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 rot="456784">
              <a:off x="469512" y="3277585"/>
              <a:ext cx="860897" cy="40126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Доходы</a:t>
              </a:r>
            </a:p>
          </p:txBody>
        </p:sp>
      </p:grpSp>
      <p:pic>
        <p:nvPicPr>
          <p:cNvPr id="20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610" y="5447152"/>
            <a:ext cx="553916" cy="988739"/>
          </a:xfrm>
          <a:prstGeom prst="rect">
            <a:avLst/>
          </a:prstGeom>
        </p:spPr>
      </p:pic>
      <p:sp>
        <p:nvSpPr>
          <p:cNvPr id="21" name="Выноска-облако 20"/>
          <p:cNvSpPr/>
          <p:nvPr/>
        </p:nvSpPr>
        <p:spPr>
          <a:xfrm>
            <a:off x="3063834" y="2806996"/>
            <a:ext cx="3032166" cy="2155530"/>
          </a:xfrm>
          <a:prstGeom prst="cloudCallout">
            <a:avLst>
              <a:gd name="adj1" fmla="val -24424"/>
              <a:gd name="adj2" fmla="val 7361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i="1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algn="ctr"/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Сбалансированность </a:t>
            </a:r>
            <a:r>
              <a:rPr lang="ru-RU" sz="11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бюджета по доходам и расходам —</a:t>
            </a:r>
          </a:p>
          <a:p>
            <a:pPr algn="ctr"/>
            <a:r>
              <a:rPr lang="ru-RU" sz="11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основополагающее требование, предъявляемое к органам, составляющим и утверждающим бюджет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4966" y="5821277"/>
            <a:ext cx="32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/>
              <a:t>При </a:t>
            </a:r>
            <a:r>
              <a:rPr lang="ru-RU" sz="1050" b="1" dirty="0"/>
              <a:t>дефиците</a:t>
            </a:r>
            <a:r>
              <a:rPr lang="ru-RU" sz="1050" dirty="0"/>
              <a:t> принимается решение о привлечении источников его покрытия (используются имеющиеся накопления, берутся займы и т.д.)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35292" y="5822393"/>
            <a:ext cx="2695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/>
              <a:t>При </a:t>
            </a:r>
            <a:r>
              <a:rPr lang="ru-RU" sz="1050" b="1" dirty="0" err="1"/>
              <a:t>профиците</a:t>
            </a:r>
            <a:r>
              <a:rPr lang="ru-RU" sz="1050" b="1" dirty="0"/>
              <a:t> </a:t>
            </a:r>
            <a:r>
              <a:rPr lang="ru-RU" sz="1050" dirty="0"/>
              <a:t>принимается решение о том, как использовать дополнительные средства (накапливать резервы, погашать долг и т.д.)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91824" y="1219200"/>
            <a:ext cx="76990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Бюджет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– это план доходов и расходов на определённый период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>
                <a:solidFill>
                  <a:srgbClr val="FF0000"/>
                </a:solidFill>
              </a:rPr>
              <a:t>Доходы</a:t>
            </a:r>
            <a:r>
              <a:rPr lang="ru-RU" sz="1400" b="1" dirty="0" smtClean="0">
                <a:solidFill>
                  <a:srgbClr val="FF3300"/>
                </a:solidFill>
              </a:rPr>
              <a:t> </a:t>
            </a:r>
            <a:r>
              <a:rPr lang="ru-RU" sz="1400" dirty="0" smtClean="0"/>
              <a:t>–</a:t>
            </a:r>
            <a:r>
              <a:rPr lang="ru-RU" sz="1400" b="1" dirty="0" smtClean="0">
                <a:solidFill>
                  <a:srgbClr val="FF3300"/>
                </a:solidFill>
              </a:rPr>
              <a:t> </a:t>
            </a:r>
            <a:r>
              <a:rPr lang="ru-RU" sz="1400" dirty="0" smtClean="0"/>
              <a:t>это поступающие в бюджет денежные средства (налоги юридических и физических лиц, административные платежи и сборы, безвозмездные поступления)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>
                <a:solidFill>
                  <a:srgbClr val="FF0000"/>
                </a:solidFill>
              </a:rPr>
              <a:t>Расходы</a:t>
            </a:r>
            <a:r>
              <a:rPr lang="ru-RU" sz="1400" dirty="0" smtClean="0">
                <a:solidFill>
                  <a:srgbClr val="FF3300"/>
                </a:solidFill>
              </a:rPr>
              <a:t> </a:t>
            </a:r>
            <a:r>
              <a:rPr lang="ru-RU" sz="1400" dirty="0" smtClean="0"/>
              <a:t>– это выплачиваемые из бюджета денежные средства (социальные выплаты населению, содержание государственных учреждений (образование, ЖКХ, культура и другие) капитальное строительство и другие)</a:t>
            </a:r>
            <a:endParaRPr lang="ru-RU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1971108571"/>
              </p:ext>
            </p:extLst>
          </p:nvPr>
        </p:nvGraphicFramePr>
        <p:xfrm>
          <a:off x="3565196" y="723294"/>
          <a:ext cx="4457700" cy="1788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10" name="Объект 6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="" val="2881653743"/>
              </p:ext>
            </p:extLst>
          </p:nvPr>
        </p:nvGraphicFramePr>
        <p:xfrm>
          <a:off x="380000" y="1930400"/>
          <a:ext cx="3406775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59825" y="5895975"/>
            <a:ext cx="247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Бюджетная система РФ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6" name="Объект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050862" y="5471913"/>
            <a:ext cx="553916" cy="988739"/>
          </a:xfrm>
          <a:prstGeom prst="rect">
            <a:avLst/>
          </a:prstGeom>
        </p:spPr>
      </p:pic>
      <p:sp>
        <p:nvSpPr>
          <p:cNvPr id="17" name="Выноска-облако 16"/>
          <p:cNvSpPr/>
          <p:nvPr/>
        </p:nvSpPr>
        <p:spPr>
          <a:xfrm>
            <a:off x="4429497" y="2695700"/>
            <a:ext cx="3372592" cy="2648196"/>
          </a:xfrm>
          <a:prstGeom prst="cloudCallout">
            <a:avLst>
              <a:gd name="adj1" fmla="val 34727"/>
              <a:gd name="adj2" fmla="val 5332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</a:rPr>
              <a:t>В основе распределения общегосударственных денежных ресурсов между уровнями бюджетной системы РФ заложены принципы самостоятельности местных бюджетов, их государственной финансовой поддержки.</a:t>
            </a:r>
            <a:endParaRPr lang="ru-RU" sz="11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123949" y="2"/>
            <a:ext cx="7515225" cy="68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/>
              <a:t>Бюджетная система РФ</a:t>
            </a:r>
            <a:endParaRPr kumimoji="0" lang="ru-RU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760665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23949" y="617528"/>
            <a:ext cx="3384468" cy="439387"/>
          </a:xfrm>
        </p:spPr>
        <p:txBody>
          <a:bodyPr anchor="t">
            <a:normAutofit/>
          </a:bodyPr>
          <a:lstStyle/>
          <a:p>
            <a:pPr algn="l"/>
            <a:r>
              <a:rPr lang="ru-RU" sz="1650" dirty="0" smtClean="0"/>
              <a:t>(</a:t>
            </a:r>
            <a:r>
              <a:rPr lang="ru-RU" sz="1650" dirty="0"/>
              <a:t>данные </a:t>
            </a:r>
            <a:r>
              <a:rPr lang="ru-RU" sz="1650" dirty="0" smtClean="0"/>
              <a:t>бюджетов </a:t>
            </a:r>
            <a:r>
              <a:rPr lang="ru-RU" sz="1650" dirty="0"/>
              <a:t>на </a:t>
            </a:r>
            <a:r>
              <a:rPr lang="ru-RU" sz="1650" dirty="0" smtClean="0"/>
              <a:t>2017 год)</a:t>
            </a:r>
            <a:endParaRPr lang="ru-RU" sz="1650" dirty="0"/>
          </a:p>
        </p:txBody>
      </p:sp>
      <p:pic>
        <p:nvPicPr>
          <p:cNvPr id="5" name="Содержимое 3" descr="02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4194" y="1586393"/>
            <a:ext cx="7239182" cy="4530843"/>
          </a:xfrm>
          <a:scene3d>
            <a:camera prst="orthographicFront"/>
            <a:lightRig rig="threePt" dir="t"/>
          </a:scene3d>
          <a:sp3d contourW="12700"/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38646" y="2758044"/>
            <a:ext cx="1446743" cy="923330"/>
          </a:xfrm>
          <a:prstGeom prst="rect">
            <a:avLst/>
          </a:prstGeom>
          <a:solidFill>
            <a:schemeClr val="accent4">
              <a:lumMod val="40000"/>
              <a:lumOff val="60000"/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350" dirty="0"/>
              <a:t>Россия</a:t>
            </a:r>
            <a:r>
              <a:rPr lang="ru-RU" sz="1350" dirty="0" smtClean="0"/>
              <a:t>:</a:t>
            </a:r>
          </a:p>
          <a:p>
            <a:r>
              <a:rPr lang="ru-RU" sz="1350" dirty="0" smtClean="0"/>
              <a:t>Доходы </a:t>
            </a:r>
            <a:r>
              <a:rPr lang="en-US" sz="1350" dirty="0" smtClean="0"/>
              <a:t>1</a:t>
            </a:r>
            <a:r>
              <a:rPr lang="ru-RU" sz="1350" dirty="0" smtClean="0"/>
              <a:t>3</a:t>
            </a:r>
            <a:r>
              <a:rPr lang="en-US" sz="1350" dirty="0" smtClean="0"/>
              <a:t> </a:t>
            </a:r>
            <a:r>
              <a:rPr lang="ru-RU" sz="1350" dirty="0" smtClean="0"/>
              <a:t>487,6</a:t>
            </a:r>
          </a:p>
          <a:p>
            <a:r>
              <a:rPr lang="ru-RU" sz="1350" dirty="0" smtClean="0"/>
              <a:t>Расходы</a:t>
            </a:r>
            <a:r>
              <a:rPr lang="en-US" sz="1350" dirty="0" smtClean="0"/>
              <a:t> 1</a:t>
            </a:r>
            <a:r>
              <a:rPr lang="ru-RU" sz="1350" dirty="0" smtClean="0"/>
              <a:t>6</a:t>
            </a:r>
            <a:r>
              <a:rPr lang="en-US" sz="1350" dirty="0" smtClean="0"/>
              <a:t> </a:t>
            </a:r>
            <a:r>
              <a:rPr lang="ru-RU" sz="1350" dirty="0" smtClean="0"/>
              <a:t>240,8</a:t>
            </a:r>
          </a:p>
          <a:p>
            <a:r>
              <a:rPr lang="ru-RU" sz="1350" dirty="0" smtClean="0">
                <a:solidFill>
                  <a:srgbClr val="FF0000"/>
                </a:solidFill>
              </a:rPr>
              <a:t>Дефицит 2 753,2</a:t>
            </a:r>
            <a:endParaRPr lang="ru-RU" sz="135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9890" y="4737463"/>
            <a:ext cx="1808893" cy="923330"/>
          </a:xfrm>
          <a:prstGeom prst="rect">
            <a:avLst/>
          </a:prstGeom>
          <a:solidFill>
            <a:schemeClr val="accent4">
              <a:lumMod val="40000"/>
              <a:lumOff val="60000"/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350" dirty="0"/>
              <a:t>Кемеровская область</a:t>
            </a:r>
            <a:r>
              <a:rPr lang="ru-RU" sz="1350" dirty="0" smtClean="0"/>
              <a:t>:</a:t>
            </a:r>
          </a:p>
          <a:p>
            <a:r>
              <a:rPr lang="ru-RU" sz="1350" dirty="0" smtClean="0"/>
              <a:t>Доходы 100,2</a:t>
            </a:r>
          </a:p>
          <a:p>
            <a:r>
              <a:rPr lang="ru-RU" sz="1350" dirty="0" smtClean="0"/>
              <a:t>Расходы</a:t>
            </a:r>
            <a:r>
              <a:rPr lang="en-US" sz="1350" dirty="0" smtClean="0"/>
              <a:t> </a:t>
            </a:r>
            <a:r>
              <a:rPr lang="ru-RU" sz="1350" dirty="0" smtClean="0"/>
              <a:t>103,1</a:t>
            </a:r>
          </a:p>
          <a:p>
            <a:r>
              <a:rPr lang="ru-RU" sz="1350" dirty="0" smtClean="0">
                <a:solidFill>
                  <a:srgbClr val="FF0000"/>
                </a:solidFill>
              </a:rPr>
              <a:t>Дефицит 2,9</a:t>
            </a:r>
            <a:endParaRPr lang="ru-RU" sz="135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12405" y="1573391"/>
            <a:ext cx="1286539" cy="923330"/>
          </a:xfrm>
          <a:prstGeom prst="rect">
            <a:avLst/>
          </a:prstGeom>
          <a:solidFill>
            <a:schemeClr val="accent4">
              <a:lumMod val="40000"/>
              <a:lumOff val="6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350" dirty="0"/>
              <a:t>Кемерово:</a:t>
            </a:r>
          </a:p>
          <a:p>
            <a:r>
              <a:rPr lang="ru-RU" sz="1350" dirty="0" smtClean="0"/>
              <a:t>Доходы 14,3</a:t>
            </a:r>
            <a:endParaRPr lang="ru-RU" sz="1350" dirty="0"/>
          </a:p>
          <a:p>
            <a:r>
              <a:rPr lang="ru-RU" sz="1350" dirty="0" smtClean="0"/>
              <a:t>Расходы</a:t>
            </a:r>
            <a:r>
              <a:rPr lang="en-US" sz="1350" dirty="0" smtClean="0"/>
              <a:t> </a:t>
            </a:r>
            <a:r>
              <a:rPr lang="ru-RU" sz="1350" dirty="0" smtClean="0"/>
              <a:t>14,8</a:t>
            </a:r>
          </a:p>
          <a:p>
            <a:r>
              <a:rPr lang="ru-RU" sz="1350" dirty="0" smtClean="0">
                <a:solidFill>
                  <a:srgbClr val="FF0000"/>
                </a:solidFill>
              </a:rPr>
              <a:t>Дефицит 0,4</a:t>
            </a:r>
            <a:endParaRPr lang="ru-RU" sz="135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1365" y="3797782"/>
            <a:ext cx="1252266" cy="923330"/>
          </a:xfrm>
          <a:prstGeom prst="rect">
            <a:avLst/>
          </a:prstGeom>
          <a:solidFill>
            <a:schemeClr val="tx1">
              <a:lumMod val="75000"/>
              <a:lumOff val="25000"/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</a:rPr>
              <a:t>Новокузнецк</a:t>
            </a:r>
            <a:r>
              <a:rPr lang="ru-RU" sz="1350" dirty="0" smtClean="0">
                <a:solidFill>
                  <a:schemeClr val="bg1"/>
                </a:solidFill>
              </a:rPr>
              <a:t>:</a:t>
            </a:r>
          </a:p>
          <a:p>
            <a:r>
              <a:rPr lang="ru-RU" sz="1350" dirty="0" smtClean="0">
                <a:solidFill>
                  <a:schemeClr val="bg1"/>
                </a:solidFill>
              </a:rPr>
              <a:t>Доходы 14,7</a:t>
            </a:r>
          </a:p>
          <a:p>
            <a:r>
              <a:rPr lang="ru-RU" sz="1350" dirty="0" smtClean="0">
                <a:solidFill>
                  <a:schemeClr val="bg1"/>
                </a:solidFill>
              </a:rPr>
              <a:t>Расходы</a:t>
            </a:r>
            <a:r>
              <a:rPr lang="en-US" sz="1350" dirty="0" smtClean="0">
                <a:solidFill>
                  <a:schemeClr val="bg1"/>
                </a:solidFill>
              </a:rPr>
              <a:t> </a:t>
            </a:r>
            <a:r>
              <a:rPr lang="ru-RU" sz="1350" dirty="0" smtClean="0">
                <a:solidFill>
                  <a:schemeClr val="bg1"/>
                </a:solidFill>
              </a:rPr>
              <a:t>14,2</a:t>
            </a:r>
          </a:p>
          <a:p>
            <a:r>
              <a:rPr lang="ru-RU" sz="1350" b="1" dirty="0" smtClean="0">
                <a:solidFill>
                  <a:srgbClr val="FF9681"/>
                </a:solidFill>
              </a:rPr>
              <a:t>Профицит</a:t>
            </a:r>
            <a:r>
              <a:rPr lang="ru-RU" sz="1350" b="1" dirty="0" smtClean="0">
                <a:solidFill>
                  <a:srgbClr val="FF0000"/>
                </a:solidFill>
              </a:rPr>
              <a:t>  </a:t>
            </a:r>
            <a:r>
              <a:rPr lang="ru-RU" sz="1350" b="1" dirty="0" smtClean="0">
                <a:solidFill>
                  <a:srgbClr val="FF9681"/>
                </a:solidFill>
              </a:rPr>
              <a:t>0,5</a:t>
            </a:r>
            <a:endParaRPr lang="ru-RU" sz="1350" b="1" dirty="0">
              <a:solidFill>
                <a:srgbClr val="FF968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970815" y="1056908"/>
            <a:ext cx="1175657" cy="3681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74A6C"/>
                </a:solidFill>
              </a:rPr>
              <a:t>млрд руб.</a:t>
            </a:r>
            <a:endParaRPr lang="ru-RU" sz="16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123949" y="2"/>
            <a:ext cx="7515225" cy="68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/>
              <a:t>Бюджет города Новокузнецка в бюджетной системе РФ</a:t>
            </a:r>
            <a:endParaRPr kumimoji="0" lang="ru-RU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601908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3301" y="3645024"/>
            <a:ext cx="777649" cy="10368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2318" y="1229398"/>
            <a:ext cx="777649" cy="1036865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129288084"/>
              </p:ext>
            </p:extLst>
          </p:nvPr>
        </p:nvGraphicFramePr>
        <p:xfrm>
          <a:off x="2871193" y="1047875"/>
          <a:ext cx="6630308" cy="4630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23949" y="617518"/>
            <a:ext cx="7754586" cy="522514"/>
          </a:xfrm>
        </p:spPr>
        <p:txBody>
          <a:bodyPr>
            <a:noAutofit/>
          </a:bodyPr>
          <a:lstStyle/>
          <a:p>
            <a:pPr algn="l"/>
            <a:r>
              <a:rPr lang="ru-RU" sz="1400" dirty="0" smtClean="0">
                <a:latin typeface="+mn-lt"/>
                <a:ea typeface="+mn-ea"/>
                <a:cs typeface="+mn-cs"/>
              </a:rPr>
              <a:t>Представляет </a:t>
            </a:r>
            <a:r>
              <a:rPr lang="ru-RU" sz="1400" dirty="0">
                <a:latin typeface="+mn-lt"/>
                <a:ea typeface="+mn-ea"/>
                <a:cs typeface="+mn-cs"/>
              </a:rPr>
              <a:t>собой деятельность по составлению проекта бюджета, его рассмотрению, </a:t>
            </a:r>
            <a:r>
              <a:rPr lang="ru-RU" sz="1400" dirty="0" smtClean="0"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atin typeface="+mn-lt"/>
                <a:ea typeface="+mn-ea"/>
                <a:cs typeface="+mn-cs"/>
              </a:rPr>
              <a:t>утверждению</a:t>
            </a:r>
            <a:r>
              <a:rPr lang="ru-RU" sz="1400" dirty="0">
                <a:latin typeface="+mn-lt"/>
                <a:ea typeface="+mn-ea"/>
                <a:cs typeface="+mn-cs"/>
              </a:rPr>
              <a:t>, исполнению, составлению </a:t>
            </a:r>
            <a:r>
              <a:rPr lang="ru-RU" sz="1400" dirty="0" smtClean="0">
                <a:latin typeface="+mn-lt"/>
                <a:ea typeface="+mn-ea"/>
                <a:cs typeface="+mn-cs"/>
              </a:rPr>
              <a:t>отчёта </a:t>
            </a:r>
            <a:r>
              <a:rPr lang="ru-RU" sz="1400" dirty="0">
                <a:latin typeface="+mn-lt"/>
                <a:ea typeface="+mn-ea"/>
                <a:cs typeface="+mn-cs"/>
              </a:rPr>
              <a:t>об исполнении и </a:t>
            </a:r>
            <a:r>
              <a:rPr lang="ru-RU" sz="1400" dirty="0" smtClean="0">
                <a:latin typeface="+mn-lt"/>
                <a:ea typeface="+mn-ea"/>
                <a:cs typeface="+mn-cs"/>
              </a:rPr>
              <a:t>утверждению отчёта.</a:t>
            </a:r>
            <a:endParaRPr lang="ru-RU" sz="1400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390" y="4673303"/>
            <a:ext cx="553916" cy="988739"/>
          </a:xfrm>
        </p:spPr>
      </p:pic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Выноска-облако 4"/>
          <p:cNvSpPr/>
          <p:nvPr/>
        </p:nvSpPr>
        <p:spPr>
          <a:xfrm>
            <a:off x="380011" y="1325527"/>
            <a:ext cx="3645724" cy="2838892"/>
          </a:xfrm>
          <a:prstGeom prst="cloudCallout">
            <a:avLst>
              <a:gd name="adj1" fmla="val -37093"/>
              <a:gd name="adj2" fmla="val 6464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1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Цели публичных слушаний по проекту бюджета</a:t>
            </a:r>
          </a:p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ru-RU" sz="11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Достижение разумного баланса между возможностями бюджета и потребностями в расходах</a:t>
            </a:r>
          </a:p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ru-RU" sz="11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Развитие гласности и прозрачности бюджета</a:t>
            </a:r>
          </a:p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ru-RU" sz="11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Вовлечение населения в процесс формирования бюджета</a:t>
            </a:r>
          </a:p>
          <a:p>
            <a:r>
              <a:rPr lang="ru-RU" sz="11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7166" y="5407814"/>
            <a:ext cx="4822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Основы составления проекта бюджета города</a:t>
            </a:r>
          </a:p>
        </p:txBody>
      </p:sp>
      <p:grpSp>
        <p:nvGrpSpPr>
          <p:cNvPr id="6" name="Группа 12"/>
          <p:cNvGrpSpPr/>
          <p:nvPr/>
        </p:nvGrpSpPr>
        <p:grpSpPr>
          <a:xfrm>
            <a:off x="4800739" y="5747657"/>
            <a:ext cx="1457548" cy="825543"/>
            <a:chOff x="1496815" y="1528291"/>
            <a:chExt cx="1007417" cy="100741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4" name="Овал 13"/>
            <p:cNvSpPr/>
            <p:nvPr/>
          </p:nvSpPr>
          <p:spPr>
            <a:xfrm>
              <a:off x="1496815" y="1528291"/>
              <a:ext cx="1007417" cy="100741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Овал 4"/>
            <p:cNvSpPr/>
            <p:nvPr/>
          </p:nvSpPr>
          <p:spPr>
            <a:xfrm>
              <a:off x="1644348" y="1675824"/>
              <a:ext cx="712351" cy="712351"/>
            </a:xfrm>
            <a:prstGeom prst="round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 smtClean="0">
                  <a:solidFill>
                    <a:schemeClr val="tx2"/>
                  </a:solidFill>
                </a:rPr>
                <a:t>Муниципальные программы города</a:t>
              </a:r>
              <a:endParaRPr lang="ru-RU" sz="9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7" name="Группа 15"/>
          <p:cNvGrpSpPr/>
          <p:nvPr/>
        </p:nvGrpSpPr>
        <p:grpSpPr>
          <a:xfrm>
            <a:off x="346725" y="5747657"/>
            <a:ext cx="1457548" cy="825543"/>
            <a:chOff x="2986977" y="74220"/>
            <a:chExt cx="1007417" cy="100741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Овал 16"/>
            <p:cNvSpPr/>
            <p:nvPr/>
          </p:nvSpPr>
          <p:spPr>
            <a:xfrm>
              <a:off x="2986977" y="74220"/>
              <a:ext cx="1007417" cy="100741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Овал 4"/>
            <p:cNvSpPr/>
            <p:nvPr/>
          </p:nvSpPr>
          <p:spPr>
            <a:xfrm>
              <a:off x="3134510" y="221753"/>
              <a:ext cx="712351" cy="712351"/>
            </a:xfrm>
            <a:prstGeom prst="round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>
                  <a:solidFill>
                    <a:schemeClr val="tx2"/>
                  </a:solidFill>
                </a:rPr>
                <a:t>Бюджетное послание Президента Российской Федерации</a:t>
              </a:r>
            </a:p>
          </p:txBody>
        </p:sp>
      </p:grpSp>
      <p:grpSp>
        <p:nvGrpSpPr>
          <p:cNvPr id="10" name="Группа 18"/>
          <p:cNvGrpSpPr/>
          <p:nvPr/>
        </p:nvGrpSpPr>
        <p:grpSpPr>
          <a:xfrm>
            <a:off x="1831396" y="5747657"/>
            <a:ext cx="1457548" cy="825543"/>
            <a:chOff x="4535195" y="1521034"/>
            <a:chExt cx="1007417" cy="100741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Овал 19"/>
            <p:cNvSpPr/>
            <p:nvPr/>
          </p:nvSpPr>
          <p:spPr>
            <a:xfrm>
              <a:off x="4535195" y="1521034"/>
              <a:ext cx="1007417" cy="100741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Овал 4"/>
            <p:cNvSpPr/>
            <p:nvPr/>
          </p:nvSpPr>
          <p:spPr>
            <a:xfrm>
              <a:off x="4682728" y="1668567"/>
              <a:ext cx="712351" cy="712351"/>
            </a:xfrm>
            <a:prstGeom prst="round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>
                  <a:solidFill>
                    <a:schemeClr val="tx2"/>
                  </a:solidFill>
                </a:rPr>
                <a:t>Прогноз социально-экономического развития города</a:t>
              </a:r>
            </a:p>
          </p:txBody>
        </p:sp>
      </p:grpSp>
      <p:grpSp>
        <p:nvGrpSpPr>
          <p:cNvPr id="11" name="Группа 21"/>
          <p:cNvGrpSpPr/>
          <p:nvPr/>
        </p:nvGrpSpPr>
        <p:grpSpPr>
          <a:xfrm>
            <a:off x="3316067" y="5747657"/>
            <a:ext cx="1457548" cy="825543"/>
            <a:chOff x="2820063" y="3025710"/>
            <a:chExt cx="1007417" cy="100741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3" name="Овал 22"/>
            <p:cNvSpPr/>
            <p:nvPr/>
          </p:nvSpPr>
          <p:spPr>
            <a:xfrm>
              <a:off x="2820063" y="3025710"/>
              <a:ext cx="1007417" cy="100741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Овал 4"/>
            <p:cNvSpPr/>
            <p:nvPr/>
          </p:nvSpPr>
          <p:spPr>
            <a:xfrm>
              <a:off x="2982110" y="3187757"/>
              <a:ext cx="712351" cy="712351"/>
            </a:xfrm>
            <a:prstGeom prst="round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>
                  <a:solidFill>
                    <a:schemeClr val="tx2"/>
                  </a:solidFill>
                </a:rPr>
                <a:t>Основные направления бюджетной и налоговой политики</a:t>
              </a:r>
            </a:p>
          </p:txBody>
        </p:sp>
      </p:grp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1123949" y="2"/>
            <a:ext cx="7515225" cy="68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/>
              <a:t>Бюджетный процесс</a:t>
            </a:r>
            <a:endParaRPr kumimoji="0" lang="ru-RU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725461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TextBox 10"/>
          <p:cNvSpPr txBox="1"/>
          <p:nvPr/>
        </p:nvSpPr>
        <p:spPr>
          <a:xfrm>
            <a:off x="3040079" y="2230791"/>
            <a:ext cx="3681350" cy="224676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Возможности влияния гражданина на </a:t>
            </a:r>
            <a:r>
              <a:rPr lang="ru-RU" sz="1400" b="1" dirty="0" smtClean="0"/>
              <a:t>процесс формирования </a:t>
            </a:r>
            <a:r>
              <a:rPr lang="ru-RU" sz="1400" b="1" dirty="0"/>
              <a:t>бюджета</a:t>
            </a:r>
          </a:p>
          <a:p>
            <a:pPr lvl="0"/>
            <a:endParaRPr lang="ru-RU" sz="1400" b="1" dirty="0"/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b="1" dirty="0"/>
              <a:t>Публичные обсуждения целевых программ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b="1" dirty="0"/>
              <a:t>Публичные слушания проекта </a:t>
            </a:r>
            <a:r>
              <a:rPr lang="ru-RU" sz="1400" b="1" dirty="0" smtClean="0"/>
              <a:t>решения о местном </a:t>
            </a:r>
            <a:r>
              <a:rPr lang="ru-RU" sz="1400" b="1" dirty="0"/>
              <a:t>бюджете на очередной финансовый год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b="1" dirty="0"/>
              <a:t>Публичные слушания по проекту </a:t>
            </a:r>
            <a:r>
              <a:rPr lang="ru-RU" sz="1400" b="1" dirty="0" smtClean="0"/>
              <a:t>решения об </a:t>
            </a:r>
            <a:r>
              <a:rPr lang="ru-RU" sz="1400" b="1" dirty="0"/>
              <a:t>исполнении </a:t>
            </a:r>
            <a:r>
              <a:rPr lang="ru-RU" sz="1400" b="1" dirty="0" smtClean="0"/>
              <a:t>бюджета</a:t>
            </a:r>
            <a:endParaRPr lang="ru-RU" dirty="0"/>
          </a:p>
        </p:txBody>
      </p:sp>
      <p:sp>
        <p:nvSpPr>
          <p:cNvPr id="13" name="Выгнутая вверх стрелка 12"/>
          <p:cNvSpPr/>
          <p:nvPr/>
        </p:nvSpPr>
        <p:spPr>
          <a:xfrm rot="10800000">
            <a:off x="1287065" y="5090873"/>
            <a:ext cx="6804561" cy="1021942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049" y="2650809"/>
            <a:ext cx="1591658" cy="15916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758" y="2821132"/>
            <a:ext cx="1395874" cy="1901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12401" y="2408777"/>
            <a:ext cx="1580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Бюджет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6890" y="2271087"/>
            <a:ext cx="2677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Налогоплательщик</a:t>
            </a:r>
          </a:p>
        </p:txBody>
      </p:sp>
      <p:sp>
        <p:nvSpPr>
          <p:cNvPr id="5" name="Выгнутая вверх стрелка 4"/>
          <p:cNvSpPr/>
          <p:nvPr/>
        </p:nvSpPr>
        <p:spPr>
          <a:xfrm>
            <a:off x="1436915" y="1071021"/>
            <a:ext cx="6804561" cy="1021942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9916" y="1539902"/>
            <a:ext cx="470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/>
              <a:t>Формирует доходную часть бюджета, уплачивая налоги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0690" y="5075415"/>
            <a:ext cx="5047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400" i="1" dirty="0"/>
              <a:t>Получает социальные гарантии – расходная часть бюджета</a:t>
            </a:r>
          </a:p>
          <a:p>
            <a:pPr lvl="0"/>
            <a:r>
              <a:rPr lang="ru-RU" sz="1400" i="1" dirty="0"/>
              <a:t> (образование, здравоохранение, социальные льготы и др</a:t>
            </a:r>
            <a:r>
              <a:rPr lang="ru-RU" sz="1400" i="1" dirty="0" smtClean="0"/>
              <a:t>.)</a:t>
            </a:r>
            <a:endParaRPr lang="ru-RU" sz="1400" i="1" dirty="0"/>
          </a:p>
        </p:txBody>
      </p:sp>
      <p:sp>
        <p:nvSpPr>
          <p:cNvPr id="17" name="Нашивка 16"/>
          <p:cNvSpPr/>
          <p:nvPr/>
        </p:nvSpPr>
        <p:spPr>
          <a:xfrm>
            <a:off x="6837630" y="3247176"/>
            <a:ext cx="363474" cy="36347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311" y="4192515"/>
            <a:ext cx="2835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Получатель </a:t>
            </a:r>
          </a:p>
          <a:p>
            <a:pPr algn="ctr"/>
            <a:r>
              <a:rPr lang="ru-RU" sz="2400" dirty="0"/>
              <a:t>социальных выплат </a:t>
            </a:r>
          </a:p>
        </p:txBody>
      </p:sp>
      <p:sp>
        <p:nvSpPr>
          <p:cNvPr id="37" name="Нашивка 36"/>
          <p:cNvSpPr/>
          <p:nvPr/>
        </p:nvSpPr>
        <p:spPr>
          <a:xfrm>
            <a:off x="2596219" y="3235658"/>
            <a:ext cx="363474" cy="36347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1123949" y="2"/>
            <a:ext cx="7515225" cy="68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/>
              <a:t>Участие гражданина в бюджетном процессе</a:t>
            </a:r>
            <a:endParaRPr kumimoji="0" lang="ru-RU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123000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40697</TotalTime>
  <Words>4060</Words>
  <Application>Microsoft Office PowerPoint</Application>
  <PresentationFormat>Экран (4:3)</PresentationFormat>
  <Paragraphs>859</Paragraphs>
  <Slides>36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Тема1</vt:lpstr>
      <vt:lpstr>«Бюджет для граждан»  к бюджету города Новокузнецка на 2017-2019 годы</vt:lpstr>
      <vt:lpstr>Уважаемые жители Новокузнецкого городского округа!</vt:lpstr>
      <vt:lpstr>Путеводитель по бюджету</vt:lpstr>
      <vt:lpstr>Город Новокузнецк</vt:lpstr>
      <vt:lpstr>1. ВВОДНАЯ ЧАСТЬ Что такое бюджет </vt:lpstr>
      <vt:lpstr>Слайд 6</vt:lpstr>
      <vt:lpstr>(данные бюджетов на 2017 год)</vt:lpstr>
      <vt:lpstr>Представляет собой деятельность по составлению проекта бюджета, его рассмотрению,  утверждению, исполнению, составлению отчёта об исполнении и утверждению отчёта.</vt:lpstr>
      <vt:lpstr>Слайд 9</vt:lpstr>
      <vt:lpstr>Слайд 10</vt:lpstr>
      <vt:lpstr>Слайд 11</vt:lpstr>
      <vt:lpstr>Слайд 12</vt:lpstr>
      <vt:lpstr>Слайд 13</vt:lpstr>
      <vt:lpstr>Основные характеристики бюджета на 2015, 2016, 2017  и плановый период 2018-2019 годов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Расходы бюджета в разрезе муниципальных программ</vt:lpstr>
      <vt:lpstr>Слайд 24</vt:lpstr>
      <vt:lpstr>МП «Развитие и функционирование системы образования города Новокузнецка»</vt:lpstr>
      <vt:lpstr>МП «Развитие системы социальной защиты населения города Новокузнецка»</vt:lpstr>
      <vt:lpstr>МП «Комплексное благоустройство территории Новокузнецкого городского округа»  </vt:lpstr>
      <vt:lpstr>МП «Организация и развитие пассажирских перевозок и координация работы операторов связи на территории Новокузнецкого городского округа»</vt:lpstr>
      <vt:lpstr>МП «Развитие жилищно-коммунального хозяйства города Новокузнецка»</vt:lpstr>
      <vt:lpstr>МП «Развитие культуры в городе Новокузнецке» </vt:lpstr>
      <vt:lpstr>5. ИСТОЧНИКИ ФИНАНСИРОВАНИЯ  ДЕФИЦИТА БЮДЖЕТА</vt:lpstr>
      <vt:lpstr>Муниципальный долг </vt:lpstr>
      <vt:lpstr>Открытые информационные ресурсы</vt:lpstr>
      <vt:lpstr>Список источников и литературы</vt:lpstr>
      <vt:lpstr>Список использованных сокращений</vt:lpstr>
      <vt:lpstr>Контактная информация для граждан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Путеводитель по бюджету города Новокузнецка на 2014-2016</dc:title>
  <dc:creator>Савенкова Марина Владиславовна</dc:creator>
  <cp:lastModifiedBy>Барагичев Константин Евгеньевич</cp:lastModifiedBy>
  <cp:revision>2125</cp:revision>
  <cp:lastPrinted>2014-08-21T03:48:10Z</cp:lastPrinted>
  <dcterms:created xsi:type="dcterms:W3CDTF">2014-08-12T01:38:09Z</dcterms:created>
  <dcterms:modified xsi:type="dcterms:W3CDTF">2017-08-11T04:29:49Z</dcterms:modified>
</cp:coreProperties>
</file>