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Default Extension="gif" ContentType="image/gif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2" r:id="rId1"/>
  </p:sldMasterIdLst>
  <p:notesMasterIdLst>
    <p:notesMasterId r:id="rId41"/>
  </p:notesMasterIdLst>
  <p:sldIdLst>
    <p:sldId id="256" r:id="rId2"/>
    <p:sldId id="445" r:id="rId3"/>
    <p:sldId id="455" r:id="rId4"/>
    <p:sldId id="486" r:id="rId5"/>
    <p:sldId id="332" r:id="rId6"/>
    <p:sldId id="417" r:id="rId7"/>
    <p:sldId id="275" r:id="rId8"/>
    <p:sldId id="524" r:id="rId9"/>
    <p:sldId id="467" r:id="rId10"/>
    <p:sldId id="557" r:id="rId11"/>
    <p:sldId id="558" r:id="rId12"/>
    <p:sldId id="534" r:id="rId13"/>
    <p:sldId id="532" r:id="rId14"/>
    <p:sldId id="531" r:id="rId15"/>
    <p:sldId id="566" r:id="rId16"/>
    <p:sldId id="567" r:id="rId17"/>
    <p:sldId id="562" r:id="rId18"/>
    <p:sldId id="468" r:id="rId19"/>
    <p:sldId id="536" r:id="rId20"/>
    <p:sldId id="537" r:id="rId21"/>
    <p:sldId id="538" r:id="rId22"/>
    <p:sldId id="540" r:id="rId23"/>
    <p:sldId id="542" r:id="rId24"/>
    <p:sldId id="543" r:id="rId25"/>
    <p:sldId id="544" r:id="rId26"/>
    <p:sldId id="556" r:id="rId27"/>
    <p:sldId id="546" r:id="rId28"/>
    <p:sldId id="547" r:id="rId29"/>
    <p:sldId id="548" r:id="rId30"/>
    <p:sldId id="549" r:id="rId31"/>
    <p:sldId id="563" r:id="rId32"/>
    <p:sldId id="565" r:id="rId33"/>
    <p:sldId id="559" r:id="rId34"/>
    <p:sldId id="568" r:id="rId35"/>
    <p:sldId id="561" r:id="rId36"/>
    <p:sldId id="552" r:id="rId37"/>
    <p:sldId id="553" r:id="rId38"/>
    <p:sldId id="554" r:id="rId39"/>
    <p:sldId id="555" r:id="rId40"/>
  </p:sldIdLst>
  <p:sldSz cx="9144000" cy="6858000" type="screen4x3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авенкова Марина Владиславовна" initials="СМВ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558ED5"/>
    <a:srgbClr val="C0504D"/>
    <a:srgbClr val="F5F959"/>
    <a:srgbClr val="9BBB59"/>
    <a:srgbClr val="93CDDD"/>
    <a:srgbClr val="4BACC6"/>
    <a:srgbClr val="8064A2"/>
    <a:srgbClr val="C2CCFE"/>
    <a:srgbClr val="B2A6F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65" autoAdjust="0"/>
    <p:restoredTop sz="89091" autoAdjust="0"/>
  </p:normalViewPr>
  <p:slideViewPr>
    <p:cSldViewPr snapToGrid="0">
      <p:cViewPr>
        <p:scale>
          <a:sx n="100" d="100"/>
          <a:sy n="100" d="100"/>
        </p:scale>
        <p:origin x="-1860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-3738" y="-126"/>
      </p:cViewPr>
      <p:guideLst>
        <p:guide orient="horz" pos="3109"/>
        <p:guide pos="2142"/>
      </p:guideLst>
    </p:cSldViewPr>
  </p:notes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5173E-2"/>
          <c:y val="0.36888038288941477"/>
          <c:w val="0.87526373639129162"/>
          <c:h val="0.5781404106964680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431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14110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14541</c:v>
                </c:pt>
              </c:numCache>
            </c:numRef>
          </c:val>
        </c:ser>
        <c:gapWidth val="0"/>
        <c:overlap val="100"/>
        <c:axId val="180139520"/>
        <c:axId val="211090816"/>
      </c:barChart>
      <c:catAx>
        <c:axId val="180139520"/>
        <c:scaling>
          <c:orientation val="minMax"/>
        </c:scaling>
        <c:delete val="1"/>
        <c:axPos val="b"/>
        <c:tickLblPos val="none"/>
        <c:crossAx val="211090816"/>
        <c:crosses val="autoZero"/>
        <c:auto val="1"/>
        <c:lblAlgn val="ctr"/>
        <c:lblOffset val="100"/>
      </c:catAx>
      <c:valAx>
        <c:axId val="211090816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801395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8583532434430794E-2"/>
          <c:y val="3.9862141379151741E-2"/>
          <c:w val="0.90756899156305049"/>
          <c:h val="0.9202755942022035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8100">
              <a:noFill/>
              <a:headEnd type="oval"/>
              <a:tailEnd type="oval"/>
            </a:ln>
          </c:spPr>
          <c:dLbls>
            <c:dLbl>
              <c:idx val="18"/>
              <c:layout>
                <c:manualLayout>
                  <c:x val="-0.10953032724370509"/>
                  <c:y val="4.1528684312784753E-2"/>
                </c:manualLayout>
              </c:layout>
              <c:dLblPos val="outEnd"/>
              <c:showVal val="1"/>
            </c:dLbl>
            <c:numFmt formatCode="#,##0.0" sourceLinked="0"/>
            <c:txPr>
              <a:bodyPr/>
              <a:lstStyle/>
              <a:p>
                <a:pPr>
                  <a:defRPr sz="12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Лист1!$A$2:$A$20</c:f>
              <c:strCache>
                <c:ptCount val="19"/>
                <c:pt idx="0">
                  <c:v>Поддержка социально ориентированных некоммерческих организаций в городе Новокузнецке </c:v>
                </c:pt>
                <c:pt idx="1">
                  <c:v>Охрана окружающей среды и рациональное природопользование в границах Новокузнецкого городского округа </c:v>
                </c:pt>
                <c:pt idx="2">
                  <c:v>Реализация молодежной политики в городе Новокузнецке </c:v>
                </c:pt>
                <c:pt idx="3">
                  <c:v>Управление капиталовложениями Новокузнецкого городского округа </c:v>
                </c:pt>
                <c:pt idx="4">
                  <c:v>Управление муниципальным имуществом Новокузнецкого городского округа </c:v>
                </c:pt>
                <c:pt idx="5">
                  <c:v>Формирование современной городской среды</c:v>
                </c:pt>
                <c:pt idx="6">
                  <c:v>Основные направления развития территории Новокузнецкого городского округа </c:v>
                </c:pt>
                <c:pt idx="7">
                  <c:v>Совершенствование предоставления государственных и муниципальных услуг на базе многофункционального центра в Новокузнецком городском округе </c:v>
                </c:pt>
                <c:pt idx="8">
                  <c:v>Обеспечение жилыми помещениями отдельных категорий граждан города Новокузнецка </c:v>
                </c:pt>
                <c:pt idx="9">
                  <c:v>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 </c:v>
                </c:pt>
                <c:pt idx="10">
                  <c:v>Развитие физической культуры</c:v>
                </c:pt>
                <c:pt idx="11">
                  <c:v>Защита прав детей-сирот и детей, оставшихся без попечения родителей, прав недееспособных граждан </c:v>
                </c:pt>
                <c:pt idx="12">
                  <c:v>Управление муниципальными финансами Новокузнецкого городского округа </c:v>
                </c:pt>
                <c:pt idx="13">
                  <c:v>Развитие культуры в городе Новокузнецке </c:v>
                </c:pt>
                <c:pt idx="14">
                  <c:v>Организация и развитие пассажирских перевозок</c:v>
                </c:pt>
                <c:pt idx="15">
                  <c:v>Комплексное благоустройство территории НГО</c:v>
                </c:pt>
                <c:pt idx="16">
                  <c:v>Развитие жилищно-коммунального хозяйства города Новокузнецка </c:v>
                </c:pt>
                <c:pt idx="17">
                  <c:v>Развитие системы социальной защиты населения города Новокузнецка </c:v>
                </c:pt>
                <c:pt idx="18">
                  <c:v>Развитие и функционирование системы образования города Новокузнецка </c:v>
                </c:pt>
              </c:strCache>
            </c:strRef>
          </c:cat>
          <c:val>
            <c:numRef>
              <c:f>Лист1!$B$2:$B$20</c:f>
              <c:numCache>
                <c:formatCode>_-* #,##0.00\ _₽_-;\-* #,##0.00\ _₽_-;_-* "-"??\ _₽_-;_-@_-</c:formatCode>
                <c:ptCount val="19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10</c:v>
                </c:pt>
                <c:pt idx="4">
                  <c:v>17</c:v>
                </c:pt>
                <c:pt idx="5">
                  <c:v>25</c:v>
                </c:pt>
                <c:pt idx="6">
                  <c:v>44</c:v>
                </c:pt>
                <c:pt idx="7">
                  <c:v>67</c:v>
                </c:pt>
                <c:pt idx="8">
                  <c:v>110</c:v>
                </c:pt>
                <c:pt idx="9">
                  <c:v>136</c:v>
                </c:pt>
                <c:pt idx="10">
                  <c:v>192</c:v>
                </c:pt>
                <c:pt idx="11">
                  <c:v>279</c:v>
                </c:pt>
                <c:pt idx="12">
                  <c:v>329</c:v>
                </c:pt>
                <c:pt idx="13">
                  <c:v>540</c:v>
                </c:pt>
                <c:pt idx="14">
                  <c:v>784</c:v>
                </c:pt>
                <c:pt idx="15">
                  <c:v>1068</c:v>
                </c:pt>
                <c:pt idx="16">
                  <c:v>1576</c:v>
                </c:pt>
                <c:pt idx="17">
                  <c:v>3136</c:v>
                </c:pt>
                <c:pt idx="18">
                  <c:v>7095</c:v>
                </c:pt>
              </c:numCache>
            </c:numRef>
          </c:val>
        </c:ser>
        <c:dLbls>
          <c:showVal val="1"/>
        </c:dLbls>
        <c:gapWidth val="67"/>
        <c:overlap val="-92"/>
        <c:axId val="223440256"/>
        <c:axId val="223442048"/>
      </c:barChart>
      <c:catAx>
        <c:axId val="223440256"/>
        <c:scaling>
          <c:orientation val="minMax"/>
        </c:scaling>
        <c:delete val="1"/>
        <c:axPos val="l"/>
        <c:numFmt formatCode="@" sourceLinked="1"/>
        <c:tickLblPos val="none"/>
        <c:crossAx val="223442048"/>
        <c:crosses val="autoZero"/>
        <c:auto val="1"/>
        <c:lblAlgn val="ctr"/>
        <c:lblOffset val="100"/>
      </c:catAx>
      <c:valAx>
        <c:axId val="223442048"/>
        <c:scaling>
          <c:orientation val="minMax"/>
        </c:scaling>
        <c:delete val="1"/>
        <c:axPos val="b"/>
        <c:numFmt formatCode="#,##0" sourceLinked="0"/>
        <c:tickLblPos val="none"/>
        <c:crossAx val="223440256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5548"/>
          <c:h val="0.8945362193326507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explosion val="16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0.28872278501157012"/>
                  <c:y val="-6.626088982562890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98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6.1430379789695283E-3"/>
                  <c:y val="-9.174368436980283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baseline="0" dirty="0" smtClean="0"/>
                      <a:t>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numFmt formatCode="0.0%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0.97900000000000065</c:v>
                </c:pt>
                <c:pt idx="1">
                  <c:v>2.1000000000000012E-2</c:v>
                </c:pt>
              </c:numCache>
            </c:numRef>
          </c:val>
        </c:ser>
        <c:firstSliceAng val="28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450471255208676"/>
          <c:y val="3.5802949990345286E-2"/>
          <c:w val="0.78776792013277352"/>
          <c:h val="0.932207940174961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1091,9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4"/>
            <c:spPr>
              <a:solidFill>
                <a:srgbClr val="C0504D"/>
              </a:solidFill>
              <a:ln>
                <a:solidFill>
                  <a:schemeClr val="tx2"/>
                </a:solidFill>
              </a:ln>
            </c:spPr>
          </c:dPt>
          <c:dPt>
            <c:idx val="5"/>
            <c:spPr>
              <a:solidFill>
                <a:srgbClr val="9BBB59"/>
              </a:solidFill>
              <a:ln>
                <a:solidFill>
                  <a:schemeClr val="tx2"/>
                </a:solidFill>
              </a:ln>
            </c:spPr>
          </c:dPt>
          <c:dPt>
            <c:idx val="6"/>
            <c:spPr>
              <a:solidFill>
                <a:srgbClr val="8064A2"/>
              </a:solidFill>
              <a:ln>
                <a:solidFill>
                  <a:schemeClr val="tx2"/>
                </a:solidFill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/>
                      <a:t>2 </a:t>
                    </a:r>
                    <a:r>
                      <a:rPr lang="ru-RU" smtClean="0"/>
                      <a:t>907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0</a:t>
                    </a:r>
                    <a:r>
                      <a:rPr lang="en-US" smtClean="0"/>
                      <a:t>   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/>
                      <a:t>2 </a:t>
                    </a:r>
                    <a:r>
                      <a:rPr lang="ru-RU" smtClean="0"/>
                      <a:t>594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6</a:t>
                    </a:r>
                    <a:r>
                      <a:rPr lang="en-US" smtClean="0"/>
                      <a:t>   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mtClean="0"/>
                      <a:t>6</a:t>
                    </a:r>
                    <a:r>
                      <a:rPr lang="ru-RU" smtClean="0"/>
                      <a:t>72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8</a:t>
                    </a:r>
                    <a:r>
                      <a:rPr lang="en-US" smtClean="0"/>
                      <a:t>   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 </a:t>
                    </a:r>
                    <a:r>
                      <a:rPr lang="en-US" smtClean="0"/>
                      <a:t>7</a:t>
                    </a:r>
                    <a:r>
                      <a:rPr lang="ru-RU" smtClean="0"/>
                      <a:t>98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   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Основное мероприятие 1.1 "Обеспечение государственных гарантий реализации прав граждан на получение общедоступного и бесплатного дошкольного образования в дошкольных образовательных учреждениях "</c:v>
                </c:pt>
                <c:pt idx="1">
                  <c:v>Основное мероприятие 1.2 "Обеспечение государственных гарантий реализации прав граждан на получение общедоступного и бесплатного начального общего, основного общего, среднего (полного) общего образования в общеобразовательных учреждениях»</c:v>
                </c:pt>
                <c:pt idx="2">
                  <c:v>Основное мероприятие 1.4 "Обеспечение деятельности учреждений дополнительного образования детей"</c:v>
                </c:pt>
                <c:pt idx="3">
                  <c:v>Остальные мероприятия</c:v>
                </c:pt>
                <c:pt idx="4">
                  <c:v>Социальные гарантии в сфере образования</c:v>
                </c:pt>
                <c:pt idx="5">
                  <c:v>Финансовое оздоровление сферы управления образованием города Новокузнецка</c:v>
                </c:pt>
                <c:pt idx="6">
                  <c:v>Обеспечение деятельности Комитета образования и науки администрации города Новокузнецка по реализации муниципальной программы</c:v>
                </c:pt>
              </c:strCache>
            </c:strRef>
          </c:cat>
          <c:val>
            <c:numRef>
              <c:f>Лист1!$B$2:$B$8</c:f>
              <c:numCache>
                <c:formatCode>_-* #,##0.0\ _₽_-;\-* #,##0.0\ _₽_-;_-* "-"??\ _₽_-;_-@_-</c:formatCode>
                <c:ptCount val="7"/>
                <c:pt idx="0">
                  <c:v>2628.6</c:v>
                </c:pt>
                <c:pt idx="1">
                  <c:v>2326</c:v>
                </c:pt>
                <c:pt idx="2">
                  <c:v>697.7</c:v>
                </c:pt>
                <c:pt idx="3">
                  <c:v>797.4</c:v>
                </c:pt>
                <c:pt idx="4">
                  <c:v>104.3</c:v>
                </c:pt>
                <c:pt idx="5">
                  <c:v>19.3</c:v>
                </c:pt>
                <c:pt idx="6">
                  <c:v>21.6</c:v>
                </c:pt>
              </c:numCache>
            </c:numRef>
          </c:val>
        </c:ser>
        <c:firstSliceAng val="118"/>
        <c:holeSize val="39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095052962284299"/>
          <c:y val="3.9616790145998004E-2"/>
          <c:w val="0.78132210306201411"/>
          <c:h val="0.9245802598636538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278,8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dPt>
            <c:idx val="0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4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5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6"/>
            <c:spPr>
              <a:solidFill>
                <a:srgbClr val="C0504D"/>
              </a:solidFill>
              <a:ln>
                <a:solidFill>
                  <a:schemeClr val="tx2"/>
                </a:solidFill>
              </a:ln>
            </c:spPr>
          </c:dPt>
          <c:dPt>
            <c:idx val="7"/>
            <c:spPr>
              <a:solidFill>
                <a:srgbClr val="C0504D"/>
              </a:solidFill>
              <a:ln>
                <a:solidFill>
                  <a:schemeClr val="tx2"/>
                </a:solidFill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561,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6</a:t>
                    </a:r>
                    <a:r>
                      <a:rPr lang="ru-RU" smtClean="0"/>
                      <a:t>71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2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10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6</a:t>
                    </a:r>
                    <a:r>
                      <a:rPr lang="ru-RU" smtClean="0"/>
                      <a:t>54</a:t>
                    </a:r>
                    <a:r>
                      <a:rPr lang="en-US" smtClean="0"/>
                      <a:t>,5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tx>
                <c:rich>
                  <a:bodyPr/>
                  <a:lstStyle/>
                  <a:p>
                    <a:r>
                      <a:rPr lang="ru-RU" smtClean="0"/>
                      <a:t>549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0</a:t>
                    </a:r>
                    <a:endParaRPr lang="en-US"/>
                  </a:p>
                </c:rich>
              </c:tx>
              <c:showVal val="1"/>
            </c:dLbl>
            <c:dLbl>
              <c:idx val="5"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28</a:t>
                    </a:r>
                    <a:r>
                      <a:rPr lang="en-US" smtClean="0"/>
                      <a:t>,1</a:t>
                    </a:r>
                    <a:endParaRPr lang="en-US"/>
                  </a:p>
                </c:rich>
              </c:tx>
              <c:showVal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Основное мероприятие 1.1 "Предоставление мер социальной поддержки отдельным категориям граждан по региональному законодательству".</c:v>
                </c:pt>
                <c:pt idx="1">
                  <c:v>Основное мероприятие 1.3 "Предоставление мер социальной поддержки отдельным категориям граждан по оплате жилья и коммунальных услуг".</c:v>
                </c:pt>
                <c:pt idx="2">
                  <c:v>Основное мероприятие 1.4 "Предоставление мер социальной поддержки отдельным категориям граждан по переданным полномочиям и расходным обязательствам Российской Федерации".</c:v>
                </c:pt>
                <c:pt idx="3">
                  <c:v>Основное мероприятие 1.8 "Предоставление мер социальной поддержки семьям с детьми".</c:v>
                </c:pt>
                <c:pt idx="4">
                  <c:v>Основное мероприятие 1.9 "Социальное обслуживание населения, предоставление мер социальной поддержки работникам муниципальных учреждений социального обслуживания"</c:v>
                </c:pt>
                <c:pt idx="5">
                  <c:v>Остальные мероприятия</c:v>
                </c:pt>
                <c:pt idx="6">
                  <c:v>Прочие подпрограммы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561.9</c:v>
                </c:pt>
                <c:pt idx="1">
                  <c:v>645.4</c:v>
                </c:pt>
                <c:pt idx="2">
                  <c:v>306.3</c:v>
                </c:pt>
                <c:pt idx="3">
                  <c:v>669.5</c:v>
                </c:pt>
                <c:pt idx="4">
                  <c:v>472.6</c:v>
                </c:pt>
                <c:pt idx="5" formatCode="0.0">
                  <c:v>217.1</c:v>
                </c:pt>
                <c:pt idx="6" formatCode="0.0">
                  <c:v>155.12449999999998</c:v>
                </c:pt>
              </c:numCache>
            </c:numRef>
          </c:val>
        </c:ser>
        <c:firstSliceAng val="90"/>
        <c:holeSize val="39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2877545434540195"/>
          <c:y val="0.12754402693763223"/>
          <c:w val="0.51931707900245427"/>
          <c:h val="0.7301292127298268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1091,9</c:v>
                </c:pt>
              </c:strCache>
            </c:strRef>
          </c:tx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1"/>
            <c:spPr>
              <a:solidFill>
                <a:srgbClr val="558ED5"/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2"/>
            <c:spPr>
              <a:solidFill>
                <a:srgbClr val="558ED5"/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3"/>
            <c:spPr>
              <a:solidFill>
                <a:srgbClr val="558ED5"/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4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5"/>
            <c:spPr>
              <a:solidFill>
                <a:srgbClr val="C0504D"/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9BBB59"/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7"/>
            <c:spPr>
              <a:solidFill>
                <a:srgbClr val="9BBB59"/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8"/>
            <c:spPr>
              <a:solidFill>
                <a:srgbClr val="8064A2"/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2.3132012306738548E-2"/>
                  <c:y val="-1.47827333949164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344,4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33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8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74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5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3.7852112821815574E-2"/>
                  <c:y val="4.4348200184749324E-2"/>
                </c:manualLayout>
              </c:layout>
              <c:showVal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Лист1!$A$2:$A$10</c:f>
              <c:strCache>
                <c:ptCount val="9"/>
                <c:pt idx="0">
                  <c:v>Содержание и ремонт автомобильных дорог общего пользования местного значения
</c:v>
                </c:pt>
                <c:pt idx="1">
                  <c:v>Благоустройство и озеленение территории городского округа, содержание городских лесов</c:v>
                </c:pt>
                <c:pt idx="2">
                  <c:v>Содержание и реконструкция сетей наружного освещения</c:v>
                </c:pt>
                <c:pt idx="3">
                  <c:v>Обеспечение дорожной деятельности в рамках приоритетного проекта "Безопасные и качественные дороги"</c:v>
                </c:pt>
                <c:pt idx="4">
                  <c:v>Другие мероприятия</c:v>
                </c:pt>
                <c:pt idx="5">
                  <c:v>Обращение с отходами производства и потребления</c:v>
                </c:pt>
                <c:pt idx="6">
                  <c:v>погашение кредиторской задолженности</c:v>
                </c:pt>
                <c:pt idx="7">
                  <c:v>Обеспечение функционирования управления по реализации МП и осуществлению муниципального контроля в области дорожно-коммунального хозяйства</c:v>
                </c:pt>
                <c:pt idx="8">
                  <c:v>Обеспечение безопасности дорожного движения в городе Новокузнецке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344.4</c:v>
                </c:pt>
                <c:pt idx="1">
                  <c:v>133.80000000000001</c:v>
                </c:pt>
                <c:pt idx="2">
                  <c:v>74.5</c:v>
                </c:pt>
                <c:pt idx="3">
                  <c:v>391.3</c:v>
                </c:pt>
                <c:pt idx="4">
                  <c:v>32.1</c:v>
                </c:pt>
                <c:pt idx="5">
                  <c:v>20.8</c:v>
                </c:pt>
                <c:pt idx="6">
                  <c:v>1.3</c:v>
                </c:pt>
                <c:pt idx="7">
                  <c:v>10.200000000000001</c:v>
                </c:pt>
                <c:pt idx="8">
                  <c:v>59.7</c:v>
                </c:pt>
              </c:numCache>
            </c:numRef>
          </c:val>
        </c:ser>
        <c:dLbls>
          <c:showVal val="1"/>
        </c:dLbls>
        <c:firstSliceAng val="168"/>
        <c:holeSize val="39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417343815822199"/>
          <c:y val="4.3430630301650813E-2"/>
          <c:w val="0.77165337745588736"/>
          <c:h val="0.9131387393966985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1091,9</c:v>
                </c:pt>
              </c:strCache>
            </c:strRef>
          </c:tx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rgbClr val="C0504D"/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rgbClr val="9BBB59"/>
              </a:solidFill>
              <a:ln>
                <a:solidFill>
                  <a:schemeClr val="tx2"/>
                </a:solidFill>
              </a:ln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mtClean="0"/>
                      <a:t>387,1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smtClean="0"/>
                      <a:t>335,6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delete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Основное мероприятие "Выполнение социального заказа на перевозку пассажиров автомобильным транспортом"</c:v>
                </c:pt>
                <c:pt idx="1">
                  <c:v>Основное мероприятие "Выполнение социального заказа на перевозку пассажиров электротранспортом"</c:v>
                </c:pt>
                <c:pt idx="2">
                  <c:v>Расходы на организацию</c:v>
                </c:pt>
                <c:pt idx="3">
                  <c:v>Финансовое оздоровление сферы управления транспортом Новокузнецкого городского округа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374.822</c:v>
                </c:pt>
                <c:pt idx="1">
                  <c:v>289.84699999999964</c:v>
                </c:pt>
                <c:pt idx="2">
                  <c:v>46.259</c:v>
                </c:pt>
                <c:pt idx="3">
                  <c:v>8.0140000000000011</c:v>
                </c:pt>
              </c:numCache>
            </c:numRef>
          </c:val>
        </c:ser>
        <c:firstSliceAng val="118"/>
        <c:holeSize val="39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154702159603549"/>
          <c:y val="3.9158513301617376E-2"/>
          <c:w val="0.76012813624027586"/>
          <c:h val="0.9177927607124045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1091,9</c:v>
                </c:pt>
              </c:strCache>
            </c:strRef>
          </c:tx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ln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rgbClr val="9BBB59"/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rgbClr val="9BBB59"/>
              </a:solidFill>
              <a:ln>
                <a:solidFill>
                  <a:schemeClr val="tx2"/>
                </a:solidFill>
              </a:ln>
            </c:spPr>
          </c:dPt>
          <c:dPt>
            <c:idx val="4"/>
            <c:spPr>
              <a:solidFill>
                <a:srgbClr val="9BBB59"/>
              </a:solidFill>
              <a:ln>
                <a:solidFill>
                  <a:schemeClr val="tx2"/>
                </a:solidFill>
              </a:ln>
            </c:spPr>
          </c:dPt>
          <c:dPt>
            <c:idx val="5"/>
            <c:spPr>
              <a:solidFill>
                <a:srgbClr val="8064A2"/>
              </a:solidFill>
              <a:ln>
                <a:solidFill>
                  <a:schemeClr val="tx2"/>
                </a:solidFill>
              </a:ln>
            </c:spPr>
          </c:dPt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174,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6.4438514748048098E-2"/>
                  <c:y val="-2.3341276106160574E-2"/>
                </c:manualLayout>
              </c:layout>
              <c:showVal val="1"/>
            </c:dLbl>
            <c:dLbl>
              <c:idx val="5"/>
              <c:delete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Разработка и актуализация схем коммунальной инфраструктуры и строительство, ремонт и реконструкция объектов инженерной инфраструктуры (обеспечение частного сектора централизованным водоснабжением; строительство напорной канализации в Заводском районе во и</c:v>
                </c:pt>
                <c:pt idx="1">
                  <c:v>Жилищное хозяйство и капитальный ремонт жилого фонда (снос 55 аварийных жилых домов; разработка ПСД и кап.ремонт фасадов МКД пр.Октябрьский 7, Сеченова 3; кап.ремонт 12 муниципальных квартир; кап.ремонт инженерных сетей Сеченова 3; обследование МКД пр.Стр</c:v>
                </c:pt>
                <c:pt idx="2">
                  <c:v>Основное мероприятие "Обеспечение выплаты субсидии на возмещение затрат, связанных с применением государственных регулируемых цен, организациям коммунального комплекса за услуги отопления и горячего водоснабжения"</c:v>
                </c:pt>
                <c:pt idx="3">
                  <c:v>Основное мероприятие "Обеспечение выплаты субсидии на возмещение затрат, связанных с применением государственных регулируемых цен, организациям коммунального комплекса за услуги холодного водоснабжения и водоотведения"</c:v>
                </c:pt>
                <c:pt idx="4">
                  <c:v>Основное мероприятие "Обеспечение выплаты субсидии организациям, предоставляющим населению услуги по содержанию и ремонту общего имущества в многоквартирных жилых домах специализированного и аварийного жилищного фонда"</c:v>
                </c:pt>
                <c:pt idx="5">
                  <c:v>Развитие жилищно-коммунального хозяйства города Новокузнецка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170.3</c:v>
                </c:pt>
                <c:pt idx="1">
                  <c:v>92.4</c:v>
                </c:pt>
                <c:pt idx="2">
                  <c:v>1046.2</c:v>
                </c:pt>
                <c:pt idx="3">
                  <c:v>174.6</c:v>
                </c:pt>
                <c:pt idx="4">
                  <c:v>38.4</c:v>
                </c:pt>
                <c:pt idx="5">
                  <c:v>54.4</c:v>
                </c:pt>
              </c:numCache>
            </c:numRef>
          </c:val>
        </c:ser>
        <c:firstSliceAng val="90"/>
        <c:holeSize val="39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739634669360052"/>
          <c:y val="4.7244470457303483E-2"/>
          <c:w val="0.7684304689205036"/>
          <c:h val="0.9093248992410457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1091,9</c:v>
                </c:pt>
              </c:strCache>
            </c:strRef>
          </c:tx>
          <c:spPr>
            <a:ln w="9525">
              <a:solidFill>
                <a:schemeClr val="tx2"/>
              </a:solidFill>
            </a:ln>
          </c:spPr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 w="9525"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558ED5"/>
              </a:solidFill>
              <a:ln w="9525"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rgbClr val="C0504D"/>
              </a:solidFill>
              <a:ln w="9525"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rgbClr val="9BBB59"/>
              </a:solidFill>
              <a:ln w="9525">
                <a:solidFill>
                  <a:schemeClr val="tx2"/>
                </a:solidFill>
              </a:ln>
            </c:spPr>
          </c:dPt>
          <c:dPt>
            <c:idx val="4"/>
            <c:spPr>
              <a:solidFill>
                <a:srgbClr val="8064A2"/>
              </a:solidFill>
              <a:ln w="9525">
                <a:solidFill>
                  <a:schemeClr val="tx2"/>
                </a:solidFill>
              </a:ln>
            </c:spPr>
          </c:dPt>
          <c:dPt>
            <c:idx val="5"/>
            <c:spPr>
              <a:solidFill>
                <a:srgbClr val="8064A2"/>
              </a:solidFill>
              <a:ln w="9525">
                <a:solidFill>
                  <a:schemeClr val="tx2"/>
                </a:solidFill>
              </a:ln>
            </c:spPr>
          </c:dPt>
          <c:dPt>
            <c:idx val="6"/>
            <c:spPr>
              <a:solidFill>
                <a:srgbClr val="93CDDD"/>
              </a:solidFill>
              <a:ln w="9525">
                <a:solidFill>
                  <a:schemeClr val="tx2"/>
                </a:solidFill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mtClean="0"/>
                      <a:t>76</a:t>
                    </a:r>
                    <a:r>
                      <a:rPr lang="en-US" smtClean="0"/>
                      <a:t>,3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smtClean="0"/>
                      <a:t>126,8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- Основное мероприятие "Обеспечение деятельности муниципальных музеев"</c:v>
                </c:pt>
                <c:pt idx="1">
                  <c:v>- Основное мероприятие "Обеспечение деятельности муниципальных библиотек"</c:v>
                </c:pt>
                <c:pt idx="2">
                  <c:v>Сохранение и развитие профессионального искусства и народного творчества (Содержание  8 клубов)</c:v>
                </c:pt>
                <c:pt idx="3">
                  <c:v>Обеспечение деятельности по реализации муниципальной программы «Развитие культуры в городе Новокузнецке»</c:v>
                </c:pt>
                <c:pt idx="4">
                  <c:v>- Основное мероприятие "Реставрационные работы объектов культурного наследия и иные работы"</c:v>
                </c:pt>
                <c:pt idx="5">
                  <c:v>- Основное мероприятие "Подготовка и проведение культурно-массовых мероприятий, фестивалей и конкурсов, обеспечение просветительской, издательской деятельности"</c:v>
                </c:pt>
                <c:pt idx="6">
                  <c:v>прочие мероприятия (проведение культурно-массовых мероприятий национального, всероссийского, регионального, областного и городского значения, погашение кредиторской задолженности)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76.3</c:v>
                </c:pt>
                <c:pt idx="1">
                  <c:v>126.8</c:v>
                </c:pt>
                <c:pt idx="2">
                  <c:v>218</c:v>
                </c:pt>
                <c:pt idx="3">
                  <c:v>54.4</c:v>
                </c:pt>
                <c:pt idx="4">
                  <c:v>55.6</c:v>
                </c:pt>
                <c:pt idx="6">
                  <c:v>8.7000000000000011</c:v>
                </c:pt>
              </c:numCache>
            </c:numRef>
          </c:val>
        </c:ser>
        <c:firstSliceAng val="110"/>
        <c:holeSize val="39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417343815822199"/>
          <c:y val="4.3430630301650813E-2"/>
          <c:w val="0.77165337745588791"/>
          <c:h val="0.9131387393966985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1091,9</c:v>
                </c:pt>
              </c:strCache>
            </c:strRef>
          </c:tx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rgbClr val="C0504D"/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rgbClr val="9BBB59"/>
              </a:solidFill>
              <a:ln>
                <a:solidFill>
                  <a:schemeClr val="tx2"/>
                </a:solidFill>
              </a:ln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cat>
            <c:strRef>
              <c:f>Лист1!$A$2:$A$5</c:f>
              <c:strCache>
                <c:ptCount val="1"/>
                <c:pt idx="0">
                  <c:v>Основное мероприятие "Выполнение социального заказа на перевозку пассажиров автомобильным транспортом"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329.3</c:v>
                </c:pt>
              </c:numCache>
            </c:numRef>
          </c:val>
        </c:ser>
        <c:firstSliceAng val="118"/>
        <c:holeSize val="39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739634669360052"/>
          <c:y val="4.7244470457303483E-2"/>
          <c:w val="0.7684304689205036"/>
          <c:h val="0.9093248992410457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1091,9</c:v>
                </c:pt>
              </c:strCache>
            </c:strRef>
          </c:tx>
          <c:spPr>
            <a:solidFill>
              <a:srgbClr val="C0504D"/>
            </a:solidFill>
            <a:ln w="9525">
              <a:solidFill>
                <a:schemeClr val="tx2"/>
              </a:solidFill>
            </a:ln>
          </c:spPr>
          <c:dPt>
            <c:idx val="0"/>
            <c:spPr>
              <a:solidFill>
                <a:srgbClr val="558ED5"/>
              </a:solidFill>
              <a:ln w="9525">
                <a:solidFill>
                  <a:schemeClr val="tx2"/>
                </a:solidFill>
              </a:ln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Развитие семейных форм устройства детей-сирот и детей, оставшихся без попечения родителей. Детей в приемных семьях 648 детей, 1644 под опекой.</c:v>
                </c:pt>
                <c:pt idx="1">
                  <c:v>Обеспечение деятельности Управления по реализации программы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253</c:v>
                </c:pt>
                <c:pt idx="1">
                  <c:v>26.3</c:v>
                </c:pt>
              </c:numCache>
            </c:numRef>
          </c:val>
        </c:ser>
        <c:dLbls>
          <c:showVal val="1"/>
        </c:dLbls>
        <c:firstSliceAng val="110"/>
        <c:holeSize val="39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2368131804355076E-2"/>
          <c:y val="0.36888038288941444"/>
          <c:w val="0.87526373639129162"/>
          <c:h val="0.57814041069646782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421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15322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15743</c:v>
                </c:pt>
              </c:numCache>
            </c:numRef>
          </c:val>
        </c:ser>
        <c:gapWidth val="0"/>
        <c:overlap val="100"/>
        <c:axId val="226420608"/>
        <c:axId val="226422144"/>
      </c:barChart>
      <c:catAx>
        <c:axId val="226420608"/>
        <c:scaling>
          <c:orientation val="minMax"/>
        </c:scaling>
        <c:delete val="1"/>
        <c:axPos val="b"/>
        <c:tickLblPos val="none"/>
        <c:crossAx val="226422144"/>
        <c:crosses val="autoZero"/>
        <c:auto val="1"/>
        <c:lblAlgn val="ctr"/>
        <c:lblOffset val="100"/>
      </c:catAx>
      <c:valAx>
        <c:axId val="226422144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226420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417343815822199"/>
          <c:y val="4.3430630301650813E-2"/>
          <c:w val="0.77165337745588813"/>
          <c:h val="0.9131387393966985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1091,9</c:v>
                </c:pt>
              </c:strCache>
            </c:strRef>
          </c:tx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rgbClr val="C0504D"/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rgbClr val="9BBB59"/>
              </a:solidFill>
              <a:ln>
                <a:solidFill>
                  <a:schemeClr val="tx2"/>
                </a:solidFill>
              </a:ln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cat>
            <c:strRef>
              <c:f>Лист1!$A$2:$A$5</c:f>
              <c:strCache>
                <c:ptCount val="1"/>
                <c:pt idx="0">
                  <c:v>Основное мероприятие "Выполнение социального заказа на перевозку пассажиров автомобильным транспортом"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329.3</c:v>
                </c:pt>
              </c:numCache>
            </c:numRef>
          </c:val>
        </c:ser>
        <c:firstSliceAng val="118"/>
        <c:holeSize val="39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/>
      <c:pieChart>
        <c:varyColors val="1"/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6650969527588722E-2"/>
          <c:y val="3.0365956264657781E-2"/>
          <c:w val="0.90447300904589767"/>
          <c:h val="0.66467430515180959"/>
        </c:manualLayout>
      </c:layout>
      <c:barChart>
        <c:barDir val="col"/>
        <c:grouping val="stacked"/>
        <c:ser>
          <c:idx val="1"/>
          <c:order val="0"/>
          <c:tx>
            <c:strRef>
              <c:f>Лист1!$B$1</c:f>
              <c:strCache>
                <c:ptCount val="1"/>
                <c:pt idx="0">
                  <c:v>Кредиты, полученные от кредитных организаций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_-* #,##0\ _₽_-;\-* #,##0\ _₽_-;_-* "-"??\ _₽_-;_-@_-</c:formatCode>
                <c:ptCount val="3"/>
                <c:pt idx="0">
                  <c:v>3552</c:v>
                </c:pt>
                <c:pt idx="1">
                  <c:v>3990</c:v>
                </c:pt>
                <c:pt idx="2">
                  <c:v>4256</c:v>
                </c:pt>
              </c:numCache>
            </c:numRef>
          </c:val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Бюджетные кредиты от других бюджетов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 w="25400">
              <a:noFill/>
            </a:ln>
          </c:spPr>
          <c:dLbls>
            <c:dLbl>
              <c:idx val="0"/>
              <c:layout>
                <c:manualLayout>
                  <c:x val="0"/>
                  <c:y val="-3.44928799750596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   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_-* #,##0\ _₽_-;\-* #,##0\ _₽_-;_-* "-"??\ _₽_-;_-@_-</c:formatCode>
                <c:ptCount val="3"/>
                <c:pt idx="0">
                  <c:v>70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Val val="1"/>
        </c:dLbls>
        <c:overlap val="100"/>
        <c:axId val="43058688"/>
        <c:axId val="43060224"/>
      </c:barChart>
      <c:lineChart>
        <c:grouping val="standard"/>
        <c:ser>
          <c:idx val="0"/>
          <c:order val="2"/>
          <c:tx>
            <c:strRef>
              <c:f>Лист1!$D$1</c:f>
              <c:strCache>
                <c:ptCount val="1"/>
                <c:pt idx="0">
                  <c:v>Предельный объём муниципального долга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diamond"/>
            <c:size val="5"/>
            <c:spPr>
              <a:solidFill>
                <a:srgbClr val="00B050"/>
              </a:solidFill>
            </c:spPr>
          </c:marker>
          <c:dLbls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  <c:numCache>
                <c:formatCode>_-* #,##0\ _₽_-;\-* #,##0\ _₽_-;_-* "-"??\ _₽_-;_-@_-</c:formatCode>
                <c:ptCount val="3"/>
                <c:pt idx="0">
                  <c:v>4213</c:v>
                </c:pt>
                <c:pt idx="1">
                  <c:v>4311</c:v>
                </c:pt>
                <c:pt idx="2">
                  <c:v>4391</c:v>
                </c:pt>
              </c:numCache>
            </c:numRef>
          </c:val>
        </c:ser>
        <c:marker val="1"/>
        <c:axId val="43058688"/>
        <c:axId val="43060224"/>
      </c:lineChart>
      <c:catAx>
        <c:axId val="430586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3060224"/>
        <c:crosses val="autoZero"/>
        <c:auto val="1"/>
        <c:lblAlgn val="ctr"/>
        <c:lblOffset val="100"/>
      </c:catAx>
      <c:valAx>
        <c:axId val="43060224"/>
        <c:scaling>
          <c:orientation val="minMax"/>
          <c:min val="0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3058688"/>
        <c:crosses val="autoZero"/>
        <c:crossBetween val="between"/>
        <c:majorUnit val="1000"/>
      </c:valAx>
    </c:plotArea>
    <c:legend>
      <c:legendPos val="b"/>
      <c:layout>
        <c:manualLayout>
          <c:xMode val="edge"/>
          <c:yMode val="edge"/>
          <c:x val="0.13683818398891814"/>
          <c:y val="0.76450248094598161"/>
          <c:w val="0.73507524195627461"/>
          <c:h val="0.20327131404874821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5131E-2"/>
          <c:y val="0.3688803828894151"/>
          <c:w val="0.87526373639129162"/>
          <c:h val="0.5781404106964682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266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14241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14508</c:v>
                </c:pt>
              </c:numCache>
            </c:numRef>
          </c:val>
        </c:ser>
        <c:gapWidth val="0"/>
        <c:overlap val="100"/>
        <c:axId val="228765056"/>
        <c:axId val="228795520"/>
      </c:barChart>
      <c:catAx>
        <c:axId val="228765056"/>
        <c:scaling>
          <c:orientation val="minMax"/>
        </c:scaling>
        <c:delete val="1"/>
        <c:axPos val="b"/>
        <c:tickLblPos val="none"/>
        <c:crossAx val="228795520"/>
        <c:crosses val="autoZero"/>
        <c:auto val="1"/>
        <c:lblAlgn val="ctr"/>
        <c:lblOffset val="100"/>
      </c:catAx>
      <c:valAx>
        <c:axId val="228795520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2287650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Безвозмедные поступления в 2018 году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9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inEnd"/>
              <c:showPercent val="1"/>
            </c:dLbl>
            <c:dLbl>
              <c:idx val="1"/>
              <c:layout>
                <c:manualLayout>
                  <c:x val="-2.1794539833464199E-2"/>
                  <c:y val="4.711884698623198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80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inEnd"/>
              <c:showPercent val="1"/>
            </c:dLbl>
            <c:dLbl>
              <c:idx val="3"/>
              <c:layout>
                <c:manualLayout>
                  <c:x val="-1.1740985207037846E-2"/>
                  <c:y val="-1.27177786987153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</a:t>
                    </a:r>
                    <a:r>
                      <a:rPr lang="en-US" dirty="0" smtClean="0"/>
                      <a:t>2</a:t>
                    </a:r>
                    <a:r>
                      <a:rPr lang="en-US" dirty="0"/>
                      <a:t>%</a:t>
                    </a:r>
                  </a:p>
                </c:rich>
              </c:tx>
              <c:dLblPos val="bestFit"/>
              <c:showPercent val="1"/>
            </c:dLbl>
            <c:dLbl>
              <c:idx val="4"/>
              <c:layout>
                <c:manualLayout>
                  <c:x val="5.9288720985348653E-2"/>
                  <c:y val="5.91378182990284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</a:t>
                    </a:r>
                    <a:r>
                      <a:rPr lang="en-US" dirty="0" smtClean="0"/>
                      <a:t>2</a:t>
                    </a:r>
                    <a:r>
                      <a:rPr lang="en-US" dirty="0"/>
                      <a:t>%</a:t>
                    </a:r>
                  </a:p>
                </c:rich>
              </c:tx>
              <c:dLblPos val="bestFit"/>
              <c:showPercent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inEnd"/>
            <c:showPercent val="1"/>
            <c:showLeaderLines val="1"/>
          </c:dLbls>
          <c:cat>
            <c:strRef>
              <c:f>'Лист1'!$A$2:$A$6</c:f>
              <c:strCache>
                <c:ptCount val="5"/>
                <c:pt idx="0">
                  <c:v>Дотации  </c:v>
                </c:pt>
                <c:pt idx="1">
                  <c:v>Субсидии  </c:v>
                </c:pt>
                <c:pt idx="2">
                  <c:v>Субвенции  </c:v>
                </c:pt>
                <c:pt idx="3">
                  <c:v>Безвозмездные поступления от негосударственных организаций</c:v>
                </c:pt>
                <c:pt idx="4">
                  <c:v>Прочие безвозмездные поступления </c:v>
                </c:pt>
              </c:strCache>
            </c:strRef>
          </c:cat>
          <c:val>
            <c:numRef>
              <c:f>'Лист1'!$B$2:$B$6</c:f>
              <c:numCache>
                <c:formatCode>General</c:formatCode>
                <c:ptCount val="5"/>
                <c:pt idx="0" formatCode="#,##0">
                  <c:v>1883</c:v>
                </c:pt>
                <c:pt idx="1">
                  <c:v>570</c:v>
                </c:pt>
                <c:pt idx="2" formatCode="#,##0">
                  <c:v>7694</c:v>
                </c:pt>
                <c:pt idx="3">
                  <c:v>250</c:v>
                </c:pt>
                <c:pt idx="4">
                  <c:v>170</c:v>
                </c:pt>
              </c:numCache>
            </c:numRef>
          </c:val>
        </c:ser>
        <c:firstSliceAng val="45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5893"/>
          <c:h val="0.8945362193326467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explosion val="13"/>
          </c:dPt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7992</c:v>
                </c:pt>
                <c:pt idx="1">
                  <c:v>7751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5915"/>
          <c:h val="0.894536219332646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Pt>
            <c:idx val="1"/>
            <c:explosion val="13"/>
          </c:dPt>
          <c:cat>
            <c:strRef>
              <c:f>Лист1!$A$2:$A$4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6837</c:v>
                </c:pt>
                <c:pt idx="1">
                  <c:v>7704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5915"/>
          <c:h val="0.894536219332646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explosion val="13"/>
          </c:dPt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6779</c:v>
                </c:pt>
                <c:pt idx="1">
                  <c:v>7729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156926376639248"/>
          <c:y val="3.9862202898898094E-2"/>
          <c:w val="0.67507583601952814"/>
          <c:h val="0.9202755942022035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rgbClr val="00B0F0"/>
            </a:solidFill>
            <a:ln w="38100">
              <a:noFill/>
              <a:headEnd type="oval"/>
              <a:tailEnd type="oval"/>
            </a:ln>
          </c:spPr>
          <c:dPt>
            <c:idx val="0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1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2"/>
            <c:spPr>
              <a:solidFill>
                <a:srgbClr val="4F81BD"/>
              </a:solidFill>
              <a:ln w="38100">
                <a:noFill/>
                <a:headEnd type="oval"/>
                <a:tailEnd type="oval"/>
              </a:ln>
            </c:spPr>
          </c:dPt>
          <c:dPt>
            <c:idx val="3"/>
            <c:spPr>
              <a:solidFill>
                <a:srgbClr val="3CBE82"/>
              </a:solidFill>
              <a:ln w="38100">
                <a:noFill/>
                <a:headEnd type="oval"/>
                <a:tailEnd type="oval"/>
              </a:ln>
            </c:spPr>
          </c:dPt>
          <c:dPt>
            <c:idx val="4"/>
            <c:spPr>
              <a:solidFill>
                <a:srgbClr val="4F81BD"/>
              </a:solidFill>
              <a:ln w="38100">
                <a:noFill/>
                <a:headEnd type="oval"/>
                <a:tailEnd type="oval"/>
              </a:ln>
            </c:spPr>
          </c:dPt>
          <c:dPt>
            <c:idx val="5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6"/>
            <c:spPr>
              <a:solidFill>
                <a:srgbClr val="3CBE82"/>
              </a:solidFill>
              <a:ln w="38100">
                <a:noFill/>
                <a:headEnd type="oval"/>
                <a:tailEnd type="oval"/>
              </a:ln>
            </c:spPr>
          </c:dPt>
          <c:dPt>
            <c:idx val="7"/>
            <c:spPr>
              <a:solidFill>
                <a:srgbClr val="4F81BD"/>
              </a:solidFill>
              <a:ln w="38100">
                <a:noFill/>
                <a:headEnd type="oval"/>
                <a:tailEnd type="oval"/>
              </a:ln>
            </c:spPr>
          </c:dPt>
          <c:dPt>
            <c:idx val="8"/>
            <c:spPr>
              <a:solidFill>
                <a:schemeClr val="accent2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9"/>
            <c:spPr>
              <a:solidFill>
                <a:schemeClr val="accent2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10"/>
            <c:spPr>
              <a:solidFill>
                <a:srgbClr val="4F81BD"/>
              </a:solidFill>
              <a:ln w="38100">
                <a:noFill/>
                <a:headEnd type="oval"/>
                <a:tailEnd type="oval"/>
              </a:ln>
            </c:spPr>
          </c:dPt>
          <c:dPt>
            <c:idx val="11"/>
            <c:spPr>
              <a:solidFill>
                <a:srgbClr val="4F81BD"/>
              </a:solidFill>
              <a:ln w="38100">
                <a:noFill/>
                <a:headEnd type="oval"/>
                <a:tailEnd type="oval"/>
              </a:ln>
            </c:spPr>
          </c:dPt>
          <c:cat>
            <c:strRef>
              <c:f>Лист1!$A$2:$A$13</c:f>
              <c:strCache>
                <c:ptCount val="12"/>
                <c:pt idx="0">
                  <c:v>Средства массовой информации</c:v>
                </c:pt>
                <c:pt idx="1">
                  <c:v>Охрана окружающей среды</c:v>
                </c:pt>
                <c:pt idx="2">
                  <c:v>Здравоохранение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Физическая культура и спорт</c:v>
                </c:pt>
                <c:pt idx="5">
                  <c:v>Обслуживание государственного и муниципального долга</c:v>
                </c:pt>
                <c:pt idx="6">
                  <c:v>Общегосударственные вопросы</c:v>
                </c:pt>
                <c:pt idx="7">
                  <c:v>Культура и кинематография</c:v>
                </c:pt>
                <c:pt idx="8">
                  <c:v>Национальная экономика</c:v>
                </c:pt>
                <c:pt idx="9">
                  <c:v>Жилищно-коммунальное хозяйство</c:v>
                </c:pt>
                <c:pt idx="10">
                  <c:v>Социальная политика</c:v>
                </c:pt>
                <c:pt idx="11">
                  <c:v>Образование</c:v>
                </c:pt>
              </c:strCache>
            </c:strRef>
          </c:cat>
          <c:val>
            <c:numRef>
              <c:f>Лист1!$B$2:$B$13</c:f>
              <c:numCache>
                <c:formatCode>#,##0</c:formatCode>
                <c:ptCount val="12"/>
                <c:pt idx="0">
                  <c:v>2</c:v>
                </c:pt>
                <c:pt idx="1">
                  <c:v>4</c:v>
                </c:pt>
                <c:pt idx="2">
                  <c:v>7</c:v>
                </c:pt>
                <c:pt idx="3">
                  <c:v>136</c:v>
                </c:pt>
                <c:pt idx="4">
                  <c:v>192</c:v>
                </c:pt>
                <c:pt idx="5">
                  <c:v>329</c:v>
                </c:pt>
                <c:pt idx="6">
                  <c:v>357</c:v>
                </c:pt>
                <c:pt idx="7">
                  <c:v>540</c:v>
                </c:pt>
                <c:pt idx="8">
                  <c:v>1684</c:v>
                </c:pt>
                <c:pt idx="9">
                  <c:v>1904</c:v>
                </c:pt>
                <c:pt idx="10">
                  <c:v>3475</c:v>
                </c:pt>
                <c:pt idx="11">
                  <c:v>7113</c:v>
                </c:pt>
              </c:numCache>
            </c:numRef>
          </c:val>
        </c:ser>
        <c:dLbls>
          <c:showVal val="1"/>
        </c:dLbls>
        <c:gapWidth val="81"/>
        <c:overlap val="-64"/>
        <c:axId val="216076288"/>
        <c:axId val="216077824"/>
      </c:barChart>
      <c:catAx>
        <c:axId val="216076288"/>
        <c:scaling>
          <c:orientation val="minMax"/>
        </c:scaling>
        <c:axPos val="l"/>
        <c:numFmt formatCode="@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6077824"/>
        <c:crosses val="autoZero"/>
        <c:auto val="1"/>
        <c:lblAlgn val="ctr"/>
        <c:lblOffset val="100"/>
      </c:catAx>
      <c:valAx>
        <c:axId val="216077824"/>
        <c:scaling>
          <c:orientation val="minMax"/>
        </c:scaling>
        <c:delete val="1"/>
        <c:axPos val="b"/>
        <c:numFmt formatCode="#,##0" sourceLinked="0"/>
        <c:tickLblPos val="none"/>
        <c:crossAx val="216076288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9723739828062076E-2"/>
          <c:y val="0.1775860294287791"/>
          <c:w val="0.61820707175166256"/>
          <c:h val="0.798958930940007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 руб.</c:v>
                </c:pt>
              </c:strCache>
            </c:strRef>
          </c:tx>
          <c:explosion val="8"/>
          <c:dPt>
            <c:idx val="0"/>
            <c:explosion val="5"/>
            <c:spPr>
              <a:solidFill>
                <a:srgbClr val="4F81BD"/>
              </a:solidFill>
            </c:spPr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23300156264180927"/>
                  <c:y val="-0.17355270245623874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Val val="1"/>
              <c:showPercent val="1"/>
              <c:separator>
</c:separator>
            </c:dLbl>
            <c:dLbl>
              <c:idx val="2"/>
              <c:layout>
                <c:manualLayout>
                  <c:x val="5.7112880856640548E-2"/>
                  <c:y val="3.1346173947527381E-2"/>
                </c:manualLayout>
              </c:layout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сфера</c:v>
                </c:pt>
                <c:pt idx="1">
                  <c:v>Отрасли экономики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11327</c:v>
                </c:pt>
                <c:pt idx="1">
                  <c:v>3588</c:v>
                </c:pt>
                <c:pt idx="2">
                  <c:v>828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058090226563514"/>
          <c:y val="0.28360639176960251"/>
          <c:w val="0.30796947322733964"/>
          <c:h val="0.55767692079840203"/>
        </c:manualLayout>
      </c:layout>
      <c:txPr>
        <a:bodyPr/>
        <a:lstStyle/>
        <a:p>
          <a:pPr>
            <a:defRPr sz="1400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63FC18-63C7-4AE7-A1C1-84127B390596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</dgm:pt>
    <dgm:pt modelId="{C8C90BA1-F3A5-45E9-BCBE-FF581BFE9CE5}">
      <dgm:prSet phldrT="[Текст]" custT="1"/>
      <dgm:spPr/>
      <dgm:t>
        <a:bodyPr/>
        <a:lstStyle/>
        <a:p>
          <a:pPr algn="ctr"/>
          <a:r>
            <a:rPr lang="ru-RU" sz="1400" b="1" smtClean="0"/>
            <a:t>3.</a:t>
          </a:r>
          <a:r>
            <a:rPr lang="ru-RU" sz="1200" b="1" smtClean="0"/>
            <a:t> </a:t>
          </a:r>
          <a:r>
            <a:rPr lang="ru-RU" sz="1100" b="1" smtClean="0"/>
            <a:t>Утверждение бюджета очередного года –СНД</a:t>
          </a:r>
          <a:endParaRPr lang="ru-RU" sz="1100" b="1" dirty="0"/>
        </a:p>
      </dgm:t>
    </dgm:pt>
    <dgm:pt modelId="{432CEEC4-414C-4AC4-87D3-C28DFD6ABAD6}" type="par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3C581DA7-A2AA-42C9-8DA3-745DBF4F6DE9}" type="sib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C27D20BF-6732-4C8E-A635-06AE3CE55AD0}">
      <dgm:prSet phldrT="[Текст]" custT="1"/>
      <dgm:spPr/>
      <dgm:t>
        <a:bodyPr/>
        <a:lstStyle/>
        <a:p>
          <a:pPr algn="ctr"/>
          <a:r>
            <a:rPr lang="ru-RU" sz="1400" b="1" dirty="0" smtClean="0"/>
            <a:t>4.</a:t>
          </a:r>
          <a:r>
            <a:rPr lang="ru-RU" sz="1200" b="1" dirty="0" smtClean="0"/>
            <a:t> </a:t>
          </a:r>
          <a:r>
            <a:rPr lang="ru-RU" sz="1000" b="1" dirty="0" smtClean="0"/>
            <a:t>Исполнение бюджета в текущем году – ГРБС, ФО, ГАДБ</a:t>
          </a:r>
          <a:endParaRPr lang="ru-RU" sz="1100" b="1" dirty="0"/>
        </a:p>
      </dgm:t>
    </dgm:pt>
    <dgm:pt modelId="{FFF82F4D-D8A9-46F0-A6C1-16D608F2206A}" type="par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A73F68BD-5DE5-4BD5-832F-8DEAF2563097}" type="sib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0DB74938-9826-4A41-9B29-76C340CE1C1E}">
      <dgm:prSet phldrT="[Текст]" custT="1"/>
      <dgm:spPr/>
      <dgm:t>
        <a:bodyPr/>
        <a:lstStyle/>
        <a:p>
          <a:pPr algn="l"/>
          <a:r>
            <a:rPr lang="ru-RU" sz="1400" b="1" dirty="0" smtClean="0"/>
            <a:t>5.</a:t>
          </a:r>
          <a:r>
            <a:rPr lang="en-US" sz="1400" b="1" dirty="0" smtClean="0"/>
            <a:t> </a:t>
          </a:r>
          <a:r>
            <a:rPr lang="ru-RU" sz="1000" b="1" dirty="0" smtClean="0"/>
            <a:t>Формирование отчета об исполнении бюджета – ФО, ГРБС, ГАДБ</a:t>
          </a:r>
          <a:endParaRPr lang="ru-RU" sz="1000" b="1" dirty="0"/>
        </a:p>
      </dgm:t>
    </dgm:pt>
    <dgm:pt modelId="{CCF15FA8-6814-4F14-A216-1266FDF6BAF7}" type="par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B2B6495-172D-46FA-8AD9-CD2D6F13CDB2}" type="sib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8F276B6-3BA3-4539-971A-16B76521628D}">
      <dgm:prSet phldrT="[Текст]" custT="1"/>
      <dgm:spPr/>
      <dgm:t>
        <a:bodyPr/>
        <a:lstStyle/>
        <a:p>
          <a:pPr algn="ctr"/>
          <a:endParaRPr lang="ru-RU" sz="1200" b="1" dirty="0" smtClean="0"/>
        </a:p>
        <a:p>
          <a:pPr algn="r"/>
          <a:r>
            <a:rPr lang="ru-RU" sz="1400" b="1" dirty="0" smtClean="0"/>
            <a:t>7. </a:t>
          </a:r>
          <a:r>
            <a:rPr lang="ru-RU" sz="1000" b="1" dirty="0" smtClean="0"/>
            <a:t>Утверждение отчета об исполнении бюджета – СНД,</a:t>
          </a:r>
          <a:r>
            <a:rPr lang="en-US" sz="1000" b="1" dirty="0" smtClean="0"/>
            <a:t> </a:t>
          </a:r>
          <a:r>
            <a:rPr lang="ru-RU" sz="1000" b="1" dirty="0" smtClean="0">
              <a:solidFill>
                <a:srgbClr val="FF0000"/>
              </a:solidFill>
            </a:rPr>
            <a:t>публичные</a:t>
          </a:r>
          <a:r>
            <a:rPr lang="en-US" sz="1000" b="1" dirty="0" smtClean="0">
              <a:solidFill>
                <a:srgbClr val="FF0000"/>
              </a:solidFill>
            </a:rPr>
            <a:t> </a:t>
          </a:r>
          <a:r>
            <a:rPr lang="ru-RU" sz="1000" b="1" dirty="0" smtClean="0">
              <a:solidFill>
                <a:srgbClr val="FF0000"/>
              </a:solidFill>
            </a:rPr>
            <a:t>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47A04E95-7A75-4F49-BFC3-6CBA789F906C}" type="par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58CAC353-A7D9-4DF4-BC76-79E08B5DACE3}" type="sib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981DE94-722A-4EBE-9C8D-82FB66C28672}">
      <dgm:prSet phldrT="[Текст]" custT="1"/>
      <dgm:spPr/>
      <dgm:t>
        <a:bodyPr/>
        <a:lstStyle/>
        <a:p>
          <a:pPr algn="l"/>
          <a:r>
            <a:rPr lang="ru-RU" sz="1400" b="1" dirty="0" smtClean="0"/>
            <a:t>1.</a:t>
          </a:r>
          <a:r>
            <a:rPr lang="ru-RU" sz="1200" b="1" dirty="0" smtClean="0"/>
            <a:t> </a:t>
          </a:r>
          <a:r>
            <a:rPr lang="ru-RU" sz="1100" b="1" dirty="0" smtClean="0"/>
            <a:t>Составление</a:t>
          </a:r>
          <a:r>
            <a:rPr lang="en-US" sz="1100" b="1" dirty="0" smtClean="0"/>
            <a:t> </a:t>
          </a:r>
          <a:r>
            <a:rPr lang="ru-RU" sz="1100" b="1" dirty="0" smtClean="0"/>
            <a:t>проекта бюджета очередного года – ГРБС, ФО, ГАДБ</a:t>
          </a:r>
          <a:endParaRPr lang="ru-RU" sz="1100" b="1" dirty="0"/>
        </a:p>
      </dgm:t>
    </dgm:pt>
    <dgm:pt modelId="{35597CFD-BEC1-46C9-9B91-CBF7A7B3C369}" type="parTrans" cxnId="{406B0A5E-D5B3-4191-BD90-38B599A51B67}">
      <dgm:prSet/>
      <dgm:spPr/>
      <dgm:t>
        <a:bodyPr/>
        <a:lstStyle/>
        <a:p>
          <a:endParaRPr lang="ru-RU"/>
        </a:p>
      </dgm:t>
    </dgm:pt>
    <dgm:pt modelId="{74E38537-FDA7-4E5A-96C8-47933E3E1B9C}" type="sibTrans" cxnId="{406B0A5E-D5B3-4191-BD90-38B599A51B67}">
      <dgm:prSet/>
      <dgm:spPr/>
      <dgm:t>
        <a:bodyPr/>
        <a:lstStyle/>
        <a:p>
          <a:endParaRPr lang="ru-RU"/>
        </a:p>
      </dgm:t>
    </dgm:pt>
    <dgm:pt modelId="{8DC0DCAC-923E-4C05-A041-D49A601E9020}">
      <dgm:prSet phldrT="[Текст]" custT="1"/>
      <dgm:spPr/>
      <dgm:t>
        <a:bodyPr/>
        <a:lstStyle/>
        <a:p>
          <a:pPr algn="r"/>
          <a:r>
            <a:rPr lang="ru-RU" sz="1400" b="1" dirty="0" smtClean="0"/>
            <a:t>2.</a:t>
          </a:r>
          <a:r>
            <a:rPr lang="ru-RU" sz="1100" b="1" dirty="0" smtClean="0"/>
            <a:t> </a:t>
          </a:r>
          <a:r>
            <a:rPr lang="ru-RU" sz="1000" b="1" dirty="0" smtClean="0"/>
            <a:t>Рассмотрение проекта бюджета очередного года – СНД, </a:t>
          </a:r>
          <a:r>
            <a:rPr lang="ru-RU" sz="1000" b="1" dirty="0" smtClean="0">
              <a:solidFill>
                <a:srgbClr val="FF0000"/>
              </a:solidFill>
            </a:rPr>
            <a:t>публичные 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71BBC231-03F5-4EC9-8E2B-ADF13FE7DE8D}" type="parTrans" cxnId="{F212FA33-22A0-4218-84B7-544384BFFE4C}">
      <dgm:prSet/>
      <dgm:spPr/>
      <dgm:t>
        <a:bodyPr/>
        <a:lstStyle/>
        <a:p>
          <a:endParaRPr lang="ru-RU"/>
        </a:p>
      </dgm:t>
    </dgm:pt>
    <dgm:pt modelId="{1EA53990-8D8E-4D99-88BB-2C0DCAEF1263}" type="sibTrans" cxnId="{F212FA33-22A0-4218-84B7-544384BFFE4C}">
      <dgm:prSet/>
      <dgm:spPr/>
      <dgm:t>
        <a:bodyPr/>
        <a:lstStyle/>
        <a:p>
          <a:endParaRPr lang="ru-RU"/>
        </a:p>
      </dgm:t>
    </dgm:pt>
    <dgm:pt modelId="{13F19FB1-198B-4856-B4C2-2234187A50C0}">
      <dgm:prSet phldrT="[Текст]" custT="1"/>
      <dgm:spPr/>
      <dgm:t>
        <a:bodyPr/>
        <a:lstStyle/>
        <a:p>
          <a:pPr algn="l"/>
          <a:r>
            <a:rPr lang="ru-RU" sz="1400" b="1" dirty="0" smtClean="0"/>
            <a:t>6. </a:t>
          </a:r>
          <a:r>
            <a:rPr lang="ru-RU" sz="1000" b="1" dirty="0" smtClean="0"/>
            <a:t>Подготовка заключения на годовой отчёт об исполнении бюджета – КГК</a:t>
          </a:r>
          <a:endParaRPr lang="ru-RU" sz="1000" b="1" dirty="0"/>
        </a:p>
      </dgm:t>
    </dgm:pt>
    <dgm:pt modelId="{97B3D491-CBDB-489F-ACC5-405440CC4774}" type="parTrans" cxnId="{EBDE9595-D3D7-4AEF-A586-06D95112F8E0}">
      <dgm:prSet/>
      <dgm:spPr/>
      <dgm:t>
        <a:bodyPr/>
        <a:lstStyle/>
        <a:p>
          <a:endParaRPr lang="ru-RU"/>
        </a:p>
      </dgm:t>
    </dgm:pt>
    <dgm:pt modelId="{A18EB54A-FF56-4DB2-8B68-41B856455191}" type="sibTrans" cxnId="{EBDE9595-D3D7-4AEF-A586-06D95112F8E0}">
      <dgm:prSet/>
      <dgm:spPr/>
      <dgm:t>
        <a:bodyPr/>
        <a:lstStyle/>
        <a:p>
          <a:endParaRPr lang="ru-RU"/>
        </a:p>
      </dgm:t>
    </dgm:pt>
    <dgm:pt modelId="{89F43A97-74D3-4C5E-8C0F-9A1131C48778}" type="pres">
      <dgm:prSet presAssocID="{B263FC18-63C7-4AE7-A1C1-84127B390596}" presName="compositeShape" presStyleCnt="0">
        <dgm:presLayoutVars>
          <dgm:chMax val="7"/>
          <dgm:dir/>
          <dgm:resizeHandles val="exact"/>
        </dgm:presLayoutVars>
      </dgm:prSet>
      <dgm:spPr/>
    </dgm:pt>
    <dgm:pt modelId="{254D6150-07D9-443D-83EE-27F7B49F69D2}" type="pres">
      <dgm:prSet presAssocID="{B263FC18-63C7-4AE7-A1C1-84127B390596}" presName="wedge1" presStyleLbl="node1" presStyleIdx="0" presStyleCnt="7"/>
      <dgm:spPr/>
      <dgm:t>
        <a:bodyPr/>
        <a:lstStyle/>
        <a:p>
          <a:endParaRPr lang="ru-RU"/>
        </a:p>
      </dgm:t>
    </dgm:pt>
    <dgm:pt modelId="{2F750E0B-CDE1-4D53-9ECC-2DD4EDBE594E}" type="pres">
      <dgm:prSet presAssocID="{B263FC18-63C7-4AE7-A1C1-84127B390596}" presName="dummy1a" presStyleCnt="0"/>
      <dgm:spPr/>
    </dgm:pt>
    <dgm:pt modelId="{03627226-5A12-48EC-90B0-0DE064674925}" type="pres">
      <dgm:prSet presAssocID="{B263FC18-63C7-4AE7-A1C1-84127B390596}" presName="dummy1b" presStyleCnt="0"/>
      <dgm:spPr/>
    </dgm:pt>
    <dgm:pt modelId="{97CB748A-3C8A-449D-B5DC-2999D3079B46}" type="pres">
      <dgm:prSet presAssocID="{B263FC18-63C7-4AE7-A1C1-84127B39059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5BCAB1-C210-4D29-A026-4280E164710A}" type="pres">
      <dgm:prSet presAssocID="{B263FC18-63C7-4AE7-A1C1-84127B390596}" presName="wedge2" presStyleLbl="node1" presStyleIdx="1" presStyleCnt="7"/>
      <dgm:spPr/>
      <dgm:t>
        <a:bodyPr/>
        <a:lstStyle/>
        <a:p>
          <a:endParaRPr lang="ru-RU"/>
        </a:p>
      </dgm:t>
    </dgm:pt>
    <dgm:pt modelId="{5015C444-E060-4B50-B862-13F7FF4A30F5}" type="pres">
      <dgm:prSet presAssocID="{B263FC18-63C7-4AE7-A1C1-84127B390596}" presName="dummy2a" presStyleCnt="0"/>
      <dgm:spPr/>
    </dgm:pt>
    <dgm:pt modelId="{2773A5BC-C9D4-4E8D-B1ED-828977462C6D}" type="pres">
      <dgm:prSet presAssocID="{B263FC18-63C7-4AE7-A1C1-84127B390596}" presName="dummy2b" presStyleCnt="0"/>
      <dgm:spPr/>
    </dgm:pt>
    <dgm:pt modelId="{14CBF55A-6621-4ACB-BC22-C955567C63C9}" type="pres">
      <dgm:prSet presAssocID="{B263FC18-63C7-4AE7-A1C1-84127B39059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A959FA-1D21-4704-B1FF-F3624A501DEB}" type="pres">
      <dgm:prSet presAssocID="{B263FC18-63C7-4AE7-A1C1-84127B390596}" presName="wedge3" presStyleLbl="node1" presStyleIdx="2" presStyleCnt="7"/>
      <dgm:spPr/>
      <dgm:t>
        <a:bodyPr/>
        <a:lstStyle/>
        <a:p>
          <a:endParaRPr lang="ru-RU"/>
        </a:p>
      </dgm:t>
    </dgm:pt>
    <dgm:pt modelId="{077C768F-0313-42CC-B829-689E3E6264E6}" type="pres">
      <dgm:prSet presAssocID="{B263FC18-63C7-4AE7-A1C1-84127B390596}" presName="dummy3a" presStyleCnt="0"/>
      <dgm:spPr/>
    </dgm:pt>
    <dgm:pt modelId="{0634752B-A59D-4672-9F88-039CD164AFAE}" type="pres">
      <dgm:prSet presAssocID="{B263FC18-63C7-4AE7-A1C1-84127B390596}" presName="dummy3b" presStyleCnt="0"/>
      <dgm:spPr/>
    </dgm:pt>
    <dgm:pt modelId="{B15C6EFD-011E-4EA8-893A-6EC93A12B6D7}" type="pres">
      <dgm:prSet presAssocID="{B263FC18-63C7-4AE7-A1C1-84127B39059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4E62B-2290-462A-9CB9-1486F0D7772B}" type="pres">
      <dgm:prSet presAssocID="{B263FC18-63C7-4AE7-A1C1-84127B390596}" presName="wedge4" presStyleLbl="node1" presStyleIdx="3" presStyleCnt="7" custLinFactNeighborX="121" custLinFactNeighborY="-148"/>
      <dgm:spPr/>
      <dgm:t>
        <a:bodyPr/>
        <a:lstStyle/>
        <a:p>
          <a:endParaRPr lang="ru-RU"/>
        </a:p>
      </dgm:t>
    </dgm:pt>
    <dgm:pt modelId="{33EEF588-3150-46B5-AFA7-2A69AA309F90}" type="pres">
      <dgm:prSet presAssocID="{B263FC18-63C7-4AE7-A1C1-84127B390596}" presName="dummy4a" presStyleCnt="0"/>
      <dgm:spPr/>
    </dgm:pt>
    <dgm:pt modelId="{1F72B0D0-966E-4A0E-8561-593B60D50016}" type="pres">
      <dgm:prSet presAssocID="{B263FC18-63C7-4AE7-A1C1-84127B390596}" presName="dummy4b" presStyleCnt="0"/>
      <dgm:spPr/>
    </dgm:pt>
    <dgm:pt modelId="{3D69D1E0-B709-41F7-B029-28C794919D41}" type="pres">
      <dgm:prSet presAssocID="{B263FC18-63C7-4AE7-A1C1-84127B39059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4A354-65EB-432D-9EEC-AB1EF9A3E270}" type="pres">
      <dgm:prSet presAssocID="{B263FC18-63C7-4AE7-A1C1-84127B390596}" presName="wedge5" presStyleLbl="node1" presStyleIdx="4" presStyleCnt="7"/>
      <dgm:spPr/>
      <dgm:t>
        <a:bodyPr/>
        <a:lstStyle/>
        <a:p>
          <a:endParaRPr lang="ru-RU"/>
        </a:p>
      </dgm:t>
    </dgm:pt>
    <dgm:pt modelId="{4716336F-6EDC-48D7-B4C8-8B1E156B35E2}" type="pres">
      <dgm:prSet presAssocID="{B263FC18-63C7-4AE7-A1C1-84127B390596}" presName="dummy5a" presStyleCnt="0"/>
      <dgm:spPr/>
    </dgm:pt>
    <dgm:pt modelId="{883E9306-1651-47D1-9B76-D3176D2C7DFA}" type="pres">
      <dgm:prSet presAssocID="{B263FC18-63C7-4AE7-A1C1-84127B390596}" presName="dummy5b" presStyleCnt="0"/>
      <dgm:spPr/>
    </dgm:pt>
    <dgm:pt modelId="{92691257-37CC-4BCF-9ADF-912B4DC4F744}" type="pres">
      <dgm:prSet presAssocID="{B263FC18-63C7-4AE7-A1C1-84127B39059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122B7-32C0-487B-8918-78F73237B499}" type="pres">
      <dgm:prSet presAssocID="{B263FC18-63C7-4AE7-A1C1-84127B390596}" presName="wedge6" presStyleLbl="node1" presStyleIdx="5" presStyleCnt="7"/>
      <dgm:spPr/>
      <dgm:t>
        <a:bodyPr/>
        <a:lstStyle/>
        <a:p>
          <a:endParaRPr lang="ru-RU"/>
        </a:p>
      </dgm:t>
    </dgm:pt>
    <dgm:pt modelId="{76549985-22EE-4D0C-8F72-8566FCB7AFD5}" type="pres">
      <dgm:prSet presAssocID="{B263FC18-63C7-4AE7-A1C1-84127B390596}" presName="dummy6a" presStyleCnt="0"/>
      <dgm:spPr/>
    </dgm:pt>
    <dgm:pt modelId="{975C5A7F-C19C-4628-8766-8D47F22D62EC}" type="pres">
      <dgm:prSet presAssocID="{B263FC18-63C7-4AE7-A1C1-84127B390596}" presName="dummy6b" presStyleCnt="0"/>
      <dgm:spPr/>
    </dgm:pt>
    <dgm:pt modelId="{618234CE-63BD-4CC1-88B7-0441C77A9A19}" type="pres">
      <dgm:prSet presAssocID="{B263FC18-63C7-4AE7-A1C1-84127B39059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B0C10-C016-40D2-83A1-174F381D9117}" type="pres">
      <dgm:prSet presAssocID="{B263FC18-63C7-4AE7-A1C1-84127B390596}" presName="wedge7" presStyleLbl="node1" presStyleIdx="6" presStyleCnt="7"/>
      <dgm:spPr/>
      <dgm:t>
        <a:bodyPr/>
        <a:lstStyle/>
        <a:p>
          <a:endParaRPr lang="ru-RU"/>
        </a:p>
      </dgm:t>
    </dgm:pt>
    <dgm:pt modelId="{E1A79A25-D872-47E6-9D6D-59A18B21574D}" type="pres">
      <dgm:prSet presAssocID="{B263FC18-63C7-4AE7-A1C1-84127B390596}" presName="dummy7a" presStyleCnt="0"/>
      <dgm:spPr/>
    </dgm:pt>
    <dgm:pt modelId="{4B9F3CB7-7C44-4A20-87EF-4C3066E8F457}" type="pres">
      <dgm:prSet presAssocID="{B263FC18-63C7-4AE7-A1C1-84127B390596}" presName="dummy7b" presStyleCnt="0"/>
      <dgm:spPr/>
    </dgm:pt>
    <dgm:pt modelId="{F0AC7263-86BD-4CF7-83EB-57F95E740006}" type="pres">
      <dgm:prSet presAssocID="{B263FC18-63C7-4AE7-A1C1-84127B39059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19E85-7499-44FB-80FD-A6F58713B033}" type="pres">
      <dgm:prSet presAssocID="{74E38537-FDA7-4E5A-96C8-47933E3E1B9C}" presName="arrowWedge1" presStyleLbl="fgSibTrans2D1" presStyleIdx="0" presStyleCnt="7"/>
      <dgm:spPr/>
    </dgm:pt>
    <dgm:pt modelId="{B117077E-B438-45E2-B3AD-34F38CBDD0AC}" type="pres">
      <dgm:prSet presAssocID="{1EA53990-8D8E-4D99-88BB-2C0DCAEF1263}" presName="arrowWedge2" presStyleLbl="fgSibTrans2D1" presStyleIdx="1" presStyleCnt="7"/>
      <dgm:spPr/>
    </dgm:pt>
    <dgm:pt modelId="{7154D0DB-CF90-486B-A397-D41B52E6D0BB}" type="pres">
      <dgm:prSet presAssocID="{3C581DA7-A2AA-42C9-8DA3-745DBF4F6DE9}" presName="arrowWedge3" presStyleLbl="fgSibTrans2D1" presStyleIdx="2" presStyleCnt="7"/>
      <dgm:spPr/>
    </dgm:pt>
    <dgm:pt modelId="{8420AD62-FFF8-4455-AEE9-5C85DF63D5F4}" type="pres">
      <dgm:prSet presAssocID="{A73F68BD-5DE5-4BD5-832F-8DEAF2563097}" presName="arrowWedge4" presStyleLbl="fgSibTrans2D1" presStyleIdx="3" presStyleCnt="7"/>
      <dgm:spPr/>
    </dgm:pt>
    <dgm:pt modelId="{4E3D2FBB-BF8F-491E-9B0F-76755833E042}" type="pres">
      <dgm:prSet presAssocID="{DB2B6495-172D-46FA-8AD9-CD2D6F13CDB2}" presName="arrowWedge5" presStyleLbl="fgSibTrans2D1" presStyleIdx="4" presStyleCnt="7"/>
      <dgm:spPr/>
    </dgm:pt>
    <dgm:pt modelId="{A8C35D83-189F-40B1-B8FD-90B2D5A66BA7}" type="pres">
      <dgm:prSet presAssocID="{A18EB54A-FF56-4DB2-8B68-41B856455191}" presName="arrowWedge6" presStyleLbl="fgSibTrans2D1" presStyleIdx="5" presStyleCnt="7"/>
      <dgm:spPr/>
    </dgm:pt>
    <dgm:pt modelId="{519738D7-FBFA-4214-BD8B-A448300469B5}" type="pres">
      <dgm:prSet presAssocID="{58CAC353-A7D9-4DF4-BC76-79E08B5DACE3}" presName="arrowWedge7" presStyleLbl="fgSibTrans2D1" presStyleIdx="6" presStyleCnt="7"/>
      <dgm:spPr/>
    </dgm:pt>
  </dgm:ptLst>
  <dgm:cxnLst>
    <dgm:cxn modelId="{5FE16F99-9CF6-4862-9160-57869F76FCDA}" type="presOf" srcId="{C27D20BF-6732-4C8E-A635-06AE3CE55AD0}" destId="{3D69D1E0-B709-41F7-B029-28C794919D41}" srcOrd="1" destOrd="0" presId="urn:microsoft.com/office/officeart/2005/8/layout/cycle8"/>
    <dgm:cxn modelId="{B111CD4B-B251-4240-AB30-66063B0FD96A}" type="presOf" srcId="{0DB74938-9826-4A41-9B29-76C340CE1C1E}" destId="{92691257-37CC-4BCF-9ADF-912B4DC4F744}" srcOrd="1" destOrd="0" presId="urn:microsoft.com/office/officeart/2005/8/layout/cycle8"/>
    <dgm:cxn modelId="{2F7FC6B1-3129-43D4-B136-8C3DF4687EE6}" type="presOf" srcId="{C27D20BF-6732-4C8E-A635-06AE3CE55AD0}" destId="{8A44E62B-2290-462A-9CB9-1486F0D7772B}" srcOrd="0" destOrd="0" presId="urn:microsoft.com/office/officeart/2005/8/layout/cycle8"/>
    <dgm:cxn modelId="{94D33FCB-0F6E-4C83-BA4C-11A32227894E}" type="presOf" srcId="{C8C90BA1-F3A5-45E9-BCBE-FF581BFE9CE5}" destId="{B15C6EFD-011E-4EA8-893A-6EC93A12B6D7}" srcOrd="1" destOrd="0" presId="urn:microsoft.com/office/officeart/2005/8/layout/cycle8"/>
    <dgm:cxn modelId="{51866D63-CE93-4B01-8404-8B977E1F06AA}" type="presOf" srcId="{8DC0DCAC-923E-4C05-A041-D49A601E9020}" destId="{14CBF55A-6621-4ACB-BC22-C955567C63C9}" srcOrd="1" destOrd="0" presId="urn:microsoft.com/office/officeart/2005/8/layout/cycle8"/>
    <dgm:cxn modelId="{3540C99E-D3D7-4444-B1DD-66ED2DBE2904}" type="presOf" srcId="{D8F276B6-3BA3-4539-971A-16B76521628D}" destId="{3C4B0C10-C016-40D2-83A1-174F381D9117}" srcOrd="0" destOrd="0" presId="urn:microsoft.com/office/officeart/2005/8/layout/cycle8"/>
    <dgm:cxn modelId="{7AF3BD11-1242-4E61-8409-21D5B4919931}" type="presOf" srcId="{13F19FB1-198B-4856-B4C2-2234187A50C0}" destId="{618234CE-63BD-4CC1-88B7-0441C77A9A19}" srcOrd="1" destOrd="0" presId="urn:microsoft.com/office/officeart/2005/8/layout/cycle8"/>
    <dgm:cxn modelId="{F212FA33-22A0-4218-84B7-544384BFFE4C}" srcId="{B263FC18-63C7-4AE7-A1C1-84127B390596}" destId="{8DC0DCAC-923E-4C05-A041-D49A601E9020}" srcOrd="1" destOrd="0" parTransId="{71BBC231-03F5-4EC9-8E2B-ADF13FE7DE8D}" sibTransId="{1EA53990-8D8E-4D99-88BB-2C0DCAEF1263}"/>
    <dgm:cxn modelId="{828B3A45-F671-497D-B8BC-35AAF7224EE8}" srcId="{B263FC18-63C7-4AE7-A1C1-84127B390596}" destId="{0DB74938-9826-4A41-9B29-76C340CE1C1E}" srcOrd="4" destOrd="0" parTransId="{CCF15FA8-6814-4F14-A216-1266FDF6BAF7}" sibTransId="{DB2B6495-172D-46FA-8AD9-CD2D6F13CDB2}"/>
    <dgm:cxn modelId="{CFEBE73B-D633-4F94-9317-3334153E4744}" type="presOf" srcId="{B981DE94-722A-4EBE-9C8D-82FB66C28672}" destId="{254D6150-07D9-443D-83EE-27F7B49F69D2}" srcOrd="0" destOrd="0" presId="urn:microsoft.com/office/officeart/2005/8/layout/cycle8"/>
    <dgm:cxn modelId="{CF85FF1A-9C1D-4F91-9BA1-5A0ACF749247}" type="presOf" srcId="{D8F276B6-3BA3-4539-971A-16B76521628D}" destId="{F0AC7263-86BD-4CF7-83EB-57F95E740006}" srcOrd="1" destOrd="0" presId="urn:microsoft.com/office/officeart/2005/8/layout/cycle8"/>
    <dgm:cxn modelId="{406B0A5E-D5B3-4191-BD90-38B599A51B67}" srcId="{B263FC18-63C7-4AE7-A1C1-84127B390596}" destId="{B981DE94-722A-4EBE-9C8D-82FB66C28672}" srcOrd="0" destOrd="0" parTransId="{35597CFD-BEC1-46C9-9B91-CBF7A7B3C369}" sibTransId="{74E38537-FDA7-4E5A-96C8-47933E3E1B9C}"/>
    <dgm:cxn modelId="{631D1EEC-FACB-4389-9522-7B5ACA1341B0}" type="presOf" srcId="{8DC0DCAC-923E-4C05-A041-D49A601E9020}" destId="{C05BCAB1-C210-4D29-A026-4280E164710A}" srcOrd="0" destOrd="0" presId="urn:microsoft.com/office/officeart/2005/8/layout/cycle8"/>
    <dgm:cxn modelId="{EBDE9595-D3D7-4AEF-A586-06D95112F8E0}" srcId="{B263FC18-63C7-4AE7-A1C1-84127B390596}" destId="{13F19FB1-198B-4856-B4C2-2234187A50C0}" srcOrd="5" destOrd="0" parTransId="{97B3D491-CBDB-489F-ACC5-405440CC4774}" sibTransId="{A18EB54A-FF56-4DB2-8B68-41B856455191}"/>
    <dgm:cxn modelId="{D3DB90AC-CF86-488E-98B4-79D94E2E59C0}" type="presOf" srcId="{0DB74938-9826-4A41-9B29-76C340CE1C1E}" destId="{11D4A354-65EB-432D-9EEC-AB1EF9A3E270}" srcOrd="0" destOrd="0" presId="urn:microsoft.com/office/officeart/2005/8/layout/cycle8"/>
    <dgm:cxn modelId="{14E709D9-6D46-4D68-8C12-319333DF3CC1}" type="presOf" srcId="{B981DE94-722A-4EBE-9C8D-82FB66C28672}" destId="{97CB748A-3C8A-449D-B5DC-2999D3079B46}" srcOrd="1" destOrd="0" presId="urn:microsoft.com/office/officeart/2005/8/layout/cycle8"/>
    <dgm:cxn modelId="{822B6E68-D7A8-40A3-A154-C71C31C8FA8E}" type="presOf" srcId="{B263FC18-63C7-4AE7-A1C1-84127B390596}" destId="{89F43A97-74D3-4C5E-8C0F-9A1131C48778}" srcOrd="0" destOrd="0" presId="urn:microsoft.com/office/officeart/2005/8/layout/cycle8"/>
    <dgm:cxn modelId="{B51F7D2E-3D7C-4B6E-8276-1AA322648635}" type="presOf" srcId="{C8C90BA1-F3A5-45E9-BCBE-FF581BFE9CE5}" destId="{24A959FA-1D21-4704-B1FF-F3624A501DEB}" srcOrd="0" destOrd="0" presId="urn:microsoft.com/office/officeart/2005/8/layout/cycle8"/>
    <dgm:cxn modelId="{235A0505-BA50-48DF-B0AE-E88CB496778F}" srcId="{B263FC18-63C7-4AE7-A1C1-84127B390596}" destId="{C27D20BF-6732-4C8E-A635-06AE3CE55AD0}" srcOrd="3" destOrd="0" parTransId="{FFF82F4D-D8A9-46F0-A6C1-16D608F2206A}" sibTransId="{A73F68BD-5DE5-4BD5-832F-8DEAF2563097}"/>
    <dgm:cxn modelId="{F3C3517C-41D9-4D37-B4F8-D880B9ADB33E}" srcId="{B263FC18-63C7-4AE7-A1C1-84127B390596}" destId="{C8C90BA1-F3A5-45E9-BCBE-FF581BFE9CE5}" srcOrd="2" destOrd="0" parTransId="{432CEEC4-414C-4AC4-87D3-C28DFD6ABAD6}" sibTransId="{3C581DA7-A2AA-42C9-8DA3-745DBF4F6DE9}"/>
    <dgm:cxn modelId="{133AF6B0-47A3-43EB-BA04-2C0FDC34EAFE}" type="presOf" srcId="{13F19FB1-198B-4856-B4C2-2234187A50C0}" destId="{AF9122B7-32C0-487B-8918-78F73237B499}" srcOrd="0" destOrd="0" presId="urn:microsoft.com/office/officeart/2005/8/layout/cycle8"/>
    <dgm:cxn modelId="{6C1B7BB9-3BB5-4F02-9D2C-17CFBDAAB926}" srcId="{B263FC18-63C7-4AE7-A1C1-84127B390596}" destId="{D8F276B6-3BA3-4539-971A-16B76521628D}" srcOrd="6" destOrd="0" parTransId="{47A04E95-7A75-4F49-BFC3-6CBA789F906C}" sibTransId="{58CAC353-A7D9-4DF4-BC76-79E08B5DACE3}"/>
    <dgm:cxn modelId="{E8FA8784-1ACA-41E1-A1BB-E73ECE0DC6D6}" type="presParOf" srcId="{89F43A97-74D3-4C5E-8C0F-9A1131C48778}" destId="{254D6150-07D9-443D-83EE-27F7B49F69D2}" srcOrd="0" destOrd="0" presId="urn:microsoft.com/office/officeart/2005/8/layout/cycle8"/>
    <dgm:cxn modelId="{5677EC65-160E-4837-A4AD-7457C7146A98}" type="presParOf" srcId="{89F43A97-74D3-4C5E-8C0F-9A1131C48778}" destId="{2F750E0B-CDE1-4D53-9ECC-2DD4EDBE594E}" srcOrd="1" destOrd="0" presId="urn:microsoft.com/office/officeart/2005/8/layout/cycle8"/>
    <dgm:cxn modelId="{E8980FCF-23F6-40FF-9B2F-6DB51BCCEF2F}" type="presParOf" srcId="{89F43A97-74D3-4C5E-8C0F-9A1131C48778}" destId="{03627226-5A12-48EC-90B0-0DE064674925}" srcOrd="2" destOrd="0" presId="urn:microsoft.com/office/officeart/2005/8/layout/cycle8"/>
    <dgm:cxn modelId="{D6A5C312-951B-488F-952F-B05D2B81034B}" type="presParOf" srcId="{89F43A97-74D3-4C5E-8C0F-9A1131C48778}" destId="{97CB748A-3C8A-449D-B5DC-2999D3079B46}" srcOrd="3" destOrd="0" presId="urn:microsoft.com/office/officeart/2005/8/layout/cycle8"/>
    <dgm:cxn modelId="{781C684E-8370-4543-835E-2BDE77ED3986}" type="presParOf" srcId="{89F43A97-74D3-4C5E-8C0F-9A1131C48778}" destId="{C05BCAB1-C210-4D29-A026-4280E164710A}" srcOrd="4" destOrd="0" presId="urn:microsoft.com/office/officeart/2005/8/layout/cycle8"/>
    <dgm:cxn modelId="{C278C21F-1CDB-49F3-A4F2-74F8C378D55A}" type="presParOf" srcId="{89F43A97-74D3-4C5E-8C0F-9A1131C48778}" destId="{5015C444-E060-4B50-B862-13F7FF4A30F5}" srcOrd="5" destOrd="0" presId="urn:microsoft.com/office/officeart/2005/8/layout/cycle8"/>
    <dgm:cxn modelId="{B9C9ED0D-B71C-4150-8280-C5BF3A9820DB}" type="presParOf" srcId="{89F43A97-74D3-4C5E-8C0F-9A1131C48778}" destId="{2773A5BC-C9D4-4E8D-B1ED-828977462C6D}" srcOrd="6" destOrd="0" presId="urn:microsoft.com/office/officeart/2005/8/layout/cycle8"/>
    <dgm:cxn modelId="{11F02FE7-84DD-4D40-A5AD-87474336247D}" type="presParOf" srcId="{89F43A97-74D3-4C5E-8C0F-9A1131C48778}" destId="{14CBF55A-6621-4ACB-BC22-C955567C63C9}" srcOrd="7" destOrd="0" presId="urn:microsoft.com/office/officeart/2005/8/layout/cycle8"/>
    <dgm:cxn modelId="{2BE3791D-6592-49D5-A308-8E371192B05F}" type="presParOf" srcId="{89F43A97-74D3-4C5E-8C0F-9A1131C48778}" destId="{24A959FA-1D21-4704-B1FF-F3624A501DEB}" srcOrd="8" destOrd="0" presId="urn:microsoft.com/office/officeart/2005/8/layout/cycle8"/>
    <dgm:cxn modelId="{558B65B9-916D-456B-8C71-4009C280F0A2}" type="presParOf" srcId="{89F43A97-74D3-4C5E-8C0F-9A1131C48778}" destId="{077C768F-0313-42CC-B829-689E3E6264E6}" srcOrd="9" destOrd="0" presId="urn:microsoft.com/office/officeart/2005/8/layout/cycle8"/>
    <dgm:cxn modelId="{99C8745C-E48A-4E02-B11D-212A8CBED3AD}" type="presParOf" srcId="{89F43A97-74D3-4C5E-8C0F-9A1131C48778}" destId="{0634752B-A59D-4672-9F88-039CD164AFAE}" srcOrd="10" destOrd="0" presId="urn:microsoft.com/office/officeart/2005/8/layout/cycle8"/>
    <dgm:cxn modelId="{23475EF2-5F5A-43BB-8A4A-1D1B264450C4}" type="presParOf" srcId="{89F43A97-74D3-4C5E-8C0F-9A1131C48778}" destId="{B15C6EFD-011E-4EA8-893A-6EC93A12B6D7}" srcOrd="11" destOrd="0" presId="urn:microsoft.com/office/officeart/2005/8/layout/cycle8"/>
    <dgm:cxn modelId="{7A2E041B-EFD5-4C6E-94B0-E73048A98C1F}" type="presParOf" srcId="{89F43A97-74D3-4C5E-8C0F-9A1131C48778}" destId="{8A44E62B-2290-462A-9CB9-1486F0D7772B}" srcOrd="12" destOrd="0" presId="urn:microsoft.com/office/officeart/2005/8/layout/cycle8"/>
    <dgm:cxn modelId="{AE7FF67F-97FC-4A90-8144-ED97D737FA71}" type="presParOf" srcId="{89F43A97-74D3-4C5E-8C0F-9A1131C48778}" destId="{33EEF588-3150-46B5-AFA7-2A69AA309F90}" srcOrd="13" destOrd="0" presId="urn:microsoft.com/office/officeart/2005/8/layout/cycle8"/>
    <dgm:cxn modelId="{DB721883-2E5E-410F-93C5-C17A1E3362BC}" type="presParOf" srcId="{89F43A97-74D3-4C5E-8C0F-9A1131C48778}" destId="{1F72B0D0-966E-4A0E-8561-593B60D50016}" srcOrd="14" destOrd="0" presId="urn:microsoft.com/office/officeart/2005/8/layout/cycle8"/>
    <dgm:cxn modelId="{056A7CDA-49FF-4839-8730-BAF2732B2D09}" type="presParOf" srcId="{89F43A97-74D3-4C5E-8C0F-9A1131C48778}" destId="{3D69D1E0-B709-41F7-B029-28C794919D41}" srcOrd="15" destOrd="0" presId="urn:microsoft.com/office/officeart/2005/8/layout/cycle8"/>
    <dgm:cxn modelId="{43726868-5637-498F-9A1E-BDBDE07B9921}" type="presParOf" srcId="{89F43A97-74D3-4C5E-8C0F-9A1131C48778}" destId="{11D4A354-65EB-432D-9EEC-AB1EF9A3E270}" srcOrd="16" destOrd="0" presId="urn:microsoft.com/office/officeart/2005/8/layout/cycle8"/>
    <dgm:cxn modelId="{D985C3A9-83A1-4154-9A12-5DDB57681CEB}" type="presParOf" srcId="{89F43A97-74D3-4C5E-8C0F-9A1131C48778}" destId="{4716336F-6EDC-48D7-B4C8-8B1E156B35E2}" srcOrd="17" destOrd="0" presId="urn:microsoft.com/office/officeart/2005/8/layout/cycle8"/>
    <dgm:cxn modelId="{E1DA0C43-3386-4ED3-BFD9-E3455DA3E833}" type="presParOf" srcId="{89F43A97-74D3-4C5E-8C0F-9A1131C48778}" destId="{883E9306-1651-47D1-9B76-D3176D2C7DFA}" srcOrd="18" destOrd="0" presId="urn:microsoft.com/office/officeart/2005/8/layout/cycle8"/>
    <dgm:cxn modelId="{05C5B3D9-DCCA-4E30-ABB5-99B59D6A0C6F}" type="presParOf" srcId="{89F43A97-74D3-4C5E-8C0F-9A1131C48778}" destId="{92691257-37CC-4BCF-9ADF-912B4DC4F744}" srcOrd="19" destOrd="0" presId="urn:microsoft.com/office/officeart/2005/8/layout/cycle8"/>
    <dgm:cxn modelId="{CA57E7B0-34D5-4AE4-97F1-F435254545DE}" type="presParOf" srcId="{89F43A97-74D3-4C5E-8C0F-9A1131C48778}" destId="{AF9122B7-32C0-487B-8918-78F73237B499}" srcOrd="20" destOrd="0" presId="urn:microsoft.com/office/officeart/2005/8/layout/cycle8"/>
    <dgm:cxn modelId="{0FB487B5-912A-496A-A87F-5B79590D2E4B}" type="presParOf" srcId="{89F43A97-74D3-4C5E-8C0F-9A1131C48778}" destId="{76549985-22EE-4D0C-8F72-8566FCB7AFD5}" srcOrd="21" destOrd="0" presId="urn:microsoft.com/office/officeart/2005/8/layout/cycle8"/>
    <dgm:cxn modelId="{AAC88528-5C9A-4272-8985-BFB7959CAB0C}" type="presParOf" srcId="{89F43A97-74D3-4C5E-8C0F-9A1131C48778}" destId="{975C5A7F-C19C-4628-8766-8D47F22D62EC}" srcOrd="22" destOrd="0" presId="urn:microsoft.com/office/officeart/2005/8/layout/cycle8"/>
    <dgm:cxn modelId="{C93B6D32-0050-419B-98A8-7DD62C572D10}" type="presParOf" srcId="{89F43A97-74D3-4C5E-8C0F-9A1131C48778}" destId="{618234CE-63BD-4CC1-88B7-0441C77A9A19}" srcOrd="23" destOrd="0" presId="urn:microsoft.com/office/officeart/2005/8/layout/cycle8"/>
    <dgm:cxn modelId="{6B733041-35EC-405B-B352-05DDF189DCF7}" type="presParOf" srcId="{89F43A97-74D3-4C5E-8C0F-9A1131C48778}" destId="{3C4B0C10-C016-40D2-83A1-174F381D9117}" srcOrd="24" destOrd="0" presId="urn:microsoft.com/office/officeart/2005/8/layout/cycle8"/>
    <dgm:cxn modelId="{628BBD8A-D6E8-46EE-9586-618E59859EE0}" type="presParOf" srcId="{89F43A97-74D3-4C5E-8C0F-9A1131C48778}" destId="{E1A79A25-D872-47E6-9D6D-59A18B21574D}" srcOrd="25" destOrd="0" presId="urn:microsoft.com/office/officeart/2005/8/layout/cycle8"/>
    <dgm:cxn modelId="{007412C5-FFDA-4F0A-B661-D4D31B9D7513}" type="presParOf" srcId="{89F43A97-74D3-4C5E-8C0F-9A1131C48778}" destId="{4B9F3CB7-7C44-4A20-87EF-4C3066E8F457}" srcOrd="26" destOrd="0" presId="urn:microsoft.com/office/officeart/2005/8/layout/cycle8"/>
    <dgm:cxn modelId="{D0EF470D-A8A2-48A7-82BA-AC9BFE4AE812}" type="presParOf" srcId="{89F43A97-74D3-4C5E-8C0F-9A1131C48778}" destId="{F0AC7263-86BD-4CF7-83EB-57F95E740006}" srcOrd="27" destOrd="0" presId="urn:microsoft.com/office/officeart/2005/8/layout/cycle8"/>
    <dgm:cxn modelId="{E53996C7-BBFE-4C60-A01E-8B66CBEE418A}" type="presParOf" srcId="{89F43A97-74D3-4C5E-8C0F-9A1131C48778}" destId="{7AF19E85-7499-44FB-80FD-A6F58713B033}" srcOrd="28" destOrd="0" presId="urn:microsoft.com/office/officeart/2005/8/layout/cycle8"/>
    <dgm:cxn modelId="{BFDBE53A-4BB9-4FC6-8FD1-46B9DF116607}" type="presParOf" srcId="{89F43A97-74D3-4C5E-8C0F-9A1131C48778}" destId="{B117077E-B438-45E2-B3AD-34F38CBDD0AC}" srcOrd="29" destOrd="0" presId="urn:microsoft.com/office/officeart/2005/8/layout/cycle8"/>
    <dgm:cxn modelId="{AA976A0F-FCC0-4BFF-AA1C-05DEAFA32ACB}" type="presParOf" srcId="{89F43A97-74D3-4C5E-8C0F-9A1131C48778}" destId="{7154D0DB-CF90-486B-A397-D41B52E6D0BB}" srcOrd="30" destOrd="0" presId="urn:microsoft.com/office/officeart/2005/8/layout/cycle8"/>
    <dgm:cxn modelId="{CBD43871-F78A-4BB5-882F-7427C8FE9B83}" type="presParOf" srcId="{89F43A97-74D3-4C5E-8C0F-9A1131C48778}" destId="{8420AD62-FFF8-4455-AEE9-5C85DF63D5F4}" srcOrd="31" destOrd="0" presId="urn:microsoft.com/office/officeart/2005/8/layout/cycle8"/>
    <dgm:cxn modelId="{F67FC0FC-F371-4481-B278-E687FE7FD53C}" type="presParOf" srcId="{89F43A97-74D3-4C5E-8C0F-9A1131C48778}" destId="{4E3D2FBB-BF8F-491E-9B0F-76755833E042}" srcOrd="32" destOrd="0" presId="urn:microsoft.com/office/officeart/2005/8/layout/cycle8"/>
    <dgm:cxn modelId="{66A2CCB7-6C04-40EA-BB82-723D7399A17E}" type="presParOf" srcId="{89F43A97-74D3-4C5E-8C0F-9A1131C48778}" destId="{A8C35D83-189F-40B1-B8FD-90B2D5A66BA7}" srcOrd="33" destOrd="0" presId="urn:microsoft.com/office/officeart/2005/8/layout/cycle8"/>
    <dgm:cxn modelId="{DE04AEAC-618A-4988-A234-FF24557DB357}" type="presParOf" srcId="{89F43A97-74D3-4C5E-8C0F-9A1131C48778}" destId="{519738D7-FBFA-4214-BD8B-A448300469B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4BE769-BED7-4EE0-BC75-39FED9BFE726}" type="doc">
      <dgm:prSet loTypeId="urn:microsoft.com/office/officeart/2005/8/layout/targe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3E885A1-10AF-4175-A094-32F2EA2ECB23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Бюджет на 2018–2020 гг. сформирован с использованием </a:t>
          </a:r>
        </a:p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программно-целевого метода планирования</a:t>
          </a:r>
        </a:p>
      </dgm:t>
    </dgm:pt>
    <dgm:pt modelId="{7A6EF78F-CDF0-4BFC-AEB3-CAA497F10B45}" type="parTrans" cxnId="{271152A2-053A-4656-A60D-E55650E2F974}">
      <dgm:prSet/>
      <dgm:spPr/>
      <dgm:t>
        <a:bodyPr/>
        <a:lstStyle/>
        <a:p>
          <a:endParaRPr lang="ru-RU"/>
        </a:p>
      </dgm:t>
    </dgm:pt>
    <dgm:pt modelId="{EAB8C3F5-9870-44A8-BF9E-1325C410CCA1}" type="sibTrans" cxnId="{271152A2-053A-4656-A60D-E55650E2F974}">
      <dgm:prSet/>
      <dgm:spPr/>
      <dgm:t>
        <a:bodyPr/>
        <a:lstStyle/>
        <a:p>
          <a:endParaRPr lang="ru-RU"/>
        </a:p>
      </dgm:t>
    </dgm:pt>
    <dgm:pt modelId="{6894849B-21A3-4CE9-89CB-EF6DE92886E7}">
      <dgm:prSet phldrT="[Текст]" custT="1"/>
      <dgm:spPr/>
      <dgm:t>
        <a:bodyPr/>
        <a:lstStyle/>
        <a:p>
          <a:pPr algn="ctr"/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Предусмотрена реализация 19 муниципальных программ</a:t>
          </a:r>
          <a:endParaRPr lang="ru-RU" sz="1000" dirty="0">
            <a:solidFill>
              <a:schemeClr val="tx2">
                <a:lumMod val="50000"/>
              </a:schemeClr>
            </a:solidFill>
          </a:endParaRPr>
        </a:p>
      </dgm:t>
    </dgm:pt>
    <dgm:pt modelId="{94D36E3B-54E0-46BC-946E-1C0B30387F01}" type="parTrans" cxnId="{0A3C625C-B3C8-4BFC-A2F2-ABB3BFF4ABC3}">
      <dgm:prSet/>
      <dgm:spPr/>
      <dgm:t>
        <a:bodyPr/>
        <a:lstStyle/>
        <a:p>
          <a:endParaRPr lang="ru-RU"/>
        </a:p>
      </dgm:t>
    </dgm:pt>
    <dgm:pt modelId="{7066EC61-93D8-44E4-8C87-315FD44DAE10}" type="sibTrans" cxnId="{0A3C625C-B3C8-4BFC-A2F2-ABB3BFF4ABC3}">
      <dgm:prSet/>
      <dgm:spPr/>
      <dgm:t>
        <a:bodyPr/>
        <a:lstStyle/>
        <a:p>
          <a:endParaRPr lang="ru-RU"/>
        </a:p>
      </dgm:t>
    </dgm:pt>
    <dgm:pt modelId="{25ED92E7-8E3F-4745-8C3E-AFF0CC9A377B}" type="pres">
      <dgm:prSet presAssocID="{DB4BE769-BED7-4EE0-BC75-39FED9BFE72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37CC73-2924-4C7B-A58E-764301FC7606}" type="pres">
      <dgm:prSet presAssocID="{E3E885A1-10AF-4175-A094-32F2EA2ECB23}" presName="circle1" presStyleLbl="node1" presStyleIdx="0" presStyleCnt="2" custScaleX="100957"/>
      <dgm:spPr/>
    </dgm:pt>
    <dgm:pt modelId="{CFA7BC85-4C0B-4D53-B1C8-D22ABF3DEC7C}" type="pres">
      <dgm:prSet presAssocID="{E3E885A1-10AF-4175-A094-32F2EA2ECB23}" presName="space" presStyleCnt="0"/>
      <dgm:spPr/>
    </dgm:pt>
    <dgm:pt modelId="{50DD8733-DC63-45AC-A3B5-6C0BB0FC1F11}" type="pres">
      <dgm:prSet presAssocID="{E3E885A1-10AF-4175-A094-32F2EA2ECB23}" presName="rect1" presStyleLbl="alignAcc1" presStyleIdx="0" presStyleCnt="2" custLinFactNeighborX="327"/>
      <dgm:spPr/>
      <dgm:t>
        <a:bodyPr/>
        <a:lstStyle/>
        <a:p>
          <a:endParaRPr lang="ru-RU"/>
        </a:p>
      </dgm:t>
    </dgm:pt>
    <dgm:pt modelId="{47D2FC4F-3102-40A6-AE25-AC0F960C4E4A}" type="pres">
      <dgm:prSet presAssocID="{6894849B-21A3-4CE9-89CB-EF6DE92886E7}" presName="vertSpace2" presStyleLbl="node1" presStyleIdx="0" presStyleCnt="2"/>
      <dgm:spPr/>
    </dgm:pt>
    <dgm:pt modelId="{B2165108-2E2A-4F3F-8FAC-C520D9A78F82}" type="pres">
      <dgm:prSet presAssocID="{6894849B-21A3-4CE9-89CB-EF6DE92886E7}" presName="circle2" presStyleLbl="node1" presStyleIdx="1" presStyleCnt="2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1E579427-9DF3-4AFF-84D0-DE359857D005}" type="pres">
      <dgm:prSet presAssocID="{6894849B-21A3-4CE9-89CB-EF6DE92886E7}" presName="rect2" presStyleLbl="alignAcc1" presStyleIdx="1" presStyleCnt="2" custScaleY="94045"/>
      <dgm:spPr/>
      <dgm:t>
        <a:bodyPr/>
        <a:lstStyle/>
        <a:p>
          <a:endParaRPr lang="ru-RU"/>
        </a:p>
      </dgm:t>
    </dgm:pt>
    <dgm:pt modelId="{52347421-9DEA-4B14-A87C-2E84BF864355}" type="pres">
      <dgm:prSet presAssocID="{E3E885A1-10AF-4175-A094-32F2EA2ECB2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D1056-F90E-4B24-A184-5238B1D4EF2C}" type="pres">
      <dgm:prSet presAssocID="{6894849B-21A3-4CE9-89CB-EF6DE92886E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3C625C-B3C8-4BFC-A2F2-ABB3BFF4ABC3}" srcId="{DB4BE769-BED7-4EE0-BC75-39FED9BFE726}" destId="{6894849B-21A3-4CE9-89CB-EF6DE92886E7}" srcOrd="1" destOrd="0" parTransId="{94D36E3B-54E0-46BC-946E-1C0B30387F01}" sibTransId="{7066EC61-93D8-44E4-8C87-315FD44DAE10}"/>
    <dgm:cxn modelId="{94339ABD-3DCD-498C-B444-5583507A07B9}" type="presOf" srcId="{6894849B-21A3-4CE9-89CB-EF6DE92886E7}" destId="{1E579427-9DF3-4AFF-84D0-DE359857D005}" srcOrd="0" destOrd="0" presId="urn:microsoft.com/office/officeart/2005/8/layout/target3"/>
    <dgm:cxn modelId="{271152A2-053A-4656-A60D-E55650E2F974}" srcId="{DB4BE769-BED7-4EE0-BC75-39FED9BFE726}" destId="{E3E885A1-10AF-4175-A094-32F2EA2ECB23}" srcOrd="0" destOrd="0" parTransId="{7A6EF78F-CDF0-4BFC-AEB3-CAA497F10B45}" sibTransId="{EAB8C3F5-9870-44A8-BF9E-1325C410CCA1}"/>
    <dgm:cxn modelId="{7D6DE5E8-9A94-41F6-82C9-A7EA6C08C8C1}" type="presOf" srcId="{6894849B-21A3-4CE9-89CB-EF6DE92886E7}" destId="{D76D1056-F90E-4B24-A184-5238B1D4EF2C}" srcOrd="1" destOrd="0" presId="urn:microsoft.com/office/officeart/2005/8/layout/target3"/>
    <dgm:cxn modelId="{3B677A03-9C66-487A-AA62-A1E1A22AA6AA}" type="presOf" srcId="{DB4BE769-BED7-4EE0-BC75-39FED9BFE726}" destId="{25ED92E7-8E3F-4745-8C3E-AFF0CC9A377B}" srcOrd="0" destOrd="0" presId="urn:microsoft.com/office/officeart/2005/8/layout/target3"/>
    <dgm:cxn modelId="{88E69066-C270-4B5D-B631-D8A206668B4B}" type="presOf" srcId="{E3E885A1-10AF-4175-A094-32F2EA2ECB23}" destId="{52347421-9DEA-4B14-A87C-2E84BF864355}" srcOrd="1" destOrd="0" presId="urn:microsoft.com/office/officeart/2005/8/layout/target3"/>
    <dgm:cxn modelId="{4248AC42-6B2F-4209-9F3B-4B7AC1896D7D}" type="presOf" srcId="{E3E885A1-10AF-4175-A094-32F2EA2ECB23}" destId="{50DD8733-DC63-45AC-A3B5-6C0BB0FC1F11}" srcOrd="0" destOrd="0" presId="urn:microsoft.com/office/officeart/2005/8/layout/target3"/>
    <dgm:cxn modelId="{901B81E2-AB64-4F33-ABF6-BE8366CC2B36}" type="presParOf" srcId="{25ED92E7-8E3F-4745-8C3E-AFF0CC9A377B}" destId="{E737CC73-2924-4C7B-A58E-764301FC7606}" srcOrd="0" destOrd="0" presId="urn:microsoft.com/office/officeart/2005/8/layout/target3"/>
    <dgm:cxn modelId="{7601C560-2B6F-4FCB-B492-1D18A7933F90}" type="presParOf" srcId="{25ED92E7-8E3F-4745-8C3E-AFF0CC9A377B}" destId="{CFA7BC85-4C0B-4D53-B1C8-D22ABF3DEC7C}" srcOrd="1" destOrd="0" presId="urn:microsoft.com/office/officeart/2005/8/layout/target3"/>
    <dgm:cxn modelId="{AFFA9A63-63E1-46AA-B667-A107E3CAD617}" type="presParOf" srcId="{25ED92E7-8E3F-4745-8C3E-AFF0CC9A377B}" destId="{50DD8733-DC63-45AC-A3B5-6C0BB0FC1F11}" srcOrd="2" destOrd="0" presId="urn:microsoft.com/office/officeart/2005/8/layout/target3"/>
    <dgm:cxn modelId="{23D27047-5443-468F-9F3A-938AF36F013C}" type="presParOf" srcId="{25ED92E7-8E3F-4745-8C3E-AFF0CC9A377B}" destId="{47D2FC4F-3102-40A6-AE25-AC0F960C4E4A}" srcOrd="3" destOrd="0" presId="urn:microsoft.com/office/officeart/2005/8/layout/target3"/>
    <dgm:cxn modelId="{5A1A1FBD-EEFB-42AC-87CE-1A5375E5796E}" type="presParOf" srcId="{25ED92E7-8E3F-4745-8C3E-AFF0CC9A377B}" destId="{B2165108-2E2A-4F3F-8FAC-C520D9A78F82}" srcOrd="4" destOrd="0" presId="urn:microsoft.com/office/officeart/2005/8/layout/target3"/>
    <dgm:cxn modelId="{472F0E71-BF83-4454-A5E6-24BD470267C3}" type="presParOf" srcId="{25ED92E7-8E3F-4745-8C3E-AFF0CC9A377B}" destId="{1E579427-9DF3-4AFF-84D0-DE359857D005}" srcOrd="5" destOrd="0" presId="urn:microsoft.com/office/officeart/2005/8/layout/target3"/>
    <dgm:cxn modelId="{F8DF837F-9FD3-4953-B84D-FB6B15537B61}" type="presParOf" srcId="{25ED92E7-8E3F-4745-8C3E-AFF0CC9A377B}" destId="{52347421-9DEA-4B14-A87C-2E84BF864355}" srcOrd="6" destOrd="0" presId="urn:microsoft.com/office/officeart/2005/8/layout/target3"/>
    <dgm:cxn modelId="{7F33E000-AEE1-4E7A-92D7-81EA279AA8A4}" type="presParOf" srcId="{25ED92E7-8E3F-4745-8C3E-AFF0CC9A377B}" destId="{D76D1056-F90E-4B24-A184-5238B1D4EF2C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4A885C-6FE4-4B86-ACE7-98CE6EF336F1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98501B-68E7-4982-BA46-ACB7195A2FCE}">
      <dgm:prSet phldrT="[Текст]" custT="1"/>
      <dgm:spPr>
        <a:solidFill>
          <a:schemeClr val="accent3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</a:rPr>
            <a:t>2019 год </a:t>
          </a:r>
        </a:p>
        <a:p>
          <a:pPr>
            <a:spcAft>
              <a:spcPts val="0"/>
            </a:spcAft>
          </a:pPr>
          <a:r>
            <a:rPr lang="ru-RU" sz="2000" b="0" dirty="0" smtClean="0">
              <a:solidFill>
                <a:schemeClr val="tx1"/>
              </a:solidFill>
            </a:rPr>
            <a:t>Дефицит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tx1"/>
              </a:solidFill>
            </a:rPr>
            <a:t>431 </a:t>
          </a:r>
          <a:r>
            <a:rPr lang="ru-RU" sz="2000" b="0" dirty="0" smtClean="0">
              <a:solidFill>
                <a:schemeClr val="tx1"/>
              </a:solidFill>
            </a:rPr>
            <a:t>млн руб.</a:t>
          </a:r>
          <a:endParaRPr lang="ru-RU" sz="2800" b="0" dirty="0">
            <a:solidFill>
              <a:schemeClr val="tx1"/>
            </a:solidFill>
          </a:endParaRPr>
        </a:p>
      </dgm:t>
    </dgm:pt>
    <dgm:pt modelId="{D7EB167E-A2E2-4069-8F8F-0CEC8BD875F5}" type="parTrans" cxnId="{A5ECDA6C-62E0-44F5-B912-73C70752D3A2}">
      <dgm:prSet/>
      <dgm:spPr/>
      <dgm:t>
        <a:bodyPr/>
        <a:lstStyle/>
        <a:p>
          <a:endParaRPr lang="ru-RU"/>
        </a:p>
      </dgm:t>
    </dgm:pt>
    <dgm:pt modelId="{C9C01BBC-C122-4E25-93DF-0D5AF3872512}" type="sibTrans" cxnId="{A5ECDA6C-62E0-44F5-B912-73C70752D3A2}">
      <dgm:prSet/>
      <dgm:spPr/>
      <dgm:t>
        <a:bodyPr/>
        <a:lstStyle/>
        <a:p>
          <a:endParaRPr lang="ru-RU"/>
        </a:p>
      </dgm:t>
    </dgm:pt>
    <dgm:pt modelId="{946C1004-1263-4D97-A1C9-245911224034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 anchor="t"/>
        <a:lstStyle/>
        <a:p>
          <a:pPr>
            <a:lnSpc>
              <a:spcPct val="100000"/>
            </a:lnSpc>
            <a:spcBef>
              <a:spcPct val="0"/>
            </a:spcBef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Bef>
              <a:spcPts val="1200"/>
            </a:spcBef>
          </a:pPr>
          <a:r>
            <a:rPr lang="ru-RU" sz="2000" b="1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>
            <a:lnSpc>
              <a:spcPct val="100000"/>
            </a:lnSpc>
            <a:spcBef>
              <a:spcPct val="0"/>
            </a:spcBef>
          </a:pPr>
          <a:r>
            <a:rPr lang="en-US" sz="2000" b="1" dirty="0" smtClean="0">
              <a:solidFill>
                <a:schemeClr val="tx1"/>
              </a:solidFill>
            </a:rPr>
            <a:t>421</a:t>
          </a:r>
          <a:r>
            <a:rPr lang="ru-RU" sz="2000" b="1" dirty="0" smtClean="0">
              <a:solidFill>
                <a:schemeClr val="tx1"/>
              </a:solidFill>
            </a:rPr>
            <a:t> млн рублей</a:t>
          </a:r>
          <a:endParaRPr lang="ru-RU" sz="2000" b="0" dirty="0" smtClean="0">
            <a:solidFill>
              <a:schemeClr val="tx1"/>
            </a:solidFill>
          </a:endParaRPr>
        </a:p>
      </dgm:t>
    </dgm:pt>
    <dgm:pt modelId="{FBCCBB70-1561-4646-BB5E-226D30A800A1}" type="parTrans" cxnId="{E35BC84B-5F90-4D13-8466-2273201B13B6}">
      <dgm:prSet/>
      <dgm:spPr/>
      <dgm:t>
        <a:bodyPr/>
        <a:lstStyle/>
        <a:p>
          <a:endParaRPr lang="ru-RU"/>
        </a:p>
      </dgm:t>
    </dgm:pt>
    <dgm:pt modelId="{2E840236-73B5-4D42-8744-09AF25E1D95B}" type="sibTrans" cxnId="{E35BC84B-5F90-4D13-8466-2273201B13B6}">
      <dgm:prSet/>
      <dgm:spPr/>
      <dgm:t>
        <a:bodyPr/>
        <a:lstStyle/>
        <a:p>
          <a:endParaRPr lang="ru-RU"/>
        </a:p>
      </dgm:t>
    </dgm:pt>
    <dgm:pt modelId="{D29FD5F0-DB80-4BE1-891B-79CF6CFCBA2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 anchor="t"/>
        <a:lstStyle/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Bef>
              <a:spcPts val="120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438 млн рублей</a:t>
          </a:r>
          <a:endParaRPr lang="en-US" sz="2000" b="1" dirty="0" smtClean="0">
            <a:solidFill>
              <a:schemeClr val="tx1"/>
            </a:solidFill>
          </a:endParaRP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Погашение бюджетных кредитов</a:t>
          </a: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7 млн рублей</a:t>
          </a: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>
            <a:solidFill>
              <a:schemeClr val="tx1"/>
            </a:solidFill>
          </a:endParaRPr>
        </a:p>
      </dgm:t>
    </dgm:pt>
    <dgm:pt modelId="{E21241D7-DCFC-4221-8FE2-BA6054FF66CC}" type="sibTrans" cxnId="{D5833AEE-2E0B-485D-ACF6-1A3B40F7A3A0}">
      <dgm:prSet/>
      <dgm:spPr/>
      <dgm:t>
        <a:bodyPr/>
        <a:lstStyle/>
        <a:p>
          <a:endParaRPr lang="ru-RU"/>
        </a:p>
      </dgm:t>
    </dgm:pt>
    <dgm:pt modelId="{377EC007-53D4-4230-98E7-2B48F358E2F0}" type="parTrans" cxnId="{D5833AEE-2E0B-485D-ACF6-1A3B40F7A3A0}">
      <dgm:prSet/>
      <dgm:spPr/>
      <dgm:t>
        <a:bodyPr/>
        <a:lstStyle/>
        <a:p>
          <a:endParaRPr lang="ru-RU"/>
        </a:p>
      </dgm:t>
    </dgm:pt>
    <dgm:pt modelId="{2059B8FC-9221-40FD-937F-259B9E13DEA4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 anchor="t"/>
        <a:lstStyle/>
        <a:p>
          <a:pPr>
            <a:lnSpc>
              <a:spcPct val="100000"/>
            </a:lnSpc>
            <a:spcBef>
              <a:spcPct val="0"/>
            </a:spcBef>
            <a:spcAft>
              <a:spcPts val="840"/>
            </a:spcAft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Bef>
              <a:spcPts val="1200"/>
            </a:spcBef>
            <a:spcAft>
              <a:spcPts val="420"/>
            </a:spcAft>
          </a:pPr>
          <a:r>
            <a:rPr lang="ru-RU" sz="2000" b="1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266 млн рублей</a:t>
          </a:r>
          <a:endParaRPr lang="ru-RU" sz="2000" b="0" dirty="0" smtClean="0">
            <a:solidFill>
              <a:schemeClr val="tx1"/>
            </a:solidFill>
          </a:endParaRPr>
        </a:p>
      </dgm:t>
    </dgm:pt>
    <dgm:pt modelId="{0F2E3B6C-64DA-4A01-9E4E-825C6F2144D6}" type="parTrans" cxnId="{69B31B0C-5B24-4DB0-95F3-4A983C488B4A}">
      <dgm:prSet/>
      <dgm:spPr/>
      <dgm:t>
        <a:bodyPr/>
        <a:lstStyle/>
        <a:p>
          <a:endParaRPr lang="ru-RU"/>
        </a:p>
      </dgm:t>
    </dgm:pt>
    <dgm:pt modelId="{6D4E0431-F86E-4484-8443-FE6B2BB0A9E5}" type="sibTrans" cxnId="{69B31B0C-5B24-4DB0-95F3-4A983C488B4A}">
      <dgm:prSet/>
      <dgm:spPr/>
      <dgm:t>
        <a:bodyPr/>
        <a:lstStyle/>
        <a:p>
          <a:endParaRPr lang="ru-RU"/>
        </a:p>
      </dgm:t>
    </dgm:pt>
    <dgm:pt modelId="{B5B5D4AF-67F2-42A0-BD3C-B8D5200410CC}" type="pres">
      <dgm:prSet presAssocID="{C94A885C-6FE4-4B86-ACE7-98CE6EF336F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DC14150-C262-491A-8C70-2D0CFD927F03}" type="pres">
      <dgm:prSet presAssocID="{9498501B-68E7-4982-BA46-ACB7195A2FCE}" presName="vertOne" presStyleCnt="0"/>
      <dgm:spPr/>
    </dgm:pt>
    <dgm:pt modelId="{7E9DBCB2-8E0E-43AB-A438-85DDFAB9FE3A}" type="pres">
      <dgm:prSet presAssocID="{9498501B-68E7-4982-BA46-ACB7195A2FCE}" presName="txOne" presStyleLbl="node0" presStyleIdx="0" presStyleCnt="1" custScaleX="31653" custScaleY="31845" custLinFactNeighborX="90" custLinFactNeighborY="-5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D14E1C-29AC-4D42-B07B-F7238F12BCA5}" type="pres">
      <dgm:prSet presAssocID="{9498501B-68E7-4982-BA46-ACB7195A2FCE}" presName="parTransOne" presStyleCnt="0"/>
      <dgm:spPr/>
    </dgm:pt>
    <dgm:pt modelId="{BB4D0969-F771-4291-90D7-8CAB01F13FF1}" type="pres">
      <dgm:prSet presAssocID="{9498501B-68E7-4982-BA46-ACB7195A2FCE}" presName="horzOne" presStyleCnt="0"/>
      <dgm:spPr/>
    </dgm:pt>
    <dgm:pt modelId="{D7B700D7-9607-4109-BD7D-C51E735D3815}" type="pres">
      <dgm:prSet presAssocID="{946C1004-1263-4D97-A1C9-245911224034}" presName="vertTwo" presStyleCnt="0"/>
      <dgm:spPr/>
    </dgm:pt>
    <dgm:pt modelId="{6671DBED-9086-4EEE-8018-CF7850D8283F}" type="pres">
      <dgm:prSet presAssocID="{946C1004-1263-4D97-A1C9-245911224034}" presName="txTwo" presStyleLbl="node2" presStyleIdx="0" presStyleCnt="3" custScaleY="116405" custLinFactNeighborX="220" custLinFactNeighborY="-6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81F49C-8CFE-4CBB-952B-240888A72056}" type="pres">
      <dgm:prSet presAssocID="{946C1004-1263-4D97-A1C9-245911224034}" presName="horzTwo" presStyleCnt="0"/>
      <dgm:spPr/>
    </dgm:pt>
    <dgm:pt modelId="{1C218172-20F3-4976-B0EF-E8050EA87AA8}" type="pres">
      <dgm:prSet presAssocID="{2E840236-73B5-4D42-8744-09AF25E1D95B}" presName="sibSpaceTwo" presStyleCnt="0"/>
      <dgm:spPr/>
    </dgm:pt>
    <dgm:pt modelId="{B689CD42-1109-4E3D-AD81-F8AB5DFD218F}" type="pres">
      <dgm:prSet presAssocID="{D29FD5F0-DB80-4BE1-891B-79CF6CFCBA2F}" presName="vertTwo" presStyleCnt="0"/>
      <dgm:spPr/>
    </dgm:pt>
    <dgm:pt modelId="{365F2E3A-D9CA-4E2E-88AC-E8D552297DE6}" type="pres">
      <dgm:prSet presAssocID="{D29FD5F0-DB80-4BE1-891B-79CF6CFCBA2F}" presName="txTwo" presStyleLbl="node2" presStyleIdx="1" presStyleCnt="3" custScaleY="115512" custLinFactNeighborX="29" custLinFactNeighborY="3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37E014-9E7C-4F05-832E-AC457F568FF4}" type="pres">
      <dgm:prSet presAssocID="{D29FD5F0-DB80-4BE1-891B-79CF6CFCBA2F}" presName="horzTwo" presStyleCnt="0"/>
      <dgm:spPr/>
    </dgm:pt>
    <dgm:pt modelId="{04DDA096-D990-4BE3-9FA9-A6AAC720F2A4}" type="pres">
      <dgm:prSet presAssocID="{E21241D7-DCFC-4221-8FE2-BA6054FF66CC}" presName="sibSpaceTwo" presStyleCnt="0"/>
      <dgm:spPr/>
    </dgm:pt>
    <dgm:pt modelId="{F5BD5576-D584-4DA3-8F9A-1296F776DDBF}" type="pres">
      <dgm:prSet presAssocID="{2059B8FC-9221-40FD-937F-259B9E13DEA4}" presName="vertTwo" presStyleCnt="0"/>
      <dgm:spPr/>
    </dgm:pt>
    <dgm:pt modelId="{28414C6C-EFA7-4FA0-B757-7AF20AAA9146}" type="pres">
      <dgm:prSet presAssocID="{2059B8FC-9221-40FD-937F-259B9E13DEA4}" presName="txTwo" presStyleLbl="node2" presStyleIdx="2" presStyleCnt="3" custScaleY="1164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3AF5E8-7420-4254-BE6E-97FBFA6DBCCA}" type="pres">
      <dgm:prSet presAssocID="{2059B8FC-9221-40FD-937F-259B9E13DEA4}" presName="horzTwo" presStyleCnt="0"/>
      <dgm:spPr/>
    </dgm:pt>
  </dgm:ptLst>
  <dgm:cxnLst>
    <dgm:cxn modelId="{E35BC84B-5F90-4D13-8466-2273201B13B6}" srcId="{9498501B-68E7-4982-BA46-ACB7195A2FCE}" destId="{946C1004-1263-4D97-A1C9-245911224034}" srcOrd="0" destOrd="0" parTransId="{FBCCBB70-1561-4646-BB5E-226D30A800A1}" sibTransId="{2E840236-73B5-4D42-8744-09AF25E1D95B}"/>
    <dgm:cxn modelId="{574FF87D-5D27-448D-ABB2-585DB07A39CF}" type="presOf" srcId="{9498501B-68E7-4982-BA46-ACB7195A2FCE}" destId="{7E9DBCB2-8E0E-43AB-A438-85DDFAB9FE3A}" srcOrd="0" destOrd="0" presId="urn:microsoft.com/office/officeart/2005/8/layout/hierarchy4"/>
    <dgm:cxn modelId="{67AB6F2C-9871-48BB-8229-6390AAC9AE19}" type="presOf" srcId="{C94A885C-6FE4-4B86-ACE7-98CE6EF336F1}" destId="{B5B5D4AF-67F2-42A0-BD3C-B8D5200410CC}" srcOrd="0" destOrd="0" presId="urn:microsoft.com/office/officeart/2005/8/layout/hierarchy4"/>
    <dgm:cxn modelId="{D346D2A9-2668-4792-A2F7-6A3048C76005}" type="presOf" srcId="{D29FD5F0-DB80-4BE1-891B-79CF6CFCBA2F}" destId="{365F2E3A-D9CA-4E2E-88AC-E8D552297DE6}" srcOrd="0" destOrd="0" presId="urn:microsoft.com/office/officeart/2005/8/layout/hierarchy4"/>
    <dgm:cxn modelId="{69B31B0C-5B24-4DB0-95F3-4A983C488B4A}" srcId="{9498501B-68E7-4982-BA46-ACB7195A2FCE}" destId="{2059B8FC-9221-40FD-937F-259B9E13DEA4}" srcOrd="2" destOrd="0" parTransId="{0F2E3B6C-64DA-4A01-9E4E-825C6F2144D6}" sibTransId="{6D4E0431-F86E-4484-8443-FE6B2BB0A9E5}"/>
    <dgm:cxn modelId="{D5833AEE-2E0B-485D-ACF6-1A3B40F7A3A0}" srcId="{9498501B-68E7-4982-BA46-ACB7195A2FCE}" destId="{D29FD5F0-DB80-4BE1-891B-79CF6CFCBA2F}" srcOrd="1" destOrd="0" parTransId="{377EC007-53D4-4230-98E7-2B48F358E2F0}" sibTransId="{E21241D7-DCFC-4221-8FE2-BA6054FF66CC}"/>
    <dgm:cxn modelId="{A5ECDA6C-62E0-44F5-B912-73C70752D3A2}" srcId="{C94A885C-6FE4-4B86-ACE7-98CE6EF336F1}" destId="{9498501B-68E7-4982-BA46-ACB7195A2FCE}" srcOrd="0" destOrd="0" parTransId="{D7EB167E-A2E2-4069-8F8F-0CEC8BD875F5}" sibTransId="{C9C01BBC-C122-4E25-93DF-0D5AF3872512}"/>
    <dgm:cxn modelId="{C44FB591-D9C3-459B-A8C2-82A03052146F}" type="presOf" srcId="{2059B8FC-9221-40FD-937F-259B9E13DEA4}" destId="{28414C6C-EFA7-4FA0-B757-7AF20AAA9146}" srcOrd="0" destOrd="0" presId="urn:microsoft.com/office/officeart/2005/8/layout/hierarchy4"/>
    <dgm:cxn modelId="{A513D27C-88CD-41B1-91CB-C90D23BE9FFD}" type="presOf" srcId="{946C1004-1263-4D97-A1C9-245911224034}" destId="{6671DBED-9086-4EEE-8018-CF7850D8283F}" srcOrd="0" destOrd="0" presId="urn:microsoft.com/office/officeart/2005/8/layout/hierarchy4"/>
    <dgm:cxn modelId="{1D9085AE-6C41-41D7-9DE4-C8B2CCE58412}" type="presParOf" srcId="{B5B5D4AF-67F2-42A0-BD3C-B8D5200410CC}" destId="{4DC14150-C262-491A-8C70-2D0CFD927F03}" srcOrd="0" destOrd="0" presId="urn:microsoft.com/office/officeart/2005/8/layout/hierarchy4"/>
    <dgm:cxn modelId="{2F181CE9-1270-4056-8AD9-4333E14FC55F}" type="presParOf" srcId="{4DC14150-C262-491A-8C70-2D0CFD927F03}" destId="{7E9DBCB2-8E0E-43AB-A438-85DDFAB9FE3A}" srcOrd="0" destOrd="0" presId="urn:microsoft.com/office/officeart/2005/8/layout/hierarchy4"/>
    <dgm:cxn modelId="{6D057383-7BA9-49E0-923A-C1333BB08B8C}" type="presParOf" srcId="{4DC14150-C262-491A-8C70-2D0CFD927F03}" destId="{42D14E1C-29AC-4D42-B07B-F7238F12BCA5}" srcOrd="1" destOrd="0" presId="urn:microsoft.com/office/officeart/2005/8/layout/hierarchy4"/>
    <dgm:cxn modelId="{6553573A-F83B-42BA-B5AA-B7DC67332D8D}" type="presParOf" srcId="{4DC14150-C262-491A-8C70-2D0CFD927F03}" destId="{BB4D0969-F771-4291-90D7-8CAB01F13FF1}" srcOrd="2" destOrd="0" presId="urn:microsoft.com/office/officeart/2005/8/layout/hierarchy4"/>
    <dgm:cxn modelId="{10B24905-3BF3-4038-A8BE-64255D0F11F4}" type="presParOf" srcId="{BB4D0969-F771-4291-90D7-8CAB01F13FF1}" destId="{D7B700D7-9607-4109-BD7D-C51E735D3815}" srcOrd="0" destOrd="0" presId="urn:microsoft.com/office/officeart/2005/8/layout/hierarchy4"/>
    <dgm:cxn modelId="{0DDCB412-61DF-40CD-BB16-8965EF3A6F92}" type="presParOf" srcId="{D7B700D7-9607-4109-BD7D-C51E735D3815}" destId="{6671DBED-9086-4EEE-8018-CF7850D8283F}" srcOrd="0" destOrd="0" presId="urn:microsoft.com/office/officeart/2005/8/layout/hierarchy4"/>
    <dgm:cxn modelId="{16F8AB54-60D2-4C3E-A7C9-07E1456F50BF}" type="presParOf" srcId="{D7B700D7-9607-4109-BD7D-C51E735D3815}" destId="{2281F49C-8CFE-4CBB-952B-240888A72056}" srcOrd="1" destOrd="0" presId="urn:microsoft.com/office/officeart/2005/8/layout/hierarchy4"/>
    <dgm:cxn modelId="{45FB9ED1-223F-47D7-9511-BFC8EB28C15C}" type="presParOf" srcId="{BB4D0969-F771-4291-90D7-8CAB01F13FF1}" destId="{1C218172-20F3-4976-B0EF-E8050EA87AA8}" srcOrd="1" destOrd="0" presId="urn:microsoft.com/office/officeart/2005/8/layout/hierarchy4"/>
    <dgm:cxn modelId="{6D48944E-1973-4704-8CA7-0FD77BC1AE2C}" type="presParOf" srcId="{BB4D0969-F771-4291-90D7-8CAB01F13FF1}" destId="{B689CD42-1109-4E3D-AD81-F8AB5DFD218F}" srcOrd="2" destOrd="0" presId="urn:microsoft.com/office/officeart/2005/8/layout/hierarchy4"/>
    <dgm:cxn modelId="{7D64B693-56D3-4E7B-BEC6-4B323F22C850}" type="presParOf" srcId="{B689CD42-1109-4E3D-AD81-F8AB5DFD218F}" destId="{365F2E3A-D9CA-4E2E-88AC-E8D552297DE6}" srcOrd="0" destOrd="0" presId="urn:microsoft.com/office/officeart/2005/8/layout/hierarchy4"/>
    <dgm:cxn modelId="{F3A114BA-1172-485E-A287-9E789CB010FB}" type="presParOf" srcId="{B689CD42-1109-4E3D-AD81-F8AB5DFD218F}" destId="{5937E014-9E7C-4F05-832E-AC457F568FF4}" srcOrd="1" destOrd="0" presId="urn:microsoft.com/office/officeart/2005/8/layout/hierarchy4"/>
    <dgm:cxn modelId="{332259E0-9BFF-4499-8E70-B37D8F8F6AC2}" type="presParOf" srcId="{BB4D0969-F771-4291-90D7-8CAB01F13FF1}" destId="{04DDA096-D990-4BE3-9FA9-A6AAC720F2A4}" srcOrd="3" destOrd="0" presId="urn:microsoft.com/office/officeart/2005/8/layout/hierarchy4"/>
    <dgm:cxn modelId="{13C00B0D-587A-4353-A7D7-D30BB434F539}" type="presParOf" srcId="{BB4D0969-F771-4291-90D7-8CAB01F13FF1}" destId="{F5BD5576-D584-4DA3-8F9A-1296F776DDBF}" srcOrd="4" destOrd="0" presId="urn:microsoft.com/office/officeart/2005/8/layout/hierarchy4"/>
    <dgm:cxn modelId="{4F31F7B4-AA46-4DBD-A4E2-072BEC32C2DE}" type="presParOf" srcId="{F5BD5576-D584-4DA3-8F9A-1296F776DDBF}" destId="{28414C6C-EFA7-4FA0-B757-7AF20AAA9146}" srcOrd="0" destOrd="0" presId="urn:microsoft.com/office/officeart/2005/8/layout/hierarchy4"/>
    <dgm:cxn modelId="{EF5F6ED6-E367-4318-B075-FB1B620F6BB0}" type="presParOf" srcId="{F5BD5576-D584-4DA3-8F9A-1296F776DDBF}" destId="{403AF5E8-7420-4254-BE6E-97FBFA6DBCC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A6A462-BDE8-4C6E-969E-8ABE8B550B1D}" type="doc">
      <dgm:prSet loTypeId="urn:microsoft.com/office/officeart/2005/8/layout/vList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B26B7B03-87F1-41D5-89CF-F749FF73DB9E}">
      <dgm:prSet phldrT="[Текст]"/>
      <dgm:spPr/>
      <dgm:t>
        <a:bodyPr/>
        <a:lstStyle/>
        <a:p>
          <a:r>
            <a:rPr lang="ru-RU" dirty="0" smtClean="0"/>
            <a:t>Начальник финансового управления г. Новокузнецка</a:t>
          </a:r>
          <a:endParaRPr lang="ru-RU" dirty="0"/>
        </a:p>
      </dgm:t>
    </dgm:pt>
    <dgm:pt modelId="{B99A850D-AB11-4BC8-8CD6-AD507E61A217}" type="parTrans" cxnId="{B255EC70-0117-4C38-86BC-1FF3A94F9EA5}">
      <dgm:prSet/>
      <dgm:spPr/>
      <dgm:t>
        <a:bodyPr/>
        <a:lstStyle/>
        <a:p>
          <a:endParaRPr lang="ru-RU"/>
        </a:p>
      </dgm:t>
    </dgm:pt>
    <dgm:pt modelId="{702053D5-974D-4C65-BCFE-E4B5CDCFCBD4}" type="sibTrans" cxnId="{B255EC70-0117-4C38-86BC-1FF3A94F9EA5}">
      <dgm:prSet/>
      <dgm:spPr/>
      <dgm:t>
        <a:bodyPr/>
        <a:lstStyle/>
        <a:p>
          <a:endParaRPr lang="ru-RU"/>
        </a:p>
      </dgm:t>
    </dgm:pt>
    <dgm:pt modelId="{D3E726E3-05DC-41CB-9D49-9C397BD4BAA9}">
      <dgm:prSet phldrT="[Текст]"/>
      <dgm:spPr/>
      <dgm:t>
        <a:bodyPr/>
        <a:lstStyle/>
        <a:p>
          <a:r>
            <a:rPr lang="ru-RU" dirty="0" smtClean="0"/>
            <a:t>Шебалина Елена Владимировна</a:t>
          </a:r>
          <a:endParaRPr lang="ru-RU" dirty="0"/>
        </a:p>
      </dgm:t>
    </dgm:pt>
    <dgm:pt modelId="{A5FC2B78-0C72-4D4C-B612-ECE26D1F2ADC}" type="parTrans" cxnId="{BA7FE982-B7F3-43D2-871B-3208F309442A}">
      <dgm:prSet/>
      <dgm:spPr/>
      <dgm:t>
        <a:bodyPr/>
        <a:lstStyle/>
        <a:p>
          <a:endParaRPr lang="ru-RU"/>
        </a:p>
      </dgm:t>
    </dgm:pt>
    <dgm:pt modelId="{AEBA6A47-913F-45F0-AA4F-EB674E0E5062}" type="sibTrans" cxnId="{BA7FE982-B7F3-43D2-871B-3208F309442A}">
      <dgm:prSet/>
      <dgm:spPr/>
      <dgm:t>
        <a:bodyPr/>
        <a:lstStyle/>
        <a:p>
          <a:endParaRPr lang="ru-RU"/>
        </a:p>
      </dgm:t>
    </dgm:pt>
    <dgm:pt modelId="{F0C3771D-D285-4380-893A-9E7ED5D6779D}">
      <dgm:prSet phldrT="[Текст]"/>
      <dgm:spPr/>
      <dgm:t>
        <a:bodyPr/>
        <a:lstStyle/>
        <a:p>
          <a:r>
            <a:rPr lang="ru-RU" dirty="0" smtClean="0"/>
            <a:t>Почтовый адрес</a:t>
          </a:r>
          <a:endParaRPr lang="ru-RU" dirty="0"/>
        </a:p>
      </dgm:t>
    </dgm:pt>
    <dgm:pt modelId="{4CC0E613-6AB3-4BCD-BE8E-888098137C03}" type="parTrans" cxnId="{BF02FFBE-8989-4718-AB5F-4166290716EC}">
      <dgm:prSet/>
      <dgm:spPr/>
      <dgm:t>
        <a:bodyPr/>
        <a:lstStyle/>
        <a:p>
          <a:endParaRPr lang="ru-RU"/>
        </a:p>
      </dgm:t>
    </dgm:pt>
    <dgm:pt modelId="{0467A164-4AA5-48C1-A23C-A4B39F44CF7D}" type="sibTrans" cxnId="{BF02FFBE-8989-4718-AB5F-4166290716EC}">
      <dgm:prSet/>
      <dgm:spPr/>
      <dgm:t>
        <a:bodyPr/>
        <a:lstStyle/>
        <a:p>
          <a:endParaRPr lang="ru-RU"/>
        </a:p>
      </dgm:t>
    </dgm:pt>
    <dgm:pt modelId="{5B68A1E3-83E5-4695-AC6A-932551B31274}">
      <dgm:prSet phldrT="[Текст]"/>
      <dgm:spPr/>
      <dgm:t>
        <a:bodyPr/>
        <a:lstStyle/>
        <a:p>
          <a:r>
            <a:rPr lang="en-US" dirty="0" smtClean="0"/>
            <a:t>654080 </a:t>
          </a:r>
          <a:r>
            <a:rPr lang="ru-RU" dirty="0" smtClean="0"/>
            <a:t>Кемеровская область, г. Новокузнецк, ул. Кирова, 71</a:t>
          </a:r>
          <a:endParaRPr lang="ru-RU" dirty="0"/>
        </a:p>
      </dgm:t>
    </dgm:pt>
    <dgm:pt modelId="{59A97DC2-0EDA-4A47-9404-39F6AD18CDD7}" type="parTrans" cxnId="{45BB5A8F-5D2B-42E3-8A2C-6C8E8078A010}">
      <dgm:prSet/>
      <dgm:spPr/>
      <dgm:t>
        <a:bodyPr/>
        <a:lstStyle/>
        <a:p>
          <a:endParaRPr lang="ru-RU"/>
        </a:p>
      </dgm:t>
    </dgm:pt>
    <dgm:pt modelId="{C5A8288E-82A2-46BD-9B46-9B40BB18FBD7}" type="sibTrans" cxnId="{45BB5A8F-5D2B-42E3-8A2C-6C8E8078A010}">
      <dgm:prSet/>
      <dgm:spPr/>
      <dgm:t>
        <a:bodyPr/>
        <a:lstStyle/>
        <a:p>
          <a:endParaRPr lang="ru-RU"/>
        </a:p>
      </dgm:t>
    </dgm:pt>
    <dgm:pt modelId="{6B2AD239-B328-45FA-B235-B087D36ED489}">
      <dgm:prSet phldrT="[Текст]"/>
      <dgm:spPr/>
      <dgm:t>
        <a:bodyPr/>
        <a:lstStyle/>
        <a:p>
          <a:r>
            <a:rPr lang="ru-RU" dirty="0" smtClean="0"/>
            <a:t>Телефон</a:t>
          </a:r>
          <a:endParaRPr lang="ru-RU" dirty="0"/>
        </a:p>
      </dgm:t>
    </dgm:pt>
    <dgm:pt modelId="{FBCEA485-09BA-4933-9906-6660BF29602E}" type="parTrans" cxnId="{A271873C-A9BC-47C3-94A3-22B9749C3541}">
      <dgm:prSet/>
      <dgm:spPr/>
      <dgm:t>
        <a:bodyPr/>
        <a:lstStyle/>
        <a:p>
          <a:endParaRPr lang="ru-RU"/>
        </a:p>
      </dgm:t>
    </dgm:pt>
    <dgm:pt modelId="{C4E6DF6C-29D1-4F1E-99FA-4F765DEED63C}" type="sibTrans" cxnId="{A271873C-A9BC-47C3-94A3-22B9749C3541}">
      <dgm:prSet/>
      <dgm:spPr/>
      <dgm:t>
        <a:bodyPr/>
        <a:lstStyle/>
        <a:p>
          <a:endParaRPr lang="ru-RU"/>
        </a:p>
      </dgm:t>
    </dgm:pt>
    <dgm:pt modelId="{6A6FC257-5A50-44C3-B9B6-79AB246E6AF6}">
      <dgm:prSet phldrT="[Текст]"/>
      <dgm:spPr/>
      <dgm:t>
        <a:bodyPr/>
        <a:lstStyle/>
        <a:p>
          <a:r>
            <a:rPr lang="ru-RU" dirty="0" smtClean="0"/>
            <a:t>(3843) 321-624</a:t>
          </a:r>
          <a:endParaRPr lang="ru-RU" dirty="0"/>
        </a:p>
      </dgm:t>
    </dgm:pt>
    <dgm:pt modelId="{C480B0C4-4E68-476B-8746-3BDE0FB519C8}" type="parTrans" cxnId="{F4A6CDE3-F435-4415-91AC-6478B7DEBA09}">
      <dgm:prSet/>
      <dgm:spPr/>
      <dgm:t>
        <a:bodyPr/>
        <a:lstStyle/>
        <a:p>
          <a:endParaRPr lang="ru-RU"/>
        </a:p>
      </dgm:t>
    </dgm:pt>
    <dgm:pt modelId="{BA65B59F-898C-40A8-BB86-816BF36BCF92}" type="sibTrans" cxnId="{F4A6CDE3-F435-4415-91AC-6478B7DEBA09}">
      <dgm:prSet/>
      <dgm:spPr/>
      <dgm:t>
        <a:bodyPr/>
        <a:lstStyle/>
        <a:p>
          <a:endParaRPr lang="ru-RU"/>
        </a:p>
      </dgm:t>
    </dgm:pt>
    <dgm:pt modelId="{E0A553A1-2A4E-40C8-B33D-B6AC188F5F29}">
      <dgm:prSet phldrT="[Текст]"/>
      <dgm:spPr/>
      <dgm:t>
        <a:bodyPr/>
        <a:lstStyle/>
        <a:p>
          <a:r>
            <a:rPr lang="ru-RU" dirty="0" smtClean="0"/>
            <a:t>Электронная почта</a:t>
          </a:r>
          <a:endParaRPr lang="ru-RU" dirty="0"/>
        </a:p>
      </dgm:t>
    </dgm:pt>
    <dgm:pt modelId="{DE7C579A-FFC5-439F-91DB-EA6220B4C8F8}" type="parTrans" cxnId="{347C89B0-5458-40A0-BD23-3F7262295CCE}">
      <dgm:prSet/>
      <dgm:spPr/>
      <dgm:t>
        <a:bodyPr/>
        <a:lstStyle/>
        <a:p>
          <a:endParaRPr lang="ru-RU"/>
        </a:p>
      </dgm:t>
    </dgm:pt>
    <dgm:pt modelId="{DFE0AD6F-F7B9-4F1F-AB38-2CED6585D3FE}" type="sibTrans" cxnId="{347C89B0-5458-40A0-BD23-3F7262295CCE}">
      <dgm:prSet/>
      <dgm:spPr/>
      <dgm:t>
        <a:bodyPr/>
        <a:lstStyle/>
        <a:p>
          <a:endParaRPr lang="ru-RU"/>
        </a:p>
      </dgm:t>
    </dgm:pt>
    <dgm:pt modelId="{C7F35FD8-CB0D-46EB-8D2A-E9A761E9971F}">
      <dgm:prSet phldrT="[Текст]"/>
      <dgm:spPr/>
      <dgm:t>
        <a:bodyPr/>
        <a:lstStyle/>
        <a:p>
          <a:r>
            <a:rPr lang="en-US" dirty="0" smtClean="0"/>
            <a:t>main@finnkz.ru</a:t>
          </a:r>
          <a:endParaRPr lang="ru-RU" dirty="0"/>
        </a:p>
      </dgm:t>
    </dgm:pt>
    <dgm:pt modelId="{F83D1C33-1617-46C3-A6CE-D0139B2A8F1C}" type="parTrans" cxnId="{E0501267-8A67-4644-8BA5-1932DD65FCD0}">
      <dgm:prSet/>
      <dgm:spPr/>
      <dgm:t>
        <a:bodyPr/>
        <a:lstStyle/>
        <a:p>
          <a:endParaRPr lang="ru-RU"/>
        </a:p>
      </dgm:t>
    </dgm:pt>
    <dgm:pt modelId="{175438EC-BFC2-4E3C-B115-561E663E91F6}" type="sibTrans" cxnId="{E0501267-8A67-4644-8BA5-1932DD65FCD0}">
      <dgm:prSet/>
      <dgm:spPr/>
      <dgm:t>
        <a:bodyPr/>
        <a:lstStyle/>
        <a:p>
          <a:endParaRPr lang="ru-RU"/>
        </a:p>
      </dgm:t>
    </dgm:pt>
    <dgm:pt modelId="{57AB0691-6B34-423E-B18F-CFE438C98893}">
      <dgm:prSet phldrT="[Текст]"/>
      <dgm:spPr/>
      <dgm:t>
        <a:bodyPr/>
        <a:lstStyle/>
        <a:p>
          <a:r>
            <a:rPr lang="ru-RU" dirty="0" smtClean="0"/>
            <a:t>График работы финансового органа</a:t>
          </a:r>
          <a:endParaRPr lang="ru-RU" dirty="0"/>
        </a:p>
      </dgm:t>
    </dgm:pt>
    <dgm:pt modelId="{8E50633A-5864-4178-842B-9A34AAA35B2C}" type="parTrans" cxnId="{97496960-CC81-40C1-9B30-43D6F82A79C7}">
      <dgm:prSet/>
      <dgm:spPr/>
      <dgm:t>
        <a:bodyPr/>
        <a:lstStyle/>
        <a:p>
          <a:endParaRPr lang="ru-RU"/>
        </a:p>
      </dgm:t>
    </dgm:pt>
    <dgm:pt modelId="{9329B28A-B213-4387-8E72-7368589868D2}" type="sibTrans" cxnId="{97496960-CC81-40C1-9B30-43D6F82A79C7}">
      <dgm:prSet/>
      <dgm:spPr/>
      <dgm:t>
        <a:bodyPr/>
        <a:lstStyle/>
        <a:p>
          <a:endParaRPr lang="ru-RU"/>
        </a:p>
      </dgm:t>
    </dgm:pt>
    <dgm:pt modelId="{B5B3766A-5769-4EB1-BF75-1BD85DCB0C50}">
      <dgm:prSet phldrT="[Текст]"/>
      <dgm:spPr/>
      <dgm:t>
        <a:bodyPr/>
        <a:lstStyle/>
        <a:p>
          <a:r>
            <a:rPr lang="ru-RU" dirty="0" smtClean="0"/>
            <a:t>График личного приёма граждан начальником финансового управления г. Новокузнецка</a:t>
          </a:r>
          <a:endParaRPr lang="ru-RU" dirty="0"/>
        </a:p>
      </dgm:t>
    </dgm:pt>
    <dgm:pt modelId="{4AC5792C-EC9C-449D-A2C4-91650E7F4270}" type="parTrans" cxnId="{49D20611-8635-4EAA-94AF-657FFEB105BB}">
      <dgm:prSet/>
      <dgm:spPr/>
      <dgm:t>
        <a:bodyPr/>
        <a:lstStyle/>
        <a:p>
          <a:endParaRPr lang="ru-RU"/>
        </a:p>
      </dgm:t>
    </dgm:pt>
    <dgm:pt modelId="{C63E097C-6F6D-4D09-92CE-D707A085F6B7}" type="sibTrans" cxnId="{49D20611-8635-4EAA-94AF-657FFEB105BB}">
      <dgm:prSet/>
      <dgm:spPr/>
      <dgm:t>
        <a:bodyPr/>
        <a:lstStyle/>
        <a:p>
          <a:endParaRPr lang="ru-RU"/>
        </a:p>
      </dgm:t>
    </dgm:pt>
    <dgm:pt modelId="{31D6C008-8B98-4E2A-B2E2-40FB746119F5}">
      <dgm:prSet phldrT="[Текст]"/>
      <dgm:spPr/>
      <dgm:t>
        <a:bodyPr/>
        <a:lstStyle/>
        <a:p>
          <a:r>
            <a:rPr lang="ru-RU" dirty="0" smtClean="0"/>
            <a:t>Понедельник – пятница с 8:30 до 17:30; обед 12:00 – 13:00</a:t>
          </a:r>
          <a:endParaRPr lang="ru-RU" dirty="0"/>
        </a:p>
      </dgm:t>
    </dgm:pt>
    <dgm:pt modelId="{49C310A8-8C48-4FD5-9D46-FCCF488B80E2}" type="parTrans" cxnId="{374C60B2-96C2-4FA1-BE78-CC163486859A}">
      <dgm:prSet/>
      <dgm:spPr/>
      <dgm:t>
        <a:bodyPr/>
        <a:lstStyle/>
        <a:p>
          <a:endParaRPr lang="ru-RU"/>
        </a:p>
      </dgm:t>
    </dgm:pt>
    <dgm:pt modelId="{B34C91B3-D4C6-4629-B9B4-4F7F26F2B515}" type="sibTrans" cxnId="{374C60B2-96C2-4FA1-BE78-CC163486859A}">
      <dgm:prSet/>
      <dgm:spPr/>
      <dgm:t>
        <a:bodyPr/>
        <a:lstStyle/>
        <a:p>
          <a:endParaRPr lang="ru-RU"/>
        </a:p>
      </dgm:t>
    </dgm:pt>
    <dgm:pt modelId="{969EE69A-509D-4E36-A182-B628FCF492CD}">
      <dgm:prSet phldrT="[Текст]"/>
      <dgm:spPr/>
      <dgm:t>
        <a:bodyPr/>
        <a:lstStyle/>
        <a:p>
          <a:r>
            <a:rPr lang="ru-RU" dirty="0" smtClean="0"/>
            <a:t>Ежедневно в рабочее время</a:t>
          </a:r>
          <a:endParaRPr lang="ru-RU" dirty="0"/>
        </a:p>
      </dgm:t>
    </dgm:pt>
    <dgm:pt modelId="{A8273F10-6689-4CBA-A171-A663B50657D1}" type="parTrans" cxnId="{7D856441-ADE5-49E5-B704-F4FFB0BE195F}">
      <dgm:prSet/>
      <dgm:spPr/>
      <dgm:t>
        <a:bodyPr/>
        <a:lstStyle/>
        <a:p>
          <a:endParaRPr lang="ru-RU"/>
        </a:p>
      </dgm:t>
    </dgm:pt>
    <dgm:pt modelId="{C5FB3EF1-6E7C-4CAE-A1A5-0F69B11C6FCF}" type="sibTrans" cxnId="{7D856441-ADE5-49E5-B704-F4FFB0BE195F}">
      <dgm:prSet/>
      <dgm:spPr/>
      <dgm:t>
        <a:bodyPr/>
        <a:lstStyle/>
        <a:p>
          <a:endParaRPr lang="ru-RU"/>
        </a:p>
      </dgm:t>
    </dgm:pt>
    <dgm:pt modelId="{AE2747C8-DB86-4160-A0A8-E5C5AE929B82}" type="pres">
      <dgm:prSet presAssocID="{4AA6A462-BDE8-4C6E-969E-8ABE8B550B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E37730-C84B-49ED-80B9-82BDE8636E43}" type="pres">
      <dgm:prSet presAssocID="{B26B7B03-87F1-41D5-89CF-F749FF73DB9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02C59-87B8-4D15-BBC4-7EE816B0585E}" type="pres">
      <dgm:prSet presAssocID="{B26B7B03-87F1-41D5-89CF-F749FF73DB9E}" presName="childText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E1112-351C-44EE-B678-6C2FD63C71D8}" type="pres">
      <dgm:prSet presAssocID="{F0C3771D-D285-4380-893A-9E7ED5D6779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79569-7591-4915-84D1-91653CA7A0F3}" type="pres">
      <dgm:prSet presAssocID="{F0C3771D-D285-4380-893A-9E7ED5D6779D}" presName="childText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05989A-A5D8-4D41-8861-03586B87EA37}" type="pres">
      <dgm:prSet presAssocID="{6B2AD239-B328-45FA-B235-B087D36ED48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FA1D9-C126-46A6-8B19-E07747F1EF2C}" type="pres">
      <dgm:prSet presAssocID="{6B2AD239-B328-45FA-B235-B087D36ED489}" presName="childText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53D67-0675-4B1C-8852-996BC5516FC1}" type="pres">
      <dgm:prSet presAssocID="{E0A553A1-2A4E-40C8-B33D-B6AC188F5F2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D6071-3578-4D07-87D9-D8A9438DA82A}" type="pres">
      <dgm:prSet presAssocID="{E0A553A1-2A4E-40C8-B33D-B6AC188F5F29}" presName="childText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BBDAE-6952-4ED6-868E-898406677E82}" type="pres">
      <dgm:prSet presAssocID="{57AB0691-6B34-423E-B18F-CFE438C9889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29887-D5DE-4085-99EE-604841CADD20}" type="pres">
      <dgm:prSet presAssocID="{57AB0691-6B34-423E-B18F-CFE438C98893}" presName="childText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ADC75-11B5-423E-8ABA-CDF0BA994BCE}" type="pres">
      <dgm:prSet presAssocID="{B5B3766A-5769-4EB1-BF75-1BD85DCB0C5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A2E58-0223-48F9-9DFD-93735610914A}" type="pres">
      <dgm:prSet presAssocID="{B5B3766A-5769-4EB1-BF75-1BD85DCB0C50}" presName="childText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EE806-96B3-41C0-9A0D-0B2C9B00B8AB}" type="presOf" srcId="{5B68A1E3-83E5-4695-AC6A-932551B31274}" destId="{4CD79569-7591-4915-84D1-91653CA7A0F3}" srcOrd="0" destOrd="0" presId="urn:microsoft.com/office/officeart/2005/8/layout/vList2"/>
    <dgm:cxn modelId="{ADFB49E3-4B95-4DC6-97DE-3FB4324AC7B7}" type="presOf" srcId="{6A6FC257-5A50-44C3-B9B6-79AB246E6AF6}" destId="{58EFA1D9-C126-46A6-8B19-E07747F1EF2C}" srcOrd="0" destOrd="0" presId="urn:microsoft.com/office/officeart/2005/8/layout/vList2"/>
    <dgm:cxn modelId="{B7FF2BAD-F670-4A43-B27E-A8D506246213}" type="presOf" srcId="{4AA6A462-BDE8-4C6E-969E-8ABE8B550B1D}" destId="{AE2747C8-DB86-4160-A0A8-E5C5AE929B82}" srcOrd="0" destOrd="0" presId="urn:microsoft.com/office/officeart/2005/8/layout/vList2"/>
    <dgm:cxn modelId="{B255EC70-0117-4C38-86BC-1FF3A94F9EA5}" srcId="{4AA6A462-BDE8-4C6E-969E-8ABE8B550B1D}" destId="{B26B7B03-87F1-41D5-89CF-F749FF73DB9E}" srcOrd="0" destOrd="0" parTransId="{B99A850D-AB11-4BC8-8CD6-AD507E61A217}" sibTransId="{702053D5-974D-4C65-BCFE-E4B5CDCFCBD4}"/>
    <dgm:cxn modelId="{7D856441-ADE5-49E5-B704-F4FFB0BE195F}" srcId="{B5B3766A-5769-4EB1-BF75-1BD85DCB0C50}" destId="{969EE69A-509D-4E36-A182-B628FCF492CD}" srcOrd="0" destOrd="0" parTransId="{A8273F10-6689-4CBA-A171-A663B50657D1}" sibTransId="{C5FB3EF1-6E7C-4CAE-A1A5-0F69B11C6FCF}"/>
    <dgm:cxn modelId="{A271873C-A9BC-47C3-94A3-22B9749C3541}" srcId="{4AA6A462-BDE8-4C6E-969E-8ABE8B550B1D}" destId="{6B2AD239-B328-45FA-B235-B087D36ED489}" srcOrd="2" destOrd="0" parTransId="{FBCEA485-09BA-4933-9906-6660BF29602E}" sibTransId="{C4E6DF6C-29D1-4F1E-99FA-4F765DEED63C}"/>
    <dgm:cxn modelId="{BF02FFBE-8989-4718-AB5F-4166290716EC}" srcId="{4AA6A462-BDE8-4C6E-969E-8ABE8B550B1D}" destId="{F0C3771D-D285-4380-893A-9E7ED5D6779D}" srcOrd="1" destOrd="0" parTransId="{4CC0E613-6AB3-4BCD-BE8E-888098137C03}" sibTransId="{0467A164-4AA5-48C1-A23C-A4B39F44CF7D}"/>
    <dgm:cxn modelId="{BCAC139B-3BCD-429B-9C5C-817E266F58A6}" type="presOf" srcId="{C7F35FD8-CB0D-46EB-8D2A-E9A761E9971F}" destId="{C09D6071-3578-4D07-87D9-D8A9438DA82A}" srcOrd="0" destOrd="0" presId="urn:microsoft.com/office/officeart/2005/8/layout/vList2"/>
    <dgm:cxn modelId="{602666AF-DEC8-4655-BEAE-513C5584068E}" type="presOf" srcId="{E0A553A1-2A4E-40C8-B33D-B6AC188F5F29}" destId="{F4853D67-0675-4B1C-8852-996BC5516FC1}" srcOrd="0" destOrd="0" presId="urn:microsoft.com/office/officeart/2005/8/layout/vList2"/>
    <dgm:cxn modelId="{BA7FE982-B7F3-43D2-871B-3208F309442A}" srcId="{B26B7B03-87F1-41D5-89CF-F749FF73DB9E}" destId="{D3E726E3-05DC-41CB-9D49-9C397BD4BAA9}" srcOrd="0" destOrd="0" parTransId="{A5FC2B78-0C72-4D4C-B612-ECE26D1F2ADC}" sibTransId="{AEBA6A47-913F-45F0-AA4F-EB674E0E5062}"/>
    <dgm:cxn modelId="{9D24532B-9389-4D8C-9BFE-C0BF98D4D01A}" type="presOf" srcId="{B5B3766A-5769-4EB1-BF75-1BD85DCB0C50}" destId="{DBEADC75-11B5-423E-8ABA-CDF0BA994BCE}" srcOrd="0" destOrd="0" presId="urn:microsoft.com/office/officeart/2005/8/layout/vList2"/>
    <dgm:cxn modelId="{347C89B0-5458-40A0-BD23-3F7262295CCE}" srcId="{4AA6A462-BDE8-4C6E-969E-8ABE8B550B1D}" destId="{E0A553A1-2A4E-40C8-B33D-B6AC188F5F29}" srcOrd="3" destOrd="0" parTransId="{DE7C579A-FFC5-439F-91DB-EA6220B4C8F8}" sibTransId="{DFE0AD6F-F7B9-4F1F-AB38-2CED6585D3FE}"/>
    <dgm:cxn modelId="{E0501267-8A67-4644-8BA5-1932DD65FCD0}" srcId="{E0A553A1-2A4E-40C8-B33D-B6AC188F5F29}" destId="{C7F35FD8-CB0D-46EB-8D2A-E9A761E9971F}" srcOrd="0" destOrd="0" parTransId="{F83D1C33-1617-46C3-A6CE-D0139B2A8F1C}" sibTransId="{175438EC-BFC2-4E3C-B115-561E663E91F6}"/>
    <dgm:cxn modelId="{45BB5A8F-5D2B-42E3-8A2C-6C8E8078A010}" srcId="{F0C3771D-D285-4380-893A-9E7ED5D6779D}" destId="{5B68A1E3-83E5-4695-AC6A-932551B31274}" srcOrd="0" destOrd="0" parTransId="{59A97DC2-0EDA-4A47-9404-39F6AD18CDD7}" sibTransId="{C5A8288E-82A2-46BD-9B46-9B40BB18FBD7}"/>
    <dgm:cxn modelId="{5563CE94-1FF9-4AF2-A933-CDBDA88691D4}" type="presOf" srcId="{57AB0691-6B34-423E-B18F-CFE438C98893}" destId="{D7EBBDAE-6952-4ED6-868E-898406677E82}" srcOrd="0" destOrd="0" presId="urn:microsoft.com/office/officeart/2005/8/layout/vList2"/>
    <dgm:cxn modelId="{49D20611-8635-4EAA-94AF-657FFEB105BB}" srcId="{4AA6A462-BDE8-4C6E-969E-8ABE8B550B1D}" destId="{B5B3766A-5769-4EB1-BF75-1BD85DCB0C50}" srcOrd="5" destOrd="0" parTransId="{4AC5792C-EC9C-449D-A2C4-91650E7F4270}" sibTransId="{C63E097C-6F6D-4D09-92CE-D707A085F6B7}"/>
    <dgm:cxn modelId="{374C60B2-96C2-4FA1-BE78-CC163486859A}" srcId="{57AB0691-6B34-423E-B18F-CFE438C98893}" destId="{31D6C008-8B98-4E2A-B2E2-40FB746119F5}" srcOrd="0" destOrd="0" parTransId="{49C310A8-8C48-4FD5-9D46-FCCF488B80E2}" sibTransId="{B34C91B3-D4C6-4629-B9B4-4F7F26F2B515}"/>
    <dgm:cxn modelId="{F4A6CDE3-F435-4415-91AC-6478B7DEBA09}" srcId="{6B2AD239-B328-45FA-B235-B087D36ED489}" destId="{6A6FC257-5A50-44C3-B9B6-79AB246E6AF6}" srcOrd="0" destOrd="0" parTransId="{C480B0C4-4E68-476B-8746-3BDE0FB519C8}" sibTransId="{BA65B59F-898C-40A8-BB86-816BF36BCF92}"/>
    <dgm:cxn modelId="{3F8AB989-A37E-4AD9-9507-C6649F57D834}" type="presOf" srcId="{969EE69A-509D-4E36-A182-B628FCF492CD}" destId="{49BA2E58-0223-48F9-9DFD-93735610914A}" srcOrd="0" destOrd="0" presId="urn:microsoft.com/office/officeart/2005/8/layout/vList2"/>
    <dgm:cxn modelId="{92570019-401E-4173-B051-70A166B26FCC}" type="presOf" srcId="{B26B7B03-87F1-41D5-89CF-F749FF73DB9E}" destId="{78E37730-C84B-49ED-80B9-82BDE8636E43}" srcOrd="0" destOrd="0" presId="urn:microsoft.com/office/officeart/2005/8/layout/vList2"/>
    <dgm:cxn modelId="{F4ED776A-7D57-44FC-A0B3-264CBB5ECEF0}" type="presOf" srcId="{31D6C008-8B98-4E2A-B2E2-40FB746119F5}" destId="{A4729887-D5DE-4085-99EE-604841CADD20}" srcOrd="0" destOrd="0" presId="urn:microsoft.com/office/officeart/2005/8/layout/vList2"/>
    <dgm:cxn modelId="{D0828A53-255F-49DD-80D2-5E1658BC9B61}" type="presOf" srcId="{F0C3771D-D285-4380-893A-9E7ED5D6779D}" destId="{4FCE1112-351C-44EE-B678-6C2FD63C71D8}" srcOrd="0" destOrd="0" presId="urn:microsoft.com/office/officeart/2005/8/layout/vList2"/>
    <dgm:cxn modelId="{C3457790-97DF-4993-B1C9-E40287A1DD65}" type="presOf" srcId="{D3E726E3-05DC-41CB-9D49-9C397BD4BAA9}" destId="{CBF02C59-87B8-4D15-BBC4-7EE816B0585E}" srcOrd="0" destOrd="0" presId="urn:microsoft.com/office/officeart/2005/8/layout/vList2"/>
    <dgm:cxn modelId="{97496960-CC81-40C1-9B30-43D6F82A79C7}" srcId="{4AA6A462-BDE8-4C6E-969E-8ABE8B550B1D}" destId="{57AB0691-6B34-423E-B18F-CFE438C98893}" srcOrd="4" destOrd="0" parTransId="{8E50633A-5864-4178-842B-9A34AAA35B2C}" sibTransId="{9329B28A-B213-4387-8E72-7368589868D2}"/>
    <dgm:cxn modelId="{3A836746-39FA-475F-8410-F011DAC9A6D8}" type="presOf" srcId="{6B2AD239-B328-45FA-B235-B087D36ED489}" destId="{1705989A-A5D8-4D41-8861-03586B87EA37}" srcOrd="0" destOrd="0" presId="urn:microsoft.com/office/officeart/2005/8/layout/vList2"/>
    <dgm:cxn modelId="{27119D24-8751-4EE0-B840-74BEE4915995}" type="presParOf" srcId="{AE2747C8-DB86-4160-A0A8-E5C5AE929B82}" destId="{78E37730-C84B-49ED-80B9-82BDE8636E43}" srcOrd="0" destOrd="0" presId="urn:microsoft.com/office/officeart/2005/8/layout/vList2"/>
    <dgm:cxn modelId="{A08A5661-5F0F-4BEF-9D7B-B49EF93B43A8}" type="presParOf" srcId="{AE2747C8-DB86-4160-A0A8-E5C5AE929B82}" destId="{CBF02C59-87B8-4D15-BBC4-7EE816B0585E}" srcOrd="1" destOrd="0" presId="urn:microsoft.com/office/officeart/2005/8/layout/vList2"/>
    <dgm:cxn modelId="{47E0E86F-941B-4AE7-A140-0401141D8302}" type="presParOf" srcId="{AE2747C8-DB86-4160-A0A8-E5C5AE929B82}" destId="{4FCE1112-351C-44EE-B678-6C2FD63C71D8}" srcOrd="2" destOrd="0" presId="urn:microsoft.com/office/officeart/2005/8/layout/vList2"/>
    <dgm:cxn modelId="{908E97DB-B5AC-44E7-BFB6-729F1C108645}" type="presParOf" srcId="{AE2747C8-DB86-4160-A0A8-E5C5AE929B82}" destId="{4CD79569-7591-4915-84D1-91653CA7A0F3}" srcOrd="3" destOrd="0" presId="urn:microsoft.com/office/officeart/2005/8/layout/vList2"/>
    <dgm:cxn modelId="{5DE1E41C-771C-4C21-BFE4-3ADC4BA3FB7A}" type="presParOf" srcId="{AE2747C8-DB86-4160-A0A8-E5C5AE929B82}" destId="{1705989A-A5D8-4D41-8861-03586B87EA37}" srcOrd="4" destOrd="0" presId="urn:microsoft.com/office/officeart/2005/8/layout/vList2"/>
    <dgm:cxn modelId="{F0109CF0-5AAF-4841-8105-1F665A641C66}" type="presParOf" srcId="{AE2747C8-DB86-4160-A0A8-E5C5AE929B82}" destId="{58EFA1D9-C126-46A6-8B19-E07747F1EF2C}" srcOrd="5" destOrd="0" presId="urn:microsoft.com/office/officeart/2005/8/layout/vList2"/>
    <dgm:cxn modelId="{2AC8EA28-44AD-41B5-AEDF-89B9E9797322}" type="presParOf" srcId="{AE2747C8-DB86-4160-A0A8-E5C5AE929B82}" destId="{F4853D67-0675-4B1C-8852-996BC5516FC1}" srcOrd="6" destOrd="0" presId="urn:microsoft.com/office/officeart/2005/8/layout/vList2"/>
    <dgm:cxn modelId="{2223E7D8-9453-46B9-9871-0703F669B92F}" type="presParOf" srcId="{AE2747C8-DB86-4160-A0A8-E5C5AE929B82}" destId="{C09D6071-3578-4D07-87D9-D8A9438DA82A}" srcOrd="7" destOrd="0" presId="urn:microsoft.com/office/officeart/2005/8/layout/vList2"/>
    <dgm:cxn modelId="{BF8837F7-EB7D-427F-BCA9-C1818B41B7EC}" type="presParOf" srcId="{AE2747C8-DB86-4160-A0A8-E5C5AE929B82}" destId="{D7EBBDAE-6952-4ED6-868E-898406677E82}" srcOrd="8" destOrd="0" presId="urn:microsoft.com/office/officeart/2005/8/layout/vList2"/>
    <dgm:cxn modelId="{3C24AE88-2598-483F-8C5F-76BC037B3519}" type="presParOf" srcId="{AE2747C8-DB86-4160-A0A8-E5C5AE929B82}" destId="{A4729887-D5DE-4085-99EE-604841CADD20}" srcOrd="9" destOrd="0" presId="urn:microsoft.com/office/officeart/2005/8/layout/vList2"/>
    <dgm:cxn modelId="{8458DBFB-0291-487E-9849-620A7866EFB9}" type="presParOf" srcId="{AE2747C8-DB86-4160-A0A8-E5C5AE929B82}" destId="{DBEADC75-11B5-423E-8ABA-CDF0BA994BCE}" srcOrd="10" destOrd="0" presId="urn:microsoft.com/office/officeart/2005/8/layout/vList2"/>
    <dgm:cxn modelId="{C08C3F6A-A1C4-4392-98C8-3B1B6D04B7EA}" type="presParOf" srcId="{AE2747C8-DB86-4160-A0A8-E5C5AE929B82}" destId="{49BA2E58-0223-48F9-9DFD-93735610914A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4D6150-07D9-443D-83EE-27F7B49F69D2}">
      <dsp:nvSpPr>
        <dsp:cNvPr id="0" name=""/>
        <dsp:cNvSpPr/>
      </dsp:nvSpPr>
      <dsp:spPr>
        <a:xfrm>
          <a:off x="1410624" y="282461"/>
          <a:ext cx="3889629" cy="3889629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</a:t>
          </a:r>
          <a:r>
            <a:rPr lang="ru-RU" sz="1200" b="1" kern="1200" dirty="0" smtClean="0"/>
            <a:t> </a:t>
          </a:r>
          <a:r>
            <a:rPr lang="ru-RU" sz="1100" b="1" kern="1200" dirty="0" smtClean="0"/>
            <a:t>Составление</a:t>
          </a:r>
          <a:r>
            <a:rPr lang="en-US" sz="1100" b="1" kern="1200" dirty="0" smtClean="0"/>
            <a:t> </a:t>
          </a:r>
          <a:r>
            <a:rPr lang="ru-RU" sz="1100" b="1" kern="1200" dirty="0" smtClean="0"/>
            <a:t>проекта бюджета очередного года – ГРБС, ФО, ГАДБ</a:t>
          </a:r>
          <a:endParaRPr lang="ru-RU" sz="1100" b="1" kern="1200" dirty="0"/>
        </a:p>
      </dsp:txBody>
      <dsp:txXfrm>
        <a:off x="3454069" y="643641"/>
        <a:ext cx="926102" cy="740881"/>
      </dsp:txXfrm>
    </dsp:sp>
    <dsp:sp modelId="{C05BCAB1-C210-4D29-A026-4280E164710A}">
      <dsp:nvSpPr>
        <dsp:cNvPr id="0" name=""/>
        <dsp:cNvSpPr/>
      </dsp:nvSpPr>
      <dsp:spPr>
        <a:xfrm>
          <a:off x="1460634" y="344973"/>
          <a:ext cx="3889629" cy="3889629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</a:t>
          </a:r>
          <a:r>
            <a:rPr lang="ru-RU" sz="1100" b="1" kern="1200" dirty="0" smtClean="0"/>
            <a:t> </a:t>
          </a:r>
          <a:r>
            <a:rPr lang="ru-RU" sz="1000" b="1" kern="1200" dirty="0" smtClean="0"/>
            <a:t>Рассмотрение проекта бюджета очередного года – СНД,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 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4102340" y="1754963"/>
        <a:ext cx="1065017" cy="648271"/>
      </dsp:txXfrm>
    </dsp:sp>
    <dsp:sp modelId="{24A959FA-1D21-4704-B1FF-F3624A501DEB}">
      <dsp:nvSpPr>
        <dsp:cNvPr id="0" name=""/>
        <dsp:cNvSpPr/>
      </dsp:nvSpPr>
      <dsp:spPr>
        <a:xfrm>
          <a:off x="1442575" y="423691"/>
          <a:ext cx="3889629" cy="3889629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3.</a:t>
          </a:r>
          <a:r>
            <a:rPr lang="ru-RU" sz="1200" b="1" kern="1200" smtClean="0"/>
            <a:t> </a:t>
          </a:r>
          <a:r>
            <a:rPr lang="ru-RU" sz="1100" b="1" kern="1200" smtClean="0"/>
            <a:t>Утверждение бюджета очередного года –СНД</a:t>
          </a:r>
          <a:endParaRPr lang="ru-RU" sz="1100" b="1" kern="1200" dirty="0"/>
        </a:p>
      </dsp:txBody>
      <dsp:txXfrm>
        <a:off x="3940272" y="2727370"/>
        <a:ext cx="926102" cy="717729"/>
      </dsp:txXfrm>
    </dsp:sp>
    <dsp:sp modelId="{8A44E62B-2290-462A-9CB9-1486F0D7772B}">
      <dsp:nvSpPr>
        <dsp:cNvPr id="0" name=""/>
        <dsp:cNvSpPr/>
      </dsp:nvSpPr>
      <dsp:spPr>
        <a:xfrm>
          <a:off x="1375045" y="452663"/>
          <a:ext cx="3889629" cy="3889629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</a:t>
          </a:r>
          <a:r>
            <a:rPr lang="ru-RU" sz="1200" b="1" kern="1200" dirty="0" smtClean="0"/>
            <a:t> </a:t>
          </a:r>
          <a:r>
            <a:rPr lang="ru-RU" sz="1000" b="1" kern="1200" dirty="0" smtClean="0"/>
            <a:t>Исполнение бюджета в текущем году – ГРБС, ФО, ГАДБ</a:t>
          </a:r>
          <a:endParaRPr lang="ru-RU" sz="1100" b="1" kern="1200" dirty="0"/>
        </a:p>
      </dsp:txBody>
      <dsp:txXfrm>
        <a:off x="2868385" y="3508801"/>
        <a:ext cx="902949" cy="648271"/>
      </dsp:txXfrm>
    </dsp:sp>
    <dsp:sp modelId="{11D4A354-65EB-432D-9EEC-AB1EF9A3E270}">
      <dsp:nvSpPr>
        <dsp:cNvPr id="0" name=""/>
        <dsp:cNvSpPr/>
      </dsp:nvSpPr>
      <dsp:spPr>
        <a:xfrm>
          <a:off x="1298103" y="423691"/>
          <a:ext cx="3889629" cy="3889629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</a:t>
          </a:r>
          <a:r>
            <a:rPr lang="en-US" sz="1400" b="1" kern="1200" dirty="0" smtClean="0"/>
            <a:t> </a:t>
          </a:r>
          <a:r>
            <a:rPr lang="ru-RU" sz="1000" b="1" kern="1200" dirty="0" smtClean="0"/>
            <a:t>Формирование отчета об исполнении бюджета – ФО, ГРБС, ГАДБ</a:t>
          </a:r>
          <a:endParaRPr lang="ru-RU" sz="1000" b="1" kern="1200" dirty="0"/>
        </a:p>
      </dsp:txBody>
      <dsp:txXfrm>
        <a:off x="1763932" y="2727370"/>
        <a:ext cx="926102" cy="717729"/>
      </dsp:txXfrm>
    </dsp:sp>
    <dsp:sp modelId="{AF9122B7-32C0-487B-8918-78F73237B499}">
      <dsp:nvSpPr>
        <dsp:cNvPr id="0" name=""/>
        <dsp:cNvSpPr/>
      </dsp:nvSpPr>
      <dsp:spPr>
        <a:xfrm>
          <a:off x="1280044" y="344973"/>
          <a:ext cx="3889629" cy="3889629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</a:t>
          </a:r>
          <a:r>
            <a:rPr lang="ru-RU" sz="1000" b="1" kern="1200" dirty="0" smtClean="0"/>
            <a:t>Подготовка заключения на годовой отчёт об исполнении бюджета – КГК</a:t>
          </a:r>
          <a:endParaRPr lang="ru-RU" sz="1000" b="1" kern="1200" dirty="0"/>
        </a:p>
      </dsp:txBody>
      <dsp:txXfrm>
        <a:off x="1462949" y="1754963"/>
        <a:ext cx="1065017" cy="648271"/>
      </dsp:txXfrm>
    </dsp:sp>
    <dsp:sp modelId="{3C4B0C10-C016-40D2-83A1-174F381D9117}">
      <dsp:nvSpPr>
        <dsp:cNvPr id="0" name=""/>
        <dsp:cNvSpPr/>
      </dsp:nvSpPr>
      <dsp:spPr>
        <a:xfrm>
          <a:off x="1330053" y="282461"/>
          <a:ext cx="3889629" cy="3889629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</a:t>
          </a:r>
          <a:r>
            <a:rPr lang="ru-RU" sz="1000" b="1" kern="1200" dirty="0" smtClean="0"/>
            <a:t>Утверждение отчета об исполнении бюджета – СНД,</a:t>
          </a:r>
          <a:r>
            <a:rPr lang="en-US" sz="1000" b="1" kern="1200" dirty="0" smtClean="0"/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</a:t>
          </a:r>
          <a:r>
            <a:rPr lang="en-US" sz="1000" b="1" kern="1200" dirty="0" smtClean="0">
              <a:solidFill>
                <a:srgbClr val="FF0000"/>
              </a:solidFill>
            </a:rPr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2250136" y="643641"/>
        <a:ext cx="926102" cy="740881"/>
      </dsp:txXfrm>
    </dsp:sp>
    <dsp:sp modelId="{7AF19E85-7499-44FB-80FD-A6F58713B033}">
      <dsp:nvSpPr>
        <dsp:cNvPr id="0" name=""/>
        <dsp:cNvSpPr/>
      </dsp:nvSpPr>
      <dsp:spPr>
        <a:xfrm>
          <a:off x="1169644" y="41674"/>
          <a:ext cx="4371202" cy="4371202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117077E-B438-45E2-B3AD-34F38CBDD0AC}">
      <dsp:nvSpPr>
        <dsp:cNvPr id="0" name=""/>
        <dsp:cNvSpPr/>
      </dsp:nvSpPr>
      <dsp:spPr>
        <a:xfrm>
          <a:off x="1219968" y="104463"/>
          <a:ext cx="4371202" cy="4371202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154D0DB-CF90-486B-A397-D41B52E6D0BB}">
      <dsp:nvSpPr>
        <dsp:cNvPr id="0" name=""/>
        <dsp:cNvSpPr/>
      </dsp:nvSpPr>
      <dsp:spPr>
        <a:xfrm>
          <a:off x="1201845" y="182999"/>
          <a:ext cx="4371202" cy="4371202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420AD62-FFF8-4455-AEE9-5C85DF63D5F4}">
      <dsp:nvSpPr>
        <dsp:cNvPr id="0" name=""/>
        <dsp:cNvSpPr/>
      </dsp:nvSpPr>
      <dsp:spPr>
        <a:xfrm>
          <a:off x="1134259" y="211775"/>
          <a:ext cx="4371202" cy="4371202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3D2FBB-BF8F-491E-9B0F-76755833E042}">
      <dsp:nvSpPr>
        <dsp:cNvPr id="0" name=""/>
        <dsp:cNvSpPr/>
      </dsp:nvSpPr>
      <dsp:spPr>
        <a:xfrm>
          <a:off x="1057260" y="182999"/>
          <a:ext cx="4371202" cy="4371202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8C35D83-189F-40B1-B8FD-90B2D5A66BA7}">
      <dsp:nvSpPr>
        <dsp:cNvPr id="0" name=""/>
        <dsp:cNvSpPr/>
      </dsp:nvSpPr>
      <dsp:spPr>
        <a:xfrm>
          <a:off x="1039137" y="104463"/>
          <a:ext cx="4371202" cy="4371202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9738D7-FBFA-4214-BD8B-A448300469B5}">
      <dsp:nvSpPr>
        <dsp:cNvPr id="0" name=""/>
        <dsp:cNvSpPr/>
      </dsp:nvSpPr>
      <dsp:spPr>
        <a:xfrm>
          <a:off x="1089461" y="41674"/>
          <a:ext cx="4371202" cy="4371202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image" Target="../media/image11.png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4" Type="http://schemas.openxmlformats.org/officeDocument/2006/relationships/image" Target="../media/image2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0.46508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14 110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14 541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0.46507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59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15 322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59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15 743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0.46508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14 241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14 508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0.56757</cdr:x>
      <cdr:y>0.28125</cdr:y>
    </cdr:from>
    <cdr:to>
      <cdr:x>0.91077</cdr:x>
      <cdr:y>0.5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12168" y="648072"/>
          <a:ext cx="91440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dirty="0" smtClean="0"/>
            <a:t>7 992</a:t>
          </a:r>
          <a:endParaRPr lang="ru-RU" sz="2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9E0B1-1D16-47AE-8BB1-5E59C8719F6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50815"/>
            <a:ext cx="5438775" cy="38871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478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478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8B232-6756-4623-B63B-18F5D4128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439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7162D6-3328-4B44-8E06-F0BB42A9DDC1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061837-A995-4453-A9B0-779EC2A3B638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77B9B0-04FA-40B4-8930-C06A52E78687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89CC0E-DD74-45D2-8166-CBB557FAD4E1}" type="datetime1">
              <a:rPr lang="en-US" smtClean="0"/>
              <a:pPr/>
              <a:t>3/4/2019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46632C-2616-4D0F-8CED-4A1C6A3EB1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3804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52A709-2472-450D-B53E-C7C8293C5A60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F293EE-298B-479B-BEFD-C9F3374E4850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1E0F35-3A59-4D42-8F6D-8FB4513954B7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EAB9F0-CF36-460B-841F-3A9321E188CE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61EF7-7A80-4166-8671-DDCAFED1D781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52F657-4EE7-413D-B86D-35C52674501C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20A024-99C0-459E-BF64-36C22B5DF5A9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4B0406-BAD9-4D26-A27B-F61D71D5724D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921F79F-5652-403A-A559-866109AAD9F1}" type="datetime1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Office_Excel_97-20036.xls"/><Relationship Id="rId3" Type="http://schemas.openxmlformats.org/officeDocument/2006/relationships/oleObject" Target="../embeddings/_____Microsoft_Office_Excel_97-20031.xls"/><Relationship Id="rId7" Type="http://schemas.openxmlformats.org/officeDocument/2006/relationships/oleObject" Target="../embeddings/_____Microsoft_Office_Excel_97-20035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4.xls"/><Relationship Id="rId5" Type="http://schemas.openxmlformats.org/officeDocument/2006/relationships/oleObject" Target="../embeddings/_____Microsoft_Office_Excel_97-20033.xls"/><Relationship Id="rId4" Type="http://schemas.openxmlformats.org/officeDocument/2006/relationships/oleObject" Target="../embeddings/_____Microsoft_Office_Excel_97-20032.xls"/><Relationship Id="rId9" Type="http://schemas.openxmlformats.org/officeDocument/2006/relationships/oleObject" Target="../embeddings/_____Microsoft_Office_Excel_97-20037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8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11.xls"/><Relationship Id="rId5" Type="http://schemas.openxmlformats.org/officeDocument/2006/relationships/oleObject" Target="../embeddings/_____Microsoft_Office_Excel_97-200310.xls"/><Relationship Id="rId4" Type="http://schemas.openxmlformats.org/officeDocument/2006/relationships/oleObject" Target="../embeddings/_____Microsoft_Office_Excel_97-20039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chart" Target="../charts/chart11.xml"/><Relationship Id="rId7" Type="http://schemas.openxmlformats.org/officeDocument/2006/relationships/diagramColors" Target="../diagrams/colors2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0.jpeg"/><Relationship Id="rId3" Type="http://schemas.openxmlformats.org/officeDocument/2006/relationships/image" Target="../media/image25.gif"/><Relationship Id="rId7" Type="http://schemas.openxmlformats.org/officeDocument/2006/relationships/hyperlink" Target="http://finnkz.ru/" TargetMode="External"/><Relationship Id="rId12" Type="http://schemas.openxmlformats.org/officeDocument/2006/relationships/image" Target="../media/image29.png"/><Relationship Id="rId2" Type="http://schemas.openxmlformats.org/officeDocument/2006/relationships/hyperlink" Target="http://www.ofukem.ru/content/view/1895/147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hyperlink" Target="http://www.admnkz.info/" TargetMode="External"/><Relationship Id="rId5" Type="http://schemas.openxmlformats.org/officeDocument/2006/relationships/hyperlink" Target="http://www.minfin.ru/ru/" TargetMode="External"/><Relationship Id="rId10" Type="http://schemas.openxmlformats.org/officeDocument/2006/relationships/image" Target="../media/image28.png"/><Relationship Id="rId4" Type="http://schemas.openxmlformats.org/officeDocument/2006/relationships/hyperlink" Target="http://www.minfin.ru/common/upload/library/2013/12/main/Budzhet_dlya_grazhdan_k_349-FZ.pdf" TargetMode="External"/><Relationship Id="rId9" Type="http://schemas.openxmlformats.org/officeDocument/2006/relationships/hyperlink" Target="http://budget.gov.ru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1308" y="1888175"/>
            <a:ext cx="2545842" cy="324650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0928" y="451262"/>
            <a:ext cx="7406640" cy="19356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«Бюджет для граждан»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 решению бюджету города Новокузнецка на 2018-2020 годы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665" y="5341636"/>
            <a:ext cx="87031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dirty="0" smtClean="0">
                <a:solidFill>
                  <a:srgbClr val="002060"/>
                </a:solidFill>
              </a:rPr>
              <a:t>По материалам решения Новокузнецкого городского Совета народных депутатов № 12/114 от 26.12.2017 </a:t>
            </a:r>
          </a:p>
          <a:p>
            <a:pPr algn="ctr"/>
            <a:r>
              <a:rPr lang="ru-RU" sz="1350" b="1" dirty="0" smtClean="0">
                <a:solidFill>
                  <a:srgbClr val="002060"/>
                </a:solidFill>
              </a:rPr>
              <a:t>«О бюджете Новокузнецкого городского округа на 2018 год и на плановый период 2019 и 2020 годов»</a:t>
            </a:r>
            <a:endParaRPr lang="ru-RU" sz="135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8663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8A485-2C52-472E-9D21-3FEF0C962CBC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graphicFrame>
        <p:nvGraphicFramePr>
          <p:cNvPr id="1026" name="Содержимое 3"/>
          <p:cNvGraphicFramePr>
            <a:graphicFrameLocks/>
          </p:cNvGraphicFramePr>
          <p:nvPr/>
        </p:nvGraphicFramePr>
        <p:xfrm>
          <a:off x="7458075" y="158750"/>
          <a:ext cx="1366838" cy="1042988"/>
        </p:xfrm>
        <a:graphic>
          <a:graphicData uri="http://schemas.openxmlformats.org/presentationml/2006/ole">
            <p:oleObj spid="_x0000_s27650" r:id="rId3" imgW="1365622" imgH="1042506" progId="Excel.Sheet.8">
              <p:embed/>
            </p:oleObj>
          </a:graphicData>
        </a:graphic>
      </p:graphicFrame>
      <p:graphicFrame>
        <p:nvGraphicFramePr>
          <p:cNvPr id="1031" name="Диаграмма 17"/>
          <p:cNvGraphicFramePr>
            <a:graphicFrameLocks/>
          </p:cNvGraphicFramePr>
          <p:nvPr/>
        </p:nvGraphicFramePr>
        <p:xfrm>
          <a:off x="219075" y="4457700"/>
          <a:ext cx="4292600" cy="2181226"/>
        </p:xfrm>
        <a:graphic>
          <a:graphicData uri="http://schemas.openxmlformats.org/presentationml/2006/ole">
            <p:oleObj spid="_x0000_s27655" name="Worksheet" r:id="rId4" imgW="4419574" imgH="2409761" progId="Excel.Sheet.8">
              <p:embed/>
            </p:oleObj>
          </a:graphicData>
        </a:graphic>
      </p:graphicFrame>
      <p:graphicFrame>
        <p:nvGraphicFramePr>
          <p:cNvPr id="1032" name="Диаграмма 18"/>
          <p:cNvGraphicFramePr>
            <a:graphicFrameLocks/>
          </p:cNvGraphicFramePr>
          <p:nvPr/>
        </p:nvGraphicFramePr>
        <p:xfrm>
          <a:off x="4200525" y="4638675"/>
          <a:ext cx="4679950" cy="2089150"/>
        </p:xfrm>
        <a:graphic>
          <a:graphicData uri="http://schemas.openxmlformats.org/presentationml/2006/ole">
            <p:oleObj spid="_x0000_s27656" name="Worksheet" r:id="rId5" imgW="3952750" imgH="1704975" progId="Excel.Sheet.8">
              <p:embed/>
            </p:oleObj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106697" y="-112144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defRPr/>
            </a:pPr>
            <a:r>
              <a:rPr lang="ru-RU" sz="2400" b="1" dirty="0">
                <a:latin typeface="+mn-lt"/>
                <a:cs typeface="+mn-cs"/>
              </a:rPr>
              <a:t>Социально-экономические </a:t>
            </a:r>
            <a:r>
              <a:rPr lang="ru-RU" sz="2400" b="1" dirty="0" smtClean="0">
                <a:latin typeface="+mn-lt"/>
                <a:cs typeface="+mn-cs"/>
              </a:rPr>
              <a:t>показатели</a:t>
            </a:r>
            <a:endParaRPr lang="ru-RU" sz="2400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27" name="Диаграмма 20"/>
          <p:cNvGraphicFramePr>
            <a:graphicFrameLocks/>
          </p:cNvGraphicFramePr>
          <p:nvPr/>
        </p:nvGraphicFramePr>
        <p:xfrm>
          <a:off x="191610" y="1141413"/>
          <a:ext cx="4419600" cy="1627666"/>
        </p:xfrm>
        <a:graphic>
          <a:graphicData uri="http://schemas.openxmlformats.org/presentationml/2006/ole">
            <p:oleObj spid="_x0000_s27651" name="Worksheet" r:id="rId6" imgW="4419482" imgH="1647825" progId="Excel.Sheet.8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66750" y="771525"/>
            <a:ext cx="3600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/>
              <a:t>Среднегодовая численность населения, тыс. чел.</a:t>
            </a:r>
            <a:endParaRPr lang="ru-RU" sz="1600" dirty="0"/>
          </a:p>
        </p:txBody>
      </p:sp>
      <p:graphicFrame>
        <p:nvGraphicFramePr>
          <p:cNvPr id="1030" name="Диаграмма 16"/>
          <p:cNvGraphicFramePr>
            <a:graphicFrameLocks/>
          </p:cNvGraphicFramePr>
          <p:nvPr/>
        </p:nvGraphicFramePr>
        <p:xfrm>
          <a:off x="4295775" y="2412329"/>
          <a:ext cx="4600575" cy="2671763"/>
        </p:xfrm>
        <a:graphic>
          <a:graphicData uri="http://schemas.openxmlformats.org/presentationml/2006/ole">
            <p:oleObj spid="_x0000_s27654" name="Worksheet" r:id="rId7" imgW="3933685" imgH="2486025" progId="Excel.Sheet.8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048251" y="4781818"/>
            <a:ext cx="3562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/>
              <a:t>Средний размер назначенных пенсий, руб.</a:t>
            </a:r>
            <a:endParaRPr lang="ru-RU" sz="1600" dirty="0"/>
          </a:p>
        </p:txBody>
      </p:sp>
      <p:graphicFrame>
        <p:nvGraphicFramePr>
          <p:cNvPr id="1029" name="Диаграмма 15"/>
          <p:cNvGraphicFramePr>
            <a:graphicFrameLocks/>
          </p:cNvGraphicFramePr>
          <p:nvPr/>
        </p:nvGraphicFramePr>
        <p:xfrm>
          <a:off x="241544" y="2777300"/>
          <a:ext cx="4282295" cy="2308225"/>
        </p:xfrm>
        <a:graphic>
          <a:graphicData uri="http://schemas.openxmlformats.org/presentationml/2006/ole">
            <p:oleObj spid="_x0000_s27653" name="Worksheet" r:id="rId8" imgW="4419482" imgH="2409825" progId="Excel.Sheet.8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90551" y="4781818"/>
            <a:ext cx="3676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Уровень</a:t>
            </a:r>
            <a:r>
              <a:rPr lang="ru-RU" sz="1600" b="1" dirty="0" smtClean="0"/>
              <a:t> зарегистрированной безработицы, %</a:t>
            </a:r>
            <a:endParaRPr lang="ru-RU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90576" y="2684252"/>
            <a:ext cx="314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/>
              <a:t>В том числе </a:t>
            </a:r>
            <a:r>
              <a:rPr lang="ru-RU" sz="1600" b="1" dirty="0" smtClean="0"/>
              <a:t>занятых</a:t>
            </a:r>
            <a:r>
              <a:rPr lang="ru-RU" sz="1600" dirty="0" smtClean="0"/>
              <a:t> в экономике, тыс. чел.</a:t>
            </a:r>
            <a:endParaRPr lang="ru-RU" sz="1600" dirty="0"/>
          </a:p>
        </p:txBody>
      </p:sp>
      <p:graphicFrame>
        <p:nvGraphicFramePr>
          <p:cNvPr id="1028" name="Диаграмма 14"/>
          <p:cNvGraphicFramePr>
            <a:graphicFrameLocks/>
          </p:cNvGraphicFramePr>
          <p:nvPr/>
        </p:nvGraphicFramePr>
        <p:xfrm>
          <a:off x="4200525" y="739372"/>
          <a:ext cx="4724400" cy="2573337"/>
        </p:xfrm>
        <a:graphic>
          <a:graphicData uri="http://schemas.openxmlformats.org/presentationml/2006/ole">
            <p:oleObj spid="_x0000_s27652" name="Worksheet" r:id="rId9" imgW="4848085" imgH="2409825" progId="Excel.Sheet.8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381501" y="733425"/>
            <a:ext cx="3524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/>
              <a:t>Фонд начисленной заработной платы всех работников, </a:t>
            </a:r>
          </a:p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err="1" smtClean="0"/>
              <a:t>млн</a:t>
            </a:r>
            <a:r>
              <a:rPr lang="ru-RU" sz="1600" dirty="0" smtClean="0"/>
              <a:t> руб.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4542505" y="2679393"/>
            <a:ext cx="381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/>
              <a:t>Среднемесячная номинальная начисленная заработная плата, руб.</a:t>
            </a:r>
            <a:endParaRPr lang="ru-RU" sz="1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A0DD3-29EE-46C6-B5E6-28A44C231CC2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graphicFrame>
        <p:nvGraphicFramePr>
          <p:cNvPr id="2050" name="Диаграмма 14"/>
          <p:cNvGraphicFramePr>
            <a:graphicFrameLocks/>
          </p:cNvGraphicFramePr>
          <p:nvPr/>
        </p:nvGraphicFramePr>
        <p:xfrm>
          <a:off x="4314825" y="1228726"/>
          <a:ext cx="4610340" cy="2438399"/>
        </p:xfrm>
        <a:graphic>
          <a:graphicData uri="http://schemas.openxmlformats.org/presentationml/2006/ole">
            <p:oleObj spid="_x0000_s28674" name="Worksheet" r:id="rId3" imgW="4848093" imgH="2247849" progId="Excel.Sheet.8">
              <p:embed/>
            </p:oleObj>
          </a:graphicData>
        </a:graphic>
      </p:graphicFrame>
      <p:graphicFrame>
        <p:nvGraphicFramePr>
          <p:cNvPr id="2052" name="Диаграмма 15"/>
          <p:cNvGraphicFramePr>
            <a:graphicFrameLocks/>
          </p:cNvGraphicFramePr>
          <p:nvPr/>
        </p:nvGraphicFramePr>
        <p:xfrm>
          <a:off x="295275" y="1190625"/>
          <a:ext cx="4130675" cy="2466975"/>
        </p:xfrm>
        <a:graphic>
          <a:graphicData uri="http://schemas.openxmlformats.org/presentationml/2006/ole">
            <p:oleObj spid="_x0000_s28675" name="Worksheet" r:id="rId4" imgW="4257665" imgH="2409761" progId="Excel.Sheet.8">
              <p:embed/>
            </p:oleObj>
          </a:graphicData>
        </a:graphic>
      </p:graphicFrame>
      <p:graphicFrame>
        <p:nvGraphicFramePr>
          <p:cNvPr id="2053" name="Диаграмма 16"/>
          <p:cNvGraphicFramePr>
            <a:graphicFrameLocks/>
          </p:cNvGraphicFramePr>
          <p:nvPr/>
        </p:nvGraphicFramePr>
        <p:xfrm>
          <a:off x="4324349" y="3800475"/>
          <a:ext cx="4638675" cy="2506663"/>
        </p:xfrm>
        <a:graphic>
          <a:graphicData uri="http://schemas.openxmlformats.org/presentationml/2006/ole">
            <p:oleObj spid="_x0000_s28676" name="Worksheet" r:id="rId5" imgW="4857808" imgH="2409761" progId="Excel.Sheet.8">
              <p:embed/>
            </p:oleObj>
          </a:graphicData>
        </a:graphic>
      </p:graphicFrame>
      <p:graphicFrame>
        <p:nvGraphicFramePr>
          <p:cNvPr id="2054" name="Диаграмма 17"/>
          <p:cNvGraphicFramePr>
            <a:graphicFrameLocks/>
          </p:cNvGraphicFramePr>
          <p:nvPr/>
        </p:nvGraphicFramePr>
        <p:xfrm>
          <a:off x="266700" y="3744913"/>
          <a:ext cx="4368800" cy="2571750"/>
        </p:xfrm>
        <a:graphic>
          <a:graphicData uri="http://schemas.openxmlformats.org/presentationml/2006/ole">
            <p:oleObj spid="_x0000_s28677" name="Worksheet" r:id="rId6" imgW="4419574" imgH="2409761" progId="Excel.Sheet.8">
              <p:embed/>
            </p:oleObj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123950" y="0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defRPr/>
            </a:pPr>
            <a:r>
              <a:rPr lang="ru-RU" sz="2400" b="1" dirty="0">
                <a:latin typeface="+mn-lt"/>
                <a:cs typeface="+mn-cs"/>
              </a:rPr>
              <a:t>Социально-экономические </a:t>
            </a:r>
            <a:r>
              <a:rPr lang="ru-RU" sz="2400" b="1" dirty="0" smtClean="0">
                <a:latin typeface="+mn-lt"/>
                <a:cs typeface="+mn-cs"/>
              </a:rPr>
              <a:t>показатели</a:t>
            </a:r>
            <a:endParaRPr lang="ru-RU" sz="2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Диаграмма 79"/>
          <p:cNvGraphicFramePr/>
          <p:nvPr/>
        </p:nvGraphicFramePr>
        <p:xfrm>
          <a:off x="3491880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1A48-2C47-493D-81B8-A74C375AD4E7}" type="slidenum">
              <a:rPr lang="ru-RU"/>
              <a:pPr/>
              <a:t>12</a:t>
            </a:fld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100166" y="159487"/>
            <a:ext cx="7882369" cy="457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96336" y="980728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9379" y="5980984"/>
            <a:ext cx="244549" cy="23391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732240" y="5980984"/>
            <a:ext cx="244549" cy="23391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4" name="Диаграмма 33"/>
          <p:cNvGraphicFramePr/>
          <p:nvPr/>
        </p:nvGraphicFramePr>
        <p:xfrm>
          <a:off x="395536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Прямоугольник 61"/>
          <p:cNvSpPr/>
          <p:nvPr/>
        </p:nvSpPr>
        <p:spPr>
          <a:xfrm>
            <a:off x="603367" y="5980984"/>
            <a:ext cx="244549" cy="2339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Заголовок 67"/>
          <p:cNvSpPr>
            <a:spLocks noGrp="1"/>
          </p:cNvSpPr>
          <p:nvPr>
            <p:ph type="title"/>
          </p:nvPr>
        </p:nvSpPr>
        <p:spPr>
          <a:xfrm>
            <a:off x="467544" y="161925"/>
            <a:ext cx="8229600" cy="980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2. Основные параметры бюджета</a:t>
            </a:r>
            <a:br>
              <a:rPr lang="ru-RU" sz="3600" b="1" dirty="0" smtClean="0"/>
            </a:br>
            <a:endParaRPr lang="ru-RU" sz="2400" dirty="0"/>
          </a:p>
        </p:txBody>
      </p:sp>
      <p:sp>
        <p:nvSpPr>
          <p:cNvPr id="70" name="TextBox 69"/>
          <p:cNvSpPr txBox="1"/>
          <p:nvPr/>
        </p:nvSpPr>
        <p:spPr>
          <a:xfrm>
            <a:off x="1331640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2018</a:t>
            </a:r>
            <a:endParaRPr lang="ru-RU" dirty="0">
              <a:latin typeface="+mn-lt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39552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421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11560" y="2348880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1691680" y="2348880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27984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2019</a:t>
            </a:r>
            <a:endParaRPr lang="ru-RU" dirty="0">
              <a:latin typeface="+mn-lt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635896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431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81" name="Диаграмма 80"/>
          <p:cNvGraphicFramePr/>
          <p:nvPr/>
        </p:nvGraphicFramePr>
        <p:xfrm>
          <a:off x="6516216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8" name="Скругленный прямоугольник 77"/>
          <p:cNvSpPr/>
          <p:nvPr/>
        </p:nvSpPr>
        <p:spPr>
          <a:xfrm>
            <a:off x="3779912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4860032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6732240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266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308304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2020</a:t>
            </a:r>
            <a:endParaRPr lang="ru-RU" dirty="0">
              <a:latin typeface="+mn-lt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6732240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812360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35415" y="591327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Доходы</a:t>
            </a:r>
            <a:endParaRPr lang="ru-RU" dirty="0"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067944" y="5913276"/>
            <a:ext cx="1005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Расходы</a:t>
            </a:r>
            <a:endParaRPr lang="ru-RU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164288" y="5913276"/>
            <a:ext cx="105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Дефицит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8213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7595" y="828136"/>
            <a:ext cx="5379522" cy="5845796"/>
          </a:xfrm>
        </p:spPr>
        <p:txBody>
          <a:bodyPr anchor="ctr">
            <a:noAutofit/>
          </a:bodyPr>
          <a:lstStyle/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050" dirty="0" smtClean="0"/>
              <a:t>Налоговые </a:t>
            </a:r>
            <a:r>
              <a:rPr lang="ru-RU" sz="1050" dirty="0"/>
              <a:t>доходы – поступления в бюджет от уплаты налогов и сборов, установленных Налоговым Кодексом </a:t>
            </a:r>
            <a:r>
              <a:rPr lang="ru-RU" sz="1050" dirty="0" smtClean="0"/>
              <a:t>РФ, в том числе: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/>
              <a:t>Налог на доходы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/>
              <a:t>Земельный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/>
              <a:t>Транспортный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/>
              <a:t>Налог на имущество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/>
              <a:t>Единый налог  на вмененный доход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/>
              <a:t>Налог, взимаемый в связи с применением упрощенной системы налогообложения и другие</a:t>
            </a:r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ru-RU" sz="1050" dirty="0"/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050" dirty="0"/>
              <a:t>Неналоговые доходы </a:t>
            </a:r>
            <a:r>
              <a:rPr lang="ru-RU" sz="1050" dirty="0" smtClean="0"/>
              <a:t>– </a:t>
            </a:r>
            <a:r>
              <a:rPr lang="ru-RU" sz="1050" dirty="0"/>
              <a:t>поступления </a:t>
            </a:r>
            <a:r>
              <a:rPr lang="ru-RU" sz="1050" dirty="0" smtClean="0"/>
              <a:t>:</a:t>
            </a:r>
            <a:endParaRPr lang="ru-RU" sz="1050" dirty="0"/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/>
              <a:t>доходов от использования </a:t>
            </a:r>
            <a:r>
              <a:rPr lang="ru-RU" sz="1050" dirty="0" smtClean="0"/>
              <a:t>имущества</a:t>
            </a:r>
            <a:endParaRPr lang="ru-RU" sz="1050" dirty="0"/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/>
              <a:t>доходов от продажи </a:t>
            </a:r>
            <a:r>
              <a:rPr lang="ru-RU" sz="1050" dirty="0" smtClean="0"/>
              <a:t>имущества</a:t>
            </a:r>
            <a:endParaRPr lang="ru-RU" sz="1050" dirty="0"/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/>
              <a:t>доходов от платных услуг казенных </a:t>
            </a:r>
            <a:r>
              <a:rPr lang="ru-RU" sz="1050" dirty="0" smtClean="0"/>
              <a:t>учреждений</a:t>
            </a:r>
            <a:endParaRPr lang="ru-RU" sz="1050" dirty="0"/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/>
              <a:t>штрафов за нарушение </a:t>
            </a:r>
            <a:r>
              <a:rPr lang="ru-RU" sz="1050" dirty="0" smtClean="0"/>
              <a:t>законодательства</a:t>
            </a:r>
            <a:endParaRPr lang="ru-RU" sz="1050" dirty="0"/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/>
              <a:t>иных неналоговых </a:t>
            </a:r>
            <a:r>
              <a:rPr lang="ru-RU" sz="1050" dirty="0" smtClean="0"/>
              <a:t>доходов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endParaRPr lang="ru-RU" sz="800" dirty="0" smtClean="0"/>
          </a:p>
          <a:p>
            <a:pPr marL="355600" lvl="0" indent="-355600" defTabSz="91440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Безвозмездные поступления, в том числе:</a:t>
            </a: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25000"/>
              <a:buNone/>
            </a:pPr>
            <a:r>
              <a:rPr lang="ru-RU" sz="1050" dirty="0" smtClean="0"/>
              <a:t> </a:t>
            </a:r>
            <a:r>
              <a:rPr lang="en-US" sz="1050" dirty="0" smtClean="0"/>
              <a:t>  </a:t>
            </a:r>
            <a:r>
              <a:rPr lang="ru-RU" sz="1050" dirty="0" smtClean="0"/>
              <a:t>–        Дотации (от лат. </a:t>
            </a:r>
            <a:r>
              <a:rPr lang="ru-RU" sz="1050" dirty="0" err="1" smtClean="0"/>
              <a:t>dotatio</a:t>
            </a:r>
            <a:r>
              <a:rPr lang="ru-RU" sz="1050" dirty="0" smtClean="0"/>
              <a:t> – дар, пожертвование) - предоставляются на безвозмездной и безвозвратной основе без установления направлений и условий их использования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/>
              <a:t>Субсидии (от лат. </a:t>
            </a:r>
            <a:r>
              <a:rPr lang="ru-RU" sz="1050" dirty="0" err="1" smtClean="0"/>
              <a:t>subsidium</a:t>
            </a:r>
            <a:r>
              <a:rPr lang="ru-RU" sz="1050" dirty="0" smtClean="0"/>
              <a:t> – помощь, поддержка) - предоставляются в целях </a:t>
            </a:r>
            <a:r>
              <a:rPr lang="ru-RU" sz="1050" dirty="0" err="1" smtClean="0"/>
              <a:t>софинансирования</a:t>
            </a:r>
            <a:r>
              <a:rPr lang="ru-RU" sz="1050" dirty="0" smtClean="0"/>
              <a:t> расходных обязательств, возникающих при выполнении полномочий органов местного самоуправления по вопросам местного значения</a:t>
            </a:r>
          </a:p>
          <a:p>
            <a:pPr marL="360000" lvl="1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100000"/>
            </a:pPr>
            <a:r>
              <a:rPr lang="ru-RU" sz="1050" dirty="0" smtClean="0"/>
              <a:t>Субвенции (от лат. </a:t>
            </a:r>
            <a:r>
              <a:rPr lang="ru-RU" sz="1050" dirty="0" err="1" smtClean="0"/>
              <a:t>subvenire</a:t>
            </a:r>
            <a:r>
              <a:rPr lang="ru-RU" sz="1050" dirty="0" smtClean="0"/>
              <a:t> – приходить на помощь) - предоставляются в целях финансового обеспечения расходных обязательств муниципального образования, возникающих при выполнении переданных государственных полномочий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/>
              <a:t>Иные межбюджетные трансферты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/>
              <a:t>Прочие безвозмездные поступления от юридических и физических лиц</a:t>
            </a:r>
            <a:endParaRPr lang="ru-RU" sz="1050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73133" y="1413163"/>
            <a:ext cx="3277590" cy="3633849"/>
          </a:xfrm>
          <a:prstGeom prst="cloudCallout">
            <a:avLst>
              <a:gd name="adj1" fmla="val -37226"/>
              <a:gd name="adj2" fmla="val 6393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Аналогия трансфертов в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семейном бюджете</a:t>
            </a:r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>
                <a:solidFill>
                  <a:srgbClr val="CC0000"/>
                </a:solidFill>
              </a:rPr>
              <a:t>Дотация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даете ребенку «карманные» деньги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rgbClr val="CC0000"/>
                </a:solidFill>
              </a:rPr>
              <a:t>Субсидия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добавляете денег для того, чтобы ваш ребенок купил себе новый телефон </a:t>
            </a: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остальные он накопил сам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>
                <a:solidFill>
                  <a:srgbClr val="CC0000"/>
                </a:solidFill>
              </a:rPr>
              <a:t>Субвенция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даете своему ребенку деньги и посылаете его в магазин купить продукты по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списку, составленному Вами.</a:t>
            </a: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00166" y="159487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ДОХОДЫ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БЮДЖЕТА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4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6261" y="1258795"/>
          <a:ext cx="8407730" cy="5197018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6341425"/>
                <a:gridCol w="1009402"/>
                <a:gridCol w="1056903"/>
              </a:tblGrid>
              <a:tr h="2379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Виды доходов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Нормативы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2017 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2018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Плата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 негативное воздействие на окружающую среду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Налог 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на доходы физических лиц (НДФЛ)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28,75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29,89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1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в </a:t>
                      </a:r>
                      <a:r>
                        <a:rPr lang="ru-RU" sz="1150" b="0" i="1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т.ч. дополнительный норматив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1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13,75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1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14,89</a:t>
                      </a:r>
                      <a:endParaRPr lang="ru-RU" sz="1100" b="0" i="1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Транспортный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Налог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имущество физических лиц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Земельный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b="0" i="0" u="none" strike="noStrike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 Налог, взимаемый в связи с применением упрощенной системы налогообложения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30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Единый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 на вмененный доход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Налог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применением патентной системе налогообложения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Единый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сельскохозяйственный налог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передачи в аренду и продажи земельных участков, государственная собственность на </a:t>
                      </a:r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которые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 разграничена, а также средства от продажи права на заключение договоров аренды указанных земельных участков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Часть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прибыли муниципальных унитарных предприятий, остающаяся после уплаты налогов и иных обязательных платежей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использования и продажи имущества, находящегося в муниципальной собственности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платных услуг, оказываемых муниципальными казенными учреждениями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от акцизов на автомобильный бензин, прямогонный бензин, </a:t>
                      </a:r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дизельное 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топливо, моторные масла для дизельных и карбюраторных (</a:t>
                      </a:r>
                      <a:r>
                        <a:rPr lang="ru-RU" sz="1150" b="0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инжекторных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) двигателей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0,7013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0,6967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Штрафы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иные суммы принудительного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Денежные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взыскания (штрафы) за нарушение законодательства о налогах и сборах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Государственная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пошлина (подлежащая зачислению по месту государственной регистрации, совершения юридически значимых действий 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Государственная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пошлина за государственную регистрацию, при обращении через многофункциональные центры предоставления государственных и муниципальных </a:t>
                      </a:r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услуг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Задолженность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 </a:t>
                      </a:r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отменённым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налогам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Нормативы отчислений от налоговых и неналоговых доходов в бюджет города Новокузнецка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77925" y="214313"/>
            <a:ext cx="7629525" cy="838200"/>
          </a:xfrm>
        </p:spPr>
        <p:txBody>
          <a:bodyPr/>
          <a:lstStyle/>
          <a:p>
            <a:pPr algn="l"/>
            <a:r>
              <a:rPr lang="ru-RU" sz="2400" dirty="0" smtClean="0"/>
              <a:t>Налоговые и неналоговые доходы бюджета на 2018 год и плановый период 2019–2020 годов</a:t>
            </a:r>
          </a:p>
        </p:txBody>
      </p:sp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CD371-449D-45E4-AFE3-DE669707C42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24750" y="65563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465138" y="1206501"/>
          <a:ext cx="8269286" cy="4114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6510"/>
                <a:gridCol w="1417592"/>
                <a:gridCol w="1417592"/>
                <a:gridCol w="1417592"/>
              </a:tblGrid>
              <a:tr h="324128"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 Наименование показателя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План  2018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План  2019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План  2020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</a:tr>
              <a:tr h="304293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Налоговые и неналоговые доходы, в том числе:</a:t>
                      </a:r>
                      <a:endParaRPr lang="ru-RU" sz="1400" b="1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646</a:t>
                      </a:r>
                      <a:endParaRPr lang="ru-RU" sz="1400" b="1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780</a:t>
                      </a:r>
                      <a:endParaRPr lang="ru-RU" sz="1400" b="1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920</a:t>
                      </a:r>
                      <a:endParaRPr lang="ru-RU" sz="1400" b="1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  <a:tr h="233822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НДФЛ</a:t>
                      </a:r>
                      <a:endParaRPr lang="ru-RU" sz="1400" kern="1200" baseline="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872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917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023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26575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УСН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310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311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315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11470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Акцизы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13358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ЕНВД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336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337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338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11470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налог </a:t>
                      </a:r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имущество 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физических лиц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68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68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32239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земельный </a:t>
                      </a:r>
                      <a:r>
                        <a:rPr lang="ru-RU" sz="1400" kern="12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1 097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1 109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1 121</a:t>
                      </a:r>
                    </a:p>
                  </a:txBody>
                  <a:tcPr marL="0" marR="0" marT="0" marB="0" anchor="ctr"/>
                </a:tc>
              </a:tr>
              <a:tr h="226575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госпошлина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0" marR="0" marT="0" marB="0" anchor="ctr"/>
                </a:tc>
              </a:tr>
              <a:tr h="258781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арендная </a:t>
                      </a:r>
                      <a:r>
                        <a:rPr lang="ru-RU" sz="1400" kern="12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плата за землю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544</a:t>
                      </a:r>
                    </a:p>
                  </a:txBody>
                  <a:tcPr marL="0" marR="0" marT="0" marB="0" anchor="ctr"/>
                </a:tc>
              </a:tr>
              <a:tr h="222691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сдача </a:t>
                      </a:r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аренду 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имущества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0" marR="0" marT="0" marB="0" anchor="ctr"/>
                </a:tc>
              </a:tr>
              <a:tr h="287460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прочие </a:t>
                      </a:r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 от использования имущества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0" marR="0" marT="0" marB="0" anchor="ctr"/>
                </a:tc>
              </a:tr>
              <a:tr h="269537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платежи </a:t>
                      </a:r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пользовании природными ресурсами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0" marR="0" marT="0" marB="0" anchor="ctr"/>
                </a:tc>
              </a:tr>
              <a:tr h="390776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продажа материальных </a:t>
                      </a:r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нематериальных </a:t>
                      </a:r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активов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/>
                </a:tc>
              </a:tr>
              <a:tr h="211470"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штрафы 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0" marR="0" marT="0" marB="0" anchor="ctr"/>
                </a:tc>
              </a:tr>
              <a:tr h="28380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прочие доходы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82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76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914650" y="5800722"/>
            <a:ext cx="568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налоговых и неналоговых доходов бюджета поступают за счет </a:t>
            </a:r>
            <a:r>
              <a:rPr lang="ru-RU" dirty="0" smtClean="0">
                <a:solidFill>
                  <a:srgbClr val="FF0000"/>
                </a:solidFill>
              </a:rPr>
              <a:t>НДФЛ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0000"/>
                </a:solidFill>
              </a:rPr>
              <a:t>земельных платежей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1" y="5676900"/>
            <a:ext cx="2543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80%</a:t>
            </a:r>
            <a:r>
              <a:rPr lang="ru-RU" sz="4800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2525" y="214313"/>
            <a:ext cx="7629525" cy="838200"/>
          </a:xfrm>
        </p:spPr>
        <p:txBody>
          <a:bodyPr/>
          <a:lstStyle/>
          <a:p>
            <a:pPr algn="l"/>
            <a:r>
              <a:rPr lang="ru-RU" sz="2400" dirty="0" smtClean="0"/>
              <a:t>Безвозмездные поступления бюджета на 2018 год и плановый период 2019–2020 годов</a:t>
            </a:r>
          </a:p>
        </p:txBody>
      </p:sp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320DBE-2296-4B72-AF6B-9F5310BAE23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40625" y="73183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541336" y="1358900"/>
          <a:ext cx="8193088" cy="2292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5464"/>
                <a:gridCol w="1318800"/>
                <a:gridCol w="1269412"/>
                <a:gridCol w="1269412"/>
              </a:tblGrid>
              <a:tr h="384175"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 Наименование показателя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План 2018 год</a:t>
                      </a:r>
                      <a:endParaRPr lang="ru-RU" sz="1400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План 2019 год</a:t>
                      </a:r>
                      <a:endParaRPr lang="ru-RU" sz="1400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План 2020 год</a:t>
                      </a:r>
                      <a:endParaRPr lang="ru-RU" sz="1400" kern="1200" dirty="0">
                        <a:solidFill>
                          <a:schemeClr val="bg1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Безвозмездные поступления, в том числе: 	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9 676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8 330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8 321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Дотации 	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1 883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550</a:t>
                      </a: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Субсидии 	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r" defTabSz="914400" rtl="0" eaLnBrk="1" fontAlgn="b" latinLnBrk="0" hangingPunct="1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indent="0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 	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7 694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7 647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7 672</a:t>
                      </a:r>
                    </a:p>
                  </a:txBody>
                  <a:tcPr marL="0" marR="0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Безвозмездные поступления от негосударственных  организаций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Прочие безвозмездные поступления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04825" y="3952875"/>
          <a:ext cx="3533775" cy="2714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371976" y="4256989"/>
          <a:ext cx="4381500" cy="21723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6863"/>
                <a:gridCol w="3994637"/>
              </a:tblGrid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Дотации </a:t>
                      </a:r>
                      <a:endParaRPr lang="ru-RU" sz="14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11236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Безвозмездные поступления от негосударственных организаций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Прочие безвозмездные поступления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52600" y="3743325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2018 год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5859" y="1001451"/>
            <a:ext cx="5656230" cy="5133180"/>
          </a:xfrm>
        </p:spPr>
      </p:pic>
      <p:sp>
        <p:nvSpPr>
          <p:cNvPr id="49" name="Номер слайда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471" y="5960420"/>
            <a:ext cx="1126629" cy="693308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338021" y="4874325"/>
            <a:ext cx="1495425" cy="45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Обслуживание </a:t>
            </a:r>
            <a:r>
              <a:rPr lang="ru-RU" sz="1400" dirty="0" err="1" smtClean="0">
                <a:solidFill>
                  <a:schemeClr val="tx1"/>
                </a:solidFill>
              </a:rPr>
              <a:t>муниц</a:t>
            </a:r>
            <a:r>
              <a:rPr lang="ru-RU" sz="1400" dirty="0" smtClean="0">
                <a:solidFill>
                  <a:schemeClr val="tx1"/>
                </a:solidFill>
              </a:rPr>
              <a:t>. долга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338021" y="383622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Культура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38021" y="4355275"/>
            <a:ext cx="1495425" cy="45000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Общегосуд</a:t>
            </a:r>
            <a:r>
              <a:rPr lang="ru-RU" sz="1400" dirty="0" smtClean="0">
                <a:solidFill>
                  <a:schemeClr val="tx1"/>
                </a:solidFill>
              </a:rPr>
              <a:t>. вопросы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38021" y="2790825"/>
            <a:ext cx="1495425" cy="450000"/>
          </a:xfrm>
          <a:prstGeom prst="roundRect">
            <a:avLst/>
          </a:prstGeom>
          <a:solidFill>
            <a:srgbClr val="E7C4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ЖКХ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38021" y="3325801"/>
            <a:ext cx="1495425" cy="450000"/>
          </a:xfrm>
          <a:prstGeom prst="roundRect">
            <a:avLst/>
          </a:prstGeom>
          <a:solidFill>
            <a:srgbClr val="E6E5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Нац</a:t>
            </a:r>
            <a:r>
              <a:rPr lang="ru-RU" sz="1400" dirty="0" smtClean="0">
                <a:solidFill>
                  <a:schemeClr val="tx1"/>
                </a:solidFill>
              </a:rPr>
              <a:t>. экономика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338021" y="1228725"/>
            <a:ext cx="1495425" cy="450000"/>
          </a:xfrm>
          <a:prstGeom prst="roundRect">
            <a:avLst/>
          </a:prstGeom>
          <a:solidFill>
            <a:srgbClr val="DCDA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Образование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338021" y="2095500"/>
            <a:ext cx="1495425" cy="450000"/>
          </a:xfrm>
          <a:prstGeom prst="roundRect">
            <a:avLst/>
          </a:prstGeom>
          <a:solidFill>
            <a:srgbClr val="AD9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Соц. политика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0475" y="21240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6,3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50475" y="280035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3,4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0475" y="34004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3,0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0475" y="39528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1,0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0475" y="44481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0,7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50475" y="49053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0,6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50475" y="53435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0,3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94984" y="1209675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12,9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338021" y="5393374"/>
            <a:ext cx="1495425" cy="450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Физкультура и спорт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25824" y="1352550"/>
            <a:ext cx="1495425" cy="450000"/>
          </a:xfrm>
          <a:prstGeom prst="roundRect">
            <a:avLst/>
          </a:prstGeom>
          <a:solidFill>
            <a:srgbClr val="D5F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Безвозмездные поступления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5824" y="269557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Налоговые 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5824" y="4171950"/>
            <a:ext cx="1495425" cy="450000"/>
          </a:xfrm>
          <a:prstGeom prst="roundRect">
            <a:avLst/>
          </a:prstGeom>
          <a:solidFill>
            <a:srgbClr val="9EB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Неналоговые 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25824" y="5591175"/>
            <a:ext cx="1495425" cy="676275"/>
          </a:xfrm>
          <a:prstGeom prst="roundRect">
            <a:avLst/>
          </a:prstGeom>
          <a:solidFill>
            <a:srgbClr val="FFC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Источники </a:t>
            </a:r>
            <a:r>
              <a:rPr lang="ru-RU" sz="1400" dirty="0" err="1" smtClean="0">
                <a:solidFill>
                  <a:schemeClr val="tx1"/>
                </a:solidFill>
              </a:rPr>
              <a:t>финансирова</a:t>
            </a:r>
            <a:r>
              <a:rPr lang="ru-RU" sz="1400" dirty="0" smtClean="0">
                <a:solidFill>
                  <a:schemeClr val="tx1"/>
                </a:solidFill>
              </a:rPr>
              <a:t>- </a:t>
            </a:r>
            <a:r>
              <a:rPr lang="ru-RU" sz="1400" dirty="0" err="1" smtClean="0">
                <a:solidFill>
                  <a:schemeClr val="tx1"/>
                </a:solidFill>
              </a:rPr>
              <a:t>ния</a:t>
            </a:r>
            <a:r>
              <a:rPr lang="ru-RU" sz="1400" dirty="0" smtClean="0">
                <a:solidFill>
                  <a:schemeClr val="tx1"/>
                </a:solidFill>
              </a:rPr>
              <a:t> дефицита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6286" y="133736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9,7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56286" y="26857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4,9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56286" y="412806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0,7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56286" y="563751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0,4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305175" y="857249"/>
            <a:ext cx="2571750" cy="212407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/>
              </a:solidFill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Бюджет </a:t>
            </a:r>
            <a:r>
              <a:rPr lang="ru-RU" dirty="0" smtClean="0">
                <a:solidFill>
                  <a:schemeClr val="tx2"/>
                </a:solidFill>
              </a:rPr>
              <a:t>города:</a:t>
            </a:r>
          </a:p>
          <a:p>
            <a:pPr algn="ctr"/>
            <a:r>
              <a:rPr lang="ru-RU" b="1" i="1" dirty="0" smtClean="0">
                <a:solidFill>
                  <a:schemeClr val="tx2"/>
                </a:solidFill>
              </a:rPr>
              <a:t>Доходы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ru-RU" sz="2400" b="1" smtClean="0">
                <a:solidFill>
                  <a:srgbClr val="CC0000"/>
                </a:solidFill>
              </a:rPr>
              <a:t>15,3 </a:t>
            </a:r>
            <a:r>
              <a:rPr lang="ru-RU" dirty="0" err="1" smtClean="0">
                <a:solidFill>
                  <a:schemeClr val="tx2"/>
                </a:solidFill>
              </a:rPr>
              <a:t>млрд</a:t>
            </a:r>
            <a:r>
              <a:rPr lang="ru-RU" dirty="0" smtClean="0">
                <a:solidFill>
                  <a:schemeClr val="tx2"/>
                </a:solidFill>
              </a:rPr>
              <a:t> руб.</a:t>
            </a:r>
          </a:p>
          <a:p>
            <a:pPr algn="ctr"/>
            <a:r>
              <a:rPr lang="ru-RU" b="1" i="1" dirty="0" smtClean="0">
                <a:solidFill>
                  <a:schemeClr val="tx2"/>
                </a:solidFill>
              </a:rPr>
              <a:t>Расходы</a:t>
            </a:r>
            <a:endParaRPr lang="ru-RU" b="1" i="1" dirty="0" smtClean="0">
              <a:solidFill>
                <a:schemeClr val="tx2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C0000"/>
                </a:solidFill>
              </a:rPr>
              <a:t>15,7 </a:t>
            </a:r>
            <a:r>
              <a:rPr lang="ru-RU" dirty="0" err="1" smtClean="0">
                <a:solidFill>
                  <a:schemeClr val="tx2"/>
                </a:solidFill>
              </a:rPr>
              <a:t>млрд</a:t>
            </a:r>
            <a:r>
              <a:rPr lang="ru-RU" dirty="0" smtClean="0">
                <a:solidFill>
                  <a:schemeClr val="tx2"/>
                </a:solidFill>
              </a:rPr>
              <a:t> руб.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1" name="Выноска со стрелкой вниз 50"/>
          <p:cNvSpPr/>
          <p:nvPr/>
        </p:nvSpPr>
        <p:spPr>
          <a:xfrm>
            <a:off x="3602425" y="4152901"/>
            <a:ext cx="2142767" cy="1752600"/>
          </a:xfrm>
          <a:prstGeom prst="downArrowCallout">
            <a:avLst>
              <a:gd name="adj1" fmla="val 9783"/>
              <a:gd name="adj2" fmla="val 25000"/>
              <a:gd name="adj3" fmla="val 23370"/>
              <a:gd name="adj4" fmla="val 64977"/>
            </a:avLst>
          </a:prstGeom>
          <a:solidFill>
            <a:schemeClr val="bg1">
              <a:lumMod val="95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На одного горожанина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приходится 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доходов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27,7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тыс. руб. расходов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28,5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тыс. руб. </a:t>
            </a:r>
            <a:endParaRPr lang="ru-RU" sz="1400" dirty="0" smtClean="0"/>
          </a:p>
          <a:p>
            <a:pPr algn="ctr"/>
            <a:endParaRPr lang="ru-RU" dirty="0"/>
          </a:p>
        </p:txBody>
      </p:sp>
      <p:sp>
        <p:nvSpPr>
          <p:cNvPr id="43" name="Заголовок 1"/>
          <p:cNvSpPr txBox="1">
            <a:spLocks/>
          </p:cNvSpPr>
          <p:nvPr/>
        </p:nvSpPr>
        <p:spPr bwMode="auto">
          <a:xfrm>
            <a:off x="1123949" y="3"/>
            <a:ext cx="7515225" cy="67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Основные параметры бюджета на 2018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479325" y="38358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rgbClr val="274A6C"/>
                </a:solidFill>
              </a:rPr>
              <a:t>тыс</a:t>
            </a:r>
            <a:r>
              <a:rPr lang="ru-RU" sz="1600" dirty="0" smtClean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6551550" y="577652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0,3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339096" y="5914858"/>
            <a:ext cx="1495425" cy="450000"/>
          </a:xfrm>
          <a:prstGeom prst="roundRect">
            <a:avLst/>
          </a:prstGeom>
          <a:solidFill>
            <a:srgbClr val="E888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Прочие 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167317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4985" y="1009416"/>
            <a:ext cx="5214001" cy="5427010"/>
          </a:xfrm>
        </p:spPr>
        <p:txBody>
          <a:bodyPr>
            <a:noAutofit/>
          </a:bodyPr>
          <a:lstStyle/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/>
              <a:t>Реализация комплекса мероприятий, направленных на сокращение неформальной занятости населения, выявление организаций, выплачивающих работникам заработную плату в «конвертах» или ниже прожиточного минимума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/>
              <a:t>Работа по оптимизации использования муниципального имущества, сданного в аренду, переданного в оперативное управление или хозяйственное ведение муниципальным учреждениям и муниципальным предприятиям города, выявление неиспользуемого или неэффективно используемого имущества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/>
              <a:t>Выявление незарегистрированных объектов недвижимости для последующей постановки на кадастровый и налоговый учет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/>
              <a:t>Выявление земельных участков, используемых без оформления договорных отношений, и возмещение стоимости неосновательного обогащения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/>
              <a:t>Работа с администраторами доходов бюджета города, направленная на усиление контроля за полным и своевременным поступлением доходов, выявление скрытых резервов, а также осуществление мер принудительного взыскания задолженности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/>
              <a:t>Активное взаимодействие с налоговыми органами, службой судебных приставов по усилению налоговой дисциплины, снижению сложившейся недоимки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/>
              <a:t>Организация работы по информированию граждан о сроках уплаты налогов, необходимости своевременной и полной их уплаты в бюджет, а также о современных способах уплаты с помощью электронных сервисов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323850" y="1790701"/>
            <a:ext cx="2943225" cy="2552700"/>
          </a:xfrm>
          <a:prstGeom prst="cloudCallout">
            <a:avLst>
              <a:gd name="adj1" fmla="val -35953"/>
              <a:gd name="adj2" fmla="val 9717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Меры, принимаемые для улучшения финансового положения и платежеспособности муниципального образования</a:t>
            </a:r>
            <a:endParaRPr lang="ru-RU" sz="1100" b="1" i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Основные мероприятия по мобилизации доходов бюджета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graphicFrame>
        <p:nvGraphicFramePr>
          <p:cNvPr id="9" name="Содержимое 4"/>
          <p:cNvGraphicFramePr>
            <a:graphicFrameLocks/>
          </p:cNvGraphicFramePr>
          <p:nvPr/>
        </p:nvGraphicFramePr>
        <p:xfrm>
          <a:off x="251520" y="2204864"/>
          <a:ext cx="26642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46684" y="378663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  <a:ea typeface="+mj-ea"/>
                <a:cs typeface="+mj-cs"/>
              </a:rPr>
              <a:t>4. Расходы бюджета</a:t>
            </a:r>
            <a:endParaRPr lang="ru-RU" sz="3200" b="1" dirty="0"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1196752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2018 год</a:t>
            </a:r>
            <a:endParaRPr lang="ru-RU" dirty="0">
              <a:latin typeface="+mn-lt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7668344" y="707366"/>
            <a:ext cx="1296144" cy="448574"/>
          </a:xfrm>
          <a:prstGeom prst="wedgeRectCallout">
            <a:avLst/>
          </a:prstGeom>
          <a:solidFill>
            <a:schemeClr val="bg2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err="1" smtClean="0"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Млн</a:t>
            </a:r>
            <a:r>
              <a:rPr lang="ru-RU" sz="1800" dirty="0" smtClean="0"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руб</a:t>
            </a:r>
            <a:r>
              <a:rPr lang="en-US" sz="1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.</a:t>
            </a:r>
            <a:r>
              <a:rPr lang="ru-RU" sz="1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</a:t>
            </a:r>
            <a:endParaRPr lang="ru-RU" sz="1800" dirty="0">
              <a:solidFill>
                <a:schemeClr val="tx1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19" name="Содержимое 4"/>
          <p:cNvGraphicFramePr>
            <a:graphicFrameLocks/>
          </p:cNvGraphicFramePr>
          <p:nvPr/>
        </p:nvGraphicFramePr>
        <p:xfrm>
          <a:off x="3131840" y="2204864"/>
          <a:ext cx="26642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Содержимое 4"/>
          <p:cNvGraphicFramePr>
            <a:graphicFrameLocks/>
          </p:cNvGraphicFramePr>
          <p:nvPr/>
        </p:nvGraphicFramePr>
        <p:xfrm>
          <a:off x="6012160" y="2276872"/>
          <a:ext cx="26642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067944" y="1196752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2019 год</a:t>
            </a:r>
            <a:endParaRPr lang="ru-RU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2240" y="1268760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2020 год</a:t>
            </a:r>
            <a:endParaRPr lang="ru-RU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1700808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+mn-lt"/>
              </a:rPr>
              <a:t>15 743</a:t>
            </a:r>
            <a:endParaRPr lang="ru-RU" sz="2800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1700808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+mn-lt"/>
              </a:rPr>
              <a:t>14 541</a:t>
            </a:r>
            <a:endParaRPr lang="ru-RU" sz="28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0232" y="1700808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+mn-lt"/>
              </a:rPr>
              <a:t>14 508</a:t>
            </a:r>
            <a:endParaRPr lang="ru-RU" sz="2800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1560" y="5373216"/>
            <a:ext cx="108012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11560" y="5949280"/>
            <a:ext cx="1080120" cy="2880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907704" y="5301208"/>
            <a:ext cx="3234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+mn-lt"/>
              </a:rPr>
              <a:t>Расходы за счет местного бюджета</a:t>
            </a:r>
            <a:endParaRPr lang="ru-RU" sz="1600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07704" y="5949280"/>
            <a:ext cx="6633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Расходы за счет субвенций, субсидий,  иных межбюджетных трансфертов</a:t>
            </a:r>
            <a:endParaRPr lang="ru-RU" sz="1600" dirty="0"/>
          </a:p>
        </p:txBody>
      </p:sp>
      <p:sp>
        <p:nvSpPr>
          <p:cNvPr id="26" name="TextBox 1"/>
          <p:cNvSpPr txBox="1"/>
          <p:nvPr/>
        </p:nvSpPr>
        <p:spPr>
          <a:xfrm>
            <a:off x="4499992" y="2780928"/>
            <a:ext cx="914400" cy="50405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6 837</a:t>
            </a:r>
            <a:endParaRPr lang="ru-RU" sz="2400" dirty="0"/>
          </a:p>
        </p:txBody>
      </p:sp>
      <p:sp>
        <p:nvSpPr>
          <p:cNvPr id="27" name="TextBox 1"/>
          <p:cNvSpPr txBox="1"/>
          <p:nvPr/>
        </p:nvSpPr>
        <p:spPr>
          <a:xfrm>
            <a:off x="7452320" y="2780928"/>
            <a:ext cx="914400" cy="50405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6 779</a:t>
            </a:r>
            <a:endParaRPr lang="ru-RU" sz="24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Уважаемые жители Новокузнецкого городского округа!</a:t>
            </a:r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0719" y="1330654"/>
            <a:ext cx="7576460" cy="3765221"/>
          </a:xfrm>
        </p:spPr>
        <p:txBody>
          <a:bodyPr>
            <a:noAutofit/>
          </a:bodyPr>
          <a:lstStyle/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/>
              <a:t>«</a:t>
            </a:r>
            <a:r>
              <a:rPr lang="ru-RU" sz="1400" b="1" dirty="0" smtClean="0"/>
              <a:t>Бюджет для граждан</a:t>
            </a:r>
            <a:r>
              <a:rPr lang="ru-RU" sz="1400" dirty="0" smtClean="0"/>
              <a:t>» – аналитический документ, разрабатываемый в целях предоставления гражданам актуальной информации о бюджете в формате, доступном для широкого круга пользователей. Внимательное изучение бюджета дает представление о намерениях власти, ее политике, распределении ею финансовых ресурсов, которые уплачиваются в виде налогов, различных сборов и пошлин физическими и юридическими лицами для проведения значимой для общества деятельности. Благодаря анализу бюджета можно установить, как распределяются денежные средства, расходуются ли они по назначению. 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/>
              <a:t>Настоящая информация в доступной форме знакомит граждан с основами бюджетного законодательства, целями, задачами и приоритетными направлениями бюджетной и налоговой политики Новокузнецкого городского округа, с основными показателями его социально-экономического развития. Кроме того, «</a:t>
            </a:r>
            <a:r>
              <a:rPr lang="ru-RU" sz="1400" b="1" dirty="0" smtClean="0"/>
              <a:t>Бюджет для граждан</a:t>
            </a:r>
            <a:r>
              <a:rPr lang="ru-RU" sz="1400" dirty="0" smtClean="0"/>
              <a:t>» познакомит Вас с положениями основного финансового документа – бюджета Новокузнецкого городского округа на 2018 год и плановый период 2019 и 2020 годов.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/>
              <a:t>«</a:t>
            </a:r>
            <a:r>
              <a:rPr lang="ru-RU" sz="1400" b="1" dirty="0" smtClean="0"/>
              <a:t>Бюджет для граждан</a:t>
            </a:r>
            <a:r>
              <a:rPr lang="ru-RU" sz="1400" dirty="0" smtClean="0"/>
              <a:t>» нацелен на получение обратной связи от граждан, которым интересны современные проблемы муниципальных финансов в Новокузнецком городском округе.</a:t>
            </a:r>
          </a:p>
        </p:txBody>
      </p:sp>
      <p:pic>
        <p:nvPicPr>
          <p:cNvPr id="7" name="Рисунок 6" descr="IMG_1208_без лог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436" y="5131860"/>
            <a:ext cx="1041251" cy="127207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68681" y="1195017"/>
          <a:ext cx="8254323" cy="350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543868" y="78128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0" y="2"/>
            <a:ext cx="9143999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Функциональная структура расходов городского бюджета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на 2018 год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995936" y="2458528"/>
          <a:ext cx="4859079" cy="3062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4837" y="5641675"/>
            <a:ext cx="8100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600" dirty="0" smtClean="0">
                <a:solidFill>
                  <a:srgbClr val="002060"/>
                </a:solidFill>
              </a:rPr>
              <a:t> классификация отражает направление средств бюджета на выполнение основных функций государства (образование, культура, здравоохранение, социальная политика, физическая культура и т. </a:t>
            </a:r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).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788673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Номер слайда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57263" y="1641355"/>
            <a:ext cx="5900737" cy="418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Содержимое 4"/>
          <p:cNvSpPr txBox="1">
            <a:spLocks/>
          </p:cNvSpPr>
          <p:nvPr/>
        </p:nvSpPr>
        <p:spPr>
          <a:xfrm>
            <a:off x="390523" y="4752975"/>
            <a:ext cx="990601" cy="171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 43,7 %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5" name="Содержимое 4"/>
          <p:cNvSpPr txBox="1">
            <a:spLocks/>
          </p:cNvSpPr>
          <p:nvPr/>
        </p:nvSpPr>
        <p:spPr>
          <a:xfrm>
            <a:off x="1562099" y="2948252"/>
            <a:ext cx="987678" cy="233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400" b="1" dirty="0" smtClean="0">
                <a:latin typeface="+mj-lt"/>
              </a:rPr>
              <a:t> 20,0 %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6" name="Содержимое 4"/>
          <p:cNvSpPr txBox="1">
            <a:spLocks/>
          </p:cNvSpPr>
          <p:nvPr/>
        </p:nvSpPr>
        <p:spPr>
          <a:xfrm>
            <a:off x="5908109" y="2514600"/>
            <a:ext cx="845116" cy="190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3,5 %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7" name="Содержимое 4"/>
          <p:cNvSpPr txBox="1">
            <a:spLocks/>
          </p:cNvSpPr>
          <p:nvPr/>
        </p:nvSpPr>
        <p:spPr>
          <a:xfrm>
            <a:off x="3069659" y="5130791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1,0 %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8" name="Содержимое 4"/>
          <p:cNvSpPr txBox="1">
            <a:spLocks/>
          </p:cNvSpPr>
          <p:nvPr/>
        </p:nvSpPr>
        <p:spPr>
          <a:xfrm>
            <a:off x="3552825" y="1447801"/>
            <a:ext cx="866775" cy="219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6,6%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9" name="Содержимое 4"/>
          <p:cNvSpPr txBox="1">
            <a:spLocks/>
          </p:cNvSpPr>
          <p:nvPr/>
        </p:nvSpPr>
        <p:spPr>
          <a:xfrm>
            <a:off x="5927160" y="3695700"/>
            <a:ext cx="854640" cy="180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1,2 %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Содержимое 4"/>
          <p:cNvSpPr txBox="1">
            <a:spLocks/>
          </p:cNvSpPr>
          <p:nvPr/>
        </p:nvSpPr>
        <p:spPr>
          <a:xfrm>
            <a:off x="6012884" y="3112682"/>
            <a:ext cx="930841" cy="259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1,8 %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Содержимое 4"/>
          <p:cNvSpPr txBox="1">
            <a:spLocks/>
          </p:cNvSpPr>
          <p:nvPr/>
        </p:nvSpPr>
        <p:spPr>
          <a:xfrm>
            <a:off x="4546034" y="1859549"/>
            <a:ext cx="864165" cy="226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5,1 %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2" name="Содержимое 4"/>
          <p:cNvSpPr txBox="1">
            <a:spLocks/>
          </p:cNvSpPr>
          <p:nvPr/>
        </p:nvSpPr>
        <p:spPr>
          <a:xfrm>
            <a:off x="2409826" y="2032190"/>
            <a:ext cx="1152524" cy="206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 10,7 %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Содержимое 4"/>
          <p:cNvSpPr txBox="1">
            <a:spLocks/>
          </p:cNvSpPr>
          <p:nvPr/>
        </p:nvSpPr>
        <p:spPr>
          <a:xfrm>
            <a:off x="4352924" y="4648201"/>
            <a:ext cx="857251" cy="2571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0,2 %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4" name="Содержимое 4"/>
          <p:cNvSpPr txBox="1">
            <a:spLocks/>
          </p:cNvSpPr>
          <p:nvPr/>
        </p:nvSpPr>
        <p:spPr>
          <a:xfrm>
            <a:off x="5505449" y="4221750"/>
            <a:ext cx="876301" cy="21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1,2 %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5" name="Содержимое 4"/>
          <p:cNvSpPr txBox="1">
            <a:spLocks/>
          </p:cNvSpPr>
          <p:nvPr/>
        </p:nvSpPr>
        <p:spPr>
          <a:xfrm>
            <a:off x="276225" y="5066497"/>
            <a:ext cx="1343025" cy="448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+mj-lt"/>
              </a:rPr>
              <a:t>Комитет образования и науки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6" name="Содержимое 4"/>
          <p:cNvSpPr txBox="1">
            <a:spLocks/>
          </p:cNvSpPr>
          <p:nvPr/>
        </p:nvSpPr>
        <p:spPr>
          <a:xfrm>
            <a:off x="752475" y="3195728"/>
            <a:ext cx="1790700" cy="4618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+mj-lt"/>
              </a:rPr>
              <a:t>Комитет социальной защиты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7" name="Содержимое 4"/>
          <p:cNvSpPr txBox="1">
            <a:spLocks/>
          </p:cNvSpPr>
          <p:nvPr/>
        </p:nvSpPr>
        <p:spPr>
          <a:xfrm>
            <a:off x="1449239" y="1155941"/>
            <a:ext cx="3105508" cy="58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дорожно-коммунального хозяйства и благоустройства</a:t>
            </a:r>
            <a:endParaRPr lang="ru-RU" sz="1200" dirty="0"/>
          </a:p>
        </p:txBody>
      </p:sp>
      <p:sp>
        <p:nvSpPr>
          <p:cNvPr id="48" name="Содержимое 4"/>
          <p:cNvSpPr txBox="1">
            <a:spLocks/>
          </p:cNvSpPr>
          <p:nvPr/>
        </p:nvSpPr>
        <p:spPr>
          <a:xfrm>
            <a:off x="180976" y="1857375"/>
            <a:ext cx="3019424" cy="438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жилищно-коммунального хозяйства</a:t>
            </a:r>
            <a:endParaRPr lang="ru-RU" sz="1200" dirty="0"/>
          </a:p>
        </p:txBody>
      </p:sp>
      <p:sp>
        <p:nvSpPr>
          <p:cNvPr id="49" name="Содержимое 4"/>
          <p:cNvSpPr txBox="1">
            <a:spLocks/>
          </p:cNvSpPr>
          <p:nvPr/>
        </p:nvSpPr>
        <p:spPr>
          <a:xfrm>
            <a:off x="6677024" y="3019425"/>
            <a:ext cx="1920711" cy="514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опеки и попечительства</a:t>
            </a:r>
            <a:endParaRPr lang="ru-RU" sz="1200" dirty="0"/>
          </a:p>
        </p:txBody>
      </p:sp>
      <p:sp>
        <p:nvSpPr>
          <p:cNvPr id="50" name="Содержимое 4"/>
          <p:cNvSpPr txBox="1">
            <a:spLocks/>
          </p:cNvSpPr>
          <p:nvPr/>
        </p:nvSpPr>
        <p:spPr>
          <a:xfrm>
            <a:off x="3067049" y="5311763"/>
            <a:ext cx="923926" cy="1841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Прочие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51" name="Содержимое 4"/>
          <p:cNvSpPr txBox="1">
            <a:spLocks/>
          </p:cNvSpPr>
          <p:nvPr/>
        </p:nvSpPr>
        <p:spPr>
          <a:xfrm>
            <a:off x="6581955" y="3694598"/>
            <a:ext cx="2355011" cy="497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по физической культуре, спорту и туризму</a:t>
            </a:r>
            <a:endParaRPr lang="ru-RU" sz="1200" dirty="0"/>
          </a:p>
        </p:txBody>
      </p:sp>
      <p:sp>
        <p:nvSpPr>
          <p:cNvPr id="52" name="Содержимое 4"/>
          <p:cNvSpPr txBox="1">
            <a:spLocks/>
          </p:cNvSpPr>
          <p:nvPr/>
        </p:nvSpPr>
        <p:spPr>
          <a:xfrm>
            <a:off x="4495799" y="1483743"/>
            <a:ext cx="1952626" cy="468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по транспорту и связи</a:t>
            </a:r>
            <a:endParaRPr lang="ru-RU" sz="1200" dirty="0"/>
          </a:p>
        </p:txBody>
      </p:sp>
      <p:sp>
        <p:nvSpPr>
          <p:cNvPr id="53" name="Содержимое 4"/>
          <p:cNvSpPr txBox="1">
            <a:spLocks/>
          </p:cNvSpPr>
          <p:nvPr/>
        </p:nvSpPr>
        <p:spPr>
          <a:xfrm>
            <a:off x="6438900" y="2470067"/>
            <a:ext cx="2105025" cy="3206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Администрация города</a:t>
            </a:r>
            <a:endParaRPr lang="ru-RU" sz="1200" dirty="0"/>
          </a:p>
        </p:txBody>
      </p:sp>
      <p:sp>
        <p:nvSpPr>
          <p:cNvPr id="54" name="Содержимое 4"/>
          <p:cNvSpPr txBox="1">
            <a:spLocks/>
          </p:cNvSpPr>
          <p:nvPr/>
        </p:nvSpPr>
        <p:spPr>
          <a:xfrm>
            <a:off x="3943350" y="5000625"/>
            <a:ext cx="2057400" cy="5238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Администрация Центрального района</a:t>
            </a:r>
            <a:endParaRPr lang="ru-RU" sz="1200" dirty="0"/>
          </a:p>
        </p:txBody>
      </p:sp>
      <p:sp>
        <p:nvSpPr>
          <p:cNvPr id="55" name="Содержимое 4"/>
          <p:cNvSpPr txBox="1">
            <a:spLocks/>
          </p:cNvSpPr>
          <p:nvPr/>
        </p:nvSpPr>
        <p:spPr>
          <a:xfrm>
            <a:off x="6246421" y="4220438"/>
            <a:ext cx="2327563" cy="437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по управлению муниципальным имуществом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3266434" y="5842287"/>
            <a:ext cx="555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200" dirty="0" smtClean="0">
                <a:solidFill>
                  <a:srgbClr val="002060"/>
                </a:solidFill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28" name="Содержимое 4"/>
          <p:cNvSpPr txBox="1">
            <a:spLocks/>
          </p:cNvSpPr>
          <p:nvPr/>
        </p:nvSpPr>
        <p:spPr>
          <a:xfrm>
            <a:off x="5393759" y="2092316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4,7 %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9" name="Содержимое 4"/>
          <p:cNvSpPr txBox="1">
            <a:spLocks/>
          </p:cNvSpPr>
          <p:nvPr/>
        </p:nvSpPr>
        <p:spPr>
          <a:xfrm>
            <a:off x="5953125" y="2070339"/>
            <a:ext cx="1819276" cy="301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культуры</a:t>
            </a:r>
            <a:endParaRPr lang="ru-RU" sz="1200" dirty="0"/>
          </a:p>
        </p:txBody>
      </p:sp>
      <p:sp>
        <p:nvSpPr>
          <p:cNvPr id="31" name="Содержимое 4"/>
          <p:cNvSpPr txBox="1">
            <a:spLocks/>
          </p:cNvSpPr>
          <p:nvPr/>
        </p:nvSpPr>
        <p:spPr>
          <a:xfrm>
            <a:off x="5086349" y="4393200"/>
            <a:ext cx="876301" cy="21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0,3 %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6" name="Содержимое 4"/>
          <p:cNvSpPr txBox="1">
            <a:spLocks/>
          </p:cNvSpPr>
          <p:nvPr/>
        </p:nvSpPr>
        <p:spPr>
          <a:xfrm>
            <a:off x="4981574" y="4591913"/>
            <a:ext cx="2532034" cy="437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градостроительства и земельных ресурсов</a:t>
            </a:r>
            <a:endParaRPr lang="ru-RU" sz="1200" dirty="0"/>
          </a:p>
        </p:txBody>
      </p:sp>
      <p:sp>
        <p:nvSpPr>
          <p:cNvPr id="58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Ведомственная структура расходов городского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бюджета на 2018 год</a:t>
            </a:r>
          </a:p>
        </p:txBody>
      </p:sp>
    </p:spTree>
    <p:extLst>
      <p:ext uri="{BB962C8B-B14F-4D97-AF65-F5344CB8AC3E}">
        <p14:creationId xmlns="" xmlns:p14="http://schemas.microsoft.com/office/powerpoint/2010/main" val="371215208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2310" y="1188640"/>
          <a:ext cx="8445260" cy="5252577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410316"/>
                <a:gridCol w="5409793"/>
                <a:gridCol w="854461"/>
                <a:gridCol w="892208"/>
                <a:gridCol w="878482"/>
              </a:tblGrid>
              <a:tr h="2666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№ </a:t>
                      </a:r>
                      <a:r>
                        <a:rPr lang="ru-RU" sz="1000" u="none" strike="noStrike" dirty="0" err="1"/>
                        <a:t>п</a:t>
                      </a:r>
                      <a:r>
                        <a:rPr lang="ru-RU" sz="1000" u="none" strike="noStrike" dirty="0"/>
                        <a:t>/</a:t>
                      </a:r>
                      <a:r>
                        <a:rPr lang="ru-RU" sz="1000" u="none" strike="noStrike" dirty="0" err="1"/>
                        <a:t>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Наименование </a:t>
                      </a:r>
                      <a:r>
                        <a:rPr lang="ru-RU" sz="1000" u="none" strike="noStrike" dirty="0"/>
                        <a:t>программы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2018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2019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2020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0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«Защита </a:t>
                      </a:r>
                      <a:r>
                        <a:rPr lang="ru-RU" sz="1000" u="none" strike="noStrike" dirty="0"/>
                        <a:t>населения и территории от </a:t>
                      </a:r>
                      <a:r>
                        <a:rPr lang="ru-RU" sz="1000" u="none" strike="noStrike" dirty="0" smtClean="0"/>
                        <a:t>ЧС природного и техногенного характера, </a:t>
                      </a:r>
                      <a:r>
                        <a:rPr lang="ru-RU" sz="1000" u="none" strike="noStrike" dirty="0"/>
                        <a:t>обеспечение пожарной безопасности, безопасности на водных объектах территории Новокузнецкого городского </a:t>
                      </a:r>
                      <a:r>
                        <a:rPr lang="ru-RU" sz="1000" u="none" strike="noStrike" dirty="0" smtClean="0"/>
                        <a:t>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139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6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Защита прав детей-сирот и детей, оставшихся без попечения родителей, прав недееспособных граждан"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96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Обеспечение жилыми помещениями отдельных категорий граждан </a:t>
                      </a:r>
                      <a:r>
                        <a:rPr lang="ru-RU" sz="1000" u="none" strike="noStrike" dirty="0" smtClean="0"/>
                        <a:t>города Новокузнецка 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5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Управление муниципальным имуществом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6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Комплексное благоустройство </a:t>
                      </a:r>
                      <a:r>
                        <a:rPr lang="ru-RU" sz="1000" u="none" strike="noStrike" dirty="0" smtClean="0"/>
                        <a:t>Новокузнецкого </a:t>
                      </a:r>
                      <a:r>
                        <a:rPr lang="ru-RU" sz="1000" u="none" strike="noStrike" dirty="0"/>
                        <a:t>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1 </a:t>
                      </a:r>
                      <a:r>
                        <a:rPr lang="ru-RU" sz="1400" u="none" strike="noStrike" dirty="0" smtClean="0"/>
                        <a:t>068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651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644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9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Организация и развитие пассажирских перевозок и координация работы операторов связи на территории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784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780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780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80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Основные направления развития территории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6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Охрана окружающей среды и рациональное природопользование в границах </a:t>
                      </a:r>
                      <a:r>
                        <a:rPr lang="ru-RU" sz="1000" u="none" strike="noStrike" dirty="0" smtClean="0"/>
                        <a:t>НГО"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2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Поддержка социально ориентированных некоммерческих организаций в городе </a:t>
                      </a:r>
                      <a:r>
                        <a:rPr lang="ru-RU" sz="1000" u="none" strike="noStrike" dirty="0" smtClean="0"/>
                        <a:t>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Развитие жилищно-коммунального хозяйства города Новокузнецка"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1 576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1 093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950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2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Развитие и функционирование системы образования города Новокузнецка"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7 095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6 </a:t>
                      </a:r>
                      <a:r>
                        <a:rPr lang="ru-RU" sz="1400" u="none" strike="noStrike" dirty="0" smtClean="0"/>
                        <a:t>793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6 </a:t>
                      </a:r>
                      <a:r>
                        <a:rPr lang="ru-RU" sz="1400" u="none" strike="noStrike" dirty="0" smtClean="0"/>
                        <a:t>714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58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Развитие культуры в городе Новокузнецке"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540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475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473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Развитие системы социальной защиты населения города Новокузнецка"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3 </a:t>
                      </a:r>
                      <a:r>
                        <a:rPr lang="ru-RU" sz="1400" u="none" strike="noStrike" dirty="0" smtClean="0"/>
                        <a:t>136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3 086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3 107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6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Развитие физической культуры и массового спорта </a:t>
                      </a:r>
                      <a:r>
                        <a:rPr lang="ru-RU" sz="1000" u="none" strike="noStrike" dirty="0" smtClean="0"/>
                        <a:t>НГО"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8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Реализация молодежной политики в городе Новокузнецке"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9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Совершенствование предоставления государственных и муниципальных услуг на базе многофункционального центра в Новокузнецком городском округе"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66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66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Управление капиталовложениями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90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</a:t>
                      </a:r>
                      <a:r>
                        <a:rPr lang="ru-RU" sz="1000" u="none" strike="noStrike" dirty="0"/>
                        <a:t>Управление муниципальными финансами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329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"Формирование современной городской среды на территории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/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/>
                        <a:t>Итого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/>
                        <a:t>15 423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/>
                        <a:t>14 117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/>
                        <a:t>13 </a:t>
                      </a:r>
                      <a:r>
                        <a:rPr lang="ru-RU" sz="1400" b="1" u="none" strike="noStrike" dirty="0" smtClean="0"/>
                        <a:t>923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86452" y="74813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123950" y="0"/>
            <a:ext cx="6678137" cy="1028699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Расходы бюджета в разрезе муниципальных программ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4714876" y="1276350"/>
          <a:ext cx="4290136" cy="550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675542" y="99189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Утверждённые муниципальные программы Новокузнецкого городского округа на 2018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2425" y="1476383"/>
          <a:ext cx="4591049" cy="51244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91049"/>
              </a:tblGrid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Развитие и функционирование системы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образов-я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46,0%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Развитие системы социальной защиты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населения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Развитие жилищно-коммунального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хозяйства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10.2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Комплексное благоустройство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НГО                                                  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6,9%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Организация и развитие пассажирских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перевозок                       </a:t>
                      </a:r>
                      <a:r>
                        <a:rPr lang="ru-RU" sz="12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5,1%</a:t>
                      </a:r>
                      <a:endParaRPr lang="ru-RU" sz="1200" b="1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Развитие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культуры                                                                                 </a:t>
                      </a:r>
                      <a:r>
                        <a:rPr lang="ru-RU" sz="12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3,5%</a:t>
                      </a:r>
                      <a:endParaRPr lang="ru-RU" sz="1200" b="1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Управление муниципальными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финансами                                     </a:t>
                      </a:r>
                      <a:r>
                        <a:rPr lang="ru-RU" sz="12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2,1%</a:t>
                      </a:r>
                      <a:endParaRPr lang="ru-RU" sz="1200" b="1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Защита прав детей-сирот и детей,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ост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без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попеч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родит              </a:t>
                      </a:r>
                      <a:r>
                        <a:rPr lang="ru-RU" sz="12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1,8%</a:t>
                      </a:r>
                      <a:endParaRPr lang="ru-RU" sz="1200" b="1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Развитие физической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культуры                                                          </a:t>
                      </a:r>
                      <a:r>
                        <a:rPr lang="ru-RU" sz="12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1,2%</a:t>
                      </a:r>
                      <a:endParaRPr lang="ru-RU" sz="1200" b="1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Защита населения и территории от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ЧС                                      </a:t>
                      </a:r>
                      <a:endParaRPr lang="ru-RU" sz="1200" b="1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Обеспечение жилыми помещениями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отд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кат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граждан города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Соверш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предоставления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гос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мун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услуг на базе МФЦ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Основные направления развития территории НГО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Формирование современной городской среды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Управление муниципальным имуществом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Управление капиталовложениями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Реализация молодежной политики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Охрана окружающей среды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Поддержка социально ориентированных НКО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6722669" y="2807741"/>
          <a:ext cx="2067381" cy="1493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504051" y="2210731"/>
            <a:ext cx="2314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Соотношение программной и </a:t>
            </a:r>
            <a:r>
              <a:rPr lang="ru-RU" sz="1200" b="1" dirty="0" err="1" smtClean="0"/>
              <a:t>непрограммной</a:t>
            </a:r>
            <a:r>
              <a:rPr lang="ru-RU" sz="1200" b="1" dirty="0" smtClean="0"/>
              <a:t> частей бюджета на 2018 год</a:t>
            </a:r>
            <a:endParaRPr lang="ru-RU" sz="1200" b="1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5868468" y="4718304"/>
          <a:ext cx="2960978" cy="137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1038225" y="1076325"/>
            <a:ext cx="3438524" cy="3905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Программы, всего     </a:t>
            </a:r>
            <a:r>
              <a:rPr lang="ru-RU" sz="2000" b="1" dirty="0" smtClean="0">
                <a:solidFill>
                  <a:srgbClr val="FF0000"/>
                </a:solidFill>
              </a:rPr>
              <a:t>15 423</a:t>
            </a:r>
          </a:p>
        </p:txBody>
      </p:sp>
    </p:spTree>
    <p:extLst>
      <p:ext uri="{BB962C8B-B14F-4D97-AF65-F5344CB8AC3E}">
        <p14:creationId xmlns="" xmlns:p14="http://schemas.microsoft.com/office/powerpoint/2010/main" val="7886738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-1"/>
            <a:ext cx="7143750" cy="1028701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МП «Развитие и функционирование системы образования города Новокузнецка»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97931" y="2035443"/>
          <a:ext cx="3940540" cy="3329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8575" y="3810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83095" y="1132490"/>
            <a:ext cx="5360580" cy="461665"/>
          </a:xfrm>
          <a:prstGeom prst="rect">
            <a:avLst/>
          </a:prstGeom>
          <a:solidFill>
            <a:schemeClr val="bg1"/>
          </a:solidFill>
          <a:ln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u="sng" dirty="0" smtClean="0">
                <a:solidFill>
                  <a:schemeClr val="tx1"/>
                </a:solidFill>
              </a:rPr>
              <a:t>Цель:</a:t>
            </a:r>
            <a:r>
              <a:rPr lang="ru-RU" sz="12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	</a:t>
            </a:r>
            <a:r>
              <a:rPr lang="ru-RU" sz="1200" dirty="0" smtClean="0">
                <a:ea typeface="Verdana" pitchFamily="34" charset="0"/>
                <a:cs typeface="Verdana" pitchFamily="34" charset="0"/>
              </a:rPr>
              <a:t> Обеспечение доступности и качества образования на территории города Новокузнецка</a:t>
            </a:r>
            <a:endParaRPr lang="ru-RU" sz="1200" dirty="0" smtClean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29425" y="1170589"/>
            <a:ext cx="1914525" cy="2025253"/>
          </a:xfrm>
          <a:prstGeom prst="roundRect">
            <a:avLst/>
          </a:prstGeom>
          <a:solidFill>
            <a:schemeClr val="bg2"/>
          </a:solidFill>
          <a:ln cap="rnd">
            <a:solidFill>
              <a:schemeClr val="bg2">
                <a:lumMod val="50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Общий объём: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41 394,2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2015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7 073,1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2016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7 124,9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2017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6 594,9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2018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7 095,0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2019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6 792,6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2020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6 713,6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2430967" y="3476746"/>
            <a:ext cx="1257303" cy="461665"/>
          </a:xfrm>
          <a:prstGeom prst="rect">
            <a:avLst/>
          </a:prstGeom>
          <a:noFill/>
          <a:ln cap="rnd">
            <a:noFill/>
            <a:rou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smtClean="0">
                <a:latin typeface="Trebuchet MS" pitchFamily="34" charset="0"/>
                <a:ea typeface="Verdana" pitchFamily="34" charset="0"/>
                <a:cs typeface="Verdana" pitchFamily="34" charset="0"/>
              </a:rPr>
              <a:t>7 095,0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5065355" y="5559876"/>
            <a:ext cx="2006688" cy="882978"/>
          </a:xfrm>
          <a:prstGeom prst="wedgeRoundRectCallout">
            <a:avLst>
              <a:gd name="adj1" fmla="val -81811"/>
              <a:gd name="adj2" fmla="val -185986"/>
              <a:gd name="adj3" fmla="val 16667"/>
            </a:avLst>
          </a:prstGeom>
          <a:solidFill>
            <a:schemeClr val="accent3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9,6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Погашение кредиторской задолженности в сфере образования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5520546" y="3608716"/>
            <a:ext cx="3362324" cy="1609726"/>
          </a:xfrm>
          <a:prstGeom prst="wedgeRoundRectCallout">
            <a:avLst>
              <a:gd name="adj1" fmla="val -81338"/>
              <a:gd name="adj2" fmla="val -9641"/>
              <a:gd name="adj3" fmla="val 16667"/>
            </a:avLst>
          </a:prstGeom>
          <a:solidFill>
            <a:schemeClr val="accent2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89,7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Социальные гарантии в сфере образования (Питание детей из многодетных семей; бесплатный проезд на городском и пригородном транспорте детей сирот и отличников учёбы; стипендии отличникам учёбы; компенсация родительской платы за детские сады и другое)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3217654" y="5564038"/>
            <a:ext cx="1690777" cy="879894"/>
          </a:xfrm>
          <a:prstGeom prst="wedgeRoundRectCallout">
            <a:avLst>
              <a:gd name="adj1" fmla="val 18793"/>
              <a:gd name="adj2" fmla="val -184487"/>
              <a:gd name="adj3" fmla="val 16667"/>
            </a:avLst>
          </a:prstGeom>
          <a:solidFill>
            <a:schemeClr val="accent4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23,1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Расходы на организацию программы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390526" y="5562600"/>
            <a:ext cx="2667000" cy="885453"/>
          </a:xfrm>
          <a:prstGeom prst="wedgeRoundRectCallout">
            <a:avLst>
              <a:gd name="adj1" fmla="val 29943"/>
              <a:gd name="adj2" fmla="val -112410"/>
              <a:gd name="adj3" fmla="val 16667"/>
            </a:avLst>
          </a:prstGeom>
          <a:solidFill>
            <a:schemeClr val="tx2">
              <a:lumMod val="60000"/>
              <a:lumOff val="40000"/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6 972,6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Развитие и функционирование муниципальных организаций образования города Новокузнецка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386452" y="72438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2" name="Выноска 2 21"/>
          <p:cNvSpPr/>
          <p:nvPr/>
        </p:nvSpPr>
        <p:spPr>
          <a:xfrm flipH="1">
            <a:off x="314319" y="1657350"/>
            <a:ext cx="2038356" cy="1085850"/>
          </a:xfrm>
          <a:prstGeom prst="borderCallout2">
            <a:avLst>
              <a:gd name="adj1" fmla="val 100281"/>
              <a:gd name="adj2" fmla="val 65001"/>
              <a:gd name="adj3" fmla="val 117239"/>
              <a:gd name="adj4" fmla="val 64907"/>
              <a:gd name="adj5" fmla="val 137445"/>
              <a:gd name="adj6" fmla="val 33925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Обеспечение общедоступного и бесплатного начального общего, основного общего, среднего общего образования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(86 школ, 58 747 обучающихся)</a:t>
            </a:r>
          </a:p>
        </p:txBody>
      </p:sp>
      <p:sp>
        <p:nvSpPr>
          <p:cNvPr id="23" name="Выноска 2 22"/>
          <p:cNvSpPr/>
          <p:nvPr/>
        </p:nvSpPr>
        <p:spPr>
          <a:xfrm flipH="1">
            <a:off x="3864625" y="1708929"/>
            <a:ext cx="2794959" cy="561975"/>
          </a:xfrm>
          <a:prstGeom prst="borderCallout2">
            <a:avLst>
              <a:gd name="adj1" fmla="val 100281"/>
              <a:gd name="adj2" fmla="val 71053"/>
              <a:gd name="adj3" fmla="val 128296"/>
              <a:gd name="adj4" fmla="val 70999"/>
              <a:gd name="adj5" fmla="val 176707"/>
              <a:gd name="adj6" fmla="val 87365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Обеспечение деятельности учреждений дополнительного образования детей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(14 организации ДО, 43 639 обучающихся)</a:t>
            </a:r>
          </a:p>
        </p:txBody>
      </p:sp>
      <p:sp>
        <p:nvSpPr>
          <p:cNvPr id="24" name="Выноска 2 23"/>
          <p:cNvSpPr/>
          <p:nvPr/>
        </p:nvSpPr>
        <p:spPr>
          <a:xfrm flipH="1">
            <a:off x="4779037" y="2380891"/>
            <a:ext cx="1880557" cy="1052422"/>
          </a:xfrm>
          <a:prstGeom prst="borderCallout2">
            <a:avLst>
              <a:gd name="adj1" fmla="val 100281"/>
              <a:gd name="adj2" fmla="val 90275"/>
              <a:gd name="adj3" fmla="val 117519"/>
              <a:gd name="adj4" fmla="val 90145"/>
              <a:gd name="adj5" fmla="val 127546"/>
              <a:gd name="adj6" fmla="val 110976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Обеспечение деятельности прочих учреждений образования (детские дома, ИПК, РЭУ, Комбинат питания, ЦБ и пр.)</a:t>
            </a:r>
          </a:p>
        </p:txBody>
      </p:sp>
      <p:sp>
        <p:nvSpPr>
          <p:cNvPr id="21" name="Выноска 2 20"/>
          <p:cNvSpPr/>
          <p:nvPr/>
        </p:nvSpPr>
        <p:spPr>
          <a:xfrm flipH="1">
            <a:off x="301018" y="4209691"/>
            <a:ext cx="1389757" cy="1191344"/>
          </a:xfrm>
          <a:prstGeom prst="borderCallout2">
            <a:avLst>
              <a:gd name="adj1" fmla="val 74862"/>
              <a:gd name="adj2" fmla="val 286"/>
              <a:gd name="adj3" fmla="val 74493"/>
              <a:gd name="adj4" fmla="val -13661"/>
              <a:gd name="adj5" fmla="val 51159"/>
              <a:gd name="adj6" fmla="val -25670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Обеспечение общедоступного и бесплатного дошкольного образования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(166 детских садов, 30 865 детей)</a:t>
            </a:r>
          </a:p>
        </p:txBody>
      </p:sp>
    </p:spTree>
    <p:extLst>
      <p:ext uri="{BB962C8B-B14F-4D97-AF65-F5344CB8AC3E}">
        <p14:creationId xmlns="" xmlns:p14="http://schemas.microsoft.com/office/powerpoint/2010/main" val="21204513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1"/>
            <a:ext cx="5525567" cy="1388852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МП «Развитие системы социальной защиты населения города Новокузнецка»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98360" y="2349773"/>
          <a:ext cx="3940540" cy="3329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8575" y="3810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954495" y="1437290"/>
            <a:ext cx="5360580" cy="646331"/>
          </a:xfrm>
          <a:prstGeom prst="rect">
            <a:avLst/>
          </a:prstGeom>
          <a:solidFill>
            <a:schemeClr val="bg1"/>
          </a:solidFill>
          <a:ln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u="sng" dirty="0" smtClean="0">
                <a:solidFill>
                  <a:schemeClr val="tx1"/>
                </a:solidFill>
              </a:rPr>
              <a:t>Цель:</a:t>
            </a:r>
            <a:r>
              <a:rPr lang="ru-RU" sz="12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	</a:t>
            </a:r>
            <a:r>
              <a:rPr lang="ru-RU" sz="1200" dirty="0" smtClean="0">
                <a:ea typeface="Verdana" pitchFamily="34" charset="0"/>
                <a:cs typeface="Verdana" pitchFamily="34" charset="0"/>
              </a:rPr>
              <a:t> Повышение эффективности  социальной поддержки населения города Новокузнецка и повышение качества и доступности предоставления услуг по социальному обслуживанию</a:t>
            </a:r>
            <a:endParaRPr lang="ru-RU" sz="1200" dirty="0" smtClean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3829046" y="3781551"/>
            <a:ext cx="1257303" cy="461665"/>
          </a:xfrm>
          <a:prstGeom prst="rect">
            <a:avLst/>
          </a:prstGeom>
          <a:noFill/>
          <a:ln cap="rnd">
            <a:noFill/>
            <a:rou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smtClean="0">
                <a:latin typeface="Trebuchet MS" pitchFamily="34" charset="0"/>
                <a:ea typeface="Verdana" pitchFamily="34" charset="0"/>
                <a:cs typeface="Verdana" pitchFamily="34" charset="0"/>
              </a:rPr>
              <a:t>3 135,7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390526" y="4600575"/>
            <a:ext cx="2105024" cy="1952625"/>
          </a:xfrm>
          <a:prstGeom prst="wedgeRoundRectCallout">
            <a:avLst>
              <a:gd name="adj1" fmla="val 76047"/>
              <a:gd name="adj2" fmla="val -55607"/>
              <a:gd name="adj3" fmla="val 16667"/>
            </a:avLst>
          </a:prstGeom>
          <a:solidFill>
            <a:srgbClr val="558ED5">
              <a:alpha val="50000"/>
            </a:srgb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b="1" dirty="0" smtClean="0">
                <a:solidFill>
                  <a:prstClr val="black"/>
                </a:solidFill>
              </a:rPr>
              <a:t>2 </a:t>
            </a:r>
            <a:r>
              <a:rPr lang="ru-RU" sz="1200" b="1" dirty="0" smtClean="0">
                <a:solidFill>
                  <a:prstClr val="black"/>
                </a:solidFill>
              </a:rPr>
              <a:t>8</a:t>
            </a:r>
            <a:r>
              <a:rPr lang="en-US" sz="1200" b="1" dirty="0" smtClean="0">
                <a:solidFill>
                  <a:prstClr val="black"/>
                </a:solidFill>
              </a:rPr>
              <a:t>72</a:t>
            </a:r>
            <a:r>
              <a:rPr lang="ru-RU" sz="1200" b="1" dirty="0" smtClean="0">
                <a:solidFill>
                  <a:prstClr val="black"/>
                </a:solidFill>
              </a:rPr>
              <a:t>,</a:t>
            </a:r>
            <a:r>
              <a:rPr lang="en-US" sz="1200" b="1" dirty="0" smtClean="0">
                <a:solidFill>
                  <a:prstClr val="black"/>
                </a:solidFill>
              </a:rPr>
              <a:t>8</a:t>
            </a:r>
            <a:endParaRPr lang="ru-RU" sz="1200" b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1200" dirty="0" smtClean="0">
                <a:solidFill>
                  <a:schemeClr val="tx1"/>
                </a:solidFill>
              </a:rPr>
              <a:t>Повышение качества жизни отдельных категорий граждан, степени их социальной защищенности. </a:t>
            </a:r>
          </a:p>
          <a:p>
            <a:pPr lvl="0" algn="ctr"/>
            <a:r>
              <a:rPr lang="ru-RU" sz="1200" dirty="0" smtClean="0">
                <a:solidFill>
                  <a:prstClr val="black"/>
                </a:solidFill>
                <a:ea typeface="Verdana" pitchFamily="34" charset="0"/>
                <a:cs typeface="Verdana" pitchFamily="34" charset="0"/>
              </a:rPr>
              <a:t>Около  </a:t>
            </a:r>
            <a:r>
              <a:rPr lang="ru-RU" sz="1200" b="1" dirty="0" smtClean="0">
                <a:solidFill>
                  <a:prstClr val="black"/>
                </a:solidFill>
                <a:ea typeface="Verdana" pitchFamily="34" charset="0"/>
                <a:cs typeface="Verdana" pitchFamily="34" charset="0"/>
              </a:rPr>
              <a:t>104 </a:t>
            </a:r>
            <a:r>
              <a:rPr lang="ru-RU" sz="1200" dirty="0" err="1" smtClean="0">
                <a:solidFill>
                  <a:prstClr val="black"/>
                </a:solidFill>
                <a:ea typeface="Verdana" pitchFamily="34" charset="0"/>
                <a:cs typeface="Verdana" pitchFamily="34" charset="0"/>
              </a:rPr>
              <a:t>тыс</a:t>
            </a:r>
            <a:r>
              <a:rPr lang="ru-RU" sz="1200" b="1" dirty="0" smtClean="0">
                <a:solidFill>
                  <a:prstClr val="black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ea typeface="Verdana" pitchFamily="34" charset="0"/>
                <a:cs typeface="Verdana" pitchFamily="34" charset="0"/>
              </a:rPr>
              <a:t>горожан являются получателями мер социальной поддержки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6572249" y="3305175"/>
            <a:ext cx="2219325" cy="3037331"/>
          </a:xfrm>
          <a:prstGeom prst="wedgeRoundRectCallout">
            <a:avLst>
              <a:gd name="adj1" fmla="val -82806"/>
              <a:gd name="adj2" fmla="val -32433"/>
              <a:gd name="adj3" fmla="val 16667"/>
            </a:avLst>
          </a:prstGeom>
          <a:solidFill>
            <a:schemeClr val="accent2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161,0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Прочее (расходы на организацию программы; содержание и развитие сети загородных учреждений с целью оздоровления детей, оказавшихся в трудной жизненной ситуации; организация и проведение социально значимых мероприятий; социальная интеграция инвалидов; погашение кредиторской задолженности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371822" y="42446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6836740" y="838202"/>
            <a:ext cx="1914525" cy="2025253"/>
          </a:xfrm>
          <a:prstGeom prst="roundRect">
            <a:avLst/>
          </a:prstGeom>
          <a:solidFill>
            <a:schemeClr val="bg2"/>
          </a:solidFill>
          <a:ln cap="rnd">
            <a:solidFill>
              <a:schemeClr val="bg2">
                <a:lumMod val="50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Общий объём: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18 399,4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2015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3 084,6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2016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2 957,6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2017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3 027,9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2018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3 135,7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2019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3 086,3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2020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3 107,3</a:t>
            </a:r>
          </a:p>
        </p:txBody>
      </p:sp>
      <p:sp>
        <p:nvSpPr>
          <p:cNvPr id="14" name="Выноска 2 13"/>
          <p:cNvSpPr/>
          <p:nvPr/>
        </p:nvSpPr>
        <p:spPr>
          <a:xfrm flipH="1">
            <a:off x="2628900" y="5591175"/>
            <a:ext cx="1657350" cy="1000125"/>
          </a:xfrm>
          <a:prstGeom prst="borderCallout2">
            <a:avLst>
              <a:gd name="adj1" fmla="val -922"/>
              <a:gd name="adj2" fmla="val 71455"/>
              <a:gd name="adj3" fmla="val -17893"/>
              <a:gd name="adj4" fmla="val 71164"/>
              <a:gd name="adj5" fmla="val -41902"/>
              <a:gd name="adj6" fmla="val 49663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Меры социальной поддержки по оплате жилья и коммунальных услуг</a:t>
            </a:r>
          </a:p>
        </p:txBody>
      </p:sp>
      <p:sp>
        <p:nvSpPr>
          <p:cNvPr id="18" name="Выноска 2 17"/>
          <p:cNvSpPr/>
          <p:nvPr/>
        </p:nvSpPr>
        <p:spPr>
          <a:xfrm flipH="1">
            <a:off x="4552950" y="5586737"/>
            <a:ext cx="1704974" cy="1004563"/>
          </a:xfrm>
          <a:prstGeom prst="borderCallout2">
            <a:avLst>
              <a:gd name="adj1" fmla="val 1075"/>
              <a:gd name="adj2" fmla="val 16935"/>
              <a:gd name="adj3" fmla="val -24354"/>
              <a:gd name="adj4" fmla="val 16640"/>
              <a:gd name="adj5" fmla="val -63625"/>
              <a:gd name="adj6" fmla="val 35186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Меры социальной поддержки по региональному законодательству</a:t>
            </a:r>
          </a:p>
        </p:txBody>
      </p:sp>
      <p:sp>
        <p:nvSpPr>
          <p:cNvPr id="19" name="Выноска 2 18"/>
          <p:cNvSpPr/>
          <p:nvPr/>
        </p:nvSpPr>
        <p:spPr>
          <a:xfrm flipH="1">
            <a:off x="400050" y="3495675"/>
            <a:ext cx="1943100" cy="1000125"/>
          </a:xfrm>
          <a:prstGeom prst="borderCallout2">
            <a:avLst>
              <a:gd name="adj1" fmla="val 19078"/>
              <a:gd name="adj2" fmla="val -114"/>
              <a:gd name="adj3" fmla="val 19250"/>
              <a:gd name="adj4" fmla="val -8248"/>
              <a:gd name="adj5" fmla="val 69527"/>
              <a:gd name="adj6" fmla="val -31710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Меры социальной поддержки по переданным полномочиям и расходным обязательствам России</a:t>
            </a:r>
          </a:p>
        </p:txBody>
      </p:sp>
      <p:sp>
        <p:nvSpPr>
          <p:cNvPr id="20" name="Выноска 2 19"/>
          <p:cNvSpPr/>
          <p:nvPr/>
        </p:nvSpPr>
        <p:spPr>
          <a:xfrm flipH="1">
            <a:off x="400050" y="2933700"/>
            <a:ext cx="1943100" cy="476250"/>
          </a:xfrm>
          <a:prstGeom prst="borderCallout2">
            <a:avLst>
              <a:gd name="adj1" fmla="val 19078"/>
              <a:gd name="adj2" fmla="val -114"/>
              <a:gd name="adj3" fmla="val 19250"/>
              <a:gd name="adj4" fmla="val -8248"/>
              <a:gd name="adj5" fmla="val 94924"/>
              <a:gd name="adj6" fmla="val -38083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Меры социальной поддержки семьям с детьми</a:t>
            </a:r>
          </a:p>
        </p:txBody>
      </p:sp>
      <p:sp>
        <p:nvSpPr>
          <p:cNvPr id="21" name="Выноска 2 20"/>
          <p:cNvSpPr/>
          <p:nvPr/>
        </p:nvSpPr>
        <p:spPr>
          <a:xfrm flipH="1">
            <a:off x="400048" y="2247900"/>
            <a:ext cx="2752726" cy="600075"/>
          </a:xfrm>
          <a:prstGeom prst="borderCallout2">
            <a:avLst>
              <a:gd name="adj1" fmla="val 19078"/>
              <a:gd name="adj2" fmla="val -114"/>
              <a:gd name="adj3" fmla="val 19250"/>
              <a:gd name="adj4" fmla="val -8248"/>
              <a:gd name="adj5" fmla="val 104447"/>
              <a:gd name="adj6" fmla="val -54144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Меры социальной поддержки работникам муниципальных учреждений социального обслуживания</a:t>
            </a:r>
          </a:p>
        </p:txBody>
      </p:sp>
      <p:sp>
        <p:nvSpPr>
          <p:cNvPr id="22" name="Выноска 2 21"/>
          <p:cNvSpPr/>
          <p:nvPr/>
        </p:nvSpPr>
        <p:spPr>
          <a:xfrm>
            <a:off x="6296025" y="2905125"/>
            <a:ext cx="2495549" cy="295275"/>
          </a:xfrm>
          <a:prstGeom prst="borderCallout2">
            <a:avLst>
              <a:gd name="adj1" fmla="val 19078"/>
              <a:gd name="adj2" fmla="val -114"/>
              <a:gd name="adj3" fmla="val 19250"/>
              <a:gd name="adj4" fmla="val -8248"/>
              <a:gd name="adj5" fmla="val 117350"/>
              <a:gd name="adj6" fmla="val -20556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Прочие меры социальной поддержки</a:t>
            </a:r>
          </a:p>
        </p:txBody>
      </p:sp>
    </p:spTree>
    <p:extLst>
      <p:ext uri="{BB962C8B-B14F-4D97-AF65-F5344CB8AC3E}">
        <p14:creationId xmlns="" xmlns:p14="http://schemas.microsoft.com/office/powerpoint/2010/main" val="21204513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0"/>
            <a:ext cx="7639050" cy="1390650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МП «Комплексное благоустройство Новокузнецкого городского округа» </a:t>
            </a:r>
            <a:br>
              <a:rPr lang="ru-RU" sz="2400" dirty="0" smtClean="0"/>
            </a:br>
            <a:endParaRPr lang="ru-RU" sz="2400" dirty="0" smtClean="0"/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4549" y="1286541"/>
          <a:ext cx="6039293" cy="4295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8575" y="3810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87533" y="1128156"/>
            <a:ext cx="5058888" cy="646331"/>
          </a:xfrm>
          <a:prstGeom prst="rect">
            <a:avLst/>
          </a:prstGeom>
          <a:solidFill>
            <a:schemeClr val="bg1"/>
          </a:solidFill>
          <a:ln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u="sng" dirty="0" smtClean="0">
                <a:solidFill>
                  <a:schemeClr val="tx1"/>
                </a:solidFill>
              </a:rPr>
              <a:t>Цель:</a:t>
            </a:r>
            <a:r>
              <a:rPr lang="ru-RU" sz="12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	</a:t>
            </a:r>
            <a:r>
              <a:rPr lang="ru-RU" sz="1200" dirty="0" smtClean="0">
                <a:ea typeface="Verdana" pitchFamily="34" charset="0"/>
                <a:cs typeface="Verdana" pitchFamily="34" charset="0"/>
              </a:rPr>
              <a:t> Повышение уровня безопасности, комфортности и эстетической привлекательности среды проживания населения на территории Новокузнецкого городского округа</a:t>
            </a:r>
            <a:endParaRPr lang="ru-RU" sz="1200" dirty="0" smtClean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07620" y="1170589"/>
            <a:ext cx="1836330" cy="2025253"/>
          </a:xfrm>
          <a:prstGeom prst="roundRect">
            <a:avLst/>
          </a:prstGeom>
          <a:solidFill>
            <a:schemeClr val="bg2"/>
          </a:solidFill>
          <a:ln cap="rnd">
            <a:solidFill>
              <a:schemeClr val="bg2">
                <a:lumMod val="50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Общий объём: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8 005,2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2015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1 352,3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2016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1 763,5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2017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2 526,6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2018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1 068,1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2019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651,1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2020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643,5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2533646" y="3169101"/>
            <a:ext cx="1257303" cy="461665"/>
          </a:xfrm>
          <a:prstGeom prst="rect">
            <a:avLst/>
          </a:prstGeom>
          <a:noFill/>
          <a:ln cap="rnd">
            <a:noFill/>
            <a:rou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smtClean="0">
                <a:latin typeface="Trebuchet MS" pitchFamily="34" charset="0"/>
                <a:ea typeface="Verdana" pitchFamily="34" charset="0"/>
                <a:cs typeface="Verdana" pitchFamily="34" charset="0"/>
              </a:rPr>
              <a:t>1 068,1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5534025" y="4741009"/>
            <a:ext cx="3286124" cy="945416"/>
          </a:xfrm>
          <a:prstGeom prst="wedgeRoundRectCallout">
            <a:avLst>
              <a:gd name="adj1" fmla="val -96034"/>
              <a:gd name="adj2" fmla="val -55059"/>
              <a:gd name="adj3" fmla="val 16667"/>
            </a:avLst>
          </a:prstGeom>
          <a:solidFill>
            <a:schemeClr val="accent3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10,2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Расходы на организацию программы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 осуществление муниципального контроля в области дорожно-коммунального хозяйства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4886325" y="3715857"/>
            <a:ext cx="3905250" cy="475143"/>
          </a:xfrm>
          <a:prstGeom prst="wedgeRoundRectCallout">
            <a:avLst>
              <a:gd name="adj1" fmla="val -76500"/>
              <a:gd name="adj2" fmla="val 36921"/>
              <a:gd name="adj3" fmla="val 16667"/>
            </a:avLst>
          </a:prstGeom>
          <a:solidFill>
            <a:schemeClr val="accent2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20,8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Обращение с отходами производства и потребления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3948357" y="5810250"/>
            <a:ext cx="4366967" cy="708168"/>
          </a:xfrm>
          <a:prstGeom prst="wedgeRoundRectCallout">
            <a:avLst>
              <a:gd name="adj1" fmla="val -58621"/>
              <a:gd name="adj2" fmla="val -177729"/>
              <a:gd name="adj3" fmla="val 16667"/>
            </a:avLst>
          </a:prstGeom>
          <a:solidFill>
            <a:schemeClr val="accent4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59,7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Обеспечение безопасности дорожного движения в городе Новокузнецке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453088" y="5196659"/>
            <a:ext cx="3358338" cy="1236034"/>
          </a:xfrm>
          <a:prstGeom prst="wedgeRoundRectCallout">
            <a:avLst>
              <a:gd name="adj1" fmla="val 23708"/>
              <a:gd name="adj2" fmla="val -83012"/>
              <a:gd name="adj3" fmla="val 16667"/>
            </a:avLst>
          </a:prstGeom>
          <a:solidFill>
            <a:schemeClr val="tx2">
              <a:lumMod val="60000"/>
              <a:lumOff val="40000"/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976,1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Благоустройство городских территорий, организация содержания, ремонта городского хозяйства Новокузнецкого городского округа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386452" y="72438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3" name="Выноска 2 22"/>
          <p:cNvSpPr/>
          <p:nvPr/>
        </p:nvSpPr>
        <p:spPr>
          <a:xfrm>
            <a:off x="4826576" y="1906609"/>
            <a:ext cx="1869499" cy="969941"/>
          </a:xfrm>
          <a:prstGeom prst="borderCallout2">
            <a:avLst>
              <a:gd name="adj1" fmla="val 13643"/>
              <a:gd name="adj2" fmla="val -668"/>
              <a:gd name="adj3" fmla="val 13922"/>
              <a:gd name="adj4" fmla="val -14077"/>
              <a:gd name="adj5" fmla="val 38009"/>
              <a:gd name="adj6" fmla="val -29594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Обеспечение дорожной деятельности в рамках приоритетного проекта «Безопасные и качественные дороги»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5" name="Выноска 2 24"/>
          <p:cNvSpPr/>
          <p:nvPr/>
        </p:nvSpPr>
        <p:spPr>
          <a:xfrm flipH="1">
            <a:off x="304796" y="2762250"/>
            <a:ext cx="1228727" cy="688769"/>
          </a:xfrm>
          <a:prstGeom prst="borderCallout2">
            <a:avLst>
              <a:gd name="adj1" fmla="val 12214"/>
              <a:gd name="adj2" fmla="val -1427"/>
              <a:gd name="adj3" fmla="val 12215"/>
              <a:gd name="adj4" fmla="val -12251"/>
              <a:gd name="adj5" fmla="val 14131"/>
              <a:gd name="adj6" fmla="val -15194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Благоустройство и озеленение территории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6" name="Выноска 2 25"/>
          <p:cNvSpPr/>
          <p:nvPr/>
        </p:nvSpPr>
        <p:spPr>
          <a:xfrm flipH="1">
            <a:off x="304797" y="4085112"/>
            <a:ext cx="1379517" cy="807522"/>
          </a:xfrm>
          <a:prstGeom prst="borderCallout2">
            <a:avLst>
              <a:gd name="adj1" fmla="val 61661"/>
              <a:gd name="adj2" fmla="val -1426"/>
              <a:gd name="adj3" fmla="val 61662"/>
              <a:gd name="adj4" fmla="val -18285"/>
              <a:gd name="adj5" fmla="val 47907"/>
              <a:gd name="adj6" fmla="val -25885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Содержание и ремонт автомобильных дорог</a:t>
            </a:r>
          </a:p>
        </p:txBody>
      </p:sp>
      <p:sp>
        <p:nvSpPr>
          <p:cNvPr id="27" name="Выноска 2 26"/>
          <p:cNvSpPr/>
          <p:nvPr/>
        </p:nvSpPr>
        <p:spPr>
          <a:xfrm flipH="1">
            <a:off x="283397" y="1864550"/>
            <a:ext cx="1379517" cy="807522"/>
          </a:xfrm>
          <a:prstGeom prst="borderCallout2">
            <a:avLst>
              <a:gd name="adj1" fmla="val 8398"/>
              <a:gd name="adj2" fmla="val -1085"/>
              <a:gd name="adj3" fmla="val 8399"/>
              <a:gd name="adj4" fmla="val -17424"/>
              <a:gd name="adj5" fmla="val 18173"/>
              <a:gd name="adj6" fmla="val -59798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Содержание и реконструкция сетей наружного освещения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Выноска 2 20"/>
          <p:cNvSpPr/>
          <p:nvPr/>
        </p:nvSpPr>
        <p:spPr>
          <a:xfrm>
            <a:off x="5445702" y="3011510"/>
            <a:ext cx="1231324" cy="617516"/>
          </a:xfrm>
          <a:prstGeom prst="borderCallout2">
            <a:avLst>
              <a:gd name="adj1" fmla="val 13643"/>
              <a:gd name="adj2" fmla="val -668"/>
              <a:gd name="adj3" fmla="val 13922"/>
              <a:gd name="adj4" fmla="val -14077"/>
              <a:gd name="adj5" fmla="val 159864"/>
              <a:gd name="adj6" fmla="val -124742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Другие мероприятия по благоустройству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5372101" y="4238626"/>
            <a:ext cx="3019424" cy="457200"/>
          </a:xfrm>
          <a:prstGeom prst="wedgeRoundRectCallout">
            <a:avLst>
              <a:gd name="adj1" fmla="val -92349"/>
              <a:gd name="adj2" fmla="val 44223"/>
              <a:gd name="adj3" fmla="val 16667"/>
            </a:avLst>
          </a:prstGeom>
          <a:solidFill>
            <a:srgbClr val="93CDDD">
              <a:alpha val="50196"/>
            </a:srgb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1,3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Погашение кредиторской задолженности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04513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2"/>
            <a:ext cx="7640040" cy="1388851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МП «Организация и развитие пассажирских перевозок и координация работы операторов связи на территории Новокузнецкого городского округа»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02033" y="1942790"/>
          <a:ext cx="3940540" cy="3329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8575" y="3810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68719" y="1511765"/>
            <a:ext cx="6036855" cy="461665"/>
          </a:xfrm>
          <a:prstGeom prst="rect">
            <a:avLst/>
          </a:prstGeom>
          <a:solidFill>
            <a:schemeClr val="bg1"/>
          </a:solidFill>
          <a:ln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u="sng" dirty="0" smtClean="0">
                <a:solidFill>
                  <a:schemeClr val="tx1"/>
                </a:solidFill>
              </a:rPr>
              <a:t>Цель:</a:t>
            </a:r>
            <a:r>
              <a:rPr lang="ru-RU" sz="12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	</a:t>
            </a:r>
            <a:r>
              <a:rPr lang="ru-RU" sz="1200" dirty="0" smtClean="0">
                <a:ea typeface="Verdana" pitchFamily="34" charset="0"/>
                <a:cs typeface="Verdana" pitchFamily="34" charset="0"/>
              </a:rPr>
              <a:t>Создание условий для наиболее полного удовлетворения потребности населения Новокузнецкого городского округа в пассажирских перевозках и услугах связи</a:t>
            </a:r>
            <a:endParaRPr lang="ru-RU" sz="1200" dirty="0" smtClean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6670" y="1491839"/>
            <a:ext cx="1836330" cy="2025253"/>
          </a:xfrm>
          <a:prstGeom prst="roundRect">
            <a:avLst/>
          </a:prstGeom>
          <a:solidFill>
            <a:schemeClr val="bg2"/>
          </a:solidFill>
          <a:ln cap="rnd">
            <a:solidFill>
              <a:schemeClr val="bg2">
                <a:lumMod val="50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Общий объём: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4 556,5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2015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773,0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2016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721,3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2017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718,9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2018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783,9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2019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779,8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2020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779,6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2642246" y="3381751"/>
            <a:ext cx="1257303" cy="461665"/>
          </a:xfrm>
          <a:prstGeom prst="rect">
            <a:avLst/>
          </a:prstGeom>
          <a:noFill/>
          <a:ln cap="rnd">
            <a:noFill/>
            <a:rou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smtClean="0">
                <a:latin typeface="Trebuchet MS" pitchFamily="34" charset="0"/>
                <a:ea typeface="Verdana" pitchFamily="34" charset="0"/>
                <a:cs typeface="Verdana" pitchFamily="34" charset="0"/>
              </a:rPr>
              <a:t>783,9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4916372" y="5350697"/>
            <a:ext cx="2054432" cy="907598"/>
          </a:xfrm>
          <a:prstGeom prst="wedgeRoundRectCallout">
            <a:avLst>
              <a:gd name="adj1" fmla="val -65443"/>
              <a:gd name="adj2" fmla="val -170595"/>
              <a:gd name="adj3" fmla="val 16667"/>
            </a:avLst>
          </a:prstGeom>
          <a:solidFill>
            <a:schemeClr val="accent3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7,5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Погашение кредиторской задолженности в сфере управления транспортом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6462145" y="4429496"/>
            <a:ext cx="1945573" cy="763481"/>
          </a:xfrm>
          <a:prstGeom prst="wedgeRoundRectCallout">
            <a:avLst>
              <a:gd name="adj1" fmla="val -139610"/>
              <a:gd name="adj2" fmla="val -108317"/>
              <a:gd name="adj3" fmla="val 16667"/>
            </a:avLst>
          </a:prstGeom>
          <a:solidFill>
            <a:schemeClr val="accent2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53,7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Расходы на организацию программы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1591281" y="5355771"/>
            <a:ext cx="2565072" cy="1206955"/>
          </a:xfrm>
          <a:prstGeom prst="wedgeRoundRectCallout">
            <a:avLst>
              <a:gd name="adj1" fmla="val 15920"/>
              <a:gd name="adj2" fmla="val -101893"/>
              <a:gd name="adj3" fmla="val 16667"/>
            </a:avLst>
          </a:prstGeom>
          <a:solidFill>
            <a:schemeClr val="tx2">
              <a:lumMod val="60000"/>
              <a:lumOff val="40000"/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722,7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Обслуживание населения города Новокузнецка пассажирским транспортом, осуществляющим перевозку по социальному заказу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57702" y="1045014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18" name="Выноска 2 17"/>
          <p:cNvSpPr/>
          <p:nvPr/>
        </p:nvSpPr>
        <p:spPr>
          <a:xfrm flipH="1">
            <a:off x="364170" y="4049483"/>
            <a:ext cx="1379517" cy="1104406"/>
          </a:xfrm>
          <a:prstGeom prst="borderCallout2">
            <a:avLst>
              <a:gd name="adj1" fmla="val 61661"/>
              <a:gd name="adj2" fmla="val -1426"/>
              <a:gd name="adj3" fmla="val 61662"/>
              <a:gd name="adj4" fmla="val -18285"/>
              <a:gd name="adj5" fmla="val 47907"/>
              <a:gd name="adj6" fmla="val -25885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Выполнение социального заказа на перевозку пассажиров автомобильным транспортом</a:t>
            </a:r>
          </a:p>
        </p:txBody>
      </p:sp>
      <p:sp>
        <p:nvSpPr>
          <p:cNvPr id="19" name="Выноска 2 18"/>
          <p:cNvSpPr/>
          <p:nvPr/>
        </p:nvSpPr>
        <p:spPr>
          <a:xfrm>
            <a:off x="5210176" y="2337449"/>
            <a:ext cx="1447914" cy="1082643"/>
          </a:xfrm>
          <a:prstGeom prst="borderCallout2">
            <a:avLst>
              <a:gd name="adj1" fmla="val 19014"/>
              <a:gd name="adj2" fmla="val 296"/>
              <a:gd name="adj3" fmla="val 19015"/>
              <a:gd name="adj4" fmla="val -17424"/>
              <a:gd name="adj5" fmla="val 29669"/>
              <a:gd name="adj6" fmla="val -50654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Выполнение социального заказа на перевозку пассажиров электротранспортом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04513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0"/>
            <a:ext cx="6410325" cy="1028699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МП «Развитие жилищно-коммунального хозяйства города Новокузнецка»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6276" y="1626919"/>
          <a:ext cx="3941742" cy="3264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8575" y="3810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83095" y="1132490"/>
            <a:ext cx="5360580" cy="646331"/>
          </a:xfrm>
          <a:prstGeom prst="rect">
            <a:avLst/>
          </a:prstGeom>
          <a:solidFill>
            <a:schemeClr val="bg1"/>
          </a:solidFill>
          <a:ln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u="sng" dirty="0" smtClean="0">
                <a:solidFill>
                  <a:schemeClr val="tx1"/>
                </a:solidFill>
              </a:rPr>
              <a:t>Цель:</a:t>
            </a:r>
            <a:r>
              <a:rPr lang="ru-RU" sz="12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	</a:t>
            </a:r>
            <a:r>
              <a:rPr lang="ru-RU" sz="1200" dirty="0" smtClean="0">
                <a:ea typeface="Verdana" pitchFamily="34" charset="0"/>
                <a:cs typeface="Verdana" pitchFamily="34" charset="0"/>
              </a:rPr>
              <a:t>Создание условий для поддержания жилищно-коммунального хозяйства города Новокузнецка в надлежащем состоянии и обеспечения населения доступными и качественными жилищно-коммунальными услугами</a:t>
            </a:r>
            <a:endParaRPr lang="ru-RU" sz="1200" dirty="0" smtClean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07620" y="1170589"/>
            <a:ext cx="1836330" cy="2025253"/>
          </a:xfrm>
          <a:prstGeom prst="roundRect">
            <a:avLst/>
          </a:prstGeom>
          <a:solidFill>
            <a:schemeClr val="bg2"/>
          </a:solidFill>
          <a:ln cap="rnd">
            <a:solidFill>
              <a:schemeClr val="bg2">
                <a:lumMod val="50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Общий объём: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8 777,5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2015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2 414,7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2016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1 482,6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2017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1 261,5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2018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1 575,7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2019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1 093,0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2020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949,9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2284263" y="3038473"/>
            <a:ext cx="1257303" cy="461665"/>
          </a:xfrm>
          <a:prstGeom prst="rect">
            <a:avLst/>
          </a:prstGeom>
          <a:noFill/>
          <a:ln cap="rnd">
            <a:noFill/>
            <a:rou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smtClean="0">
                <a:latin typeface="Trebuchet MS" pitchFamily="34" charset="0"/>
                <a:ea typeface="Verdana" pitchFamily="34" charset="0"/>
                <a:cs typeface="Verdana" pitchFamily="34" charset="0"/>
              </a:rPr>
              <a:t>1 575,7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352425" y="4785755"/>
            <a:ext cx="2390775" cy="1900053"/>
          </a:xfrm>
          <a:prstGeom prst="wedgeRoundRectCallout">
            <a:avLst>
              <a:gd name="adj1" fmla="val 26233"/>
              <a:gd name="adj2" fmla="val -69407"/>
              <a:gd name="adj3" fmla="val 16667"/>
            </a:avLst>
          </a:prstGeom>
          <a:solidFill>
            <a:schemeClr val="accent3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1 258,6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Субсидии и компенсации выпадающих доходов организациям, предоставляющим населению жилищно-коммунальные услуги, возникших в результате установления мер социальной поддержки гражданам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2897207" y="4750129"/>
            <a:ext cx="2827070" cy="1935678"/>
          </a:xfrm>
          <a:prstGeom prst="wedgeRoundRectCallout">
            <a:avLst>
              <a:gd name="adj1" fmla="val -16451"/>
              <a:gd name="adj2" fmla="val -71663"/>
              <a:gd name="adj3" fmla="val 16667"/>
            </a:avLst>
          </a:prstGeom>
          <a:solidFill>
            <a:schemeClr val="accent2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92,</a:t>
            </a:r>
            <a:r>
              <a:rPr lang="en-US" sz="1400" b="1" dirty="0" smtClean="0">
                <a:solidFill>
                  <a:schemeClr val="tx1"/>
                </a:solidFill>
              </a:rPr>
              <a:t>4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Жилищное хозяйство и капитальный ремонт жилого фонда (снос 38 аварийных жилых домов; разработка ПСД и кап. ремонт фасадов МКД пр.Октябрьский 7, Сеченова 3;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кап. ремонт 12 муниципальных квартир; кап. ремонт инженерных сетей Сеченова 3; обследование МКД пр.Строителей 82)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4534641" y="2541319"/>
            <a:ext cx="2285259" cy="784381"/>
          </a:xfrm>
          <a:prstGeom prst="wedgeRoundRectCallout">
            <a:avLst>
              <a:gd name="adj1" fmla="val -58729"/>
              <a:gd name="adj2" fmla="val 11057"/>
              <a:gd name="adj3" fmla="val 16667"/>
            </a:avLst>
          </a:prstGeom>
          <a:solidFill>
            <a:schemeClr val="accent4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54,4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Развитие жилищно-коммунального хозяйства города Новокузнецка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5878285" y="3420087"/>
            <a:ext cx="2945081" cy="3265714"/>
          </a:xfrm>
          <a:prstGeom prst="wedgeRoundRectCallout">
            <a:avLst>
              <a:gd name="adj1" fmla="val -107033"/>
              <a:gd name="adj2" fmla="val -35696"/>
              <a:gd name="adj3" fmla="val 16667"/>
            </a:avLst>
          </a:prstGeom>
          <a:solidFill>
            <a:schemeClr val="tx2">
              <a:lumMod val="60000"/>
              <a:lumOff val="40000"/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170,3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Разработка и актуализация схем коммунальной инфраструктуры и строительство, ремонт и реконструкция объектов инженерной инфраструктуры (обеспечение частного сектора централизованным водоснабжением; строительство напорной канализации в Заводском районе во избежание остановки жизнедеятельности; обеспечение теплоснабжением и горячим водоснабжением МКД по ул.Вокзальная 111, 113 в связи с консервацией котельной ООО "Новокузнецкий комбинат хлебопродуктов" и прочее)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386452" y="72438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1" name="Выноска 2 20"/>
          <p:cNvSpPr/>
          <p:nvPr/>
        </p:nvSpPr>
        <p:spPr>
          <a:xfrm flipH="1">
            <a:off x="356257" y="3905250"/>
            <a:ext cx="1140034" cy="754592"/>
          </a:xfrm>
          <a:prstGeom prst="borderCallout2">
            <a:avLst>
              <a:gd name="adj1" fmla="val 61661"/>
              <a:gd name="adj2" fmla="val -1426"/>
              <a:gd name="adj3" fmla="val 61662"/>
              <a:gd name="adj4" fmla="val -18285"/>
              <a:gd name="adj5" fmla="val 47907"/>
              <a:gd name="adj6" fmla="val -25885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Субсидии на отопление и горячее водоснабжение</a:t>
            </a:r>
          </a:p>
        </p:txBody>
      </p:sp>
      <p:sp>
        <p:nvSpPr>
          <p:cNvPr id="22" name="Выноска 2 21"/>
          <p:cNvSpPr/>
          <p:nvPr/>
        </p:nvSpPr>
        <p:spPr>
          <a:xfrm flipH="1">
            <a:off x="266700" y="1824362"/>
            <a:ext cx="1218210" cy="909313"/>
          </a:xfrm>
          <a:prstGeom prst="borderCallout2">
            <a:avLst>
              <a:gd name="adj1" fmla="val 21935"/>
              <a:gd name="adj2" fmla="val -384"/>
              <a:gd name="adj3" fmla="val 22107"/>
              <a:gd name="adj4" fmla="val -20791"/>
              <a:gd name="adj5" fmla="val 71412"/>
              <a:gd name="adj6" fmla="val -164579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Субсидии на холодное водоснабжение  и водоотведение</a:t>
            </a:r>
          </a:p>
        </p:txBody>
      </p:sp>
      <p:sp>
        <p:nvSpPr>
          <p:cNvPr id="23" name="Выноска 2 22"/>
          <p:cNvSpPr/>
          <p:nvPr/>
        </p:nvSpPr>
        <p:spPr>
          <a:xfrm>
            <a:off x="4371975" y="1876425"/>
            <a:ext cx="2447925" cy="564092"/>
          </a:xfrm>
          <a:prstGeom prst="borderCallout2">
            <a:avLst>
              <a:gd name="adj1" fmla="val 29579"/>
              <a:gd name="adj2" fmla="val 130"/>
              <a:gd name="adj3" fmla="val 29579"/>
              <a:gd name="adj4" fmla="val -6612"/>
              <a:gd name="adj5" fmla="val 182991"/>
              <a:gd name="adj6" fmla="val -17325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Содержание и ремонт в домах специализированного и аварийного жилищного фонда</a:t>
            </a:r>
          </a:p>
        </p:txBody>
      </p:sp>
    </p:spTree>
    <p:extLst>
      <p:ext uri="{BB962C8B-B14F-4D97-AF65-F5344CB8AC3E}">
        <p14:creationId xmlns="" xmlns:p14="http://schemas.microsoft.com/office/powerpoint/2010/main" val="21204513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0"/>
            <a:ext cx="7022523" cy="1028699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МП «Развитие культуры в городе Новокузнецке»</a:t>
            </a:r>
            <a:br>
              <a:rPr lang="ru-RU" sz="2400" dirty="0" smtClean="0"/>
            </a:br>
            <a:endParaRPr lang="ru-RU" sz="2400" dirty="0" smtClean="0"/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12510" y="1708748"/>
          <a:ext cx="3940540" cy="3329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8575" y="3810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83095" y="985848"/>
            <a:ext cx="5360580" cy="461665"/>
          </a:xfrm>
          <a:prstGeom prst="rect">
            <a:avLst/>
          </a:prstGeom>
          <a:solidFill>
            <a:schemeClr val="bg1"/>
          </a:solidFill>
          <a:ln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u="sng" dirty="0" smtClean="0">
                <a:solidFill>
                  <a:schemeClr val="tx1"/>
                </a:solidFill>
              </a:rPr>
              <a:t>Цель:</a:t>
            </a:r>
            <a:r>
              <a:rPr lang="ru-RU" sz="12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	</a:t>
            </a:r>
            <a:r>
              <a:rPr lang="ru-RU" sz="1200" dirty="0" smtClean="0">
                <a:ea typeface="Verdana" pitchFamily="34" charset="0"/>
                <a:cs typeface="Verdana" pitchFamily="34" charset="0"/>
              </a:rPr>
              <a:t>Создание условий для сохранения, развития и реализации культурного и духовного потенциала населения города Новокузнецка</a:t>
            </a:r>
            <a:endParaRPr lang="ru-RU" sz="1200" dirty="0" smtClean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07620" y="1170089"/>
            <a:ext cx="1836330" cy="2025253"/>
          </a:xfrm>
          <a:prstGeom prst="roundRect">
            <a:avLst/>
          </a:prstGeom>
          <a:solidFill>
            <a:schemeClr val="bg2"/>
          </a:solidFill>
          <a:ln cap="rnd">
            <a:solidFill>
              <a:schemeClr val="bg2">
                <a:lumMod val="50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Общий объём: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2 140,5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2015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354,6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2016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350,7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2017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598,8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2018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539,8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2019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475,4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2020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473,2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2762246" y="3140526"/>
            <a:ext cx="1257303" cy="461665"/>
          </a:xfrm>
          <a:prstGeom prst="rect">
            <a:avLst/>
          </a:prstGeom>
          <a:noFill/>
          <a:ln cap="rnd">
            <a:noFill/>
            <a:rou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smtClean="0">
                <a:latin typeface="Trebuchet MS" pitchFamily="34" charset="0"/>
                <a:ea typeface="Verdana" pitchFamily="34" charset="0"/>
                <a:cs typeface="Verdana" pitchFamily="34" charset="0"/>
              </a:rPr>
              <a:t>539,8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4924424" y="1662922"/>
            <a:ext cx="1215066" cy="862642"/>
          </a:xfrm>
          <a:prstGeom prst="wedgeRoundRectCallout">
            <a:avLst>
              <a:gd name="adj1" fmla="val -79538"/>
              <a:gd name="adj2" fmla="val 37329"/>
              <a:gd name="adj3" fmla="val 16667"/>
            </a:avLst>
          </a:prstGeom>
          <a:solidFill>
            <a:schemeClr val="accent3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54,4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Расходы на организацию программы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247650" y="3810001"/>
            <a:ext cx="1657350" cy="2095500"/>
          </a:xfrm>
          <a:prstGeom prst="wedgeRoundRectCallout">
            <a:avLst>
              <a:gd name="adj1" fmla="val 58229"/>
              <a:gd name="adj2" fmla="val -76113"/>
              <a:gd name="adj3" fmla="val 16667"/>
            </a:avLst>
          </a:prstGeom>
          <a:solidFill>
            <a:schemeClr val="accent2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218,0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Сохранение и развитие профессионального искусства и народного творчества (Содержание  8 клубов)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6662506" y="3275579"/>
            <a:ext cx="1981161" cy="890970"/>
          </a:xfrm>
          <a:prstGeom prst="wedgeRoundRectCallout">
            <a:avLst>
              <a:gd name="adj1" fmla="val -146711"/>
              <a:gd name="adj2" fmla="val -31418"/>
              <a:gd name="adj3" fmla="val 16667"/>
            </a:avLst>
          </a:prstGeom>
          <a:solidFill>
            <a:schemeClr val="accent4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55,6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Подготовка и проведение празднования 400-летия основания Новокузнецка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6070592" y="4262159"/>
            <a:ext cx="2581275" cy="1038226"/>
          </a:xfrm>
          <a:prstGeom prst="wedgeRoundRectCallout">
            <a:avLst>
              <a:gd name="adj1" fmla="val -99272"/>
              <a:gd name="adj2" fmla="val -91049"/>
              <a:gd name="adj3" fmla="val 16667"/>
            </a:avLst>
          </a:prstGeom>
          <a:solidFill>
            <a:srgbClr val="93CDDD">
              <a:alpha val="49804"/>
            </a:srgb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</a:rPr>
              <a:t>7</a:t>
            </a:r>
            <a:endParaRPr lang="ru-RU" sz="1400" b="1" dirty="0" smtClean="0">
              <a:solidFill>
                <a:prstClr val="black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Охрана и сохранение объектов культурного наследия, находящихся в собственности Новокузнецкого городского округа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5106838" y="5434639"/>
            <a:ext cx="2553420" cy="801249"/>
          </a:xfrm>
          <a:prstGeom prst="wedgeRoundRectCallout">
            <a:avLst>
              <a:gd name="adj1" fmla="val -66453"/>
              <a:gd name="adj2" fmla="val -217471"/>
              <a:gd name="adj3" fmla="val 16667"/>
            </a:avLst>
          </a:prstGeom>
          <a:solidFill>
            <a:schemeClr val="tx2">
              <a:lumMod val="60000"/>
              <a:lumOff val="40000"/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203,1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Культурно-историческое наследие и доступность информационного пространства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386452" y="724384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2" name="Выноска 2 21"/>
          <p:cNvSpPr/>
          <p:nvPr/>
        </p:nvSpPr>
        <p:spPr>
          <a:xfrm flipH="1">
            <a:off x="1981034" y="5314414"/>
            <a:ext cx="1587258" cy="1139406"/>
          </a:xfrm>
          <a:prstGeom prst="borderCallout2">
            <a:avLst>
              <a:gd name="adj1" fmla="val -922"/>
              <a:gd name="adj2" fmla="val 71455"/>
              <a:gd name="adj3" fmla="val -17893"/>
              <a:gd name="adj4" fmla="val 71164"/>
              <a:gd name="adj5" fmla="val -42422"/>
              <a:gd name="adj6" fmla="val 36065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Обеспечение деятельности муниципальных библиотек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(1 МИБС, 25 филиалов библиотек)</a:t>
            </a:r>
          </a:p>
        </p:txBody>
      </p:sp>
      <p:sp>
        <p:nvSpPr>
          <p:cNvPr id="23" name="Выноска 2 22"/>
          <p:cNvSpPr/>
          <p:nvPr/>
        </p:nvSpPr>
        <p:spPr>
          <a:xfrm flipH="1">
            <a:off x="3795636" y="5343525"/>
            <a:ext cx="1233566" cy="1040020"/>
          </a:xfrm>
          <a:prstGeom prst="borderCallout2">
            <a:avLst>
              <a:gd name="adj1" fmla="val 1075"/>
              <a:gd name="adj2" fmla="val 16935"/>
              <a:gd name="adj3" fmla="val -24354"/>
              <a:gd name="adj4" fmla="val 16640"/>
              <a:gd name="adj5" fmla="val -68444"/>
              <a:gd name="adj6" fmla="val 62838"/>
            </a:avLst>
          </a:prstGeom>
          <a:solidFill>
            <a:srgbClr val="558ED5">
              <a:alpha val="15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Обеспечение деятельности муниципальных музеев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(4 музея)</a:t>
            </a:r>
          </a:p>
        </p:txBody>
      </p:sp>
    </p:spTree>
    <p:extLst>
      <p:ext uri="{BB962C8B-B14F-4D97-AF65-F5344CB8AC3E}">
        <p14:creationId xmlns="" xmlns:p14="http://schemas.microsoft.com/office/powerpoint/2010/main" val="21204513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312" y="151495"/>
            <a:ext cx="8721931" cy="774780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Путеводитель по бюджету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9392" y="3847605"/>
            <a:ext cx="6068291" cy="1991622"/>
          </a:xfrm>
          <a:noFill/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1. Вводная часть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..……………………………5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2. Основные параметры бюджета   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12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3. Доходы бюджета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…………………….1</a:t>
            </a:r>
            <a:r>
              <a:rPr lang="ru-RU" sz="1800" dirty="0" smtClean="0">
                <a:solidFill>
                  <a:srgbClr val="002060"/>
                </a:solidFill>
              </a:rPr>
              <a:t>3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4. Расходы бюджета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.19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5. Источники финансирования дефицита бюджета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.….</a:t>
            </a:r>
            <a:r>
              <a:rPr lang="en-US" sz="1800" dirty="0" smtClean="0">
                <a:solidFill>
                  <a:srgbClr val="002060"/>
                </a:solidFill>
              </a:rPr>
              <a:t>3</a:t>
            </a:r>
            <a:r>
              <a:rPr lang="ru-RU" sz="1800" dirty="0" smtClean="0">
                <a:solidFill>
                  <a:srgbClr val="002060"/>
                </a:solidFill>
              </a:rPr>
              <a:t>3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766597" y="5408310"/>
            <a:ext cx="553916" cy="988739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2161308" y="902523"/>
            <a:ext cx="6578930" cy="2790703"/>
          </a:xfrm>
          <a:prstGeom prst="cloudCallout">
            <a:avLst>
              <a:gd name="adj1" fmla="val 38134"/>
              <a:gd name="adj2" fmla="val 10911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 – довольно сложный для понимания документ, особенно для человека, непосвященного в бюджетный процесс.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Наш Путеводитель наглядно покажет, какие социальные выплаты заложены в бюджете, объем средств, направляемый на ремонт дорог, школ и других зданий, благоустройство территории нашего города.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Мы уверены, что информация, представленная в Путеводителе в информативной и компактной форме, позволит Вам расширить свои знания о бюджете и заложить основы для активного участия в бюджетном процессе города</a:t>
            </a: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2950" y="6087160"/>
            <a:ext cx="6810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/>
              <a:t>Обращаем ваше внимание, что, в случае отсутствия ссылки на период, значения показателей  относятся к </a:t>
            </a:r>
            <a:r>
              <a:rPr lang="ru-RU" sz="1400" dirty="0" smtClean="0">
                <a:solidFill>
                  <a:srgbClr val="FF0000"/>
                </a:solidFill>
              </a:rPr>
              <a:t>2018</a:t>
            </a:r>
            <a:r>
              <a:rPr lang="ru-RU" sz="1400" dirty="0" smtClean="0"/>
              <a:t> году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19104404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267419"/>
            <a:ext cx="7640040" cy="845390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МП «Управление муниципальными финансами Новокузнецкого городского округа»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1"/>
          </p:nvPr>
        </p:nvGraphicFramePr>
        <p:xfrm>
          <a:off x="590551" y="1942790"/>
          <a:ext cx="4076700" cy="3655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8575" y="3810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97294" y="1239868"/>
            <a:ext cx="6036855" cy="830997"/>
          </a:xfrm>
          <a:prstGeom prst="rect">
            <a:avLst/>
          </a:prstGeom>
          <a:solidFill>
            <a:schemeClr val="bg1"/>
          </a:solidFill>
          <a:ln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u="sng" dirty="0" smtClean="0">
                <a:solidFill>
                  <a:schemeClr val="tx1"/>
                </a:solidFill>
              </a:rPr>
              <a:t>Цель:</a:t>
            </a:r>
            <a:r>
              <a:rPr lang="ru-RU" sz="12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	</a:t>
            </a:r>
            <a:r>
              <a:rPr lang="ru-RU" sz="1200" dirty="0" smtClean="0"/>
              <a:t>Повышение качества управления муниципальными финансами в целях реализации Комплексной программы социально-экономического развития города Новокузнецка до 2025 года, для обеспечения сбалансированности и устойчивости бюджета Новокузнецкого городского округа</a:t>
            </a:r>
            <a:endParaRPr lang="ru-RU" sz="1200" dirty="0" smtClean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72276" y="1491839"/>
            <a:ext cx="1866900" cy="2043113"/>
          </a:xfrm>
          <a:prstGeom prst="roundRect">
            <a:avLst/>
          </a:prstGeom>
          <a:solidFill>
            <a:schemeClr val="bg2"/>
          </a:solidFill>
          <a:ln cap="rnd">
            <a:solidFill>
              <a:schemeClr val="bg2">
                <a:lumMod val="50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Общий объём: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1 912,7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2015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170,6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2016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276,9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2017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377,8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2018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329,3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2019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368,9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2020 год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– 389,2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2057400" y="3482937"/>
            <a:ext cx="1181100" cy="461665"/>
          </a:xfrm>
          <a:prstGeom prst="rect">
            <a:avLst/>
          </a:prstGeom>
          <a:noFill/>
          <a:ln cap="rnd">
            <a:noFill/>
            <a:rou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smtClean="0">
                <a:latin typeface="Trebuchet MS" pitchFamily="34" charset="0"/>
                <a:ea typeface="Verdana" pitchFamily="34" charset="0"/>
                <a:cs typeface="Verdana" pitchFamily="34" charset="0"/>
              </a:rPr>
              <a:t>329,3</a:t>
            </a: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4753154" y="3943350"/>
            <a:ext cx="3950897" cy="1600200"/>
          </a:xfrm>
          <a:prstGeom prst="wedgeRoundRectCallout">
            <a:avLst>
              <a:gd name="adj1" fmla="val -66792"/>
              <a:gd name="adj2" fmla="val -97428"/>
              <a:gd name="adj3" fmla="val 16667"/>
            </a:avLst>
          </a:prstGeom>
          <a:solidFill>
            <a:schemeClr val="tx2">
              <a:lumMod val="60000"/>
              <a:lumOff val="40000"/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</a:rPr>
              <a:t>Расходы на обслуживание муниципального долга составляют 4%  от общего объема расходов бюджета за исключением объема расходов, которые осуществляются за счет субвенций (согласно Бюджетному Кодексу РФ предельно допустимое значение 15%)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57702" y="1045014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013424" y="5788325"/>
            <a:ext cx="7228936" cy="793630"/>
          </a:xfrm>
          <a:prstGeom prst="rect">
            <a:avLst/>
          </a:prstGeom>
          <a:solidFill>
            <a:srgbClr val="F5F959">
              <a:alpha val="14902"/>
            </a:srgbClr>
          </a:solidFill>
          <a:ln w="12700"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Муниципальная программа имеет существенные отличия от большинства других программ Новокузнецкого городского округа. Она является «обеспечивающей», то есть, ориентирована на создание общих для всех участников бюджетного процесса условий и механизмов их реализации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21204513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228600"/>
            <a:ext cx="7022523" cy="1247775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МП «Защита прав детей-сирот и детей, </a:t>
            </a:r>
            <a:br>
              <a:rPr lang="ru-RU" sz="2400" dirty="0" smtClean="0"/>
            </a:br>
            <a:r>
              <a:rPr lang="ru-RU" sz="2400" dirty="0" smtClean="0"/>
              <a:t>оставшихся без попечения родителей, </a:t>
            </a:r>
            <a:br>
              <a:rPr lang="ru-RU" sz="2400" dirty="0" smtClean="0"/>
            </a:br>
            <a:r>
              <a:rPr lang="ru-RU" sz="2400" dirty="0" smtClean="0"/>
              <a:t>прав недееспособных граждан»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1"/>
          </p:nvPr>
        </p:nvGraphicFramePr>
        <p:xfrm>
          <a:off x="841010" y="2270723"/>
          <a:ext cx="3940540" cy="3329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8575" y="3810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3374" y="1414473"/>
            <a:ext cx="6448425" cy="646331"/>
          </a:xfrm>
          <a:prstGeom prst="rect">
            <a:avLst/>
          </a:prstGeom>
          <a:solidFill>
            <a:schemeClr val="bg1"/>
          </a:solidFill>
          <a:ln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u="sng" dirty="0" smtClean="0">
                <a:solidFill>
                  <a:schemeClr val="tx1"/>
                </a:solidFill>
              </a:rPr>
              <a:t>Цель:</a:t>
            </a:r>
            <a:r>
              <a:rPr lang="ru-RU" sz="12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	</a:t>
            </a:r>
            <a:r>
              <a:rPr lang="ru-RU" sz="1200" dirty="0" smtClean="0">
                <a:ea typeface="Verdana" pitchFamily="34" charset="0"/>
                <a:cs typeface="Verdana" pitchFamily="34" charset="0"/>
              </a:rPr>
              <a:t>Снижение социально-экономических проблем в городе Новокузнецке путем развития преимущественно форм семейного устройства детей-сирот и детей, оставшихся без попечения родителей, улучшение качества жизни недееспособных граждан</a:t>
            </a:r>
            <a:endParaRPr lang="ru-RU" sz="1200" dirty="0" smtClean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07620" y="1170089"/>
            <a:ext cx="1836330" cy="2025253"/>
          </a:xfrm>
          <a:prstGeom prst="roundRect">
            <a:avLst/>
          </a:prstGeom>
          <a:solidFill>
            <a:schemeClr val="bg2"/>
          </a:solidFill>
          <a:ln cap="rnd">
            <a:solidFill>
              <a:schemeClr val="bg2">
                <a:lumMod val="50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Общий объём: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1 652,0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2015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259,8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2016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274,8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2017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278,8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2018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279,3 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2019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279,7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2020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279,6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2190746" y="3702501"/>
            <a:ext cx="1257303" cy="461665"/>
          </a:xfrm>
          <a:prstGeom prst="rect">
            <a:avLst/>
          </a:prstGeom>
          <a:noFill/>
          <a:ln cap="rnd">
            <a:noFill/>
            <a:rou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smtClean="0">
                <a:latin typeface="Trebuchet MS" pitchFamily="34" charset="0"/>
                <a:ea typeface="Verdana" pitchFamily="34" charset="0"/>
                <a:cs typeface="Verdana" pitchFamily="34" charset="0"/>
              </a:rPr>
              <a:t>279,3</a:t>
            </a: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5343525" y="3438525"/>
            <a:ext cx="1562099" cy="981075"/>
          </a:xfrm>
          <a:prstGeom prst="wedgeRoundRectCallout">
            <a:avLst>
              <a:gd name="adj1" fmla="val -120430"/>
              <a:gd name="adj2" fmla="val -24657"/>
              <a:gd name="adj3" fmla="val 16667"/>
            </a:avLst>
          </a:prstGeom>
          <a:solidFill>
            <a:schemeClr val="accent2"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26,3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Расходы на организацию программы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4621062" y="5067300"/>
            <a:ext cx="3341837" cy="1082863"/>
          </a:xfrm>
          <a:prstGeom prst="wedgeRoundRectCallout">
            <a:avLst>
              <a:gd name="adj1" fmla="val -76430"/>
              <a:gd name="adj2" fmla="val -51224"/>
              <a:gd name="adj3" fmla="val 16667"/>
            </a:avLst>
          </a:prstGeom>
          <a:solidFill>
            <a:schemeClr val="tx2">
              <a:lumMod val="60000"/>
              <a:lumOff val="40000"/>
              <a:alpha val="50196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253,0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Развитие семейных форм устройства детей-сирот и детей, оставшихся без попечения родителей. Детей в приемных семьях 648 детей, 1644 под опекой.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386452" y="724384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21204513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267419"/>
            <a:ext cx="7640040" cy="845390"/>
          </a:xfrm>
        </p:spPr>
        <p:txBody>
          <a:bodyPr anchor="b">
            <a:noAutofit/>
          </a:bodyPr>
          <a:lstStyle/>
          <a:p>
            <a:pPr algn="l"/>
            <a:r>
              <a:rPr lang="ru-RU" sz="2400" dirty="0" smtClean="0"/>
              <a:t>МП «Развитие физической культуры и массового спорта Новокузнецкого городского округа»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1"/>
          </p:nvPr>
        </p:nvGraphicFramePr>
        <p:xfrm>
          <a:off x="590551" y="1942790"/>
          <a:ext cx="4076700" cy="3655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8575" y="3810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97294" y="1239868"/>
            <a:ext cx="6036855" cy="461665"/>
          </a:xfrm>
          <a:prstGeom prst="rect">
            <a:avLst/>
          </a:prstGeom>
          <a:solidFill>
            <a:schemeClr val="bg1"/>
          </a:solidFill>
          <a:ln cap="rnd">
            <a:solidFill>
              <a:schemeClr val="tx2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b="1" u="sng" dirty="0" smtClean="0">
                <a:solidFill>
                  <a:schemeClr val="tx1"/>
                </a:solidFill>
              </a:rPr>
              <a:t>Цель:</a:t>
            </a:r>
            <a:r>
              <a:rPr lang="ru-RU" sz="1200" i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	</a:t>
            </a:r>
            <a:r>
              <a:rPr lang="ru-RU" sz="1200" dirty="0" smtClean="0"/>
              <a:t>Создание условий для укрепления здоровья населения путем развития, популяризации массового спорта на территории города Новокузнецка</a:t>
            </a:r>
            <a:endParaRPr lang="ru-RU" sz="1200" dirty="0" smtClean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72276" y="1500769"/>
            <a:ext cx="1866900" cy="2025253"/>
          </a:xfrm>
          <a:prstGeom prst="roundRect">
            <a:avLst/>
          </a:prstGeom>
          <a:solidFill>
            <a:schemeClr val="bg2"/>
          </a:solidFill>
          <a:ln cap="rnd">
            <a:solidFill>
              <a:schemeClr val="bg2">
                <a:lumMod val="50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Общий объём: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625,4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2015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25,8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2016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9,6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2017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26,0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2018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192,2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2019 год –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186,7</a:t>
            </a:r>
          </a:p>
          <a:p>
            <a:pPr algn="ctr">
              <a:spcBef>
                <a:spcPts val="600"/>
              </a:spcBef>
            </a:pPr>
            <a:r>
              <a:rPr lang="ru-RU" sz="120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2020 год </a:t>
            </a:r>
            <a:r>
              <a:rPr lang="ru-RU" sz="1200" b="1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– 185,1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2057400" y="3482937"/>
            <a:ext cx="1181100" cy="461665"/>
          </a:xfrm>
          <a:prstGeom prst="rect">
            <a:avLst/>
          </a:prstGeom>
          <a:noFill/>
          <a:ln cap="rnd">
            <a:noFill/>
            <a:rou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dirty="0" smtClean="0">
                <a:latin typeface="Trebuchet MS" pitchFamily="34" charset="0"/>
                <a:ea typeface="Verdana" pitchFamily="34" charset="0"/>
                <a:cs typeface="Verdana" pitchFamily="34" charset="0"/>
              </a:rPr>
              <a:t>192,2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57702" y="1045014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695325" y="5788325"/>
            <a:ext cx="7547035" cy="793630"/>
          </a:xfrm>
          <a:prstGeom prst="rect">
            <a:avLst/>
          </a:prstGeom>
          <a:solidFill>
            <a:srgbClr val="F5F959">
              <a:alpha val="14902"/>
            </a:srgbClr>
          </a:solidFill>
          <a:ln w="12700"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Особое внимание в городе уделяется развитию детско-юношеского спорта.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11 муниципальных учреждений спорта: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4 спортивных школы олимпийского резерва и 7 спортивных школ, в которых занимается 7 160 человек</a:t>
            </a:r>
          </a:p>
        </p:txBody>
      </p:sp>
    </p:spTree>
    <p:extLst>
      <p:ext uri="{BB962C8B-B14F-4D97-AF65-F5344CB8AC3E}">
        <p14:creationId xmlns="" xmlns:p14="http://schemas.microsoft.com/office/powerpoint/2010/main" val="21204513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54379"/>
            <a:ext cx="7790213" cy="1306286"/>
          </a:xfrm>
        </p:spPr>
        <p:txBody>
          <a:bodyPr anchor="t"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5. ИСТОЧНИКИ ФИНАНСИРОВАНИЯ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ДЕФИЦИТА БЮДЖЕТА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3845" y="1021278"/>
            <a:ext cx="5379522" cy="5438899"/>
          </a:xfrm>
        </p:spPr>
        <p:txBody>
          <a:bodyPr>
            <a:normAutofit/>
          </a:bodyPr>
          <a:lstStyle/>
          <a:p>
            <a:pPr lvl="0"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/>
              <a:t>Муниципальные займы, осуществляемые путем выпуска муниципальных ценных бумаг от имени муниципального образования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/>
              <a:t>Кредиты, полученные от кредитных организаций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/>
              <a:t>Бюджетные кредиты, полученные от бюджетов других уровней бюджетной системы РФ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/>
              <a:t>Изменение остатков средств на счетах по учету средств местного бюджета</a:t>
            </a:r>
          </a:p>
          <a:p>
            <a:pPr lvl="0"/>
            <a:endParaRPr lang="ru-RU" sz="2000" dirty="0" smtClean="0"/>
          </a:p>
          <a:p>
            <a:endParaRPr lang="ru-RU" sz="20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85008" y="2161309"/>
            <a:ext cx="3040083" cy="2620241"/>
          </a:xfrm>
          <a:prstGeom prst="cloudCallout">
            <a:avLst>
              <a:gd name="adj1" fmla="val -37451"/>
              <a:gd name="adj2" fmla="val 78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Первые три источника составляют муниципальный долг, то есть совокупность долговых обязательств муниципального образования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34</a:t>
            </a:fld>
            <a:endParaRPr lang="en-US" dirty="0"/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7509409" y="208807"/>
          <a:ext cx="1264886" cy="941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753012" y="1321870"/>
          <a:ext cx="7400924" cy="515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7386452" y="74813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123950" y="0"/>
            <a:ext cx="7022523" cy="1028699"/>
          </a:xfrm>
        </p:spPr>
        <p:txBody>
          <a:bodyPr anchor="b">
            <a:noAutofit/>
          </a:bodyPr>
          <a:lstStyle/>
          <a:p>
            <a:r>
              <a:rPr lang="ru-RU" sz="3200" dirty="0" smtClean="0"/>
              <a:t>Муниципальный долг</a:t>
            </a:r>
          </a:p>
        </p:txBody>
      </p:sp>
    </p:spTree>
    <p:extLst>
      <p:ext uri="{BB962C8B-B14F-4D97-AF65-F5344CB8AC3E}">
        <p14:creationId xmlns="" xmlns:p14="http://schemas.microsoft.com/office/powerpoint/2010/main" val="284825554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1"/>
            <a:ext cx="9144000" cy="792089"/>
          </a:xfrm>
        </p:spPr>
        <p:txBody>
          <a:bodyPr anchor="t">
            <a:normAutofit fontScale="90000"/>
          </a:bodyPr>
          <a:lstStyle/>
          <a:p>
            <a:pPr algn="ctr">
              <a:defRPr/>
            </a:pPr>
            <a:r>
              <a:rPr lang="ru-RU" sz="2400" b="1" dirty="0"/>
              <a:t>Источники финансирования дефицита </a:t>
            </a:r>
            <a:r>
              <a:rPr lang="ru-RU" sz="2400" b="1" dirty="0" smtClean="0"/>
              <a:t>бюджета </a:t>
            </a:r>
            <a:br>
              <a:rPr lang="ru-RU" sz="2400" b="1" dirty="0" smtClean="0"/>
            </a:br>
            <a:r>
              <a:rPr lang="ru-RU" sz="2400" b="1" dirty="0" smtClean="0"/>
              <a:t>на 2018</a:t>
            </a:r>
            <a:r>
              <a:rPr lang="en-US" sz="2400" b="1" dirty="0" smtClean="0"/>
              <a:t>–</a:t>
            </a:r>
            <a:r>
              <a:rPr lang="ru-RU" sz="2400" b="1" dirty="0" smtClean="0"/>
              <a:t>2020 гг.</a:t>
            </a:r>
            <a:endParaRPr lang="ru-RU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3838D0-8980-4E4F-9A58-1C9CC4C94847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73908888"/>
              </p:ext>
            </p:extLst>
          </p:nvPr>
        </p:nvGraphicFramePr>
        <p:xfrm>
          <a:off x="457200" y="1214964"/>
          <a:ext cx="82296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275856" y="2560994"/>
            <a:ext cx="2592288" cy="504056"/>
          </a:xfrm>
          <a:prstGeom prst="roundRect">
            <a:avLst>
              <a:gd name="adj" fmla="val 3934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2560994"/>
            <a:ext cx="2592288" cy="504056"/>
          </a:xfrm>
          <a:prstGeom prst="roundRect">
            <a:avLst>
              <a:gd name="adj" fmla="val 3934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2560994"/>
            <a:ext cx="2592288" cy="504056"/>
          </a:xfrm>
          <a:prstGeom prst="roundRect">
            <a:avLst>
              <a:gd name="adj" fmla="val 3934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7544" y="1214964"/>
            <a:ext cx="2592288" cy="1096721"/>
          </a:xfrm>
          <a:prstGeom prst="roundRect">
            <a:avLst>
              <a:gd name="adj" fmla="val 10000"/>
            </a:avLst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chemeClr val="tx1"/>
                </a:solidFill>
              </a:rPr>
              <a:t>2018</a:t>
            </a:r>
            <a:r>
              <a:rPr lang="ru-RU" sz="2400" b="1" dirty="0" smtClean="0">
                <a:solidFill>
                  <a:schemeClr val="tx1"/>
                </a:solidFill>
              </a:rPr>
              <a:t> год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</a:rPr>
              <a:t>Дефицит</a:t>
            </a: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tx1"/>
                </a:solidFill>
              </a:rPr>
              <a:t>421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млн руб.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84168" y="1214964"/>
            <a:ext cx="2590638" cy="1096721"/>
          </a:xfrm>
          <a:prstGeom prst="roundRect">
            <a:avLst>
              <a:gd name="adj" fmla="val 10000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</a:rPr>
              <a:t>2020 год </a:t>
            </a: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</a:rPr>
              <a:t>Дефицит</a:t>
            </a: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266 </a:t>
            </a:r>
            <a:r>
              <a:rPr lang="ru-RU" sz="2000" dirty="0" smtClean="0">
                <a:solidFill>
                  <a:schemeClr val="tx1"/>
                </a:solidFill>
              </a:rPr>
              <a:t>млн руб.</a:t>
            </a:r>
            <a:endParaRPr lang="ru-RU" sz="2800" dirty="0" smtClean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608537075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42505"/>
            <a:ext cx="7802087" cy="665017"/>
          </a:xfrm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Открытые информационные ресурсы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30474" y="3867897"/>
            <a:ext cx="4163944" cy="52294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>
                <a:hlinkClick r:id="rId2"/>
              </a:rPr>
              <a:t>Бюджет для граждан Кемеровской области</a:t>
            </a:r>
            <a:endParaRPr lang="ru-RU" sz="1600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4" name="Рисунок 3" descr="Minfin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902" y="1650515"/>
            <a:ext cx="607088" cy="740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6420" y="2413861"/>
            <a:ext cx="4132052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hlinkClick r:id="rId4"/>
              </a:rPr>
              <a:t>Бюджет для граждан Российской Федерации</a:t>
            </a:r>
            <a:endParaRPr lang="ru-RU" sz="1600" dirty="0"/>
          </a:p>
          <a:p>
            <a:pPr algn="ctr"/>
            <a:endParaRPr lang="ru-RU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232664" y="5870313"/>
            <a:ext cx="85137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	</a:t>
            </a:r>
            <a:r>
              <a:rPr lang="ru-RU" sz="1350" dirty="0" smtClean="0"/>
              <a:t>  </a:t>
            </a:r>
            <a:r>
              <a:rPr lang="en-US" sz="1350" dirty="0" smtClean="0"/>
              <a:t>© </a:t>
            </a:r>
            <a:r>
              <a:rPr lang="ru-RU" sz="1050" dirty="0" smtClean="0"/>
              <a:t>Автор </a:t>
            </a:r>
            <a:r>
              <a:rPr lang="ru-RU" sz="1050" dirty="0"/>
              <a:t>титульного рисунка </a:t>
            </a:r>
            <a:r>
              <a:rPr lang="ru-RU" sz="1050" dirty="0" smtClean="0"/>
              <a:t>«Кузнецкая крепость» – </a:t>
            </a:r>
            <a:r>
              <a:rPr lang="ru-RU" sz="1050" dirty="0"/>
              <a:t>Савино</a:t>
            </a:r>
            <a:r>
              <a:rPr lang="en-US" sz="1050" dirty="0"/>
              <a:t>ff </a:t>
            </a:r>
            <a:r>
              <a:rPr lang="ru-RU" sz="1050" dirty="0"/>
              <a:t>Дмитрий</a:t>
            </a:r>
          </a:p>
        </p:txBody>
      </p:sp>
      <p:pic>
        <p:nvPicPr>
          <p:cNvPr id="1026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200" y="1637811"/>
            <a:ext cx="2179659" cy="68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logotip.gif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1703" y="4533076"/>
            <a:ext cx="1648653" cy="824327"/>
          </a:xfrm>
          <a:prstGeom prst="rect">
            <a:avLst/>
          </a:prstGeom>
        </p:spPr>
      </p:pic>
      <p:pic>
        <p:nvPicPr>
          <p:cNvPr id="1028" name="Picture 4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2169" y="2703037"/>
            <a:ext cx="2167720" cy="67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19620" y="3747073"/>
            <a:ext cx="2152819" cy="47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ndex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53161" y="3042546"/>
            <a:ext cx="718571" cy="761421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765544" y="5762847"/>
            <a:ext cx="2700670" cy="1588"/>
          </a:xfrm>
          <a:prstGeom prst="line">
            <a:avLst/>
          </a:prstGeom>
          <a:ln w="158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>
                <a:solidFill>
                  <a:srgbClr val="002060"/>
                </a:solidFill>
              </a:rPr>
              <a:t>Список источников и литературы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87823" y="1402537"/>
            <a:ext cx="8557846" cy="4774498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Конституция Российской Федерации (принята всенародным голосованием 12.12.1993).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Бюджетный кодекс Российской Федерации от 31.07.1998 № 145-ФЗ.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Налоговый кодекс Российской Федерации (часть первая) от 31.07.1998 № 146-ФЗ.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Налоговый кодекс Российской Федерации (часть вторая) от 05.08.2000 № 117-ФЗ.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Федеральный Закон от 06.10.2003 № 131-ФЗ «Об общих принципах организации местного самоуправления в Российской Федерации».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Федеральный закон от 08.05.2010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/>
              <a:t>Закон </a:t>
            </a:r>
            <a:r>
              <a:rPr lang="ru-RU" sz="1200" dirty="0"/>
              <a:t>Кемеровской области от 24.11.2005 № 134-ОЗ «О межбюджетных отношениях в Кемеровской области».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Устав Новокузнецкого городского округа.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Решение Новокузнецкого городского Совета народных депутатов от </a:t>
            </a:r>
            <a:r>
              <a:rPr lang="ru-RU" sz="1200" dirty="0" smtClean="0"/>
              <a:t>16.03.2016 </a:t>
            </a:r>
            <a:r>
              <a:rPr lang="ru-RU" sz="1200" dirty="0"/>
              <a:t>№ </a:t>
            </a:r>
            <a:r>
              <a:rPr lang="ru-RU" sz="1200" dirty="0" smtClean="0"/>
              <a:t>2/25 </a:t>
            </a:r>
            <a:r>
              <a:rPr lang="ru-RU" sz="1200" dirty="0"/>
              <a:t>«Об утверждении Положения о бюджетном процессе в Новокузнецком городском округе».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Постановление </a:t>
            </a:r>
            <a:r>
              <a:rPr lang="ru-RU" sz="1200" dirty="0" smtClean="0"/>
              <a:t>администрации города </a:t>
            </a:r>
            <a:r>
              <a:rPr lang="ru-RU" sz="1200" dirty="0"/>
              <a:t>Новокузнецка от </a:t>
            </a:r>
            <a:r>
              <a:rPr lang="ru-RU" sz="1200" dirty="0" smtClean="0"/>
              <a:t>10.04.2014 </a:t>
            </a:r>
            <a:r>
              <a:rPr lang="ru-RU" sz="1200" dirty="0"/>
              <a:t>№ </a:t>
            </a:r>
            <a:r>
              <a:rPr lang="ru-RU" sz="1200" dirty="0" smtClean="0"/>
              <a:t>54 </a:t>
            </a:r>
            <a:r>
              <a:rPr lang="ru-RU" sz="1200" dirty="0"/>
              <a:t>«О реализации норм Бюджетного кодекса Российской Федерации».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/>
              <a:t>Постановление администрации города Новокузнецка от 30.11.2010 № 114 «О совершенствовании правового положения муниципальных учреждений</a:t>
            </a:r>
            <a:r>
              <a:rPr lang="ru-RU" sz="1200" dirty="0" smtClean="0"/>
              <a:t>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/>
              <a:t>Решение Новокузнецкого городского Совета народных депутатов от 26.12.2017 № 12/114 «О бюджете Новокузнецкого городского округа на 2018 год и на плановый период 2019 и 2020 годов».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/>
              <a:t>Приказ МФ РФ от 22.09.2015 №145н «Об утверждении методических рекомендаций по представлению бюджетов субъектов РФ и местных бюджетов и отчетов об их исполнении в доступной для граждан форме».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/>
              <a:t>Постановление администрации города Новокузнецка от 16.10.2017 года №160 «О среднесрочном прогнозе социально-экономического развития Новокузнецкого городского округа на 2018 год и плановый период 2019 и 2020 годов»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endParaRPr lang="ru-RU" sz="1200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77A7-DC07-4CD4-8E5E-4C0F05A4E476}" type="slidenum">
              <a:rPr lang="ru-RU"/>
              <a:pPr/>
              <a:t>37</a:t>
            </a:fld>
            <a:endParaRPr lang="ru-RU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232997" y="1302451"/>
            <a:ext cx="8703969" cy="137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/>
          </a:p>
        </p:txBody>
      </p:sp>
    </p:spTree>
    <p:extLst>
      <p:ext uri="{BB962C8B-B14F-4D97-AF65-F5344CB8AC3E}">
        <p14:creationId xmlns="" xmlns:p14="http://schemas.microsoft.com/office/powerpoint/2010/main" val="236867261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5585" y="1322364"/>
            <a:ext cx="7928658" cy="50996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ru-RU" sz="1600" b="1" dirty="0" smtClean="0"/>
              <a:t>ГАДБ</a:t>
            </a:r>
            <a:r>
              <a:rPr lang="ru-RU" sz="1600" dirty="0" smtClean="0"/>
              <a:t> – главный администратор доходов бюджета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ГРБС</a:t>
            </a:r>
            <a:r>
              <a:rPr lang="ru-RU" sz="1600" dirty="0" smtClean="0"/>
              <a:t> – главный распорядитель бюджетных средств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ЕНВД</a:t>
            </a:r>
            <a:r>
              <a:rPr lang="ru-RU" sz="1600" dirty="0" smtClean="0"/>
              <a:t> – единый налог на вмененный доход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КГК</a:t>
            </a:r>
            <a:r>
              <a:rPr lang="ru-RU" sz="1600" dirty="0" smtClean="0"/>
              <a:t> – комитет городского контроля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КО</a:t>
            </a:r>
            <a:r>
              <a:rPr lang="ru-RU" sz="1600" dirty="0" smtClean="0"/>
              <a:t> – Кемеровская область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МКД</a:t>
            </a:r>
            <a:r>
              <a:rPr lang="ru-RU" sz="1600" dirty="0" smtClean="0"/>
              <a:t> – многоквартирный дом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МП – </a:t>
            </a:r>
            <a:r>
              <a:rPr lang="ru-RU" sz="1600" dirty="0" smtClean="0"/>
              <a:t>муниципальная программа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МБТ</a:t>
            </a:r>
            <a:r>
              <a:rPr lang="ru-RU" sz="1600" dirty="0" smtClean="0"/>
              <a:t> – межбюджетные трансферты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НГО</a:t>
            </a:r>
            <a:r>
              <a:rPr lang="ru-RU" sz="1600" dirty="0" smtClean="0"/>
              <a:t> – Новокузнецкий городской округ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НДПИ</a:t>
            </a:r>
            <a:r>
              <a:rPr lang="ru-RU" sz="1600" dirty="0" smtClean="0"/>
              <a:t> – налог на добычу полезных ископаемых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НДС</a:t>
            </a:r>
            <a:r>
              <a:rPr lang="ru-RU" sz="1600" dirty="0" smtClean="0"/>
              <a:t> – налог на добавленную стоимость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НДФЛ</a:t>
            </a:r>
            <a:r>
              <a:rPr lang="ru-RU" sz="1600" dirty="0" smtClean="0"/>
              <a:t> – налог на доходы физических лиц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ОМС</a:t>
            </a:r>
            <a:r>
              <a:rPr lang="ru-RU" sz="1600" dirty="0" smtClean="0"/>
              <a:t> – обязательное медицинское страхование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РЭК</a:t>
            </a:r>
            <a:r>
              <a:rPr lang="ru-RU" sz="1600" dirty="0" smtClean="0"/>
              <a:t> – Региональная Энергетическая комиссия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СНД</a:t>
            </a:r>
            <a:r>
              <a:rPr lang="ru-RU" sz="1600" dirty="0" smtClean="0"/>
              <a:t> – Совет народных депутатов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ТБО</a:t>
            </a:r>
            <a:r>
              <a:rPr lang="ru-RU" sz="1600" dirty="0" smtClean="0"/>
              <a:t> – твердые бытовые отходы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УСН</a:t>
            </a:r>
            <a:r>
              <a:rPr lang="ru-RU" sz="1600" dirty="0" smtClean="0"/>
              <a:t> – упрощенная система налогообложения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/>
              <a:t>ФО</a:t>
            </a:r>
            <a:r>
              <a:rPr lang="ru-RU" sz="1600" dirty="0" smtClean="0"/>
              <a:t> – финансовый орган</a:t>
            </a:r>
          </a:p>
          <a:p>
            <a:pPr>
              <a:lnSpc>
                <a:spcPct val="120000"/>
              </a:lnSpc>
            </a:pPr>
            <a:endParaRPr lang="ru-RU" sz="1600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232914" y="1299209"/>
            <a:ext cx="8683154" cy="3379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>
                <a:solidFill>
                  <a:srgbClr val="002060"/>
                </a:solidFill>
              </a:rPr>
              <a:t>Список </a:t>
            </a:r>
            <a:r>
              <a:rPr lang="ru-RU" sz="3200" b="1" dirty="0" smtClean="0">
                <a:solidFill>
                  <a:srgbClr val="002060"/>
                </a:solidFill>
              </a:rPr>
              <a:t>использованных сокращений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Схема 19"/>
          <p:cNvGraphicFramePr/>
          <p:nvPr/>
        </p:nvGraphicFramePr>
        <p:xfrm>
          <a:off x="328352" y="1143000"/>
          <a:ext cx="8447512" cy="4810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Контактная информация для граждан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Город Новокузнецк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IMG_1208_без лог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078" y="3059667"/>
            <a:ext cx="7241969" cy="3491715"/>
          </a:xfrm>
          <a:prstGeom prst="rect">
            <a:avLst/>
          </a:prstGeom>
        </p:spPr>
      </p:pic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6894" y="1163779"/>
            <a:ext cx="7576460" cy="1935677"/>
          </a:xfrm>
        </p:spPr>
        <p:txBody>
          <a:bodyPr>
            <a:noAutofit/>
          </a:bodyPr>
          <a:lstStyle/>
          <a:p>
            <a:pPr marL="177800" indent="-177800" algn="just">
              <a:spcAft>
                <a:spcPts val="3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1400" dirty="0" smtClean="0"/>
              <a:t>Официальное полное наименование муниципального образования </a:t>
            </a:r>
            <a:r>
              <a:rPr lang="ru-RU" sz="1400" b="1" dirty="0" smtClean="0"/>
              <a:t>- Новокузнецкий городской округ</a:t>
            </a:r>
            <a:r>
              <a:rPr lang="ru-RU" sz="1400" dirty="0" smtClean="0"/>
              <a:t>. Сокращенное наименование – город Новокузнецк. Первый по площади в Кузбассе и второй по населению, а также старейший город Кемеровской области. Город основан в 1618 году как острог возле впадения р. Кондомы в р. Томь.  В 2018 году город Новокузнецк будет праздновать свое 400-летие.</a:t>
            </a:r>
          </a:p>
          <a:p>
            <a:pPr marL="177800" indent="-177800" algn="just"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1400" dirty="0" smtClean="0"/>
              <a:t>Новокузнецк — в России тридцатый по численности населения; важный экономический, транспортный и культурный центр Сибири. Население — 552 310 человек (2017). Площадь города — 424 км².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5983183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8759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8155" y="142504"/>
            <a:ext cx="7790213" cy="1054118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3200" b="1" dirty="0" smtClean="0">
                <a:solidFill>
                  <a:srgbClr val="002060"/>
                </a:solidFill>
              </a:rPr>
              <a:t>1. ВВОДНАЯ ЧАСТЬ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2400" dirty="0" smtClean="0">
                <a:latin typeface="+mn-lt"/>
              </a:rPr>
              <a:t>Что такое бюджет </a:t>
            </a:r>
            <a:endParaRPr lang="ru-RU" sz="1400" dirty="0">
              <a:latin typeface="+mn-lt"/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2669" y="4782679"/>
            <a:ext cx="1983321" cy="6548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</a:rPr>
              <a:t>Дефицит</a:t>
            </a:r>
            <a:endParaRPr lang="en-US" sz="2100" dirty="0">
              <a:solidFill>
                <a:schemeClr val="tx1"/>
              </a:solidFill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</a:rPr>
              <a:t>превышение </a:t>
            </a:r>
            <a:r>
              <a:rPr lang="ru-RU" sz="1050" b="1" dirty="0">
                <a:solidFill>
                  <a:srgbClr val="FF0000"/>
                </a:solidFill>
              </a:rPr>
              <a:t>расходов</a:t>
            </a:r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ru-RU" sz="1050" dirty="0" smtClean="0">
                <a:solidFill>
                  <a:schemeClr val="tx1"/>
                </a:solidFill>
              </a:rPr>
              <a:t>над </a:t>
            </a:r>
            <a:r>
              <a:rPr lang="ru-RU" sz="1050" dirty="0">
                <a:solidFill>
                  <a:schemeClr val="tx1"/>
                </a:solidFill>
              </a:rPr>
              <a:t>доходами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43888" y="4791780"/>
            <a:ext cx="2009137" cy="67914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</a:rPr>
              <a:t>Профицит</a:t>
            </a:r>
            <a:endParaRPr lang="en-US" sz="2100" dirty="0">
              <a:solidFill>
                <a:schemeClr val="tx1"/>
              </a:solidFill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</a:rPr>
              <a:t>превышение </a:t>
            </a:r>
            <a:r>
              <a:rPr lang="ru-RU" sz="1050" b="1" dirty="0">
                <a:solidFill>
                  <a:schemeClr val="accent5">
                    <a:lumMod val="50000"/>
                  </a:schemeClr>
                </a:solidFill>
              </a:rPr>
              <a:t>доходов</a:t>
            </a:r>
            <a:r>
              <a:rPr lang="ru-RU" sz="1050" dirty="0">
                <a:solidFill>
                  <a:schemeClr val="tx1"/>
                </a:solidFill>
              </a:rPr>
              <a:t> над расходами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157289" y="3169197"/>
            <a:ext cx="2574534" cy="1616386"/>
            <a:chOff x="6139751" y="2616304"/>
            <a:chExt cx="2574534" cy="1616386"/>
          </a:xfrm>
        </p:grpSpPr>
        <p:sp>
          <p:nvSpPr>
            <p:cNvPr id="6" name="Скругленный прямоугольник 5"/>
            <p:cNvSpPr/>
            <p:nvPr/>
          </p:nvSpPr>
          <p:spPr>
            <a:xfrm rot="21283331">
              <a:off x="6170653" y="345432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 rot="21283331">
              <a:off x="6139751" y="2616304"/>
              <a:ext cx="860897" cy="40126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  <a:alpha val="5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 rot="21283331">
              <a:off x="6154014" y="3037025"/>
              <a:ext cx="860897" cy="40126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16" name="Блок-схема: извлечение 15"/>
            <p:cNvSpPr/>
            <p:nvPr/>
          </p:nvSpPr>
          <p:spPr>
            <a:xfrm>
              <a:off x="7255136" y="3937212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 rot="21340983">
              <a:off x="6160775" y="3820480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 rot="21332283">
              <a:off x="7812044" y="3326803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10191" y="3204469"/>
            <a:ext cx="2639944" cy="1550448"/>
            <a:chOff x="423308" y="2662209"/>
            <a:chExt cx="2639944" cy="15504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 rot="456204">
              <a:off x="2128080" y="3477003"/>
              <a:ext cx="860897" cy="40126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 rot="456204">
              <a:off x="2202355" y="2662209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 rot="456204">
              <a:off x="2170425" y="3073256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>
              <a:off x="1517670" y="3917179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 rot="402593">
              <a:off x="423308" y="3800446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 rot="456784">
              <a:off x="469512" y="327758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</p:grpSp>
      <p:pic>
        <p:nvPicPr>
          <p:cNvPr id="2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610" y="5447152"/>
            <a:ext cx="553916" cy="988739"/>
          </a:xfrm>
          <a:prstGeom prst="rect">
            <a:avLst/>
          </a:prstGeom>
        </p:spPr>
      </p:pic>
      <p:sp>
        <p:nvSpPr>
          <p:cNvPr id="21" name="Выноска-облако 20"/>
          <p:cNvSpPr/>
          <p:nvPr/>
        </p:nvSpPr>
        <p:spPr>
          <a:xfrm>
            <a:off x="3063834" y="2806996"/>
            <a:ext cx="3032166" cy="2155530"/>
          </a:xfrm>
          <a:prstGeom prst="cloudCallout">
            <a:avLst>
              <a:gd name="adj1" fmla="val -24424"/>
              <a:gd name="adj2" fmla="val 7361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Сбалансированность </a:t>
            </a: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бюджета по доходам и расходам —</a:t>
            </a: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4966" y="5821277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/>
              <a:t>При </a:t>
            </a:r>
            <a:r>
              <a:rPr lang="ru-RU" sz="1050" b="1" dirty="0"/>
              <a:t>дефиците</a:t>
            </a:r>
            <a:r>
              <a:rPr lang="ru-RU" sz="1050" dirty="0"/>
              <a:t> принимается решение о привлечении источников его покрытия (используются имеющиеся накопления, берутся займы и т.д.)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5292" y="5822393"/>
            <a:ext cx="26950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/>
              <a:t>При </a:t>
            </a:r>
            <a:r>
              <a:rPr lang="ru-RU" sz="1050" b="1" dirty="0" err="1"/>
              <a:t>профиците</a:t>
            </a:r>
            <a:r>
              <a:rPr lang="ru-RU" sz="1050" b="1" dirty="0"/>
              <a:t> </a:t>
            </a:r>
            <a:r>
              <a:rPr lang="ru-RU" sz="1050" dirty="0"/>
              <a:t>принимается решение о том, как использовать дополнительные средства (накапливать резервы, погашать долг и т.д.)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1824" y="1219200"/>
            <a:ext cx="76990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Бюджет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/>
              <a:t>– это план доходов и расходов на определённый период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>
                <a:solidFill>
                  <a:srgbClr val="FF0000"/>
                </a:solidFill>
              </a:rPr>
              <a:t>Доходы</a:t>
            </a:r>
            <a:r>
              <a:rPr lang="ru-RU" sz="1400" b="1" dirty="0" smtClean="0">
                <a:solidFill>
                  <a:srgbClr val="FF3300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ru-RU" sz="1400" b="1" dirty="0" smtClean="0">
                <a:solidFill>
                  <a:srgbClr val="FF3300"/>
                </a:solidFill>
              </a:rPr>
              <a:t> </a:t>
            </a:r>
            <a:r>
              <a:rPr lang="ru-RU" sz="1400" dirty="0" smtClean="0"/>
              <a:t>это поступающие в бюджет денежные средства (налоги юридических и физических лиц, административные платежи и сборы, безвозмездные поступления)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>
                <a:solidFill>
                  <a:srgbClr val="FF0000"/>
                </a:solidFill>
              </a:rPr>
              <a:t>Расходы</a:t>
            </a:r>
            <a:r>
              <a:rPr lang="ru-RU" sz="1400" dirty="0" smtClean="0">
                <a:solidFill>
                  <a:srgbClr val="FF3300"/>
                </a:solidFill>
              </a:rPr>
              <a:t> </a:t>
            </a:r>
            <a:r>
              <a:rPr lang="ru-RU" sz="1400" dirty="0" smtClean="0"/>
              <a:t>– 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</a:t>
            </a:r>
            <a:endParaRPr lang="ru-RU" sz="1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33301" y="3645024"/>
            <a:ext cx="777649" cy="10368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2318" y="1229398"/>
            <a:ext cx="777649" cy="1036865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29288084"/>
              </p:ext>
            </p:extLst>
          </p:nvPr>
        </p:nvGraphicFramePr>
        <p:xfrm>
          <a:off x="2871193" y="1047875"/>
          <a:ext cx="6630308" cy="4630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23949" y="617518"/>
            <a:ext cx="7754586" cy="522514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latin typeface="+mn-lt"/>
                <a:ea typeface="+mn-ea"/>
                <a:cs typeface="+mn-cs"/>
              </a:rPr>
              <a:t>Представляет </a:t>
            </a:r>
            <a:r>
              <a:rPr lang="ru-RU" sz="1400" dirty="0">
                <a:latin typeface="+mn-lt"/>
                <a:ea typeface="+mn-ea"/>
                <a:cs typeface="+mn-cs"/>
              </a:rPr>
              <a:t>собой деятельность по составлению проекта бюджета, его рассмотрению, </a:t>
            </a:r>
            <a:r>
              <a:rPr lang="ru-RU" sz="1400" dirty="0" smtClean="0">
                <a:latin typeface="+mn-lt"/>
                <a:ea typeface="+mn-ea"/>
                <a:cs typeface="+mn-cs"/>
              </a:rPr>
              <a:t/>
            </a:r>
            <a:br>
              <a:rPr lang="ru-RU" sz="1400" dirty="0" smtClean="0">
                <a:latin typeface="+mn-lt"/>
                <a:ea typeface="+mn-ea"/>
                <a:cs typeface="+mn-cs"/>
              </a:rPr>
            </a:br>
            <a:r>
              <a:rPr lang="ru-RU" sz="1400" dirty="0" smtClean="0">
                <a:latin typeface="+mn-lt"/>
                <a:ea typeface="+mn-ea"/>
                <a:cs typeface="+mn-cs"/>
              </a:rPr>
              <a:t>утверждению</a:t>
            </a:r>
            <a:r>
              <a:rPr lang="ru-RU" sz="1400" dirty="0">
                <a:latin typeface="+mn-lt"/>
                <a:ea typeface="+mn-ea"/>
                <a:cs typeface="+mn-cs"/>
              </a:rPr>
              <a:t>, исполнению, составлению </a:t>
            </a:r>
            <a:r>
              <a:rPr lang="ru-RU" sz="1400" dirty="0" smtClean="0">
                <a:latin typeface="+mn-lt"/>
                <a:ea typeface="+mn-ea"/>
                <a:cs typeface="+mn-cs"/>
              </a:rPr>
              <a:t>отчёта </a:t>
            </a:r>
            <a:r>
              <a:rPr lang="ru-RU" sz="1400" dirty="0">
                <a:latin typeface="+mn-lt"/>
                <a:ea typeface="+mn-ea"/>
                <a:cs typeface="+mn-cs"/>
              </a:rPr>
              <a:t>об исполнении и </a:t>
            </a:r>
            <a:r>
              <a:rPr lang="ru-RU" sz="1400" dirty="0" smtClean="0">
                <a:latin typeface="+mn-lt"/>
                <a:ea typeface="+mn-ea"/>
                <a:cs typeface="+mn-cs"/>
              </a:rPr>
              <a:t>утверждению отчёта.</a:t>
            </a:r>
            <a:endParaRPr lang="ru-RU" sz="14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390" y="4673303"/>
            <a:ext cx="553916" cy="988739"/>
          </a:xfrm>
        </p:spPr>
      </p:pic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380011" y="1325527"/>
            <a:ext cx="3645724" cy="2838892"/>
          </a:xfrm>
          <a:prstGeom prst="cloudCallout">
            <a:avLst>
              <a:gd name="adj1" fmla="val -37093"/>
              <a:gd name="adj2" fmla="val 64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Цели публичных слушаний по проекту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Достижение разумного баланса между возможностями бюджета и потребностями в расходах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Развитие гласности и прозрачности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Вовлечение населения в процесс формирования бюджета</a:t>
            </a:r>
          </a:p>
          <a:p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166" y="5407814"/>
            <a:ext cx="4822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Основы составления проекта бюджета города</a:t>
            </a:r>
          </a:p>
        </p:txBody>
      </p:sp>
      <p:grpSp>
        <p:nvGrpSpPr>
          <p:cNvPr id="6" name="Группа 12"/>
          <p:cNvGrpSpPr/>
          <p:nvPr/>
        </p:nvGrpSpPr>
        <p:grpSpPr>
          <a:xfrm>
            <a:off x="4800739" y="5747657"/>
            <a:ext cx="1457548" cy="825543"/>
            <a:chOff x="1496815" y="1528291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4" name="Овал 13"/>
            <p:cNvSpPr/>
            <p:nvPr/>
          </p:nvSpPr>
          <p:spPr>
            <a:xfrm>
              <a:off x="1496815" y="1528291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1644348" y="1675824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 smtClean="0">
                  <a:solidFill>
                    <a:schemeClr val="tx2"/>
                  </a:solidFill>
                </a:rPr>
                <a:t>Муниципальные программы города</a:t>
              </a:r>
              <a:endParaRPr lang="ru-RU" sz="9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7" name="Группа 15"/>
          <p:cNvGrpSpPr/>
          <p:nvPr/>
        </p:nvGrpSpPr>
        <p:grpSpPr>
          <a:xfrm>
            <a:off x="346725" y="5747657"/>
            <a:ext cx="1457548" cy="825543"/>
            <a:chOff x="2986977" y="7422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7" name="Овал 16"/>
            <p:cNvSpPr/>
            <p:nvPr/>
          </p:nvSpPr>
          <p:spPr>
            <a:xfrm>
              <a:off x="2986977" y="7422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3134510" y="221753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Бюджетное послание Президента Российской Федерации</a:t>
              </a:r>
            </a:p>
          </p:txBody>
        </p:sp>
      </p:grpSp>
      <p:grpSp>
        <p:nvGrpSpPr>
          <p:cNvPr id="10" name="Группа 18"/>
          <p:cNvGrpSpPr/>
          <p:nvPr/>
        </p:nvGrpSpPr>
        <p:grpSpPr>
          <a:xfrm>
            <a:off x="1831396" y="5747657"/>
            <a:ext cx="1457548" cy="825543"/>
            <a:chOff x="4535195" y="1521034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0" name="Овал 19"/>
            <p:cNvSpPr/>
            <p:nvPr/>
          </p:nvSpPr>
          <p:spPr>
            <a:xfrm>
              <a:off x="4535195" y="1521034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Овал 4"/>
            <p:cNvSpPr/>
            <p:nvPr/>
          </p:nvSpPr>
          <p:spPr>
            <a:xfrm>
              <a:off x="4682728" y="166856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Прогноз социально-экономического развития города</a:t>
              </a:r>
            </a:p>
          </p:txBody>
        </p:sp>
      </p:grpSp>
      <p:grpSp>
        <p:nvGrpSpPr>
          <p:cNvPr id="11" name="Группа 21"/>
          <p:cNvGrpSpPr/>
          <p:nvPr/>
        </p:nvGrpSpPr>
        <p:grpSpPr>
          <a:xfrm>
            <a:off x="3316067" y="5747657"/>
            <a:ext cx="1457548" cy="825543"/>
            <a:chOff x="2820063" y="302571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3" name="Овал 22"/>
            <p:cNvSpPr/>
            <p:nvPr/>
          </p:nvSpPr>
          <p:spPr>
            <a:xfrm>
              <a:off x="2820063" y="302571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Овал 4"/>
            <p:cNvSpPr/>
            <p:nvPr/>
          </p:nvSpPr>
          <p:spPr>
            <a:xfrm>
              <a:off x="2982110" y="318775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Основные направления бюджетной и налоговой политики</a:t>
              </a:r>
            </a:p>
          </p:txBody>
        </p:sp>
      </p:grp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Бюджетный процесс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72546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TextBox 10"/>
          <p:cNvSpPr txBox="1"/>
          <p:nvPr/>
        </p:nvSpPr>
        <p:spPr>
          <a:xfrm>
            <a:off x="3040079" y="2230791"/>
            <a:ext cx="3681350" cy="2246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Возможности влияния гражданина на </a:t>
            </a:r>
            <a:r>
              <a:rPr lang="ru-RU" sz="1400" b="1" dirty="0" smtClean="0"/>
              <a:t>процесс формирования </a:t>
            </a:r>
            <a:r>
              <a:rPr lang="ru-RU" sz="1400" b="1" dirty="0"/>
              <a:t>бюджета</a:t>
            </a:r>
          </a:p>
          <a:p>
            <a:pPr lvl="0"/>
            <a:endParaRPr lang="ru-RU" sz="1400" b="1" dirty="0"/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обсуждения целевых программ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слушания проекта </a:t>
            </a:r>
            <a:r>
              <a:rPr lang="ru-RU" sz="1400" b="1" dirty="0" smtClean="0"/>
              <a:t>решения о местном </a:t>
            </a:r>
            <a:r>
              <a:rPr lang="ru-RU" sz="1400" b="1" dirty="0"/>
              <a:t>бюджете на очередной финансовый год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слушания по проекту </a:t>
            </a:r>
            <a:r>
              <a:rPr lang="ru-RU" sz="1400" b="1" dirty="0" smtClean="0"/>
              <a:t>решения об </a:t>
            </a:r>
            <a:r>
              <a:rPr lang="ru-RU" sz="1400" b="1" dirty="0"/>
              <a:t>исполнении </a:t>
            </a:r>
            <a:r>
              <a:rPr lang="ru-RU" sz="1400" b="1" dirty="0" smtClean="0"/>
              <a:t>бюджета</a:t>
            </a:r>
            <a:endParaRPr lang="ru-RU" dirty="0"/>
          </a:p>
        </p:txBody>
      </p:sp>
      <p:sp>
        <p:nvSpPr>
          <p:cNvPr id="13" name="Выгнутая вверх стрелка 12"/>
          <p:cNvSpPr/>
          <p:nvPr/>
        </p:nvSpPr>
        <p:spPr>
          <a:xfrm rot="10800000">
            <a:off x="1287065" y="5090873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049" y="2650809"/>
            <a:ext cx="1591658" cy="1591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758" y="2821132"/>
            <a:ext cx="1395874" cy="19018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12401" y="2408777"/>
            <a:ext cx="158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Бюджет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6890" y="2271087"/>
            <a:ext cx="2677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Налогоплательщик</a:t>
            </a: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1436915" y="1071021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9916" y="1539902"/>
            <a:ext cx="470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/>
              <a:t>Формирует доходную часть бюджета, уплачивая налоги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0690" y="5075415"/>
            <a:ext cx="5047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1400" i="1" dirty="0"/>
              <a:t>Получает социальные гарантии – расходная часть бюджета</a:t>
            </a:r>
          </a:p>
          <a:p>
            <a:pPr lvl="0"/>
            <a:r>
              <a:rPr lang="ru-RU" sz="1400" i="1" dirty="0"/>
              <a:t> (образование, здравоохранение, социальные льготы и др</a:t>
            </a:r>
            <a:r>
              <a:rPr lang="ru-RU" sz="1400" i="1" dirty="0" smtClean="0"/>
              <a:t>.)</a:t>
            </a:r>
            <a:endParaRPr lang="ru-RU" sz="1400" i="1" dirty="0"/>
          </a:p>
        </p:txBody>
      </p:sp>
      <p:sp>
        <p:nvSpPr>
          <p:cNvPr id="17" name="Нашивка 16"/>
          <p:cNvSpPr/>
          <p:nvPr/>
        </p:nvSpPr>
        <p:spPr>
          <a:xfrm>
            <a:off x="6837630" y="3247176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311" y="4192515"/>
            <a:ext cx="2835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Получатель </a:t>
            </a:r>
          </a:p>
          <a:p>
            <a:pPr algn="ctr"/>
            <a:r>
              <a:rPr lang="ru-RU" sz="2400" dirty="0"/>
              <a:t>социальных выплат </a:t>
            </a:r>
          </a:p>
        </p:txBody>
      </p:sp>
      <p:sp>
        <p:nvSpPr>
          <p:cNvPr id="37" name="Нашивка 36"/>
          <p:cNvSpPr/>
          <p:nvPr/>
        </p:nvSpPr>
        <p:spPr>
          <a:xfrm>
            <a:off x="2596219" y="3235658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Участие гражданина в бюджетном процессе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2300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23950" y="388938"/>
            <a:ext cx="7623175" cy="642937"/>
          </a:xfrm>
        </p:spPr>
        <p:txBody>
          <a:bodyPr anchor="t">
            <a:normAutofit fontScale="90000"/>
          </a:bodyPr>
          <a:lstStyle/>
          <a:p>
            <a:pPr algn="l" eaLnBrk="1" hangingPunct="1">
              <a:defRPr/>
            </a:pPr>
            <a:r>
              <a:rPr lang="ru-RU" sz="2400" dirty="0" smtClean="0"/>
              <a:t>Бюджет города Новокузнецка в бюджетной системе РФ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650" dirty="0"/>
          </a:p>
        </p:txBody>
      </p:sp>
      <p:pic>
        <p:nvPicPr>
          <p:cNvPr id="5" name="Содержимое 3" descr="02-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4194" y="1586393"/>
            <a:ext cx="7239182" cy="4530843"/>
          </a:xfrm>
          <a:scene3d>
            <a:camera prst="orthographicFront"/>
            <a:lightRig rig="threePt" dir="t"/>
          </a:scene3d>
          <a:sp3d contourW="12700"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94849-AB5B-417E-9A96-832E930F927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38338" y="2757488"/>
            <a:ext cx="1447800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Россия: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en-US" sz="1350" dirty="0">
                <a:latin typeface="+mn-lt"/>
                <a:cs typeface="+mn-cs"/>
              </a:rPr>
              <a:t>1</a:t>
            </a:r>
            <a:r>
              <a:rPr lang="ru-RU" sz="1350" dirty="0">
                <a:latin typeface="+mn-lt"/>
                <a:cs typeface="+mn-cs"/>
              </a:rPr>
              <a:t>5 257,8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Расходы</a:t>
            </a:r>
            <a:r>
              <a:rPr lang="en-US" sz="1350" dirty="0">
                <a:latin typeface="+mn-lt"/>
                <a:cs typeface="+mn-cs"/>
              </a:rPr>
              <a:t> 1</a:t>
            </a:r>
            <a:r>
              <a:rPr lang="ru-RU" sz="1350" dirty="0">
                <a:latin typeface="+mn-lt"/>
                <a:cs typeface="+mn-cs"/>
              </a:rPr>
              <a:t>6</a:t>
            </a:r>
            <a:r>
              <a:rPr lang="en-US" sz="1350" dirty="0">
                <a:latin typeface="+mn-lt"/>
                <a:cs typeface="+mn-cs"/>
              </a:rPr>
              <a:t> </a:t>
            </a:r>
            <a:r>
              <a:rPr lang="ru-RU" sz="1350" dirty="0">
                <a:latin typeface="+mn-lt"/>
                <a:cs typeface="+mn-cs"/>
              </a:rPr>
              <a:t>529,2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rgbClr val="FF0000"/>
                </a:solidFill>
                <a:latin typeface="+mn-lt"/>
                <a:cs typeface="+mn-cs"/>
              </a:rPr>
              <a:t>Дефицит 1 271,4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9263" y="4737100"/>
            <a:ext cx="1809750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Кемеровская область: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111,2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Расходы</a:t>
            </a:r>
            <a:r>
              <a:rPr lang="en-US" sz="1350" dirty="0">
                <a:latin typeface="+mn-lt"/>
                <a:cs typeface="+mn-cs"/>
              </a:rPr>
              <a:t> </a:t>
            </a:r>
            <a:r>
              <a:rPr lang="ru-RU" sz="1350" dirty="0">
                <a:latin typeface="+mn-lt"/>
                <a:cs typeface="+mn-cs"/>
              </a:rPr>
              <a:t>115,1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rgbClr val="FF0000"/>
                </a:solidFill>
                <a:latin typeface="+mn-lt"/>
                <a:cs typeface="+mn-cs"/>
              </a:rPr>
              <a:t>Дефицит 3,9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11975" y="1573213"/>
            <a:ext cx="1287463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Кемерово: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16,4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Расходы</a:t>
            </a:r>
            <a:r>
              <a:rPr lang="en-US" sz="1350" dirty="0">
                <a:latin typeface="+mn-lt"/>
                <a:cs typeface="+mn-cs"/>
              </a:rPr>
              <a:t> </a:t>
            </a:r>
            <a:r>
              <a:rPr lang="ru-RU" sz="1350" dirty="0">
                <a:latin typeface="+mn-lt"/>
                <a:cs typeface="+mn-cs"/>
              </a:rPr>
              <a:t>16,7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rgbClr val="FF0000"/>
                </a:solidFill>
                <a:latin typeface="+mn-lt"/>
                <a:cs typeface="+mn-cs"/>
              </a:rPr>
              <a:t>Дефицит 0,3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11663" y="3797300"/>
            <a:ext cx="1227137" cy="923925"/>
          </a:xfrm>
          <a:prstGeom prst="rect">
            <a:avLst/>
          </a:prstGeom>
          <a:solidFill>
            <a:schemeClr val="tx1">
              <a:lumMod val="75000"/>
              <a:lumOff val="25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Новокузнецк: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Доходы 15,3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Расходы</a:t>
            </a:r>
            <a:r>
              <a:rPr lang="en-US" sz="1350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15,7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9681"/>
                </a:solidFill>
                <a:latin typeface="+mn-lt"/>
                <a:cs typeface="+mn-cs"/>
              </a:rPr>
              <a:t>Дефицит</a:t>
            </a:r>
            <a:r>
              <a:rPr lang="ru-RU" sz="1350" b="1" dirty="0">
                <a:solidFill>
                  <a:srgbClr val="FF0000"/>
                </a:solidFill>
                <a:latin typeface="+mn-lt"/>
                <a:cs typeface="+mn-cs"/>
              </a:rPr>
              <a:t>  </a:t>
            </a:r>
            <a:r>
              <a:rPr lang="ru-RU" sz="1350" b="1" dirty="0">
                <a:solidFill>
                  <a:srgbClr val="FF9681"/>
                </a:solidFill>
                <a:latin typeface="+mn-lt"/>
                <a:cs typeface="+mn-cs"/>
              </a:rPr>
              <a:t>0,4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70713" y="1057275"/>
            <a:ext cx="1176337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74A6C"/>
                </a:solidFill>
              </a:rPr>
              <a:t>млрд руб.</a:t>
            </a:r>
            <a:endParaRPr lang="ru-RU" sz="1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50" y="0"/>
            <a:ext cx="751522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defRPr/>
            </a:pPr>
            <a:endParaRPr lang="ru-RU" sz="2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CE7D-2900-40C4-877E-E8D0735265D9}" type="slidenum">
              <a:rPr lang="ru-RU"/>
              <a:pPr/>
              <a:t>9</a:t>
            </a:fld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39387" y="1710042"/>
            <a:ext cx="5201392" cy="4782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	Обеспечение сбалансированности и устойчивости бюджета города с учетом ограничений предельных размеров дефицита и муниципального  долга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	Повышение эффективности управления бюджетными расходами за счет внедрения проектных принципов управления, повышение эффективности использования бюджетных средств</a:t>
            </a:r>
            <a:r>
              <a:rPr lang="ru-RU" sz="1600" dirty="0" smtClean="0"/>
              <a:t> </a:t>
            </a:r>
            <a:endParaRPr lang="ru-RU" sz="1500" dirty="0" smtClean="0"/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	Сохранение и развитие доходных источников бюджета города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	Стимулирование деятельности малого и среднего бизнеса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	Оптимизация льгот по местным налогам 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	Повышение качества администрирования доходов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Усиление роли финансового контроля в управлении бюджетным процессом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58310" y="5406227"/>
            <a:ext cx="553916" cy="988739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5773882" y="1514599"/>
            <a:ext cx="2966357" cy="2609849"/>
          </a:xfrm>
          <a:prstGeom prst="cloudCallout">
            <a:avLst>
              <a:gd name="adj1" fmla="val 37700"/>
              <a:gd name="adj2" fmla="val 9593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Бюджетная и налоговая политика  направлена на повышение качества жизни населения и 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поэтапное повышение заработной платы</a:t>
            </a:r>
          </a:p>
          <a:p>
            <a:pPr algn="ctr"/>
            <a:endParaRPr lang="ru-RU" sz="8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Основные направления бюджетной и налоговой политики Новокузнецка на 2018–2020 годы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29728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42719</TotalTime>
  <Words>4148</Words>
  <Application>Microsoft Office PowerPoint</Application>
  <PresentationFormat>Экран (4:3)</PresentationFormat>
  <Paragraphs>925</Paragraphs>
  <Slides>39</Slides>
  <Notes>10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2" baseType="lpstr">
      <vt:lpstr>Тема1</vt:lpstr>
      <vt:lpstr>Лист Microsoft Office Excel 97-2003</vt:lpstr>
      <vt:lpstr>Worksheet</vt:lpstr>
      <vt:lpstr>«Бюджет для граждан»  к решению бюджету города Новокузнецка на 2018-2020 годы</vt:lpstr>
      <vt:lpstr>Уважаемые жители Новокузнецкого городского округа!</vt:lpstr>
      <vt:lpstr>Путеводитель по бюджету</vt:lpstr>
      <vt:lpstr>Город Новокузнецк</vt:lpstr>
      <vt:lpstr>1. ВВОДНАЯ ЧАСТЬ Что такое бюджет </vt:lpstr>
      <vt:lpstr>Представляет собой деятельность по составлению проекта бюджета, его рассмотрению,  утверждению, исполнению, составлению отчёта об исполнении и утверждению отчёта.</vt:lpstr>
      <vt:lpstr>Слайд 7</vt:lpstr>
      <vt:lpstr>Бюджет города Новокузнецка в бюджетной системе РФ </vt:lpstr>
      <vt:lpstr>Слайд 9</vt:lpstr>
      <vt:lpstr>Слайд 10</vt:lpstr>
      <vt:lpstr>Слайд 11</vt:lpstr>
      <vt:lpstr>2. Основные параметры бюджета </vt:lpstr>
      <vt:lpstr>Слайд 13</vt:lpstr>
      <vt:lpstr>Слайд 14</vt:lpstr>
      <vt:lpstr>Налоговые и неналоговые доходы бюджета на 2018 год и плановый период 2019–2020 годов</vt:lpstr>
      <vt:lpstr>Безвозмездные поступления бюджета на 2018 год и плановый период 2019–2020 годов</vt:lpstr>
      <vt:lpstr>Слайд 17</vt:lpstr>
      <vt:lpstr>Слайд 18</vt:lpstr>
      <vt:lpstr>Слайд 19</vt:lpstr>
      <vt:lpstr>Слайд 20</vt:lpstr>
      <vt:lpstr>Слайд 21</vt:lpstr>
      <vt:lpstr>Расходы бюджета в разрезе муниципальных программ</vt:lpstr>
      <vt:lpstr>Слайд 23</vt:lpstr>
      <vt:lpstr>МП «Развитие и функционирование системы образования города Новокузнецка»</vt:lpstr>
      <vt:lpstr>МП «Развитие системы социальной защиты населения города Новокузнецка»</vt:lpstr>
      <vt:lpstr>МП «Комплексное благоустройство Новокузнецкого городского округа»  </vt:lpstr>
      <vt:lpstr>МП «Организация и развитие пассажирских перевозок и координация работы операторов связи на территории Новокузнецкого городского округа»</vt:lpstr>
      <vt:lpstr>МП «Развитие жилищно-коммунального хозяйства города Новокузнецка»</vt:lpstr>
      <vt:lpstr>МП «Развитие культуры в городе Новокузнецке» </vt:lpstr>
      <vt:lpstr>МП «Управление муниципальными финансами Новокузнецкого городского округа»</vt:lpstr>
      <vt:lpstr>МП «Защита прав детей-сирот и детей,  оставшихся без попечения родителей,  прав недееспособных граждан»</vt:lpstr>
      <vt:lpstr>МП «Развитие физической культуры и массового спорта Новокузнецкого городского округа»</vt:lpstr>
      <vt:lpstr>5. ИСТОЧНИКИ ФИНАНСИРОВАНИЯ  ДЕФИЦИТА БЮДЖЕТА</vt:lpstr>
      <vt:lpstr>Муниципальный долг</vt:lpstr>
      <vt:lpstr>Источники финансирования дефицита бюджета  на 2018–2020 гг.</vt:lpstr>
      <vt:lpstr>Открытые информационные ресурсы</vt:lpstr>
      <vt:lpstr>Список источников и литературы</vt:lpstr>
      <vt:lpstr>Список использованных сокращений</vt:lpstr>
      <vt:lpstr>Контактная информация для граждан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Путеводитель по бюджету города Новокузнецка на 2014-2016</dc:title>
  <dc:creator>Савенкова Марина Владиславовна</dc:creator>
  <cp:lastModifiedBy>Савенкова Марина Владиславовна</cp:lastModifiedBy>
  <cp:revision>2293</cp:revision>
  <cp:lastPrinted>2014-08-21T03:48:10Z</cp:lastPrinted>
  <dcterms:created xsi:type="dcterms:W3CDTF">2014-08-12T01:38:09Z</dcterms:created>
  <dcterms:modified xsi:type="dcterms:W3CDTF">2019-03-04T10:01:53Z</dcterms:modified>
</cp:coreProperties>
</file>