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rawings/drawing3.xml" ContentType="application/vnd.openxmlformats-officedocument.drawingml.chartshapes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22" r:id="rId1"/>
  </p:sldMasterIdLst>
  <p:notesMasterIdLst>
    <p:notesMasterId r:id="rId20"/>
  </p:notesMasterIdLst>
  <p:sldIdLst>
    <p:sldId id="256" r:id="rId2"/>
    <p:sldId id="445" r:id="rId3"/>
    <p:sldId id="455" r:id="rId4"/>
    <p:sldId id="486" r:id="rId5"/>
    <p:sldId id="332" r:id="rId6"/>
    <p:sldId id="417" r:id="rId7"/>
    <p:sldId id="275" r:id="rId8"/>
    <p:sldId id="467" r:id="rId9"/>
    <p:sldId id="527" r:id="rId10"/>
    <p:sldId id="526" r:id="rId11"/>
    <p:sldId id="519" r:id="rId12"/>
    <p:sldId id="461" r:id="rId13"/>
    <p:sldId id="463" r:id="rId14"/>
    <p:sldId id="524" r:id="rId15"/>
    <p:sldId id="518" r:id="rId16"/>
    <p:sldId id="523" r:id="rId17"/>
    <p:sldId id="416" r:id="rId18"/>
    <p:sldId id="398" r:id="rId1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венкова Марина Владиславовна" initials="СМВ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DD"/>
    <a:srgbClr val="4BACC6"/>
    <a:srgbClr val="93CDDD"/>
    <a:srgbClr val="8064A2"/>
    <a:srgbClr val="9BBB59"/>
    <a:srgbClr val="C0504D"/>
    <a:srgbClr val="558ED5"/>
    <a:srgbClr val="C2CCFE"/>
    <a:srgbClr val="B2A6FC"/>
    <a:srgbClr val="FFC9C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65" autoAdjust="0"/>
    <p:restoredTop sz="99796" autoAdjust="0"/>
  </p:normalViewPr>
  <p:slideViewPr>
    <p:cSldViewPr snapToGrid="0">
      <p:cViewPr>
        <p:scale>
          <a:sx n="110" d="100"/>
          <a:sy n="110" d="100"/>
        </p:scale>
        <p:origin x="-1524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3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-3738" y="-126"/>
      </p:cViewPr>
      <p:guideLst>
        <p:guide orient="horz" pos="3126"/>
        <p:guide pos="2141"/>
      </p:guideLst>
    </p:cSldViewPr>
  </p:notesViewPr>
  <p:gridSpacing cx="184343675" cy="18434367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2368131804355076E-2"/>
          <c:y val="0.3688803828894141"/>
          <c:w val="0.87526373639129162"/>
          <c:h val="0.5781404106964676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">
                  <c:v>266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0">
                  <c:v>14241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Дефицит2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1">
                  <c:v>14508</c:v>
                </c:pt>
              </c:numCache>
            </c:numRef>
          </c:val>
        </c:ser>
        <c:gapWidth val="0"/>
        <c:overlap val="100"/>
        <c:axId val="181294592"/>
        <c:axId val="181296128"/>
      </c:barChart>
      <c:catAx>
        <c:axId val="181294592"/>
        <c:scaling>
          <c:orientation val="minMax"/>
        </c:scaling>
        <c:delete val="1"/>
        <c:axPos val="b"/>
        <c:tickLblPos val="none"/>
        <c:crossAx val="181296128"/>
        <c:crosses val="autoZero"/>
        <c:auto val="1"/>
        <c:lblAlgn val="ctr"/>
        <c:lblOffset val="100"/>
      </c:catAx>
      <c:valAx>
        <c:axId val="181296128"/>
        <c:scaling>
          <c:orientation val="minMax"/>
          <c:max val="16000"/>
        </c:scaling>
        <c:delete val="1"/>
        <c:axPos val="l"/>
        <c:numFmt formatCode="0" sourceLinked="1"/>
        <c:tickLblPos val="none"/>
        <c:crossAx val="1812945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2368131804355041E-2"/>
          <c:y val="0.36888038288941377"/>
          <c:w val="0.87526373639129162"/>
          <c:h val="0.57814041069646716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">
                  <c:v>431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0">
                  <c:v>14110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Дефицит2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1">
                  <c:v>14541</c:v>
                </c:pt>
              </c:numCache>
            </c:numRef>
          </c:val>
        </c:ser>
        <c:gapWidth val="0"/>
        <c:overlap val="100"/>
        <c:axId val="181321088"/>
        <c:axId val="173569152"/>
      </c:barChart>
      <c:catAx>
        <c:axId val="181321088"/>
        <c:scaling>
          <c:orientation val="minMax"/>
        </c:scaling>
        <c:delete val="1"/>
        <c:axPos val="b"/>
        <c:tickLblPos val="none"/>
        <c:crossAx val="173569152"/>
        <c:crosses val="autoZero"/>
        <c:auto val="1"/>
        <c:lblAlgn val="ctr"/>
        <c:lblOffset val="100"/>
      </c:catAx>
      <c:valAx>
        <c:axId val="173569152"/>
        <c:scaling>
          <c:orientation val="minMax"/>
          <c:max val="16000"/>
        </c:scaling>
        <c:delete val="1"/>
        <c:axPos val="l"/>
        <c:numFmt formatCode="0" sourceLinked="1"/>
        <c:tickLblPos val="none"/>
        <c:crossAx val="1813210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2368131804354993E-2"/>
          <c:y val="0.36888038288941344"/>
          <c:w val="0.87526373639129162"/>
          <c:h val="0.57814041069646693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">
                  <c:v>421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0">
                  <c:v>15322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Дефицит2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Дох</c:v>
                </c:pt>
                <c:pt idx="1">
                  <c:v>Расх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1">
                  <c:v>15743</c:v>
                </c:pt>
              </c:numCache>
            </c:numRef>
          </c:val>
        </c:ser>
        <c:gapWidth val="0"/>
        <c:overlap val="100"/>
        <c:axId val="173862272"/>
        <c:axId val="173880448"/>
      </c:barChart>
      <c:catAx>
        <c:axId val="173862272"/>
        <c:scaling>
          <c:orientation val="minMax"/>
        </c:scaling>
        <c:delete val="1"/>
        <c:axPos val="b"/>
        <c:tickLblPos val="none"/>
        <c:crossAx val="173880448"/>
        <c:crosses val="autoZero"/>
        <c:auto val="1"/>
        <c:lblAlgn val="ctr"/>
        <c:lblOffset val="100"/>
      </c:catAx>
      <c:valAx>
        <c:axId val="173880448"/>
        <c:scaling>
          <c:orientation val="minMax"/>
          <c:max val="16000"/>
        </c:scaling>
        <c:delete val="1"/>
        <c:axPos val="l"/>
        <c:numFmt formatCode="0" sourceLinked="1"/>
        <c:tickLblPos val="none"/>
        <c:crossAx val="17386227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autoTitleDeleted val="1"/>
    <c:view3D>
      <c:rotX val="10"/>
      <c:rotY val="15"/>
      <c:depthPercent val="70"/>
      <c:rAngAx val="1"/>
    </c:view3D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3.380547935319627E-2"/>
          <c:y val="3.5520127132692175E-2"/>
          <c:w val="0.93750884279714397"/>
          <c:h val="0.82553841714671661"/>
        </c:manualLayout>
      </c:layout>
      <c:bar3DChart>
        <c:barDir val="col"/>
        <c:grouping val="stacked"/>
        <c:ser>
          <c:idx val="0"/>
          <c:order val="0"/>
          <c:tx>
            <c:strRef>
              <c:f>Лист1!$A$2</c:f>
              <c:strCache>
                <c:ptCount val="1"/>
                <c:pt idx="0">
                  <c:v>налоговые и неналоговы</c:v>
                </c:pt>
              </c:strCache>
            </c:strRef>
          </c:tx>
          <c:dLbls>
            <c:delete val="1"/>
          </c:dLbls>
          <c:cat>
            <c:strRef>
              <c:f>Лист1!$B$1:$D$1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strCache>
            </c:strRef>
          </c:cat>
          <c:val>
            <c:numRef>
              <c:f>Лист1!$B$2:$D$2</c:f>
              <c:numCache>
                <c:formatCode>_-* #,##0_р_._-;\-* #,##0_р_._-;_-* "-"??_р_._-;_-@_-</c:formatCode>
                <c:ptCount val="3"/>
                <c:pt idx="0">
                  <c:v>5646</c:v>
                </c:pt>
                <c:pt idx="1">
                  <c:v>5780</c:v>
                </c:pt>
                <c:pt idx="2" formatCode="#,##0">
                  <c:v>5920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elete val="1"/>
          </c:dLbls>
          <c:cat>
            <c:strRef>
              <c:f>Лист1!$B$1:$D$1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strCache>
            </c:strRef>
          </c:cat>
          <c:val>
            <c:numRef>
              <c:f>Лист1!$B$3:$D$3</c:f>
              <c:numCache>
                <c:formatCode>_-* #,##0_р_._-;\-* #,##0_р_._-;_-* "-"??_р_._-;_-@_-</c:formatCode>
                <c:ptCount val="3"/>
                <c:pt idx="0">
                  <c:v>9254</c:v>
                </c:pt>
                <c:pt idx="1">
                  <c:v>7989</c:v>
                </c:pt>
                <c:pt idx="2" formatCode="#,##0">
                  <c:v>7985</c:v>
                </c:pt>
              </c:numCache>
            </c:numRef>
          </c:val>
        </c:ser>
        <c:dLbls>
          <c:showVal val="1"/>
        </c:dLbls>
        <c:gapWidth val="90"/>
        <c:gapDepth val="140"/>
        <c:shape val="box"/>
        <c:axId val="174500096"/>
        <c:axId val="174518272"/>
        <c:axId val="0"/>
      </c:bar3DChart>
      <c:dateAx>
        <c:axId val="17450009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anchor="ctr"/>
          <a:lstStyle/>
          <a:p>
            <a:pPr>
              <a:defRPr sz="1600" b="1" baseline="0"/>
            </a:pPr>
            <a:endParaRPr lang="ru-RU"/>
          </a:p>
        </c:txPr>
        <c:crossAx val="174518272"/>
        <c:crossesAt val="0"/>
        <c:lblOffset val="100"/>
        <c:baseTimeUnit val="days"/>
      </c:dateAx>
      <c:valAx>
        <c:axId val="174518272"/>
        <c:scaling>
          <c:orientation val="minMax"/>
        </c:scaling>
        <c:delete val="1"/>
        <c:axPos val="l"/>
        <c:numFmt formatCode="_-* #,##0_р_._-;\-* #,##0_р_._-;_-* &quot;-&quot;??_р_._-;_-@_-" sourceLinked="1"/>
        <c:majorTickMark val="none"/>
        <c:tickLblPos val="none"/>
        <c:crossAx val="174500096"/>
        <c:crosses val="autoZero"/>
        <c:crossBetween val="between"/>
      </c:valAx>
    </c:plotArea>
    <c:plotVisOnly val="1"/>
    <c:dispBlanksAs val="zero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10"/>
      <c:rotY val="15"/>
      <c:depthPercent val="70"/>
      <c:rAngAx val="1"/>
    </c:view3D>
    <c:floor>
      <c:spPr>
        <a:solidFill>
          <a:schemeClr val="bg1">
            <a:lumMod val="85000"/>
          </a:schemeClr>
        </a:solidFill>
      </c:spPr>
    </c:floor>
    <c:sideWall>
      <c:spPr>
        <a:noFill/>
      </c:spPr>
    </c:sideWall>
    <c:backWall>
      <c:spPr>
        <a:noFill/>
      </c:spPr>
    </c:backWall>
    <c:plotArea>
      <c:layout/>
      <c:bar3DChart>
        <c:barDir val="col"/>
        <c:grouping val="clustered"/>
        <c:ser>
          <c:idx val="1"/>
          <c:order val="0"/>
          <c:tx>
            <c:strRef>
              <c:f>Лист1!$C$1</c:f>
              <c:strCache>
                <c:ptCount val="1"/>
                <c:pt idx="0">
                  <c:v>Местные полномочия</c:v>
                </c:pt>
              </c:strCache>
            </c:strRef>
          </c:tx>
          <c:spPr>
            <a:ln>
              <a:noFill/>
            </a:ln>
          </c:spPr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Лист1!$C$2:$C$4</c:f>
              <c:numCache>
                <c:formatCode>#,##0</c:formatCode>
                <c:ptCount val="3"/>
                <c:pt idx="0">
                  <c:v>7967</c:v>
                </c:pt>
                <c:pt idx="1">
                  <c:v>6812</c:v>
                </c:pt>
                <c:pt idx="2">
                  <c:v>6754</c:v>
                </c:pt>
              </c:numCache>
            </c:numRef>
          </c:val>
        </c:ser>
        <c:ser>
          <c:idx val="0"/>
          <c:order val="1"/>
          <c:tx>
            <c:strRef>
              <c:f>Лист1!$B$1</c:f>
              <c:strCache>
                <c:ptCount val="1"/>
                <c:pt idx="0">
                  <c:v>Переданные полномочия</c:v>
                </c:pt>
              </c:strCache>
            </c:strRef>
          </c:tx>
          <c:spPr>
            <a:ln>
              <a:noFill/>
            </a:ln>
          </c:spPr>
          <c:cat>
            <c:numRef>
              <c:f>Лист1!$A$2:$A$4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#,##0</c:formatCode>
                <c:ptCount val="3"/>
                <c:pt idx="0">
                  <c:v>7354</c:v>
                </c:pt>
                <c:pt idx="1">
                  <c:v>7388</c:v>
                </c:pt>
                <c:pt idx="2">
                  <c:v>7418</c:v>
                </c:pt>
              </c:numCache>
            </c:numRef>
          </c:val>
        </c:ser>
        <c:shape val="box"/>
        <c:axId val="174574208"/>
        <c:axId val="174686592"/>
        <c:axId val="0"/>
      </c:bar3DChart>
      <c:catAx>
        <c:axId val="17457420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4686592"/>
        <c:crosses val="autoZero"/>
        <c:auto val="1"/>
        <c:lblAlgn val="ctr"/>
        <c:lblOffset val="100"/>
      </c:catAx>
      <c:valAx>
        <c:axId val="174686592"/>
        <c:scaling>
          <c:orientation val="minMax"/>
        </c:scaling>
        <c:delete val="1"/>
        <c:axPos val="l"/>
        <c:numFmt formatCode="#,##0" sourceLinked="1"/>
        <c:tickLblPos val="none"/>
        <c:crossAx val="174574208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63FC18-63C7-4AE7-A1C1-84127B390596}" type="doc">
      <dgm:prSet loTypeId="urn:microsoft.com/office/officeart/2005/8/layout/cycle8" loCatId="cycle" qsTypeId="urn:microsoft.com/office/officeart/2005/8/quickstyle/simple2" qsCatId="simple" csTypeId="urn:microsoft.com/office/officeart/2005/8/colors/accent1_2" csCatId="accent1" phldr="1"/>
      <dgm:spPr/>
    </dgm:pt>
    <dgm:pt modelId="{C8C90BA1-F3A5-45E9-BCBE-FF581BFE9CE5}">
      <dgm:prSet phldrT="[Текст]" custT="1"/>
      <dgm:spPr/>
      <dgm:t>
        <a:bodyPr/>
        <a:lstStyle/>
        <a:p>
          <a:pPr algn="ctr"/>
          <a:r>
            <a:rPr lang="ru-RU" sz="1400" b="1" smtClean="0"/>
            <a:t>3.</a:t>
          </a:r>
          <a:r>
            <a:rPr lang="ru-RU" sz="1200" b="1" smtClean="0"/>
            <a:t> </a:t>
          </a:r>
          <a:r>
            <a:rPr lang="ru-RU" sz="1100" b="1" smtClean="0"/>
            <a:t>Утверждение бюджета очередного года –СНД</a:t>
          </a:r>
          <a:endParaRPr lang="ru-RU" sz="1100" b="1" dirty="0"/>
        </a:p>
      </dgm:t>
    </dgm:pt>
    <dgm:pt modelId="{432CEEC4-414C-4AC4-87D3-C28DFD6ABAD6}" type="parTrans" cxnId="{F3C3517C-41D9-4D37-B4F8-D880B9ADB33E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3C581DA7-A2AA-42C9-8DA3-745DBF4F6DE9}" type="sibTrans" cxnId="{F3C3517C-41D9-4D37-B4F8-D880B9ADB33E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C27D20BF-6732-4C8E-A635-06AE3CE55AD0}">
      <dgm:prSet phldrT="[Текст]" custT="1"/>
      <dgm:spPr/>
      <dgm:t>
        <a:bodyPr/>
        <a:lstStyle/>
        <a:p>
          <a:pPr algn="ctr"/>
          <a:r>
            <a:rPr lang="ru-RU" sz="1400" b="1" dirty="0" smtClean="0"/>
            <a:t>4.</a:t>
          </a:r>
          <a:r>
            <a:rPr lang="ru-RU" sz="1200" b="1" dirty="0" smtClean="0"/>
            <a:t> </a:t>
          </a:r>
          <a:r>
            <a:rPr lang="ru-RU" sz="1000" b="1" dirty="0" smtClean="0"/>
            <a:t>Исполнение бюджета в текущем году – ГРБС, ФО, ГАДБ</a:t>
          </a:r>
          <a:endParaRPr lang="ru-RU" sz="1100" b="1" dirty="0"/>
        </a:p>
      </dgm:t>
    </dgm:pt>
    <dgm:pt modelId="{FFF82F4D-D8A9-46F0-A6C1-16D608F2206A}" type="parTrans" cxnId="{235A0505-BA50-48DF-B0AE-E88CB496778F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A73F68BD-5DE5-4BD5-832F-8DEAF2563097}" type="sibTrans" cxnId="{235A0505-BA50-48DF-B0AE-E88CB496778F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0DB74938-9826-4A41-9B29-76C340CE1C1E}">
      <dgm:prSet phldrT="[Текст]" custT="1"/>
      <dgm:spPr/>
      <dgm:t>
        <a:bodyPr/>
        <a:lstStyle/>
        <a:p>
          <a:pPr algn="l"/>
          <a:r>
            <a:rPr lang="ru-RU" sz="1400" b="1" dirty="0" smtClean="0"/>
            <a:t>5.</a:t>
          </a:r>
          <a:r>
            <a:rPr lang="en-US" sz="1400" b="1" dirty="0" smtClean="0"/>
            <a:t> </a:t>
          </a:r>
          <a:r>
            <a:rPr lang="ru-RU" sz="1000" b="1" dirty="0" smtClean="0"/>
            <a:t>Формирование отчета об исполнении бюджета – ФО, ГРБС, ГАДБ</a:t>
          </a:r>
          <a:endParaRPr lang="ru-RU" sz="1000" b="1" dirty="0"/>
        </a:p>
      </dgm:t>
    </dgm:pt>
    <dgm:pt modelId="{CCF15FA8-6814-4F14-A216-1266FDF6BAF7}" type="parTrans" cxnId="{828B3A45-F671-497D-B8BC-35AAF7224EE8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DB2B6495-172D-46FA-8AD9-CD2D6F13CDB2}" type="sibTrans" cxnId="{828B3A45-F671-497D-B8BC-35AAF7224EE8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D8F276B6-3BA3-4539-971A-16B76521628D}">
      <dgm:prSet phldrT="[Текст]" custT="1"/>
      <dgm:spPr/>
      <dgm:t>
        <a:bodyPr/>
        <a:lstStyle/>
        <a:p>
          <a:pPr algn="ctr"/>
          <a:endParaRPr lang="ru-RU" sz="1200" b="1" dirty="0" smtClean="0"/>
        </a:p>
        <a:p>
          <a:pPr algn="r"/>
          <a:r>
            <a:rPr lang="ru-RU" sz="1400" b="1" dirty="0" smtClean="0"/>
            <a:t>7. </a:t>
          </a:r>
          <a:r>
            <a:rPr lang="ru-RU" sz="1000" b="1" dirty="0" smtClean="0"/>
            <a:t>Утверждение отчета об исполнении бюджета – СНД,</a:t>
          </a:r>
          <a:r>
            <a:rPr lang="en-US" sz="1000" b="1" dirty="0" smtClean="0"/>
            <a:t> </a:t>
          </a:r>
          <a:r>
            <a:rPr lang="ru-RU" sz="1000" b="1" dirty="0" smtClean="0">
              <a:solidFill>
                <a:srgbClr val="FF0000"/>
              </a:solidFill>
            </a:rPr>
            <a:t>публичные</a:t>
          </a:r>
          <a:r>
            <a:rPr lang="en-US" sz="1000" b="1" dirty="0" smtClean="0">
              <a:solidFill>
                <a:srgbClr val="FF0000"/>
              </a:solidFill>
            </a:rPr>
            <a:t> </a:t>
          </a:r>
          <a:r>
            <a:rPr lang="ru-RU" sz="1000" b="1" dirty="0" smtClean="0">
              <a:solidFill>
                <a:srgbClr val="FF0000"/>
              </a:solidFill>
            </a:rPr>
            <a:t>слушания</a:t>
          </a:r>
          <a:endParaRPr lang="ru-RU" sz="1000" b="1" dirty="0">
            <a:solidFill>
              <a:srgbClr val="FF0000"/>
            </a:solidFill>
          </a:endParaRPr>
        </a:p>
      </dgm:t>
    </dgm:pt>
    <dgm:pt modelId="{47A04E95-7A75-4F49-BFC3-6CBA789F906C}" type="parTrans" cxnId="{6C1B7BB9-3BB5-4F02-9D2C-17CFBDAAB926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58CAC353-A7D9-4DF4-BC76-79E08B5DACE3}" type="sibTrans" cxnId="{6C1B7BB9-3BB5-4F02-9D2C-17CFBDAAB926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B981DE94-722A-4EBE-9C8D-82FB66C28672}">
      <dgm:prSet phldrT="[Текст]" custT="1"/>
      <dgm:spPr/>
      <dgm:t>
        <a:bodyPr/>
        <a:lstStyle/>
        <a:p>
          <a:pPr algn="l"/>
          <a:r>
            <a:rPr lang="ru-RU" sz="1400" b="1" dirty="0" smtClean="0"/>
            <a:t>1.</a:t>
          </a:r>
          <a:r>
            <a:rPr lang="ru-RU" sz="1200" b="1" dirty="0" smtClean="0"/>
            <a:t> </a:t>
          </a:r>
          <a:r>
            <a:rPr lang="ru-RU" sz="1100" b="1" dirty="0" smtClean="0"/>
            <a:t>Составление</a:t>
          </a:r>
          <a:r>
            <a:rPr lang="en-US" sz="1100" b="1" dirty="0" smtClean="0"/>
            <a:t> </a:t>
          </a:r>
          <a:r>
            <a:rPr lang="ru-RU" sz="1100" b="1" dirty="0" smtClean="0"/>
            <a:t>проекта бюджета очередного года – ГРБС, ФО, ГАДБ</a:t>
          </a:r>
          <a:endParaRPr lang="ru-RU" sz="1100" b="1" dirty="0"/>
        </a:p>
      </dgm:t>
    </dgm:pt>
    <dgm:pt modelId="{35597CFD-BEC1-46C9-9B91-CBF7A7B3C369}" type="parTrans" cxnId="{406B0A5E-D5B3-4191-BD90-38B599A51B67}">
      <dgm:prSet/>
      <dgm:spPr/>
      <dgm:t>
        <a:bodyPr/>
        <a:lstStyle/>
        <a:p>
          <a:endParaRPr lang="ru-RU"/>
        </a:p>
      </dgm:t>
    </dgm:pt>
    <dgm:pt modelId="{74E38537-FDA7-4E5A-96C8-47933E3E1B9C}" type="sibTrans" cxnId="{406B0A5E-D5B3-4191-BD90-38B599A51B67}">
      <dgm:prSet/>
      <dgm:spPr/>
      <dgm:t>
        <a:bodyPr/>
        <a:lstStyle/>
        <a:p>
          <a:endParaRPr lang="ru-RU"/>
        </a:p>
      </dgm:t>
    </dgm:pt>
    <dgm:pt modelId="{8DC0DCAC-923E-4C05-A041-D49A601E9020}">
      <dgm:prSet phldrT="[Текст]" custT="1"/>
      <dgm:spPr/>
      <dgm:t>
        <a:bodyPr/>
        <a:lstStyle/>
        <a:p>
          <a:pPr algn="r"/>
          <a:r>
            <a:rPr lang="ru-RU" sz="1400" b="1" dirty="0" smtClean="0"/>
            <a:t>2.</a:t>
          </a:r>
          <a:r>
            <a:rPr lang="ru-RU" sz="1100" b="1" dirty="0" smtClean="0"/>
            <a:t> </a:t>
          </a:r>
          <a:r>
            <a:rPr lang="ru-RU" sz="1000" b="1" dirty="0" smtClean="0"/>
            <a:t>Рассмотрение проекта бюджета очередного года – СНД, </a:t>
          </a:r>
          <a:r>
            <a:rPr lang="ru-RU" sz="1000" b="1" dirty="0" smtClean="0">
              <a:solidFill>
                <a:srgbClr val="FF0000"/>
              </a:solidFill>
            </a:rPr>
            <a:t>публичные слушания</a:t>
          </a:r>
          <a:endParaRPr lang="ru-RU" sz="1000" b="1" dirty="0">
            <a:solidFill>
              <a:srgbClr val="FF0000"/>
            </a:solidFill>
          </a:endParaRPr>
        </a:p>
      </dgm:t>
    </dgm:pt>
    <dgm:pt modelId="{71BBC231-03F5-4EC9-8E2B-ADF13FE7DE8D}" type="parTrans" cxnId="{F212FA33-22A0-4218-84B7-544384BFFE4C}">
      <dgm:prSet/>
      <dgm:spPr/>
      <dgm:t>
        <a:bodyPr/>
        <a:lstStyle/>
        <a:p>
          <a:endParaRPr lang="ru-RU"/>
        </a:p>
      </dgm:t>
    </dgm:pt>
    <dgm:pt modelId="{1EA53990-8D8E-4D99-88BB-2C0DCAEF1263}" type="sibTrans" cxnId="{F212FA33-22A0-4218-84B7-544384BFFE4C}">
      <dgm:prSet/>
      <dgm:spPr/>
      <dgm:t>
        <a:bodyPr/>
        <a:lstStyle/>
        <a:p>
          <a:endParaRPr lang="ru-RU"/>
        </a:p>
      </dgm:t>
    </dgm:pt>
    <dgm:pt modelId="{13F19FB1-198B-4856-B4C2-2234187A50C0}">
      <dgm:prSet phldrT="[Текст]" custT="1"/>
      <dgm:spPr/>
      <dgm:t>
        <a:bodyPr/>
        <a:lstStyle/>
        <a:p>
          <a:pPr algn="l"/>
          <a:r>
            <a:rPr lang="ru-RU" sz="1400" b="1" dirty="0" smtClean="0"/>
            <a:t>6. </a:t>
          </a:r>
          <a:r>
            <a:rPr lang="ru-RU" sz="1000" b="1" dirty="0" smtClean="0"/>
            <a:t>Подготовка заключения на годовой отчёт об исполнении бюджета – КГК</a:t>
          </a:r>
          <a:endParaRPr lang="ru-RU" sz="1000" b="1" dirty="0"/>
        </a:p>
      </dgm:t>
    </dgm:pt>
    <dgm:pt modelId="{97B3D491-CBDB-489F-ACC5-405440CC4774}" type="parTrans" cxnId="{EBDE9595-D3D7-4AEF-A586-06D95112F8E0}">
      <dgm:prSet/>
      <dgm:spPr/>
      <dgm:t>
        <a:bodyPr/>
        <a:lstStyle/>
        <a:p>
          <a:endParaRPr lang="ru-RU"/>
        </a:p>
      </dgm:t>
    </dgm:pt>
    <dgm:pt modelId="{A18EB54A-FF56-4DB2-8B68-41B856455191}" type="sibTrans" cxnId="{EBDE9595-D3D7-4AEF-A586-06D95112F8E0}">
      <dgm:prSet/>
      <dgm:spPr/>
      <dgm:t>
        <a:bodyPr/>
        <a:lstStyle/>
        <a:p>
          <a:endParaRPr lang="ru-RU"/>
        </a:p>
      </dgm:t>
    </dgm:pt>
    <dgm:pt modelId="{89F43A97-74D3-4C5E-8C0F-9A1131C48778}" type="pres">
      <dgm:prSet presAssocID="{B263FC18-63C7-4AE7-A1C1-84127B390596}" presName="compositeShape" presStyleCnt="0">
        <dgm:presLayoutVars>
          <dgm:chMax val="7"/>
          <dgm:dir/>
          <dgm:resizeHandles val="exact"/>
        </dgm:presLayoutVars>
      </dgm:prSet>
      <dgm:spPr/>
    </dgm:pt>
    <dgm:pt modelId="{254D6150-07D9-443D-83EE-27F7B49F69D2}" type="pres">
      <dgm:prSet presAssocID="{B263FC18-63C7-4AE7-A1C1-84127B390596}" presName="wedge1" presStyleLbl="node1" presStyleIdx="0" presStyleCnt="7"/>
      <dgm:spPr/>
      <dgm:t>
        <a:bodyPr/>
        <a:lstStyle/>
        <a:p>
          <a:endParaRPr lang="ru-RU"/>
        </a:p>
      </dgm:t>
    </dgm:pt>
    <dgm:pt modelId="{2F750E0B-CDE1-4D53-9ECC-2DD4EDBE594E}" type="pres">
      <dgm:prSet presAssocID="{B263FC18-63C7-4AE7-A1C1-84127B390596}" presName="dummy1a" presStyleCnt="0"/>
      <dgm:spPr/>
    </dgm:pt>
    <dgm:pt modelId="{03627226-5A12-48EC-90B0-0DE064674925}" type="pres">
      <dgm:prSet presAssocID="{B263FC18-63C7-4AE7-A1C1-84127B390596}" presName="dummy1b" presStyleCnt="0"/>
      <dgm:spPr/>
    </dgm:pt>
    <dgm:pt modelId="{97CB748A-3C8A-449D-B5DC-2999D3079B46}" type="pres">
      <dgm:prSet presAssocID="{B263FC18-63C7-4AE7-A1C1-84127B390596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BCAB1-C210-4D29-A026-4280E164710A}" type="pres">
      <dgm:prSet presAssocID="{B263FC18-63C7-4AE7-A1C1-84127B390596}" presName="wedge2" presStyleLbl="node1" presStyleIdx="1" presStyleCnt="7"/>
      <dgm:spPr/>
      <dgm:t>
        <a:bodyPr/>
        <a:lstStyle/>
        <a:p>
          <a:endParaRPr lang="ru-RU"/>
        </a:p>
      </dgm:t>
    </dgm:pt>
    <dgm:pt modelId="{5015C444-E060-4B50-B862-13F7FF4A30F5}" type="pres">
      <dgm:prSet presAssocID="{B263FC18-63C7-4AE7-A1C1-84127B390596}" presName="dummy2a" presStyleCnt="0"/>
      <dgm:spPr/>
    </dgm:pt>
    <dgm:pt modelId="{2773A5BC-C9D4-4E8D-B1ED-828977462C6D}" type="pres">
      <dgm:prSet presAssocID="{B263FC18-63C7-4AE7-A1C1-84127B390596}" presName="dummy2b" presStyleCnt="0"/>
      <dgm:spPr/>
    </dgm:pt>
    <dgm:pt modelId="{14CBF55A-6621-4ACB-BC22-C955567C63C9}" type="pres">
      <dgm:prSet presAssocID="{B263FC18-63C7-4AE7-A1C1-84127B390596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A959FA-1D21-4704-B1FF-F3624A501DEB}" type="pres">
      <dgm:prSet presAssocID="{B263FC18-63C7-4AE7-A1C1-84127B390596}" presName="wedge3" presStyleLbl="node1" presStyleIdx="2" presStyleCnt="7"/>
      <dgm:spPr/>
      <dgm:t>
        <a:bodyPr/>
        <a:lstStyle/>
        <a:p>
          <a:endParaRPr lang="ru-RU"/>
        </a:p>
      </dgm:t>
    </dgm:pt>
    <dgm:pt modelId="{077C768F-0313-42CC-B829-689E3E6264E6}" type="pres">
      <dgm:prSet presAssocID="{B263FC18-63C7-4AE7-A1C1-84127B390596}" presName="dummy3a" presStyleCnt="0"/>
      <dgm:spPr/>
    </dgm:pt>
    <dgm:pt modelId="{0634752B-A59D-4672-9F88-039CD164AFAE}" type="pres">
      <dgm:prSet presAssocID="{B263FC18-63C7-4AE7-A1C1-84127B390596}" presName="dummy3b" presStyleCnt="0"/>
      <dgm:spPr/>
    </dgm:pt>
    <dgm:pt modelId="{B15C6EFD-011E-4EA8-893A-6EC93A12B6D7}" type="pres">
      <dgm:prSet presAssocID="{B263FC18-63C7-4AE7-A1C1-84127B390596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44E62B-2290-462A-9CB9-1486F0D7772B}" type="pres">
      <dgm:prSet presAssocID="{B263FC18-63C7-4AE7-A1C1-84127B390596}" presName="wedge4" presStyleLbl="node1" presStyleIdx="3" presStyleCnt="7" custLinFactNeighborX="121" custLinFactNeighborY="-148"/>
      <dgm:spPr/>
      <dgm:t>
        <a:bodyPr/>
        <a:lstStyle/>
        <a:p>
          <a:endParaRPr lang="ru-RU"/>
        </a:p>
      </dgm:t>
    </dgm:pt>
    <dgm:pt modelId="{33EEF588-3150-46B5-AFA7-2A69AA309F90}" type="pres">
      <dgm:prSet presAssocID="{B263FC18-63C7-4AE7-A1C1-84127B390596}" presName="dummy4a" presStyleCnt="0"/>
      <dgm:spPr/>
    </dgm:pt>
    <dgm:pt modelId="{1F72B0D0-966E-4A0E-8561-593B60D50016}" type="pres">
      <dgm:prSet presAssocID="{B263FC18-63C7-4AE7-A1C1-84127B390596}" presName="dummy4b" presStyleCnt="0"/>
      <dgm:spPr/>
    </dgm:pt>
    <dgm:pt modelId="{3D69D1E0-B709-41F7-B029-28C794919D41}" type="pres">
      <dgm:prSet presAssocID="{B263FC18-63C7-4AE7-A1C1-84127B390596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D4A354-65EB-432D-9EEC-AB1EF9A3E270}" type="pres">
      <dgm:prSet presAssocID="{B263FC18-63C7-4AE7-A1C1-84127B390596}" presName="wedge5" presStyleLbl="node1" presStyleIdx="4" presStyleCnt="7"/>
      <dgm:spPr/>
      <dgm:t>
        <a:bodyPr/>
        <a:lstStyle/>
        <a:p>
          <a:endParaRPr lang="ru-RU"/>
        </a:p>
      </dgm:t>
    </dgm:pt>
    <dgm:pt modelId="{4716336F-6EDC-48D7-B4C8-8B1E156B35E2}" type="pres">
      <dgm:prSet presAssocID="{B263FC18-63C7-4AE7-A1C1-84127B390596}" presName="dummy5a" presStyleCnt="0"/>
      <dgm:spPr/>
    </dgm:pt>
    <dgm:pt modelId="{883E9306-1651-47D1-9B76-D3176D2C7DFA}" type="pres">
      <dgm:prSet presAssocID="{B263FC18-63C7-4AE7-A1C1-84127B390596}" presName="dummy5b" presStyleCnt="0"/>
      <dgm:spPr/>
    </dgm:pt>
    <dgm:pt modelId="{92691257-37CC-4BCF-9ADF-912B4DC4F744}" type="pres">
      <dgm:prSet presAssocID="{B263FC18-63C7-4AE7-A1C1-84127B390596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122B7-32C0-487B-8918-78F73237B499}" type="pres">
      <dgm:prSet presAssocID="{B263FC18-63C7-4AE7-A1C1-84127B390596}" presName="wedge6" presStyleLbl="node1" presStyleIdx="5" presStyleCnt="7"/>
      <dgm:spPr/>
      <dgm:t>
        <a:bodyPr/>
        <a:lstStyle/>
        <a:p>
          <a:endParaRPr lang="ru-RU"/>
        </a:p>
      </dgm:t>
    </dgm:pt>
    <dgm:pt modelId="{76549985-22EE-4D0C-8F72-8566FCB7AFD5}" type="pres">
      <dgm:prSet presAssocID="{B263FC18-63C7-4AE7-A1C1-84127B390596}" presName="dummy6a" presStyleCnt="0"/>
      <dgm:spPr/>
    </dgm:pt>
    <dgm:pt modelId="{975C5A7F-C19C-4628-8766-8D47F22D62EC}" type="pres">
      <dgm:prSet presAssocID="{B263FC18-63C7-4AE7-A1C1-84127B390596}" presName="dummy6b" presStyleCnt="0"/>
      <dgm:spPr/>
    </dgm:pt>
    <dgm:pt modelId="{618234CE-63BD-4CC1-88B7-0441C77A9A19}" type="pres">
      <dgm:prSet presAssocID="{B263FC18-63C7-4AE7-A1C1-84127B390596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4B0C10-C016-40D2-83A1-174F381D9117}" type="pres">
      <dgm:prSet presAssocID="{B263FC18-63C7-4AE7-A1C1-84127B390596}" presName="wedge7" presStyleLbl="node1" presStyleIdx="6" presStyleCnt="7"/>
      <dgm:spPr/>
      <dgm:t>
        <a:bodyPr/>
        <a:lstStyle/>
        <a:p>
          <a:endParaRPr lang="ru-RU"/>
        </a:p>
      </dgm:t>
    </dgm:pt>
    <dgm:pt modelId="{E1A79A25-D872-47E6-9D6D-59A18B21574D}" type="pres">
      <dgm:prSet presAssocID="{B263FC18-63C7-4AE7-A1C1-84127B390596}" presName="dummy7a" presStyleCnt="0"/>
      <dgm:spPr/>
    </dgm:pt>
    <dgm:pt modelId="{4B9F3CB7-7C44-4A20-87EF-4C3066E8F457}" type="pres">
      <dgm:prSet presAssocID="{B263FC18-63C7-4AE7-A1C1-84127B390596}" presName="dummy7b" presStyleCnt="0"/>
      <dgm:spPr/>
    </dgm:pt>
    <dgm:pt modelId="{F0AC7263-86BD-4CF7-83EB-57F95E740006}" type="pres">
      <dgm:prSet presAssocID="{B263FC18-63C7-4AE7-A1C1-84127B390596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19E85-7499-44FB-80FD-A6F58713B033}" type="pres">
      <dgm:prSet presAssocID="{74E38537-FDA7-4E5A-96C8-47933E3E1B9C}" presName="arrowWedge1" presStyleLbl="fgSibTrans2D1" presStyleIdx="0" presStyleCnt="7"/>
      <dgm:spPr/>
    </dgm:pt>
    <dgm:pt modelId="{B117077E-B438-45E2-B3AD-34F38CBDD0AC}" type="pres">
      <dgm:prSet presAssocID="{1EA53990-8D8E-4D99-88BB-2C0DCAEF1263}" presName="arrowWedge2" presStyleLbl="fgSibTrans2D1" presStyleIdx="1" presStyleCnt="7"/>
      <dgm:spPr/>
    </dgm:pt>
    <dgm:pt modelId="{7154D0DB-CF90-486B-A397-D41B52E6D0BB}" type="pres">
      <dgm:prSet presAssocID="{3C581DA7-A2AA-42C9-8DA3-745DBF4F6DE9}" presName="arrowWedge3" presStyleLbl="fgSibTrans2D1" presStyleIdx="2" presStyleCnt="7"/>
      <dgm:spPr/>
    </dgm:pt>
    <dgm:pt modelId="{8420AD62-FFF8-4455-AEE9-5C85DF63D5F4}" type="pres">
      <dgm:prSet presAssocID="{A73F68BD-5DE5-4BD5-832F-8DEAF2563097}" presName="arrowWedge4" presStyleLbl="fgSibTrans2D1" presStyleIdx="3" presStyleCnt="7"/>
      <dgm:spPr/>
    </dgm:pt>
    <dgm:pt modelId="{4E3D2FBB-BF8F-491E-9B0F-76755833E042}" type="pres">
      <dgm:prSet presAssocID="{DB2B6495-172D-46FA-8AD9-CD2D6F13CDB2}" presName="arrowWedge5" presStyleLbl="fgSibTrans2D1" presStyleIdx="4" presStyleCnt="7"/>
      <dgm:spPr/>
    </dgm:pt>
    <dgm:pt modelId="{A8C35D83-189F-40B1-B8FD-90B2D5A66BA7}" type="pres">
      <dgm:prSet presAssocID="{A18EB54A-FF56-4DB2-8B68-41B856455191}" presName="arrowWedge6" presStyleLbl="fgSibTrans2D1" presStyleIdx="5" presStyleCnt="7"/>
      <dgm:spPr/>
    </dgm:pt>
    <dgm:pt modelId="{519738D7-FBFA-4214-BD8B-A448300469B5}" type="pres">
      <dgm:prSet presAssocID="{58CAC353-A7D9-4DF4-BC76-79E08B5DACE3}" presName="arrowWedge7" presStyleLbl="fgSibTrans2D1" presStyleIdx="6" presStyleCnt="7"/>
      <dgm:spPr/>
    </dgm:pt>
  </dgm:ptLst>
  <dgm:cxnLst>
    <dgm:cxn modelId="{5FE16F99-9CF6-4862-9160-57869F76FCDA}" type="presOf" srcId="{C27D20BF-6732-4C8E-A635-06AE3CE55AD0}" destId="{3D69D1E0-B709-41F7-B029-28C794919D41}" srcOrd="1" destOrd="0" presId="urn:microsoft.com/office/officeart/2005/8/layout/cycle8"/>
    <dgm:cxn modelId="{B111CD4B-B251-4240-AB30-66063B0FD96A}" type="presOf" srcId="{0DB74938-9826-4A41-9B29-76C340CE1C1E}" destId="{92691257-37CC-4BCF-9ADF-912B4DC4F744}" srcOrd="1" destOrd="0" presId="urn:microsoft.com/office/officeart/2005/8/layout/cycle8"/>
    <dgm:cxn modelId="{2F7FC6B1-3129-43D4-B136-8C3DF4687EE6}" type="presOf" srcId="{C27D20BF-6732-4C8E-A635-06AE3CE55AD0}" destId="{8A44E62B-2290-462A-9CB9-1486F0D7772B}" srcOrd="0" destOrd="0" presId="urn:microsoft.com/office/officeart/2005/8/layout/cycle8"/>
    <dgm:cxn modelId="{94D33FCB-0F6E-4C83-BA4C-11A32227894E}" type="presOf" srcId="{C8C90BA1-F3A5-45E9-BCBE-FF581BFE9CE5}" destId="{B15C6EFD-011E-4EA8-893A-6EC93A12B6D7}" srcOrd="1" destOrd="0" presId="urn:microsoft.com/office/officeart/2005/8/layout/cycle8"/>
    <dgm:cxn modelId="{51866D63-CE93-4B01-8404-8B977E1F06AA}" type="presOf" srcId="{8DC0DCAC-923E-4C05-A041-D49A601E9020}" destId="{14CBF55A-6621-4ACB-BC22-C955567C63C9}" srcOrd="1" destOrd="0" presId="urn:microsoft.com/office/officeart/2005/8/layout/cycle8"/>
    <dgm:cxn modelId="{3540C99E-D3D7-4444-B1DD-66ED2DBE2904}" type="presOf" srcId="{D8F276B6-3BA3-4539-971A-16B76521628D}" destId="{3C4B0C10-C016-40D2-83A1-174F381D9117}" srcOrd="0" destOrd="0" presId="urn:microsoft.com/office/officeart/2005/8/layout/cycle8"/>
    <dgm:cxn modelId="{7AF3BD11-1242-4E61-8409-21D5B4919931}" type="presOf" srcId="{13F19FB1-198B-4856-B4C2-2234187A50C0}" destId="{618234CE-63BD-4CC1-88B7-0441C77A9A19}" srcOrd="1" destOrd="0" presId="urn:microsoft.com/office/officeart/2005/8/layout/cycle8"/>
    <dgm:cxn modelId="{F212FA33-22A0-4218-84B7-544384BFFE4C}" srcId="{B263FC18-63C7-4AE7-A1C1-84127B390596}" destId="{8DC0DCAC-923E-4C05-A041-D49A601E9020}" srcOrd="1" destOrd="0" parTransId="{71BBC231-03F5-4EC9-8E2B-ADF13FE7DE8D}" sibTransId="{1EA53990-8D8E-4D99-88BB-2C0DCAEF1263}"/>
    <dgm:cxn modelId="{828B3A45-F671-497D-B8BC-35AAF7224EE8}" srcId="{B263FC18-63C7-4AE7-A1C1-84127B390596}" destId="{0DB74938-9826-4A41-9B29-76C340CE1C1E}" srcOrd="4" destOrd="0" parTransId="{CCF15FA8-6814-4F14-A216-1266FDF6BAF7}" sibTransId="{DB2B6495-172D-46FA-8AD9-CD2D6F13CDB2}"/>
    <dgm:cxn modelId="{CFEBE73B-D633-4F94-9317-3334153E4744}" type="presOf" srcId="{B981DE94-722A-4EBE-9C8D-82FB66C28672}" destId="{254D6150-07D9-443D-83EE-27F7B49F69D2}" srcOrd="0" destOrd="0" presId="urn:microsoft.com/office/officeart/2005/8/layout/cycle8"/>
    <dgm:cxn modelId="{CF85FF1A-9C1D-4F91-9BA1-5A0ACF749247}" type="presOf" srcId="{D8F276B6-3BA3-4539-971A-16B76521628D}" destId="{F0AC7263-86BD-4CF7-83EB-57F95E740006}" srcOrd="1" destOrd="0" presId="urn:microsoft.com/office/officeart/2005/8/layout/cycle8"/>
    <dgm:cxn modelId="{406B0A5E-D5B3-4191-BD90-38B599A51B67}" srcId="{B263FC18-63C7-4AE7-A1C1-84127B390596}" destId="{B981DE94-722A-4EBE-9C8D-82FB66C28672}" srcOrd="0" destOrd="0" parTransId="{35597CFD-BEC1-46C9-9B91-CBF7A7B3C369}" sibTransId="{74E38537-FDA7-4E5A-96C8-47933E3E1B9C}"/>
    <dgm:cxn modelId="{631D1EEC-FACB-4389-9522-7B5ACA1341B0}" type="presOf" srcId="{8DC0DCAC-923E-4C05-A041-D49A601E9020}" destId="{C05BCAB1-C210-4D29-A026-4280E164710A}" srcOrd="0" destOrd="0" presId="urn:microsoft.com/office/officeart/2005/8/layout/cycle8"/>
    <dgm:cxn modelId="{EBDE9595-D3D7-4AEF-A586-06D95112F8E0}" srcId="{B263FC18-63C7-4AE7-A1C1-84127B390596}" destId="{13F19FB1-198B-4856-B4C2-2234187A50C0}" srcOrd="5" destOrd="0" parTransId="{97B3D491-CBDB-489F-ACC5-405440CC4774}" sibTransId="{A18EB54A-FF56-4DB2-8B68-41B856455191}"/>
    <dgm:cxn modelId="{D3DB90AC-CF86-488E-98B4-79D94E2E59C0}" type="presOf" srcId="{0DB74938-9826-4A41-9B29-76C340CE1C1E}" destId="{11D4A354-65EB-432D-9EEC-AB1EF9A3E270}" srcOrd="0" destOrd="0" presId="urn:microsoft.com/office/officeart/2005/8/layout/cycle8"/>
    <dgm:cxn modelId="{14E709D9-6D46-4D68-8C12-319333DF3CC1}" type="presOf" srcId="{B981DE94-722A-4EBE-9C8D-82FB66C28672}" destId="{97CB748A-3C8A-449D-B5DC-2999D3079B46}" srcOrd="1" destOrd="0" presId="urn:microsoft.com/office/officeart/2005/8/layout/cycle8"/>
    <dgm:cxn modelId="{822B6E68-D7A8-40A3-A154-C71C31C8FA8E}" type="presOf" srcId="{B263FC18-63C7-4AE7-A1C1-84127B390596}" destId="{89F43A97-74D3-4C5E-8C0F-9A1131C48778}" srcOrd="0" destOrd="0" presId="urn:microsoft.com/office/officeart/2005/8/layout/cycle8"/>
    <dgm:cxn modelId="{B51F7D2E-3D7C-4B6E-8276-1AA322648635}" type="presOf" srcId="{C8C90BA1-F3A5-45E9-BCBE-FF581BFE9CE5}" destId="{24A959FA-1D21-4704-B1FF-F3624A501DEB}" srcOrd="0" destOrd="0" presId="urn:microsoft.com/office/officeart/2005/8/layout/cycle8"/>
    <dgm:cxn modelId="{235A0505-BA50-48DF-B0AE-E88CB496778F}" srcId="{B263FC18-63C7-4AE7-A1C1-84127B390596}" destId="{C27D20BF-6732-4C8E-A635-06AE3CE55AD0}" srcOrd="3" destOrd="0" parTransId="{FFF82F4D-D8A9-46F0-A6C1-16D608F2206A}" sibTransId="{A73F68BD-5DE5-4BD5-832F-8DEAF2563097}"/>
    <dgm:cxn modelId="{F3C3517C-41D9-4D37-B4F8-D880B9ADB33E}" srcId="{B263FC18-63C7-4AE7-A1C1-84127B390596}" destId="{C8C90BA1-F3A5-45E9-BCBE-FF581BFE9CE5}" srcOrd="2" destOrd="0" parTransId="{432CEEC4-414C-4AC4-87D3-C28DFD6ABAD6}" sibTransId="{3C581DA7-A2AA-42C9-8DA3-745DBF4F6DE9}"/>
    <dgm:cxn modelId="{133AF6B0-47A3-43EB-BA04-2C0FDC34EAFE}" type="presOf" srcId="{13F19FB1-198B-4856-B4C2-2234187A50C0}" destId="{AF9122B7-32C0-487B-8918-78F73237B499}" srcOrd="0" destOrd="0" presId="urn:microsoft.com/office/officeart/2005/8/layout/cycle8"/>
    <dgm:cxn modelId="{6C1B7BB9-3BB5-4F02-9D2C-17CFBDAAB926}" srcId="{B263FC18-63C7-4AE7-A1C1-84127B390596}" destId="{D8F276B6-3BA3-4539-971A-16B76521628D}" srcOrd="6" destOrd="0" parTransId="{47A04E95-7A75-4F49-BFC3-6CBA789F906C}" sibTransId="{58CAC353-A7D9-4DF4-BC76-79E08B5DACE3}"/>
    <dgm:cxn modelId="{E8FA8784-1ACA-41E1-A1BB-E73ECE0DC6D6}" type="presParOf" srcId="{89F43A97-74D3-4C5E-8C0F-9A1131C48778}" destId="{254D6150-07D9-443D-83EE-27F7B49F69D2}" srcOrd="0" destOrd="0" presId="urn:microsoft.com/office/officeart/2005/8/layout/cycle8"/>
    <dgm:cxn modelId="{5677EC65-160E-4837-A4AD-7457C7146A98}" type="presParOf" srcId="{89F43A97-74D3-4C5E-8C0F-9A1131C48778}" destId="{2F750E0B-CDE1-4D53-9ECC-2DD4EDBE594E}" srcOrd="1" destOrd="0" presId="urn:microsoft.com/office/officeart/2005/8/layout/cycle8"/>
    <dgm:cxn modelId="{E8980FCF-23F6-40FF-9B2F-6DB51BCCEF2F}" type="presParOf" srcId="{89F43A97-74D3-4C5E-8C0F-9A1131C48778}" destId="{03627226-5A12-48EC-90B0-0DE064674925}" srcOrd="2" destOrd="0" presId="urn:microsoft.com/office/officeart/2005/8/layout/cycle8"/>
    <dgm:cxn modelId="{D6A5C312-951B-488F-952F-B05D2B81034B}" type="presParOf" srcId="{89F43A97-74D3-4C5E-8C0F-9A1131C48778}" destId="{97CB748A-3C8A-449D-B5DC-2999D3079B46}" srcOrd="3" destOrd="0" presId="urn:microsoft.com/office/officeart/2005/8/layout/cycle8"/>
    <dgm:cxn modelId="{781C684E-8370-4543-835E-2BDE77ED3986}" type="presParOf" srcId="{89F43A97-74D3-4C5E-8C0F-9A1131C48778}" destId="{C05BCAB1-C210-4D29-A026-4280E164710A}" srcOrd="4" destOrd="0" presId="urn:microsoft.com/office/officeart/2005/8/layout/cycle8"/>
    <dgm:cxn modelId="{C278C21F-1CDB-49F3-A4F2-74F8C378D55A}" type="presParOf" srcId="{89F43A97-74D3-4C5E-8C0F-9A1131C48778}" destId="{5015C444-E060-4B50-B862-13F7FF4A30F5}" srcOrd="5" destOrd="0" presId="urn:microsoft.com/office/officeart/2005/8/layout/cycle8"/>
    <dgm:cxn modelId="{B9C9ED0D-B71C-4150-8280-C5BF3A9820DB}" type="presParOf" srcId="{89F43A97-74D3-4C5E-8C0F-9A1131C48778}" destId="{2773A5BC-C9D4-4E8D-B1ED-828977462C6D}" srcOrd="6" destOrd="0" presId="urn:microsoft.com/office/officeart/2005/8/layout/cycle8"/>
    <dgm:cxn modelId="{11F02FE7-84DD-4D40-A5AD-87474336247D}" type="presParOf" srcId="{89F43A97-74D3-4C5E-8C0F-9A1131C48778}" destId="{14CBF55A-6621-4ACB-BC22-C955567C63C9}" srcOrd="7" destOrd="0" presId="urn:microsoft.com/office/officeart/2005/8/layout/cycle8"/>
    <dgm:cxn modelId="{2BE3791D-6592-49D5-A308-8E371192B05F}" type="presParOf" srcId="{89F43A97-74D3-4C5E-8C0F-9A1131C48778}" destId="{24A959FA-1D21-4704-B1FF-F3624A501DEB}" srcOrd="8" destOrd="0" presId="urn:microsoft.com/office/officeart/2005/8/layout/cycle8"/>
    <dgm:cxn modelId="{558B65B9-916D-456B-8C71-4009C280F0A2}" type="presParOf" srcId="{89F43A97-74D3-4C5E-8C0F-9A1131C48778}" destId="{077C768F-0313-42CC-B829-689E3E6264E6}" srcOrd="9" destOrd="0" presId="urn:microsoft.com/office/officeart/2005/8/layout/cycle8"/>
    <dgm:cxn modelId="{99C8745C-E48A-4E02-B11D-212A8CBED3AD}" type="presParOf" srcId="{89F43A97-74D3-4C5E-8C0F-9A1131C48778}" destId="{0634752B-A59D-4672-9F88-039CD164AFAE}" srcOrd="10" destOrd="0" presId="urn:microsoft.com/office/officeart/2005/8/layout/cycle8"/>
    <dgm:cxn modelId="{23475EF2-5F5A-43BB-8A4A-1D1B264450C4}" type="presParOf" srcId="{89F43A97-74D3-4C5E-8C0F-9A1131C48778}" destId="{B15C6EFD-011E-4EA8-893A-6EC93A12B6D7}" srcOrd="11" destOrd="0" presId="urn:microsoft.com/office/officeart/2005/8/layout/cycle8"/>
    <dgm:cxn modelId="{7A2E041B-EFD5-4C6E-94B0-E73048A98C1F}" type="presParOf" srcId="{89F43A97-74D3-4C5E-8C0F-9A1131C48778}" destId="{8A44E62B-2290-462A-9CB9-1486F0D7772B}" srcOrd="12" destOrd="0" presId="urn:microsoft.com/office/officeart/2005/8/layout/cycle8"/>
    <dgm:cxn modelId="{AE7FF67F-97FC-4A90-8144-ED97D737FA71}" type="presParOf" srcId="{89F43A97-74D3-4C5E-8C0F-9A1131C48778}" destId="{33EEF588-3150-46B5-AFA7-2A69AA309F90}" srcOrd="13" destOrd="0" presId="urn:microsoft.com/office/officeart/2005/8/layout/cycle8"/>
    <dgm:cxn modelId="{DB721883-2E5E-410F-93C5-C17A1E3362BC}" type="presParOf" srcId="{89F43A97-74D3-4C5E-8C0F-9A1131C48778}" destId="{1F72B0D0-966E-4A0E-8561-593B60D50016}" srcOrd="14" destOrd="0" presId="urn:microsoft.com/office/officeart/2005/8/layout/cycle8"/>
    <dgm:cxn modelId="{056A7CDA-49FF-4839-8730-BAF2732B2D09}" type="presParOf" srcId="{89F43A97-74D3-4C5E-8C0F-9A1131C48778}" destId="{3D69D1E0-B709-41F7-B029-28C794919D41}" srcOrd="15" destOrd="0" presId="urn:microsoft.com/office/officeart/2005/8/layout/cycle8"/>
    <dgm:cxn modelId="{43726868-5637-498F-9A1E-BDBDE07B9921}" type="presParOf" srcId="{89F43A97-74D3-4C5E-8C0F-9A1131C48778}" destId="{11D4A354-65EB-432D-9EEC-AB1EF9A3E270}" srcOrd="16" destOrd="0" presId="urn:microsoft.com/office/officeart/2005/8/layout/cycle8"/>
    <dgm:cxn modelId="{D985C3A9-83A1-4154-9A12-5DDB57681CEB}" type="presParOf" srcId="{89F43A97-74D3-4C5E-8C0F-9A1131C48778}" destId="{4716336F-6EDC-48D7-B4C8-8B1E156B35E2}" srcOrd="17" destOrd="0" presId="urn:microsoft.com/office/officeart/2005/8/layout/cycle8"/>
    <dgm:cxn modelId="{E1DA0C43-3386-4ED3-BFD9-E3455DA3E833}" type="presParOf" srcId="{89F43A97-74D3-4C5E-8C0F-9A1131C48778}" destId="{883E9306-1651-47D1-9B76-D3176D2C7DFA}" srcOrd="18" destOrd="0" presId="urn:microsoft.com/office/officeart/2005/8/layout/cycle8"/>
    <dgm:cxn modelId="{05C5B3D9-DCCA-4E30-ABB5-99B59D6A0C6F}" type="presParOf" srcId="{89F43A97-74D3-4C5E-8C0F-9A1131C48778}" destId="{92691257-37CC-4BCF-9ADF-912B4DC4F744}" srcOrd="19" destOrd="0" presId="urn:microsoft.com/office/officeart/2005/8/layout/cycle8"/>
    <dgm:cxn modelId="{CA57E7B0-34D5-4AE4-97F1-F435254545DE}" type="presParOf" srcId="{89F43A97-74D3-4C5E-8C0F-9A1131C48778}" destId="{AF9122B7-32C0-487B-8918-78F73237B499}" srcOrd="20" destOrd="0" presId="urn:microsoft.com/office/officeart/2005/8/layout/cycle8"/>
    <dgm:cxn modelId="{0FB487B5-912A-496A-A87F-5B79590D2E4B}" type="presParOf" srcId="{89F43A97-74D3-4C5E-8C0F-9A1131C48778}" destId="{76549985-22EE-4D0C-8F72-8566FCB7AFD5}" srcOrd="21" destOrd="0" presId="urn:microsoft.com/office/officeart/2005/8/layout/cycle8"/>
    <dgm:cxn modelId="{AAC88528-5C9A-4272-8985-BFB7959CAB0C}" type="presParOf" srcId="{89F43A97-74D3-4C5E-8C0F-9A1131C48778}" destId="{975C5A7F-C19C-4628-8766-8D47F22D62EC}" srcOrd="22" destOrd="0" presId="urn:microsoft.com/office/officeart/2005/8/layout/cycle8"/>
    <dgm:cxn modelId="{C93B6D32-0050-419B-98A8-7DD62C572D10}" type="presParOf" srcId="{89F43A97-74D3-4C5E-8C0F-9A1131C48778}" destId="{618234CE-63BD-4CC1-88B7-0441C77A9A19}" srcOrd="23" destOrd="0" presId="urn:microsoft.com/office/officeart/2005/8/layout/cycle8"/>
    <dgm:cxn modelId="{6B733041-35EC-405B-B352-05DDF189DCF7}" type="presParOf" srcId="{89F43A97-74D3-4C5E-8C0F-9A1131C48778}" destId="{3C4B0C10-C016-40D2-83A1-174F381D9117}" srcOrd="24" destOrd="0" presId="urn:microsoft.com/office/officeart/2005/8/layout/cycle8"/>
    <dgm:cxn modelId="{628BBD8A-D6E8-46EE-9586-618E59859EE0}" type="presParOf" srcId="{89F43A97-74D3-4C5E-8C0F-9A1131C48778}" destId="{E1A79A25-D872-47E6-9D6D-59A18B21574D}" srcOrd="25" destOrd="0" presId="urn:microsoft.com/office/officeart/2005/8/layout/cycle8"/>
    <dgm:cxn modelId="{007412C5-FFDA-4F0A-B661-D4D31B9D7513}" type="presParOf" srcId="{89F43A97-74D3-4C5E-8C0F-9A1131C48778}" destId="{4B9F3CB7-7C44-4A20-87EF-4C3066E8F457}" srcOrd="26" destOrd="0" presId="urn:microsoft.com/office/officeart/2005/8/layout/cycle8"/>
    <dgm:cxn modelId="{D0EF470D-A8A2-48A7-82BA-AC9BFE4AE812}" type="presParOf" srcId="{89F43A97-74D3-4C5E-8C0F-9A1131C48778}" destId="{F0AC7263-86BD-4CF7-83EB-57F95E740006}" srcOrd="27" destOrd="0" presId="urn:microsoft.com/office/officeart/2005/8/layout/cycle8"/>
    <dgm:cxn modelId="{E53996C7-BBFE-4C60-A01E-8B66CBEE418A}" type="presParOf" srcId="{89F43A97-74D3-4C5E-8C0F-9A1131C48778}" destId="{7AF19E85-7499-44FB-80FD-A6F58713B033}" srcOrd="28" destOrd="0" presId="urn:microsoft.com/office/officeart/2005/8/layout/cycle8"/>
    <dgm:cxn modelId="{BFDBE53A-4BB9-4FC6-8FD1-46B9DF116607}" type="presParOf" srcId="{89F43A97-74D3-4C5E-8C0F-9A1131C48778}" destId="{B117077E-B438-45E2-B3AD-34F38CBDD0AC}" srcOrd="29" destOrd="0" presId="urn:microsoft.com/office/officeart/2005/8/layout/cycle8"/>
    <dgm:cxn modelId="{AA976A0F-FCC0-4BFF-AA1C-05DEAFA32ACB}" type="presParOf" srcId="{89F43A97-74D3-4C5E-8C0F-9A1131C48778}" destId="{7154D0DB-CF90-486B-A397-D41B52E6D0BB}" srcOrd="30" destOrd="0" presId="urn:microsoft.com/office/officeart/2005/8/layout/cycle8"/>
    <dgm:cxn modelId="{CBD43871-F78A-4BB5-882F-7427C8FE9B83}" type="presParOf" srcId="{89F43A97-74D3-4C5E-8C0F-9A1131C48778}" destId="{8420AD62-FFF8-4455-AEE9-5C85DF63D5F4}" srcOrd="31" destOrd="0" presId="urn:microsoft.com/office/officeart/2005/8/layout/cycle8"/>
    <dgm:cxn modelId="{F67FC0FC-F371-4481-B278-E687FE7FD53C}" type="presParOf" srcId="{89F43A97-74D3-4C5E-8C0F-9A1131C48778}" destId="{4E3D2FBB-BF8F-491E-9B0F-76755833E042}" srcOrd="32" destOrd="0" presId="urn:microsoft.com/office/officeart/2005/8/layout/cycle8"/>
    <dgm:cxn modelId="{66A2CCB7-6C04-40EA-BB82-723D7399A17E}" type="presParOf" srcId="{89F43A97-74D3-4C5E-8C0F-9A1131C48778}" destId="{A8C35D83-189F-40B1-B8FD-90B2D5A66BA7}" srcOrd="33" destOrd="0" presId="urn:microsoft.com/office/officeart/2005/8/layout/cycle8"/>
    <dgm:cxn modelId="{DE04AEAC-618A-4988-A234-FF24557DB357}" type="presParOf" srcId="{89F43A97-74D3-4C5E-8C0F-9A1131C48778}" destId="{519738D7-FBFA-4214-BD8B-A448300469B5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A6A462-BDE8-4C6E-969E-8ABE8B550B1D}" type="doc">
      <dgm:prSet loTypeId="urn:microsoft.com/office/officeart/2005/8/layout/vList2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B26B7B03-87F1-41D5-89CF-F749FF73DB9E}">
      <dgm:prSet phldrT="[Текст]"/>
      <dgm:spPr/>
      <dgm:t>
        <a:bodyPr/>
        <a:lstStyle/>
        <a:p>
          <a:r>
            <a:rPr lang="ru-RU" dirty="0" smtClean="0"/>
            <a:t>Начальник финансового управления г. Новокузнецка</a:t>
          </a:r>
          <a:endParaRPr lang="ru-RU" dirty="0"/>
        </a:p>
      </dgm:t>
    </dgm:pt>
    <dgm:pt modelId="{B99A850D-AB11-4BC8-8CD6-AD507E61A217}" type="parTrans" cxnId="{B255EC70-0117-4C38-86BC-1FF3A94F9EA5}">
      <dgm:prSet/>
      <dgm:spPr/>
      <dgm:t>
        <a:bodyPr/>
        <a:lstStyle/>
        <a:p>
          <a:endParaRPr lang="ru-RU"/>
        </a:p>
      </dgm:t>
    </dgm:pt>
    <dgm:pt modelId="{702053D5-974D-4C65-BCFE-E4B5CDCFCBD4}" type="sibTrans" cxnId="{B255EC70-0117-4C38-86BC-1FF3A94F9EA5}">
      <dgm:prSet/>
      <dgm:spPr/>
      <dgm:t>
        <a:bodyPr/>
        <a:lstStyle/>
        <a:p>
          <a:endParaRPr lang="ru-RU"/>
        </a:p>
      </dgm:t>
    </dgm:pt>
    <dgm:pt modelId="{D3E726E3-05DC-41CB-9D49-9C397BD4BAA9}">
      <dgm:prSet phldrT="[Текст]"/>
      <dgm:spPr/>
      <dgm:t>
        <a:bodyPr/>
        <a:lstStyle/>
        <a:p>
          <a:r>
            <a:rPr lang="ru-RU" dirty="0" smtClean="0"/>
            <a:t>Шебалина Елена Владимировна</a:t>
          </a:r>
          <a:endParaRPr lang="ru-RU" dirty="0"/>
        </a:p>
      </dgm:t>
    </dgm:pt>
    <dgm:pt modelId="{A5FC2B78-0C72-4D4C-B612-ECE26D1F2ADC}" type="parTrans" cxnId="{BA7FE982-B7F3-43D2-871B-3208F309442A}">
      <dgm:prSet/>
      <dgm:spPr/>
      <dgm:t>
        <a:bodyPr/>
        <a:lstStyle/>
        <a:p>
          <a:endParaRPr lang="ru-RU"/>
        </a:p>
      </dgm:t>
    </dgm:pt>
    <dgm:pt modelId="{AEBA6A47-913F-45F0-AA4F-EB674E0E5062}" type="sibTrans" cxnId="{BA7FE982-B7F3-43D2-871B-3208F309442A}">
      <dgm:prSet/>
      <dgm:spPr/>
      <dgm:t>
        <a:bodyPr/>
        <a:lstStyle/>
        <a:p>
          <a:endParaRPr lang="ru-RU"/>
        </a:p>
      </dgm:t>
    </dgm:pt>
    <dgm:pt modelId="{F0C3771D-D285-4380-893A-9E7ED5D6779D}">
      <dgm:prSet phldrT="[Текст]"/>
      <dgm:spPr/>
      <dgm:t>
        <a:bodyPr/>
        <a:lstStyle/>
        <a:p>
          <a:r>
            <a:rPr lang="ru-RU" dirty="0" smtClean="0"/>
            <a:t>Почтовый адрес</a:t>
          </a:r>
          <a:endParaRPr lang="ru-RU" dirty="0"/>
        </a:p>
      </dgm:t>
    </dgm:pt>
    <dgm:pt modelId="{4CC0E613-6AB3-4BCD-BE8E-888098137C03}" type="parTrans" cxnId="{BF02FFBE-8989-4718-AB5F-4166290716EC}">
      <dgm:prSet/>
      <dgm:spPr/>
      <dgm:t>
        <a:bodyPr/>
        <a:lstStyle/>
        <a:p>
          <a:endParaRPr lang="ru-RU"/>
        </a:p>
      </dgm:t>
    </dgm:pt>
    <dgm:pt modelId="{0467A164-4AA5-48C1-A23C-A4B39F44CF7D}" type="sibTrans" cxnId="{BF02FFBE-8989-4718-AB5F-4166290716EC}">
      <dgm:prSet/>
      <dgm:spPr/>
      <dgm:t>
        <a:bodyPr/>
        <a:lstStyle/>
        <a:p>
          <a:endParaRPr lang="ru-RU"/>
        </a:p>
      </dgm:t>
    </dgm:pt>
    <dgm:pt modelId="{5B68A1E3-83E5-4695-AC6A-932551B31274}">
      <dgm:prSet phldrT="[Текст]"/>
      <dgm:spPr/>
      <dgm:t>
        <a:bodyPr/>
        <a:lstStyle/>
        <a:p>
          <a:r>
            <a:rPr lang="en-US" dirty="0" smtClean="0"/>
            <a:t>654080 </a:t>
          </a:r>
          <a:r>
            <a:rPr lang="ru-RU" dirty="0" smtClean="0"/>
            <a:t>Кемеровская область, г. Новокузнецк, ул. Кирова, 71</a:t>
          </a:r>
          <a:endParaRPr lang="ru-RU" dirty="0"/>
        </a:p>
      </dgm:t>
    </dgm:pt>
    <dgm:pt modelId="{59A97DC2-0EDA-4A47-9404-39F6AD18CDD7}" type="parTrans" cxnId="{45BB5A8F-5D2B-42E3-8A2C-6C8E8078A010}">
      <dgm:prSet/>
      <dgm:spPr/>
      <dgm:t>
        <a:bodyPr/>
        <a:lstStyle/>
        <a:p>
          <a:endParaRPr lang="ru-RU"/>
        </a:p>
      </dgm:t>
    </dgm:pt>
    <dgm:pt modelId="{C5A8288E-82A2-46BD-9B46-9B40BB18FBD7}" type="sibTrans" cxnId="{45BB5A8F-5D2B-42E3-8A2C-6C8E8078A010}">
      <dgm:prSet/>
      <dgm:spPr/>
      <dgm:t>
        <a:bodyPr/>
        <a:lstStyle/>
        <a:p>
          <a:endParaRPr lang="ru-RU"/>
        </a:p>
      </dgm:t>
    </dgm:pt>
    <dgm:pt modelId="{6B2AD239-B328-45FA-B235-B087D36ED489}">
      <dgm:prSet phldrT="[Текст]"/>
      <dgm:spPr/>
      <dgm:t>
        <a:bodyPr/>
        <a:lstStyle/>
        <a:p>
          <a:r>
            <a:rPr lang="ru-RU" dirty="0" smtClean="0"/>
            <a:t>Телефон</a:t>
          </a:r>
          <a:endParaRPr lang="ru-RU" dirty="0"/>
        </a:p>
      </dgm:t>
    </dgm:pt>
    <dgm:pt modelId="{FBCEA485-09BA-4933-9906-6660BF29602E}" type="parTrans" cxnId="{A271873C-A9BC-47C3-94A3-22B9749C3541}">
      <dgm:prSet/>
      <dgm:spPr/>
      <dgm:t>
        <a:bodyPr/>
        <a:lstStyle/>
        <a:p>
          <a:endParaRPr lang="ru-RU"/>
        </a:p>
      </dgm:t>
    </dgm:pt>
    <dgm:pt modelId="{C4E6DF6C-29D1-4F1E-99FA-4F765DEED63C}" type="sibTrans" cxnId="{A271873C-A9BC-47C3-94A3-22B9749C3541}">
      <dgm:prSet/>
      <dgm:spPr/>
      <dgm:t>
        <a:bodyPr/>
        <a:lstStyle/>
        <a:p>
          <a:endParaRPr lang="ru-RU"/>
        </a:p>
      </dgm:t>
    </dgm:pt>
    <dgm:pt modelId="{6A6FC257-5A50-44C3-B9B6-79AB246E6AF6}">
      <dgm:prSet phldrT="[Текст]"/>
      <dgm:spPr/>
      <dgm:t>
        <a:bodyPr/>
        <a:lstStyle/>
        <a:p>
          <a:r>
            <a:rPr lang="ru-RU" dirty="0" smtClean="0"/>
            <a:t>(3843) 321-624</a:t>
          </a:r>
          <a:endParaRPr lang="ru-RU" dirty="0"/>
        </a:p>
      </dgm:t>
    </dgm:pt>
    <dgm:pt modelId="{C480B0C4-4E68-476B-8746-3BDE0FB519C8}" type="parTrans" cxnId="{F4A6CDE3-F435-4415-91AC-6478B7DEBA09}">
      <dgm:prSet/>
      <dgm:spPr/>
      <dgm:t>
        <a:bodyPr/>
        <a:lstStyle/>
        <a:p>
          <a:endParaRPr lang="ru-RU"/>
        </a:p>
      </dgm:t>
    </dgm:pt>
    <dgm:pt modelId="{BA65B59F-898C-40A8-BB86-816BF36BCF92}" type="sibTrans" cxnId="{F4A6CDE3-F435-4415-91AC-6478B7DEBA09}">
      <dgm:prSet/>
      <dgm:spPr/>
      <dgm:t>
        <a:bodyPr/>
        <a:lstStyle/>
        <a:p>
          <a:endParaRPr lang="ru-RU"/>
        </a:p>
      </dgm:t>
    </dgm:pt>
    <dgm:pt modelId="{E0A553A1-2A4E-40C8-B33D-B6AC188F5F29}">
      <dgm:prSet phldrT="[Текст]"/>
      <dgm:spPr/>
      <dgm:t>
        <a:bodyPr/>
        <a:lstStyle/>
        <a:p>
          <a:r>
            <a:rPr lang="ru-RU" dirty="0" smtClean="0"/>
            <a:t>Электронная почта</a:t>
          </a:r>
          <a:endParaRPr lang="ru-RU" dirty="0"/>
        </a:p>
      </dgm:t>
    </dgm:pt>
    <dgm:pt modelId="{DE7C579A-FFC5-439F-91DB-EA6220B4C8F8}" type="parTrans" cxnId="{347C89B0-5458-40A0-BD23-3F7262295CCE}">
      <dgm:prSet/>
      <dgm:spPr/>
      <dgm:t>
        <a:bodyPr/>
        <a:lstStyle/>
        <a:p>
          <a:endParaRPr lang="ru-RU"/>
        </a:p>
      </dgm:t>
    </dgm:pt>
    <dgm:pt modelId="{DFE0AD6F-F7B9-4F1F-AB38-2CED6585D3FE}" type="sibTrans" cxnId="{347C89B0-5458-40A0-BD23-3F7262295CCE}">
      <dgm:prSet/>
      <dgm:spPr/>
      <dgm:t>
        <a:bodyPr/>
        <a:lstStyle/>
        <a:p>
          <a:endParaRPr lang="ru-RU"/>
        </a:p>
      </dgm:t>
    </dgm:pt>
    <dgm:pt modelId="{C7F35FD8-CB0D-46EB-8D2A-E9A761E9971F}">
      <dgm:prSet phldrT="[Текст]"/>
      <dgm:spPr/>
      <dgm:t>
        <a:bodyPr/>
        <a:lstStyle/>
        <a:p>
          <a:r>
            <a:rPr lang="en-US" dirty="0" smtClean="0"/>
            <a:t>main@finnkz.ru</a:t>
          </a:r>
          <a:endParaRPr lang="ru-RU" dirty="0"/>
        </a:p>
      </dgm:t>
    </dgm:pt>
    <dgm:pt modelId="{F83D1C33-1617-46C3-A6CE-D0139B2A8F1C}" type="parTrans" cxnId="{E0501267-8A67-4644-8BA5-1932DD65FCD0}">
      <dgm:prSet/>
      <dgm:spPr/>
      <dgm:t>
        <a:bodyPr/>
        <a:lstStyle/>
        <a:p>
          <a:endParaRPr lang="ru-RU"/>
        </a:p>
      </dgm:t>
    </dgm:pt>
    <dgm:pt modelId="{175438EC-BFC2-4E3C-B115-561E663E91F6}" type="sibTrans" cxnId="{E0501267-8A67-4644-8BA5-1932DD65FCD0}">
      <dgm:prSet/>
      <dgm:spPr/>
      <dgm:t>
        <a:bodyPr/>
        <a:lstStyle/>
        <a:p>
          <a:endParaRPr lang="ru-RU"/>
        </a:p>
      </dgm:t>
    </dgm:pt>
    <dgm:pt modelId="{57AB0691-6B34-423E-B18F-CFE438C98893}">
      <dgm:prSet phldrT="[Текст]"/>
      <dgm:spPr/>
      <dgm:t>
        <a:bodyPr/>
        <a:lstStyle/>
        <a:p>
          <a:r>
            <a:rPr lang="ru-RU" dirty="0" smtClean="0"/>
            <a:t>График работы финансового органа</a:t>
          </a:r>
          <a:endParaRPr lang="ru-RU" dirty="0"/>
        </a:p>
      </dgm:t>
    </dgm:pt>
    <dgm:pt modelId="{8E50633A-5864-4178-842B-9A34AAA35B2C}" type="parTrans" cxnId="{97496960-CC81-40C1-9B30-43D6F82A79C7}">
      <dgm:prSet/>
      <dgm:spPr/>
      <dgm:t>
        <a:bodyPr/>
        <a:lstStyle/>
        <a:p>
          <a:endParaRPr lang="ru-RU"/>
        </a:p>
      </dgm:t>
    </dgm:pt>
    <dgm:pt modelId="{9329B28A-B213-4387-8E72-7368589868D2}" type="sibTrans" cxnId="{97496960-CC81-40C1-9B30-43D6F82A79C7}">
      <dgm:prSet/>
      <dgm:spPr/>
      <dgm:t>
        <a:bodyPr/>
        <a:lstStyle/>
        <a:p>
          <a:endParaRPr lang="ru-RU"/>
        </a:p>
      </dgm:t>
    </dgm:pt>
    <dgm:pt modelId="{B5B3766A-5769-4EB1-BF75-1BD85DCB0C50}">
      <dgm:prSet phldrT="[Текст]"/>
      <dgm:spPr/>
      <dgm:t>
        <a:bodyPr/>
        <a:lstStyle/>
        <a:p>
          <a:r>
            <a:rPr lang="ru-RU" dirty="0" smtClean="0"/>
            <a:t>График личного приёма граждан начальником финансового управления г. Новокузнецка</a:t>
          </a:r>
          <a:endParaRPr lang="ru-RU" dirty="0"/>
        </a:p>
      </dgm:t>
    </dgm:pt>
    <dgm:pt modelId="{4AC5792C-EC9C-449D-A2C4-91650E7F4270}" type="parTrans" cxnId="{49D20611-8635-4EAA-94AF-657FFEB105BB}">
      <dgm:prSet/>
      <dgm:spPr/>
      <dgm:t>
        <a:bodyPr/>
        <a:lstStyle/>
        <a:p>
          <a:endParaRPr lang="ru-RU"/>
        </a:p>
      </dgm:t>
    </dgm:pt>
    <dgm:pt modelId="{C63E097C-6F6D-4D09-92CE-D707A085F6B7}" type="sibTrans" cxnId="{49D20611-8635-4EAA-94AF-657FFEB105BB}">
      <dgm:prSet/>
      <dgm:spPr/>
      <dgm:t>
        <a:bodyPr/>
        <a:lstStyle/>
        <a:p>
          <a:endParaRPr lang="ru-RU"/>
        </a:p>
      </dgm:t>
    </dgm:pt>
    <dgm:pt modelId="{31D6C008-8B98-4E2A-B2E2-40FB746119F5}">
      <dgm:prSet phldrT="[Текст]"/>
      <dgm:spPr/>
      <dgm:t>
        <a:bodyPr/>
        <a:lstStyle/>
        <a:p>
          <a:r>
            <a:rPr lang="ru-RU" dirty="0" smtClean="0"/>
            <a:t>Понедельник – пятница с 8:30 до 17:30; обед 12:00 – 13:00</a:t>
          </a:r>
          <a:endParaRPr lang="ru-RU" dirty="0"/>
        </a:p>
      </dgm:t>
    </dgm:pt>
    <dgm:pt modelId="{49C310A8-8C48-4FD5-9D46-FCCF488B80E2}" type="parTrans" cxnId="{374C60B2-96C2-4FA1-BE78-CC163486859A}">
      <dgm:prSet/>
      <dgm:spPr/>
      <dgm:t>
        <a:bodyPr/>
        <a:lstStyle/>
        <a:p>
          <a:endParaRPr lang="ru-RU"/>
        </a:p>
      </dgm:t>
    </dgm:pt>
    <dgm:pt modelId="{B34C91B3-D4C6-4629-B9B4-4F7F26F2B515}" type="sibTrans" cxnId="{374C60B2-96C2-4FA1-BE78-CC163486859A}">
      <dgm:prSet/>
      <dgm:spPr/>
      <dgm:t>
        <a:bodyPr/>
        <a:lstStyle/>
        <a:p>
          <a:endParaRPr lang="ru-RU"/>
        </a:p>
      </dgm:t>
    </dgm:pt>
    <dgm:pt modelId="{969EE69A-509D-4E36-A182-B628FCF492CD}">
      <dgm:prSet phldrT="[Текст]"/>
      <dgm:spPr/>
      <dgm:t>
        <a:bodyPr/>
        <a:lstStyle/>
        <a:p>
          <a:r>
            <a:rPr lang="ru-RU" dirty="0" smtClean="0"/>
            <a:t>Ежедневно в рабочее время</a:t>
          </a:r>
          <a:endParaRPr lang="ru-RU" dirty="0"/>
        </a:p>
      </dgm:t>
    </dgm:pt>
    <dgm:pt modelId="{A8273F10-6689-4CBA-A171-A663B50657D1}" type="parTrans" cxnId="{7D856441-ADE5-49E5-B704-F4FFB0BE195F}">
      <dgm:prSet/>
      <dgm:spPr/>
      <dgm:t>
        <a:bodyPr/>
        <a:lstStyle/>
        <a:p>
          <a:endParaRPr lang="ru-RU"/>
        </a:p>
      </dgm:t>
    </dgm:pt>
    <dgm:pt modelId="{C5FB3EF1-6E7C-4CAE-A1A5-0F69B11C6FCF}" type="sibTrans" cxnId="{7D856441-ADE5-49E5-B704-F4FFB0BE195F}">
      <dgm:prSet/>
      <dgm:spPr/>
      <dgm:t>
        <a:bodyPr/>
        <a:lstStyle/>
        <a:p>
          <a:endParaRPr lang="ru-RU"/>
        </a:p>
      </dgm:t>
    </dgm:pt>
    <dgm:pt modelId="{AE2747C8-DB86-4160-A0A8-E5C5AE929B82}" type="pres">
      <dgm:prSet presAssocID="{4AA6A462-BDE8-4C6E-969E-8ABE8B550B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E37730-C84B-49ED-80B9-82BDE8636E43}" type="pres">
      <dgm:prSet presAssocID="{B26B7B03-87F1-41D5-89CF-F749FF73DB9E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02C59-87B8-4D15-BBC4-7EE816B0585E}" type="pres">
      <dgm:prSet presAssocID="{B26B7B03-87F1-41D5-89CF-F749FF73DB9E}" presName="childTex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CE1112-351C-44EE-B678-6C2FD63C71D8}" type="pres">
      <dgm:prSet presAssocID="{F0C3771D-D285-4380-893A-9E7ED5D6779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D79569-7591-4915-84D1-91653CA7A0F3}" type="pres">
      <dgm:prSet presAssocID="{F0C3771D-D285-4380-893A-9E7ED5D6779D}" presName="childTex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5989A-A5D8-4D41-8861-03586B87EA37}" type="pres">
      <dgm:prSet presAssocID="{6B2AD239-B328-45FA-B235-B087D36ED489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FA1D9-C126-46A6-8B19-E07747F1EF2C}" type="pres">
      <dgm:prSet presAssocID="{6B2AD239-B328-45FA-B235-B087D36ED489}" presName="childTex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53D67-0675-4B1C-8852-996BC5516FC1}" type="pres">
      <dgm:prSet presAssocID="{E0A553A1-2A4E-40C8-B33D-B6AC188F5F29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9D6071-3578-4D07-87D9-D8A9438DA82A}" type="pres">
      <dgm:prSet presAssocID="{E0A553A1-2A4E-40C8-B33D-B6AC188F5F29}" presName="childTex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BBDAE-6952-4ED6-868E-898406677E82}" type="pres">
      <dgm:prSet presAssocID="{57AB0691-6B34-423E-B18F-CFE438C98893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29887-D5DE-4085-99EE-604841CADD20}" type="pres">
      <dgm:prSet presAssocID="{57AB0691-6B34-423E-B18F-CFE438C98893}" presName="childTex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ADC75-11B5-423E-8ABA-CDF0BA994BCE}" type="pres">
      <dgm:prSet presAssocID="{B5B3766A-5769-4EB1-BF75-1BD85DCB0C50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BA2E58-0223-48F9-9DFD-93735610914A}" type="pres">
      <dgm:prSet presAssocID="{B5B3766A-5769-4EB1-BF75-1BD85DCB0C50}" presName="childTex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55EC70-0117-4C38-86BC-1FF3A94F9EA5}" srcId="{4AA6A462-BDE8-4C6E-969E-8ABE8B550B1D}" destId="{B26B7B03-87F1-41D5-89CF-F749FF73DB9E}" srcOrd="0" destOrd="0" parTransId="{B99A850D-AB11-4BC8-8CD6-AD507E61A217}" sibTransId="{702053D5-974D-4C65-BCFE-E4B5CDCFCBD4}"/>
    <dgm:cxn modelId="{7D856441-ADE5-49E5-B704-F4FFB0BE195F}" srcId="{B5B3766A-5769-4EB1-BF75-1BD85DCB0C50}" destId="{969EE69A-509D-4E36-A182-B628FCF492CD}" srcOrd="0" destOrd="0" parTransId="{A8273F10-6689-4CBA-A171-A663B50657D1}" sibTransId="{C5FB3EF1-6E7C-4CAE-A1A5-0F69B11C6FCF}"/>
    <dgm:cxn modelId="{7AD3B51F-E613-4A59-920B-C77307415E6C}" type="presOf" srcId="{B26B7B03-87F1-41D5-89CF-F749FF73DB9E}" destId="{78E37730-C84B-49ED-80B9-82BDE8636E43}" srcOrd="0" destOrd="0" presId="urn:microsoft.com/office/officeart/2005/8/layout/vList2"/>
    <dgm:cxn modelId="{A271873C-A9BC-47C3-94A3-22B9749C3541}" srcId="{4AA6A462-BDE8-4C6E-969E-8ABE8B550B1D}" destId="{6B2AD239-B328-45FA-B235-B087D36ED489}" srcOrd="2" destOrd="0" parTransId="{FBCEA485-09BA-4933-9906-6660BF29602E}" sibTransId="{C4E6DF6C-29D1-4F1E-99FA-4F765DEED63C}"/>
    <dgm:cxn modelId="{78F09DEC-E4A0-477C-B55E-28FA59393C9D}" type="presOf" srcId="{969EE69A-509D-4E36-A182-B628FCF492CD}" destId="{49BA2E58-0223-48F9-9DFD-93735610914A}" srcOrd="0" destOrd="0" presId="urn:microsoft.com/office/officeart/2005/8/layout/vList2"/>
    <dgm:cxn modelId="{BF02FFBE-8989-4718-AB5F-4166290716EC}" srcId="{4AA6A462-BDE8-4C6E-969E-8ABE8B550B1D}" destId="{F0C3771D-D285-4380-893A-9E7ED5D6779D}" srcOrd="1" destOrd="0" parTransId="{4CC0E613-6AB3-4BCD-BE8E-888098137C03}" sibTransId="{0467A164-4AA5-48C1-A23C-A4B39F44CF7D}"/>
    <dgm:cxn modelId="{BAD295FF-9059-4D29-9DCD-777202406AB1}" type="presOf" srcId="{B5B3766A-5769-4EB1-BF75-1BD85DCB0C50}" destId="{DBEADC75-11B5-423E-8ABA-CDF0BA994BCE}" srcOrd="0" destOrd="0" presId="urn:microsoft.com/office/officeart/2005/8/layout/vList2"/>
    <dgm:cxn modelId="{BA7FE982-B7F3-43D2-871B-3208F309442A}" srcId="{B26B7B03-87F1-41D5-89CF-F749FF73DB9E}" destId="{D3E726E3-05DC-41CB-9D49-9C397BD4BAA9}" srcOrd="0" destOrd="0" parTransId="{A5FC2B78-0C72-4D4C-B612-ECE26D1F2ADC}" sibTransId="{AEBA6A47-913F-45F0-AA4F-EB674E0E5062}"/>
    <dgm:cxn modelId="{5D7BB808-BFD4-48AD-BF1D-C210CECF12D6}" type="presOf" srcId="{31D6C008-8B98-4E2A-B2E2-40FB746119F5}" destId="{A4729887-D5DE-4085-99EE-604841CADD20}" srcOrd="0" destOrd="0" presId="urn:microsoft.com/office/officeart/2005/8/layout/vList2"/>
    <dgm:cxn modelId="{0251D2C7-C9EC-4863-BA97-B2CF189C0423}" type="presOf" srcId="{D3E726E3-05DC-41CB-9D49-9C397BD4BAA9}" destId="{CBF02C59-87B8-4D15-BBC4-7EE816B0585E}" srcOrd="0" destOrd="0" presId="urn:microsoft.com/office/officeart/2005/8/layout/vList2"/>
    <dgm:cxn modelId="{7D94A81C-0DCC-447A-A391-700E0DCB92C8}" type="presOf" srcId="{5B68A1E3-83E5-4695-AC6A-932551B31274}" destId="{4CD79569-7591-4915-84D1-91653CA7A0F3}" srcOrd="0" destOrd="0" presId="urn:microsoft.com/office/officeart/2005/8/layout/vList2"/>
    <dgm:cxn modelId="{E0501267-8A67-4644-8BA5-1932DD65FCD0}" srcId="{E0A553A1-2A4E-40C8-B33D-B6AC188F5F29}" destId="{C7F35FD8-CB0D-46EB-8D2A-E9A761E9971F}" srcOrd="0" destOrd="0" parTransId="{F83D1C33-1617-46C3-A6CE-D0139B2A8F1C}" sibTransId="{175438EC-BFC2-4E3C-B115-561E663E91F6}"/>
    <dgm:cxn modelId="{347C89B0-5458-40A0-BD23-3F7262295CCE}" srcId="{4AA6A462-BDE8-4C6E-969E-8ABE8B550B1D}" destId="{E0A553A1-2A4E-40C8-B33D-B6AC188F5F29}" srcOrd="3" destOrd="0" parTransId="{DE7C579A-FFC5-439F-91DB-EA6220B4C8F8}" sibTransId="{DFE0AD6F-F7B9-4F1F-AB38-2CED6585D3FE}"/>
    <dgm:cxn modelId="{45BB5A8F-5D2B-42E3-8A2C-6C8E8078A010}" srcId="{F0C3771D-D285-4380-893A-9E7ED5D6779D}" destId="{5B68A1E3-83E5-4695-AC6A-932551B31274}" srcOrd="0" destOrd="0" parTransId="{59A97DC2-0EDA-4A47-9404-39F6AD18CDD7}" sibTransId="{C5A8288E-82A2-46BD-9B46-9B40BB18FBD7}"/>
    <dgm:cxn modelId="{F1D9B24A-6FFF-42EA-83EF-C9296279CDE9}" type="presOf" srcId="{F0C3771D-D285-4380-893A-9E7ED5D6779D}" destId="{4FCE1112-351C-44EE-B678-6C2FD63C71D8}" srcOrd="0" destOrd="0" presId="urn:microsoft.com/office/officeart/2005/8/layout/vList2"/>
    <dgm:cxn modelId="{49D20611-8635-4EAA-94AF-657FFEB105BB}" srcId="{4AA6A462-BDE8-4C6E-969E-8ABE8B550B1D}" destId="{B5B3766A-5769-4EB1-BF75-1BD85DCB0C50}" srcOrd="5" destOrd="0" parTransId="{4AC5792C-EC9C-449D-A2C4-91650E7F4270}" sibTransId="{C63E097C-6F6D-4D09-92CE-D707A085F6B7}"/>
    <dgm:cxn modelId="{374C60B2-96C2-4FA1-BE78-CC163486859A}" srcId="{57AB0691-6B34-423E-B18F-CFE438C98893}" destId="{31D6C008-8B98-4E2A-B2E2-40FB746119F5}" srcOrd="0" destOrd="0" parTransId="{49C310A8-8C48-4FD5-9D46-FCCF488B80E2}" sibTransId="{B34C91B3-D4C6-4629-B9B4-4F7F26F2B515}"/>
    <dgm:cxn modelId="{F4A6CDE3-F435-4415-91AC-6478B7DEBA09}" srcId="{6B2AD239-B328-45FA-B235-B087D36ED489}" destId="{6A6FC257-5A50-44C3-B9B6-79AB246E6AF6}" srcOrd="0" destOrd="0" parTransId="{C480B0C4-4E68-476B-8746-3BDE0FB519C8}" sibTransId="{BA65B59F-898C-40A8-BB86-816BF36BCF92}"/>
    <dgm:cxn modelId="{E267B48A-DAF5-48FE-AB45-FD949C74504C}" type="presOf" srcId="{C7F35FD8-CB0D-46EB-8D2A-E9A761E9971F}" destId="{C09D6071-3578-4D07-87D9-D8A9438DA82A}" srcOrd="0" destOrd="0" presId="urn:microsoft.com/office/officeart/2005/8/layout/vList2"/>
    <dgm:cxn modelId="{FDF4E1A5-0870-4C10-B9B4-13DB7D26406E}" type="presOf" srcId="{57AB0691-6B34-423E-B18F-CFE438C98893}" destId="{D7EBBDAE-6952-4ED6-868E-898406677E82}" srcOrd="0" destOrd="0" presId="urn:microsoft.com/office/officeart/2005/8/layout/vList2"/>
    <dgm:cxn modelId="{6DEDECE7-6305-4AA2-95DF-E4AF43D92AE4}" type="presOf" srcId="{E0A553A1-2A4E-40C8-B33D-B6AC188F5F29}" destId="{F4853D67-0675-4B1C-8852-996BC5516FC1}" srcOrd="0" destOrd="0" presId="urn:microsoft.com/office/officeart/2005/8/layout/vList2"/>
    <dgm:cxn modelId="{A931D6A9-ACE6-4C20-B178-DD2A0E136D67}" type="presOf" srcId="{4AA6A462-BDE8-4C6E-969E-8ABE8B550B1D}" destId="{AE2747C8-DB86-4160-A0A8-E5C5AE929B82}" srcOrd="0" destOrd="0" presId="urn:microsoft.com/office/officeart/2005/8/layout/vList2"/>
    <dgm:cxn modelId="{782655E3-5DFF-4B8D-B87F-22035CE05633}" type="presOf" srcId="{6B2AD239-B328-45FA-B235-B087D36ED489}" destId="{1705989A-A5D8-4D41-8861-03586B87EA37}" srcOrd="0" destOrd="0" presId="urn:microsoft.com/office/officeart/2005/8/layout/vList2"/>
    <dgm:cxn modelId="{B659C0CA-8CB7-4F02-9C7A-373D355164FD}" type="presOf" srcId="{6A6FC257-5A50-44C3-B9B6-79AB246E6AF6}" destId="{58EFA1D9-C126-46A6-8B19-E07747F1EF2C}" srcOrd="0" destOrd="0" presId="urn:microsoft.com/office/officeart/2005/8/layout/vList2"/>
    <dgm:cxn modelId="{97496960-CC81-40C1-9B30-43D6F82A79C7}" srcId="{4AA6A462-BDE8-4C6E-969E-8ABE8B550B1D}" destId="{57AB0691-6B34-423E-B18F-CFE438C98893}" srcOrd="4" destOrd="0" parTransId="{8E50633A-5864-4178-842B-9A34AAA35B2C}" sibTransId="{9329B28A-B213-4387-8E72-7368589868D2}"/>
    <dgm:cxn modelId="{F8CC87EE-55CE-4636-8A04-6411DA4C2AAC}" type="presParOf" srcId="{AE2747C8-DB86-4160-A0A8-E5C5AE929B82}" destId="{78E37730-C84B-49ED-80B9-82BDE8636E43}" srcOrd="0" destOrd="0" presId="urn:microsoft.com/office/officeart/2005/8/layout/vList2"/>
    <dgm:cxn modelId="{191FD457-8FEE-4960-A047-51C44FB2BB9A}" type="presParOf" srcId="{AE2747C8-DB86-4160-A0A8-E5C5AE929B82}" destId="{CBF02C59-87B8-4D15-BBC4-7EE816B0585E}" srcOrd="1" destOrd="0" presId="urn:microsoft.com/office/officeart/2005/8/layout/vList2"/>
    <dgm:cxn modelId="{70D9D1F2-F66E-49DD-AEE0-47726F1B8420}" type="presParOf" srcId="{AE2747C8-DB86-4160-A0A8-E5C5AE929B82}" destId="{4FCE1112-351C-44EE-B678-6C2FD63C71D8}" srcOrd="2" destOrd="0" presId="urn:microsoft.com/office/officeart/2005/8/layout/vList2"/>
    <dgm:cxn modelId="{04B1DC63-398B-4DF7-A3CB-08CAF61203BB}" type="presParOf" srcId="{AE2747C8-DB86-4160-A0A8-E5C5AE929B82}" destId="{4CD79569-7591-4915-84D1-91653CA7A0F3}" srcOrd="3" destOrd="0" presId="urn:microsoft.com/office/officeart/2005/8/layout/vList2"/>
    <dgm:cxn modelId="{337A0EE2-9B7E-44EE-8772-ECF02FFC0838}" type="presParOf" srcId="{AE2747C8-DB86-4160-A0A8-E5C5AE929B82}" destId="{1705989A-A5D8-4D41-8861-03586B87EA37}" srcOrd="4" destOrd="0" presId="urn:microsoft.com/office/officeart/2005/8/layout/vList2"/>
    <dgm:cxn modelId="{1DDAE7B0-EAFE-409C-A3F5-6182DF23B4D7}" type="presParOf" srcId="{AE2747C8-DB86-4160-A0A8-E5C5AE929B82}" destId="{58EFA1D9-C126-46A6-8B19-E07747F1EF2C}" srcOrd="5" destOrd="0" presId="urn:microsoft.com/office/officeart/2005/8/layout/vList2"/>
    <dgm:cxn modelId="{9BCB93BE-0F65-440B-9AA8-F73DC2E00DC7}" type="presParOf" srcId="{AE2747C8-DB86-4160-A0A8-E5C5AE929B82}" destId="{F4853D67-0675-4B1C-8852-996BC5516FC1}" srcOrd="6" destOrd="0" presId="urn:microsoft.com/office/officeart/2005/8/layout/vList2"/>
    <dgm:cxn modelId="{B49AA898-3F6D-4C19-9264-4915B8F137AD}" type="presParOf" srcId="{AE2747C8-DB86-4160-A0A8-E5C5AE929B82}" destId="{C09D6071-3578-4D07-87D9-D8A9438DA82A}" srcOrd="7" destOrd="0" presId="urn:microsoft.com/office/officeart/2005/8/layout/vList2"/>
    <dgm:cxn modelId="{601875C3-CB90-4DFE-A234-915311A50E4A}" type="presParOf" srcId="{AE2747C8-DB86-4160-A0A8-E5C5AE929B82}" destId="{D7EBBDAE-6952-4ED6-868E-898406677E82}" srcOrd="8" destOrd="0" presId="urn:microsoft.com/office/officeart/2005/8/layout/vList2"/>
    <dgm:cxn modelId="{919D1D86-BF2C-43C6-A890-7C588C60C402}" type="presParOf" srcId="{AE2747C8-DB86-4160-A0A8-E5C5AE929B82}" destId="{A4729887-D5DE-4085-99EE-604841CADD20}" srcOrd="9" destOrd="0" presId="urn:microsoft.com/office/officeart/2005/8/layout/vList2"/>
    <dgm:cxn modelId="{AA92DF43-8102-45CB-AF5D-BB1C462EE92A}" type="presParOf" srcId="{AE2747C8-DB86-4160-A0A8-E5C5AE929B82}" destId="{DBEADC75-11B5-423E-8ABA-CDF0BA994BCE}" srcOrd="10" destOrd="0" presId="urn:microsoft.com/office/officeart/2005/8/layout/vList2"/>
    <dgm:cxn modelId="{6391E2F1-F91E-46AF-9A7D-97E0201D25F8}" type="presParOf" srcId="{AE2747C8-DB86-4160-A0A8-E5C5AE929B82}" destId="{49BA2E58-0223-48F9-9DFD-93735610914A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54D6150-07D9-443D-83EE-27F7B49F69D2}">
      <dsp:nvSpPr>
        <dsp:cNvPr id="0" name=""/>
        <dsp:cNvSpPr/>
      </dsp:nvSpPr>
      <dsp:spPr>
        <a:xfrm>
          <a:off x="1410624" y="282461"/>
          <a:ext cx="3889629" cy="3889629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1.</a:t>
          </a:r>
          <a:r>
            <a:rPr lang="ru-RU" sz="1200" b="1" kern="1200" dirty="0" smtClean="0"/>
            <a:t> </a:t>
          </a:r>
          <a:r>
            <a:rPr lang="ru-RU" sz="1100" b="1" kern="1200" dirty="0" smtClean="0"/>
            <a:t>Составление</a:t>
          </a:r>
          <a:r>
            <a:rPr lang="en-US" sz="1100" b="1" kern="1200" dirty="0" smtClean="0"/>
            <a:t> </a:t>
          </a:r>
          <a:r>
            <a:rPr lang="ru-RU" sz="1100" b="1" kern="1200" dirty="0" smtClean="0"/>
            <a:t>проекта бюджета очередного года – ГРБС, ФО, ГАДБ</a:t>
          </a:r>
          <a:endParaRPr lang="ru-RU" sz="1100" b="1" kern="1200" dirty="0"/>
        </a:p>
      </dsp:txBody>
      <dsp:txXfrm>
        <a:off x="3454069" y="643641"/>
        <a:ext cx="926102" cy="740881"/>
      </dsp:txXfrm>
    </dsp:sp>
    <dsp:sp modelId="{C05BCAB1-C210-4D29-A026-4280E164710A}">
      <dsp:nvSpPr>
        <dsp:cNvPr id="0" name=""/>
        <dsp:cNvSpPr/>
      </dsp:nvSpPr>
      <dsp:spPr>
        <a:xfrm>
          <a:off x="1460634" y="344973"/>
          <a:ext cx="3889629" cy="3889629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2.</a:t>
          </a:r>
          <a:r>
            <a:rPr lang="ru-RU" sz="1100" b="1" kern="1200" dirty="0" smtClean="0"/>
            <a:t> </a:t>
          </a:r>
          <a:r>
            <a:rPr lang="ru-RU" sz="1000" b="1" kern="1200" dirty="0" smtClean="0"/>
            <a:t>Рассмотрение проекта бюджета очередного года – СНД, </a:t>
          </a:r>
          <a:r>
            <a:rPr lang="ru-RU" sz="1000" b="1" kern="1200" dirty="0" smtClean="0">
              <a:solidFill>
                <a:srgbClr val="FF0000"/>
              </a:solidFill>
            </a:rPr>
            <a:t>публичные слушания</a:t>
          </a:r>
          <a:endParaRPr lang="ru-RU" sz="1000" b="1" kern="1200" dirty="0">
            <a:solidFill>
              <a:srgbClr val="FF0000"/>
            </a:solidFill>
          </a:endParaRPr>
        </a:p>
      </dsp:txBody>
      <dsp:txXfrm>
        <a:off x="4102340" y="1754963"/>
        <a:ext cx="1065017" cy="648271"/>
      </dsp:txXfrm>
    </dsp:sp>
    <dsp:sp modelId="{24A959FA-1D21-4704-B1FF-F3624A501DEB}">
      <dsp:nvSpPr>
        <dsp:cNvPr id="0" name=""/>
        <dsp:cNvSpPr/>
      </dsp:nvSpPr>
      <dsp:spPr>
        <a:xfrm>
          <a:off x="1442575" y="423691"/>
          <a:ext cx="3889629" cy="3889629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/>
            <a:t>3.</a:t>
          </a:r>
          <a:r>
            <a:rPr lang="ru-RU" sz="1200" b="1" kern="1200" smtClean="0"/>
            <a:t> </a:t>
          </a:r>
          <a:r>
            <a:rPr lang="ru-RU" sz="1100" b="1" kern="1200" smtClean="0"/>
            <a:t>Утверждение бюджета очередного года –СНД</a:t>
          </a:r>
          <a:endParaRPr lang="ru-RU" sz="1100" b="1" kern="1200" dirty="0"/>
        </a:p>
      </dsp:txBody>
      <dsp:txXfrm>
        <a:off x="3940272" y="2727370"/>
        <a:ext cx="926102" cy="717729"/>
      </dsp:txXfrm>
    </dsp:sp>
    <dsp:sp modelId="{8A44E62B-2290-462A-9CB9-1486F0D7772B}">
      <dsp:nvSpPr>
        <dsp:cNvPr id="0" name=""/>
        <dsp:cNvSpPr/>
      </dsp:nvSpPr>
      <dsp:spPr>
        <a:xfrm>
          <a:off x="1375045" y="452663"/>
          <a:ext cx="3889629" cy="3889629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4.</a:t>
          </a:r>
          <a:r>
            <a:rPr lang="ru-RU" sz="1200" b="1" kern="1200" dirty="0" smtClean="0"/>
            <a:t> </a:t>
          </a:r>
          <a:r>
            <a:rPr lang="ru-RU" sz="1000" b="1" kern="1200" dirty="0" smtClean="0"/>
            <a:t>Исполнение бюджета в текущем году – ГРБС, ФО, ГАДБ</a:t>
          </a:r>
          <a:endParaRPr lang="ru-RU" sz="1100" b="1" kern="1200" dirty="0"/>
        </a:p>
      </dsp:txBody>
      <dsp:txXfrm>
        <a:off x="2868385" y="3508801"/>
        <a:ext cx="902949" cy="648271"/>
      </dsp:txXfrm>
    </dsp:sp>
    <dsp:sp modelId="{11D4A354-65EB-432D-9EEC-AB1EF9A3E270}">
      <dsp:nvSpPr>
        <dsp:cNvPr id="0" name=""/>
        <dsp:cNvSpPr/>
      </dsp:nvSpPr>
      <dsp:spPr>
        <a:xfrm>
          <a:off x="1298103" y="423691"/>
          <a:ext cx="3889629" cy="3889629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5.</a:t>
          </a:r>
          <a:r>
            <a:rPr lang="en-US" sz="1400" b="1" kern="1200" dirty="0" smtClean="0"/>
            <a:t> </a:t>
          </a:r>
          <a:r>
            <a:rPr lang="ru-RU" sz="1000" b="1" kern="1200" dirty="0" smtClean="0"/>
            <a:t>Формирование отчета об исполнении бюджета – ФО, ГРБС, ГАДБ</a:t>
          </a:r>
          <a:endParaRPr lang="ru-RU" sz="1000" b="1" kern="1200" dirty="0"/>
        </a:p>
      </dsp:txBody>
      <dsp:txXfrm>
        <a:off x="1763932" y="2727370"/>
        <a:ext cx="926102" cy="717729"/>
      </dsp:txXfrm>
    </dsp:sp>
    <dsp:sp modelId="{AF9122B7-32C0-487B-8918-78F73237B499}">
      <dsp:nvSpPr>
        <dsp:cNvPr id="0" name=""/>
        <dsp:cNvSpPr/>
      </dsp:nvSpPr>
      <dsp:spPr>
        <a:xfrm>
          <a:off x="1280044" y="344973"/>
          <a:ext cx="3889629" cy="3889629"/>
        </a:xfrm>
        <a:prstGeom prst="pie">
          <a:avLst>
            <a:gd name="adj1" fmla="val 10028574"/>
            <a:gd name="adj2" fmla="val 131142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6. </a:t>
          </a:r>
          <a:r>
            <a:rPr lang="ru-RU" sz="1000" b="1" kern="1200" dirty="0" smtClean="0"/>
            <a:t>Подготовка заключения на годовой отчёт об исполнении бюджета – КГК</a:t>
          </a:r>
          <a:endParaRPr lang="ru-RU" sz="1000" b="1" kern="1200" dirty="0"/>
        </a:p>
      </dsp:txBody>
      <dsp:txXfrm>
        <a:off x="1462949" y="1754963"/>
        <a:ext cx="1065017" cy="648271"/>
      </dsp:txXfrm>
    </dsp:sp>
    <dsp:sp modelId="{3C4B0C10-C016-40D2-83A1-174F381D9117}">
      <dsp:nvSpPr>
        <dsp:cNvPr id="0" name=""/>
        <dsp:cNvSpPr/>
      </dsp:nvSpPr>
      <dsp:spPr>
        <a:xfrm>
          <a:off x="1330053" y="282461"/>
          <a:ext cx="3889629" cy="3889629"/>
        </a:xfrm>
        <a:prstGeom prst="pie">
          <a:avLst>
            <a:gd name="adj1" fmla="val 13114284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/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7. </a:t>
          </a:r>
          <a:r>
            <a:rPr lang="ru-RU" sz="1000" b="1" kern="1200" dirty="0" smtClean="0"/>
            <a:t>Утверждение отчета об исполнении бюджета – СНД,</a:t>
          </a:r>
          <a:r>
            <a:rPr lang="en-US" sz="1000" b="1" kern="1200" dirty="0" smtClean="0"/>
            <a:t> </a:t>
          </a:r>
          <a:r>
            <a:rPr lang="ru-RU" sz="1000" b="1" kern="1200" dirty="0" smtClean="0">
              <a:solidFill>
                <a:srgbClr val="FF0000"/>
              </a:solidFill>
            </a:rPr>
            <a:t>публичные</a:t>
          </a:r>
          <a:r>
            <a:rPr lang="en-US" sz="1000" b="1" kern="1200" dirty="0" smtClean="0">
              <a:solidFill>
                <a:srgbClr val="FF0000"/>
              </a:solidFill>
            </a:rPr>
            <a:t> </a:t>
          </a:r>
          <a:r>
            <a:rPr lang="ru-RU" sz="1000" b="1" kern="1200" dirty="0" smtClean="0">
              <a:solidFill>
                <a:srgbClr val="FF0000"/>
              </a:solidFill>
            </a:rPr>
            <a:t>слушания</a:t>
          </a:r>
          <a:endParaRPr lang="ru-RU" sz="1000" b="1" kern="1200" dirty="0">
            <a:solidFill>
              <a:srgbClr val="FF0000"/>
            </a:solidFill>
          </a:endParaRPr>
        </a:p>
      </dsp:txBody>
      <dsp:txXfrm>
        <a:off x="2250136" y="643641"/>
        <a:ext cx="926102" cy="740881"/>
      </dsp:txXfrm>
    </dsp:sp>
    <dsp:sp modelId="{7AF19E85-7499-44FB-80FD-A6F58713B033}">
      <dsp:nvSpPr>
        <dsp:cNvPr id="0" name=""/>
        <dsp:cNvSpPr/>
      </dsp:nvSpPr>
      <dsp:spPr>
        <a:xfrm>
          <a:off x="1169644" y="41674"/>
          <a:ext cx="4371202" cy="4371202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117077E-B438-45E2-B3AD-34F38CBDD0AC}">
      <dsp:nvSpPr>
        <dsp:cNvPr id="0" name=""/>
        <dsp:cNvSpPr/>
      </dsp:nvSpPr>
      <dsp:spPr>
        <a:xfrm>
          <a:off x="1219968" y="104463"/>
          <a:ext cx="4371202" cy="4371202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154D0DB-CF90-486B-A397-D41B52E6D0BB}">
      <dsp:nvSpPr>
        <dsp:cNvPr id="0" name=""/>
        <dsp:cNvSpPr/>
      </dsp:nvSpPr>
      <dsp:spPr>
        <a:xfrm>
          <a:off x="1201845" y="182999"/>
          <a:ext cx="4371202" cy="4371202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420AD62-FFF8-4455-AEE9-5C85DF63D5F4}">
      <dsp:nvSpPr>
        <dsp:cNvPr id="0" name=""/>
        <dsp:cNvSpPr/>
      </dsp:nvSpPr>
      <dsp:spPr>
        <a:xfrm>
          <a:off x="1134259" y="211775"/>
          <a:ext cx="4371202" cy="4371202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E3D2FBB-BF8F-491E-9B0F-76755833E042}">
      <dsp:nvSpPr>
        <dsp:cNvPr id="0" name=""/>
        <dsp:cNvSpPr/>
      </dsp:nvSpPr>
      <dsp:spPr>
        <a:xfrm>
          <a:off x="1057260" y="182999"/>
          <a:ext cx="4371202" cy="4371202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C35D83-189F-40B1-B8FD-90B2D5A66BA7}">
      <dsp:nvSpPr>
        <dsp:cNvPr id="0" name=""/>
        <dsp:cNvSpPr/>
      </dsp:nvSpPr>
      <dsp:spPr>
        <a:xfrm>
          <a:off x="1039137" y="104463"/>
          <a:ext cx="4371202" cy="4371202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19738D7-FBFA-4214-BD8B-A448300469B5}">
      <dsp:nvSpPr>
        <dsp:cNvPr id="0" name=""/>
        <dsp:cNvSpPr/>
      </dsp:nvSpPr>
      <dsp:spPr>
        <a:xfrm>
          <a:off x="1089461" y="41674"/>
          <a:ext cx="4371202" cy="4371202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image" Target="../media/image10.png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Relationship Id="rId4" Type="http://schemas.openxmlformats.org/officeDocument/2006/relationships/image" Target="../media/image2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0.11765</cdr:x>
      <cdr:y>0.68254</cdr:y>
    </cdr:from>
    <cdr:to>
      <cdr:x>0.46508</cdr:x>
      <cdr:y>0.7619</cdr:y>
    </cdr:to>
    <cdr:sp macro="" textlink="">
      <cdr:nvSpPr>
        <cdr:cNvPr id="4" name="Скругленный прямоугольник 3"/>
        <cdr:cNvSpPr/>
      </cdr:nvSpPr>
      <cdr:spPr>
        <a:xfrm xmlns:a="http://schemas.openxmlformats.org/drawingml/2006/main">
          <a:off x="288032" y="3096344"/>
          <a:ext cx="850603" cy="36001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6">
            <a:lumMod val="20000"/>
            <a:lumOff val="8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dirty="0" smtClean="0">
              <a:solidFill>
                <a:schemeClr val="tx1"/>
              </a:solidFill>
            </a:rPr>
            <a:t>13 905</a:t>
          </a:r>
          <a:endParaRPr lang="ru-RU" sz="16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0.52941</cdr:x>
      <cdr:y>0.68254</cdr:y>
    </cdr:from>
    <cdr:to>
      <cdr:x>0.87684</cdr:x>
      <cdr:y>0.7619</cdr:y>
    </cdr:to>
    <cdr:sp macro="" textlink="">
      <cdr:nvSpPr>
        <cdr:cNvPr id="5" name="Скругленный прямоугольник 4"/>
        <cdr:cNvSpPr/>
      </cdr:nvSpPr>
      <cdr:spPr>
        <a:xfrm xmlns:a="http://schemas.openxmlformats.org/drawingml/2006/main">
          <a:off x="1296144" y="3096344"/>
          <a:ext cx="850603" cy="360017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06F58">
            <a:lumMod val="20000"/>
            <a:lumOff val="80000"/>
          </a:srgbClr>
        </a:solidFill>
        <a:ln xmlns:a="http://schemas.openxmlformats.org/drawingml/2006/main" w="12700" cap="flat" cmpd="sng" algn="ctr">
          <a:solidFill>
            <a:srgbClr val="3CB7BA">
              <a:shade val="50000"/>
            </a:srgbClr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ysClr val="windowText" lastClr="000000"/>
              </a:solidFill>
            </a:rPr>
            <a:t>14 171</a:t>
          </a:r>
          <a:endParaRPr lang="ru-RU" sz="1600" dirty="0">
            <a:solidFill>
              <a:sysClr val="windowText" lastClr="00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0.11765</cdr:x>
      <cdr:y>0.68254</cdr:y>
    </cdr:from>
    <cdr:to>
      <cdr:x>0.46508</cdr:x>
      <cdr:y>0.7619</cdr:y>
    </cdr:to>
    <cdr:sp macro="" textlink="">
      <cdr:nvSpPr>
        <cdr:cNvPr id="4" name="Скругленный прямоугольник 3"/>
        <cdr:cNvSpPr/>
      </cdr:nvSpPr>
      <cdr:spPr>
        <a:xfrm xmlns:a="http://schemas.openxmlformats.org/drawingml/2006/main">
          <a:off x="288032" y="3096344"/>
          <a:ext cx="850603" cy="36001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6">
            <a:lumMod val="20000"/>
            <a:lumOff val="8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dirty="0" smtClean="0">
              <a:solidFill>
                <a:schemeClr val="tx1"/>
              </a:solidFill>
            </a:rPr>
            <a:t>13 769</a:t>
          </a:r>
          <a:endParaRPr lang="ru-RU" sz="16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0.52941</cdr:x>
      <cdr:y>0.68254</cdr:y>
    </cdr:from>
    <cdr:to>
      <cdr:x>0.87684</cdr:x>
      <cdr:y>0.7619</cdr:y>
    </cdr:to>
    <cdr:sp macro="" textlink="">
      <cdr:nvSpPr>
        <cdr:cNvPr id="5" name="Скругленный прямоугольник 4"/>
        <cdr:cNvSpPr/>
      </cdr:nvSpPr>
      <cdr:spPr>
        <a:xfrm xmlns:a="http://schemas.openxmlformats.org/drawingml/2006/main">
          <a:off x="1296144" y="3096344"/>
          <a:ext cx="850603" cy="360017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06F58">
            <a:lumMod val="20000"/>
            <a:lumOff val="80000"/>
          </a:srgbClr>
        </a:solidFill>
        <a:ln xmlns:a="http://schemas.openxmlformats.org/drawingml/2006/main" w="12700" cap="flat" cmpd="sng" algn="ctr">
          <a:solidFill>
            <a:srgbClr val="3CB7BA">
              <a:shade val="50000"/>
            </a:srgbClr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ysClr val="windowText" lastClr="000000"/>
              </a:solidFill>
            </a:rPr>
            <a:t>14 200</a:t>
          </a:r>
          <a:endParaRPr lang="ru-RU" sz="1600" dirty="0">
            <a:solidFill>
              <a:sysClr val="windowText" lastClr="00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0.11765</cdr:x>
      <cdr:y>0.68254</cdr:y>
    </cdr:from>
    <cdr:to>
      <cdr:x>0.46507</cdr:x>
      <cdr:y>0.7619</cdr:y>
    </cdr:to>
    <cdr:sp macro="" textlink="">
      <cdr:nvSpPr>
        <cdr:cNvPr id="4" name="Скругленный прямоугольник 3"/>
        <cdr:cNvSpPr/>
      </cdr:nvSpPr>
      <cdr:spPr>
        <a:xfrm xmlns:a="http://schemas.openxmlformats.org/drawingml/2006/main">
          <a:off x="288032" y="3096344"/>
          <a:ext cx="850594" cy="360040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6">
            <a:lumMod val="20000"/>
            <a:lumOff val="8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dirty="0" smtClean="0">
              <a:solidFill>
                <a:schemeClr val="tx1"/>
              </a:solidFill>
            </a:rPr>
            <a:t>14 899</a:t>
          </a:r>
          <a:endParaRPr lang="ru-RU" sz="16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0.52941</cdr:x>
      <cdr:y>0.68254</cdr:y>
    </cdr:from>
    <cdr:to>
      <cdr:x>0.87684</cdr:x>
      <cdr:y>0.7619</cdr:y>
    </cdr:to>
    <cdr:sp macro="" textlink="">
      <cdr:nvSpPr>
        <cdr:cNvPr id="5" name="Скругленный прямоугольник 4"/>
        <cdr:cNvSpPr/>
      </cdr:nvSpPr>
      <cdr:spPr>
        <a:xfrm xmlns:a="http://schemas.openxmlformats.org/drawingml/2006/main">
          <a:off x="1296144" y="3096344"/>
          <a:ext cx="850594" cy="360040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06F58">
            <a:lumMod val="20000"/>
            <a:lumOff val="80000"/>
          </a:srgbClr>
        </a:solidFill>
        <a:ln xmlns:a="http://schemas.openxmlformats.org/drawingml/2006/main" w="12700" cap="flat" cmpd="sng" algn="ctr">
          <a:solidFill>
            <a:srgbClr val="3CB7BA">
              <a:shade val="50000"/>
            </a:srgbClr>
          </a:solidFill>
          <a:prstDash val="solid"/>
          <a:miter lim="800000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ysClr val="windowText" lastClr="000000"/>
              </a:solidFill>
            </a:rPr>
            <a:t>15 321</a:t>
          </a:r>
          <a:endParaRPr lang="ru-RU" sz="1600" dirty="0">
            <a:solidFill>
              <a:sysClr val="windowText" lastClr="0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9E0B1-1D16-47AE-8BB1-5E59C8719F6F}" type="datetimeFigureOut">
              <a:rPr lang="ru-RU" smtClean="0"/>
              <a:pPr/>
              <a:t>27.12.2017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8B232-6756-4623-B63B-18F5D41282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4399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8B232-6756-4623-B63B-18F5D41282A2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7162D6-3328-4B44-8E06-F0BB42A9DDC1}" type="datetime1">
              <a:rPr lang="en-US" smtClean="0"/>
              <a:pPr/>
              <a:t>12/27/2017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061837-A995-4453-A9B0-779EC2A3B638}" type="datetime1">
              <a:rPr lang="en-US" smtClean="0"/>
              <a:pPr/>
              <a:t>12/27/2017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77B9B0-04FA-40B4-8930-C06A52E78687}" type="datetime1">
              <a:rPr lang="en-US" smtClean="0"/>
              <a:pPr/>
              <a:t>12/27/2017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F89CC0E-DD74-45D2-8166-CBB557FAD4E1}" type="datetime1">
              <a:rPr lang="en-US" smtClean="0"/>
              <a:pPr/>
              <a:t>12/27/2017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46632C-2616-4D0F-8CED-4A1C6A3EB1E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380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52A709-2472-450D-B53E-C7C8293C5A60}" type="datetime1">
              <a:rPr lang="en-US" smtClean="0"/>
              <a:pPr/>
              <a:t>12/27/2017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F293EE-298B-479B-BEFD-C9F3374E4850}" type="datetime1">
              <a:rPr lang="en-US" smtClean="0"/>
              <a:pPr/>
              <a:t>12/27/2017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1E0F35-3A59-4D42-8F6D-8FB4513954B7}" type="datetime1">
              <a:rPr lang="en-US" smtClean="0"/>
              <a:pPr/>
              <a:t>12/27/2017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EAB9F0-CF36-460B-841F-3A9321E188CE}" type="datetime1">
              <a:rPr lang="en-US" smtClean="0"/>
              <a:pPr/>
              <a:t>12/27/2017</a:t>
            </a:fld>
            <a:endParaRPr lang="en-US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E61EF7-7A80-4166-8671-DDCAFED1D781}" type="datetime1">
              <a:rPr lang="en-US" smtClean="0"/>
              <a:pPr/>
              <a:t>12/27/2017</a:t>
            </a:fld>
            <a:endParaRPr lang="en-US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52F657-4EE7-413D-B86D-35C52674501C}" type="datetime1">
              <a:rPr lang="en-US" smtClean="0"/>
              <a:pPr/>
              <a:t>12/27/2017</a:t>
            </a:fld>
            <a:endParaRPr lang="en-US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20A024-99C0-459E-BF64-36C22B5DF5A9}" type="datetime1">
              <a:rPr lang="en-US" smtClean="0"/>
              <a:pPr/>
              <a:t>12/27/2017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4B0406-BAD9-4D26-A27B-F61D71D5724D}" type="datetime1">
              <a:rPr lang="en-US" smtClean="0"/>
              <a:pPr/>
              <a:t>12/27/2017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5921F79F-5652-403A-A559-866109AAD9F1}" type="datetime1">
              <a:rPr lang="en-US" smtClean="0"/>
              <a:pPr/>
              <a:t>12/27/2017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8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_____Microsoft_Office_Excel_97-200311.xls"/><Relationship Id="rId5" Type="http://schemas.openxmlformats.org/officeDocument/2006/relationships/oleObject" Target="../embeddings/_____Microsoft_Office_Excel_97-200310.xls"/><Relationship Id="rId4" Type="http://schemas.openxmlformats.org/officeDocument/2006/relationships/oleObject" Target="../embeddings/_____Microsoft_Office_Excel_97-20039.xls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Microsoft_Office_Excel_97-20036.xls"/><Relationship Id="rId3" Type="http://schemas.openxmlformats.org/officeDocument/2006/relationships/oleObject" Target="../embeddings/_____Microsoft_Office_Excel_97-20031.xls"/><Relationship Id="rId7" Type="http://schemas.openxmlformats.org/officeDocument/2006/relationships/oleObject" Target="../embeddings/_____Microsoft_Office_Excel_97-20035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Office_Excel_97-20034.xls"/><Relationship Id="rId5" Type="http://schemas.openxmlformats.org/officeDocument/2006/relationships/oleObject" Target="../embeddings/_____Microsoft_Office_Excel_97-20033.xls"/><Relationship Id="rId4" Type="http://schemas.openxmlformats.org/officeDocument/2006/relationships/oleObject" Target="../embeddings/_____Microsoft_Office_Excel_97-20032.xls"/><Relationship Id="rId9" Type="http://schemas.openxmlformats.org/officeDocument/2006/relationships/oleObject" Target="../embeddings/_____Microsoft_Office_Excel_97-20037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1308" y="1888175"/>
            <a:ext cx="2545842" cy="3246504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80928" y="451262"/>
            <a:ext cx="7406640" cy="19356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«Бюджет для граждан»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к проекту бюджету города Новокузнецка на 2018-2020 годы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665" y="5341636"/>
            <a:ext cx="87031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 smtClean="0">
                <a:solidFill>
                  <a:srgbClr val="002060"/>
                </a:solidFill>
              </a:rPr>
              <a:t>Разработан на основе проекта бюджета на 2018 год и </a:t>
            </a:r>
            <a:r>
              <a:rPr lang="ru-RU" sz="1350" b="1" dirty="0">
                <a:solidFill>
                  <a:srgbClr val="002060"/>
                </a:solidFill>
              </a:rPr>
              <a:t>на плановый период </a:t>
            </a:r>
            <a:r>
              <a:rPr lang="ru-RU" sz="1350" b="1" dirty="0" smtClean="0">
                <a:solidFill>
                  <a:srgbClr val="002060"/>
                </a:solidFill>
              </a:rPr>
              <a:t>2019 </a:t>
            </a:r>
            <a:r>
              <a:rPr lang="ru-RU" sz="1350" b="1" dirty="0">
                <a:solidFill>
                  <a:srgbClr val="002060"/>
                </a:solidFill>
              </a:rPr>
              <a:t>и </a:t>
            </a:r>
            <a:r>
              <a:rPr lang="ru-RU" sz="1350" b="1" dirty="0" smtClean="0">
                <a:solidFill>
                  <a:srgbClr val="002060"/>
                </a:solidFill>
              </a:rPr>
              <a:t>2020 годов (1 чтение)</a:t>
            </a:r>
            <a:endParaRPr lang="ru-RU" sz="135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86638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6A0DD3-29EE-46C6-B5E6-28A44C231CC2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graphicFrame>
        <p:nvGraphicFramePr>
          <p:cNvPr id="2050" name="Диаграмма 14"/>
          <p:cNvGraphicFramePr>
            <a:graphicFrameLocks/>
          </p:cNvGraphicFramePr>
          <p:nvPr/>
        </p:nvGraphicFramePr>
        <p:xfrm>
          <a:off x="4314825" y="1228726"/>
          <a:ext cx="4610340" cy="2438399"/>
        </p:xfrm>
        <a:graphic>
          <a:graphicData uri="http://schemas.openxmlformats.org/presentationml/2006/ole">
            <p:oleObj spid="_x0000_s27650" name="Worksheet" r:id="rId3" imgW="4848093" imgH="2247849" progId="Excel.Sheet.8">
              <p:embed/>
            </p:oleObj>
          </a:graphicData>
        </a:graphic>
      </p:graphicFrame>
      <p:graphicFrame>
        <p:nvGraphicFramePr>
          <p:cNvPr id="2052" name="Диаграмма 15"/>
          <p:cNvGraphicFramePr>
            <a:graphicFrameLocks/>
          </p:cNvGraphicFramePr>
          <p:nvPr/>
        </p:nvGraphicFramePr>
        <p:xfrm>
          <a:off x="295275" y="1190625"/>
          <a:ext cx="4130675" cy="2466975"/>
        </p:xfrm>
        <a:graphic>
          <a:graphicData uri="http://schemas.openxmlformats.org/presentationml/2006/ole">
            <p:oleObj spid="_x0000_s27651" name="Worksheet" r:id="rId4" imgW="4257665" imgH="2409761" progId="Excel.Sheet.8">
              <p:embed/>
            </p:oleObj>
          </a:graphicData>
        </a:graphic>
      </p:graphicFrame>
      <p:graphicFrame>
        <p:nvGraphicFramePr>
          <p:cNvPr id="2053" name="Диаграмма 16"/>
          <p:cNvGraphicFramePr>
            <a:graphicFrameLocks/>
          </p:cNvGraphicFramePr>
          <p:nvPr/>
        </p:nvGraphicFramePr>
        <p:xfrm>
          <a:off x="4324349" y="3800475"/>
          <a:ext cx="4638675" cy="2506663"/>
        </p:xfrm>
        <a:graphic>
          <a:graphicData uri="http://schemas.openxmlformats.org/presentationml/2006/ole">
            <p:oleObj spid="_x0000_s27652" name="Worksheet" r:id="rId5" imgW="4857808" imgH="2409761" progId="Excel.Sheet.8">
              <p:embed/>
            </p:oleObj>
          </a:graphicData>
        </a:graphic>
      </p:graphicFrame>
      <p:graphicFrame>
        <p:nvGraphicFramePr>
          <p:cNvPr id="2054" name="Диаграмма 17"/>
          <p:cNvGraphicFramePr>
            <a:graphicFrameLocks/>
          </p:cNvGraphicFramePr>
          <p:nvPr/>
        </p:nvGraphicFramePr>
        <p:xfrm>
          <a:off x="266700" y="3744913"/>
          <a:ext cx="4368800" cy="2571750"/>
        </p:xfrm>
        <a:graphic>
          <a:graphicData uri="http://schemas.openxmlformats.org/presentationml/2006/ole">
            <p:oleObj spid="_x0000_s27653" name="Worksheet" r:id="rId6" imgW="4419574" imgH="2409761" progId="Excel.Sheet.8">
              <p:embed/>
            </p:oleObj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123950" y="0"/>
            <a:ext cx="7515225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defTabSz="914400">
              <a:defRPr/>
            </a:pPr>
            <a:r>
              <a:rPr lang="ru-RU" sz="2400" b="1" dirty="0">
                <a:latin typeface="+mn-lt"/>
                <a:cs typeface="+mn-cs"/>
              </a:rPr>
              <a:t>Социально-экономические показатели</a:t>
            </a:r>
            <a:r>
              <a:rPr lang="ru-RU" sz="2400" dirty="0">
                <a:latin typeface="+mn-lt"/>
                <a:cs typeface="+mn-cs"/>
              </a:rPr>
              <a:t>*</a:t>
            </a:r>
            <a:endParaRPr lang="ru-RU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2057" name="TextBox 8"/>
          <p:cNvSpPr txBox="1">
            <a:spLocks noChangeArrowheads="1"/>
          </p:cNvSpPr>
          <p:nvPr/>
        </p:nvSpPr>
        <p:spPr bwMode="auto">
          <a:xfrm>
            <a:off x="6546850" y="161925"/>
            <a:ext cx="23812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dirty="0">
                <a:latin typeface="Calibri" pitchFamily="34" charset="0"/>
              </a:rPr>
              <a:t>* </a:t>
            </a:r>
            <a:r>
              <a:rPr lang="ru-RU" sz="1100" i="1" dirty="0">
                <a:latin typeface="Calibri" pitchFamily="34" charset="0"/>
              </a:rPr>
              <a:t>Информация в соответствии с прогнозом социально-экономического развития НГО на </a:t>
            </a:r>
            <a:r>
              <a:rPr lang="ru-RU" sz="1100" i="1" dirty="0" smtClean="0">
                <a:latin typeface="Calibri" pitchFamily="34" charset="0"/>
              </a:rPr>
              <a:t>20</a:t>
            </a:r>
            <a:r>
              <a:rPr lang="en-US" sz="1100" i="1" dirty="0" smtClean="0">
                <a:latin typeface="Calibri" pitchFamily="34" charset="0"/>
              </a:rPr>
              <a:t>18</a:t>
            </a:r>
            <a:r>
              <a:rPr lang="ru-RU" sz="1100" i="1" dirty="0" smtClean="0">
                <a:latin typeface="Calibri" pitchFamily="34" charset="0"/>
              </a:rPr>
              <a:t>-20</a:t>
            </a:r>
            <a:r>
              <a:rPr lang="en-US" sz="1100" i="1" dirty="0" smtClean="0">
                <a:latin typeface="Calibri" pitchFamily="34" charset="0"/>
              </a:rPr>
              <a:t>20</a:t>
            </a:r>
            <a:r>
              <a:rPr lang="ru-RU" sz="1100" i="1" dirty="0" smtClean="0">
                <a:latin typeface="Calibri" pitchFamily="34" charset="0"/>
              </a:rPr>
              <a:t> </a:t>
            </a:r>
            <a:r>
              <a:rPr lang="ru-RU" sz="1100" i="1" dirty="0">
                <a:latin typeface="Calibri" pitchFamily="34" charset="0"/>
              </a:rPr>
              <a:t>годы</a:t>
            </a:r>
            <a:endParaRPr lang="ru-RU" sz="1100" dirty="0">
              <a:latin typeface="Calibri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" name="Диаграмма 80"/>
          <p:cNvGraphicFramePr/>
          <p:nvPr/>
        </p:nvGraphicFramePr>
        <p:xfrm>
          <a:off x="6516216" y="548680"/>
          <a:ext cx="244827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0" name="Диаграмма 79"/>
          <p:cNvGraphicFramePr/>
          <p:nvPr/>
        </p:nvGraphicFramePr>
        <p:xfrm>
          <a:off x="3491880" y="548680"/>
          <a:ext cx="244827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1A48-2C47-493D-81B8-A74C375AD4E7}" type="slidenum">
              <a:rPr lang="ru-RU"/>
              <a:pPr/>
              <a:t>11</a:t>
            </a:fld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100166" y="159487"/>
            <a:ext cx="7882369" cy="457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665347" y="997980"/>
            <a:ext cx="1175657" cy="36813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274A6C"/>
                </a:solidFill>
              </a:rPr>
              <a:t>млн руб.</a:t>
            </a:r>
            <a:endParaRPr lang="ru-RU" sz="1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679379" y="5980984"/>
            <a:ext cx="244549" cy="23391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732240" y="5980984"/>
            <a:ext cx="244549" cy="2339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4" name="Диаграмма 33"/>
          <p:cNvGraphicFramePr/>
          <p:nvPr/>
        </p:nvGraphicFramePr>
        <p:xfrm>
          <a:off x="395536" y="548680"/>
          <a:ext cx="244827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2" name="Прямоугольник 61"/>
          <p:cNvSpPr/>
          <p:nvPr/>
        </p:nvSpPr>
        <p:spPr>
          <a:xfrm>
            <a:off x="603367" y="5980984"/>
            <a:ext cx="244549" cy="233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Заголовок 67"/>
          <p:cNvSpPr>
            <a:spLocks noGrp="1"/>
          </p:cNvSpPr>
          <p:nvPr>
            <p:ph type="title"/>
          </p:nvPr>
        </p:nvSpPr>
        <p:spPr>
          <a:xfrm>
            <a:off x="450291" y="146648"/>
            <a:ext cx="8229600" cy="139747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2. Основные параметры бюджета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на 2018</a:t>
            </a:r>
            <a:r>
              <a:rPr lang="en-US" sz="3200" b="1" dirty="0" smtClean="0">
                <a:solidFill>
                  <a:srgbClr val="002060"/>
                </a:solidFill>
              </a:rPr>
              <a:t>–</a:t>
            </a:r>
            <a:r>
              <a:rPr lang="ru-RU" sz="3200" b="1" dirty="0" smtClean="0">
                <a:solidFill>
                  <a:srgbClr val="002060"/>
                </a:solidFill>
              </a:rPr>
              <a:t>2020 годы 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(проект бюджета в 1 чтении)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331640" y="17635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2018</a:t>
            </a:r>
            <a:endParaRPr lang="ru-RU" dirty="0">
              <a:latin typeface="+mn-lt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539552" y="5157192"/>
            <a:ext cx="2160240" cy="3600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Дефицит     421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611560" y="2348880"/>
            <a:ext cx="864096" cy="3600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Доходы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1691680" y="2348880"/>
            <a:ext cx="864096" cy="360040"/>
          </a:xfrm>
          <a:prstGeom prst="roundRect">
            <a:avLst/>
          </a:prstGeom>
          <a:solidFill>
            <a:srgbClr val="FFDD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Расходы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384852" y="17635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2019</a:t>
            </a:r>
            <a:endParaRPr lang="ru-RU" dirty="0">
              <a:latin typeface="+mn-lt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3635896" y="5157192"/>
            <a:ext cx="2160240" cy="3600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Дефицит     431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3779912" y="2492896"/>
            <a:ext cx="864096" cy="3600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Доходы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4860032" y="2492896"/>
            <a:ext cx="864096" cy="360040"/>
          </a:xfrm>
          <a:prstGeom prst="roundRect">
            <a:avLst/>
          </a:prstGeom>
          <a:solidFill>
            <a:srgbClr val="FFDD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Расходы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6732240" y="5157192"/>
            <a:ext cx="2160240" cy="3600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Дефицит     266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308304" y="17635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2020</a:t>
            </a:r>
            <a:endParaRPr lang="ru-RU" dirty="0">
              <a:latin typeface="+mn-lt"/>
            </a:endParaRP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6732240" y="2492896"/>
            <a:ext cx="864096" cy="3600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Доходы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7812360" y="2492896"/>
            <a:ext cx="864096" cy="360040"/>
          </a:xfrm>
          <a:prstGeom prst="roundRect">
            <a:avLst/>
          </a:prstGeom>
          <a:solidFill>
            <a:srgbClr val="FFDD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Расходы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035415" y="5913276"/>
            <a:ext cx="944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Доходы</a:t>
            </a:r>
            <a:endParaRPr lang="ru-RU" dirty="0">
              <a:latin typeface="+mn-lt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067944" y="5913276"/>
            <a:ext cx="100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Расходы</a:t>
            </a:r>
            <a:endParaRPr lang="ru-RU" dirty="0">
              <a:latin typeface="+mn-lt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164288" y="5913276"/>
            <a:ext cx="1056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Дефицит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8213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67595" y="828136"/>
            <a:ext cx="5379522" cy="5845796"/>
          </a:xfrm>
        </p:spPr>
        <p:txBody>
          <a:bodyPr anchor="ctr">
            <a:noAutofit/>
          </a:bodyPr>
          <a:lstStyle/>
          <a:p>
            <a:pPr marL="36000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050" dirty="0" smtClean="0"/>
              <a:t>Налоговые </a:t>
            </a:r>
            <a:r>
              <a:rPr lang="ru-RU" sz="1050" dirty="0"/>
              <a:t>доходы – поступления в бюджет от уплаты налогов и сборов, установленных Налоговым Кодексом </a:t>
            </a:r>
            <a:r>
              <a:rPr lang="ru-RU" sz="1050" dirty="0" smtClean="0"/>
              <a:t>РФ, в том числе: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1050" dirty="0" smtClean="0"/>
              <a:t>Налог на доходы физических лиц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1050" dirty="0" smtClean="0"/>
              <a:t>Земельный налог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1050" dirty="0" smtClean="0"/>
              <a:t>Транспортный налог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1050" dirty="0" smtClean="0"/>
              <a:t>Налог на имущество физических лиц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1050" dirty="0" smtClean="0"/>
              <a:t>Единый налог  на вмененный доход 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1050" dirty="0" smtClean="0"/>
              <a:t>Налог, взимаемый в связи с применением упрощенной системы налогообложения и другие</a:t>
            </a:r>
          </a:p>
          <a:p>
            <a:pPr marL="36000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endParaRPr lang="ru-RU" sz="1050" dirty="0"/>
          </a:p>
          <a:p>
            <a:pPr marL="36000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050" dirty="0"/>
              <a:t>Неналоговые доходы </a:t>
            </a:r>
            <a:r>
              <a:rPr lang="ru-RU" sz="1050" dirty="0" smtClean="0"/>
              <a:t>– </a:t>
            </a:r>
            <a:r>
              <a:rPr lang="ru-RU" sz="1050" dirty="0"/>
              <a:t>поступления </a:t>
            </a:r>
            <a:r>
              <a:rPr lang="ru-RU" sz="1050" dirty="0" smtClean="0"/>
              <a:t>:</a:t>
            </a:r>
            <a:endParaRPr lang="ru-RU" sz="1050" dirty="0"/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1050" dirty="0"/>
              <a:t>доходов от использования </a:t>
            </a:r>
            <a:r>
              <a:rPr lang="ru-RU" sz="1050" dirty="0" smtClean="0"/>
              <a:t>имущества</a:t>
            </a:r>
            <a:endParaRPr lang="ru-RU" sz="1050" dirty="0"/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1050" dirty="0"/>
              <a:t>доходов от продажи </a:t>
            </a:r>
            <a:r>
              <a:rPr lang="ru-RU" sz="1050" dirty="0" smtClean="0"/>
              <a:t>имущества</a:t>
            </a:r>
            <a:endParaRPr lang="ru-RU" sz="1050" dirty="0"/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1050" dirty="0"/>
              <a:t>доходов от платных услуг казенных </a:t>
            </a:r>
            <a:r>
              <a:rPr lang="ru-RU" sz="1050" dirty="0" smtClean="0"/>
              <a:t>учреждений</a:t>
            </a:r>
            <a:endParaRPr lang="ru-RU" sz="1050" dirty="0"/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1050" dirty="0"/>
              <a:t>штрафов за нарушение </a:t>
            </a:r>
            <a:r>
              <a:rPr lang="ru-RU" sz="1050" dirty="0" smtClean="0"/>
              <a:t>законодательства</a:t>
            </a:r>
            <a:endParaRPr lang="ru-RU" sz="1050" dirty="0"/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1050" dirty="0"/>
              <a:t>иных неналоговых </a:t>
            </a:r>
            <a:r>
              <a:rPr lang="ru-RU" sz="1050" dirty="0" smtClean="0"/>
              <a:t>доходов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endParaRPr lang="ru-RU" sz="800" dirty="0" smtClean="0"/>
          </a:p>
          <a:p>
            <a:pPr marL="355600" lvl="0" indent="-355600" defTabSz="9144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050" dirty="0" smtClean="0"/>
              <a:t>Безвозмездные поступления, в том числе:</a:t>
            </a:r>
          </a:p>
          <a:p>
            <a:pPr marL="355600" lvl="0" indent="-35560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125000"/>
              <a:buNone/>
            </a:pPr>
            <a:r>
              <a:rPr lang="ru-RU" sz="1050" dirty="0" smtClean="0"/>
              <a:t> </a:t>
            </a:r>
            <a:r>
              <a:rPr lang="en-US" sz="1050" dirty="0" smtClean="0"/>
              <a:t>  </a:t>
            </a:r>
            <a:r>
              <a:rPr lang="ru-RU" sz="1050" dirty="0" smtClean="0"/>
              <a:t>–        </a:t>
            </a:r>
            <a:r>
              <a:rPr lang="ru-RU" sz="1050" dirty="0" smtClean="0"/>
              <a:t>Дотации (от лат. </a:t>
            </a:r>
            <a:r>
              <a:rPr lang="ru-RU" sz="1050" dirty="0" err="1" smtClean="0"/>
              <a:t>dotatio</a:t>
            </a:r>
            <a:r>
              <a:rPr lang="ru-RU" sz="1050" dirty="0" smtClean="0"/>
              <a:t> – дар, пожертвование) - предоставляются на безвозмездной и безвозвратной основе без установления направлений и условий их использования 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1050" dirty="0" smtClean="0"/>
              <a:t>Субсидии (от лат. </a:t>
            </a:r>
            <a:r>
              <a:rPr lang="ru-RU" sz="1050" dirty="0" err="1" smtClean="0"/>
              <a:t>subsidium</a:t>
            </a:r>
            <a:r>
              <a:rPr lang="ru-RU" sz="1050" dirty="0" smtClean="0"/>
              <a:t> – помощь, поддержка) - предоставляются в целях </a:t>
            </a:r>
            <a:r>
              <a:rPr lang="ru-RU" sz="1050" dirty="0" err="1" smtClean="0"/>
              <a:t>софинансирования</a:t>
            </a:r>
            <a:r>
              <a:rPr lang="ru-RU" sz="1050" dirty="0" smtClean="0"/>
              <a:t> расходных обязательств, возникающих при выполнении полномочий органов местного самоуправления по вопросам местного значения</a:t>
            </a:r>
          </a:p>
          <a:p>
            <a:pPr marL="360000" lvl="1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</a:pPr>
            <a:r>
              <a:rPr lang="ru-RU" sz="1050" dirty="0" smtClean="0"/>
              <a:t>Субвенции (от лат. </a:t>
            </a:r>
            <a:r>
              <a:rPr lang="ru-RU" sz="1050" dirty="0" err="1" smtClean="0"/>
              <a:t>subvenire</a:t>
            </a:r>
            <a:r>
              <a:rPr lang="ru-RU" sz="1050" dirty="0" smtClean="0"/>
              <a:t> – приходить на помощь) - предоставляются в целях финансового обеспечения расходных обязательств муниципального образования, возникающих при выполнении переданных государственных полномочий 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1050" dirty="0" smtClean="0"/>
              <a:t>Иные межбюджетные трансферты </a:t>
            </a:r>
          </a:p>
          <a:p>
            <a:pPr marL="360000" lvl="1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ru-RU" sz="1050" dirty="0" smtClean="0"/>
              <a:t>Прочие безвозмездные поступления от юридических и физических лиц</a:t>
            </a:r>
            <a:endParaRPr lang="ru-RU" sz="1050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4" y="5635627"/>
            <a:ext cx="553916" cy="988739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273133" y="1413163"/>
            <a:ext cx="3277590" cy="3633849"/>
          </a:xfrm>
          <a:prstGeom prst="cloudCallout">
            <a:avLst>
              <a:gd name="adj1" fmla="val -37226"/>
              <a:gd name="adj2" fmla="val 6393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en-US" sz="11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Аналогия трансфертов в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семейном бюджете</a:t>
            </a:r>
            <a:endParaRPr lang="en-US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b="1" dirty="0">
                <a:solidFill>
                  <a:srgbClr val="CC0000"/>
                </a:solidFill>
              </a:rPr>
              <a:t>Дотация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Вы даете ребенку «карманные» деньги</a:t>
            </a: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b="1" dirty="0" smtClean="0">
                <a:solidFill>
                  <a:srgbClr val="CC0000"/>
                </a:solidFill>
              </a:rPr>
              <a:t>Субсидия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Вы добавляете денег для того, чтобы ваш ребенок купил себе новый телефон </a:t>
            </a:r>
            <a:endParaRPr lang="ru-RU" sz="11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остальные он накопил сам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sz="11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b="1" dirty="0">
                <a:solidFill>
                  <a:srgbClr val="CC0000"/>
                </a:solidFill>
              </a:rPr>
              <a:t>Субвенция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</a:rPr>
              <a:t>Вы даете своему ребенку деньги и посылаете его в магазин купить продукты по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списку, составленному Вами.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00166" y="159487"/>
            <a:ext cx="5419387" cy="541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3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ДОХОДЫ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БЮДЖЕТА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Номер слайда 4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224579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6261" y="1258795"/>
          <a:ext cx="8407730" cy="5197018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6341425"/>
                <a:gridCol w="1009402"/>
                <a:gridCol w="1056903"/>
              </a:tblGrid>
              <a:tr h="23797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Виды доходов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Нормативы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7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2017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2018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Налог на доходы физических лиц (НДФЛ)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1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в т.ч. дополнительный норматив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13,75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1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14,89</a:t>
                      </a:r>
                      <a:endParaRPr lang="ru-RU" sz="1100" b="0" i="1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Транспортный налог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Налог на имущество физических лиц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Земельный налог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marL="0" marR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0" i="0" u="none" strike="noStrike" kern="1200" dirty="0" smtClean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+mn-cs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30</a:t>
                      </a:r>
                      <a:endParaRPr lang="ru-RU" sz="115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Единый налог на вмененный доход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Налог с применением патентной системе налогообложения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Единый сельскохозяйственный налог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1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Доходы от передачи в аренду и продажи земельных участков,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Часть прибыли муниципальных унитарных предприятий, остающаяся после уплаты налогов и иных обязательных платежей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Доходы от использования и продажи имущества, находящегося в муниципальной собственности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Доходы от платных услуг, оказываемых муниципальными казенными учреждениями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Доходы от акцизов на автомобильный бензин, прямогонный бензин, </a:t>
                      </a:r>
                      <a:r>
                        <a:rPr lang="ru-RU" sz="115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дизельное </a:t>
                      </a:r>
                      <a:r>
                        <a:rPr lang="ru-RU" sz="115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топливо, моторные масла для дизельных и карбюраторных (</a:t>
                      </a:r>
                      <a:r>
                        <a:rPr lang="ru-RU" sz="1150" b="0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инжекторных</a:t>
                      </a:r>
                      <a:r>
                        <a:rPr lang="ru-RU" sz="115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) двигателей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0,7013</a:t>
                      </a:r>
                      <a:endParaRPr lang="ru-RU" sz="115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0,6974</a:t>
                      </a:r>
                      <a:endParaRPr lang="ru-RU" sz="115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Штрафы и иные суммы принудительного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Денежные взыскания (штрафы) за нарушение законодательства о налогах и сборах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Государственная пошлина (подлежащая зачислению по месту государственной регистрации, совершения юридически значимых действий 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Государственная пошлина за государственную регистрацию, при обращении через многофункциональные центры предоставления государственных и муниципальных </a:t>
                      </a:r>
                      <a:r>
                        <a:rPr lang="ru-RU" sz="11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услуг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Задолженность по </a:t>
                      </a:r>
                      <a:r>
                        <a:rPr lang="ru-RU" sz="115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отменённым </a:t>
                      </a:r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налогам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123949" y="2"/>
            <a:ext cx="7515225" cy="103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Нормативы отчислений от налоговых и неналоговых доходов в бюджет города Новокузнецка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773" y="211523"/>
            <a:ext cx="8640960" cy="576064"/>
          </a:xfrm>
        </p:spPr>
        <p:txBody>
          <a:bodyPr anchor="t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 smtClean="0"/>
              <a:t>Доходы бюджета в 2018</a:t>
            </a:r>
            <a:r>
              <a:rPr lang="en-US" sz="2400" b="1" dirty="0" smtClean="0"/>
              <a:t>–</a:t>
            </a:r>
            <a:r>
              <a:rPr lang="ru-RU" sz="2400" b="1" dirty="0" smtClean="0"/>
              <a:t>2020 годах</a:t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smtClean="0"/>
              <a:t>(проект бюджета в 1 чтении)</a:t>
            </a:r>
            <a:endParaRPr lang="ru-RU" sz="16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18902260"/>
              </p:ext>
            </p:extLst>
          </p:nvPr>
        </p:nvGraphicFramePr>
        <p:xfrm>
          <a:off x="1190446" y="1286012"/>
          <a:ext cx="7082286" cy="4985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5F147-2AE3-470E-97F6-B13E5189B12A}" type="slidenum">
              <a:rPr lang="ru-RU"/>
              <a:pPr>
                <a:defRPr/>
              </a:pPr>
              <a:t>14</a:t>
            </a:fld>
            <a:endParaRPr lang="ru-RU" dirty="0"/>
          </a:p>
        </p:txBody>
      </p:sp>
      <p:grpSp>
        <p:nvGrpSpPr>
          <p:cNvPr id="3" name="Группа 7"/>
          <p:cNvGrpSpPr/>
          <p:nvPr/>
        </p:nvGrpSpPr>
        <p:grpSpPr>
          <a:xfrm>
            <a:off x="2050541" y="5900533"/>
            <a:ext cx="5040560" cy="288017"/>
            <a:chOff x="3024336" y="4896544"/>
            <a:chExt cx="5544616" cy="288032"/>
          </a:xfrm>
        </p:grpSpPr>
        <p:sp>
          <p:nvSpPr>
            <p:cNvPr id="9" name="Правая фигурная скобка 8"/>
            <p:cNvSpPr/>
            <p:nvPr/>
          </p:nvSpPr>
          <p:spPr>
            <a:xfrm rot="5400000">
              <a:off x="5652628" y="2268252"/>
              <a:ext cx="288032" cy="5544616"/>
            </a:xfrm>
            <a:prstGeom prst="rightBrace">
              <a:avLst>
                <a:gd name="adj1" fmla="val 15892"/>
                <a:gd name="adj2" fmla="val 50000"/>
              </a:avLst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sp>
        <p:nvSpPr>
          <p:cNvPr id="14" name="TextBox 1"/>
          <p:cNvSpPr txBox="1"/>
          <p:nvPr/>
        </p:nvSpPr>
        <p:spPr>
          <a:xfrm>
            <a:off x="1074389" y="1406783"/>
            <a:ext cx="936104" cy="432048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/>
              <a:t>Итого</a:t>
            </a:r>
            <a:endParaRPr lang="ru-RU" sz="2000" b="1" dirty="0"/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7452320" y="332656"/>
            <a:ext cx="1296144" cy="432840"/>
          </a:xfrm>
          <a:prstGeom prst="wedgeRectCallout">
            <a:avLst/>
          </a:prstGeom>
          <a:solidFill>
            <a:schemeClr val="bg2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err="1" smtClean="0">
                <a:solidFill>
                  <a:sysClr val="windowText" lastClr="000000"/>
                </a:solidFill>
                <a:latin typeface="+mn-lt"/>
                <a:cs typeface="Times New Roman" pitchFamily="18" charset="0"/>
              </a:rPr>
              <a:t>Млн</a:t>
            </a:r>
            <a:r>
              <a:rPr lang="ru-RU" sz="1800" dirty="0" smtClean="0">
                <a:solidFill>
                  <a:sysClr val="windowText" lastClr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руб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.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 </a:t>
            </a:r>
            <a:endParaRPr lang="ru-RU" sz="18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5259029" y="1012238"/>
            <a:ext cx="1008112" cy="36012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3175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ysClr val="windowText" lastClr="000000"/>
                </a:solidFill>
              </a:rPr>
              <a:t>+ 136</a:t>
            </a:r>
            <a:endParaRPr lang="ru-RU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3257789" y="1020864"/>
            <a:ext cx="1008112" cy="36012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3175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ysClr val="windowText" lastClr="000000"/>
                </a:solidFill>
              </a:rPr>
              <a:t>- 1 131</a:t>
            </a:r>
            <a:endParaRPr lang="ru-RU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62635" y="2774538"/>
            <a:ext cx="850579" cy="3600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9 254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212846" y="2788916"/>
            <a:ext cx="850579" cy="3600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7 989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228551" y="2777414"/>
            <a:ext cx="850579" cy="3600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7 985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188502" y="4275535"/>
            <a:ext cx="850603" cy="360017"/>
          </a:xfrm>
          <a:prstGeom prst="roundRect">
            <a:avLst/>
          </a:prstGeom>
          <a:solidFill>
            <a:srgbClr val="C06F58">
              <a:lumMod val="20000"/>
              <a:lumOff val="80000"/>
            </a:srgbClr>
          </a:solidFill>
          <a:ln w="12700" cap="flat" cmpd="sng" algn="ctr">
            <a:solidFill>
              <a:srgbClr val="3CB7BA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ysClr val="windowText" lastClr="000000"/>
                </a:solidFill>
              </a:rPr>
              <a:t>5 646</a:t>
            </a:r>
            <a:endParaRPr lang="ru-RU" sz="1600" dirty="0">
              <a:solidFill>
                <a:sysClr val="windowText" lastClr="00000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230087" y="4246780"/>
            <a:ext cx="850603" cy="360017"/>
          </a:xfrm>
          <a:prstGeom prst="roundRect">
            <a:avLst/>
          </a:prstGeom>
          <a:solidFill>
            <a:srgbClr val="C06F58">
              <a:lumMod val="20000"/>
              <a:lumOff val="80000"/>
            </a:srgbClr>
          </a:solidFill>
          <a:ln w="12700" cap="flat" cmpd="sng" algn="ctr">
            <a:solidFill>
              <a:srgbClr val="3CB7BA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ysClr val="windowText" lastClr="000000"/>
                </a:solidFill>
              </a:rPr>
              <a:t>5 780</a:t>
            </a:r>
            <a:endParaRPr lang="ru-RU" sz="1600" dirty="0">
              <a:solidFill>
                <a:sysClr val="windowText" lastClr="00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254419" y="4243905"/>
            <a:ext cx="850603" cy="360017"/>
          </a:xfrm>
          <a:prstGeom prst="roundRect">
            <a:avLst/>
          </a:prstGeom>
          <a:solidFill>
            <a:srgbClr val="C06F58">
              <a:lumMod val="20000"/>
              <a:lumOff val="80000"/>
            </a:srgbClr>
          </a:solidFill>
          <a:ln w="12700" cap="flat" cmpd="sng" algn="ctr">
            <a:solidFill>
              <a:srgbClr val="3CB7BA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ysClr val="windowText" lastClr="000000"/>
                </a:solidFill>
              </a:rPr>
              <a:t>5 920</a:t>
            </a:r>
            <a:endParaRPr lang="ru-RU" sz="1600" dirty="0">
              <a:solidFill>
                <a:sysClr val="windowText" lastClr="000000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251495" y="1417316"/>
            <a:ext cx="1000396" cy="360017"/>
          </a:xfrm>
          <a:prstGeom prst="roundRect">
            <a:avLst/>
          </a:prstGeom>
          <a:solidFill>
            <a:schemeClr val="bg2"/>
          </a:solidFill>
          <a:ln w="12700" cap="flat" cmpd="sng" algn="ctr">
            <a:solidFill>
              <a:srgbClr val="3CB7BA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 smtClean="0">
                <a:solidFill>
                  <a:sysClr val="windowText" lastClr="000000"/>
                </a:solidFill>
              </a:rPr>
              <a:t>14 900</a:t>
            </a:r>
            <a:endParaRPr lang="ru-RU" sz="2000" dirty="0">
              <a:solidFill>
                <a:sysClr val="windowText" lastClr="00000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227212" y="1414442"/>
            <a:ext cx="974516" cy="360017"/>
          </a:xfrm>
          <a:prstGeom prst="roundRect">
            <a:avLst/>
          </a:prstGeom>
          <a:solidFill>
            <a:schemeClr val="bg2"/>
          </a:solidFill>
          <a:ln w="12700" cap="flat" cmpd="sng" algn="ctr">
            <a:solidFill>
              <a:srgbClr val="3CB7BA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 smtClean="0">
                <a:solidFill>
                  <a:sysClr val="windowText" lastClr="000000"/>
                </a:solidFill>
              </a:rPr>
              <a:t>13 769</a:t>
            </a:r>
            <a:endParaRPr lang="ru-RU" sz="2000" dirty="0">
              <a:solidFill>
                <a:sysClr val="windowText" lastClr="0000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242917" y="1402938"/>
            <a:ext cx="986018" cy="360017"/>
          </a:xfrm>
          <a:prstGeom prst="roundRect">
            <a:avLst/>
          </a:prstGeom>
          <a:solidFill>
            <a:schemeClr val="bg2"/>
          </a:solidFill>
          <a:ln w="12700" cap="flat" cmpd="sng" algn="ctr">
            <a:solidFill>
              <a:srgbClr val="3CB7BA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 smtClean="0">
                <a:solidFill>
                  <a:sysClr val="windowText" lastClr="000000"/>
                </a:solidFill>
              </a:rPr>
              <a:t>13 905</a:t>
            </a:r>
            <a:endParaRPr lang="ru-RU" sz="2000" dirty="0">
              <a:solidFill>
                <a:sysClr val="windowText" lastClr="000000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536166" y="3441941"/>
            <a:ext cx="4537494" cy="362308"/>
          </a:xfrm>
          <a:prstGeom prst="roundRect">
            <a:avLst/>
          </a:prstGeom>
          <a:solidFill>
            <a:schemeClr val="bg2"/>
          </a:solidFill>
          <a:ln w="12700" cap="flat" cmpd="sng" algn="ctr">
            <a:solidFill>
              <a:srgbClr val="3CB7BA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Безвозмездные поступления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136476" y="4845172"/>
            <a:ext cx="5066582" cy="362308"/>
          </a:xfrm>
          <a:prstGeom prst="roundRect">
            <a:avLst/>
          </a:prstGeom>
          <a:solidFill>
            <a:schemeClr val="bg2"/>
          </a:solidFill>
          <a:ln w="12700" cap="flat" cmpd="sng" algn="ctr">
            <a:solidFill>
              <a:srgbClr val="3CB7BA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Налоговые и неналоговые доходы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1272220"/>
          </a:xfrm>
        </p:spPr>
        <p:txBody>
          <a:bodyPr>
            <a:normAutofit/>
          </a:bodyPr>
          <a:lstStyle/>
          <a:p>
            <a:pPr lvl="0"/>
            <a:r>
              <a:rPr lang="ru-RU" sz="2400" b="1" dirty="0" smtClean="0"/>
              <a:t>4. РАСХОДЫ БЮДЖЕТА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2400" b="1" dirty="0" smtClean="0"/>
              <a:t>Основные подходы по формированию бюджета </a:t>
            </a:r>
            <a:br>
              <a:rPr lang="ru-RU" sz="2400" b="1" dirty="0" smtClean="0"/>
            </a:br>
            <a:r>
              <a:rPr lang="ru-RU" sz="2400" b="1" dirty="0" smtClean="0"/>
              <a:t>на 2018-2020 годы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7277" y="1457400"/>
            <a:ext cx="7886700" cy="540060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800" dirty="0" smtClean="0"/>
              <a:t>исполнение всех принятых публично нормативных обязательств, сохранение мер социальной поддержки населения с применением принципа адресности и нуждаемости;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800" dirty="0" smtClean="0"/>
              <a:t>реализация майских Указов Президента Российской Федерации;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800" dirty="0" smtClean="0"/>
              <a:t>индексация заработной платы всем категориям работников бюджетного сектора, не вошедшим ранее в указы Президента Российской Федерации, на 5% ;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800" dirty="0" smtClean="0"/>
              <a:t>участие в приоритетных проектах в рамках софинансирования федеральных программ</a:t>
            </a:r>
          </a:p>
          <a:p>
            <a:pPr algn="just">
              <a:lnSpc>
                <a:spcPct val="100000"/>
              </a:lnSpc>
              <a:buNone/>
            </a:pPr>
            <a:r>
              <a:rPr lang="ru-RU" sz="1800" b="1" dirty="0" smtClean="0"/>
              <a:t>Кроме того, необходимо предусмотреть расходы на</a:t>
            </a:r>
            <a:r>
              <a:rPr lang="ru-RU" sz="1800" dirty="0" smtClean="0"/>
              <a:t>: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800" dirty="0" smtClean="0"/>
              <a:t>питание в детских дошкольных учреждениях;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800" dirty="0" smtClean="0"/>
              <a:t>возмещение затрат РСО в связи с применением регулируемых тарифов на коммунальные услуги;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800" dirty="0" smtClean="0"/>
              <a:t>подготовку и проведение празднования 400-летия основания Новокузнецка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ü"/>
            </a:pPr>
            <a:endParaRPr lang="ru-RU" sz="2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34BE65-D03A-4C7F-AA65-DDEDBE111AF8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259" y="306413"/>
            <a:ext cx="8784976" cy="487218"/>
          </a:xfrm>
        </p:spPr>
        <p:txBody>
          <a:bodyPr anchor="t">
            <a:normAutofit fontScale="90000"/>
          </a:bodyPr>
          <a:lstStyle/>
          <a:p>
            <a:r>
              <a:rPr lang="ru-RU" sz="2400" b="1" dirty="0" smtClean="0"/>
              <a:t>Расходы бюджета в 2018 - 2020 годах</a:t>
            </a:r>
            <a:br>
              <a:rPr lang="ru-RU" sz="2400" b="1" dirty="0" smtClean="0"/>
            </a:br>
            <a:r>
              <a:rPr lang="ru-RU" sz="1800" b="1" dirty="0" smtClean="0"/>
              <a:t> (проект бюджета в 1 чтении)</a:t>
            </a:r>
            <a:endParaRPr lang="ru-RU" sz="1800" b="1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23528" y="1628800"/>
          <a:ext cx="8501122" cy="4567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pPr>
              <a:defRPr/>
            </a:pPr>
            <a:fld id="{E5551633-07FA-4A45-8A6F-1F2F60E6661A}" type="slidenum">
              <a:rPr lang="ru-RU"/>
              <a:pPr>
                <a:defRPr/>
              </a:pPr>
              <a:t>16</a:t>
            </a:fld>
            <a:endParaRPr lang="ru-RU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7521332" y="309709"/>
            <a:ext cx="1296144" cy="432840"/>
          </a:xfrm>
          <a:prstGeom prst="wedgeRectCallout">
            <a:avLst/>
          </a:prstGeom>
          <a:solidFill>
            <a:schemeClr val="bg2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err="1" smtClean="0">
                <a:solidFill>
                  <a:sysClr val="windowText" lastClr="000000"/>
                </a:solidFill>
                <a:latin typeface="+mn-lt"/>
                <a:cs typeface="Times New Roman" pitchFamily="18" charset="0"/>
              </a:rPr>
              <a:t>Млн</a:t>
            </a:r>
            <a:r>
              <a:rPr lang="ru-RU" sz="1800" dirty="0" smtClean="0">
                <a:solidFill>
                  <a:sysClr val="windowText" lastClr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руб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.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 </a:t>
            </a:r>
            <a:endParaRPr lang="ru-RU" sz="18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72854" y="3205859"/>
            <a:ext cx="850579" cy="360017"/>
          </a:xfrm>
          <a:prstGeom prst="roundRect">
            <a:avLst/>
          </a:prstGeom>
          <a:solidFill>
            <a:srgbClr val="FFDD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7 354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13730" y="2127557"/>
            <a:ext cx="850579" cy="3600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7 967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48681" y="4203648"/>
            <a:ext cx="850579" cy="3600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6 754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75134" y="4062750"/>
            <a:ext cx="850579" cy="3600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6 812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16431" y="3479029"/>
            <a:ext cx="850579" cy="360017"/>
          </a:xfrm>
          <a:prstGeom prst="roundRect">
            <a:avLst/>
          </a:prstGeom>
          <a:solidFill>
            <a:srgbClr val="FFDD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7 418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468763" y="3415768"/>
            <a:ext cx="850579" cy="360017"/>
          </a:xfrm>
          <a:prstGeom prst="roundRect">
            <a:avLst/>
          </a:prstGeom>
          <a:solidFill>
            <a:srgbClr val="FFDD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7 388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593455" y="1230410"/>
            <a:ext cx="1282461" cy="443115"/>
          </a:xfrm>
          <a:prstGeom prst="roundRect">
            <a:avLst/>
          </a:prstGeom>
          <a:solidFill>
            <a:schemeClr val="bg2"/>
          </a:solidFill>
          <a:ln w="12700" cap="flat" cmpd="sng" algn="ctr">
            <a:solidFill>
              <a:srgbClr val="3CB7BA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sysClr val="windowText" lastClr="000000"/>
                </a:solidFill>
              </a:rPr>
              <a:t>14 171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114799" y="1270667"/>
            <a:ext cx="1282461" cy="443115"/>
          </a:xfrm>
          <a:prstGeom prst="roundRect">
            <a:avLst/>
          </a:prstGeom>
          <a:solidFill>
            <a:schemeClr val="bg2"/>
          </a:solidFill>
          <a:ln w="12700" cap="flat" cmpd="sng" algn="ctr">
            <a:solidFill>
              <a:srgbClr val="3CB7BA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sysClr val="windowText" lastClr="000000"/>
                </a:solidFill>
              </a:rPr>
              <a:t>14 200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877681" y="1336802"/>
            <a:ext cx="1282461" cy="443115"/>
          </a:xfrm>
          <a:prstGeom prst="roundRect">
            <a:avLst/>
          </a:prstGeom>
          <a:solidFill>
            <a:schemeClr val="bg2"/>
          </a:solidFill>
          <a:ln w="12700" cap="flat" cmpd="sng" algn="ctr">
            <a:solidFill>
              <a:srgbClr val="3CB7BA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sysClr val="windowText" lastClr="000000"/>
                </a:solidFill>
              </a:rPr>
              <a:t>15 321</a:t>
            </a:r>
            <a:endParaRPr lang="ru-RU" sz="240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5585" y="1322364"/>
            <a:ext cx="7928658" cy="50996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endParaRPr lang="ru-RU" sz="1600" b="1" dirty="0" smtClean="0"/>
          </a:p>
          <a:p>
            <a:pPr>
              <a:lnSpc>
                <a:spcPct val="120000"/>
              </a:lnSpc>
            </a:pPr>
            <a:endParaRPr lang="ru-RU" sz="1600" b="1" dirty="0" smtClean="0"/>
          </a:p>
          <a:p>
            <a:pPr>
              <a:lnSpc>
                <a:spcPct val="120000"/>
              </a:lnSpc>
            </a:pPr>
            <a:endParaRPr lang="ru-RU" sz="1600" b="1" dirty="0" smtClean="0"/>
          </a:p>
          <a:p>
            <a:pPr>
              <a:lnSpc>
                <a:spcPct val="120000"/>
              </a:lnSpc>
            </a:pPr>
            <a:endParaRPr lang="ru-RU" sz="1600" b="1" dirty="0" smtClean="0"/>
          </a:p>
          <a:p>
            <a:pPr>
              <a:lnSpc>
                <a:spcPct val="120000"/>
              </a:lnSpc>
            </a:pPr>
            <a:r>
              <a:rPr lang="ru-RU" sz="1600" b="1" dirty="0" smtClean="0"/>
              <a:t>ГАДБ</a:t>
            </a:r>
            <a:r>
              <a:rPr lang="ru-RU" sz="1600" dirty="0" smtClean="0"/>
              <a:t> – главный администратор доходов бюджета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ГРБС</a:t>
            </a:r>
            <a:r>
              <a:rPr lang="ru-RU" sz="1600" dirty="0" smtClean="0"/>
              <a:t> – главный распорядитель бюджетных средств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КГК</a:t>
            </a:r>
            <a:r>
              <a:rPr lang="ru-RU" sz="1600" dirty="0" smtClean="0"/>
              <a:t> – комитет городского контроля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КО</a:t>
            </a:r>
            <a:r>
              <a:rPr lang="ru-RU" sz="1600" dirty="0" smtClean="0"/>
              <a:t> – Кемеровская область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МБТ</a:t>
            </a:r>
            <a:r>
              <a:rPr lang="ru-RU" sz="1600" dirty="0" smtClean="0"/>
              <a:t> – межбюджетные трансферты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НГО</a:t>
            </a:r>
            <a:r>
              <a:rPr lang="ru-RU" sz="1600" dirty="0" smtClean="0"/>
              <a:t> – Новокузнецкий городской округ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СНД</a:t>
            </a:r>
            <a:r>
              <a:rPr lang="ru-RU" sz="1600" dirty="0" smtClean="0"/>
              <a:t> – Совет народных депутатов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/>
              <a:t>ФО</a:t>
            </a:r>
            <a:r>
              <a:rPr lang="ru-RU" sz="1600" dirty="0" smtClean="0"/>
              <a:t> – финансовый орган</a:t>
            </a:r>
          </a:p>
          <a:p>
            <a:pPr>
              <a:lnSpc>
                <a:spcPct val="120000"/>
              </a:lnSpc>
            </a:pPr>
            <a:endParaRPr lang="ru-RU" sz="1600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232914" y="1299209"/>
            <a:ext cx="8683154" cy="3379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662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281" y="154378"/>
            <a:ext cx="7825838" cy="653143"/>
          </a:xfrm>
          <a:noFill/>
        </p:spPr>
        <p:txBody>
          <a:bodyPr anchor="b">
            <a:noAutofit/>
          </a:bodyPr>
          <a:lstStyle/>
          <a:p>
            <a:pPr algn="l"/>
            <a:r>
              <a:rPr lang="ru-RU" sz="3200" b="1" dirty="0">
                <a:solidFill>
                  <a:srgbClr val="002060"/>
                </a:solidFill>
              </a:rPr>
              <a:t>Список </a:t>
            </a:r>
            <a:r>
              <a:rPr lang="ru-RU" sz="3200" b="1" dirty="0" smtClean="0">
                <a:solidFill>
                  <a:srgbClr val="002060"/>
                </a:solidFill>
              </a:rPr>
              <a:t>использованных сокращений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Схема 19"/>
          <p:cNvGraphicFramePr/>
          <p:nvPr/>
        </p:nvGraphicFramePr>
        <p:xfrm>
          <a:off x="328352" y="1143000"/>
          <a:ext cx="8447512" cy="4810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281" y="154378"/>
            <a:ext cx="7825838" cy="653143"/>
          </a:xfrm>
          <a:noFill/>
        </p:spPr>
        <p:txBody>
          <a:bodyPr anchor="b">
            <a:noAutofit/>
          </a:bodyPr>
          <a:lstStyle/>
          <a:p>
            <a:pPr algn="l"/>
            <a:r>
              <a:rPr lang="ru-RU" sz="3200" b="1" dirty="0" smtClean="0">
                <a:solidFill>
                  <a:srgbClr val="002060"/>
                </a:solidFill>
              </a:rPr>
              <a:t>Контактная информация для граждан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755" y="154380"/>
            <a:ext cx="8704613" cy="736270"/>
          </a:xfrm>
        </p:spPr>
        <p:txBody>
          <a:bodyPr anchor="t"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Уважаемые жители Новокузнецкого городского округа!</a:t>
            </a: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00719" y="1330654"/>
            <a:ext cx="7576460" cy="3765221"/>
          </a:xfrm>
        </p:spPr>
        <p:txBody>
          <a:bodyPr>
            <a:noAutofit/>
          </a:bodyPr>
          <a:lstStyle/>
          <a:p>
            <a:pPr marL="0" indent="447675" algn="just">
              <a:spcAft>
                <a:spcPts val="300"/>
              </a:spcAft>
              <a:buClr>
                <a:srgbClr val="FF0000"/>
              </a:buClr>
              <a:buNone/>
            </a:pPr>
            <a:r>
              <a:rPr lang="ru-RU" sz="1400" dirty="0" smtClean="0"/>
              <a:t>«</a:t>
            </a:r>
            <a:r>
              <a:rPr lang="ru-RU" sz="1400" b="1" dirty="0" smtClean="0"/>
              <a:t>Бюджет для граждан</a:t>
            </a:r>
            <a:r>
              <a:rPr lang="ru-RU" sz="1400" dirty="0" smtClean="0"/>
              <a:t>» – аналитический документ, разрабатываемый в целях предоставления гражданам актуальной информации о бюджете в формате, доступном для широкого круга пользователей. Внимательное изучение бюджета дает представление о намерениях власти, ее политике, распределении ею финансовых ресурсов, которые уплачиваются в виде налогов, различных сборов и пошлин физическими и юридическими лицами для проведения значимой для общества деятельности. Благодаря анализу бюджета можно установить, как распределяются денежные средства, расходуются ли они по назначению. </a:t>
            </a:r>
          </a:p>
          <a:p>
            <a:pPr marL="0" indent="447675" algn="just">
              <a:spcAft>
                <a:spcPts val="300"/>
              </a:spcAft>
              <a:buClr>
                <a:srgbClr val="FF0000"/>
              </a:buClr>
              <a:buNone/>
            </a:pPr>
            <a:r>
              <a:rPr lang="ru-RU" sz="1400" dirty="0" smtClean="0"/>
              <a:t>Настоящая информация в доступной форме знакомит граждан с основами бюджетного законодательства, целями, задачами и приоритетными направлениями бюджетной и налоговой политики Новокузнецкого городского округа, с основными показателями его социально-экономического развития. Кроме того, «</a:t>
            </a:r>
            <a:r>
              <a:rPr lang="ru-RU" sz="1400" b="1" dirty="0" smtClean="0"/>
              <a:t>Бюджет для граждан</a:t>
            </a:r>
            <a:r>
              <a:rPr lang="ru-RU" sz="1400" dirty="0" smtClean="0"/>
              <a:t>» познакомит Вас с положениями основного финансового документа – бюджета Новокузнецкого городского округа на 2018 год и плановый период 2019 и 2020 годов.</a:t>
            </a:r>
          </a:p>
          <a:p>
            <a:pPr marL="0" indent="447675" algn="just">
              <a:spcAft>
                <a:spcPts val="300"/>
              </a:spcAft>
              <a:buClr>
                <a:srgbClr val="FF0000"/>
              </a:buClr>
              <a:buNone/>
            </a:pPr>
            <a:r>
              <a:rPr lang="ru-RU" sz="1400" dirty="0" smtClean="0"/>
              <a:t>«</a:t>
            </a:r>
            <a:r>
              <a:rPr lang="ru-RU" sz="1400" b="1" dirty="0" smtClean="0"/>
              <a:t>Бюджет для граждан</a:t>
            </a:r>
            <a:r>
              <a:rPr lang="ru-RU" sz="1400" dirty="0" smtClean="0"/>
              <a:t>» нацелен на получение обратной связи от граждан, которым интересны современные проблемы муниципальных финансов в Новокузнецком городском округе.</a:t>
            </a:r>
          </a:p>
        </p:txBody>
      </p:sp>
      <p:pic>
        <p:nvPicPr>
          <p:cNvPr id="7" name="Рисунок 6" descr="IMG_1208_без лог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436" y="5131860"/>
            <a:ext cx="1041251" cy="127207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312" y="151495"/>
            <a:ext cx="8721931" cy="774780"/>
          </a:xfrm>
        </p:spPr>
        <p:txBody>
          <a:bodyPr anchor="t"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Путеводитель по бюджету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392" y="3847605"/>
            <a:ext cx="6849710" cy="1991622"/>
          </a:xfrm>
          <a:noFill/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1. Вводная часть</a:t>
            </a:r>
            <a:r>
              <a:rPr lang="en-US" sz="1800" dirty="0" smtClean="0">
                <a:solidFill>
                  <a:srgbClr val="002060"/>
                </a:solidFill>
              </a:rPr>
              <a:t>………………………………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  <a:r>
              <a:rPr lang="en-US" sz="1800" dirty="0" smtClean="0">
                <a:solidFill>
                  <a:srgbClr val="002060"/>
                </a:solidFill>
              </a:rPr>
              <a:t>..…………………………</a:t>
            </a:r>
            <a:r>
              <a:rPr lang="ru-RU" sz="1800" dirty="0" smtClean="0">
                <a:solidFill>
                  <a:srgbClr val="002060"/>
                </a:solidFill>
              </a:rPr>
              <a:t>…….</a:t>
            </a:r>
            <a:r>
              <a:rPr lang="en-US" sz="1800" dirty="0" smtClean="0">
                <a:solidFill>
                  <a:srgbClr val="002060"/>
                </a:solidFill>
              </a:rPr>
              <a:t>…</a:t>
            </a:r>
            <a:r>
              <a:rPr lang="ru-RU" sz="1800" dirty="0" smtClean="0">
                <a:solidFill>
                  <a:srgbClr val="002060"/>
                </a:solidFill>
              </a:rPr>
              <a:t>4</a:t>
            </a:r>
          </a:p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2. Основные параметры бюджета на 2018-2020 годы</a:t>
            </a:r>
            <a:r>
              <a:rPr lang="en-US" sz="1800" dirty="0" smtClean="0">
                <a:solidFill>
                  <a:srgbClr val="002060"/>
                </a:solidFill>
              </a:rPr>
              <a:t>………</a:t>
            </a:r>
            <a:r>
              <a:rPr lang="ru-RU" sz="1800" dirty="0" smtClean="0">
                <a:solidFill>
                  <a:srgbClr val="002060"/>
                </a:solidFill>
              </a:rPr>
              <a:t>12</a:t>
            </a:r>
          </a:p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3. Доходы бюджета</a:t>
            </a:r>
            <a:r>
              <a:rPr lang="en-US" sz="1800" dirty="0" smtClean="0">
                <a:solidFill>
                  <a:srgbClr val="002060"/>
                </a:solidFill>
              </a:rPr>
              <a:t>…………………………………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  <a:r>
              <a:rPr lang="en-US" sz="1800" dirty="0" smtClean="0">
                <a:solidFill>
                  <a:srgbClr val="002060"/>
                </a:solidFill>
              </a:rPr>
              <a:t>……</a:t>
            </a:r>
            <a:r>
              <a:rPr lang="ru-RU" sz="1800" dirty="0" smtClean="0">
                <a:solidFill>
                  <a:srgbClr val="002060"/>
                </a:solidFill>
              </a:rPr>
              <a:t>…………</a:t>
            </a:r>
            <a:r>
              <a:rPr lang="en-US" sz="1800" dirty="0" smtClean="0">
                <a:solidFill>
                  <a:srgbClr val="002060"/>
                </a:solidFill>
              </a:rPr>
              <a:t>………….1</a:t>
            </a:r>
            <a:r>
              <a:rPr lang="ru-RU" sz="1800" dirty="0" smtClean="0">
                <a:solidFill>
                  <a:srgbClr val="002060"/>
                </a:solidFill>
              </a:rPr>
              <a:t>3</a:t>
            </a:r>
          </a:p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4. Расходы бюджета</a:t>
            </a:r>
            <a:r>
              <a:rPr lang="en-US" sz="1800" dirty="0" smtClean="0">
                <a:solidFill>
                  <a:srgbClr val="002060"/>
                </a:solidFill>
              </a:rPr>
              <a:t>………………………………………………</a:t>
            </a:r>
            <a:r>
              <a:rPr lang="ru-RU" sz="1800" dirty="0" smtClean="0">
                <a:solidFill>
                  <a:srgbClr val="002060"/>
                </a:solidFill>
              </a:rPr>
              <a:t>…………</a:t>
            </a:r>
            <a:r>
              <a:rPr lang="en-US" sz="1800" dirty="0" smtClean="0">
                <a:solidFill>
                  <a:srgbClr val="002060"/>
                </a:solidFill>
              </a:rPr>
              <a:t>…</a:t>
            </a:r>
            <a:r>
              <a:rPr lang="ru-RU" sz="1800" dirty="0" smtClean="0">
                <a:solidFill>
                  <a:srgbClr val="002060"/>
                </a:solidFill>
              </a:rPr>
              <a:t>.15</a:t>
            </a:r>
          </a:p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Список использованных сокращений………………………………..17</a:t>
            </a:r>
          </a:p>
          <a:p>
            <a:pPr>
              <a:buClr>
                <a:srgbClr val="FF0000"/>
              </a:buClr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Контактная информация для граждан…………………………..…..18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766597" y="5408310"/>
            <a:ext cx="553916" cy="988739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2161308" y="902523"/>
            <a:ext cx="6578930" cy="2790703"/>
          </a:xfrm>
          <a:prstGeom prst="cloudCallout">
            <a:avLst>
              <a:gd name="adj1" fmla="val 38134"/>
              <a:gd name="adj2" fmla="val 10911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i="1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algn="ctr"/>
            <a:endParaRPr lang="ru-RU" sz="1100" b="1" i="1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Бюджет – довольно сложный для понимания документ, особенно для человека, непосвященного в бюджетный процесс. </a:t>
            </a:r>
          </a:p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Наш Путеводитель наглядно покажет, какие социальные выплаты заложены в бюджете, объем средств, направляемый на ремонт дорог, школ и других зданий, благоустройство территории нашего города. </a:t>
            </a:r>
          </a:p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Мы уверены, что информация, представленная в Путеводителе в информативной и компактной форме, позволит Вам расширить свои знания о бюджете и заложить основы для активного участия в бюджетном процессе города</a:t>
            </a:r>
          </a:p>
          <a:p>
            <a:pPr algn="ctr"/>
            <a:endParaRPr lang="ru-RU" sz="1100" b="1" i="1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2950" y="6087160"/>
            <a:ext cx="6810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400" dirty="0" smtClean="0"/>
              <a:t>Обращаем ваше внимание, что, в случае отсутствия ссылки на период, значения показателей  относятся к </a:t>
            </a:r>
            <a:r>
              <a:rPr lang="ru-RU" sz="1400" dirty="0" smtClean="0">
                <a:solidFill>
                  <a:srgbClr val="FF0000"/>
                </a:solidFill>
              </a:rPr>
              <a:t>2018</a:t>
            </a:r>
            <a:r>
              <a:rPr lang="ru-RU" sz="1400" dirty="0" smtClean="0"/>
              <a:t> году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191044040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755" y="154380"/>
            <a:ext cx="8704613" cy="736270"/>
          </a:xfrm>
        </p:spPr>
        <p:txBody>
          <a:bodyPr anchor="t"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1. ВВОДНАЯ ЧАСТЬ 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2400" dirty="0" smtClean="0">
                <a:latin typeface="+mn-lt"/>
              </a:rPr>
              <a:t>Город Новокузнецк</a:t>
            </a:r>
            <a:endParaRPr lang="ru-RU" sz="2400" dirty="0">
              <a:latin typeface="+mn-lt"/>
            </a:endParaRPr>
          </a:p>
        </p:txBody>
      </p:sp>
      <p:pic>
        <p:nvPicPr>
          <p:cNvPr id="5" name="Рисунок 4" descr="IMG_1208_без лог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78" y="3059667"/>
            <a:ext cx="7241969" cy="3491715"/>
          </a:xfrm>
          <a:prstGeom prst="rect">
            <a:avLst/>
          </a:prstGeom>
        </p:spPr>
      </p:pic>
      <p:sp>
        <p:nvSpPr>
          <p:cNvPr id="6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6894" y="1163779"/>
            <a:ext cx="7576460" cy="1935677"/>
          </a:xfrm>
        </p:spPr>
        <p:txBody>
          <a:bodyPr>
            <a:noAutofit/>
          </a:bodyPr>
          <a:lstStyle/>
          <a:p>
            <a:pPr marL="177800" indent="-177800" algn="just">
              <a:spcAft>
                <a:spcPts val="3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400" dirty="0" smtClean="0"/>
              <a:t>Официальное полное наименование муниципального образования </a:t>
            </a:r>
            <a:r>
              <a:rPr lang="ru-RU" sz="1400" b="1" dirty="0" smtClean="0"/>
              <a:t>- Новокузнецкий городской округ</a:t>
            </a:r>
            <a:r>
              <a:rPr lang="ru-RU" sz="1400" dirty="0" smtClean="0"/>
              <a:t>. Сокращенное наименование – город Новокузнецк. Первый по площади в Кузбассе и второй по населению, а также старейший город Кемеровской области. Город основан в 1618 году как острог возле впадения р. Кондомы в р. Томь.  В 2018 году город Новокузнецк будет праздновать свое 400-летие.</a:t>
            </a:r>
          </a:p>
          <a:p>
            <a:pPr marL="177800" indent="-177800"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400" dirty="0" smtClean="0"/>
              <a:t>Новокузнецк — в России тридцатый по численности населения; важный экономический, транспортный и культурный центр Сибири. Население — 552 310 человек (2017). Площадь города — 424 км².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5983183" y="3019300"/>
            <a:ext cx="2850077" cy="2645230"/>
          </a:xfrm>
          <a:prstGeom prst="rect">
            <a:avLst/>
          </a:prstGeom>
          <a:solidFill>
            <a:schemeClr val="accent1">
              <a:lumMod val="20000"/>
              <a:lumOff val="80000"/>
              <a:alpha val="83000"/>
            </a:schemeClr>
          </a:solidFill>
        </p:spPr>
        <p:txBody>
          <a:bodyPr wrap="square" rtlCol="0">
            <a:noAutofit/>
          </a:bodyPr>
          <a:lstStyle/>
          <a:p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8759" y="3019300"/>
            <a:ext cx="2850077" cy="2645230"/>
          </a:xfrm>
          <a:prstGeom prst="rect">
            <a:avLst/>
          </a:prstGeom>
          <a:solidFill>
            <a:schemeClr val="accent1">
              <a:lumMod val="20000"/>
              <a:lumOff val="80000"/>
              <a:alpha val="83000"/>
            </a:schemeClr>
          </a:solidFill>
        </p:spPr>
        <p:txBody>
          <a:bodyPr wrap="square" rtlCol="0">
            <a:noAutofit/>
          </a:bodyPr>
          <a:lstStyle/>
          <a:p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390" y="409923"/>
            <a:ext cx="7557301" cy="418213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+mn-lt"/>
              </a:rPr>
              <a:t>Что такое бюджет </a:t>
            </a:r>
            <a:endParaRPr lang="ru-RU" sz="1400" dirty="0">
              <a:latin typeface="+mn-lt"/>
            </a:endParaRP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92669" y="4782679"/>
            <a:ext cx="1983321" cy="654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solidFill>
                  <a:schemeClr val="tx1"/>
                </a:solidFill>
              </a:rPr>
              <a:t>Дефицит</a:t>
            </a:r>
            <a:endParaRPr lang="en-US" sz="2100" dirty="0">
              <a:solidFill>
                <a:schemeClr val="tx1"/>
              </a:solidFill>
            </a:endParaRPr>
          </a:p>
          <a:p>
            <a:pPr algn="ctr"/>
            <a:r>
              <a:rPr lang="ru-RU" sz="1050" dirty="0">
                <a:solidFill>
                  <a:schemeClr val="tx1"/>
                </a:solidFill>
              </a:rPr>
              <a:t>превышение </a:t>
            </a:r>
            <a:r>
              <a:rPr lang="ru-RU" sz="1050" b="1" dirty="0">
                <a:solidFill>
                  <a:srgbClr val="FF0000"/>
                </a:solidFill>
              </a:rPr>
              <a:t>расходов</a:t>
            </a:r>
            <a:r>
              <a:rPr lang="ru-RU" sz="1050" dirty="0">
                <a:solidFill>
                  <a:schemeClr val="tx1"/>
                </a:solidFill>
              </a:rPr>
              <a:t> </a:t>
            </a:r>
            <a:r>
              <a:rPr lang="ru-RU" sz="1050" dirty="0" smtClean="0">
                <a:solidFill>
                  <a:schemeClr val="tx1"/>
                </a:solidFill>
              </a:rPr>
              <a:t>над </a:t>
            </a:r>
            <a:r>
              <a:rPr lang="ru-RU" sz="1050" dirty="0">
                <a:solidFill>
                  <a:schemeClr val="tx1"/>
                </a:solidFill>
              </a:rPr>
              <a:t>доходами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43888" y="4791780"/>
            <a:ext cx="2009137" cy="679149"/>
          </a:xfrm>
          <a:prstGeom prst="roundRect">
            <a:avLst/>
          </a:prstGeom>
          <a:solidFill>
            <a:srgbClr val="92D05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solidFill>
                  <a:schemeClr val="tx1"/>
                </a:solidFill>
              </a:rPr>
              <a:t>Профицит</a:t>
            </a:r>
            <a:endParaRPr lang="en-US" sz="2100" dirty="0">
              <a:solidFill>
                <a:schemeClr val="tx1"/>
              </a:solidFill>
            </a:endParaRPr>
          </a:p>
          <a:p>
            <a:pPr algn="ctr"/>
            <a:r>
              <a:rPr lang="ru-RU" sz="1050" dirty="0">
                <a:solidFill>
                  <a:schemeClr val="tx1"/>
                </a:solidFill>
              </a:rPr>
              <a:t>превышение </a:t>
            </a:r>
            <a:r>
              <a:rPr lang="ru-RU" sz="1050" b="1" dirty="0">
                <a:solidFill>
                  <a:schemeClr val="accent5">
                    <a:lumMod val="50000"/>
                  </a:schemeClr>
                </a:solidFill>
              </a:rPr>
              <a:t>доходов</a:t>
            </a:r>
            <a:r>
              <a:rPr lang="ru-RU" sz="1050" dirty="0">
                <a:solidFill>
                  <a:schemeClr val="tx1"/>
                </a:solidFill>
              </a:rPr>
              <a:t> над расходами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6157289" y="3169197"/>
            <a:ext cx="2574534" cy="1616386"/>
            <a:chOff x="6139751" y="2616304"/>
            <a:chExt cx="2574534" cy="1616386"/>
          </a:xfrm>
        </p:grpSpPr>
        <p:sp>
          <p:nvSpPr>
            <p:cNvPr id="6" name="Скругленный прямоугольник 5"/>
            <p:cNvSpPr/>
            <p:nvPr/>
          </p:nvSpPr>
          <p:spPr>
            <a:xfrm rot="21283331">
              <a:off x="6170653" y="3454325"/>
              <a:ext cx="860897" cy="40126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Доходы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 rot="21283331">
              <a:off x="6139751" y="2616304"/>
              <a:ext cx="860897" cy="40126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  <a:alpha val="50000"/>
              </a:schemeClr>
            </a:solidFill>
            <a:ln w="63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Доходы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 rot="21283331">
              <a:off x="6154014" y="3037025"/>
              <a:ext cx="860897" cy="40126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Доходы</a:t>
              </a:r>
            </a:p>
          </p:txBody>
        </p:sp>
        <p:sp>
          <p:nvSpPr>
            <p:cNvPr id="16" name="Блок-схема: извлечение 15"/>
            <p:cNvSpPr/>
            <p:nvPr/>
          </p:nvSpPr>
          <p:spPr>
            <a:xfrm>
              <a:off x="7255136" y="3937212"/>
              <a:ext cx="328308" cy="295478"/>
            </a:xfrm>
            <a:prstGeom prst="flowChartExtract">
              <a:avLst/>
            </a:prstGeom>
            <a:solidFill>
              <a:srgbClr val="E9D2C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 rot="21340983">
              <a:off x="6160775" y="3820480"/>
              <a:ext cx="2553510" cy="80254"/>
            </a:xfrm>
            <a:prstGeom prst="rect">
              <a:avLst/>
            </a:prstGeom>
            <a:solidFill>
              <a:srgbClr val="E9D2C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 rot="21332283">
              <a:off x="7812044" y="3326803"/>
              <a:ext cx="860897" cy="40126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Расходы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10191" y="3204469"/>
            <a:ext cx="2639944" cy="1550448"/>
            <a:chOff x="423308" y="2662209"/>
            <a:chExt cx="2639944" cy="1550448"/>
          </a:xfrm>
        </p:grpSpPr>
        <p:sp>
          <p:nvSpPr>
            <p:cNvPr id="11" name="Скругленный прямоугольник 10"/>
            <p:cNvSpPr/>
            <p:nvPr/>
          </p:nvSpPr>
          <p:spPr>
            <a:xfrm rot="456204">
              <a:off x="2128080" y="3477003"/>
              <a:ext cx="860897" cy="40126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Расходы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 rot="456204">
              <a:off x="2202355" y="2662209"/>
              <a:ext cx="860897" cy="40126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Расходы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 rot="456204">
              <a:off x="2170425" y="3073256"/>
              <a:ext cx="860897" cy="40126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Расходы</a:t>
              </a:r>
            </a:p>
          </p:txBody>
        </p:sp>
        <p:sp>
          <p:nvSpPr>
            <p:cNvPr id="14" name="Блок-схема: извлечение 13"/>
            <p:cNvSpPr/>
            <p:nvPr/>
          </p:nvSpPr>
          <p:spPr>
            <a:xfrm>
              <a:off x="1517670" y="3917179"/>
              <a:ext cx="328308" cy="295478"/>
            </a:xfrm>
            <a:prstGeom prst="flowChartExtract">
              <a:avLst/>
            </a:prstGeom>
            <a:solidFill>
              <a:srgbClr val="E9D2C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 rot="402593">
              <a:off x="423308" y="3800446"/>
              <a:ext cx="2553510" cy="80254"/>
            </a:xfrm>
            <a:prstGeom prst="rect">
              <a:avLst/>
            </a:prstGeom>
            <a:solidFill>
              <a:srgbClr val="E9D2C9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 rot="456784">
              <a:off x="469512" y="3277585"/>
              <a:ext cx="860897" cy="40126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50" dirty="0">
                  <a:solidFill>
                    <a:schemeClr val="tx1"/>
                  </a:solidFill>
                </a:rPr>
                <a:t>Доходы</a:t>
              </a:r>
            </a:p>
          </p:txBody>
        </p:sp>
      </p:grpSp>
      <p:pic>
        <p:nvPicPr>
          <p:cNvPr id="20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610" y="5447152"/>
            <a:ext cx="553916" cy="988739"/>
          </a:xfrm>
          <a:prstGeom prst="rect">
            <a:avLst/>
          </a:prstGeom>
        </p:spPr>
      </p:pic>
      <p:sp>
        <p:nvSpPr>
          <p:cNvPr id="21" name="Выноска-облако 20"/>
          <p:cNvSpPr/>
          <p:nvPr/>
        </p:nvSpPr>
        <p:spPr>
          <a:xfrm>
            <a:off x="3063834" y="2806996"/>
            <a:ext cx="3032166" cy="2155530"/>
          </a:xfrm>
          <a:prstGeom prst="cloudCallout">
            <a:avLst>
              <a:gd name="adj1" fmla="val -24424"/>
              <a:gd name="adj2" fmla="val 7361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i="1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algn="ctr"/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Сбалансированность </a:t>
            </a:r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бюджета по доходам и расходам —</a:t>
            </a:r>
          </a:p>
          <a:p>
            <a:pPr algn="ctr"/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основополагающее требование, предъявляемое к органам, составляющим и утверждающим бюджет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4966" y="5821277"/>
            <a:ext cx="32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/>
              <a:t>При </a:t>
            </a:r>
            <a:r>
              <a:rPr lang="ru-RU" sz="1050" b="1" dirty="0"/>
              <a:t>дефиците</a:t>
            </a:r>
            <a:r>
              <a:rPr lang="ru-RU" sz="1050" dirty="0"/>
              <a:t> принимается решение о привлечении источников его покрытия (используются имеющиеся накопления, берутся займы и т.д.)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35292" y="5822393"/>
            <a:ext cx="2695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/>
              <a:t>При </a:t>
            </a:r>
            <a:r>
              <a:rPr lang="ru-RU" sz="1050" b="1" dirty="0" err="1"/>
              <a:t>профиците</a:t>
            </a:r>
            <a:r>
              <a:rPr lang="ru-RU" sz="1050" b="1" dirty="0"/>
              <a:t> </a:t>
            </a:r>
            <a:r>
              <a:rPr lang="ru-RU" sz="1050" dirty="0"/>
              <a:t>принимается решение о том, как использовать дополнительные средства (накапливать резервы, погашать долг и т.д.)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91824" y="1219200"/>
            <a:ext cx="76990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Бюджет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– это план доходов и расходов на определённый период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>
                <a:solidFill>
                  <a:srgbClr val="FF0000"/>
                </a:solidFill>
              </a:rPr>
              <a:t>Доходы</a:t>
            </a:r>
            <a:r>
              <a:rPr lang="ru-RU" sz="1400" b="1" dirty="0" smtClean="0">
                <a:solidFill>
                  <a:srgbClr val="FF3300"/>
                </a:solidFill>
              </a:rPr>
              <a:t> </a:t>
            </a:r>
            <a:r>
              <a:rPr lang="ru-RU" sz="1400" dirty="0" smtClean="0"/>
              <a:t>–</a:t>
            </a:r>
            <a:r>
              <a:rPr lang="ru-RU" sz="1400" b="1" dirty="0" smtClean="0">
                <a:solidFill>
                  <a:srgbClr val="FF3300"/>
                </a:solidFill>
              </a:rPr>
              <a:t> </a:t>
            </a:r>
            <a:r>
              <a:rPr lang="ru-RU" sz="1400" dirty="0" smtClean="0"/>
              <a:t>это поступающие в бюджет денежные средства (налоги юридических и физических лиц, административные платежи и сборы, безвозмездные поступления)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>
                <a:solidFill>
                  <a:srgbClr val="FF0000"/>
                </a:solidFill>
              </a:rPr>
              <a:t>Расходы</a:t>
            </a:r>
            <a:r>
              <a:rPr lang="ru-RU" sz="1400" dirty="0" smtClean="0">
                <a:solidFill>
                  <a:srgbClr val="FF3300"/>
                </a:solidFill>
              </a:rPr>
              <a:t> </a:t>
            </a:r>
            <a:r>
              <a:rPr lang="ru-RU" sz="1400" dirty="0" smtClean="0"/>
              <a:t>– это выплачиваемые из бюджета денежные средства (социальные выплаты населению, содержание государственных учреждений (образование, ЖКХ, культура и другие) капитальное строительство и другие)</a:t>
            </a:r>
            <a:endParaRPr lang="ru-RU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3301" y="3645024"/>
            <a:ext cx="777649" cy="10368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2318" y="1229398"/>
            <a:ext cx="777649" cy="1036865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129288084"/>
              </p:ext>
            </p:extLst>
          </p:nvPr>
        </p:nvGraphicFramePr>
        <p:xfrm>
          <a:off x="2871193" y="1047875"/>
          <a:ext cx="6630308" cy="4630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23949" y="617518"/>
            <a:ext cx="7754586" cy="522514"/>
          </a:xfrm>
        </p:spPr>
        <p:txBody>
          <a:bodyPr>
            <a:noAutofit/>
          </a:bodyPr>
          <a:lstStyle/>
          <a:p>
            <a:pPr algn="l"/>
            <a:r>
              <a:rPr lang="ru-RU" sz="1400" dirty="0" smtClean="0">
                <a:latin typeface="+mn-lt"/>
                <a:ea typeface="+mn-ea"/>
                <a:cs typeface="+mn-cs"/>
              </a:rPr>
              <a:t>Представляет </a:t>
            </a:r>
            <a:r>
              <a:rPr lang="ru-RU" sz="1400" dirty="0">
                <a:latin typeface="+mn-lt"/>
                <a:ea typeface="+mn-ea"/>
                <a:cs typeface="+mn-cs"/>
              </a:rPr>
              <a:t>собой деятельность по составлению проекта бюджета, его рассмотрению, </a:t>
            </a:r>
            <a:r>
              <a:rPr lang="ru-RU" sz="1400" dirty="0" smtClean="0">
                <a:latin typeface="+mn-lt"/>
                <a:ea typeface="+mn-ea"/>
                <a:cs typeface="+mn-cs"/>
              </a:rPr>
              <a:t/>
            </a:r>
            <a:br>
              <a:rPr lang="ru-RU" sz="1400" dirty="0" smtClean="0">
                <a:latin typeface="+mn-lt"/>
                <a:ea typeface="+mn-ea"/>
                <a:cs typeface="+mn-cs"/>
              </a:rPr>
            </a:br>
            <a:r>
              <a:rPr lang="ru-RU" sz="1400" dirty="0" smtClean="0">
                <a:latin typeface="+mn-lt"/>
                <a:ea typeface="+mn-ea"/>
                <a:cs typeface="+mn-cs"/>
              </a:rPr>
              <a:t>утверждению</a:t>
            </a:r>
            <a:r>
              <a:rPr lang="ru-RU" sz="1400" dirty="0">
                <a:latin typeface="+mn-lt"/>
                <a:ea typeface="+mn-ea"/>
                <a:cs typeface="+mn-cs"/>
              </a:rPr>
              <a:t>, исполнению, составлению </a:t>
            </a:r>
            <a:r>
              <a:rPr lang="ru-RU" sz="1400" dirty="0" smtClean="0">
                <a:latin typeface="+mn-lt"/>
                <a:ea typeface="+mn-ea"/>
                <a:cs typeface="+mn-cs"/>
              </a:rPr>
              <a:t>отчёта </a:t>
            </a:r>
            <a:r>
              <a:rPr lang="ru-RU" sz="1400" dirty="0">
                <a:latin typeface="+mn-lt"/>
                <a:ea typeface="+mn-ea"/>
                <a:cs typeface="+mn-cs"/>
              </a:rPr>
              <a:t>об исполнении и </a:t>
            </a:r>
            <a:r>
              <a:rPr lang="ru-RU" sz="1400" dirty="0" smtClean="0">
                <a:latin typeface="+mn-lt"/>
                <a:ea typeface="+mn-ea"/>
                <a:cs typeface="+mn-cs"/>
              </a:rPr>
              <a:t>утверждению отчёта.</a:t>
            </a:r>
            <a:endParaRPr lang="ru-RU" sz="1400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390" y="4673303"/>
            <a:ext cx="553916" cy="988739"/>
          </a:xfrm>
        </p:spPr>
      </p:pic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Выноска-облако 4"/>
          <p:cNvSpPr/>
          <p:nvPr/>
        </p:nvSpPr>
        <p:spPr>
          <a:xfrm>
            <a:off x="380011" y="1325527"/>
            <a:ext cx="3645724" cy="2838892"/>
          </a:xfrm>
          <a:prstGeom prst="cloudCallout">
            <a:avLst>
              <a:gd name="adj1" fmla="val -37093"/>
              <a:gd name="adj2" fmla="val 6464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Цели публичных слушаний по проекту бюджета</a:t>
            </a: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Достижение разумного баланса между возможностями бюджета и потребностями в расходах</a:t>
            </a: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Развитие гласности и прозрачности бюджета</a:t>
            </a: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Вовлечение населения в процесс формирования бюджета</a:t>
            </a:r>
          </a:p>
          <a:p>
            <a:r>
              <a:rPr lang="ru-RU" sz="11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166" y="5407814"/>
            <a:ext cx="4822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Основы составления проекта бюджета города</a:t>
            </a:r>
          </a:p>
        </p:txBody>
      </p:sp>
      <p:grpSp>
        <p:nvGrpSpPr>
          <p:cNvPr id="6" name="Группа 12"/>
          <p:cNvGrpSpPr/>
          <p:nvPr/>
        </p:nvGrpSpPr>
        <p:grpSpPr>
          <a:xfrm>
            <a:off x="4800739" y="5747657"/>
            <a:ext cx="1457548" cy="825543"/>
            <a:chOff x="1496815" y="1528291"/>
            <a:chExt cx="1007417" cy="100741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4" name="Овал 13"/>
            <p:cNvSpPr/>
            <p:nvPr/>
          </p:nvSpPr>
          <p:spPr>
            <a:xfrm>
              <a:off x="1496815" y="1528291"/>
              <a:ext cx="1007417" cy="100741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Овал 4"/>
            <p:cNvSpPr/>
            <p:nvPr/>
          </p:nvSpPr>
          <p:spPr>
            <a:xfrm>
              <a:off x="1644348" y="1675824"/>
              <a:ext cx="712351" cy="712351"/>
            </a:xfrm>
            <a:prstGeom prst="round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 smtClean="0">
                  <a:solidFill>
                    <a:schemeClr val="tx2"/>
                  </a:solidFill>
                </a:rPr>
                <a:t>Муниципальные программы города</a:t>
              </a:r>
              <a:endParaRPr lang="ru-RU" sz="9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" name="Группа 15"/>
          <p:cNvGrpSpPr/>
          <p:nvPr/>
        </p:nvGrpSpPr>
        <p:grpSpPr>
          <a:xfrm>
            <a:off x="346725" y="5747657"/>
            <a:ext cx="1457548" cy="825543"/>
            <a:chOff x="2986977" y="74220"/>
            <a:chExt cx="1007417" cy="100741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Овал 16"/>
            <p:cNvSpPr/>
            <p:nvPr/>
          </p:nvSpPr>
          <p:spPr>
            <a:xfrm>
              <a:off x="2986977" y="74220"/>
              <a:ext cx="1007417" cy="100741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Овал 4"/>
            <p:cNvSpPr/>
            <p:nvPr/>
          </p:nvSpPr>
          <p:spPr>
            <a:xfrm>
              <a:off x="3134510" y="221753"/>
              <a:ext cx="712351" cy="712351"/>
            </a:xfrm>
            <a:prstGeom prst="round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>
                  <a:solidFill>
                    <a:schemeClr val="tx2"/>
                  </a:solidFill>
                </a:rPr>
                <a:t>Бюджетное послание Президента Российской Федерации</a:t>
              </a:r>
            </a:p>
          </p:txBody>
        </p:sp>
      </p:grpSp>
      <p:grpSp>
        <p:nvGrpSpPr>
          <p:cNvPr id="10" name="Группа 18"/>
          <p:cNvGrpSpPr/>
          <p:nvPr/>
        </p:nvGrpSpPr>
        <p:grpSpPr>
          <a:xfrm>
            <a:off x="1831396" y="5747657"/>
            <a:ext cx="1457548" cy="825543"/>
            <a:chOff x="4535195" y="1521034"/>
            <a:chExt cx="1007417" cy="100741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Овал 19"/>
            <p:cNvSpPr/>
            <p:nvPr/>
          </p:nvSpPr>
          <p:spPr>
            <a:xfrm>
              <a:off x="4535195" y="1521034"/>
              <a:ext cx="1007417" cy="100741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Овал 4"/>
            <p:cNvSpPr/>
            <p:nvPr/>
          </p:nvSpPr>
          <p:spPr>
            <a:xfrm>
              <a:off x="4682728" y="1668567"/>
              <a:ext cx="712351" cy="712351"/>
            </a:xfrm>
            <a:prstGeom prst="round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>
                  <a:solidFill>
                    <a:schemeClr val="tx2"/>
                  </a:solidFill>
                </a:rPr>
                <a:t>Прогноз социально-экономического развития города</a:t>
              </a:r>
            </a:p>
          </p:txBody>
        </p:sp>
      </p:grpSp>
      <p:grpSp>
        <p:nvGrpSpPr>
          <p:cNvPr id="11" name="Группа 21"/>
          <p:cNvGrpSpPr/>
          <p:nvPr/>
        </p:nvGrpSpPr>
        <p:grpSpPr>
          <a:xfrm>
            <a:off x="3316067" y="5747657"/>
            <a:ext cx="1457548" cy="825543"/>
            <a:chOff x="2820063" y="3025710"/>
            <a:chExt cx="1007417" cy="100741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3" name="Овал 22"/>
            <p:cNvSpPr/>
            <p:nvPr/>
          </p:nvSpPr>
          <p:spPr>
            <a:xfrm>
              <a:off x="2820063" y="3025710"/>
              <a:ext cx="1007417" cy="100741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Овал 4"/>
            <p:cNvSpPr/>
            <p:nvPr/>
          </p:nvSpPr>
          <p:spPr>
            <a:xfrm>
              <a:off x="2982110" y="3187757"/>
              <a:ext cx="712351" cy="712351"/>
            </a:xfrm>
            <a:prstGeom prst="round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>
                  <a:solidFill>
                    <a:schemeClr val="tx2"/>
                  </a:solidFill>
                </a:rPr>
                <a:t>Основные направления бюджетной и налоговой политики</a:t>
              </a:r>
            </a:p>
          </p:txBody>
        </p:sp>
      </p:grpSp>
      <p:sp>
        <p:nvSpPr>
          <p:cNvPr id="22" name="Заголовок 1"/>
          <p:cNvSpPr txBox="1">
            <a:spLocks/>
          </p:cNvSpPr>
          <p:nvPr/>
        </p:nvSpPr>
        <p:spPr bwMode="auto">
          <a:xfrm>
            <a:off x="1123949" y="2"/>
            <a:ext cx="7515225" cy="68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/>
              <a:t>Бюджетный процесс</a:t>
            </a: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725461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TextBox 10"/>
          <p:cNvSpPr txBox="1"/>
          <p:nvPr/>
        </p:nvSpPr>
        <p:spPr>
          <a:xfrm>
            <a:off x="3040079" y="2230791"/>
            <a:ext cx="3681350" cy="224676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Возможности влияния гражданина на </a:t>
            </a:r>
            <a:r>
              <a:rPr lang="ru-RU" sz="1400" b="1" dirty="0" smtClean="0"/>
              <a:t>процесс формирования </a:t>
            </a:r>
            <a:r>
              <a:rPr lang="ru-RU" sz="1400" b="1" dirty="0"/>
              <a:t>бюджета</a:t>
            </a:r>
          </a:p>
          <a:p>
            <a:pPr lvl="0"/>
            <a:endParaRPr lang="ru-RU" sz="1400" b="1" dirty="0"/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1" dirty="0"/>
              <a:t>Публичные обсуждения целевых программ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1" dirty="0"/>
              <a:t>Публичные слушания проекта </a:t>
            </a:r>
            <a:r>
              <a:rPr lang="ru-RU" sz="1400" b="1" dirty="0" smtClean="0"/>
              <a:t>решения о местном </a:t>
            </a:r>
            <a:r>
              <a:rPr lang="ru-RU" sz="1400" b="1" dirty="0"/>
              <a:t>бюджете на очередной финансовый год</a:t>
            </a:r>
          </a:p>
          <a:p>
            <a:pPr marL="214313" indent="-214313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1" dirty="0"/>
              <a:t>Публичные слушания по проекту </a:t>
            </a:r>
            <a:r>
              <a:rPr lang="ru-RU" sz="1400" b="1" dirty="0" smtClean="0"/>
              <a:t>решения об </a:t>
            </a:r>
            <a:r>
              <a:rPr lang="ru-RU" sz="1400" b="1" dirty="0"/>
              <a:t>исполнении </a:t>
            </a:r>
            <a:r>
              <a:rPr lang="ru-RU" sz="1400" b="1" dirty="0" smtClean="0"/>
              <a:t>бюджета</a:t>
            </a:r>
            <a:endParaRPr lang="ru-RU" dirty="0"/>
          </a:p>
        </p:txBody>
      </p:sp>
      <p:sp>
        <p:nvSpPr>
          <p:cNvPr id="13" name="Выгнутая вверх стрелка 12"/>
          <p:cNvSpPr/>
          <p:nvPr/>
        </p:nvSpPr>
        <p:spPr>
          <a:xfrm rot="10800000">
            <a:off x="1287065" y="5090873"/>
            <a:ext cx="6804561" cy="102194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049" y="2650809"/>
            <a:ext cx="1591658" cy="1591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758" y="2821132"/>
            <a:ext cx="1395874" cy="1901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2401" y="2408777"/>
            <a:ext cx="1580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Бюджет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890" y="2271087"/>
            <a:ext cx="2677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Налогоплательщик</a:t>
            </a:r>
          </a:p>
        </p:txBody>
      </p:sp>
      <p:sp>
        <p:nvSpPr>
          <p:cNvPr id="5" name="Выгнутая вверх стрелка 4"/>
          <p:cNvSpPr/>
          <p:nvPr/>
        </p:nvSpPr>
        <p:spPr>
          <a:xfrm>
            <a:off x="1436915" y="1071021"/>
            <a:ext cx="6804561" cy="102194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9916" y="1539902"/>
            <a:ext cx="470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/>
              <a:t>Формирует доходную часть бюджета, уплачивая налоги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0690" y="5075415"/>
            <a:ext cx="5047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i="1" dirty="0"/>
              <a:t>Получает социальные гарантии – расходная часть бюджета</a:t>
            </a:r>
          </a:p>
          <a:p>
            <a:pPr lvl="0"/>
            <a:r>
              <a:rPr lang="ru-RU" sz="1400" i="1" dirty="0"/>
              <a:t> (образование, здравоохранение, социальные льготы и др</a:t>
            </a:r>
            <a:r>
              <a:rPr lang="ru-RU" sz="1400" i="1" dirty="0" smtClean="0"/>
              <a:t>.)</a:t>
            </a:r>
            <a:endParaRPr lang="ru-RU" sz="1400" i="1" dirty="0"/>
          </a:p>
        </p:txBody>
      </p:sp>
      <p:sp>
        <p:nvSpPr>
          <p:cNvPr id="17" name="Нашивка 16"/>
          <p:cNvSpPr/>
          <p:nvPr/>
        </p:nvSpPr>
        <p:spPr>
          <a:xfrm>
            <a:off x="6837630" y="3247176"/>
            <a:ext cx="363474" cy="36347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311" y="4192515"/>
            <a:ext cx="2835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Получатель </a:t>
            </a:r>
          </a:p>
          <a:p>
            <a:pPr algn="ctr"/>
            <a:r>
              <a:rPr lang="ru-RU" sz="2400" dirty="0"/>
              <a:t>социальных выплат </a:t>
            </a:r>
          </a:p>
        </p:txBody>
      </p:sp>
      <p:sp>
        <p:nvSpPr>
          <p:cNvPr id="37" name="Нашивка 36"/>
          <p:cNvSpPr/>
          <p:nvPr/>
        </p:nvSpPr>
        <p:spPr>
          <a:xfrm>
            <a:off x="2596219" y="3235658"/>
            <a:ext cx="363474" cy="36347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1123949" y="2"/>
            <a:ext cx="7515225" cy="68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/>
              <a:t>Участие гражданина в бюджетном процессе</a:t>
            </a: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123000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1CE7D-2900-40C4-877E-E8D0735265D9}" type="slidenum">
              <a:rPr lang="ru-RU"/>
              <a:pPr/>
              <a:t>8</a:t>
            </a:fld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439387" y="1710042"/>
            <a:ext cx="5201392" cy="478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	Обеспечение сбалансированности и устойчивости бюджета города с учетом ограничений предельных размеров дефицита и муниципального  долга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	Повышение эффективности управления бюджетными расходами за счет внедрения проектных принципов управления, повышение эффективности использования бюджетных средств</a:t>
            </a:r>
            <a:r>
              <a:rPr lang="ru-RU" sz="1600" dirty="0" smtClean="0"/>
              <a:t> </a:t>
            </a:r>
            <a:endParaRPr lang="ru-RU" sz="1500" dirty="0" smtClean="0"/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	Сохранение и развитие доходных источников бюджета города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	Стимулирование деятельности малого и среднего бизнеса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	Оптимизация льгот по местным налогам 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	Повышение качества администрирования доходов</a:t>
            </a:r>
          </a:p>
          <a:p>
            <a:pPr marL="447675" indent="-447675">
              <a:lnSpc>
                <a:spcPct val="120000"/>
              </a:lnSpc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</a:pPr>
            <a:r>
              <a:rPr lang="ru-RU" sz="1500" dirty="0" smtClean="0"/>
              <a:t>Усиление роли финансового контроля в управлении бюджетным процессом</a:t>
            </a: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58310" y="5406227"/>
            <a:ext cx="553916" cy="988739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5773882" y="1514599"/>
            <a:ext cx="2966357" cy="2609849"/>
          </a:xfrm>
          <a:prstGeom prst="cloudCallout">
            <a:avLst>
              <a:gd name="adj1" fmla="val 37700"/>
              <a:gd name="adj2" fmla="val 9593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5000"/>
            </a:pPr>
            <a:endParaRPr lang="ru-RU" sz="1100" b="1" i="1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5000"/>
            </a:pPr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Бюджетная и налоговая политика  направлена на повышение качества жизни населения и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5000"/>
            </a:pPr>
            <a:r>
              <a:rPr lang="ru-RU" sz="1100" b="1" i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поэтапное повышение заработной платы</a:t>
            </a:r>
          </a:p>
          <a:p>
            <a:pPr algn="ctr"/>
            <a:endParaRPr lang="ru-RU" sz="800" b="1" i="1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123949" y="2"/>
            <a:ext cx="7515225" cy="103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+mj-lt"/>
                <a:ea typeface="+mj-ea"/>
                <a:cs typeface="+mj-cs"/>
              </a:rPr>
              <a:t>Основные направления бюджетной и налоговой политики Новокузнецка на 2018–2020 годы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129728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8A485-2C52-472E-9D21-3FEF0C962CBC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graphicFrame>
        <p:nvGraphicFramePr>
          <p:cNvPr id="1026" name="Содержимое 3"/>
          <p:cNvGraphicFramePr>
            <a:graphicFrameLocks/>
          </p:cNvGraphicFramePr>
          <p:nvPr/>
        </p:nvGraphicFramePr>
        <p:xfrm>
          <a:off x="7458075" y="158750"/>
          <a:ext cx="1366838" cy="1042988"/>
        </p:xfrm>
        <a:graphic>
          <a:graphicData uri="http://schemas.openxmlformats.org/presentationml/2006/ole">
            <p:oleObj spid="_x0000_s76802" r:id="rId3" imgW="1365622" imgH="1042506" progId="Excel.Sheet.8">
              <p:embed/>
            </p:oleObj>
          </a:graphicData>
        </a:graphic>
      </p:graphicFrame>
      <p:graphicFrame>
        <p:nvGraphicFramePr>
          <p:cNvPr id="1031" name="Диаграмма 17"/>
          <p:cNvGraphicFramePr>
            <a:graphicFrameLocks/>
          </p:cNvGraphicFramePr>
          <p:nvPr/>
        </p:nvGraphicFramePr>
        <p:xfrm>
          <a:off x="219075" y="4457700"/>
          <a:ext cx="4292600" cy="2181226"/>
        </p:xfrm>
        <a:graphic>
          <a:graphicData uri="http://schemas.openxmlformats.org/presentationml/2006/ole">
            <p:oleObj spid="_x0000_s76807" name="Worksheet" r:id="rId4" imgW="4419574" imgH="2409761" progId="Excel.Sheet.8">
              <p:embed/>
            </p:oleObj>
          </a:graphicData>
        </a:graphic>
      </p:graphicFrame>
      <p:graphicFrame>
        <p:nvGraphicFramePr>
          <p:cNvPr id="1032" name="Диаграмма 18"/>
          <p:cNvGraphicFramePr>
            <a:graphicFrameLocks/>
          </p:cNvGraphicFramePr>
          <p:nvPr/>
        </p:nvGraphicFramePr>
        <p:xfrm>
          <a:off x="4200525" y="4638675"/>
          <a:ext cx="4679950" cy="2089150"/>
        </p:xfrm>
        <a:graphic>
          <a:graphicData uri="http://schemas.openxmlformats.org/presentationml/2006/ole">
            <p:oleObj spid="_x0000_s76808" name="Worksheet" r:id="rId5" imgW="3952750" imgH="1704975" progId="Excel.Sheet.8">
              <p:embed/>
            </p:oleObj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106697" y="-112144"/>
            <a:ext cx="7515225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defTabSz="914400">
              <a:defRPr/>
            </a:pPr>
            <a:r>
              <a:rPr lang="ru-RU" sz="2400" b="1" dirty="0">
                <a:latin typeface="+mn-lt"/>
                <a:cs typeface="+mn-cs"/>
              </a:rPr>
              <a:t>Социально-экономические показатели</a:t>
            </a:r>
            <a:r>
              <a:rPr lang="ru-RU" sz="2400" dirty="0">
                <a:latin typeface="+mn-lt"/>
                <a:cs typeface="+mn-cs"/>
              </a:rPr>
              <a:t>*</a:t>
            </a:r>
            <a:endParaRPr lang="ru-RU" sz="24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27" name="Диаграмма 20"/>
          <p:cNvGraphicFramePr>
            <a:graphicFrameLocks/>
          </p:cNvGraphicFramePr>
          <p:nvPr/>
        </p:nvGraphicFramePr>
        <p:xfrm>
          <a:off x="191610" y="1141413"/>
          <a:ext cx="4419600" cy="1627666"/>
        </p:xfrm>
        <a:graphic>
          <a:graphicData uri="http://schemas.openxmlformats.org/presentationml/2006/ole">
            <p:oleObj spid="_x0000_s76803" name="Worksheet" r:id="rId6" imgW="4419482" imgH="1647825" progId="Excel.Sheet.8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66750" y="771525"/>
            <a:ext cx="3600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7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/>
              <a:t>Среднегодовая численность населения, тыс. чел.</a:t>
            </a:r>
            <a:endParaRPr lang="ru-RU" sz="1600" dirty="0"/>
          </a:p>
        </p:txBody>
      </p:sp>
      <p:graphicFrame>
        <p:nvGraphicFramePr>
          <p:cNvPr id="1030" name="Диаграмма 16"/>
          <p:cNvGraphicFramePr>
            <a:graphicFrameLocks/>
          </p:cNvGraphicFramePr>
          <p:nvPr/>
        </p:nvGraphicFramePr>
        <p:xfrm>
          <a:off x="4295775" y="2412329"/>
          <a:ext cx="4600575" cy="2671763"/>
        </p:xfrm>
        <a:graphic>
          <a:graphicData uri="http://schemas.openxmlformats.org/presentationml/2006/ole">
            <p:oleObj spid="_x0000_s76806" name="Worksheet" r:id="rId7" imgW="3933847" imgH="2485986" progId="Excel.Sheet.8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048251" y="4781818"/>
            <a:ext cx="3562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/>
              <a:t>Средний размер назначенных пенсий, руб.</a:t>
            </a:r>
            <a:endParaRPr lang="ru-RU" sz="1600" dirty="0"/>
          </a:p>
        </p:txBody>
      </p:sp>
      <p:graphicFrame>
        <p:nvGraphicFramePr>
          <p:cNvPr id="1029" name="Диаграмма 15"/>
          <p:cNvGraphicFramePr>
            <a:graphicFrameLocks/>
          </p:cNvGraphicFramePr>
          <p:nvPr/>
        </p:nvGraphicFramePr>
        <p:xfrm>
          <a:off x="241544" y="2777300"/>
          <a:ext cx="4282295" cy="2308225"/>
        </p:xfrm>
        <a:graphic>
          <a:graphicData uri="http://schemas.openxmlformats.org/presentationml/2006/ole">
            <p:oleObj spid="_x0000_s76805" name="Worksheet" r:id="rId8" imgW="4419482" imgH="2409825" progId="Excel.Sheet.8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90551" y="4781818"/>
            <a:ext cx="3676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Уровень</a:t>
            </a:r>
            <a:r>
              <a:rPr lang="ru-RU" sz="1600" b="1" dirty="0" smtClean="0"/>
              <a:t> зарегистрированной безработицы, %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90576" y="2684252"/>
            <a:ext cx="314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7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/>
              <a:t>В том числе </a:t>
            </a:r>
            <a:r>
              <a:rPr lang="ru-RU" sz="1600" b="1" dirty="0" smtClean="0"/>
              <a:t>занятых</a:t>
            </a:r>
            <a:r>
              <a:rPr lang="ru-RU" sz="1600" dirty="0" smtClean="0"/>
              <a:t> в экономике, тыс. чел.</a:t>
            </a:r>
            <a:endParaRPr lang="ru-RU" sz="1600" dirty="0"/>
          </a:p>
        </p:txBody>
      </p:sp>
      <p:graphicFrame>
        <p:nvGraphicFramePr>
          <p:cNvPr id="1028" name="Диаграмма 14"/>
          <p:cNvGraphicFramePr>
            <a:graphicFrameLocks/>
          </p:cNvGraphicFramePr>
          <p:nvPr/>
        </p:nvGraphicFramePr>
        <p:xfrm>
          <a:off x="4200525" y="739372"/>
          <a:ext cx="4724400" cy="2573337"/>
        </p:xfrm>
        <a:graphic>
          <a:graphicData uri="http://schemas.openxmlformats.org/presentationml/2006/ole">
            <p:oleObj spid="_x0000_s76804" name="Worksheet" r:id="rId9" imgW="4848085" imgH="2409825" progId="Excel.Sheet.8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381501" y="733425"/>
            <a:ext cx="3524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/>
              <a:t>Фонд начисленной заработной платы всех работников, </a:t>
            </a:r>
          </a:p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err="1" smtClean="0"/>
              <a:t>млн</a:t>
            </a:r>
            <a:r>
              <a:rPr lang="ru-RU" sz="1600" dirty="0" smtClean="0"/>
              <a:t> руб.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542505" y="2679393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/>
              <a:t>Среднемесячная номинальная начисленная заработная плата, руб.</a:t>
            </a:r>
            <a:endParaRPr lang="ru-RU" sz="1600" dirty="0"/>
          </a:p>
        </p:txBody>
      </p:sp>
      <p:sp>
        <p:nvSpPr>
          <p:cNvPr id="1035" name="TextBox 10"/>
          <p:cNvSpPr txBox="1">
            <a:spLocks noChangeArrowheads="1"/>
          </p:cNvSpPr>
          <p:nvPr/>
        </p:nvSpPr>
        <p:spPr bwMode="auto">
          <a:xfrm>
            <a:off x="6546850" y="161925"/>
            <a:ext cx="2597150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50" dirty="0">
                <a:latin typeface="Calibri" pitchFamily="34" charset="0"/>
              </a:rPr>
              <a:t>* </a:t>
            </a:r>
            <a:r>
              <a:rPr lang="ru-RU" sz="1050" i="1" dirty="0">
                <a:latin typeface="Calibri" pitchFamily="34" charset="0"/>
              </a:rPr>
              <a:t>Информация в соответствии с прогнозом социально-экономического развития НГО на 2018-2020 годы</a:t>
            </a:r>
            <a:endParaRPr lang="ru-RU" sz="1050" dirty="0">
              <a:latin typeface="Calibri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41374</TotalTime>
  <Words>1641</Words>
  <Application>Microsoft Office PowerPoint</Application>
  <PresentationFormat>Экран (4:3)</PresentationFormat>
  <Paragraphs>298</Paragraphs>
  <Slides>18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Тема1</vt:lpstr>
      <vt:lpstr>Лист Microsoft Office Excel 97-2003</vt:lpstr>
      <vt:lpstr>Worksheet</vt:lpstr>
      <vt:lpstr>«Бюджет для граждан»  к проекту бюджету города Новокузнецка на 2018-2020 годы</vt:lpstr>
      <vt:lpstr>Уважаемые жители Новокузнецкого городского округа!</vt:lpstr>
      <vt:lpstr>Путеводитель по бюджету</vt:lpstr>
      <vt:lpstr>1. ВВОДНАЯ ЧАСТЬ  Город Новокузнецк</vt:lpstr>
      <vt:lpstr>Что такое бюджет </vt:lpstr>
      <vt:lpstr>Представляет собой деятельность по составлению проекта бюджета, его рассмотрению,  утверждению, исполнению, составлению отчёта об исполнении и утверждению отчёта.</vt:lpstr>
      <vt:lpstr>Слайд 7</vt:lpstr>
      <vt:lpstr>Слайд 8</vt:lpstr>
      <vt:lpstr>Слайд 9</vt:lpstr>
      <vt:lpstr>Слайд 10</vt:lpstr>
      <vt:lpstr>2. Основные параметры бюджета на 2018–2020 годы  (проект бюджета в 1 чтении) </vt:lpstr>
      <vt:lpstr>Слайд 12</vt:lpstr>
      <vt:lpstr>Слайд 13</vt:lpstr>
      <vt:lpstr>Доходы бюджета в 2018–2020 годах  (проект бюджета в 1 чтении)</vt:lpstr>
      <vt:lpstr>4. РАСХОДЫ БЮДЖЕТА Основные подходы по формированию бюджета  на 2018-2020 годы</vt:lpstr>
      <vt:lpstr>Расходы бюджета в 2018 - 2020 годах  (проект бюджета в 1 чтении)</vt:lpstr>
      <vt:lpstr>Список использованных сокращений</vt:lpstr>
      <vt:lpstr>Контактная информация для граждан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Путеводитель по бюджету города Новокузнецка на 2014-2016</dc:title>
  <dc:creator>Савенкова Марина Владиславовна</dc:creator>
  <cp:lastModifiedBy>Барагичев Константин Евгеньевич</cp:lastModifiedBy>
  <cp:revision>2183</cp:revision>
  <cp:lastPrinted>2014-08-21T03:48:10Z</cp:lastPrinted>
  <dcterms:created xsi:type="dcterms:W3CDTF">2014-08-12T01:38:09Z</dcterms:created>
  <dcterms:modified xsi:type="dcterms:W3CDTF">2017-12-27T10:09:36Z</dcterms:modified>
</cp:coreProperties>
</file>