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diagrams/quickStyle2.xml" ContentType="application/vnd.openxmlformats-officedocument.drawingml.diagramStyle+xml"/>
  <Override PartName="/ppt/theme/themeOverride5.xml" ContentType="application/vnd.openxmlformats-officedocument.themeOverr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charts/chart13.xml" ContentType="application/vnd.openxmlformats-officedocument.drawingml.char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charts/chart7.xml" ContentType="application/vnd.openxmlformats-officedocument.drawingml.chart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charts/chart3.xml" ContentType="application/vnd.openxmlformats-officedocument.drawingml.chart+xml"/>
  <Override PartName="/ppt/drawings/drawing7.xml" ContentType="application/vnd.openxmlformats-officedocument.drawingml.chartshapes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rawings/drawing3.xml" ContentType="application/vnd.openxmlformats-officedocument.drawingml.chartshapes+xml"/>
  <Override PartName="/ppt/notesSlides/notesSlide3.xml" ContentType="application/vnd.openxmlformats-officedocument.presentationml.notesSlide+xml"/>
  <Override PartName="/ppt/diagrams/drawing3.xml" ContentType="application/vnd.ms-office.drawingml.diagramDrawing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theme/themeOverride2.xml" ContentType="application/vnd.openxmlformats-officedocument.themeOverride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notesSlides/notesSlide13.xml" ContentType="application/vnd.openxmlformats-officedocument.presentationml.notesSlide+xml"/>
  <Override PartName="/ppt/diagrams/layout4.xml" ContentType="application/vnd.openxmlformats-officedocument.drawingml.diagramLayout+xml"/>
  <Default Extension="wdp" ContentType="image/vnd.ms-photo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layout2.xml" ContentType="application/vnd.openxmlformats-officedocument.drawingml.diagramLayout+xml"/>
  <Default Extension="gif" ContentType="image/gif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drawings/drawing8.xml" ContentType="application/vnd.openxmlformats-officedocument.drawingml.chartshapes+xml"/>
  <Override PartName="/ppt/diagrams/data3.xml" ContentType="application/vnd.openxmlformats-officedocument.drawingml.diagramData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drawings/drawing6.xml" ContentType="application/vnd.openxmlformats-officedocument.drawingml.chartshapes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rawings/drawing4.xml" ContentType="application/vnd.openxmlformats-officedocument.drawingml.chartshape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Default Extension="xls" ContentType="application/vnd.ms-excel"/>
  <Override PartName="/ppt/theme/themeOverride3.xml" ContentType="application/vnd.openxmlformats-officedocument.themeOverride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charts/chart15.xml" ContentType="application/vnd.openxmlformats-officedocument.drawingml.char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notesSlides/notesSlide14.xml" ContentType="application/vnd.openxmlformats-officedocument.presentationml.notesSlide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drawings/drawing9.xml" ContentType="application/vnd.openxmlformats-officedocument.drawingml.chartshapes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rawings/drawing5.xml" ContentType="application/vnd.openxmlformats-officedocument.drawingml.chartshapes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rawings/drawing1.xml" ContentType="application/vnd.openxmlformats-officedocument.drawingml.chartshapes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theme/themeOverride4.xml" ContentType="application/vnd.openxmlformats-officedocument.themeOverride+xml"/>
  <Override PartName="/ppt/charts/chart16.xml" ContentType="application/vnd.openxmlformats-officedocument.drawingml.chart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722" r:id="rId1"/>
  </p:sldMasterIdLst>
  <p:notesMasterIdLst>
    <p:notesMasterId r:id="rId64"/>
  </p:notesMasterIdLst>
  <p:sldIdLst>
    <p:sldId id="256" r:id="rId2"/>
    <p:sldId id="445" r:id="rId3"/>
    <p:sldId id="455" r:id="rId4"/>
    <p:sldId id="486" r:id="rId5"/>
    <p:sldId id="332" r:id="rId6"/>
    <p:sldId id="417" r:id="rId7"/>
    <p:sldId id="275" r:id="rId8"/>
    <p:sldId id="524" r:id="rId9"/>
    <p:sldId id="467" r:id="rId10"/>
    <p:sldId id="557" r:id="rId11"/>
    <p:sldId id="558" r:id="rId12"/>
    <p:sldId id="534" r:id="rId13"/>
    <p:sldId id="570" r:id="rId14"/>
    <p:sldId id="532" r:id="rId15"/>
    <p:sldId id="642" r:id="rId16"/>
    <p:sldId id="645" r:id="rId17"/>
    <p:sldId id="629" r:id="rId18"/>
    <p:sldId id="630" r:id="rId19"/>
    <p:sldId id="644" r:id="rId20"/>
    <p:sldId id="643" r:id="rId21"/>
    <p:sldId id="468" r:id="rId22"/>
    <p:sldId id="638" r:id="rId23"/>
    <p:sldId id="536" r:id="rId24"/>
    <p:sldId id="571" r:id="rId25"/>
    <p:sldId id="537" r:id="rId26"/>
    <p:sldId id="572" r:id="rId27"/>
    <p:sldId id="538" r:id="rId28"/>
    <p:sldId id="540" r:id="rId29"/>
    <p:sldId id="542" r:id="rId30"/>
    <p:sldId id="641" r:id="rId31"/>
    <p:sldId id="603" r:id="rId32"/>
    <p:sldId id="605" r:id="rId33"/>
    <p:sldId id="606" r:id="rId34"/>
    <p:sldId id="607" r:id="rId35"/>
    <p:sldId id="617" r:id="rId36"/>
    <p:sldId id="618" r:id="rId37"/>
    <p:sldId id="579" r:id="rId38"/>
    <p:sldId id="610" r:id="rId39"/>
    <p:sldId id="611" r:id="rId40"/>
    <p:sldId id="612" r:id="rId41"/>
    <p:sldId id="613" r:id="rId42"/>
    <p:sldId id="614" r:id="rId43"/>
    <p:sldId id="615" r:id="rId44"/>
    <p:sldId id="616" r:id="rId45"/>
    <p:sldId id="619" r:id="rId46"/>
    <p:sldId id="620" r:id="rId47"/>
    <p:sldId id="621" r:id="rId48"/>
    <p:sldId id="622" r:id="rId49"/>
    <p:sldId id="623" r:id="rId50"/>
    <p:sldId id="624" r:id="rId51"/>
    <p:sldId id="631" r:id="rId52"/>
    <p:sldId id="632" r:id="rId53"/>
    <p:sldId id="633" r:id="rId54"/>
    <p:sldId id="634" r:id="rId55"/>
    <p:sldId id="635" r:id="rId56"/>
    <p:sldId id="636" r:id="rId57"/>
    <p:sldId id="559" r:id="rId58"/>
    <p:sldId id="561" r:id="rId59"/>
    <p:sldId id="640" r:id="rId60"/>
    <p:sldId id="646" r:id="rId61"/>
    <p:sldId id="554" r:id="rId62"/>
    <p:sldId id="555" r:id="rId63"/>
  </p:sldIdLst>
  <p:sldSz cx="9144000" cy="6858000" type="screen4x3"/>
  <p:notesSz cx="6669088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Савенкова Марина Владиславовна" initials="СМВ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F959"/>
    <a:srgbClr val="C2CCFE"/>
    <a:srgbClr val="B2B2B2"/>
    <a:srgbClr val="4F81BD"/>
    <a:srgbClr val="558ED5"/>
    <a:srgbClr val="C0504D"/>
    <a:srgbClr val="9BBB59"/>
    <a:srgbClr val="93CDDD"/>
    <a:srgbClr val="4BACC6"/>
    <a:srgbClr val="8064A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739" autoAdjust="0"/>
    <p:restoredTop sz="93929" autoAdjust="0"/>
  </p:normalViewPr>
  <p:slideViewPr>
    <p:cSldViewPr snapToGrid="0">
      <p:cViewPr>
        <p:scale>
          <a:sx n="120" d="100"/>
          <a:sy n="120" d="100"/>
        </p:scale>
        <p:origin x="-678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237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-3738" y="-126"/>
      </p:cViewPr>
      <p:guideLst>
        <p:guide orient="horz" pos="3126"/>
        <p:guide pos="2101"/>
      </p:guideLst>
    </p:cSldViewPr>
  </p:notesViewPr>
  <p:gridSpacing cx="184343675" cy="18434367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_____Microsoft_Office_Excel10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15.xlsx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package" Target="../embeddings/_____Microsoft_Office_Excel1616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2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3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4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Office_Excel5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Office_Excel6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Microsoft_Office_Excel7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_____Microsoft_Office_Excel8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0.10490690944031619"/>
                  <c:y val="0.11745513866231648"/>
                </c:manualLayout>
              </c:layout>
              <c:showVal val="1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301.72000000000003</c:v>
                </c:pt>
                <c:pt idx="1">
                  <c:v>297.97999999999934</c:v>
                </c:pt>
                <c:pt idx="2">
                  <c:v>297.98999999999921</c:v>
                </c:pt>
                <c:pt idx="3">
                  <c:v>298.14999999999998</c:v>
                </c:pt>
                <c:pt idx="4">
                  <c:v>298.39999999999969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</c:numCache>
            </c:numRef>
          </c:cat>
          <c:val>
            <c:numRef>
              <c:f>Лист1!$C$2:$C$6</c:f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</c:numCache>
            </c:numRef>
          </c:cat>
          <c:val>
            <c:numRef>
              <c:f>Лист1!$D$2:$D$6</c:f>
            </c:numRef>
          </c:val>
        </c:ser>
        <c:axId val="135565312"/>
        <c:axId val="135566848"/>
      </c:barChart>
      <c:catAx>
        <c:axId val="13556531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35566848"/>
        <c:crosses val="autoZero"/>
        <c:auto val="1"/>
        <c:lblAlgn val="ctr"/>
        <c:lblOffset val="100"/>
      </c:catAx>
      <c:valAx>
        <c:axId val="135566848"/>
        <c:scaling>
          <c:orientation val="minMax"/>
        </c:scaling>
        <c:delete val="1"/>
        <c:axPos val="l"/>
        <c:numFmt formatCode="General" sourceLinked="1"/>
        <c:tickLblPos val="none"/>
        <c:crossAx val="13556531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plotArea>
      <c:layout>
        <c:manualLayout>
          <c:layoutTarget val="inner"/>
          <c:xMode val="edge"/>
          <c:yMode val="edge"/>
          <c:x val="1.4174784988779198E-2"/>
          <c:y val="6.7383910620368914E-2"/>
          <c:w val="0.9606674536358637"/>
          <c:h val="0.89453621933264127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9BBB59">
                <a:lumMod val="40000"/>
                <a:lumOff val="60000"/>
              </a:srgbClr>
            </a:solidFill>
          </c:spPr>
          <c:explosion val="3"/>
          <c:dPt>
            <c:idx val="0"/>
            <c:spPr>
              <a:gradFill rotWithShape="1">
                <a:gsLst>
                  <a:gs pos="0">
                    <a:schemeClr val="accent5">
                      <a:tint val="50000"/>
                      <a:satMod val="300000"/>
                    </a:schemeClr>
                  </a:gs>
                  <a:gs pos="35000">
                    <a:schemeClr val="accent5">
                      <a:tint val="37000"/>
                      <a:satMod val="300000"/>
                    </a:schemeClr>
                  </a:gs>
                  <a:gs pos="100000">
                    <a:schemeClr val="accent5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5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dPt>
            <c:idx val="1"/>
            <c:spPr>
              <a:gradFill rotWithShape="1">
                <a:gsLst>
                  <a:gs pos="0">
                    <a:schemeClr val="accent2">
                      <a:tint val="50000"/>
                      <a:satMod val="300000"/>
                    </a:schemeClr>
                  </a:gs>
                  <a:gs pos="35000">
                    <a:schemeClr val="accent2">
                      <a:tint val="37000"/>
                      <a:satMod val="300000"/>
                    </a:schemeClr>
                  </a:gs>
                  <a:gs pos="100000">
                    <a:schemeClr val="accent2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2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cat>
            <c:strRef>
              <c:f>Лист1!$A$2:$A$3</c:f>
              <c:strCache>
                <c:ptCount val="2"/>
                <c:pt idx="0">
                  <c:v>Программные мероприятия</c:v>
                </c:pt>
                <c:pt idx="1">
                  <c:v>Непрограммные мероприятия 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9469</c:v>
                </c:pt>
                <c:pt idx="1">
                  <c:v>10541</c:v>
                </c:pt>
              </c:numCache>
            </c:numRef>
          </c:val>
        </c:ser>
        <c:firstSliceAng val="0"/>
      </c:pieChart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1.4174784988779198E-2"/>
          <c:y val="6.7383910620368914E-2"/>
          <c:w val="0.96066745363586392"/>
          <c:h val="0.8945362193326410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dPt>
            <c:idx val="0"/>
            <c:spPr>
              <a:gradFill rotWithShape="1">
                <a:gsLst>
                  <a:gs pos="0">
                    <a:schemeClr val="accent5">
                      <a:tint val="50000"/>
                      <a:satMod val="300000"/>
                    </a:schemeClr>
                  </a:gs>
                  <a:gs pos="35000">
                    <a:schemeClr val="accent5">
                      <a:tint val="37000"/>
                      <a:satMod val="300000"/>
                    </a:schemeClr>
                  </a:gs>
                  <a:gs pos="100000">
                    <a:schemeClr val="accent5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5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dPt>
            <c:idx val="1"/>
            <c:explosion val="13"/>
            <c:spPr>
              <a:gradFill rotWithShape="1">
                <a:gsLst>
                  <a:gs pos="0">
                    <a:schemeClr val="accent2">
                      <a:tint val="50000"/>
                      <a:satMod val="300000"/>
                    </a:schemeClr>
                  </a:gs>
                  <a:gs pos="35000">
                    <a:schemeClr val="accent2">
                      <a:tint val="37000"/>
                      <a:satMod val="300000"/>
                    </a:schemeClr>
                  </a:gs>
                  <a:gs pos="100000">
                    <a:schemeClr val="accent2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2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cat>
            <c:strRef>
              <c:f>Лист1!$A$2:$A$4</c:f>
              <c:strCache>
                <c:ptCount val="2"/>
                <c:pt idx="0">
                  <c:v>Программные мероприятия</c:v>
                </c:pt>
                <c:pt idx="1">
                  <c:v>Непрограммные мероприятия 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6837</c:v>
                </c:pt>
                <c:pt idx="1">
                  <c:v>7704</c:v>
                </c:pt>
              </c:numCache>
            </c:numRef>
          </c:val>
        </c:ser>
        <c:firstSliceAng val="0"/>
      </c:pie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1.4174784988779198E-2"/>
          <c:y val="6.7383910620368914E-2"/>
          <c:w val="0.96066745363586392"/>
          <c:h val="0.8945362193326410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spPr>
              <a:gradFill rotWithShape="1">
                <a:gsLst>
                  <a:gs pos="0">
                    <a:schemeClr val="accent5">
                      <a:tint val="50000"/>
                      <a:satMod val="300000"/>
                    </a:schemeClr>
                  </a:gs>
                  <a:gs pos="35000">
                    <a:schemeClr val="accent5">
                      <a:tint val="37000"/>
                      <a:satMod val="300000"/>
                    </a:schemeClr>
                  </a:gs>
                  <a:gs pos="100000">
                    <a:schemeClr val="accent5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5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dPt>
            <c:idx val="1"/>
            <c:explosion val="13"/>
            <c:spPr>
              <a:gradFill rotWithShape="1">
                <a:gsLst>
                  <a:gs pos="0">
                    <a:schemeClr val="accent2">
                      <a:tint val="50000"/>
                      <a:satMod val="300000"/>
                    </a:schemeClr>
                  </a:gs>
                  <a:gs pos="35000">
                    <a:schemeClr val="accent2">
                      <a:tint val="37000"/>
                      <a:satMod val="300000"/>
                    </a:schemeClr>
                  </a:gs>
                  <a:gs pos="100000">
                    <a:schemeClr val="accent2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2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cat>
            <c:strRef>
              <c:f>Лист1!$A$2:$A$3</c:f>
              <c:strCache>
                <c:ptCount val="2"/>
                <c:pt idx="0">
                  <c:v>Программные мероприятия</c:v>
                </c:pt>
                <c:pt idx="1">
                  <c:v>Непрограммные мероприятия 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6779</c:v>
                </c:pt>
                <c:pt idx="1">
                  <c:v>7729</c:v>
                </c:pt>
              </c:numCache>
            </c:numRef>
          </c:val>
        </c:ser>
        <c:firstSliceAng val="0"/>
      </c:pie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3156926376639248"/>
          <c:y val="3.9862202898898094E-2"/>
          <c:w val="0.67507583601954035"/>
          <c:h val="0.92027559420220351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Значения</c:v>
                </c:pt>
              </c:strCache>
            </c:strRef>
          </c:tx>
          <c:spPr>
            <a:solidFill>
              <a:srgbClr val="00B0F0"/>
            </a:solidFill>
            <a:ln w="38100">
              <a:noFill/>
              <a:headEnd type="oval"/>
              <a:tailEnd type="oval"/>
            </a:ln>
          </c:spPr>
          <c:dPt>
            <c:idx val="0"/>
            <c:spPr>
              <a:solidFill>
                <a:schemeClr val="accent3"/>
              </a:solidFill>
              <a:ln w="38100">
                <a:noFill/>
                <a:headEnd type="oval"/>
                <a:tailEnd type="oval"/>
              </a:ln>
            </c:spPr>
          </c:dPt>
          <c:dPt>
            <c:idx val="1"/>
            <c:spPr>
              <a:solidFill>
                <a:schemeClr val="accent3"/>
              </a:solidFill>
              <a:ln w="38100">
                <a:noFill/>
                <a:headEnd type="oval"/>
                <a:tailEnd type="oval"/>
              </a:ln>
            </c:spPr>
          </c:dPt>
          <c:dPt>
            <c:idx val="2"/>
            <c:spPr>
              <a:solidFill>
                <a:schemeClr val="accent3">
                  <a:lumMod val="60000"/>
                  <a:lumOff val="40000"/>
                </a:schemeClr>
              </a:solidFill>
              <a:ln w="38100">
                <a:noFill/>
                <a:headEnd type="oval"/>
                <a:tailEnd type="oval"/>
              </a:ln>
            </c:spPr>
          </c:dPt>
          <c:dPt>
            <c:idx val="3"/>
            <c:spPr>
              <a:solidFill>
                <a:schemeClr val="accent5">
                  <a:lumMod val="60000"/>
                  <a:lumOff val="40000"/>
                </a:schemeClr>
              </a:solidFill>
              <a:ln w="38100">
                <a:noFill/>
                <a:headEnd type="oval"/>
                <a:tailEnd type="oval"/>
              </a:ln>
            </c:spPr>
          </c:dPt>
          <c:dPt>
            <c:idx val="4"/>
            <c:spPr>
              <a:solidFill>
                <a:schemeClr val="accent3">
                  <a:lumMod val="60000"/>
                  <a:lumOff val="40000"/>
                </a:schemeClr>
              </a:solidFill>
              <a:ln w="38100">
                <a:noFill/>
                <a:headEnd type="oval"/>
                <a:tailEnd type="oval"/>
              </a:ln>
            </c:spPr>
          </c:dPt>
          <c:dPt>
            <c:idx val="5"/>
            <c:spPr>
              <a:solidFill>
                <a:schemeClr val="accent3">
                  <a:lumMod val="60000"/>
                  <a:lumOff val="40000"/>
                </a:schemeClr>
              </a:solidFill>
              <a:ln w="38100">
                <a:noFill/>
                <a:headEnd type="oval"/>
                <a:tailEnd type="oval"/>
              </a:ln>
            </c:spPr>
          </c:dPt>
          <c:dPt>
            <c:idx val="6"/>
            <c:spPr>
              <a:solidFill>
                <a:schemeClr val="accent5">
                  <a:lumMod val="60000"/>
                  <a:lumOff val="40000"/>
                </a:schemeClr>
              </a:solidFill>
              <a:ln w="38100">
                <a:noFill/>
                <a:headEnd type="oval"/>
                <a:tailEnd type="oval"/>
              </a:ln>
            </c:spPr>
          </c:dPt>
          <c:dPt>
            <c:idx val="7"/>
            <c:spPr>
              <a:solidFill>
                <a:schemeClr val="accent2">
                  <a:lumMod val="60000"/>
                  <a:lumOff val="40000"/>
                </a:schemeClr>
              </a:solidFill>
              <a:ln w="38100">
                <a:noFill/>
                <a:headEnd type="oval"/>
                <a:tailEnd type="oval"/>
              </a:ln>
            </c:spPr>
          </c:dPt>
          <c:dPt>
            <c:idx val="8"/>
            <c:spPr>
              <a:solidFill>
                <a:schemeClr val="accent2">
                  <a:lumMod val="60000"/>
                  <a:lumOff val="40000"/>
                </a:schemeClr>
              </a:solidFill>
              <a:ln w="38100">
                <a:noFill/>
                <a:headEnd type="oval"/>
                <a:tailEnd type="oval"/>
              </a:ln>
            </c:spPr>
          </c:dPt>
          <c:dPt>
            <c:idx val="9"/>
            <c:spPr>
              <a:solidFill>
                <a:schemeClr val="accent5">
                  <a:lumMod val="60000"/>
                  <a:lumOff val="40000"/>
                </a:schemeClr>
              </a:solidFill>
              <a:ln w="38100">
                <a:noFill/>
                <a:headEnd type="oval"/>
                <a:tailEnd type="oval"/>
              </a:ln>
            </c:spPr>
          </c:dPt>
          <c:dPt>
            <c:idx val="10"/>
            <c:spPr>
              <a:solidFill>
                <a:schemeClr val="accent5">
                  <a:lumMod val="60000"/>
                  <a:lumOff val="40000"/>
                </a:schemeClr>
              </a:solidFill>
              <a:ln w="38100">
                <a:noFill/>
                <a:headEnd type="oval"/>
                <a:tailEnd type="oval"/>
              </a:ln>
            </c:spPr>
          </c:dPt>
          <c:dPt>
            <c:idx val="11"/>
            <c:spPr>
              <a:solidFill>
                <a:srgbClr val="4F81BD"/>
              </a:solidFill>
              <a:ln w="38100">
                <a:noFill/>
                <a:headEnd type="oval"/>
                <a:tailEnd type="oval"/>
              </a:ln>
            </c:spPr>
          </c:dPt>
          <c:dLbls>
            <c:dLbl>
              <c:idx val="4"/>
              <c:tx>
                <c:rich>
                  <a:bodyPr/>
                  <a:lstStyle/>
                  <a:p>
                    <a:r>
                      <a:rPr lang="en-US" smtClean="0"/>
                      <a:t>34</a:t>
                    </a:r>
                    <a:r>
                      <a:rPr lang="ru-RU" smtClean="0"/>
                      <a:t>9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Лист1!$A$2:$A$12</c:f>
              <c:strCache>
                <c:ptCount val="11"/>
                <c:pt idx="0">
                  <c:v>Охрана окружающей среды</c:v>
                </c:pt>
                <c:pt idx="1">
                  <c:v>Средства массовой информации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Физическая культура и спорт</c:v>
                </c:pt>
                <c:pt idx="4">
                  <c:v>Обслуживание государственного и муниципального долга</c:v>
                </c:pt>
                <c:pt idx="5">
                  <c:v>Общегосударственные вопросы</c:v>
                </c:pt>
                <c:pt idx="6">
                  <c:v>Культура и кинематография</c:v>
                </c:pt>
                <c:pt idx="7">
                  <c:v>Национальная экономика</c:v>
                </c:pt>
                <c:pt idx="8">
                  <c:v>Жилищно-коммунальное хозяйство</c:v>
                </c:pt>
                <c:pt idx="9">
                  <c:v>Социальная политика</c:v>
                </c:pt>
                <c:pt idx="10">
                  <c:v>Образование</c:v>
                </c:pt>
              </c:strCache>
            </c:strRef>
          </c:cat>
          <c:val>
            <c:numRef>
              <c:f>Лист1!$B$2:$B$12</c:f>
              <c:numCache>
                <c:formatCode>#,##0</c:formatCode>
                <c:ptCount val="11"/>
                <c:pt idx="0">
                  <c:v>4</c:v>
                </c:pt>
                <c:pt idx="1">
                  <c:v>5</c:v>
                </c:pt>
                <c:pt idx="2">
                  <c:v>201</c:v>
                </c:pt>
                <c:pt idx="3">
                  <c:v>334</c:v>
                </c:pt>
                <c:pt idx="4">
                  <c:v>348</c:v>
                </c:pt>
                <c:pt idx="5">
                  <c:v>479</c:v>
                </c:pt>
                <c:pt idx="6">
                  <c:v>528</c:v>
                </c:pt>
                <c:pt idx="7">
                  <c:v>2740</c:v>
                </c:pt>
                <c:pt idx="8">
                  <c:v>2675</c:v>
                </c:pt>
                <c:pt idx="9">
                  <c:v>3994</c:v>
                </c:pt>
                <c:pt idx="10">
                  <c:v>8702</c:v>
                </c:pt>
              </c:numCache>
            </c:numRef>
          </c:val>
        </c:ser>
        <c:dLbls>
          <c:showVal val="1"/>
        </c:dLbls>
        <c:gapWidth val="81"/>
        <c:overlap val="-64"/>
        <c:axId val="172258432"/>
        <c:axId val="172259968"/>
      </c:barChart>
      <c:catAx>
        <c:axId val="172258432"/>
        <c:scaling>
          <c:orientation val="minMax"/>
        </c:scaling>
        <c:axPos val="l"/>
        <c:numFmt formatCode="@" sourceLinked="1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72259968"/>
        <c:crosses val="autoZero"/>
        <c:auto val="1"/>
        <c:lblAlgn val="ctr"/>
        <c:lblOffset val="100"/>
      </c:catAx>
      <c:valAx>
        <c:axId val="172259968"/>
        <c:scaling>
          <c:orientation val="minMax"/>
        </c:scaling>
        <c:delete val="1"/>
        <c:axPos val="b"/>
        <c:numFmt formatCode="#,##0" sourceLinked="0"/>
        <c:tickLblPos val="none"/>
        <c:crossAx val="172258432"/>
        <c:crosses val="autoZero"/>
        <c:crossBetween val="between"/>
      </c:valAx>
    </c:plotArea>
    <c:plotVisOnly val="1"/>
    <c:dispBlanksAs val="gap"/>
  </c:chart>
  <c:spPr>
    <a:ln>
      <a:noFill/>
    </a:ln>
  </c:spPr>
  <c:txPr>
    <a:bodyPr/>
    <a:lstStyle/>
    <a:p>
      <a:pPr>
        <a:defRPr sz="1800"/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2.9723739828062076E-2"/>
          <c:y val="0.1775860294287791"/>
          <c:w val="0.61820707175166256"/>
          <c:h val="0.79895893094000769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млн руб.</c:v>
                </c:pt>
              </c:strCache>
            </c:strRef>
          </c:tx>
          <c:explosion val="8"/>
          <c:dPt>
            <c:idx val="0"/>
            <c:explosion val="5"/>
            <c:spPr>
              <a:solidFill>
                <a:schemeClr val="accent5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Pt>
            <c:idx val="2"/>
            <c:spPr>
              <a:solidFill>
                <a:schemeClr val="accent3"/>
              </a:solidFill>
            </c:spPr>
          </c:dPt>
          <c:dLbls>
            <c:dLbl>
              <c:idx val="0"/>
              <c:layout>
                <c:manualLayout>
                  <c:x val="-0.23300156264180927"/>
                  <c:y val="-0.17355270245623874"/>
                </c:manualLayout>
              </c:layout>
              <c:spPr/>
              <c:txPr>
                <a:bodyPr/>
                <a:lstStyle/>
                <a:p>
                  <a:pPr>
                    <a:defRPr sz="1600" b="1"/>
                  </a:pPr>
                  <a:endParaRPr lang="ru-RU"/>
                </a:p>
              </c:txPr>
              <c:showVal val="1"/>
              <c:showPercent val="1"/>
              <c:separator>
</c:separator>
            </c:dLbl>
            <c:dLbl>
              <c:idx val="2"/>
              <c:layout>
                <c:manualLayout>
                  <c:x val="5.7112880856641429E-2"/>
                  <c:y val="3.1346173947527381E-2"/>
                </c:manualLayout>
              </c:layout>
              <c:showVal val="1"/>
              <c:showPercent val="1"/>
              <c:separator>
</c:separator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  <c:showPercent val="1"/>
            <c:separator>
</c:separator>
            <c:showLeaderLines val="1"/>
          </c:dLbls>
          <c:cat>
            <c:strRef>
              <c:f>Лист1!$A$2:$A$4</c:f>
              <c:strCache>
                <c:ptCount val="3"/>
                <c:pt idx="0">
                  <c:v>Социальная сфера</c:v>
                </c:pt>
                <c:pt idx="1">
                  <c:v>Отрасли экономики</c:v>
                </c:pt>
                <c:pt idx="2">
                  <c:v>Прочие расходы</c:v>
                </c:pt>
              </c:strCache>
            </c:strRef>
          </c:cat>
          <c:val>
            <c:numRef>
              <c:f>Лист1!$B$2:$B$4</c:f>
              <c:numCache>
                <c:formatCode>#,##0</c:formatCode>
                <c:ptCount val="3"/>
                <c:pt idx="0">
                  <c:v>13558</c:v>
                </c:pt>
                <c:pt idx="1">
                  <c:v>5415</c:v>
                </c:pt>
                <c:pt idx="2">
                  <c:v>1037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65058090226563514"/>
          <c:y val="0.28360639176960661"/>
          <c:w val="0.30796947322734358"/>
          <c:h val="0.55767692079840203"/>
        </c:manualLayout>
      </c:layout>
      <c:txPr>
        <a:bodyPr/>
        <a:lstStyle/>
        <a:p>
          <a:pPr>
            <a:defRPr sz="1400">
              <a:latin typeface="Tahoma" pitchFamily="34" charset="0"/>
              <a:ea typeface="Tahoma" pitchFamily="34" charset="0"/>
              <a:cs typeface="Tahoma" pitchFamily="34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7.8583532434430794E-2"/>
          <c:y val="3.9862141379151741E-2"/>
          <c:w val="0.90756899156305049"/>
          <c:h val="0.92027559420220351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Значения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 w="38100">
              <a:noFill/>
              <a:headEnd type="oval"/>
              <a:tailEnd type="oval"/>
            </a:ln>
          </c:spPr>
          <c:dLbls>
            <c:dLbl>
              <c:idx val="18"/>
              <c:layout>
                <c:manualLayout>
                  <c:x val="-3.039491961410365E-3"/>
                  <c:y val="0"/>
                </c:manualLayout>
              </c:layout>
              <c:dLblPos val="outEnd"/>
              <c:showVal val="1"/>
            </c:dLbl>
            <c:numFmt formatCode="#,##0" sourceLinked="0"/>
            <c:txPr>
              <a:bodyPr/>
              <a:lstStyle/>
              <a:p>
                <a:pPr>
                  <a:defRPr sz="1200"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Лист1!$A$2:$A$22</c:f>
              <c:strCache>
                <c:ptCount val="21"/>
                <c:pt idx="0">
                  <c:v>Муниципальная программа Новокузнецкого городского округа "Развитие субъектов малого и среднего предпринимательства в городе Новокузнецке"</c:v>
                </c:pt>
                <c:pt idx="1">
                  <c:v>Муниципальная программа Новокузнецкого городского округа "Охрана окружающей среды и рациональное природопользование в границах Новокузнецкого городского округа"</c:v>
                </c:pt>
                <c:pt idx="2">
                  <c:v>Муниципальная программа Новокузнецкого городского округа "Поддержка социально ориентированных некоммерческих организаций в городе Новокузнецке"</c:v>
                </c:pt>
                <c:pt idx="3">
                  <c:v>Муниципальная программа Новокузнецкого городского округа "Реализация молодежной политики в городе Новокузнецке"</c:v>
                </c:pt>
                <c:pt idx="4">
                  <c:v>Муниципальная программа Новокузнецкого городского округа "Управление капиталовложениями Новокузнецкого городского округа"</c:v>
                </c:pt>
                <c:pt idx="5">
                  <c:v>Муниципальная программа Новокузнецкого городского округа "Управление муниципальным имуществом Новокузнецкого городского округа"</c:v>
                </c:pt>
                <c:pt idx="6">
                  <c:v>Муниципальная программа Новокузнецкого городского округа "Основные направления развития территории Новокузнецкого городского округа"</c:v>
                </c:pt>
                <c:pt idx="7">
                  <c:v>Муниципальная программа Новокузнецкого городского округа "Совершенствование предоставления государственных и муниципальных услуг на базе многофункционального центра в Новокузнецком городском округе"</c:v>
                </c:pt>
                <c:pt idx="8">
                  <c:v>Муниципальная программа Новокузнецкого городского округа "Защита населения и территории от чрезвычайных ситуаций природного и техногенного характера, обеспечение пожарной безопасности, безопасности на водных объектах территории Новокузнецкого городского о</c:v>
                </c:pt>
                <c:pt idx="9">
                  <c:v>Муниципальная программа Новокузнецкого городского округа "Обеспечение жилыми помещениями отдельных категорий граждан города Новокузнецка"</c:v>
                </c:pt>
                <c:pt idx="10">
                  <c:v>Муниципальная программа Новокузнецкого городского округа "Обеспечение комфортного проживания в секторе индивидуальной жилой застройки"</c:v>
                </c:pt>
                <c:pt idx="11">
                  <c:v>Муниципальная программа Новокузнецкого городского округа "Защита прав детей-сирот и детей, оставшихся без попечения родителей, прав недееспособных граждан"</c:v>
                </c:pt>
                <c:pt idx="12">
                  <c:v>Муниципальная программа Новокузнецкого городского округа "Развитие физической культуры и массового спорта Новокузнецкого городского округа"</c:v>
                </c:pt>
                <c:pt idx="13">
                  <c:v>Муниципальная программа Новокузнецкого городского округа "Управление муниципальными финансами Новокузнецкого городского округа"</c:v>
                </c:pt>
                <c:pt idx="14">
                  <c:v>Муниципальная программа Новокузнецкого городского округа "Формирование современной городской среды на территории Новокузнецкого городского округа на 2018-2022 годы"</c:v>
                </c:pt>
                <c:pt idx="15">
                  <c:v>Муниципальная программа Новокузнецкого городского округа "Развитие культуры в городе Новокузнецке"</c:v>
                </c:pt>
                <c:pt idx="16">
                  <c:v>Муниципальная программа Новокузнецкого городского округа "Организация и развитие пассажирских перевозок и координация работы операторов связи на территории Новокузнецкого городского округа"</c:v>
                </c:pt>
                <c:pt idx="17">
                  <c:v>Муниципальная программа Новокузнецкого городского округа "Развитие жилищно-коммунального хозяйства города Новокузнецка"</c:v>
                </c:pt>
                <c:pt idx="18">
                  <c:v>Муниципальная программа Новокузнецкого городского округа "Комплексное благоустройство Новокузнецкого городского округа"</c:v>
                </c:pt>
                <c:pt idx="19">
                  <c:v>Муниципальная программа Новокузнецкого городского округа "Развитие системы социальной защиты населения города Новокузнецка"</c:v>
                </c:pt>
                <c:pt idx="20">
                  <c:v>Муниципальная программа Новокузнецкого городского округа "Развитие и функционирование системы образования города Новокузнецка"</c:v>
                </c:pt>
              </c:strCache>
            </c:strRef>
          </c:cat>
          <c:val>
            <c:numRef>
              <c:f>Лист1!$B$2:$B$22</c:f>
              <c:numCache>
                <c:formatCode>#,##0</c:formatCode>
                <c:ptCount val="21"/>
                <c:pt idx="0">
                  <c:v>3.8029999999999977</c:v>
                </c:pt>
                <c:pt idx="1">
                  <c:v>4.6118999999999986</c:v>
                </c:pt>
                <c:pt idx="2">
                  <c:v>6.1540999999999855</c:v>
                </c:pt>
                <c:pt idx="3">
                  <c:v>10.394600000000002</c:v>
                </c:pt>
                <c:pt idx="4">
                  <c:v>17.4438</c:v>
                </c:pt>
                <c:pt idx="5">
                  <c:v>21.763599999999844</c:v>
                </c:pt>
                <c:pt idx="6">
                  <c:v>64.891800000000003</c:v>
                </c:pt>
                <c:pt idx="7">
                  <c:v>82.241700000000023</c:v>
                </c:pt>
                <c:pt idx="8">
                  <c:v>200.54309999999998</c:v>
                </c:pt>
                <c:pt idx="9">
                  <c:v>209.67469999999992</c:v>
                </c:pt>
                <c:pt idx="10">
                  <c:v>227.4051</c:v>
                </c:pt>
                <c:pt idx="11">
                  <c:v>305.60770000000002</c:v>
                </c:pt>
                <c:pt idx="12">
                  <c:v>333.59639999999735</c:v>
                </c:pt>
                <c:pt idx="13">
                  <c:v>348.57299999999969</c:v>
                </c:pt>
                <c:pt idx="14">
                  <c:v>369.97409999999923</c:v>
                </c:pt>
                <c:pt idx="15">
                  <c:v>527.52030000000002</c:v>
                </c:pt>
                <c:pt idx="16">
                  <c:v>902.97360000000003</c:v>
                </c:pt>
                <c:pt idx="17">
                  <c:v>1697.0356000000011</c:v>
                </c:pt>
                <c:pt idx="18">
                  <c:v>2080.1601999999998</c:v>
                </c:pt>
                <c:pt idx="19">
                  <c:v>3510.3784999999998</c:v>
                </c:pt>
                <c:pt idx="20">
                  <c:v>8674.3057999999382</c:v>
                </c:pt>
              </c:numCache>
            </c:numRef>
          </c:val>
        </c:ser>
        <c:dLbls>
          <c:showVal val="1"/>
        </c:dLbls>
        <c:gapWidth val="67"/>
        <c:overlap val="-92"/>
        <c:axId val="178218496"/>
        <c:axId val="178220032"/>
      </c:barChart>
      <c:catAx>
        <c:axId val="178218496"/>
        <c:scaling>
          <c:orientation val="minMax"/>
        </c:scaling>
        <c:axPos val="l"/>
        <c:numFmt formatCode="@" sourceLinked="1"/>
        <c:tickLblPos val="none"/>
        <c:crossAx val="178220032"/>
        <c:crosses val="autoZero"/>
        <c:auto val="1"/>
        <c:lblAlgn val="ctr"/>
        <c:lblOffset val="100"/>
      </c:catAx>
      <c:valAx>
        <c:axId val="178220032"/>
        <c:scaling>
          <c:orientation val="minMax"/>
        </c:scaling>
        <c:axPos val="b"/>
        <c:numFmt formatCode="#,##0" sourceLinked="0"/>
        <c:tickLblPos val="none"/>
        <c:crossAx val="178218496"/>
        <c:crosses val="autoZero"/>
        <c:crossBetween val="between"/>
      </c:valAx>
    </c:plotArea>
    <c:plotVisOnly val="1"/>
    <c:dispBlanksAs val="gap"/>
  </c:chart>
  <c:spPr>
    <a:ln>
      <a:noFill/>
    </a:ln>
  </c:spPr>
  <c:txPr>
    <a:bodyPr/>
    <a:lstStyle/>
    <a:p>
      <a:pPr>
        <a:defRPr sz="1800"/>
      </a:pPr>
      <a:endParaRPr lang="ru-RU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"/>
  <c:chart>
    <c:autoTitleDeleted val="1"/>
    <c:plotArea>
      <c:layout>
        <c:manualLayout>
          <c:layoutTarget val="inner"/>
          <c:xMode val="edge"/>
          <c:yMode val="edge"/>
          <c:x val="1.4174784988779198E-2"/>
          <c:y val="6.7383910620368914E-2"/>
          <c:w val="0.96066745363586015"/>
          <c:h val="0.89453621933264527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1"/>
            <c:explosion val="16"/>
            <c:spPr>
              <a:solidFill>
                <a:srgbClr val="FF0000"/>
              </a:solidFill>
            </c:spPr>
          </c:dPt>
          <c:dLbls>
            <c:dLbl>
              <c:idx val="0"/>
              <c:delete val="1"/>
            </c:dLbl>
            <c:dLbl>
              <c:idx val="1"/>
              <c:layout>
                <c:manualLayout>
                  <c:x val="6.1430379789695283E-3"/>
                  <c:y val="-9.1743684369802833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</a:t>
                    </a:r>
                    <a:r>
                      <a:rPr lang="ru-RU" dirty="0" smtClean="0"/>
                      <a:t>,1</a:t>
                    </a:r>
                    <a:r>
                      <a:rPr lang="ru-RU" baseline="0" dirty="0" smtClean="0"/>
                      <a:t> 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</c:dLbl>
            <c:numFmt formatCode="0.0%" sourceLinked="0"/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Программные мероприятия</c:v>
                </c:pt>
                <c:pt idx="1">
                  <c:v>Непрограммные мероприятия 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0.97900000000000065</c:v>
                </c:pt>
                <c:pt idx="1">
                  <c:v>2.1000000000000012E-2</c:v>
                </c:pt>
              </c:numCache>
            </c:numRef>
          </c:val>
        </c:ser>
        <c:firstSliceAng val="280"/>
      </c:pieChart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6.2368131804355798E-2"/>
          <c:y val="0.36888038288942027"/>
          <c:w val="0.87526373639129162"/>
          <c:h val="0.57814041069647493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Дефицит</c:v>
                </c:pt>
              </c:strCache>
            </c:strRef>
          </c:tx>
          <c:spPr>
            <a:solidFill>
              <a:srgbClr val="FF0000"/>
            </a:solidFill>
          </c:spPr>
          <c:cat>
            <c:strRef>
              <c:f>Лист1!$A$2:$A$3</c:f>
              <c:strCache>
                <c:ptCount val="2"/>
                <c:pt idx="0">
                  <c:v>Дох</c:v>
                </c:pt>
                <c:pt idx="1">
                  <c:v>Расх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 formatCode="0">
                  <c:v>431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Доход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</c:spPr>
          <c:dPt>
            <c:idx val="0"/>
            <c:spPr>
              <a:gradFill rotWithShape="1">
                <a:gsLst>
                  <a:gs pos="0">
                    <a:schemeClr val="accent5">
                      <a:tint val="50000"/>
                      <a:satMod val="300000"/>
                    </a:schemeClr>
                  </a:gs>
                  <a:gs pos="35000">
                    <a:schemeClr val="accent5">
                      <a:tint val="37000"/>
                      <a:satMod val="300000"/>
                    </a:schemeClr>
                  </a:gs>
                  <a:gs pos="100000">
                    <a:schemeClr val="accent5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5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cat>
            <c:strRef>
              <c:f>Лист1!$A$2:$A$3</c:f>
              <c:strCache>
                <c:ptCount val="2"/>
                <c:pt idx="0">
                  <c:v>Дох</c:v>
                </c:pt>
                <c:pt idx="1">
                  <c:v>Расх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 formatCode="0">
                  <c:v>14110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Дефицит2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dPt>
            <c:idx val="1"/>
            <c:spPr>
              <a:gradFill rotWithShape="1">
                <a:gsLst>
                  <a:gs pos="0">
                    <a:schemeClr val="accent3">
                      <a:tint val="50000"/>
                      <a:satMod val="300000"/>
                    </a:schemeClr>
                  </a:gs>
                  <a:gs pos="35000">
                    <a:schemeClr val="accent3">
                      <a:tint val="37000"/>
                      <a:satMod val="300000"/>
                    </a:schemeClr>
                  </a:gs>
                  <a:gs pos="100000">
                    <a:schemeClr val="accent3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3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cat>
            <c:strRef>
              <c:f>Лист1!$A$2:$A$3</c:f>
              <c:strCache>
                <c:ptCount val="2"/>
                <c:pt idx="0">
                  <c:v>Дох</c:v>
                </c:pt>
                <c:pt idx="1">
                  <c:v>Расх</c:v>
                </c:pt>
              </c:strCache>
            </c:strRef>
          </c:cat>
          <c:val>
            <c:numRef>
              <c:f>Лист1!$D$2:$D$3</c:f>
              <c:numCache>
                <c:formatCode>0</c:formatCode>
                <c:ptCount val="2"/>
                <c:pt idx="1">
                  <c:v>14541</c:v>
                </c:pt>
              </c:numCache>
            </c:numRef>
          </c:val>
        </c:ser>
        <c:gapWidth val="0"/>
        <c:overlap val="100"/>
        <c:axId val="139149696"/>
        <c:axId val="139151232"/>
      </c:barChart>
      <c:catAx>
        <c:axId val="139149696"/>
        <c:scaling>
          <c:orientation val="minMax"/>
        </c:scaling>
        <c:delete val="1"/>
        <c:axPos val="b"/>
        <c:tickLblPos val="none"/>
        <c:crossAx val="139151232"/>
        <c:crosses val="autoZero"/>
        <c:auto val="1"/>
        <c:lblAlgn val="ctr"/>
        <c:lblOffset val="100"/>
      </c:catAx>
      <c:valAx>
        <c:axId val="139151232"/>
        <c:scaling>
          <c:orientation val="minMax"/>
          <c:max val="16000"/>
        </c:scaling>
        <c:delete val="1"/>
        <c:axPos val="l"/>
        <c:numFmt formatCode="0" sourceLinked="1"/>
        <c:tickLblPos val="none"/>
        <c:crossAx val="13914969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6.236813180435561E-2"/>
          <c:y val="0.36888038288941993"/>
          <c:w val="0.87526373639129162"/>
          <c:h val="0.57814041069647437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Дефицит</c:v>
                </c:pt>
              </c:strCache>
            </c:strRef>
          </c:tx>
          <c:spPr>
            <a:solidFill>
              <a:srgbClr val="FF0000"/>
            </a:solidFill>
          </c:spPr>
          <c:cat>
            <c:strRef>
              <c:f>Лист1!$A$2:$A$3</c:f>
              <c:strCache>
                <c:ptCount val="2"/>
                <c:pt idx="0">
                  <c:v>Дох</c:v>
                </c:pt>
                <c:pt idx="1">
                  <c:v>Расх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 formatCode="0">
                  <c:v>421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Доход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tint val="50000"/>
                    <a:satMod val="300000"/>
                  </a:schemeClr>
                </a:gs>
                <a:gs pos="35000">
                  <a:schemeClr val="accent5">
                    <a:tint val="37000"/>
                    <a:satMod val="300000"/>
                  </a:schemeClr>
                </a:gs>
                <a:gs pos="100000">
                  <a:schemeClr val="accent5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5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cat>
            <c:strRef>
              <c:f>Лист1!$A$2:$A$3</c:f>
              <c:strCache>
                <c:ptCount val="2"/>
                <c:pt idx="0">
                  <c:v>Дох</c:v>
                </c:pt>
                <c:pt idx="1">
                  <c:v>Расх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 formatCode="0">
                  <c:v>15322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Дефицит2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50000"/>
                    <a:satMod val="300000"/>
                  </a:schemeClr>
                </a:gs>
                <a:gs pos="35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2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dPt>
            <c:idx val="1"/>
            <c:spPr>
              <a:gradFill rotWithShape="1">
                <a:gsLst>
                  <a:gs pos="0">
                    <a:schemeClr val="accent3">
                      <a:tint val="50000"/>
                      <a:satMod val="300000"/>
                    </a:schemeClr>
                  </a:gs>
                  <a:gs pos="35000">
                    <a:schemeClr val="accent3">
                      <a:tint val="37000"/>
                      <a:satMod val="300000"/>
                    </a:schemeClr>
                  </a:gs>
                  <a:gs pos="100000">
                    <a:schemeClr val="accent3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3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cat>
            <c:strRef>
              <c:f>Лист1!$A$2:$A$3</c:f>
              <c:strCache>
                <c:ptCount val="2"/>
                <c:pt idx="0">
                  <c:v>Дох</c:v>
                </c:pt>
                <c:pt idx="1">
                  <c:v>Расх</c:v>
                </c:pt>
              </c:strCache>
            </c:strRef>
          </c:cat>
          <c:val>
            <c:numRef>
              <c:f>Лист1!$D$2:$D$3</c:f>
              <c:numCache>
                <c:formatCode>0</c:formatCode>
                <c:ptCount val="2"/>
                <c:pt idx="1">
                  <c:v>15743</c:v>
                </c:pt>
              </c:numCache>
            </c:numRef>
          </c:val>
        </c:ser>
        <c:gapWidth val="0"/>
        <c:overlap val="100"/>
        <c:axId val="139281152"/>
        <c:axId val="139282688"/>
      </c:barChart>
      <c:catAx>
        <c:axId val="139281152"/>
        <c:scaling>
          <c:orientation val="minMax"/>
        </c:scaling>
        <c:delete val="1"/>
        <c:axPos val="b"/>
        <c:tickLblPos val="none"/>
        <c:crossAx val="139282688"/>
        <c:crosses val="autoZero"/>
        <c:auto val="1"/>
        <c:lblAlgn val="ctr"/>
        <c:lblOffset val="100"/>
      </c:catAx>
      <c:valAx>
        <c:axId val="139282688"/>
        <c:scaling>
          <c:orientation val="minMax"/>
          <c:max val="16000"/>
        </c:scaling>
        <c:delete val="1"/>
        <c:axPos val="l"/>
        <c:numFmt formatCode="0" sourceLinked="1"/>
        <c:tickLblPos val="none"/>
        <c:crossAx val="13928115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6.2368131804355693E-2"/>
          <c:y val="0.3688803828894206"/>
          <c:w val="0.87526373639129162"/>
          <c:h val="0.57814041069647537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Дефицит</c:v>
                </c:pt>
              </c:strCache>
            </c:strRef>
          </c:tx>
          <c:spPr>
            <a:solidFill>
              <a:srgbClr val="FF0000"/>
            </a:solidFill>
          </c:spPr>
          <c:cat>
            <c:strRef>
              <c:f>Лист1!$A$2:$A$3</c:f>
              <c:strCache>
                <c:ptCount val="2"/>
                <c:pt idx="0">
                  <c:v>Дох</c:v>
                </c:pt>
                <c:pt idx="1">
                  <c:v>Расх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 formatCode="0">
                  <c:v>266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Доход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</c:spPr>
          <c:dPt>
            <c:idx val="0"/>
            <c:spPr>
              <a:gradFill rotWithShape="1">
                <a:gsLst>
                  <a:gs pos="0">
                    <a:schemeClr val="accent5">
                      <a:tint val="50000"/>
                      <a:satMod val="300000"/>
                    </a:schemeClr>
                  </a:gs>
                  <a:gs pos="35000">
                    <a:schemeClr val="accent5">
                      <a:tint val="37000"/>
                      <a:satMod val="300000"/>
                    </a:schemeClr>
                  </a:gs>
                  <a:gs pos="100000">
                    <a:schemeClr val="accent5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5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cat>
            <c:strRef>
              <c:f>Лист1!$A$2:$A$3</c:f>
              <c:strCache>
                <c:ptCount val="2"/>
                <c:pt idx="0">
                  <c:v>Дох</c:v>
                </c:pt>
                <c:pt idx="1">
                  <c:v>Расх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 formatCode="0">
                  <c:v>14241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Дефицит2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50000"/>
                    <a:satMod val="300000"/>
                  </a:schemeClr>
                </a:gs>
                <a:gs pos="35000">
                  <a:schemeClr val="accent3">
                    <a:tint val="37000"/>
                    <a:satMod val="300000"/>
                  </a:schemeClr>
                </a:gs>
                <a:gs pos="100000">
                  <a:schemeClr val="accent3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3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cat>
            <c:strRef>
              <c:f>Лист1!$A$2:$A$3</c:f>
              <c:strCache>
                <c:ptCount val="2"/>
                <c:pt idx="0">
                  <c:v>Дох</c:v>
                </c:pt>
                <c:pt idx="1">
                  <c:v>Расх</c:v>
                </c:pt>
              </c:strCache>
            </c:strRef>
          </c:cat>
          <c:val>
            <c:numRef>
              <c:f>Лист1!$D$2:$D$3</c:f>
              <c:numCache>
                <c:formatCode>0</c:formatCode>
                <c:ptCount val="2"/>
                <c:pt idx="1">
                  <c:v>14508</c:v>
                </c:pt>
              </c:numCache>
            </c:numRef>
          </c:val>
        </c:ser>
        <c:gapWidth val="0"/>
        <c:overlap val="100"/>
        <c:axId val="139531392"/>
        <c:axId val="139532928"/>
      </c:barChart>
      <c:catAx>
        <c:axId val="139531392"/>
        <c:scaling>
          <c:orientation val="minMax"/>
        </c:scaling>
        <c:delete val="1"/>
        <c:axPos val="b"/>
        <c:tickLblPos val="none"/>
        <c:crossAx val="139532928"/>
        <c:crosses val="autoZero"/>
        <c:auto val="1"/>
        <c:lblAlgn val="ctr"/>
        <c:lblOffset val="100"/>
      </c:catAx>
      <c:valAx>
        <c:axId val="139532928"/>
        <c:scaling>
          <c:orientation val="minMax"/>
          <c:max val="16000"/>
        </c:scaling>
        <c:delete val="1"/>
        <c:axPos val="l"/>
        <c:numFmt formatCode="0" sourceLinked="1"/>
        <c:tickLblPos val="none"/>
        <c:crossAx val="13953139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5100174054734732E-2"/>
          <c:y val="0.15172136288654425"/>
          <c:w val="0.86790227011814136"/>
          <c:h val="0.82395785137797661"/>
        </c:manualLayout>
      </c:layout>
      <c:pieChart>
        <c:varyColors val="1"/>
        <c:ser>
          <c:idx val="0"/>
          <c:order val="0"/>
          <c:spPr>
            <a:ln>
              <a:solidFill>
                <a:srgbClr val="1F497D"/>
              </a:solidFill>
            </a:ln>
          </c:spPr>
          <c:dPt>
            <c:idx val="0"/>
            <c:spPr>
              <a:solidFill>
                <a:srgbClr val="FFFF00"/>
              </a:solidFill>
              <a:ln>
                <a:solidFill>
                  <a:srgbClr val="1F497D"/>
                </a:solidFill>
              </a:ln>
            </c:spPr>
          </c:dPt>
          <c:dPt>
            <c:idx val="1"/>
            <c:spPr>
              <a:solidFill>
                <a:schemeClr val="accent5">
                  <a:lumMod val="60000"/>
                  <a:lumOff val="40000"/>
                </a:schemeClr>
              </a:solidFill>
              <a:ln>
                <a:solidFill>
                  <a:srgbClr val="1F497D"/>
                </a:solidFill>
              </a:ln>
            </c:spPr>
          </c:dPt>
          <c:dPt>
            <c:idx val="3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rgbClr val="1F497D"/>
                </a:solidFill>
              </a:ln>
            </c:spPr>
          </c:dPt>
          <c:dLbls>
            <c:dLbl>
              <c:idx val="0"/>
              <c:layout>
                <c:manualLayout>
                  <c:x val="-0.29728085768248214"/>
                  <c:y val="0.12063409972731592"/>
                </c:manualLayout>
              </c:layout>
              <c:dLblPos val="bestFit"/>
              <c:showPercent val="1"/>
            </c:dLbl>
            <c:dLbl>
              <c:idx val="1"/>
              <c:layout>
                <c:manualLayout>
                  <c:x val="7.5525867496204088E-2"/>
                  <c:y val="-8.2380966109250928E-2"/>
                </c:manualLayout>
              </c:layout>
              <c:dLblPos val="bestFit"/>
              <c:showPercent val="1"/>
            </c:dLbl>
            <c:dLbl>
              <c:idx val="2"/>
              <c:layout>
                <c:manualLayout>
                  <c:x val="0.17163926230418847"/>
                  <c:y val="0.1449135750036212"/>
                </c:manualLayout>
              </c:layout>
              <c:dLblPos val="bestFit"/>
              <c:showPercent val="1"/>
            </c:dLbl>
            <c:dLbl>
              <c:idx val="3"/>
              <c:layout>
                <c:manualLayout>
                  <c:x val="8.8045772691923766E-4"/>
                  <c:y val="0.13884251960752603"/>
                </c:manualLayout>
              </c:layout>
              <c:dLblPos val="bestFit"/>
              <c:showPercent val="1"/>
            </c:dLbl>
            <c:dLbl>
              <c:idx val="4"/>
              <c:layout>
                <c:manualLayout>
                  <c:x val="-8.1991075065733526E-2"/>
                  <c:y val="0.12711157972602197"/>
                </c:manualLayout>
              </c:layout>
              <c:dLblPos val="bestFit"/>
              <c:showPercent val="1"/>
            </c:dLbl>
            <c:dLbl>
              <c:idx val="5"/>
              <c:layout>
                <c:manualLayout>
                  <c:x val="-0.1008580528089465"/>
                  <c:y val="0.10530211833003086"/>
                </c:manualLayout>
              </c:layout>
              <c:tx>
                <c:rich>
                  <a:bodyPr/>
                  <a:lstStyle/>
                  <a:p>
                    <a:r>
                      <a:rPr lang="ru-RU" sz="2800" smtClean="0"/>
                      <a:t>6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dLblPos val="bestFit"/>
              <c:showPercent val="1"/>
            </c:dLbl>
            <c:txPr>
              <a:bodyPr/>
              <a:lstStyle/>
              <a:p>
                <a:pPr>
                  <a:defRPr sz="2800"/>
                </a:pPr>
                <a:endParaRPr lang="ru-RU"/>
              </a:p>
            </c:txPr>
            <c:dLblPos val="inEnd"/>
            <c:showPercent val="1"/>
          </c:dLbls>
          <c:cat>
            <c:strRef>
              <c:f>Лист1!$A$3:$A$8</c:f>
              <c:strCache>
                <c:ptCount val="6"/>
                <c:pt idx="0">
                  <c:v>Прочие доходы</c:v>
                </c:pt>
                <c:pt idx="1">
                  <c:v>НДФЛ</c:v>
                </c:pt>
                <c:pt idx="2">
                  <c:v>Земельный налог</c:v>
                </c:pt>
                <c:pt idx="3">
                  <c:v>Арендная плата за земельные участки</c:v>
                </c:pt>
                <c:pt idx="4">
                  <c:v>ЕНВД</c:v>
                </c:pt>
                <c:pt idx="5">
                  <c:v>УСН</c:v>
                </c:pt>
              </c:strCache>
            </c:strRef>
          </c:cat>
          <c:val>
            <c:numRef>
              <c:f>Лист1!$B$3:$B$8</c:f>
              <c:numCache>
                <c:formatCode>#,##0</c:formatCode>
                <c:ptCount val="6"/>
                <c:pt idx="0">
                  <c:v>626</c:v>
                </c:pt>
                <c:pt idx="1">
                  <c:v>3360.6</c:v>
                </c:pt>
                <c:pt idx="2">
                  <c:v>1365</c:v>
                </c:pt>
                <c:pt idx="3">
                  <c:v>344.4</c:v>
                </c:pt>
                <c:pt idx="4">
                  <c:v>330</c:v>
                </c:pt>
                <c:pt idx="5">
                  <c:v>364</c:v>
                </c:pt>
              </c:numCache>
            </c:numRef>
          </c:val>
        </c:ser>
        <c:firstSliceAng val="50"/>
      </c:pieChart>
    </c:plotArea>
    <c:plotVisOnly val="1"/>
  </c:chart>
  <c:spPr>
    <a:noFill/>
    <a:scene3d>
      <a:camera prst="orthographicFront"/>
      <a:lightRig rig="threePt" dir="t"/>
    </a:scene3d>
    <a:sp3d>
      <a:bevelT/>
    </a:sp3d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4"/>
  <c:chart>
    <c:autoTitleDeleted val="1"/>
    <c:view3D>
      <c:rotX val="10"/>
      <c:rotY val="15"/>
      <c:depthPercent val="70"/>
      <c:rAngAx val="1"/>
    </c:view3D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3.4152336988461652E-4"/>
          <c:y val="0.14348466689390524"/>
          <c:w val="0.99328476302316016"/>
          <c:h val="0.67028615733905661"/>
        </c:manualLayout>
      </c:layout>
      <c:bar3DChart>
        <c:barDir val="col"/>
        <c:grouping val="stacked"/>
        <c:ser>
          <c:idx val="0"/>
          <c:order val="0"/>
          <c:tx>
            <c:strRef>
              <c:f>Лист1!$A$2</c:f>
              <c:strCache>
                <c:ptCount val="1"/>
                <c:pt idx="0">
                  <c:v>основной норматив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50000"/>
                    <a:satMod val="300000"/>
                  </a:schemeClr>
                </a:gs>
                <a:gs pos="35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2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1 </a:t>
                    </a:r>
                    <a:r>
                      <a:rPr lang="en-US" smtClean="0"/>
                      <a:t>69</a:t>
                    </a:r>
                    <a:r>
                      <a:rPr lang="ru-RU" smtClean="0"/>
                      <a:t>6</a:t>
                    </a:r>
                    <a:endParaRPr lang="en-US"/>
                  </a:p>
                </c:rich>
              </c:tx>
              <c:showVal val="1"/>
            </c:dLbl>
            <c:dLbl>
              <c:idx val="1"/>
              <c:layout>
                <c:manualLayout>
                  <c:x val="1.5934411453102921E-3"/>
                  <c:y val="-6.3473531537349293E-3"/>
                </c:manualLayout>
              </c:layout>
              <c:showVal val="1"/>
            </c:dLbl>
            <c:dLbl>
              <c:idx val="2"/>
              <c:layout>
                <c:manualLayout>
                  <c:x val="-1.5934411453102921E-3"/>
                  <c:y val="-2.5389412614939492E-2"/>
                </c:manualLayout>
              </c:layout>
              <c:showVal val="1"/>
            </c:dLbl>
            <c:dLbl>
              <c:idx val="3"/>
              <c:layout>
                <c:manualLayout>
                  <c:x val="0"/>
                  <c:y val="-4.8663040845300903E-2"/>
                </c:manualLayout>
              </c:layout>
              <c:showVal val="1"/>
            </c:dLbl>
            <c:txPr>
              <a:bodyPr/>
              <a:lstStyle/>
              <a:p>
                <a:pPr>
                  <a:defRPr sz="2400"/>
                </a:pPr>
                <a:endParaRPr lang="ru-RU"/>
              </a:p>
            </c:txPr>
            <c:showVal val="1"/>
          </c:dLbls>
          <c:cat>
            <c:strRef>
              <c:f>Лист1!$B$1:$D$1</c:f>
              <c:strCache>
                <c:ptCount val="3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</c:strCache>
            </c:strRef>
          </c:cat>
          <c:val>
            <c:numRef>
              <c:f>Лист1!$B$2:$D$2</c:f>
              <c:numCache>
                <c:formatCode>#,##0</c:formatCode>
                <c:ptCount val="3"/>
                <c:pt idx="0">
                  <c:v>1695.3388973149199</c:v>
                </c:pt>
                <c:pt idx="1">
                  <c:v>1748.6</c:v>
                </c:pt>
                <c:pt idx="2">
                  <c:v>1878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дополнительный норматив</c:v>
                </c:pt>
              </c:strCache>
            </c:strRef>
          </c:tx>
          <c:spPr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c:spPr>
          <c:dLbls>
            <c:dLbl>
              <c:idx val="0"/>
              <c:layout>
                <c:manualLayout>
                  <c:x val="0"/>
                  <c:y val="-4.0199903306987674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1 665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3.1868822906205812E-3"/>
                  <c:y val="-4.4431472076144334E-2"/>
                </c:manualLayout>
              </c:layout>
              <c:showVal val="1"/>
            </c:dLbl>
            <c:dLbl>
              <c:idx val="2"/>
              <c:layout>
                <c:manualLayout>
                  <c:x val="6.3737645812412518E-3"/>
                  <c:y val="-8.2515590998553726E-2"/>
                </c:manualLayout>
              </c:layout>
              <c:showVal val="1"/>
            </c:dLbl>
            <c:dLbl>
              <c:idx val="3"/>
              <c:layout>
                <c:manualLayout>
                  <c:x val="1.5934411453102921E-3"/>
                  <c:y val="-9.7326081690601682E-2"/>
                </c:manualLayout>
              </c:layout>
              <c:showVal val="1"/>
            </c:dLbl>
            <c:txPr>
              <a:bodyPr/>
              <a:lstStyle/>
              <a:p>
                <a:pPr>
                  <a:defRPr sz="2400"/>
                </a:pPr>
                <a:endParaRPr lang="ru-RU"/>
              </a:p>
            </c:txPr>
            <c:showVal val="1"/>
          </c:dLbls>
          <c:cat>
            <c:strRef>
              <c:f>Лист1!$B$1:$D$1</c:f>
              <c:strCache>
                <c:ptCount val="3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</c:strCache>
            </c:strRef>
          </c:cat>
          <c:val>
            <c:numRef>
              <c:f>Лист1!$B$3:$D$3</c:f>
              <c:numCache>
                <c:formatCode>#,##0</c:formatCode>
                <c:ptCount val="3"/>
                <c:pt idx="0">
                  <c:v>1665.26389343708</c:v>
                </c:pt>
                <c:pt idx="1">
                  <c:v>1728</c:v>
                </c:pt>
                <c:pt idx="2">
                  <c:v>1865</c:v>
                </c:pt>
              </c:numCache>
            </c:numRef>
          </c:val>
        </c:ser>
        <c:dLbls>
          <c:showVal val="1"/>
        </c:dLbls>
        <c:gapWidth val="110"/>
        <c:gapDepth val="106"/>
        <c:shape val="box"/>
        <c:axId val="142996224"/>
        <c:axId val="142997760"/>
        <c:axId val="0"/>
      </c:bar3DChart>
      <c:dateAx>
        <c:axId val="142996224"/>
        <c:scaling>
          <c:orientation val="minMax"/>
        </c:scaling>
        <c:axPos val="b"/>
        <c:numFmt formatCode="General" sourceLinked="0"/>
        <c:majorTickMark val="none"/>
        <c:tickLblPos val="low"/>
        <c:txPr>
          <a:bodyPr anchor="ctr" anchorCtr="1"/>
          <a:lstStyle/>
          <a:p>
            <a:pPr>
              <a:defRPr sz="1600" b="1"/>
            </a:pPr>
            <a:endParaRPr lang="ru-RU"/>
          </a:p>
        </c:txPr>
        <c:crossAx val="142997760"/>
        <c:crosses val="autoZero"/>
        <c:lblOffset val="100"/>
        <c:baseTimeUnit val="days"/>
        <c:majorUnit val="1"/>
      </c:dateAx>
      <c:valAx>
        <c:axId val="142997760"/>
        <c:scaling>
          <c:orientation val="minMax"/>
          <c:max val="3100"/>
          <c:min val="0"/>
        </c:scaling>
        <c:delete val="1"/>
        <c:axPos val="l"/>
        <c:numFmt formatCode="#,##0" sourceLinked="1"/>
        <c:tickLblPos val="none"/>
        <c:crossAx val="142996224"/>
        <c:crosses val="autoZero"/>
        <c:crossBetween val="between"/>
      </c:valAx>
    </c:plotArea>
    <c:plotVisOnly val="1"/>
    <c:dispBlanksAs val="gap"/>
  </c:chart>
  <c:spPr>
    <a:noFill/>
    <a:ln>
      <a:noFill/>
    </a:ln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4"/>
  <c:chart>
    <c:autoTitleDeleted val="1"/>
    <c:view3D>
      <c:rotX val="10"/>
      <c:rotY val="15"/>
      <c:depthPercent val="70"/>
      <c:rAngAx val="1"/>
    </c:view3D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1.6101057641896541E-2"/>
          <c:y val="3.5909378124652856E-2"/>
          <c:w val="0.97718377180727956"/>
          <c:h val="0.47441950894345786"/>
        </c:manualLayout>
      </c:layout>
      <c:bar3DChart>
        <c:barDir val="col"/>
        <c:grouping val="clustered"/>
        <c:ser>
          <c:idx val="0"/>
          <c:order val="0"/>
          <c:tx>
            <c:strRef>
              <c:f>Лист1!$A$2</c:f>
              <c:strCache>
                <c:ptCount val="1"/>
                <c:pt idx="0">
                  <c:v>арендная плата за землю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tint val="50000"/>
                    <a:satMod val="300000"/>
                  </a:schemeClr>
                </a:gs>
                <a:gs pos="35000">
                  <a:schemeClr val="accent5">
                    <a:tint val="37000"/>
                    <a:satMod val="300000"/>
                  </a:schemeClr>
                </a:gs>
                <a:gs pos="100000">
                  <a:schemeClr val="accent5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5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dLbls>
            <c:dLbl>
              <c:idx val="0"/>
              <c:layout>
                <c:manualLayout>
                  <c:x val="-4.3727923710955904E-3"/>
                  <c:y val="-4.5810205792429989E-3"/>
                </c:manualLayout>
              </c:layout>
              <c:showVal val="1"/>
            </c:dLbl>
            <c:dLbl>
              <c:idx val="1"/>
              <c:layout>
                <c:manualLayout>
                  <c:x val="5.8303898281274495E-3"/>
                  <c:y val="6.8715308688644975E-3"/>
                </c:manualLayout>
              </c:layout>
              <c:showVal val="1"/>
            </c:dLbl>
            <c:dLbl>
              <c:idx val="2"/>
              <c:layout>
                <c:manualLayout>
                  <c:x val="1.4575974570318632E-3"/>
                  <c:y val="-6.8715308688644975E-3"/>
                </c:manualLayout>
              </c:layout>
              <c:showVal val="1"/>
            </c:dLbl>
            <c:dLbl>
              <c:idx val="3"/>
              <c:layout>
                <c:manualLayout>
                  <c:x val="5.8303898281275614E-3"/>
                  <c:y val="4.5810205792429989E-3"/>
                </c:manualLayout>
              </c:layout>
              <c:showVal val="1"/>
            </c:dLbl>
            <c:dLbl>
              <c:idx val="4"/>
              <c:layout>
                <c:manualLayout>
                  <c:x val="1.0688924538866289E-16"/>
                  <c:y val="8.0167860136754768E-2"/>
                </c:manualLayout>
              </c:layout>
              <c:showVal val="1"/>
            </c:dLbl>
            <c:txPr>
              <a:bodyPr/>
              <a:lstStyle/>
              <a:p>
                <a:pPr algn="ctr">
                  <a:defRPr lang="ru-RU" sz="2400" b="0" i="0" u="none" strike="noStrike" kern="1200" baseline="0">
                    <a:solidFill>
                      <a:prstClr val="black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</c:dLbls>
          <c:cat>
            <c:strRef>
              <c:f>Лист1!$B$1:$D$1</c:f>
              <c:strCache>
                <c:ptCount val="3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</c:strCache>
            </c:strRef>
          </c:cat>
          <c:val>
            <c:numRef>
              <c:f>Лист1!$B$2:$D$2</c:f>
              <c:numCache>
                <c:formatCode>#,##0</c:formatCode>
                <c:ptCount val="3"/>
                <c:pt idx="0">
                  <c:v>344</c:v>
                </c:pt>
                <c:pt idx="1">
                  <c:v>358</c:v>
                </c:pt>
                <c:pt idx="2" formatCode="0">
                  <c:v>372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земельный налог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50000"/>
                    <a:satMod val="300000"/>
                  </a:schemeClr>
                </a:gs>
                <a:gs pos="35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2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dLbls>
            <c:dLbl>
              <c:idx val="0"/>
              <c:layout>
                <c:manualLayout>
                  <c:x val="4.3727923710955904E-3"/>
                  <c:y val="0.10851980130337691"/>
                </c:manualLayout>
              </c:layout>
              <c:showVal val="1"/>
            </c:dLbl>
            <c:dLbl>
              <c:idx val="1"/>
              <c:layout>
                <c:manualLayout>
                  <c:x val="1.0203182199223042E-2"/>
                  <c:y val="0.10851980130337691"/>
                </c:manualLayout>
              </c:layout>
              <c:showVal val="1"/>
            </c:dLbl>
            <c:dLbl>
              <c:idx val="2"/>
              <c:layout>
                <c:manualLayout>
                  <c:x val="4.3727923710955904E-3"/>
                  <c:y val="0.10851980130337691"/>
                </c:manualLayout>
              </c:layout>
              <c:tx>
                <c:rich>
                  <a:bodyPr/>
                  <a:lstStyle/>
                  <a:p>
                    <a:r>
                      <a:rPr dirty="0" smtClean="0"/>
                      <a:t> 1393</a:t>
                    </a:r>
                    <a:endParaRPr dirty="0"/>
                  </a:p>
                </c:rich>
              </c:tx>
              <c:showVal val="1"/>
            </c:dLbl>
            <c:txPr>
              <a:bodyPr/>
              <a:lstStyle/>
              <a:p>
                <a:pPr algn="ctr">
                  <a:defRPr lang="ru-RU" sz="2400" b="0" i="0" u="none" strike="noStrike" kern="1200" baseline="0">
                    <a:solidFill>
                      <a:prstClr val="black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</c:dLbls>
          <c:cat>
            <c:strRef>
              <c:f>Лист1!$B$1:$D$1</c:f>
              <c:strCache>
                <c:ptCount val="3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</c:strCache>
            </c:strRef>
          </c:cat>
          <c:val>
            <c:numRef>
              <c:f>Лист1!$B$3:$D$3</c:f>
              <c:numCache>
                <c:formatCode>#,##0</c:formatCode>
                <c:ptCount val="3"/>
                <c:pt idx="0">
                  <c:v>1365</c:v>
                </c:pt>
                <c:pt idx="1">
                  <c:v>1379</c:v>
                </c:pt>
                <c:pt idx="2" formatCode="0">
                  <c:v>1393</c:v>
                </c:pt>
              </c:numCache>
            </c:numRef>
          </c:val>
        </c:ser>
        <c:dLbls>
          <c:showVal val="1"/>
        </c:dLbls>
        <c:shape val="box"/>
        <c:axId val="140193792"/>
        <c:axId val="140195328"/>
        <c:axId val="0"/>
      </c:bar3DChart>
      <c:dateAx>
        <c:axId val="140193792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600" b="1"/>
            </a:pPr>
            <a:endParaRPr lang="ru-RU"/>
          </a:p>
        </c:txPr>
        <c:crossAx val="140195328"/>
        <c:crosses val="autoZero"/>
        <c:lblOffset val="100"/>
        <c:baseTimeUnit val="days"/>
      </c:dateAx>
      <c:valAx>
        <c:axId val="140195328"/>
        <c:scaling>
          <c:orientation val="minMax"/>
          <c:max val="1350"/>
          <c:min val="0"/>
        </c:scaling>
        <c:delete val="1"/>
        <c:axPos val="l"/>
        <c:numFmt formatCode="#,##0" sourceLinked="1"/>
        <c:majorTickMark val="none"/>
        <c:tickLblPos val="none"/>
        <c:crossAx val="140193792"/>
        <c:crosses val="autoZero"/>
        <c:crossBetween val="between"/>
      </c:valAx>
      <c:spPr>
        <a:ln w="25400">
          <a:noFill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autoTitleDeleted val="1"/>
    <c:view3D>
      <c:rotX val="10"/>
      <c:rotY val="15"/>
      <c:depthPercent val="70"/>
      <c:rAngAx val="1"/>
    </c:view3D>
    <c:floor>
      <c:spPr>
        <a:solidFill>
          <a:schemeClr val="accent6">
            <a:lumMod val="40000"/>
            <a:lumOff val="60000"/>
          </a:schemeClr>
        </a:solidFill>
      </c:spPr>
    </c:floor>
    <c:plotArea>
      <c:layout>
        <c:manualLayout>
          <c:layoutTarget val="inner"/>
          <c:xMode val="edge"/>
          <c:yMode val="edge"/>
          <c:x val="6.715290271202384E-3"/>
          <c:y val="1.4018277835752455E-3"/>
          <c:w val="0.99328476302316016"/>
          <c:h val="0.69597383916406963"/>
        </c:manualLayout>
      </c:layout>
      <c:bar3DChart>
        <c:barDir val="col"/>
        <c:grouping val="clustered"/>
        <c:ser>
          <c:idx val="0"/>
          <c:order val="0"/>
          <c:tx>
            <c:strRef>
              <c:f>Лист1!$A$2</c:f>
              <c:strCache>
                <c:ptCount val="1"/>
                <c:pt idx="0">
                  <c:v>ЕНВД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tint val="50000"/>
                    <a:satMod val="300000"/>
                  </a:schemeClr>
                </a:gs>
                <a:gs pos="35000">
                  <a:schemeClr val="accent4">
                    <a:tint val="37000"/>
                    <a:satMod val="300000"/>
                  </a:schemeClr>
                </a:gs>
                <a:gs pos="100000">
                  <a:schemeClr val="accent4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4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dLbls>
            <c:dLbl>
              <c:idx val="0"/>
              <c:layout>
                <c:manualLayout>
                  <c:x val="-2.5898149505330452E-3"/>
                  <c:y val="0.23843468361635567"/>
                </c:manualLayout>
              </c:layout>
              <c:showVal val="1"/>
            </c:dLbl>
            <c:dLbl>
              <c:idx val="1"/>
              <c:layout>
                <c:manualLayout>
                  <c:x val="-3.3230434713603292E-3"/>
                  <c:y val="0.25324984979287235"/>
                </c:manualLayout>
              </c:layout>
              <c:showVal val="1"/>
            </c:dLbl>
            <c:dLbl>
              <c:idx val="2"/>
              <c:layout>
                <c:manualLayout>
                  <c:x val="-2.9641897865690251E-3"/>
                  <c:y val="4.8792655516908829E-3"/>
                </c:manualLayout>
              </c:layout>
              <c:showVal val="1"/>
            </c:dLbl>
            <c:dLbl>
              <c:idx val="3"/>
              <c:layout>
                <c:manualLayout>
                  <c:x val="7.4104744664224981E-3"/>
                  <c:y val="4.8197992245875834E-3"/>
                </c:manualLayout>
              </c:layout>
              <c:showVal val="1"/>
            </c:dLbl>
            <c:txPr>
              <a:bodyPr/>
              <a:lstStyle/>
              <a:p>
                <a:pPr>
                  <a:defRPr sz="2400"/>
                </a:pPr>
                <a:endParaRPr lang="ru-RU"/>
              </a:p>
            </c:txPr>
            <c:showVal val="1"/>
          </c:dLbls>
          <c:cat>
            <c:strRef>
              <c:f>Лист1!$B$1:$D$1</c:f>
              <c:strCache>
                <c:ptCount val="3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</c:strCache>
            </c:strRef>
          </c:cat>
          <c:val>
            <c:numRef>
              <c:f>Лист1!$B$2:$D$2</c:f>
              <c:numCache>
                <c:formatCode>#,##0</c:formatCode>
                <c:ptCount val="3"/>
                <c:pt idx="0">
                  <c:v>330</c:v>
                </c:pt>
                <c:pt idx="1">
                  <c:v>335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УСН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tint val="50000"/>
                    <a:satMod val="300000"/>
                  </a:schemeClr>
                </a:gs>
                <a:gs pos="35000">
                  <a:schemeClr val="accent6">
                    <a:tint val="37000"/>
                    <a:satMod val="300000"/>
                  </a:schemeClr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6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dLbls>
            <c:dLbl>
              <c:idx val="0"/>
              <c:layout>
                <c:manualLayout>
                  <c:x val="1.4819781928992017E-3"/>
                  <c:y val="0.18473895582329408"/>
                </c:manualLayout>
              </c:layout>
              <c:showVal val="1"/>
            </c:dLbl>
            <c:dLbl>
              <c:idx val="1"/>
              <c:layout>
                <c:manualLayout>
                  <c:x val="0"/>
                  <c:y val="0.20883534136546275"/>
                </c:manualLayout>
              </c:layout>
              <c:showVal val="1"/>
            </c:dLbl>
            <c:dLbl>
              <c:idx val="2"/>
              <c:layout>
                <c:manualLayout>
                  <c:x val="8.8925693597070796E-3"/>
                  <c:y val="0.11646586345381529"/>
                </c:manualLayout>
              </c:layout>
              <c:showVal val="1"/>
            </c:dLbl>
            <c:dLbl>
              <c:idx val="3"/>
              <c:layout>
                <c:manualLayout>
                  <c:x val="1.0374664252991498E-2"/>
                  <c:y val="-6.7834343192636924E-3"/>
                </c:manualLayout>
              </c:layout>
              <c:showVal val="1"/>
            </c:dLbl>
            <c:txPr>
              <a:bodyPr/>
              <a:lstStyle/>
              <a:p>
                <a:pPr>
                  <a:defRPr sz="2400"/>
                </a:pPr>
                <a:endParaRPr lang="ru-RU"/>
              </a:p>
            </c:txPr>
            <c:showVal val="1"/>
          </c:dLbls>
          <c:cat>
            <c:strRef>
              <c:f>Лист1!$B$1:$D$1</c:f>
              <c:strCache>
                <c:ptCount val="3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</c:strCache>
            </c:strRef>
          </c:cat>
          <c:val>
            <c:numRef>
              <c:f>Лист1!$B$3:$D$3</c:f>
              <c:numCache>
                <c:formatCode>#,##0</c:formatCode>
                <c:ptCount val="3"/>
                <c:pt idx="0" formatCode="General">
                  <c:v>364</c:v>
                </c:pt>
                <c:pt idx="1">
                  <c:v>369</c:v>
                </c:pt>
                <c:pt idx="2" formatCode="0">
                  <c:v>374</c:v>
                </c:pt>
              </c:numCache>
            </c:numRef>
          </c:val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Патент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dLbls>
            <c:dLbl>
              <c:idx val="3"/>
              <c:layout>
                <c:manualLayout>
                  <c:x val="5.8972205702634353E-3"/>
                  <c:y val="6.7834343192636924E-3"/>
                </c:manualLayout>
              </c:layout>
              <c:showVal val="1"/>
            </c:dLbl>
            <c:txPr>
              <a:bodyPr/>
              <a:lstStyle/>
              <a:p>
                <a:pPr>
                  <a:defRPr sz="2400"/>
                </a:pPr>
                <a:endParaRPr lang="ru-RU"/>
              </a:p>
            </c:txPr>
            <c:showVal val="1"/>
          </c:dLbls>
          <c:cat>
            <c:strRef>
              <c:f>Лист1!$B$1:$D$1</c:f>
              <c:strCache>
                <c:ptCount val="3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</c:strCache>
            </c:strRef>
          </c:cat>
          <c:val>
            <c:numRef>
              <c:f>Лист1!$B$4:$D$4</c:f>
              <c:numCache>
                <c:formatCode>#,##0</c:formatCode>
                <c:ptCount val="3"/>
                <c:pt idx="0">
                  <c:v>12</c:v>
                </c:pt>
                <c:pt idx="1">
                  <c:v>12</c:v>
                </c:pt>
                <c:pt idx="2">
                  <c:v>15</c:v>
                </c:pt>
              </c:numCache>
            </c:numRef>
          </c:val>
        </c:ser>
        <c:dLbls>
          <c:showVal val="1"/>
        </c:dLbls>
        <c:gapWidth val="56"/>
        <c:shape val="box"/>
        <c:axId val="140280960"/>
        <c:axId val="140282496"/>
        <c:axId val="0"/>
      </c:bar3DChart>
      <c:dateAx>
        <c:axId val="140280960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600" b="1"/>
            </a:pPr>
            <a:endParaRPr lang="ru-RU"/>
          </a:p>
        </c:txPr>
        <c:crossAx val="140282496"/>
        <c:crosses val="autoZero"/>
        <c:lblOffset val="100"/>
        <c:baseTimeUnit val="days"/>
      </c:dateAx>
      <c:valAx>
        <c:axId val="140282496"/>
        <c:scaling>
          <c:orientation val="minMax"/>
          <c:max val="400"/>
          <c:min val="0"/>
        </c:scaling>
        <c:delete val="1"/>
        <c:axPos val="l"/>
        <c:numFmt formatCode="#,##0" sourceLinked="1"/>
        <c:tickLblPos val="none"/>
        <c:crossAx val="140280960"/>
        <c:crosses val="autoZero"/>
        <c:crossBetween val="between"/>
        <c:majorUnit val="100"/>
        <c:minorUnit val="50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Безвозмедные поступления в 2018 году</c:v>
                </c:pt>
              </c:strCache>
            </c:strRef>
          </c:tx>
          <c:spPr>
            <a:ln>
              <a:solidFill>
                <a:schemeClr val="tx2"/>
              </a:solidFill>
            </a:ln>
          </c:spPr>
          <c:dPt>
            <c:idx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tx2"/>
                </a:solidFill>
              </a:ln>
            </c:spPr>
          </c:dPt>
          <c:dPt>
            <c:idx val="1"/>
            <c:spPr>
              <a:solidFill>
                <a:srgbClr val="F5F959"/>
              </a:solidFill>
              <a:ln>
                <a:solidFill>
                  <a:schemeClr val="tx2"/>
                </a:solidFill>
              </a:ln>
            </c:spPr>
          </c:dPt>
          <c:dPt>
            <c:idx val="2"/>
            <c:spPr>
              <a:solidFill>
                <a:schemeClr val="accent5">
                  <a:lumMod val="60000"/>
                  <a:lumOff val="40000"/>
                </a:schemeClr>
              </a:solidFill>
              <a:ln>
                <a:solidFill>
                  <a:schemeClr val="tx2"/>
                </a:solidFill>
              </a:ln>
            </c:spPr>
          </c:dPt>
          <c:dPt>
            <c:idx val="3"/>
            <c:spPr>
              <a:solidFill>
                <a:schemeClr val="accent3">
                  <a:lumMod val="75000"/>
                </a:schemeClr>
              </a:solidFill>
              <a:ln>
                <a:solidFill>
                  <a:schemeClr val="tx2"/>
                </a:solidFill>
              </a:ln>
            </c:spPr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smtClean="0"/>
                      <a:t>1</a:t>
                    </a:r>
                    <a:r>
                      <a:rPr lang="ru-RU" smtClean="0"/>
                      <a:t>9</a:t>
                    </a:r>
                    <a:r>
                      <a:rPr lang="en-US" smtClean="0"/>
                      <a:t>%</a:t>
                    </a:r>
                    <a:endParaRPr lang="en-US" dirty="0"/>
                  </a:p>
                </c:rich>
              </c:tx>
              <c:dLblPos val="inEnd"/>
              <c:showPercent val="1"/>
            </c:dLbl>
            <c:dLbl>
              <c:idx val="1"/>
              <c:layout>
                <c:manualLayout>
                  <c:x val="-2.1794539833464199E-2"/>
                  <c:y val="4.7118846986231984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0,6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bestFit"/>
              <c:showPercent val="1"/>
            </c:dLbl>
            <c:dLbl>
              <c:idx val="2"/>
              <c:tx>
                <c:rich>
                  <a:bodyPr/>
                  <a:lstStyle/>
                  <a:p>
                    <a:r>
                      <a:rPr lang="ru-RU" smtClean="0"/>
                      <a:t>80</a:t>
                    </a:r>
                    <a:r>
                      <a:rPr lang="en-US" smtClean="0"/>
                      <a:t>%</a:t>
                    </a:r>
                    <a:endParaRPr lang="en-US" dirty="0"/>
                  </a:p>
                </c:rich>
              </c:tx>
              <c:dLblPos val="inEnd"/>
              <c:showPercent val="1"/>
            </c:dLbl>
            <c:dLbl>
              <c:idx val="3"/>
              <c:layout>
                <c:manualLayout>
                  <c:x val="-1.1740985207038044E-2"/>
                  <c:y val="-1.271777869871549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0,</a:t>
                    </a:r>
                    <a:r>
                      <a:rPr lang="en-US" dirty="0" smtClean="0"/>
                      <a:t>2</a:t>
                    </a:r>
                    <a:r>
                      <a:rPr lang="en-US" dirty="0"/>
                      <a:t>%</a:t>
                    </a:r>
                  </a:p>
                </c:rich>
              </c:tx>
              <c:dLblPos val="bestFit"/>
              <c:showPercent val="1"/>
            </c:dLbl>
            <c:dLbl>
              <c:idx val="4"/>
              <c:layout>
                <c:manualLayout>
                  <c:x val="5.9288720985349118E-2"/>
                  <c:y val="5.913781829902842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0,</a:t>
                    </a:r>
                    <a:r>
                      <a:rPr lang="en-US" dirty="0" smtClean="0"/>
                      <a:t>2</a:t>
                    </a:r>
                    <a:r>
                      <a:rPr lang="en-US" dirty="0"/>
                      <a:t>%</a:t>
                    </a:r>
                  </a:p>
                </c:rich>
              </c:tx>
              <c:dLblPos val="bestFit"/>
              <c:showPercent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inEnd"/>
            <c:showPercent val="1"/>
            <c:showLeaderLines val="1"/>
          </c:dLbls>
          <c:cat>
            <c:strRef>
              <c:f>Лист1!$A$2:$A$6</c:f>
              <c:strCache>
                <c:ptCount val="5"/>
                <c:pt idx="0">
                  <c:v>Дотации  </c:v>
                </c:pt>
                <c:pt idx="1">
                  <c:v>Субсидии  </c:v>
                </c:pt>
                <c:pt idx="2">
                  <c:v>Субвенции  </c:v>
                </c:pt>
                <c:pt idx="3">
                  <c:v>Безвозмездные поступления от негосударственных организаций</c:v>
                </c:pt>
                <c:pt idx="4">
                  <c:v>Прочие безвозмездные поступления 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 formatCode="#,##0">
                  <c:v>2750</c:v>
                </c:pt>
                <c:pt idx="1">
                  <c:v>1707</c:v>
                </c:pt>
                <c:pt idx="2" formatCode="#,##0">
                  <c:v>8835</c:v>
                </c:pt>
                <c:pt idx="3">
                  <c:v>250</c:v>
                </c:pt>
                <c:pt idx="4">
                  <c:v>110</c:v>
                </c:pt>
              </c:numCache>
            </c:numRef>
          </c:val>
        </c:ser>
        <c:firstSliceAng val="45"/>
      </c:pie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263FC18-63C7-4AE7-A1C1-84127B390596}" type="doc">
      <dgm:prSet loTypeId="urn:microsoft.com/office/officeart/2005/8/layout/cycle8" loCatId="cycle" qsTypeId="urn:microsoft.com/office/officeart/2005/8/quickstyle/simple2" qsCatId="simple" csTypeId="urn:microsoft.com/office/officeart/2005/8/colors/accent1_2" csCatId="accent1" phldr="1"/>
      <dgm:spPr/>
    </dgm:pt>
    <dgm:pt modelId="{C8C90BA1-F3A5-45E9-BCBE-FF581BFE9CE5}">
      <dgm:prSet phldrT="[Текст]" custT="1"/>
      <dgm:spPr/>
      <dgm:t>
        <a:bodyPr/>
        <a:lstStyle/>
        <a:p>
          <a:pPr algn="ctr"/>
          <a:r>
            <a:rPr lang="ru-RU" sz="1400" b="1" smtClean="0"/>
            <a:t>3.</a:t>
          </a:r>
          <a:r>
            <a:rPr lang="ru-RU" sz="1200" b="1" smtClean="0"/>
            <a:t> </a:t>
          </a:r>
          <a:r>
            <a:rPr lang="ru-RU" sz="1100" b="1" smtClean="0"/>
            <a:t>Утверждение бюджета очередного года –СНД</a:t>
          </a:r>
          <a:endParaRPr lang="ru-RU" sz="1100" b="1" dirty="0"/>
        </a:p>
      </dgm:t>
    </dgm:pt>
    <dgm:pt modelId="{432CEEC4-414C-4AC4-87D3-C28DFD6ABAD6}" type="parTrans" cxnId="{F3C3517C-41D9-4D37-B4F8-D880B9ADB33E}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3C581DA7-A2AA-42C9-8DA3-745DBF4F6DE9}" type="sibTrans" cxnId="{F3C3517C-41D9-4D37-B4F8-D880B9ADB33E}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C27D20BF-6732-4C8E-A635-06AE3CE55AD0}">
      <dgm:prSet phldrT="[Текст]" custT="1"/>
      <dgm:spPr/>
      <dgm:t>
        <a:bodyPr/>
        <a:lstStyle/>
        <a:p>
          <a:pPr algn="ctr"/>
          <a:r>
            <a:rPr lang="ru-RU" sz="1400" b="1" dirty="0" smtClean="0"/>
            <a:t>4.</a:t>
          </a:r>
          <a:r>
            <a:rPr lang="ru-RU" sz="1200" b="1" dirty="0" smtClean="0"/>
            <a:t> </a:t>
          </a:r>
          <a:r>
            <a:rPr lang="ru-RU" sz="1000" b="1" dirty="0" smtClean="0"/>
            <a:t>Исполнение бюджета в текущем году – ГРБС, ФО, ГАДБ</a:t>
          </a:r>
          <a:endParaRPr lang="ru-RU" sz="1100" b="1" dirty="0"/>
        </a:p>
      </dgm:t>
    </dgm:pt>
    <dgm:pt modelId="{FFF82F4D-D8A9-46F0-A6C1-16D608F2206A}" type="parTrans" cxnId="{235A0505-BA50-48DF-B0AE-E88CB496778F}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A73F68BD-5DE5-4BD5-832F-8DEAF2563097}" type="sibTrans" cxnId="{235A0505-BA50-48DF-B0AE-E88CB496778F}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0DB74938-9826-4A41-9B29-76C340CE1C1E}">
      <dgm:prSet phldrT="[Текст]" custT="1"/>
      <dgm:spPr/>
      <dgm:t>
        <a:bodyPr/>
        <a:lstStyle/>
        <a:p>
          <a:pPr algn="l"/>
          <a:r>
            <a:rPr lang="ru-RU" sz="1400" b="1" dirty="0" smtClean="0"/>
            <a:t>  </a:t>
          </a:r>
        </a:p>
        <a:p>
          <a:pPr algn="l"/>
          <a:r>
            <a:rPr lang="ru-RU" sz="1400" b="1" dirty="0" smtClean="0"/>
            <a:t>5.</a:t>
          </a:r>
          <a:r>
            <a:rPr lang="en-US" sz="1400" b="1" dirty="0" smtClean="0"/>
            <a:t> </a:t>
          </a:r>
          <a:r>
            <a:rPr lang="ru-RU" sz="1000" b="1" dirty="0" smtClean="0"/>
            <a:t>Формирование отчета об исполнении бюджета – ФО, ГРБС, ГАДБ</a:t>
          </a:r>
          <a:endParaRPr lang="ru-RU" sz="1000" b="1" dirty="0"/>
        </a:p>
      </dgm:t>
    </dgm:pt>
    <dgm:pt modelId="{CCF15FA8-6814-4F14-A216-1266FDF6BAF7}" type="parTrans" cxnId="{828B3A45-F671-497D-B8BC-35AAF7224EE8}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DB2B6495-172D-46FA-8AD9-CD2D6F13CDB2}" type="sibTrans" cxnId="{828B3A45-F671-497D-B8BC-35AAF7224EE8}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D8F276B6-3BA3-4539-971A-16B76521628D}">
      <dgm:prSet phldrT="[Текст]" custT="1"/>
      <dgm:spPr/>
      <dgm:t>
        <a:bodyPr/>
        <a:lstStyle/>
        <a:p>
          <a:pPr algn="ctr"/>
          <a:endParaRPr lang="ru-RU" sz="1200" b="1" dirty="0" smtClean="0"/>
        </a:p>
        <a:p>
          <a:pPr algn="r"/>
          <a:r>
            <a:rPr lang="ru-RU" sz="1400" b="1" dirty="0" smtClean="0"/>
            <a:t>7. </a:t>
          </a:r>
          <a:r>
            <a:rPr lang="ru-RU" sz="1000" b="1" dirty="0" smtClean="0"/>
            <a:t>Утверждение отчета об исполнении бюджета – СНД,</a:t>
          </a:r>
          <a:r>
            <a:rPr lang="en-US" sz="1000" b="1" dirty="0" smtClean="0"/>
            <a:t> </a:t>
          </a:r>
          <a:r>
            <a:rPr lang="ru-RU" sz="1000" b="1" dirty="0" smtClean="0">
              <a:solidFill>
                <a:srgbClr val="FF0000"/>
              </a:solidFill>
            </a:rPr>
            <a:t>публичные</a:t>
          </a:r>
          <a:r>
            <a:rPr lang="en-US" sz="1000" b="1" dirty="0" smtClean="0">
              <a:solidFill>
                <a:srgbClr val="FF0000"/>
              </a:solidFill>
            </a:rPr>
            <a:t> </a:t>
          </a:r>
          <a:r>
            <a:rPr lang="ru-RU" sz="1000" b="1" dirty="0" smtClean="0">
              <a:solidFill>
                <a:srgbClr val="FF0000"/>
              </a:solidFill>
            </a:rPr>
            <a:t>слушания</a:t>
          </a:r>
          <a:endParaRPr lang="ru-RU" sz="1000" b="1" dirty="0">
            <a:solidFill>
              <a:srgbClr val="FF0000"/>
            </a:solidFill>
          </a:endParaRPr>
        </a:p>
      </dgm:t>
    </dgm:pt>
    <dgm:pt modelId="{47A04E95-7A75-4F49-BFC3-6CBA789F906C}" type="parTrans" cxnId="{6C1B7BB9-3BB5-4F02-9D2C-17CFBDAAB926}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58CAC353-A7D9-4DF4-BC76-79E08B5DACE3}" type="sibTrans" cxnId="{6C1B7BB9-3BB5-4F02-9D2C-17CFBDAAB926}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B981DE94-722A-4EBE-9C8D-82FB66C28672}">
      <dgm:prSet phldrT="[Текст]" custT="1"/>
      <dgm:spPr/>
      <dgm:t>
        <a:bodyPr/>
        <a:lstStyle/>
        <a:p>
          <a:pPr algn="l"/>
          <a:r>
            <a:rPr lang="ru-RU" sz="1400" b="1" dirty="0" smtClean="0"/>
            <a:t>1.</a:t>
          </a:r>
          <a:r>
            <a:rPr lang="ru-RU" sz="1200" b="1" dirty="0" smtClean="0"/>
            <a:t> </a:t>
          </a:r>
          <a:r>
            <a:rPr lang="ru-RU" sz="1100" b="1" dirty="0" smtClean="0"/>
            <a:t>Составление</a:t>
          </a:r>
          <a:r>
            <a:rPr lang="en-US" sz="1100" b="1" dirty="0" smtClean="0"/>
            <a:t> </a:t>
          </a:r>
          <a:r>
            <a:rPr lang="ru-RU" sz="1100" b="1" dirty="0" smtClean="0"/>
            <a:t>проекта бюджета очередного года – ГРБС, ФО, ГАДБ</a:t>
          </a:r>
          <a:endParaRPr lang="ru-RU" sz="1100" b="1" dirty="0"/>
        </a:p>
      </dgm:t>
    </dgm:pt>
    <dgm:pt modelId="{35597CFD-BEC1-46C9-9B91-CBF7A7B3C369}" type="parTrans" cxnId="{406B0A5E-D5B3-4191-BD90-38B599A51B67}">
      <dgm:prSet/>
      <dgm:spPr/>
      <dgm:t>
        <a:bodyPr/>
        <a:lstStyle/>
        <a:p>
          <a:endParaRPr lang="ru-RU"/>
        </a:p>
      </dgm:t>
    </dgm:pt>
    <dgm:pt modelId="{74E38537-FDA7-4E5A-96C8-47933E3E1B9C}" type="sibTrans" cxnId="{406B0A5E-D5B3-4191-BD90-38B599A51B67}">
      <dgm:prSet/>
      <dgm:spPr/>
      <dgm:t>
        <a:bodyPr/>
        <a:lstStyle/>
        <a:p>
          <a:endParaRPr lang="ru-RU"/>
        </a:p>
      </dgm:t>
    </dgm:pt>
    <dgm:pt modelId="{8DC0DCAC-923E-4C05-A041-D49A601E9020}">
      <dgm:prSet phldrT="[Текст]" custT="1"/>
      <dgm:spPr/>
      <dgm:t>
        <a:bodyPr/>
        <a:lstStyle/>
        <a:p>
          <a:pPr algn="r"/>
          <a:r>
            <a:rPr lang="ru-RU" sz="1400" b="1" dirty="0" smtClean="0"/>
            <a:t>2.</a:t>
          </a:r>
          <a:r>
            <a:rPr lang="ru-RU" sz="1100" b="1" dirty="0" smtClean="0"/>
            <a:t> </a:t>
          </a:r>
          <a:r>
            <a:rPr lang="ru-RU" sz="1000" b="1" dirty="0" smtClean="0"/>
            <a:t>Рассмотрение проекта бюджета очередного года – СНД, </a:t>
          </a:r>
          <a:r>
            <a:rPr lang="ru-RU" sz="1000" b="1" dirty="0" smtClean="0">
              <a:solidFill>
                <a:srgbClr val="FF0000"/>
              </a:solidFill>
            </a:rPr>
            <a:t>публичные слушания</a:t>
          </a:r>
          <a:endParaRPr lang="ru-RU" sz="1000" b="1" dirty="0">
            <a:solidFill>
              <a:srgbClr val="FF0000"/>
            </a:solidFill>
          </a:endParaRPr>
        </a:p>
      </dgm:t>
    </dgm:pt>
    <dgm:pt modelId="{71BBC231-03F5-4EC9-8E2B-ADF13FE7DE8D}" type="parTrans" cxnId="{F212FA33-22A0-4218-84B7-544384BFFE4C}">
      <dgm:prSet/>
      <dgm:spPr/>
      <dgm:t>
        <a:bodyPr/>
        <a:lstStyle/>
        <a:p>
          <a:endParaRPr lang="ru-RU"/>
        </a:p>
      </dgm:t>
    </dgm:pt>
    <dgm:pt modelId="{1EA53990-8D8E-4D99-88BB-2C0DCAEF1263}" type="sibTrans" cxnId="{F212FA33-22A0-4218-84B7-544384BFFE4C}">
      <dgm:prSet/>
      <dgm:spPr/>
      <dgm:t>
        <a:bodyPr/>
        <a:lstStyle/>
        <a:p>
          <a:endParaRPr lang="ru-RU"/>
        </a:p>
      </dgm:t>
    </dgm:pt>
    <dgm:pt modelId="{13F19FB1-198B-4856-B4C2-2234187A50C0}">
      <dgm:prSet phldrT="[Текст]" custT="1"/>
      <dgm:spPr/>
      <dgm:t>
        <a:bodyPr/>
        <a:lstStyle/>
        <a:p>
          <a:pPr algn="l"/>
          <a:r>
            <a:rPr lang="ru-RU" sz="1400" b="1" dirty="0" smtClean="0"/>
            <a:t>6. </a:t>
          </a:r>
          <a:r>
            <a:rPr lang="ru-RU" sz="1000" b="1" dirty="0" smtClean="0"/>
            <a:t>Подготовка заключения на годовой отчёт об исполнении бюджета – КГК</a:t>
          </a:r>
          <a:endParaRPr lang="ru-RU" sz="1000" b="1" dirty="0"/>
        </a:p>
      </dgm:t>
    </dgm:pt>
    <dgm:pt modelId="{97B3D491-CBDB-489F-ACC5-405440CC4774}" type="parTrans" cxnId="{EBDE9595-D3D7-4AEF-A586-06D95112F8E0}">
      <dgm:prSet/>
      <dgm:spPr/>
      <dgm:t>
        <a:bodyPr/>
        <a:lstStyle/>
        <a:p>
          <a:endParaRPr lang="ru-RU"/>
        </a:p>
      </dgm:t>
    </dgm:pt>
    <dgm:pt modelId="{A18EB54A-FF56-4DB2-8B68-41B856455191}" type="sibTrans" cxnId="{EBDE9595-D3D7-4AEF-A586-06D95112F8E0}">
      <dgm:prSet/>
      <dgm:spPr/>
      <dgm:t>
        <a:bodyPr/>
        <a:lstStyle/>
        <a:p>
          <a:endParaRPr lang="ru-RU"/>
        </a:p>
      </dgm:t>
    </dgm:pt>
    <dgm:pt modelId="{89F43A97-74D3-4C5E-8C0F-9A1131C48778}" type="pres">
      <dgm:prSet presAssocID="{B263FC18-63C7-4AE7-A1C1-84127B390596}" presName="compositeShape" presStyleCnt="0">
        <dgm:presLayoutVars>
          <dgm:chMax val="7"/>
          <dgm:dir/>
          <dgm:resizeHandles val="exact"/>
        </dgm:presLayoutVars>
      </dgm:prSet>
      <dgm:spPr/>
    </dgm:pt>
    <dgm:pt modelId="{254D6150-07D9-443D-83EE-27F7B49F69D2}" type="pres">
      <dgm:prSet presAssocID="{B263FC18-63C7-4AE7-A1C1-84127B390596}" presName="wedge1" presStyleLbl="node1" presStyleIdx="0" presStyleCnt="7"/>
      <dgm:spPr/>
      <dgm:t>
        <a:bodyPr/>
        <a:lstStyle/>
        <a:p>
          <a:endParaRPr lang="ru-RU"/>
        </a:p>
      </dgm:t>
    </dgm:pt>
    <dgm:pt modelId="{2F750E0B-CDE1-4D53-9ECC-2DD4EDBE594E}" type="pres">
      <dgm:prSet presAssocID="{B263FC18-63C7-4AE7-A1C1-84127B390596}" presName="dummy1a" presStyleCnt="0"/>
      <dgm:spPr/>
    </dgm:pt>
    <dgm:pt modelId="{03627226-5A12-48EC-90B0-0DE064674925}" type="pres">
      <dgm:prSet presAssocID="{B263FC18-63C7-4AE7-A1C1-84127B390596}" presName="dummy1b" presStyleCnt="0"/>
      <dgm:spPr/>
    </dgm:pt>
    <dgm:pt modelId="{97CB748A-3C8A-449D-B5DC-2999D3079B46}" type="pres">
      <dgm:prSet presAssocID="{B263FC18-63C7-4AE7-A1C1-84127B390596}" presName="wedge1Tx" presStyleLbl="node1" presStyleIdx="0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5BCAB1-C210-4D29-A026-4280E164710A}" type="pres">
      <dgm:prSet presAssocID="{B263FC18-63C7-4AE7-A1C1-84127B390596}" presName="wedge2" presStyleLbl="node1" presStyleIdx="1" presStyleCnt="7"/>
      <dgm:spPr/>
      <dgm:t>
        <a:bodyPr/>
        <a:lstStyle/>
        <a:p>
          <a:endParaRPr lang="ru-RU"/>
        </a:p>
      </dgm:t>
    </dgm:pt>
    <dgm:pt modelId="{5015C444-E060-4B50-B862-13F7FF4A30F5}" type="pres">
      <dgm:prSet presAssocID="{B263FC18-63C7-4AE7-A1C1-84127B390596}" presName="dummy2a" presStyleCnt="0"/>
      <dgm:spPr/>
    </dgm:pt>
    <dgm:pt modelId="{2773A5BC-C9D4-4E8D-B1ED-828977462C6D}" type="pres">
      <dgm:prSet presAssocID="{B263FC18-63C7-4AE7-A1C1-84127B390596}" presName="dummy2b" presStyleCnt="0"/>
      <dgm:spPr/>
    </dgm:pt>
    <dgm:pt modelId="{14CBF55A-6621-4ACB-BC22-C955567C63C9}" type="pres">
      <dgm:prSet presAssocID="{B263FC18-63C7-4AE7-A1C1-84127B390596}" presName="wedge2Tx" presStyleLbl="node1" presStyleIdx="1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A959FA-1D21-4704-B1FF-F3624A501DEB}" type="pres">
      <dgm:prSet presAssocID="{B263FC18-63C7-4AE7-A1C1-84127B390596}" presName="wedge3" presStyleLbl="node1" presStyleIdx="2" presStyleCnt="7"/>
      <dgm:spPr/>
      <dgm:t>
        <a:bodyPr/>
        <a:lstStyle/>
        <a:p>
          <a:endParaRPr lang="ru-RU"/>
        </a:p>
      </dgm:t>
    </dgm:pt>
    <dgm:pt modelId="{077C768F-0313-42CC-B829-689E3E6264E6}" type="pres">
      <dgm:prSet presAssocID="{B263FC18-63C7-4AE7-A1C1-84127B390596}" presName="dummy3a" presStyleCnt="0"/>
      <dgm:spPr/>
    </dgm:pt>
    <dgm:pt modelId="{0634752B-A59D-4672-9F88-039CD164AFAE}" type="pres">
      <dgm:prSet presAssocID="{B263FC18-63C7-4AE7-A1C1-84127B390596}" presName="dummy3b" presStyleCnt="0"/>
      <dgm:spPr/>
    </dgm:pt>
    <dgm:pt modelId="{B15C6EFD-011E-4EA8-893A-6EC93A12B6D7}" type="pres">
      <dgm:prSet presAssocID="{B263FC18-63C7-4AE7-A1C1-84127B390596}" presName="wedge3Tx" presStyleLbl="node1" presStyleIdx="2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44E62B-2290-462A-9CB9-1486F0D7772B}" type="pres">
      <dgm:prSet presAssocID="{B263FC18-63C7-4AE7-A1C1-84127B390596}" presName="wedge4" presStyleLbl="node1" presStyleIdx="3" presStyleCnt="7" custLinFactNeighborX="121" custLinFactNeighborY="-148"/>
      <dgm:spPr/>
      <dgm:t>
        <a:bodyPr/>
        <a:lstStyle/>
        <a:p>
          <a:endParaRPr lang="ru-RU"/>
        </a:p>
      </dgm:t>
    </dgm:pt>
    <dgm:pt modelId="{33EEF588-3150-46B5-AFA7-2A69AA309F90}" type="pres">
      <dgm:prSet presAssocID="{B263FC18-63C7-4AE7-A1C1-84127B390596}" presName="dummy4a" presStyleCnt="0"/>
      <dgm:spPr/>
    </dgm:pt>
    <dgm:pt modelId="{1F72B0D0-966E-4A0E-8561-593B60D50016}" type="pres">
      <dgm:prSet presAssocID="{B263FC18-63C7-4AE7-A1C1-84127B390596}" presName="dummy4b" presStyleCnt="0"/>
      <dgm:spPr/>
    </dgm:pt>
    <dgm:pt modelId="{3D69D1E0-B709-41F7-B029-28C794919D41}" type="pres">
      <dgm:prSet presAssocID="{B263FC18-63C7-4AE7-A1C1-84127B390596}" presName="wedge4Tx" presStyleLbl="node1" presStyleIdx="3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D4A354-65EB-432D-9EEC-AB1EF9A3E270}" type="pres">
      <dgm:prSet presAssocID="{B263FC18-63C7-4AE7-A1C1-84127B390596}" presName="wedge5" presStyleLbl="node1" presStyleIdx="4" presStyleCnt="7" custScaleX="103824"/>
      <dgm:spPr/>
      <dgm:t>
        <a:bodyPr/>
        <a:lstStyle/>
        <a:p>
          <a:endParaRPr lang="ru-RU"/>
        </a:p>
      </dgm:t>
    </dgm:pt>
    <dgm:pt modelId="{4716336F-6EDC-48D7-B4C8-8B1E156B35E2}" type="pres">
      <dgm:prSet presAssocID="{B263FC18-63C7-4AE7-A1C1-84127B390596}" presName="dummy5a" presStyleCnt="0"/>
      <dgm:spPr/>
    </dgm:pt>
    <dgm:pt modelId="{883E9306-1651-47D1-9B76-D3176D2C7DFA}" type="pres">
      <dgm:prSet presAssocID="{B263FC18-63C7-4AE7-A1C1-84127B390596}" presName="dummy5b" presStyleCnt="0"/>
      <dgm:spPr/>
    </dgm:pt>
    <dgm:pt modelId="{92691257-37CC-4BCF-9ADF-912B4DC4F744}" type="pres">
      <dgm:prSet presAssocID="{B263FC18-63C7-4AE7-A1C1-84127B390596}" presName="wedge5Tx" presStyleLbl="node1" presStyleIdx="4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9122B7-32C0-487B-8918-78F73237B499}" type="pres">
      <dgm:prSet presAssocID="{B263FC18-63C7-4AE7-A1C1-84127B390596}" presName="wedge6" presStyleLbl="node1" presStyleIdx="5" presStyleCnt="7"/>
      <dgm:spPr/>
      <dgm:t>
        <a:bodyPr/>
        <a:lstStyle/>
        <a:p>
          <a:endParaRPr lang="ru-RU"/>
        </a:p>
      </dgm:t>
    </dgm:pt>
    <dgm:pt modelId="{76549985-22EE-4D0C-8F72-8566FCB7AFD5}" type="pres">
      <dgm:prSet presAssocID="{B263FC18-63C7-4AE7-A1C1-84127B390596}" presName="dummy6a" presStyleCnt="0"/>
      <dgm:spPr/>
    </dgm:pt>
    <dgm:pt modelId="{975C5A7F-C19C-4628-8766-8D47F22D62EC}" type="pres">
      <dgm:prSet presAssocID="{B263FC18-63C7-4AE7-A1C1-84127B390596}" presName="dummy6b" presStyleCnt="0"/>
      <dgm:spPr/>
    </dgm:pt>
    <dgm:pt modelId="{618234CE-63BD-4CC1-88B7-0441C77A9A19}" type="pres">
      <dgm:prSet presAssocID="{B263FC18-63C7-4AE7-A1C1-84127B390596}" presName="wedge6Tx" presStyleLbl="node1" presStyleIdx="5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4B0C10-C016-40D2-83A1-174F381D9117}" type="pres">
      <dgm:prSet presAssocID="{B263FC18-63C7-4AE7-A1C1-84127B390596}" presName="wedge7" presStyleLbl="node1" presStyleIdx="6" presStyleCnt="7"/>
      <dgm:spPr/>
      <dgm:t>
        <a:bodyPr/>
        <a:lstStyle/>
        <a:p>
          <a:endParaRPr lang="ru-RU"/>
        </a:p>
      </dgm:t>
    </dgm:pt>
    <dgm:pt modelId="{E1A79A25-D872-47E6-9D6D-59A18B21574D}" type="pres">
      <dgm:prSet presAssocID="{B263FC18-63C7-4AE7-A1C1-84127B390596}" presName="dummy7a" presStyleCnt="0"/>
      <dgm:spPr/>
    </dgm:pt>
    <dgm:pt modelId="{4B9F3CB7-7C44-4A20-87EF-4C3066E8F457}" type="pres">
      <dgm:prSet presAssocID="{B263FC18-63C7-4AE7-A1C1-84127B390596}" presName="dummy7b" presStyleCnt="0"/>
      <dgm:spPr/>
    </dgm:pt>
    <dgm:pt modelId="{F0AC7263-86BD-4CF7-83EB-57F95E740006}" type="pres">
      <dgm:prSet presAssocID="{B263FC18-63C7-4AE7-A1C1-84127B390596}" presName="wedge7Tx" presStyleLbl="node1" presStyleIdx="6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F19E85-7499-44FB-80FD-A6F58713B033}" type="pres">
      <dgm:prSet presAssocID="{74E38537-FDA7-4E5A-96C8-47933E3E1B9C}" presName="arrowWedge1" presStyleLbl="fgSibTrans2D1" presStyleIdx="0" presStyleCnt="7"/>
      <dgm:spPr/>
    </dgm:pt>
    <dgm:pt modelId="{B117077E-B438-45E2-B3AD-34F38CBDD0AC}" type="pres">
      <dgm:prSet presAssocID="{1EA53990-8D8E-4D99-88BB-2C0DCAEF1263}" presName="arrowWedge2" presStyleLbl="fgSibTrans2D1" presStyleIdx="1" presStyleCnt="7"/>
      <dgm:spPr/>
    </dgm:pt>
    <dgm:pt modelId="{7154D0DB-CF90-486B-A397-D41B52E6D0BB}" type="pres">
      <dgm:prSet presAssocID="{3C581DA7-A2AA-42C9-8DA3-745DBF4F6DE9}" presName="arrowWedge3" presStyleLbl="fgSibTrans2D1" presStyleIdx="2" presStyleCnt="7"/>
      <dgm:spPr/>
    </dgm:pt>
    <dgm:pt modelId="{8420AD62-FFF8-4455-AEE9-5C85DF63D5F4}" type="pres">
      <dgm:prSet presAssocID="{A73F68BD-5DE5-4BD5-832F-8DEAF2563097}" presName="arrowWedge4" presStyleLbl="fgSibTrans2D1" presStyleIdx="3" presStyleCnt="7"/>
      <dgm:spPr/>
    </dgm:pt>
    <dgm:pt modelId="{4E3D2FBB-BF8F-491E-9B0F-76755833E042}" type="pres">
      <dgm:prSet presAssocID="{DB2B6495-172D-46FA-8AD9-CD2D6F13CDB2}" presName="arrowWedge5" presStyleLbl="fgSibTrans2D1" presStyleIdx="4" presStyleCnt="7"/>
      <dgm:spPr/>
    </dgm:pt>
    <dgm:pt modelId="{A8C35D83-189F-40B1-B8FD-90B2D5A66BA7}" type="pres">
      <dgm:prSet presAssocID="{A18EB54A-FF56-4DB2-8B68-41B856455191}" presName="arrowWedge6" presStyleLbl="fgSibTrans2D1" presStyleIdx="5" presStyleCnt="7"/>
      <dgm:spPr/>
    </dgm:pt>
    <dgm:pt modelId="{519738D7-FBFA-4214-BD8B-A448300469B5}" type="pres">
      <dgm:prSet presAssocID="{58CAC353-A7D9-4DF4-BC76-79E08B5DACE3}" presName="arrowWedge7" presStyleLbl="fgSibTrans2D1" presStyleIdx="6" presStyleCnt="7"/>
      <dgm:spPr/>
    </dgm:pt>
  </dgm:ptLst>
  <dgm:cxnLst>
    <dgm:cxn modelId="{5FE16F99-9CF6-4862-9160-57869F76FCDA}" type="presOf" srcId="{C27D20BF-6732-4C8E-A635-06AE3CE55AD0}" destId="{3D69D1E0-B709-41F7-B029-28C794919D41}" srcOrd="1" destOrd="0" presId="urn:microsoft.com/office/officeart/2005/8/layout/cycle8"/>
    <dgm:cxn modelId="{B111CD4B-B251-4240-AB30-66063B0FD96A}" type="presOf" srcId="{0DB74938-9826-4A41-9B29-76C340CE1C1E}" destId="{92691257-37CC-4BCF-9ADF-912B4DC4F744}" srcOrd="1" destOrd="0" presId="urn:microsoft.com/office/officeart/2005/8/layout/cycle8"/>
    <dgm:cxn modelId="{2F7FC6B1-3129-43D4-B136-8C3DF4687EE6}" type="presOf" srcId="{C27D20BF-6732-4C8E-A635-06AE3CE55AD0}" destId="{8A44E62B-2290-462A-9CB9-1486F0D7772B}" srcOrd="0" destOrd="0" presId="urn:microsoft.com/office/officeart/2005/8/layout/cycle8"/>
    <dgm:cxn modelId="{94D33FCB-0F6E-4C83-BA4C-11A32227894E}" type="presOf" srcId="{C8C90BA1-F3A5-45E9-BCBE-FF581BFE9CE5}" destId="{B15C6EFD-011E-4EA8-893A-6EC93A12B6D7}" srcOrd="1" destOrd="0" presId="urn:microsoft.com/office/officeart/2005/8/layout/cycle8"/>
    <dgm:cxn modelId="{51866D63-CE93-4B01-8404-8B977E1F06AA}" type="presOf" srcId="{8DC0DCAC-923E-4C05-A041-D49A601E9020}" destId="{14CBF55A-6621-4ACB-BC22-C955567C63C9}" srcOrd="1" destOrd="0" presId="urn:microsoft.com/office/officeart/2005/8/layout/cycle8"/>
    <dgm:cxn modelId="{F212FA33-22A0-4218-84B7-544384BFFE4C}" srcId="{B263FC18-63C7-4AE7-A1C1-84127B390596}" destId="{8DC0DCAC-923E-4C05-A041-D49A601E9020}" srcOrd="1" destOrd="0" parTransId="{71BBC231-03F5-4EC9-8E2B-ADF13FE7DE8D}" sibTransId="{1EA53990-8D8E-4D99-88BB-2C0DCAEF1263}"/>
    <dgm:cxn modelId="{8BD1D016-90AA-4A0B-B111-7FC73B7C0775}" type="presOf" srcId="{13F19FB1-198B-4856-B4C2-2234187A50C0}" destId="{618234CE-63BD-4CC1-88B7-0441C77A9A19}" srcOrd="1" destOrd="0" presId="urn:microsoft.com/office/officeart/2005/8/layout/cycle8"/>
    <dgm:cxn modelId="{828B3A45-F671-497D-B8BC-35AAF7224EE8}" srcId="{B263FC18-63C7-4AE7-A1C1-84127B390596}" destId="{0DB74938-9826-4A41-9B29-76C340CE1C1E}" srcOrd="4" destOrd="0" parTransId="{CCF15FA8-6814-4F14-A216-1266FDF6BAF7}" sibTransId="{DB2B6495-172D-46FA-8AD9-CD2D6F13CDB2}"/>
    <dgm:cxn modelId="{CFEBE73B-D633-4F94-9317-3334153E4744}" type="presOf" srcId="{B981DE94-722A-4EBE-9C8D-82FB66C28672}" destId="{254D6150-07D9-443D-83EE-27F7B49F69D2}" srcOrd="0" destOrd="0" presId="urn:microsoft.com/office/officeart/2005/8/layout/cycle8"/>
    <dgm:cxn modelId="{406B0A5E-D5B3-4191-BD90-38B599A51B67}" srcId="{B263FC18-63C7-4AE7-A1C1-84127B390596}" destId="{B981DE94-722A-4EBE-9C8D-82FB66C28672}" srcOrd="0" destOrd="0" parTransId="{35597CFD-BEC1-46C9-9B91-CBF7A7B3C369}" sibTransId="{74E38537-FDA7-4E5A-96C8-47933E3E1B9C}"/>
    <dgm:cxn modelId="{B00CF222-BC61-441A-BA98-64B1F983F3F9}" type="presOf" srcId="{13F19FB1-198B-4856-B4C2-2234187A50C0}" destId="{AF9122B7-32C0-487B-8918-78F73237B499}" srcOrd="0" destOrd="0" presId="urn:microsoft.com/office/officeart/2005/8/layout/cycle8"/>
    <dgm:cxn modelId="{631D1EEC-FACB-4389-9522-7B5ACA1341B0}" type="presOf" srcId="{8DC0DCAC-923E-4C05-A041-D49A601E9020}" destId="{C05BCAB1-C210-4D29-A026-4280E164710A}" srcOrd="0" destOrd="0" presId="urn:microsoft.com/office/officeart/2005/8/layout/cycle8"/>
    <dgm:cxn modelId="{EBDE9595-D3D7-4AEF-A586-06D95112F8E0}" srcId="{B263FC18-63C7-4AE7-A1C1-84127B390596}" destId="{13F19FB1-198B-4856-B4C2-2234187A50C0}" srcOrd="5" destOrd="0" parTransId="{97B3D491-CBDB-489F-ACC5-405440CC4774}" sibTransId="{A18EB54A-FF56-4DB2-8B68-41B856455191}"/>
    <dgm:cxn modelId="{A3E54326-03F4-430B-AD99-7454E1047B07}" type="presOf" srcId="{D8F276B6-3BA3-4539-971A-16B76521628D}" destId="{3C4B0C10-C016-40D2-83A1-174F381D9117}" srcOrd="0" destOrd="0" presId="urn:microsoft.com/office/officeart/2005/8/layout/cycle8"/>
    <dgm:cxn modelId="{D3DB90AC-CF86-488E-98B4-79D94E2E59C0}" type="presOf" srcId="{0DB74938-9826-4A41-9B29-76C340CE1C1E}" destId="{11D4A354-65EB-432D-9EEC-AB1EF9A3E270}" srcOrd="0" destOrd="0" presId="urn:microsoft.com/office/officeart/2005/8/layout/cycle8"/>
    <dgm:cxn modelId="{14E709D9-6D46-4D68-8C12-319333DF3CC1}" type="presOf" srcId="{B981DE94-722A-4EBE-9C8D-82FB66C28672}" destId="{97CB748A-3C8A-449D-B5DC-2999D3079B46}" srcOrd="1" destOrd="0" presId="urn:microsoft.com/office/officeart/2005/8/layout/cycle8"/>
    <dgm:cxn modelId="{822B6E68-D7A8-40A3-A154-C71C31C8FA8E}" type="presOf" srcId="{B263FC18-63C7-4AE7-A1C1-84127B390596}" destId="{89F43A97-74D3-4C5E-8C0F-9A1131C48778}" srcOrd="0" destOrd="0" presId="urn:microsoft.com/office/officeart/2005/8/layout/cycle8"/>
    <dgm:cxn modelId="{B51F7D2E-3D7C-4B6E-8276-1AA322648635}" type="presOf" srcId="{C8C90BA1-F3A5-45E9-BCBE-FF581BFE9CE5}" destId="{24A959FA-1D21-4704-B1FF-F3624A501DEB}" srcOrd="0" destOrd="0" presId="urn:microsoft.com/office/officeart/2005/8/layout/cycle8"/>
    <dgm:cxn modelId="{235A0505-BA50-48DF-B0AE-E88CB496778F}" srcId="{B263FC18-63C7-4AE7-A1C1-84127B390596}" destId="{C27D20BF-6732-4C8E-A635-06AE3CE55AD0}" srcOrd="3" destOrd="0" parTransId="{FFF82F4D-D8A9-46F0-A6C1-16D608F2206A}" sibTransId="{A73F68BD-5DE5-4BD5-832F-8DEAF2563097}"/>
    <dgm:cxn modelId="{B58ABD63-DA8E-4494-A044-60D2F5493CC6}" type="presOf" srcId="{D8F276B6-3BA3-4539-971A-16B76521628D}" destId="{F0AC7263-86BD-4CF7-83EB-57F95E740006}" srcOrd="1" destOrd="0" presId="urn:microsoft.com/office/officeart/2005/8/layout/cycle8"/>
    <dgm:cxn modelId="{F3C3517C-41D9-4D37-B4F8-D880B9ADB33E}" srcId="{B263FC18-63C7-4AE7-A1C1-84127B390596}" destId="{C8C90BA1-F3A5-45E9-BCBE-FF581BFE9CE5}" srcOrd="2" destOrd="0" parTransId="{432CEEC4-414C-4AC4-87D3-C28DFD6ABAD6}" sibTransId="{3C581DA7-A2AA-42C9-8DA3-745DBF4F6DE9}"/>
    <dgm:cxn modelId="{6C1B7BB9-3BB5-4F02-9D2C-17CFBDAAB926}" srcId="{B263FC18-63C7-4AE7-A1C1-84127B390596}" destId="{D8F276B6-3BA3-4539-971A-16B76521628D}" srcOrd="6" destOrd="0" parTransId="{47A04E95-7A75-4F49-BFC3-6CBA789F906C}" sibTransId="{58CAC353-A7D9-4DF4-BC76-79E08B5DACE3}"/>
    <dgm:cxn modelId="{E8FA8784-1ACA-41E1-A1BB-E73ECE0DC6D6}" type="presParOf" srcId="{89F43A97-74D3-4C5E-8C0F-9A1131C48778}" destId="{254D6150-07D9-443D-83EE-27F7B49F69D2}" srcOrd="0" destOrd="0" presId="urn:microsoft.com/office/officeart/2005/8/layout/cycle8"/>
    <dgm:cxn modelId="{5677EC65-160E-4837-A4AD-7457C7146A98}" type="presParOf" srcId="{89F43A97-74D3-4C5E-8C0F-9A1131C48778}" destId="{2F750E0B-CDE1-4D53-9ECC-2DD4EDBE594E}" srcOrd="1" destOrd="0" presId="urn:microsoft.com/office/officeart/2005/8/layout/cycle8"/>
    <dgm:cxn modelId="{E8980FCF-23F6-40FF-9B2F-6DB51BCCEF2F}" type="presParOf" srcId="{89F43A97-74D3-4C5E-8C0F-9A1131C48778}" destId="{03627226-5A12-48EC-90B0-0DE064674925}" srcOrd="2" destOrd="0" presId="urn:microsoft.com/office/officeart/2005/8/layout/cycle8"/>
    <dgm:cxn modelId="{D6A5C312-951B-488F-952F-B05D2B81034B}" type="presParOf" srcId="{89F43A97-74D3-4C5E-8C0F-9A1131C48778}" destId="{97CB748A-3C8A-449D-B5DC-2999D3079B46}" srcOrd="3" destOrd="0" presId="urn:microsoft.com/office/officeart/2005/8/layout/cycle8"/>
    <dgm:cxn modelId="{781C684E-8370-4543-835E-2BDE77ED3986}" type="presParOf" srcId="{89F43A97-74D3-4C5E-8C0F-9A1131C48778}" destId="{C05BCAB1-C210-4D29-A026-4280E164710A}" srcOrd="4" destOrd="0" presId="urn:microsoft.com/office/officeart/2005/8/layout/cycle8"/>
    <dgm:cxn modelId="{C278C21F-1CDB-49F3-A4F2-74F8C378D55A}" type="presParOf" srcId="{89F43A97-74D3-4C5E-8C0F-9A1131C48778}" destId="{5015C444-E060-4B50-B862-13F7FF4A30F5}" srcOrd="5" destOrd="0" presId="urn:microsoft.com/office/officeart/2005/8/layout/cycle8"/>
    <dgm:cxn modelId="{B9C9ED0D-B71C-4150-8280-C5BF3A9820DB}" type="presParOf" srcId="{89F43A97-74D3-4C5E-8C0F-9A1131C48778}" destId="{2773A5BC-C9D4-4E8D-B1ED-828977462C6D}" srcOrd="6" destOrd="0" presId="urn:microsoft.com/office/officeart/2005/8/layout/cycle8"/>
    <dgm:cxn modelId="{11F02FE7-84DD-4D40-A5AD-87474336247D}" type="presParOf" srcId="{89F43A97-74D3-4C5E-8C0F-9A1131C48778}" destId="{14CBF55A-6621-4ACB-BC22-C955567C63C9}" srcOrd="7" destOrd="0" presId="urn:microsoft.com/office/officeart/2005/8/layout/cycle8"/>
    <dgm:cxn modelId="{2BE3791D-6592-49D5-A308-8E371192B05F}" type="presParOf" srcId="{89F43A97-74D3-4C5E-8C0F-9A1131C48778}" destId="{24A959FA-1D21-4704-B1FF-F3624A501DEB}" srcOrd="8" destOrd="0" presId="urn:microsoft.com/office/officeart/2005/8/layout/cycle8"/>
    <dgm:cxn modelId="{558B65B9-916D-456B-8C71-4009C280F0A2}" type="presParOf" srcId="{89F43A97-74D3-4C5E-8C0F-9A1131C48778}" destId="{077C768F-0313-42CC-B829-689E3E6264E6}" srcOrd="9" destOrd="0" presId="urn:microsoft.com/office/officeart/2005/8/layout/cycle8"/>
    <dgm:cxn modelId="{99C8745C-E48A-4E02-B11D-212A8CBED3AD}" type="presParOf" srcId="{89F43A97-74D3-4C5E-8C0F-9A1131C48778}" destId="{0634752B-A59D-4672-9F88-039CD164AFAE}" srcOrd="10" destOrd="0" presId="urn:microsoft.com/office/officeart/2005/8/layout/cycle8"/>
    <dgm:cxn modelId="{23475EF2-5F5A-43BB-8A4A-1D1B264450C4}" type="presParOf" srcId="{89F43A97-74D3-4C5E-8C0F-9A1131C48778}" destId="{B15C6EFD-011E-4EA8-893A-6EC93A12B6D7}" srcOrd="11" destOrd="0" presId="urn:microsoft.com/office/officeart/2005/8/layout/cycle8"/>
    <dgm:cxn modelId="{7A2E041B-EFD5-4C6E-94B0-E73048A98C1F}" type="presParOf" srcId="{89F43A97-74D3-4C5E-8C0F-9A1131C48778}" destId="{8A44E62B-2290-462A-9CB9-1486F0D7772B}" srcOrd="12" destOrd="0" presId="urn:microsoft.com/office/officeart/2005/8/layout/cycle8"/>
    <dgm:cxn modelId="{AE7FF67F-97FC-4A90-8144-ED97D737FA71}" type="presParOf" srcId="{89F43A97-74D3-4C5E-8C0F-9A1131C48778}" destId="{33EEF588-3150-46B5-AFA7-2A69AA309F90}" srcOrd="13" destOrd="0" presId="urn:microsoft.com/office/officeart/2005/8/layout/cycle8"/>
    <dgm:cxn modelId="{DB721883-2E5E-410F-93C5-C17A1E3362BC}" type="presParOf" srcId="{89F43A97-74D3-4C5E-8C0F-9A1131C48778}" destId="{1F72B0D0-966E-4A0E-8561-593B60D50016}" srcOrd="14" destOrd="0" presId="urn:microsoft.com/office/officeart/2005/8/layout/cycle8"/>
    <dgm:cxn modelId="{056A7CDA-49FF-4839-8730-BAF2732B2D09}" type="presParOf" srcId="{89F43A97-74D3-4C5E-8C0F-9A1131C48778}" destId="{3D69D1E0-B709-41F7-B029-28C794919D41}" srcOrd="15" destOrd="0" presId="urn:microsoft.com/office/officeart/2005/8/layout/cycle8"/>
    <dgm:cxn modelId="{43726868-5637-498F-9A1E-BDBDE07B9921}" type="presParOf" srcId="{89F43A97-74D3-4C5E-8C0F-9A1131C48778}" destId="{11D4A354-65EB-432D-9EEC-AB1EF9A3E270}" srcOrd="16" destOrd="0" presId="urn:microsoft.com/office/officeart/2005/8/layout/cycle8"/>
    <dgm:cxn modelId="{D985C3A9-83A1-4154-9A12-5DDB57681CEB}" type="presParOf" srcId="{89F43A97-74D3-4C5E-8C0F-9A1131C48778}" destId="{4716336F-6EDC-48D7-B4C8-8B1E156B35E2}" srcOrd="17" destOrd="0" presId="urn:microsoft.com/office/officeart/2005/8/layout/cycle8"/>
    <dgm:cxn modelId="{E1DA0C43-3386-4ED3-BFD9-E3455DA3E833}" type="presParOf" srcId="{89F43A97-74D3-4C5E-8C0F-9A1131C48778}" destId="{883E9306-1651-47D1-9B76-D3176D2C7DFA}" srcOrd="18" destOrd="0" presId="urn:microsoft.com/office/officeart/2005/8/layout/cycle8"/>
    <dgm:cxn modelId="{05C5B3D9-DCCA-4E30-ABB5-99B59D6A0C6F}" type="presParOf" srcId="{89F43A97-74D3-4C5E-8C0F-9A1131C48778}" destId="{92691257-37CC-4BCF-9ADF-912B4DC4F744}" srcOrd="19" destOrd="0" presId="urn:microsoft.com/office/officeart/2005/8/layout/cycle8"/>
    <dgm:cxn modelId="{CA57E7B0-34D5-4AE4-97F1-F435254545DE}" type="presParOf" srcId="{89F43A97-74D3-4C5E-8C0F-9A1131C48778}" destId="{AF9122B7-32C0-487B-8918-78F73237B499}" srcOrd="20" destOrd="0" presId="urn:microsoft.com/office/officeart/2005/8/layout/cycle8"/>
    <dgm:cxn modelId="{0FB487B5-912A-496A-A87F-5B79590D2E4B}" type="presParOf" srcId="{89F43A97-74D3-4C5E-8C0F-9A1131C48778}" destId="{76549985-22EE-4D0C-8F72-8566FCB7AFD5}" srcOrd="21" destOrd="0" presId="urn:microsoft.com/office/officeart/2005/8/layout/cycle8"/>
    <dgm:cxn modelId="{AAC88528-5C9A-4272-8985-BFB7959CAB0C}" type="presParOf" srcId="{89F43A97-74D3-4C5E-8C0F-9A1131C48778}" destId="{975C5A7F-C19C-4628-8766-8D47F22D62EC}" srcOrd="22" destOrd="0" presId="urn:microsoft.com/office/officeart/2005/8/layout/cycle8"/>
    <dgm:cxn modelId="{C93B6D32-0050-419B-98A8-7DD62C572D10}" type="presParOf" srcId="{89F43A97-74D3-4C5E-8C0F-9A1131C48778}" destId="{618234CE-63BD-4CC1-88B7-0441C77A9A19}" srcOrd="23" destOrd="0" presId="urn:microsoft.com/office/officeart/2005/8/layout/cycle8"/>
    <dgm:cxn modelId="{6B733041-35EC-405B-B352-05DDF189DCF7}" type="presParOf" srcId="{89F43A97-74D3-4C5E-8C0F-9A1131C48778}" destId="{3C4B0C10-C016-40D2-83A1-174F381D9117}" srcOrd="24" destOrd="0" presId="urn:microsoft.com/office/officeart/2005/8/layout/cycle8"/>
    <dgm:cxn modelId="{628BBD8A-D6E8-46EE-9586-618E59859EE0}" type="presParOf" srcId="{89F43A97-74D3-4C5E-8C0F-9A1131C48778}" destId="{E1A79A25-D872-47E6-9D6D-59A18B21574D}" srcOrd="25" destOrd="0" presId="urn:microsoft.com/office/officeart/2005/8/layout/cycle8"/>
    <dgm:cxn modelId="{007412C5-FFDA-4F0A-B661-D4D31B9D7513}" type="presParOf" srcId="{89F43A97-74D3-4C5E-8C0F-9A1131C48778}" destId="{4B9F3CB7-7C44-4A20-87EF-4C3066E8F457}" srcOrd="26" destOrd="0" presId="urn:microsoft.com/office/officeart/2005/8/layout/cycle8"/>
    <dgm:cxn modelId="{D0EF470D-A8A2-48A7-82BA-AC9BFE4AE812}" type="presParOf" srcId="{89F43A97-74D3-4C5E-8C0F-9A1131C48778}" destId="{F0AC7263-86BD-4CF7-83EB-57F95E740006}" srcOrd="27" destOrd="0" presId="urn:microsoft.com/office/officeart/2005/8/layout/cycle8"/>
    <dgm:cxn modelId="{E53996C7-BBFE-4C60-A01E-8B66CBEE418A}" type="presParOf" srcId="{89F43A97-74D3-4C5E-8C0F-9A1131C48778}" destId="{7AF19E85-7499-44FB-80FD-A6F58713B033}" srcOrd="28" destOrd="0" presId="urn:microsoft.com/office/officeart/2005/8/layout/cycle8"/>
    <dgm:cxn modelId="{BFDBE53A-4BB9-4FC6-8FD1-46B9DF116607}" type="presParOf" srcId="{89F43A97-74D3-4C5E-8C0F-9A1131C48778}" destId="{B117077E-B438-45E2-B3AD-34F38CBDD0AC}" srcOrd="29" destOrd="0" presId="urn:microsoft.com/office/officeart/2005/8/layout/cycle8"/>
    <dgm:cxn modelId="{AA976A0F-FCC0-4BFF-AA1C-05DEAFA32ACB}" type="presParOf" srcId="{89F43A97-74D3-4C5E-8C0F-9A1131C48778}" destId="{7154D0DB-CF90-486B-A397-D41B52E6D0BB}" srcOrd="30" destOrd="0" presId="urn:microsoft.com/office/officeart/2005/8/layout/cycle8"/>
    <dgm:cxn modelId="{CBD43871-F78A-4BB5-882F-7427C8FE9B83}" type="presParOf" srcId="{89F43A97-74D3-4C5E-8C0F-9A1131C48778}" destId="{8420AD62-FFF8-4455-AEE9-5C85DF63D5F4}" srcOrd="31" destOrd="0" presId="urn:microsoft.com/office/officeart/2005/8/layout/cycle8"/>
    <dgm:cxn modelId="{F67FC0FC-F371-4481-B278-E687FE7FD53C}" type="presParOf" srcId="{89F43A97-74D3-4C5E-8C0F-9A1131C48778}" destId="{4E3D2FBB-BF8F-491E-9B0F-76755833E042}" srcOrd="32" destOrd="0" presId="urn:microsoft.com/office/officeart/2005/8/layout/cycle8"/>
    <dgm:cxn modelId="{9281731C-2525-4383-81AB-47874BA09C97}" type="presParOf" srcId="{89F43A97-74D3-4C5E-8C0F-9A1131C48778}" destId="{A8C35D83-189F-40B1-B8FD-90B2D5A66BA7}" srcOrd="33" destOrd="0" presId="urn:microsoft.com/office/officeart/2005/8/layout/cycle8"/>
    <dgm:cxn modelId="{DD7FF0C4-1130-4581-B632-35EEA1E5FF50}" type="presParOf" srcId="{89F43A97-74D3-4C5E-8C0F-9A1131C48778}" destId="{519738D7-FBFA-4214-BD8B-A448300469B5}" srcOrd="3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B4BE769-BED7-4EE0-BC75-39FED9BFE726}" type="doc">
      <dgm:prSet loTypeId="urn:microsoft.com/office/officeart/2005/8/layout/target3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E3E885A1-10AF-4175-A094-32F2EA2ECB23}">
      <dgm:prSet phldrT="[Текст]" custT="1"/>
      <dgm:spPr/>
      <dgm:t>
        <a:bodyPr/>
        <a:lstStyle/>
        <a:p>
          <a:pPr algn="ctr">
            <a:spcAft>
              <a:spcPts val="0"/>
            </a:spcAft>
          </a:pPr>
          <a:r>
            <a:rPr lang="ru-RU" sz="1000" dirty="0" smtClean="0">
              <a:solidFill>
                <a:schemeClr val="tx2">
                  <a:lumMod val="50000"/>
                </a:schemeClr>
              </a:solidFill>
            </a:rPr>
            <a:t>Бюджет </a:t>
          </a:r>
          <a:r>
            <a:rPr lang="ru-RU" sz="1000" smtClean="0">
              <a:solidFill>
                <a:schemeClr val="tx2">
                  <a:lumMod val="50000"/>
                </a:schemeClr>
              </a:solidFill>
            </a:rPr>
            <a:t>на 2019–2021 </a:t>
          </a:r>
          <a:r>
            <a:rPr lang="ru-RU" sz="1000" dirty="0" smtClean="0">
              <a:solidFill>
                <a:schemeClr val="tx2">
                  <a:lumMod val="50000"/>
                </a:schemeClr>
              </a:solidFill>
            </a:rPr>
            <a:t>гг. сформирован с использованием </a:t>
          </a:r>
        </a:p>
        <a:p>
          <a:pPr algn="ctr">
            <a:spcAft>
              <a:spcPts val="0"/>
            </a:spcAft>
          </a:pPr>
          <a:r>
            <a:rPr lang="ru-RU" sz="1000" dirty="0" smtClean="0">
              <a:solidFill>
                <a:schemeClr val="tx2">
                  <a:lumMod val="50000"/>
                </a:schemeClr>
              </a:solidFill>
            </a:rPr>
            <a:t>программно-целевого метода планирования</a:t>
          </a:r>
        </a:p>
      </dgm:t>
    </dgm:pt>
    <dgm:pt modelId="{7A6EF78F-CDF0-4BFC-AEB3-CAA497F10B45}" type="parTrans" cxnId="{271152A2-053A-4656-A60D-E55650E2F974}">
      <dgm:prSet/>
      <dgm:spPr/>
      <dgm:t>
        <a:bodyPr/>
        <a:lstStyle/>
        <a:p>
          <a:endParaRPr lang="ru-RU"/>
        </a:p>
      </dgm:t>
    </dgm:pt>
    <dgm:pt modelId="{EAB8C3F5-9870-44A8-BF9E-1325C410CCA1}" type="sibTrans" cxnId="{271152A2-053A-4656-A60D-E55650E2F974}">
      <dgm:prSet/>
      <dgm:spPr/>
      <dgm:t>
        <a:bodyPr/>
        <a:lstStyle/>
        <a:p>
          <a:endParaRPr lang="ru-RU"/>
        </a:p>
      </dgm:t>
    </dgm:pt>
    <dgm:pt modelId="{6894849B-21A3-4CE9-89CB-EF6DE92886E7}">
      <dgm:prSet phldrT="[Текст]" custT="1"/>
      <dgm:spPr/>
      <dgm:t>
        <a:bodyPr/>
        <a:lstStyle/>
        <a:p>
          <a:pPr algn="ctr"/>
          <a:r>
            <a:rPr lang="ru-RU" sz="1000" dirty="0" smtClean="0">
              <a:solidFill>
                <a:schemeClr val="tx2">
                  <a:lumMod val="50000"/>
                </a:schemeClr>
              </a:solidFill>
            </a:rPr>
            <a:t>Предусмотрена </a:t>
          </a:r>
          <a:r>
            <a:rPr lang="ru-RU" sz="1000" smtClean="0">
              <a:solidFill>
                <a:schemeClr val="tx2">
                  <a:lumMod val="50000"/>
                </a:schemeClr>
              </a:solidFill>
            </a:rPr>
            <a:t>реализация 21 </a:t>
          </a:r>
          <a:r>
            <a:rPr lang="ru-RU" sz="1000" dirty="0" smtClean="0">
              <a:solidFill>
                <a:schemeClr val="tx2">
                  <a:lumMod val="50000"/>
                </a:schemeClr>
              </a:solidFill>
            </a:rPr>
            <a:t>муниципальных программ</a:t>
          </a:r>
          <a:endParaRPr lang="ru-RU" sz="1000" dirty="0">
            <a:solidFill>
              <a:schemeClr val="tx2">
                <a:lumMod val="50000"/>
              </a:schemeClr>
            </a:solidFill>
          </a:endParaRPr>
        </a:p>
      </dgm:t>
    </dgm:pt>
    <dgm:pt modelId="{94D36E3B-54E0-46BC-946E-1C0B30387F01}" type="parTrans" cxnId="{0A3C625C-B3C8-4BFC-A2F2-ABB3BFF4ABC3}">
      <dgm:prSet/>
      <dgm:spPr/>
      <dgm:t>
        <a:bodyPr/>
        <a:lstStyle/>
        <a:p>
          <a:endParaRPr lang="ru-RU"/>
        </a:p>
      </dgm:t>
    </dgm:pt>
    <dgm:pt modelId="{7066EC61-93D8-44E4-8C87-315FD44DAE10}" type="sibTrans" cxnId="{0A3C625C-B3C8-4BFC-A2F2-ABB3BFF4ABC3}">
      <dgm:prSet/>
      <dgm:spPr/>
      <dgm:t>
        <a:bodyPr/>
        <a:lstStyle/>
        <a:p>
          <a:endParaRPr lang="ru-RU"/>
        </a:p>
      </dgm:t>
    </dgm:pt>
    <dgm:pt modelId="{25ED92E7-8E3F-4745-8C3E-AFF0CC9A377B}" type="pres">
      <dgm:prSet presAssocID="{DB4BE769-BED7-4EE0-BC75-39FED9BFE726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737CC73-2924-4C7B-A58E-764301FC7606}" type="pres">
      <dgm:prSet presAssocID="{E3E885A1-10AF-4175-A094-32F2EA2ECB23}" presName="circle1" presStyleLbl="node1" presStyleIdx="0" presStyleCnt="2" custScaleX="100957"/>
      <dgm:spPr/>
    </dgm:pt>
    <dgm:pt modelId="{CFA7BC85-4C0B-4D53-B1C8-D22ABF3DEC7C}" type="pres">
      <dgm:prSet presAssocID="{E3E885A1-10AF-4175-A094-32F2EA2ECB23}" presName="space" presStyleCnt="0"/>
      <dgm:spPr/>
    </dgm:pt>
    <dgm:pt modelId="{50DD8733-DC63-45AC-A3B5-6C0BB0FC1F11}" type="pres">
      <dgm:prSet presAssocID="{E3E885A1-10AF-4175-A094-32F2EA2ECB23}" presName="rect1" presStyleLbl="alignAcc1" presStyleIdx="0" presStyleCnt="2" custLinFactNeighborX="327"/>
      <dgm:spPr/>
      <dgm:t>
        <a:bodyPr/>
        <a:lstStyle/>
        <a:p>
          <a:endParaRPr lang="ru-RU"/>
        </a:p>
      </dgm:t>
    </dgm:pt>
    <dgm:pt modelId="{47D2FC4F-3102-40A6-AE25-AC0F960C4E4A}" type="pres">
      <dgm:prSet presAssocID="{6894849B-21A3-4CE9-89CB-EF6DE92886E7}" presName="vertSpace2" presStyleLbl="node1" presStyleIdx="0" presStyleCnt="2"/>
      <dgm:spPr/>
    </dgm:pt>
    <dgm:pt modelId="{B2165108-2E2A-4F3F-8FAC-C520D9A78F82}" type="pres">
      <dgm:prSet presAssocID="{6894849B-21A3-4CE9-89CB-EF6DE92886E7}" presName="circle2" presStyleLbl="node1" presStyleIdx="1" presStyleCnt="2"/>
      <dgm:spPr>
        <a:solidFill>
          <a:schemeClr val="accent5">
            <a:lumMod val="75000"/>
          </a:schemeClr>
        </a:solidFill>
      </dgm:spPr>
      <dgm:t>
        <a:bodyPr/>
        <a:lstStyle/>
        <a:p>
          <a:endParaRPr lang="ru-RU"/>
        </a:p>
      </dgm:t>
    </dgm:pt>
    <dgm:pt modelId="{1E579427-9DF3-4AFF-84D0-DE359857D005}" type="pres">
      <dgm:prSet presAssocID="{6894849B-21A3-4CE9-89CB-EF6DE92886E7}" presName="rect2" presStyleLbl="alignAcc1" presStyleIdx="1" presStyleCnt="2" custScaleY="94045"/>
      <dgm:spPr/>
      <dgm:t>
        <a:bodyPr/>
        <a:lstStyle/>
        <a:p>
          <a:endParaRPr lang="ru-RU"/>
        </a:p>
      </dgm:t>
    </dgm:pt>
    <dgm:pt modelId="{52347421-9DEA-4B14-A87C-2E84BF864355}" type="pres">
      <dgm:prSet presAssocID="{E3E885A1-10AF-4175-A094-32F2EA2ECB23}" presName="rect1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6D1056-F90E-4B24-A184-5238B1D4EF2C}" type="pres">
      <dgm:prSet presAssocID="{6894849B-21A3-4CE9-89CB-EF6DE92886E7}" presName="rect2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A3C625C-B3C8-4BFC-A2F2-ABB3BFF4ABC3}" srcId="{DB4BE769-BED7-4EE0-BC75-39FED9BFE726}" destId="{6894849B-21A3-4CE9-89CB-EF6DE92886E7}" srcOrd="1" destOrd="0" parTransId="{94D36E3B-54E0-46BC-946E-1C0B30387F01}" sibTransId="{7066EC61-93D8-44E4-8C87-315FD44DAE10}"/>
    <dgm:cxn modelId="{94339ABD-3DCD-498C-B444-5583507A07B9}" type="presOf" srcId="{6894849B-21A3-4CE9-89CB-EF6DE92886E7}" destId="{1E579427-9DF3-4AFF-84D0-DE359857D005}" srcOrd="0" destOrd="0" presId="urn:microsoft.com/office/officeart/2005/8/layout/target3"/>
    <dgm:cxn modelId="{271152A2-053A-4656-A60D-E55650E2F974}" srcId="{DB4BE769-BED7-4EE0-BC75-39FED9BFE726}" destId="{E3E885A1-10AF-4175-A094-32F2EA2ECB23}" srcOrd="0" destOrd="0" parTransId="{7A6EF78F-CDF0-4BFC-AEB3-CAA497F10B45}" sibTransId="{EAB8C3F5-9870-44A8-BF9E-1325C410CCA1}"/>
    <dgm:cxn modelId="{7D6DE5E8-9A94-41F6-82C9-A7EA6C08C8C1}" type="presOf" srcId="{6894849B-21A3-4CE9-89CB-EF6DE92886E7}" destId="{D76D1056-F90E-4B24-A184-5238B1D4EF2C}" srcOrd="1" destOrd="0" presId="urn:microsoft.com/office/officeart/2005/8/layout/target3"/>
    <dgm:cxn modelId="{3B677A03-9C66-487A-AA62-A1E1A22AA6AA}" type="presOf" srcId="{DB4BE769-BED7-4EE0-BC75-39FED9BFE726}" destId="{25ED92E7-8E3F-4745-8C3E-AFF0CC9A377B}" srcOrd="0" destOrd="0" presId="urn:microsoft.com/office/officeart/2005/8/layout/target3"/>
    <dgm:cxn modelId="{88E69066-C270-4B5D-B631-D8A206668B4B}" type="presOf" srcId="{E3E885A1-10AF-4175-A094-32F2EA2ECB23}" destId="{52347421-9DEA-4B14-A87C-2E84BF864355}" srcOrd="1" destOrd="0" presId="urn:microsoft.com/office/officeart/2005/8/layout/target3"/>
    <dgm:cxn modelId="{4248AC42-6B2F-4209-9F3B-4B7AC1896D7D}" type="presOf" srcId="{E3E885A1-10AF-4175-A094-32F2EA2ECB23}" destId="{50DD8733-DC63-45AC-A3B5-6C0BB0FC1F11}" srcOrd="0" destOrd="0" presId="urn:microsoft.com/office/officeart/2005/8/layout/target3"/>
    <dgm:cxn modelId="{901B81E2-AB64-4F33-ABF6-BE8366CC2B36}" type="presParOf" srcId="{25ED92E7-8E3F-4745-8C3E-AFF0CC9A377B}" destId="{E737CC73-2924-4C7B-A58E-764301FC7606}" srcOrd="0" destOrd="0" presId="urn:microsoft.com/office/officeart/2005/8/layout/target3"/>
    <dgm:cxn modelId="{7601C560-2B6F-4FCB-B492-1D18A7933F90}" type="presParOf" srcId="{25ED92E7-8E3F-4745-8C3E-AFF0CC9A377B}" destId="{CFA7BC85-4C0B-4D53-B1C8-D22ABF3DEC7C}" srcOrd="1" destOrd="0" presId="urn:microsoft.com/office/officeart/2005/8/layout/target3"/>
    <dgm:cxn modelId="{AFFA9A63-63E1-46AA-B667-A107E3CAD617}" type="presParOf" srcId="{25ED92E7-8E3F-4745-8C3E-AFF0CC9A377B}" destId="{50DD8733-DC63-45AC-A3B5-6C0BB0FC1F11}" srcOrd="2" destOrd="0" presId="urn:microsoft.com/office/officeart/2005/8/layout/target3"/>
    <dgm:cxn modelId="{23D27047-5443-468F-9F3A-938AF36F013C}" type="presParOf" srcId="{25ED92E7-8E3F-4745-8C3E-AFF0CC9A377B}" destId="{47D2FC4F-3102-40A6-AE25-AC0F960C4E4A}" srcOrd="3" destOrd="0" presId="urn:microsoft.com/office/officeart/2005/8/layout/target3"/>
    <dgm:cxn modelId="{5A1A1FBD-EEFB-42AC-87CE-1A5375E5796E}" type="presParOf" srcId="{25ED92E7-8E3F-4745-8C3E-AFF0CC9A377B}" destId="{B2165108-2E2A-4F3F-8FAC-C520D9A78F82}" srcOrd="4" destOrd="0" presId="urn:microsoft.com/office/officeart/2005/8/layout/target3"/>
    <dgm:cxn modelId="{472F0E71-BF83-4454-A5E6-24BD470267C3}" type="presParOf" srcId="{25ED92E7-8E3F-4745-8C3E-AFF0CC9A377B}" destId="{1E579427-9DF3-4AFF-84D0-DE359857D005}" srcOrd="5" destOrd="0" presId="urn:microsoft.com/office/officeart/2005/8/layout/target3"/>
    <dgm:cxn modelId="{F8DF837F-9FD3-4953-B84D-FB6B15537B61}" type="presParOf" srcId="{25ED92E7-8E3F-4745-8C3E-AFF0CC9A377B}" destId="{52347421-9DEA-4B14-A87C-2E84BF864355}" srcOrd="6" destOrd="0" presId="urn:microsoft.com/office/officeart/2005/8/layout/target3"/>
    <dgm:cxn modelId="{7F33E000-AEE1-4E7A-92D7-81EA279AA8A4}" type="presParOf" srcId="{25ED92E7-8E3F-4745-8C3E-AFF0CC9A377B}" destId="{D76D1056-F90E-4B24-A184-5238B1D4EF2C}" srcOrd="7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94A885C-6FE4-4B86-ACE7-98CE6EF336F1}" type="doc">
      <dgm:prSet loTypeId="urn:microsoft.com/office/officeart/2005/8/layout/hierarchy4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498501B-68E7-4982-BA46-ACB7195A2FCE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spcAft>
              <a:spcPts val="0"/>
            </a:spcAft>
          </a:pPr>
          <a:r>
            <a:rPr lang="ru-RU" sz="2400" b="1" dirty="0" smtClean="0">
              <a:solidFill>
                <a:schemeClr val="tx1"/>
              </a:solidFill>
            </a:rPr>
            <a:t>2020 год </a:t>
          </a:r>
        </a:p>
        <a:p>
          <a:pPr>
            <a:spcAft>
              <a:spcPts val="0"/>
            </a:spcAft>
          </a:pPr>
          <a:r>
            <a:rPr lang="ru-RU" sz="2000" b="0" dirty="0" smtClean="0">
              <a:solidFill>
                <a:schemeClr val="tx1"/>
              </a:solidFill>
            </a:rPr>
            <a:t>Дефицит</a:t>
          </a:r>
        </a:p>
        <a:p>
          <a:pPr>
            <a:spcAft>
              <a:spcPts val="0"/>
            </a:spcAft>
          </a:pPr>
          <a:r>
            <a:rPr lang="ru-RU" sz="2000" b="1" dirty="0" smtClean="0">
              <a:solidFill>
                <a:schemeClr val="tx1"/>
              </a:solidFill>
            </a:rPr>
            <a:t>257 </a:t>
          </a:r>
          <a:r>
            <a:rPr lang="ru-RU" sz="2000" b="0" dirty="0" smtClean="0">
              <a:solidFill>
                <a:schemeClr val="tx1"/>
              </a:solidFill>
            </a:rPr>
            <a:t>млн руб.</a:t>
          </a:r>
          <a:endParaRPr lang="ru-RU" sz="2800" b="0" dirty="0">
            <a:solidFill>
              <a:schemeClr val="tx1"/>
            </a:solidFill>
          </a:endParaRPr>
        </a:p>
      </dgm:t>
    </dgm:pt>
    <dgm:pt modelId="{D7EB167E-A2E2-4069-8F8F-0CEC8BD875F5}" type="parTrans" cxnId="{A5ECDA6C-62E0-44F5-B912-73C70752D3A2}">
      <dgm:prSet/>
      <dgm:spPr/>
      <dgm:t>
        <a:bodyPr/>
        <a:lstStyle/>
        <a:p>
          <a:endParaRPr lang="ru-RU"/>
        </a:p>
      </dgm:t>
    </dgm:pt>
    <dgm:pt modelId="{C9C01BBC-C122-4E25-93DF-0D5AF3872512}" type="sibTrans" cxnId="{A5ECDA6C-62E0-44F5-B912-73C70752D3A2}">
      <dgm:prSet/>
      <dgm:spPr/>
      <dgm:t>
        <a:bodyPr/>
        <a:lstStyle/>
        <a:p>
          <a:endParaRPr lang="ru-RU"/>
        </a:p>
      </dgm:t>
    </dgm:pt>
    <dgm:pt modelId="{946C1004-1263-4D97-A1C9-245911224034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 anchor="t"/>
        <a:lstStyle/>
        <a:p>
          <a:pPr>
            <a:lnSpc>
              <a:spcPct val="100000"/>
            </a:lnSpc>
            <a:spcBef>
              <a:spcPct val="0"/>
            </a:spcBef>
          </a:pPr>
          <a:endParaRPr lang="ru-RU" sz="2000" b="1" dirty="0" smtClean="0">
            <a:solidFill>
              <a:schemeClr val="tx1"/>
            </a:solidFill>
          </a:endParaRPr>
        </a:p>
        <a:p>
          <a:pPr>
            <a:lnSpc>
              <a:spcPct val="100000"/>
            </a:lnSpc>
            <a:spcBef>
              <a:spcPts val="1200"/>
            </a:spcBef>
          </a:pPr>
          <a:r>
            <a:rPr lang="ru-RU" sz="2000" b="1" dirty="0" smtClean="0">
              <a:solidFill>
                <a:schemeClr val="tx1"/>
              </a:solidFill>
            </a:rPr>
            <a:t>Кредиты кредитных организаций</a:t>
          </a:r>
        </a:p>
        <a:p>
          <a:pPr>
            <a:lnSpc>
              <a:spcPct val="100000"/>
            </a:lnSpc>
            <a:spcBef>
              <a:spcPct val="0"/>
            </a:spcBef>
          </a:pPr>
          <a:r>
            <a:rPr lang="ru-RU" sz="2000" b="1" dirty="0" smtClean="0">
              <a:solidFill>
                <a:schemeClr val="tx1"/>
              </a:solidFill>
            </a:rPr>
            <a:t>298 </a:t>
          </a:r>
          <a:r>
            <a:rPr lang="ru-RU" sz="2000" b="1" dirty="0" err="1" smtClean="0">
              <a:solidFill>
                <a:schemeClr val="tx1"/>
              </a:solidFill>
            </a:rPr>
            <a:t>млн</a:t>
          </a:r>
          <a:r>
            <a:rPr lang="ru-RU" sz="2000" b="1" dirty="0" smtClean="0">
              <a:solidFill>
                <a:schemeClr val="tx1"/>
              </a:solidFill>
            </a:rPr>
            <a:t> рублей </a:t>
          </a:r>
        </a:p>
        <a:p>
          <a:pPr>
            <a:lnSpc>
              <a:spcPct val="100000"/>
            </a:lnSpc>
            <a:spcBef>
              <a:spcPct val="0"/>
            </a:spcBef>
          </a:pPr>
          <a:r>
            <a:rPr lang="ru-RU" sz="2000" b="1" dirty="0" smtClean="0">
              <a:solidFill>
                <a:schemeClr val="tx1"/>
              </a:solidFill>
            </a:rPr>
            <a:t>Погашение</a:t>
          </a:r>
        </a:p>
        <a:p>
          <a:pPr>
            <a:lnSpc>
              <a:spcPct val="100000"/>
            </a:lnSpc>
            <a:spcBef>
              <a:spcPct val="0"/>
            </a:spcBef>
          </a:pPr>
          <a:r>
            <a:rPr lang="ru-RU" sz="2000" b="1" dirty="0" smtClean="0">
              <a:solidFill>
                <a:schemeClr val="tx1"/>
              </a:solidFill>
            </a:rPr>
            <a:t>бюджетных кредитов</a:t>
          </a:r>
        </a:p>
        <a:p>
          <a:pPr>
            <a:lnSpc>
              <a:spcPct val="100000"/>
            </a:lnSpc>
            <a:spcBef>
              <a:spcPct val="0"/>
            </a:spcBef>
          </a:pPr>
          <a:r>
            <a:rPr lang="ru-RU" sz="2000" b="1" dirty="0" smtClean="0">
              <a:solidFill>
                <a:schemeClr val="tx1"/>
              </a:solidFill>
            </a:rPr>
            <a:t>7 </a:t>
          </a:r>
          <a:r>
            <a:rPr lang="ru-RU" sz="2000" b="1" dirty="0" err="1" smtClean="0">
              <a:solidFill>
                <a:schemeClr val="tx1"/>
              </a:solidFill>
            </a:rPr>
            <a:t>млн</a:t>
          </a:r>
          <a:r>
            <a:rPr lang="ru-RU" sz="2000" b="1" dirty="0" smtClean="0">
              <a:solidFill>
                <a:schemeClr val="tx1"/>
              </a:solidFill>
            </a:rPr>
            <a:t> </a:t>
          </a:r>
          <a:r>
            <a:rPr lang="ru-RU" sz="2000" b="1" dirty="0" err="1" smtClean="0">
              <a:solidFill>
                <a:schemeClr val="tx1"/>
              </a:solidFill>
            </a:rPr>
            <a:t>руб</a:t>
          </a:r>
          <a:endParaRPr lang="ru-RU" sz="2000" b="0" dirty="0" smtClean="0">
            <a:solidFill>
              <a:schemeClr val="tx1"/>
            </a:solidFill>
          </a:endParaRPr>
        </a:p>
      </dgm:t>
    </dgm:pt>
    <dgm:pt modelId="{FBCCBB70-1561-4646-BB5E-226D30A800A1}" type="parTrans" cxnId="{E35BC84B-5F90-4D13-8466-2273201B13B6}">
      <dgm:prSet/>
      <dgm:spPr/>
      <dgm:t>
        <a:bodyPr/>
        <a:lstStyle/>
        <a:p>
          <a:endParaRPr lang="ru-RU"/>
        </a:p>
      </dgm:t>
    </dgm:pt>
    <dgm:pt modelId="{2E840236-73B5-4D42-8744-09AF25E1D95B}" type="sibTrans" cxnId="{E35BC84B-5F90-4D13-8466-2273201B13B6}">
      <dgm:prSet/>
      <dgm:spPr/>
      <dgm:t>
        <a:bodyPr/>
        <a:lstStyle/>
        <a:p>
          <a:endParaRPr lang="ru-RU"/>
        </a:p>
      </dgm:t>
    </dgm:pt>
    <dgm:pt modelId="{D29FD5F0-DB80-4BE1-891B-79CF6CFCBA2F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 anchor="t"/>
        <a:lstStyle/>
        <a:p>
          <a:pPr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dirty="0" smtClean="0">
            <a:solidFill>
              <a:schemeClr val="tx1"/>
            </a:solidFill>
          </a:endParaRPr>
        </a:p>
        <a:p>
          <a:pPr>
            <a:lnSpc>
              <a:spcPct val="100000"/>
            </a:lnSpc>
            <a:spcBef>
              <a:spcPts val="1200"/>
            </a:spcBef>
            <a:spcAft>
              <a:spcPct val="35000"/>
            </a:spcAft>
          </a:pPr>
          <a:r>
            <a:rPr lang="ru-RU" sz="2000" b="1" dirty="0" smtClean="0">
              <a:solidFill>
                <a:schemeClr val="tx1"/>
              </a:solidFill>
            </a:rPr>
            <a:t>Кредиты кредитных организаций</a:t>
          </a:r>
        </a:p>
        <a:p>
          <a:pPr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dirty="0" smtClean="0">
              <a:solidFill>
                <a:schemeClr val="tx1"/>
              </a:solidFill>
            </a:rPr>
            <a:t>257 млн рублей</a:t>
          </a:r>
          <a:endParaRPr lang="en-US" sz="2000" b="1" dirty="0" smtClean="0">
            <a:solidFill>
              <a:schemeClr val="tx1"/>
            </a:solidFill>
          </a:endParaRPr>
        </a:p>
        <a:p>
          <a:pPr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dirty="0">
            <a:solidFill>
              <a:schemeClr val="tx1"/>
            </a:solidFill>
          </a:endParaRPr>
        </a:p>
      </dgm:t>
    </dgm:pt>
    <dgm:pt modelId="{E21241D7-DCFC-4221-8FE2-BA6054FF66CC}" type="sibTrans" cxnId="{D5833AEE-2E0B-485D-ACF6-1A3B40F7A3A0}">
      <dgm:prSet/>
      <dgm:spPr/>
      <dgm:t>
        <a:bodyPr/>
        <a:lstStyle/>
        <a:p>
          <a:endParaRPr lang="ru-RU"/>
        </a:p>
      </dgm:t>
    </dgm:pt>
    <dgm:pt modelId="{377EC007-53D4-4230-98E7-2B48F358E2F0}" type="parTrans" cxnId="{D5833AEE-2E0B-485D-ACF6-1A3B40F7A3A0}">
      <dgm:prSet/>
      <dgm:spPr/>
      <dgm:t>
        <a:bodyPr/>
        <a:lstStyle/>
        <a:p>
          <a:endParaRPr lang="ru-RU"/>
        </a:p>
      </dgm:t>
    </dgm:pt>
    <dgm:pt modelId="{2059B8FC-9221-40FD-937F-259B9E13DEA4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 anchor="t"/>
        <a:lstStyle/>
        <a:p>
          <a:pPr>
            <a:lnSpc>
              <a:spcPct val="100000"/>
            </a:lnSpc>
            <a:spcBef>
              <a:spcPct val="0"/>
            </a:spcBef>
            <a:spcAft>
              <a:spcPts val="840"/>
            </a:spcAft>
          </a:pPr>
          <a:endParaRPr lang="ru-RU" sz="2000" b="1" dirty="0" smtClean="0">
            <a:solidFill>
              <a:schemeClr val="tx1"/>
            </a:solidFill>
          </a:endParaRPr>
        </a:p>
        <a:p>
          <a:pPr>
            <a:lnSpc>
              <a:spcPct val="100000"/>
            </a:lnSpc>
            <a:spcBef>
              <a:spcPts val="1200"/>
            </a:spcBef>
            <a:spcAft>
              <a:spcPts val="420"/>
            </a:spcAft>
          </a:pPr>
          <a:r>
            <a:rPr lang="ru-RU" sz="2000" b="1" dirty="0" smtClean="0">
              <a:solidFill>
                <a:schemeClr val="tx1"/>
              </a:solidFill>
            </a:rPr>
            <a:t>Кредиты кредитных организаций</a:t>
          </a:r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dirty="0" smtClean="0">
              <a:solidFill>
                <a:schemeClr val="tx1"/>
              </a:solidFill>
            </a:rPr>
            <a:t>271 млн рублей</a:t>
          </a:r>
          <a:endParaRPr lang="ru-RU" sz="2000" b="0" dirty="0" smtClean="0">
            <a:solidFill>
              <a:schemeClr val="tx1"/>
            </a:solidFill>
          </a:endParaRPr>
        </a:p>
      </dgm:t>
    </dgm:pt>
    <dgm:pt modelId="{0F2E3B6C-64DA-4A01-9E4E-825C6F2144D6}" type="parTrans" cxnId="{69B31B0C-5B24-4DB0-95F3-4A983C488B4A}">
      <dgm:prSet/>
      <dgm:spPr/>
      <dgm:t>
        <a:bodyPr/>
        <a:lstStyle/>
        <a:p>
          <a:endParaRPr lang="ru-RU"/>
        </a:p>
      </dgm:t>
    </dgm:pt>
    <dgm:pt modelId="{6D4E0431-F86E-4484-8443-FE6B2BB0A9E5}" type="sibTrans" cxnId="{69B31B0C-5B24-4DB0-95F3-4A983C488B4A}">
      <dgm:prSet/>
      <dgm:spPr/>
      <dgm:t>
        <a:bodyPr/>
        <a:lstStyle/>
        <a:p>
          <a:endParaRPr lang="ru-RU"/>
        </a:p>
      </dgm:t>
    </dgm:pt>
    <dgm:pt modelId="{B5B5D4AF-67F2-42A0-BD3C-B8D5200410CC}" type="pres">
      <dgm:prSet presAssocID="{C94A885C-6FE4-4B86-ACE7-98CE6EF336F1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DC14150-C262-491A-8C70-2D0CFD927F03}" type="pres">
      <dgm:prSet presAssocID="{9498501B-68E7-4982-BA46-ACB7195A2FCE}" presName="vertOne" presStyleCnt="0"/>
      <dgm:spPr/>
    </dgm:pt>
    <dgm:pt modelId="{7E9DBCB2-8E0E-43AB-A438-85DDFAB9FE3A}" type="pres">
      <dgm:prSet presAssocID="{9498501B-68E7-4982-BA46-ACB7195A2FCE}" presName="txOne" presStyleLbl="node0" presStyleIdx="0" presStyleCnt="1" custScaleX="31653" custScaleY="31845" custLinFactNeighborX="90" custLinFactNeighborY="-58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2D14E1C-29AC-4D42-B07B-F7238F12BCA5}" type="pres">
      <dgm:prSet presAssocID="{9498501B-68E7-4982-BA46-ACB7195A2FCE}" presName="parTransOne" presStyleCnt="0"/>
      <dgm:spPr/>
    </dgm:pt>
    <dgm:pt modelId="{BB4D0969-F771-4291-90D7-8CAB01F13FF1}" type="pres">
      <dgm:prSet presAssocID="{9498501B-68E7-4982-BA46-ACB7195A2FCE}" presName="horzOne" presStyleCnt="0"/>
      <dgm:spPr/>
    </dgm:pt>
    <dgm:pt modelId="{D7B700D7-9607-4109-BD7D-C51E735D3815}" type="pres">
      <dgm:prSet presAssocID="{946C1004-1263-4D97-A1C9-245911224034}" presName="vertTwo" presStyleCnt="0"/>
      <dgm:spPr/>
    </dgm:pt>
    <dgm:pt modelId="{6671DBED-9086-4EEE-8018-CF7850D8283F}" type="pres">
      <dgm:prSet presAssocID="{946C1004-1263-4D97-A1C9-245911224034}" presName="txTwo" presStyleLbl="node2" presStyleIdx="0" presStyleCnt="3" custScaleY="116405" custLinFactNeighborX="-445" custLinFactNeighborY="-192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281F49C-8CFE-4CBB-952B-240888A72056}" type="pres">
      <dgm:prSet presAssocID="{946C1004-1263-4D97-A1C9-245911224034}" presName="horzTwo" presStyleCnt="0"/>
      <dgm:spPr/>
    </dgm:pt>
    <dgm:pt modelId="{1C218172-20F3-4976-B0EF-E8050EA87AA8}" type="pres">
      <dgm:prSet presAssocID="{2E840236-73B5-4D42-8744-09AF25E1D95B}" presName="sibSpaceTwo" presStyleCnt="0"/>
      <dgm:spPr/>
    </dgm:pt>
    <dgm:pt modelId="{B689CD42-1109-4E3D-AD81-F8AB5DFD218F}" type="pres">
      <dgm:prSet presAssocID="{D29FD5F0-DB80-4BE1-891B-79CF6CFCBA2F}" presName="vertTwo" presStyleCnt="0"/>
      <dgm:spPr/>
    </dgm:pt>
    <dgm:pt modelId="{365F2E3A-D9CA-4E2E-88AC-E8D552297DE6}" type="pres">
      <dgm:prSet presAssocID="{D29FD5F0-DB80-4BE1-891B-79CF6CFCBA2F}" presName="txTwo" presStyleLbl="node2" presStyleIdx="1" presStyleCnt="3" custScaleY="115512" custLinFactNeighborX="29" custLinFactNeighborY="34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937E014-9E7C-4F05-832E-AC457F568FF4}" type="pres">
      <dgm:prSet presAssocID="{D29FD5F0-DB80-4BE1-891B-79CF6CFCBA2F}" presName="horzTwo" presStyleCnt="0"/>
      <dgm:spPr/>
    </dgm:pt>
    <dgm:pt modelId="{04DDA096-D990-4BE3-9FA9-A6AAC720F2A4}" type="pres">
      <dgm:prSet presAssocID="{E21241D7-DCFC-4221-8FE2-BA6054FF66CC}" presName="sibSpaceTwo" presStyleCnt="0"/>
      <dgm:spPr/>
    </dgm:pt>
    <dgm:pt modelId="{F5BD5576-D584-4DA3-8F9A-1296F776DDBF}" type="pres">
      <dgm:prSet presAssocID="{2059B8FC-9221-40FD-937F-259B9E13DEA4}" presName="vertTwo" presStyleCnt="0"/>
      <dgm:spPr/>
    </dgm:pt>
    <dgm:pt modelId="{28414C6C-EFA7-4FA0-B757-7AF20AAA9146}" type="pres">
      <dgm:prSet presAssocID="{2059B8FC-9221-40FD-937F-259B9E13DEA4}" presName="txTwo" presStyleLbl="node2" presStyleIdx="2" presStyleCnt="3" custScaleY="11640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03AF5E8-7420-4254-BE6E-97FBFA6DBCCA}" type="pres">
      <dgm:prSet presAssocID="{2059B8FC-9221-40FD-937F-259B9E13DEA4}" presName="horzTwo" presStyleCnt="0"/>
      <dgm:spPr/>
    </dgm:pt>
  </dgm:ptLst>
  <dgm:cxnLst>
    <dgm:cxn modelId="{E35BC84B-5F90-4D13-8466-2273201B13B6}" srcId="{9498501B-68E7-4982-BA46-ACB7195A2FCE}" destId="{946C1004-1263-4D97-A1C9-245911224034}" srcOrd="0" destOrd="0" parTransId="{FBCCBB70-1561-4646-BB5E-226D30A800A1}" sibTransId="{2E840236-73B5-4D42-8744-09AF25E1D95B}"/>
    <dgm:cxn modelId="{574FF87D-5D27-448D-ABB2-585DB07A39CF}" type="presOf" srcId="{9498501B-68E7-4982-BA46-ACB7195A2FCE}" destId="{7E9DBCB2-8E0E-43AB-A438-85DDFAB9FE3A}" srcOrd="0" destOrd="0" presId="urn:microsoft.com/office/officeart/2005/8/layout/hierarchy4"/>
    <dgm:cxn modelId="{67AB6F2C-9871-48BB-8229-6390AAC9AE19}" type="presOf" srcId="{C94A885C-6FE4-4B86-ACE7-98CE6EF336F1}" destId="{B5B5D4AF-67F2-42A0-BD3C-B8D5200410CC}" srcOrd="0" destOrd="0" presId="urn:microsoft.com/office/officeart/2005/8/layout/hierarchy4"/>
    <dgm:cxn modelId="{D346D2A9-2668-4792-A2F7-6A3048C76005}" type="presOf" srcId="{D29FD5F0-DB80-4BE1-891B-79CF6CFCBA2F}" destId="{365F2E3A-D9CA-4E2E-88AC-E8D552297DE6}" srcOrd="0" destOrd="0" presId="urn:microsoft.com/office/officeart/2005/8/layout/hierarchy4"/>
    <dgm:cxn modelId="{69B31B0C-5B24-4DB0-95F3-4A983C488B4A}" srcId="{9498501B-68E7-4982-BA46-ACB7195A2FCE}" destId="{2059B8FC-9221-40FD-937F-259B9E13DEA4}" srcOrd="2" destOrd="0" parTransId="{0F2E3B6C-64DA-4A01-9E4E-825C6F2144D6}" sibTransId="{6D4E0431-F86E-4484-8443-FE6B2BB0A9E5}"/>
    <dgm:cxn modelId="{D5833AEE-2E0B-485D-ACF6-1A3B40F7A3A0}" srcId="{9498501B-68E7-4982-BA46-ACB7195A2FCE}" destId="{D29FD5F0-DB80-4BE1-891B-79CF6CFCBA2F}" srcOrd="1" destOrd="0" parTransId="{377EC007-53D4-4230-98E7-2B48F358E2F0}" sibTransId="{E21241D7-DCFC-4221-8FE2-BA6054FF66CC}"/>
    <dgm:cxn modelId="{A5ECDA6C-62E0-44F5-B912-73C70752D3A2}" srcId="{C94A885C-6FE4-4B86-ACE7-98CE6EF336F1}" destId="{9498501B-68E7-4982-BA46-ACB7195A2FCE}" srcOrd="0" destOrd="0" parTransId="{D7EB167E-A2E2-4069-8F8F-0CEC8BD875F5}" sibTransId="{C9C01BBC-C122-4E25-93DF-0D5AF3872512}"/>
    <dgm:cxn modelId="{C44FB591-D9C3-459B-A8C2-82A03052146F}" type="presOf" srcId="{2059B8FC-9221-40FD-937F-259B9E13DEA4}" destId="{28414C6C-EFA7-4FA0-B757-7AF20AAA9146}" srcOrd="0" destOrd="0" presId="urn:microsoft.com/office/officeart/2005/8/layout/hierarchy4"/>
    <dgm:cxn modelId="{A513D27C-88CD-41B1-91CB-C90D23BE9FFD}" type="presOf" srcId="{946C1004-1263-4D97-A1C9-245911224034}" destId="{6671DBED-9086-4EEE-8018-CF7850D8283F}" srcOrd="0" destOrd="0" presId="urn:microsoft.com/office/officeart/2005/8/layout/hierarchy4"/>
    <dgm:cxn modelId="{1D9085AE-6C41-41D7-9DE4-C8B2CCE58412}" type="presParOf" srcId="{B5B5D4AF-67F2-42A0-BD3C-B8D5200410CC}" destId="{4DC14150-C262-491A-8C70-2D0CFD927F03}" srcOrd="0" destOrd="0" presId="urn:microsoft.com/office/officeart/2005/8/layout/hierarchy4"/>
    <dgm:cxn modelId="{2F181CE9-1270-4056-8AD9-4333E14FC55F}" type="presParOf" srcId="{4DC14150-C262-491A-8C70-2D0CFD927F03}" destId="{7E9DBCB2-8E0E-43AB-A438-85DDFAB9FE3A}" srcOrd="0" destOrd="0" presId="urn:microsoft.com/office/officeart/2005/8/layout/hierarchy4"/>
    <dgm:cxn modelId="{6D057383-7BA9-49E0-923A-C1333BB08B8C}" type="presParOf" srcId="{4DC14150-C262-491A-8C70-2D0CFD927F03}" destId="{42D14E1C-29AC-4D42-B07B-F7238F12BCA5}" srcOrd="1" destOrd="0" presId="urn:microsoft.com/office/officeart/2005/8/layout/hierarchy4"/>
    <dgm:cxn modelId="{6553573A-F83B-42BA-B5AA-B7DC67332D8D}" type="presParOf" srcId="{4DC14150-C262-491A-8C70-2D0CFD927F03}" destId="{BB4D0969-F771-4291-90D7-8CAB01F13FF1}" srcOrd="2" destOrd="0" presId="urn:microsoft.com/office/officeart/2005/8/layout/hierarchy4"/>
    <dgm:cxn modelId="{10B24905-3BF3-4038-A8BE-64255D0F11F4}" type="presParOf" srcId="{BB4D0969-F771-4291-90D7-8CAB01F13FF1}" destId="{D7B700D7-9607-4109-BD7D-C51E735D3815}" srcOrd="0" destOrd="0" presId="urn:microsoft.com/office/officeart/2005/8/layout/hierarchy4"/>
    <dgm:cxn modelId="{0DDCB412-61DF-40CD-BB16-8965EF3A6F92}" type="presParOf" srcId="{D7B700D7-9607-4109-BD7D-C51E735D3815}" destId="{6671DBED-9086-4EEE-8018-CF7850D8283F}" srcOrd="0" destOrd="0" presId="urn:microsoft.com/office/officeart/2005/8/layout/hierarchy4"/>
    <dgm:cxn modelId="{16F8AB54-60D2-4C3E-A7C9-07E1456F50BF}" type="presParOf" srcId="{D7B700D7-9607-4109-BD7D-C51E735D3815}" destId="{2281F49C-8CFE-4CBB-952B-240888A72056}" srcOrd="1" destOrd="0" presId="urn:microsoft.com/office/officeart/2005/8/layout/hierarchy4"/>
    <dgm:cxn modelId="{45FB9ED1-223F-47D7-9511-BFC8EB28C15C}" type="presParOf" srcId="{BB4D0969-F771-4291-90D7-8CAB01F13FF1}" destId="{1C218172-20F3-4976-B0EF-E8050EA87AA8}" srcOrd="1" destOrd="0" presId="urn:microsoft.com/office/officeart/2005/8/layout/hierarchy4"/>
    <dgm:cxn modelId="{6D48944E-1973-4704-8CA7-0FD77BC1AE2C}" type="presParOf" srcId="{BB4D0969-F771-4291-90D7-8CAB01F13FF1}" destId="{B689CD42-1109-4E3D-AD81-F8AB5DFD218F}" srcOrd="2" destOrd="0" presId="urn:microsoft.com/office/officeart/2005/8/layout/hierarchy4"/>
    <dgm:cxn modelId="{7D64B693-56D3-4E7B-BEC6-4B323F22C850}" type="presParOf" srcId="{B689CD42-1109-4E3D-AD81-F8AB5DFD218F}" destId="{365F2E3A-D9CA-4E2E-88AC-E8D552297DE6}" srcOrd="0" destOrd="0" presId="urn:microsoft.com/office/officeart/2005/8/layout/hierarchy4"/>
    <dgm:cxn modelId="{F3A114BA-1172-485E-A287-9E789CB010FB}" type="presParOf" srcId="{B689CD42-1109-4E3D-AD81-F8AB5DFD218F}" destId="{5937E014-9E7C-4F05-832E-AC457F568FF4}" srcOrd="1" destOrd="0" presId="urn:microsoft.com/office/officeart/2005/8/layout/hierarchy4"/>
    <dgm:cxn modelId="{332259E0-9BFF-4499-8E70-B37D8F8F6AC2}" type="presParOf" srcId="{BB4D0969-F771-4291-90D7-8CAB01F13FF1}" destId="{04DDA096-D990-4BE3-9FA9-A6AAC720F2A4}" srcOrd="3" destOrd="0" presId="urn:microsoft.com/office/officeart/2005/8/layout/hierarchy4"/>
    <dgm:cxn modelId="{13C00B0D-587A-4353-A7D7-D30BB434F539}" type="presParOf" srcId="{BB4D0969-F771-4291-90D7-8CAB01F13FF1}" destId="{F5BD5576-D584-4DA3-8F9A-1296F776DDBF}" srcOrd="4" destOrd="0" presId="urn:microsoft.com/office/officeart/2005/8/layout/hierarchy4"/>
    <dgm:cxn modelId="{4F31F7B4-AA46-4DBD-A4E2-072BEC32C2DE}" type="presParOf" srcId="{F5BD5576-D584-4DA3-8F9A-1296F776DDBF}" destId="{28414C6C-EFA7-4FA0-B757-7AF20AAA9146}" srcOrd="0" destOrd="0" presId="urn:microsoft.com/office/officeart/2005/8/layout/hierarchy4"/>
    <dgm:cxn modelId="{EF5F6ED6-E367-4318-B075-FB1B620F6BB0}" type="presParOf" srcId="{F5BD5576-D584-4DA3-8F9A-1296F776DDBF}" destId="{403AF5E8-7420-4254-BE6E-97FBFA6DBCCA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AA6A462-BDE8-4C6E-969E-8ABE8B550B1D}" type="doc">
      <dgm:prSet loTypeId="urn:microsoft.com/office/officeart/2005/8/layout/vList2" loCatId="list" qsTypeId="urn:microsoft.com/office/officeart/2005/8/quickstyle/simple4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B26B7B03-87F1-41D5-89CF-F749FF73DB9E}">
      <dgm:prSet phldrT="[Текст]"/>
      <dgm:spPr/>
      <dgm:t>
        <a:bodyPr/>
        <a:lstStyle/>
        <a:p>
          <a:r>
            <a:rPr lang="ru-RU" dirty="0" smtClean="0"/>
            <a:t>Начальник финансового управления г. Новокузнецка</a:t>
          </a:r>
          <a:endParaRPr lang="ru-RU" dirty="0"/>
        </a:p>
      </dgm:t>
    </dgm:pt>
    <dgm:pt modelId="{B99A850D-AB11-4BC8-8CD6-AD507E61A217}" type="parTrans" cxnId="{B255EC70-0117-4C38-86BC-1FF3A94F9EA5}">
      <dgm:prSet/>
      <dgm:spPr/>
      <dgm:t>
        <a:bodyPr/>
        <a:lstStyle/>
        <a:p>
          <a:endParaRPr lang="ru-RU"/>
        </a:p>
      </dgm:t>
    </dgm:pt>
    <dgm:pt modelId="{702053D5-974D-4C65-BCFE-E4B5CDCFCBD4}" type="sibTrans" cxnId="{B255EC70-0117-4C38-86BC-1FF3A94F9EA5}">
      <dgm:prSet/>
      <dgm:spPr/>
      <dgm:t>
        <a:bodyPr/>
        <a:lstStyle/>
        <a:p>
          <a:endParaRPr lang="ru-RU"/>
        </a:p>
      </dgm:t>
    </dgm:pt>
    <dgm:pt modelId="{D3E726E3-05DC-41CB-9D49-9C397BD4BAA9}">
      <dgm:prSet phldrT="[Текст]"/>
      <dgm:spPr/>
      <dgm:t>
        <a:bodyPr/>
        <a:lstStyle/>
        <a:p>
          <a:r>
            <a:rPr lang="ru-RU" dirty="0" smtClean="0"/>
            <a:t>Шебалина Елена Владимировна</a:t>
          </a:r>
          <a:endParaRPr lang="ru-RU" dirty="0"/>
        </a:p>
      </dgm:t>
    </dgm:pt>
    <dgm:pt modelId="{A5FC2B78-0C72-4D4C-B612-ECE26D1F2ADC}" type="parTrans" cxnId="{BA7FE982-B7F3-43D2-871B-3208F309442A}">
      <dgm:prSet/>
      <dgm:spPr/>
      <dgm:t>
        <a:bodyPr/>
        <a:lstStyle/>
        <a:p>
          <a:endParaRPr lang="ru-RU"/>
        </a:p>
      </dgm:t>
    </dgm:pt>
    <dgm:pt modelId="{AEBA6A47-913F-45F0-AA4F-EB674E0E5062}" type="sibTrans" cxnId="{BA7FE982-B7F3-43D2-871B-3208F309442A}">
      <dgm:prSet/>
      <dgm:spPr/>
      <dgm:t>
        <a:bodyPr/>
        <a:lstStyle/>
        <a:p>
          <a:endParaRPr lang="ru-RU"/>
        </a:p>
      </dgm:t>
    </dgm:pt>
    <dgm:pt modelId="{F0C3771D-D285-4380-893A-9E7ED5D6779D}">
      <dgm:prSet phldrT="[Текст]"/>
      <dgm:spPr/>
      <dgm:t>
        <a:bodyPr/>
        <a:lstStyle/>
        <a:p>
          <a:r>
            <a:rPr lang="ru-RU" dirty="0" smtClean="0"/>
            <a:t>Почтовый адрес</a:t>
          </a:r>
          <a:endParaRPr lang="ru-RU" dirty="0"/>
        </a:p>
      </dgm:t>
    </dgm:pt>
    <dgm:pt modelId="{4CC0E613-6AB3-4BCD-BE8E-888098137C03}" type="parTrans" cxnId="{BF02FFBE-8989-4718-AB5F-4166290716EC}">
      <dgm:prSet/>
      <dgm:spPr/>
      <dgm:t>
        <a:bodyPr/>
        <a:lstStyle/>
        <a:p>
          <a:endParaRPr lang="ru-RU"/>
        </a:p>
      </dgm:t>
    </dgm:pt>
    <dgm:pt modelId="{0467A164-4AA5-48C1-A23C-A4B39F44CF7D}" type="sibTrans" cxnId="{BF02FFBE-8989-4718-AB5F-4166290716EC}">
      <dgm:prSet/>
      <dgm:spPr/>
      <dgm:t>
        <a:bodyPr/>
        <a:lstStyle/>
        <a:p>
          <a:endParaRPr lang="ru-RU"/>
        </a:p>
      </dgm:t>
    </dgm:pt>
    <dgm:pt modelId="{5B68A1E3-83E5-4695-AC6A-932551B31274}">
      <dgm:prSet phldrT="[Текст]"/>
      <dgm:spPr/>
      <dgm:t>
        <a:bodyPr/>
        <a:lstStyle/>
        <a:p>
          <a:r>
            <a:rPr lang="en-US" dirty="0" smtClean="0"/>
            <a:t>654080 </a:t>
          </a:r>
          <a:r>
            <a:rPr lang="ru-RU" dirty="0" smtClean="0"/>
            <a:t>Кемеровская область, г. Новокузнецк, ул. Кирова, 71</a:t>
          </a:r>
          <a:endParaRPr lang="ru-RU" dirty="0"/>
        </a:p>
      </dgm:t>
    </dgm:pt>
    <dgm:pt modelId="{59A97DC2-0EDA-4A47-9404-39F6AD18CDD7}" type="parTrans" cxnId="{45BB5A8F-5D2B-42E3-8A2C-6C8E8078A010}">
      <dgm:prSet/>
      <dgm:spPr/>
      <dgm:t>
        <a:bodyPr/>
        <a:lstStyle/>
        <a:p>
          <a:endParaRPr lang="ru-RU"/>
        </a:p>
      </dgm:t>
    </dgm:pt>
    <dgm:pt modelId="{C5A8288E-82A2-46BD-9B46-9B40BB18FBD7}" type="sibTrans" cxnId="{45BB5A8F-5D2B-42E3-8A2C-6C8E8078A010}">
      <dgm:prSet/>
      <dgm:spPr/>
      <dgm:t>
        <a:bodyPr/>
        <a:lstStyle/>
        <a:p>
          <a:endParaRPr lang="ru-RU"/>
        </a:p>
      </dgm:t>
    </dgm:pt>
    <dgm:pt modelId="{6B2AD239-B328-45FA-B235-B087D36ED489}">
      <dgm:prSet phldrT="[Текст]"/>
      <dgm:spPr/>
      <dgm:t>
        <a:bodyPr/>
        <a:lstStyle/>
        <a:p>
          <a:r>
            <a:rPr lang="ru-RU" dirty="0" smtClean="0"/>
            <a:t>Телефон</a:t>
          </a:r>
          <a:endParaRPr lang="ru-RU" dirty="0"/>
        </a:p>
      </dgm:t>
    </dgm:pt>
    <dgm:pt modelId="{FBCEA485-09BA-4933-9906-6660BF29602E}" type="parTrans" cxnId="{A271873C-A9BC-47C3-94A3-22B9749C3541}">
      <dgm:prSet/>
      <dgm:spPr/>
      <dgm:t>
        <a:bodyPr/>
        <a:lstStyle/>
        <a:p>
          <a:endParaRPr lang="ru-RU"/>
        </a:p>
      </dgm:t>
    </dgm:pt>
    <dgm:pt modelId="{C4E6DF6C-29D1-4F1E-99FA-4F765DEED63C}" type="sibTrans" cxnId="{A271873C-A9BC-47C3-94A3-22B9749C3541}">
      <dgm:prSet/>
      <dgm:spPr/>
      <dgm:t>
        <a:bodyPr/>
        <a:lstStyle/>
        <a:p>
          <a:endParaRPr lang="ru-RU"/>
        </a:p>
      </dgm:t>
    </dgm:pt>
    <dgm:pt modelId="{6A6FC257-5A50-44C3-B9B6-79AB246E6AF6}">
      <dgm:prSet phldrT="[Текст]"/>
      <dgm:spPr/>
      <dgm:t>
        <a:bodyPr/>
        <a:lstStyle/>
        <a:p>
          <a:r>
            <a:rPr lang="ru-RU" dirty="0" smtClean="0"/>
            <a:t>(3843) 321-624</a:t>
          </a:r>
          <a:endParaRPr lang="ru-RU" dirty="0"/>
        </a:p>
      </dgm:t>
    </dgm:pt>
    <dgm:pt modelId="{C480B0C4-4E68-476B-8746-3BDE0FB519C8}" type="parTrans" cxnId="{F4A6CDE3-F435-4415-91AC-6478B7DEBA09}">
      <dgm:prSet/>
      <dgm:spPr/>
      <dgm:t>
        <a:bodyPr/>
        <a:lstStyle/>
        <a:p>
          <a:endParaRPr lang="ru-RU"/>
        </a:p>
      </dgm:t>
    </dgm:pt>
    <dgm:pt modelId="{BA65B59F-898C-40A8-BB86-816BF36BCF92}" type="sibTrans" cxnId="{F4A6CDE3-F435-4415-91AC-6478B7DEBA09}">
      <dgm:prSet/>
      <dgm:spPr/>
      <dgm:t>
        <a:bodyPr/>
        <a:lstStyle/>
        <a:p>
          <a:endParaRPr lang="ru-RU"/>
        </a:p>
      </dgm:t>
    </dgm:pt>
    <dgm:pt modelId="{E0A553A1-2A4E-40C8-B33D-B6AC188F5F29}">
      <dgm:prSet phldrT="[Текст]"/>
      <dgm:spPr/>
      <dgm:t>
        <a:bodyPr/>
        <a:lstStyle/>
        <a:p>
          <a:r>
            <a:rPr lang="ru-RU" dirty="0" smtClean="0"/>
            <a:t>Электронная почта</a:t>
          </a:r>
          <a:endParaRPr lang="ru-RU" dirty="0"/>
        </a:p>
      </dgm:t>
    </dgm:pt>
    <dgm:pt modelId="{DE7C579A-FFC5-439F-91DB-EA6220B4C8F8}" type="parTrans" cxnId="{347C89B0-5458-40A0-BD23-3F7262295CCE}">
      <dgm:prSet/>
      <dgm:spPr/>
      <dgm:t>
        <a:bodyPr/>
        <a:lstStyle/>
        <a:p>
          <a:endParaRPr lang="ru-RU"/>
        </a:p>
      </dgm:t>
    </dgm:pt>
    <dgm:pt modelId="{DFE0AD6F-F7B9-4F1F-AB38-2CED6585D3FE}" type="sibTrans" cxnId="{347C89B0-5458-40A0-BD23-3F7262295CCE}">
      <dgm:prSet/>
      <dgm:spPr/>
      <dgm:t>
        <a:bodyPr/>
        <a:lstStyle/>
        <a:p>
          <a:endParaRPr lang="ru-RU"/>
        </a:p>
      </dgm:t>
    </dgm:pt>
    <dgm:pt modelId="{C7F35FD8-CB0D-46EB-8D2A-E9A761E9971F}">
      <dgm:prSet phldrT="[Текст]"/>
      <dgm:spPr/>
      <dgm:t>
        <a:bodyPr/>
        <a:lstStyle/>
        <a:p>
          <a:r>
            <a:rPr lang="en-US" dirty="0" smtClean="0"/>
            <a:t>main@finnkz.ru</a:t>
          </a:r>
          <a:endParaRPr lang="ru-RU" dirty="0"/>
        </a:p>
      </dgm:t>
    </dgm:pt>
    <dgm:pt modelId="{F83D1C33-1617-46C3-A6CE-D0139B2A8F1C}" type="parTrans" cxnId="{E0501267-8A67-4644-8BA5-1932DD65FCD0}">
      <dgm:prSet/>
      <dgm:spPr/>
      <dgm:t>
        <a:bodyPr/>
        <a:lstStyle/>
        <a:p>
          <a:endParaRPr lang="ru-RU"/>
        </a:p>
      </dgm:t>
    </dgm:pt>
    <dgm:pt modelId="{175438EC-BFC2-4E3C-B115-561E663E91F6}" type="sibTrans" cxnId="{E0501267-8A67-4644-8BA5-1932DD65FCD0}">
      <dgm:prSet/>
      <dgm:spPr/>
      <dgm:t>
        <a:bodyPr/>
        <a:lstStyle/>
        <a:p>
          <a:endParaRPr lang="ru-RU"/>
        </a:p>
      </dgm:t>
    </dgm:pt>
    <dgm:pt modelId="{57AB0691-6B34-423E-B18F-CFE438C98893}">
      <dgm:prSet phldrT="[Текст]"/>
      <dgm:spPr/>
      <dgm:t>
        <a:bodyPr/>
        <a:lstStyle/>
        <a:p>
          <a:r>
            <a:rPr lang="ru-RU" dirty="0" smtClean="0"/>
            <a:t>График работы финансового органа</a:t>
          </a:r>
          <a:endParaRPr lang="ru-RU" dirty="0"/>
        </a:p>
      </dgm:t>
    </dgm:pt>
    <dgm:pt modelId="{8E50633A-5864-4178-842B-9A34AAA35B2C}" type="parTrans" cxnId="{97496960-CC81-40C1-9B30-43D6F82A79C7}">
      <dgm:prSet/>
      <dgm:spPr/>
      <dgm:t>
        <a:bodyPr/>
        <a:lstStyle/>
        <a:p>
          <a:endParaRPr lang="ru-RU"/>
        </a:p>
      </dgm:t>
    </dgm:pt>
    <dgm:pt modelId="{9329B28A-B213-4387-8E72-7368589868D2}" type="sibTrans" cxnId="{97496960-CC81-40C1-9B30-43D6F82A79C7}">
      <dgm:prSet/>
      <dgm:spPr/>
      <dgm:t>
        <a:bodyPr/>
        <a:lstStyle/>
        <a:p>
          <a:endParaRPr lang="ru-RU"/>
        </a:p>
      </dgm:t>
    </dgm:pt>
    <dgm:pt modelId="{B5B3766A-5769-4EB1-BF75-1BD85DCB0C50}">
      <dgm:prSet phldrT="[Текст]"/>
      <dgm:spPr/>
      <dgm:t>
        <a:bodyPr/>
        <a:lstStyle/>
        <a:p>
          <a:r>
            <a:rPr lang="ru-RU" dirty="0" smtClean="0"/>
            <a:t>График личного приёма граждан начальником финансового управления г. Новокузнецка</a:t>
          </a:r>
          <a:endParaRPr lang="ru-RU" dirty="0"/>
        </a:p>
      </dgm:t>
    </dgm:pt>
    <dgm:pt modelId="{4AC5792C-EC9C-449D-A2C4-91650E7F4270}" type="parTrans" cxnId="{49D20611-8635-4EAA-94AF-657FFEB105BB}">
      <dgm:prSet/>
      <dgm:spPr/>
      <dgm:t>
        <a:bodyPr/>
        <a:lstStyle/>
        <a:p>
          <a:endParaRPr lang="ru-RU"/>
        </a:p>
      </dgm:t>
    </dgm:pt>
    <dgm:pt modelId="{C63E097C-6F6D-4D09-92CE-D707A085F6B7}" type="sibTrans" cxnId="{49D20611-8635-4EAA-94AF-657FFEB105BB}">
      <dgm:prSet/>
      <dgm:spPr/>
      <dgm:t>
        <a:bodyPr/>
        <a:lstStyle/>
        <a:p>
          <a:endParaRPr lang="ru-RU"/>
        </a:p>
      </dgm:t>
    </dgm:pt>
    <dgm:pt modelId="{31D6C008-8B98-4E2A-B2E2-40FB746119F5}">
      <dgm:prSet phldrT="[Текст]"/>
      <dgm:spPr/>
      <dgm:t>
        <a:bodyPr/>
        <a:lstStyle/>
        <a:p>
          <a:r>
            <a:rPr lang="ru-RU" dirty="0" smtClean="0"/>
            <a:t>Понедельник – пятница с 8:30 до 17:30; обед 12:00 – 13:00</a:t>
          </a:r>
          <a:endParaRPr lang="ru-RU" dirty="0"/>
        </a:p>
      </dgm:t>
    </dgm:pt>
    <dgm:pt modelId="{49C310A8-8C48-4FD5-9D46-FCCF488B80E2}" type="parTrans" cxnId="{374C60B2-96C2-4FA1-BE78-CC163486859A}">
      <dgm:prSet/>
      <dgm:spPr/>
      <dgm:t>
        <a:bodyPr/>
        <a:lstStyle/>
        <a:p>
          <a:endParaRPr lang="ru-RU"/>
        </a:p>
      </dgm:t>
    </dgm:pt>
    <dgm:pt modelId="{B34C91B3-D4C6-4629-B9B4-4F7F26F2B515}" type="sibTrans" cxnId="{374C60B2-96C2-4FA1-BE78-CC163486859A}">
      <dgm:prSet/>
      <dgm:spPr/>
      <dgm:t>
        <a:bodyPr/>
        <a:lstStyle/>
        <a:p>
          <a:endParaRPr lang="ru-RU"/>
        </a:p>
      </dgm:t>
    </dgm:pt>
    <dgm:pt modelId="{969EE69A-509D-4E36-A182-B628FCF492CD}">
      <dgm:prSet phldrT="[Текст]"/>
      <dgm:spPr/>
      <dgm:t>
        <a:bodyPr/>
        <a:lstStyle/>
        <a:p>
          <a:r>
            <a:rPr lang="ru-RU" dirty="0" smtClean="0"/>
            <a:t>Ежедневно в рабочее время</a:t>
          </a:r>
          <a:endParaRPr lang="ru-RU" dirty="0"/>
        </a:p>
      </dgm:t>
    </dgm:pt>
    <dgm:pt modelId="{A8273F10-6689-4CBA-A171-A663B50657D1}" type="parTrans" cxnId="{7D856441-ADE5-49E5-B704-F4FFB0BE195F}">
      <dgm:prSet/>
      <dgm:spPr/>
      <dgm:t>
        <a:bodyPr/>
        <a:lstStyle/>
        <a:p>
          <a:endParaRPr lang="ru-RU"/>
        </a:p>
      </dgm:t>
    </dgm:pt>
    <dgm:pt modelId="{C5FB3EF1-6E7C-4CAE-A1A5-0F69B11C6FCF}" type="sibTrans" cxnId="{7D856441-ADE5-49E5-B704-F4FFB0BE195F}">
      <dgm:prSet/>
      <dgm:spPr/>
      <dgm:t>
        <a:bodyPr/>
        <a:lstStyle/>
        <a:p>
          <a:endParaRPr lang="ru-RU"/>
        </a:p>
      </dgm:t>
    </dgm:pt>
    <dgm:pt modelId="{AE2747C8-DB86-4160-A0A8-E5C5AE929B82}" type="pres">
      <dgm:prSet presAssocID="{4AA6A462-BDE8-4C6E-969E-8ABE8B550B1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8E37730-C84B-49ED-80B9-82BDE8636E43}" type="pres">
      <dgm:prSet presAssocID="{B26B7B03-87F1-41D5-89CF-F749FF73DB9E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F02C59-87B8-4D15-BBC4-7EE816B0585E}" type="pres">
      <dgm:prSet presAssocID="{B26B7B03-87F1-41D5-89CF-F749FF73DB9E}" presName="childText" presStyleLbl="revTx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CE1112-351C-44EE-B678-6C2FD63C71D8}" type="pres">
      <dgm:prSet presAssocID="{F0C3771D-D285-4380-893A-9E7ED5D6779D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D79569-7591-4915-84D1-91653CA7A0F3}" type="pres">
      <dgm:prSet presAssocID="{F0C3771D-D285-4380-893A-9E7ED5D6779D}" presName="childText" presStyleLbl="revTx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05989A-A5D8-4D41-8861-03586B87EA37}" type="pres">
      <dgm:prSet presAssocID="{6B2AD239-B328-45FA-B235-B087D36ED489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EFA1D9-C126-46A6-8B19-E07747F1EF2C}" type="pres">
      <dgm:prSet presAssocID="{6B2AD239-B328-45FA-B235-B087D36ED489}" presName="childText" presStyleLbl="revTx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853D67-0675-4B1C-8852-996BC5516FC1}" type="pres">
      <dgm:prSet presAssocID="{E0A553A1-2A4E-40C8-B33D-B6AC188F5F29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9D6071-3578-4D07-87D9-D8A9438DA82A}" type="pres">
      <dgm:prSet presAssocID="{E0A553A1-2A4E-40C8-B33D-B6AC188F5F29}" presName="childText" presStyleLbl="revTx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EBBDAE-6952-4ED6-868E-898406677E82}" type="pres">
      <dgm:prSet presAssocID="{57AB0691-6B34-423E-B18F-CFE438C98893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729887-D5DE-4085-99EE-604841CADD20}" type="pres">
      <dgm:prSet presAssocID="{57AB0691-6B34-423E-B18F-CFE438C98893}" presName="childText" presStyleLbl="revTx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EADC75-11B5-423E-8ABA-CDF0BA994BCE}" type="pres">
      <dgm:prSet presAssocID="{B5B3766A-5769-4EB1-BF75-1BD85DCB0C50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BA2E58-0223-48F9-9DFD-93735610914A}" type="pres">
      <dgm:prSet presAssocID="{B5B3766A-5769-4EB1-BF75-1BD85DCB0C50}" presName="childText" presStyleLbl="revTx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44EE806-96B3-41C0-9A0D-0B2C9B00B8AB}" type="presOf" srcId="{5B68A1E3-83E5-4695-AC6A-932551B31274}" destId="{4CD79569-7591-4915-84D1-91653CA7A0F3}" srcOrd="0" destOrd="0" presId="urn:microsoft.com/office/officeart/2005/8/layout/vList2"/>
    <dgm:cxn modelId="{ADFB49E3-4B95-4DC6-97DE-3FB4324AC7B7}" type="presOf" srcId="{6A6FC257-5A50-44C3-B9B6-79AB246E6AF6}" destId="{58EFA1D9-C126-46A6-8B19-E07747F1EF2C}" srcOrd="0" destOrd="0" presId="urn:microsoft.com/office/officeart/2005/8/layout/vList2"/>
    <dgm:cxn modelId="{B7FF2BAD-F670-4A43-B27E-A8D506246213}" type="presOf" srcId="{4AA6A462-BDE8-4C6E-969E-8ABE8B550B1D}" destId="{AE2747C8-DB86-4160-A0A8-E5C5AE929B82}" srcOrd="0" destOrd="0" presId="urn:microsoft.com/office/officeart/2005/8/layout/vList2"/>
    <dgm:cxn modelId="{B255EC70-0117-4C38-86BC-1FF3A94F9EA5}" srcId="{4AA6A462-BDE8-4C6E-969E-8ABE8B550B1D}" destId="{B26B7B03-87F1-41D5-89CF-F749FF73DB9E}" srcOrd="0" destOrd="0" parTransId="{B99A850D-AB11-4BC8-8CD6-AD507E61A217}" sibTransId="{702053D5-974D-4C65-BCFE-E4B5CDCFCBD4}"/>
    <dgm:cxn modelId="{7D856441-ADE5-49E5-B704-F4FFB0BE195F}" srcId="{B5B3766A-5769-4EB1-BF75-1BD85DCB0C50}" destId="{969EE69A-509D-4E36-A182-B628FCF492CD}" srcOrd="0" destOrd="0" parTransId="{A8273F10-6689-4CBA-A171-A663B50657D1}" sibTransId="{C5FB3EF1-6E7C-4CAE-A1A5-0F69B11C6FCF}"/>
    <dgm:cxn modelId="{A271873C-A9BC-47C3-94A3-22B9749C3541}" srcId="{4AA6A462-BDE8-4C6E-969E-8ABE8B550B1D}" destId="{6B2AD239-B328-45FA-B235-B087D36ED489}" srcOrd="2" destOrd="0" parTransId="{FBCEA485-09BA-4933-9906-6660BF29602E}" sibTransId="{C4E6DF6C-29D1-4F1E-99FA-4F765DEED63C}"/>
    <dgm:cxn modelId="{BF02FFBE-8989-4718-AB5F-4166290716EC}" srcId="{4AA6A462-BDE8-4C6E-969E-8ABE8B550B1D}" destId="{F0C3771D-D285-4380-893A-9E7ED5D6779D}" srcOrd="1" destOrd="0" parTransId="{4CC0E613-6AB3-4BCD-BE8E-888098137C03}" sibTransId="{0467A164-4AA5-48C1-A23C-A4B39F44CF7D}"/>
    <dgm:cxn modelId="{BCAC139B-3BCD-429B-9C5C-817E266F58A6}" type="presOf" srcId="{C7F35FD8-CB0D-46EB-8D2A-E9A761E9971F}" destId="{C09D6071-3578-4D07-87D9-D8A9438DA82A}" srcOrd="0" destOrd="0" presId="urn:microsoft.com/office/officeart/2005/8/layout/vList2"/>
    <dgm:cxn modelId="{602666AF-DEC8-4655-BEAE-513C5584068E}" type="presOf" srcId="{E0A553A1-2A4E-40C8-B33D-B6AC188F5F29}" destId="{F4853D67-0675-4B1C-8852-996BC5516FC1}" srcOrd="0" destOrd="0" presId="urn:microsoft.com/office/officeart/2005/8/layout/vList2"/>
    <dgm:cxn modelId="{BA7FE982-B7F3-43D2-871B-3208F309442A}" srcId="{B26B7B03-87F1-41D5-89CF-F749FF73DB9E}" destId="{D3E726E3-05DC-41CB-9D49-9C397BD4BAA9}" srcOrd="0" destOrd="0" parTransId="{A5FC2B78-0C72-4D4C-B612-ECE26D1F2ADC}" sibTransId="{AEBA6A47-913F-45F0-AA4F-EB674E0E5062}"/>
    <dgm:cxn modelId="{9D24532B-9389-4D8C-9BFE-C0BF98D4D01A}" type="presOf" srcId="{B5B3766A-5769-4EB1-BF75-1BD85DCB0C50}" destId="{DBEADC75-11B5-423E-8ABA-CDF0BA994BCE}" srcOrd="0" destOrd="0" presId="urn:microsoft.com/office/officeart/2005/8/layout/vList2"/>
    <dgm:cxn modelId="{E0501267-8A67-4644-8BA5-1932DD65FCD0}" srcId="{E0A553A1-2A4E-40C8-B33D-B6AC188F5F29}" destId="{C7F35FD8-CB0D-46EB-8D2A-E9A761E9971F}" srcOrd="0" destOrd="0" parTransId="{F83D1C33-1617-46C3-A6CE-D0139B2A8F1C}" sibTransId="{175438EC-BFC2-4E3C-B115-561E663E91F6}"/>
    <dgm:cxn modelId="{347C89B0-5458-40A0-BD23-3F7262295CCE}" srcId="{4AA6A462-BDE8-4C6E-969E-8ABE8B550B1D}" destId="{E0A553A1-2A4E-40C8-B33D-B6AC188F5F29}" srcOrd="3" destOrd="0" parTransId="{DE7C579A-FFC5-439F-91DB-EA6220B4C8F8}" sibTransId="{DFE0AD6F-F7B9-4F1F-AB38-2CED6585D3FE}"/>
    <dgm:cxn modelId="{45BB5A8F-5D2B-42E3-8A2C-6C8E8078A010}" srcId="{F0C3771D-D285-4380-893A-9E7ED5D6779D}" destId="{5B68A1E3-83E5-4695-AC6A-932551B31274}" srcOrd="0" destOrd="0" parTransId="{59A97DC2-0EDA-4A47-9404-39F6AD18CDD7}" sibTransId="{C5A8288E-82A2-46BD-9B46-9B40BB18FBD7}"/>
    <dgm:cxn modelId="{5563CE94-1FF9-4AF2-A933-CDBDA88691D4}" type="presOf" srcId="{57AB0691-6B34-423E-B18F-CFE438C98893}" destId="{D7EBBDAE-6952-4ED6-868E-898406677E82}" srcOrd="0" destOrd="0" presId="urn:microsoft.com/office/officeart/2005/8/layout/vList2"/>
    <dgm:cxn modelId="{49D20611-8635-4EAA-94AF-657FFEB105BB}" srcId="{4AA6A462-BDE8-4C6E-969E-8ABE8B550B1D}" destId="{B5B3766A-5769-4EB1-BF75-1BD85DCB0C50}" srcOrd="5" destOrd="0" parTransId="{4AC5792C-EC9C-449D-A2C4-91650E7F4270}" sibTransId="{C63E097C-6F6D-4D09-92CE-D707A085F6B7}"/>
    <dgm:cxn modelId="{374C60B2-96C2-4FA1-BE78-CC163486859A}" srcId="{57AB0691-6B34-423E-B18F-CFE438C98893}" destId="{31D6C008-8B98-4E2A-B2E2-40FB746119F5}" srcOrd="0" destOrd="0" parTransId="{49C310A8-8C48-4FD5-9D46-FCCF488B80E2}" sibTransId="{B34C91B3-D4C6-4629-B9B4-4F7F26F2B515}"/>
    <dgm:cxn modelId="{F4A6CDE3-F435-4415-91AC-6478B7DEBA09}" srcId="{6B2AD239-B328-45FA-B235-B087D36ED489}" destId="{6A6FC257-5A50-44C3-B9B6-79AB246E6AF6}" srcOrd="0" destOrd="0" parTransId="{C480B0C4-4E68-476B-8746-3BDE0FB519C8}" sibTransId="{BA65B59F-898C-40A8-BB86-816BF36BCF92}"/>
    <dgm:cxn modelId="{3F8AB989-A37E-4AD9-9507-C6649F57D834}" type="presOf" srcId="{969EE69A-509D-4E36-A182-B628FCF492CD}" destId="{49BA2E58-0223-48F9-9DFD-93735610914A}" srcOrd="0" destOrd="0" presId="urn:microsoft.com/office/officeart/2005/8/layout/vList2"/>
    <dgm:cxn modelId="{92570019-401E-4173-B051-70A166B26FCC}" type="presOf" srcId="{B26B7B03-87F1-41D5-89CF-F749FF73DB9E}" destId="{78E37730-C84B-49ED-80B9-82BDE8636E43}" srcOrd="0" destOrd="0" presId="urn:microsoft.com/office/officeart/2005/8/layout/vList2"/>
    <dgm:cxn modelId="{F4ED776A-7D57-44FC-A0B3-264CBB5ECEF0}" type="presOf" srcId="{31D6C008-8B98-4E2A-B2E2-40FB746119F5}" destId="{A4729887-D5DE-4085-99EE-604841CADD20}" srcOrd="0" destOrd="0" presId="urn:microsoft.com/office/officeart/2005/8/layout/vList2"/>
    <dgm:cxn modelId="{D0828A53-255F-49DD-80D2-5E1658BC9B61}" type="presOf" srcId="{F0C3771D-D285-4380-893A-9E7ED5D6779D}" destId="{4FCE1112-351C-44EE-B678-6C2FD63C71D8}" srcOrd="0" destOrd="0" presId="urn:microsoft.com/office/officeart/2005/8/layout/vList2"/>
    <dgm:cxn modelId="{C3457790-97DF-4993-B1C9-E40287A1DD65}" type="presOf" srcId="{D3E726E3-05DC-41CB-9D49-9C397BD4BAA9}" destId="{CBF02C59-87B8-4D15-BBC4-7EE816B0585E}" srcOrd="0" destOrd="0" presId="urn:microsoft.com/office/officeart/2005/8/layout/vList2"/>
    <dgm:cxn modelId="{97496960-CC81-40C1-9B30-43D6F82A79C7}" srcId="{4AA6A462-BDE8-4C6E-969E-8ABE8B550B1D}" destId="{57AB0691-6B34-423E-B18F-CFE438C98893}" srcOrd="4" destOrd="0" parTransId="{8E50633A-5864-4178-842B-9A34AAA35B2C}" sibTransId="{9329B28A-B213-4387-8E72-7368589868D2}"/>
    <dgm:cxn modelId="{3A836746-39FA-475F-8410-F011DAC9A6D8}" type="presOf" srcId="{6B2AD239-B328-45FA-B235-B087D36ED489}" destId="{1705989A-A5D8-4D41-8861-03586B87EA37}" srcOrd="0" destOrd="0" presId="urn:microsoft.com/office/officeart/2005/8/layout/vList2"/>
    <dgm:cxn modelId="{27119D24-8751-4EE0-B840-74BEE4915995}" type="presParOf" srcId="{AE2747C8-DB86-4160-A0A8-E5C5AE929B82}" destId="{78E37730-C84B-49ED-80B9-82BDE8636E43}" srcOrd="0" destOrd="0" presId="urn:microsoft.com/office/officeart/2005/8/layout/vList2"/>
    <dgm:cxn modelId="{A08A5661-5F0F-4BEF-9D7B-B49EF93B43A8}" type="presParOf" srcId="{AE2747C8-DB86-4160-A0A8-E5C5AE929B82}" destId="{CBF02C59-87B8-4D15-BBC4-7EE816B0585E}" srcOrd="1" destOrd="0" presId="urn:microsoft.com/office/officeart/2005/8/layout/vList2"/>
    <dgm:cxn modelId="{47E0E86F-941B-4AE7-A140-0401141D8302}" type="presParOf" srcId="{AE2747C8-DB86-4160-A0A8-E5C5AE929B82}" destId="{4FCE1112-351C-44EE-B678-6C2FD63C71D8}" srcOrd="2" destOrd="0" presId="urn:microsoft.com/office/officeart/2005/8/layout/vList2"/>
    <dgm:cxn modelId="{908E97DB-B5AC-44E7-BFB6-729F1C108645}" type="presParOf" srcId="{AE2747C8-DB86-4160-A0A8-E5C5AE929B82}" destId="{4CD79569-7591-4915-84D1-91653CA7A0F3}" srcOrd="3" destOrd="0" presId="urn:microsoft.com/office/officeart/2005/8/layout/vList2"/>
    <dgm:cxn modelId="{5DE1E41C-771C-4C21-BFE4-3ADC4BA3FB7A}" type="presParOf" srcId="{AE2747C8-DB86-4160-A0A8-E5C5AE929B82}" destId="{1705989A-A5D8-4D41-8861-03586B87EA37}" srcOrd="4" destOrd="0" presId="urn:microsoft.com/office/officeart/2005/8/layout/vList2"/>
    <dgm:cxn modelId="{F0109CF0-5AAF-4841-8105-1F665A641C66}" type="presParOf" srcId="{AE2747C8-DB86-4160-A0A8-E5C5AE929B82}" destId="{58EFA1D9-C126-46A6-8B19-E07747F1EF2C}" srcOrd="5" destOrd="0" presId="urn:microsoft.com/office/officeart/2005/8/layout/vList2"/>
    <dgm:cxn modelId="{2AC8EA28-44AD-41B5-AEDF-89B9E9797322}" type="presParOf" srcId="{AE2747C8-DB86-4160-A0A8-E5C5AE929B82}" destId="{F4853D67-0675-4B1C-8852-996BC5516FC1}" srcOrd="6" destOrd="0" presId="urn:microsoft.com/office/officeart/2005/8/layout/vList2"/>
    <dgm:cxn modelId="{2223E7D8-9453-46B9-9871-0703F669B92F}" type="presParOf" srcId="{AE2747C8-DB86-4160-A0A8-E5C5AE929B82}" destId="{C09D6071-3578-4D07-87D9-D8A9438DA82A}" srcOrd="7" destOrd="0" presId="urn:microsoft.com/office/officeart/2005/8/layout/vList2"/>
    <dgm:cxn modelId="{BF8837F7-EB7D-427F-BCA9-C1818B41B7EC}" type="presParOf" srcId="{AE2747C8-DB86-4160-A0A8-E5C5AE929B82}" destId="{D7EBBDAE-6952-4ED6-868E-898406677E82}" srcOrd="8" destOrd="0" presId="urn:microsoft.com/office/officeart/2005/8/layout/vList2"/>
    <dgm:cxn modelId="{3C24AE88-2598-483F-8C5F-76BC037B3519}" type="presParOf" srcId="{AE2747C8-DB86-4160-A0A8-E5C5AE929B82}" destId="{A4729887-D5DE-4085-99EE-604841CADD20}" srcOrd="9" destOrd="0" presId="urn:microsoft.com/office/officeart/2005/8/layout/vList2"/>
    <dgm:cxn modelId="{8458DBFB-0291-487E-9849-620A7866EFB9}" type="presParOf" srcId="{AE2747C8-DB86-4160-A0A8-E5C5AE929B82}" destId="{DBEADC75-11B5-423E-8ABA-CDF0BA994BCE}" srcOrd="10" destOrd="0" presId="urn:microsoft.com/office/officeart/2005/8/layout/vList2"/>
    <dgm:cxn modelId="{C08C3F6A-A1C4-4392-98C8-3B1B6D04B7EA}" type="presParOf" srcId="{AE2747C8-DB86-4160-A0A8-E5C5AE929B82}" destId="{49BA2E58-0223-48F9-9DFD-93735610914A}" srcOrd="1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54D6150-07D9-443D-83EE-27F7B49F69D2}">
      <dsp:nvSpPr>
        <dsp:cNvPr id="0" name=""/>
        <dsp:cNvSpPr/>
      </dsp:nvSpPr>
      <dsp:spPr>
        <a:xfrm>
          <a:off x="1438780" y="282461"/>
          <a:ext cx="3889629" cy="3889629"/>
        </a:xfrm>
        <a:prstGeom prst="pie">
          <a:avLst>
            <a:gd name="adj1" fmla="val 16200000"/>
            <a:gd name="adj2" fmla="val 19285716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1.</a:t>
          </a:r>
          <a:r>
            <a:rPr lang="ru-RU" sz="1200" b="1" kern="1200" dirty="0" smtClean="0"/>
            <a:t> </a:t>
          </a:r>
          <a:r>
            <a:rPr lang="ru-RU" sz="1100" b="1" kern="1200" dirty="0" smtClean="0"/>
            <a:t>Составление</a:t>
          </a:r>
          <a:r>
            <a:rPr lang="en-US" sz="1100" b="1" kern="1200" dirty="0" smtClean="0"/>
            <a:t> </a:t>
          </a:r>
          <a:r>
            <a:rPr lang="ru-RU" sz="1100" b="1" kern="1200" dirty="0" smtClean="0"/>
            <a:t>проекта бюджета очередного года – ГРБС, ФО, ГАДБ</a:t>
          </a:r>
          <a:endParaRPr lang="ru-RU" sz="1100" b="1" kern="1200" dirty="0"/>
        </a:p>
      </dsp:txBody>
      <dsp:txXfrm>
        <a:off x="3482224" y="643641"/>
        <a:ext cx="926102" cy="740881"/>
      </dsp:txXfrm>
    </dsp:sp>
    <dsp:sp modelId="{C05BCAB1-C210-4D29-A026-4280E164710A}">
      <dsp:nvSpPr>
        <dsp:cNvPr id="0" name=""/>
        <dsp:cNvSpPr/>
      </dsp:nvSpPr>
      <dsp:spPr>
        <a:xfrm>
          <a:off x="1488789" y="344973"/>
          <a:ext cx="3889629" cy="3889629"/>
        </a:xfrm>
        <a:prstGeom prst="pie">
          <a:avLst>
            <a:gd name="adj1" fmla="val 19285716"/>
            <a:gd name="adj2" fmla="val 77142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2.</a:t>
          </a:r>
          <a:r>
            <a:rPr lang="ru-RU" sz="1100" b="1" kern="1200" dirty="0" smtClean="0"/>
            <a:t> </a:t>
          </a:r>
          <a:r>
            <a:rPr lang="ru-RU" sz="1000" b="1" kern="1200" dirty="0" smtClean="0"/>
            <a:t>Рассмотрение проекта бюджета очередного года – СНД, </a:t>
          </a:r>
          <a:r>
            <a:rPr lang="ru-RU" sz="1000" b="1" kern="1200" dirty="0" smtClean="0">
              <a:solidFill>
                <a:srgbClr val="FF0000"/>
              </a:solidFill>
            </a:rPr>
            <a:t>публичные слушания</a:t>
          </a:r>
          <a:endParaRPr lang="ru-RU" sz="1000" b="1" kern="1200" dirty="0">
            <a:solidFill>
              <a:srgbClr val="FF0000"/>
            </a:solidFill>
          </a:endParaRPr>
        </a:p>
      </dsp:txBody>
      <dsp:txXfrm>
        <a:off x="4130496" y="1754963"/>
        <a:ext cx="1065017" cy="648271"/>
      </dsp:txXfrm>
    </dsp:sp>
    <dsp:sp modelId="{24A959FA-1D21-4704-B1FF-F3624A501DEB}">
      <dsp:nvSpPr>
        <dsp:cNvPr id="0" name=""/>
        <dsp:cNvSpPr/>
      </dsp:nvSpPr>
      <dsp:spPr>
        <a:xfrm>
          <a:off x="1470730" y="423691"/>
          <a:ext cx="3889629" cy="3889629"/>
        </a:xfrm>
        <a:prstGeom prst="pie">
          <a:avLst>
            <a:gd name="adj1" fmla="val 771428"/>
            <a:gd name="adj2" fmla="val 385714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smtClean="0"/>
            <a:t>3.</a:t>
          </a:r>
          <a:r>
            <a:rPr lang="ru-RU" sz="1200" b="1" kern="1200" smtClean="0"/>
            <a:t> </a:t>
          </a:r>
          <a:r>
            <a:rPr lang="ru-RU" sz="1100" b="1" kern="1200" smtClean="0"/>
            <a:t>Утверждение бюджета очередного года –СНД</a:t>
          </a:r>
          <a:endParaRPr lang="ru-RU" sz="1100" b="1" kern="1200" dirty="0"/>
        </a:p>
      </dsp:txBody>
      <dsp:txXfrm>
        <a:off x="3968428" y="2727370"/>
        <a:ext cx="926102" cy="717729"/>
      </dsp:txXfrm>
    </dsp:sp>
    <dsp:sp modelId="{8A44E62B-2290-462A-9CB9-1486F0D7772B}">
      <dsp:nvSpPr>
        <dsp:cNvPr id="0" name=""/>
        <dsp:cNvSpPr/>
      </dsp:nvSpPr>
      <dsp:spPr>
        <a:xfrm>
          <a:off x="1403201" y="452663"/>
          <a:ext cx="3889629" cy="3889629"/>
        </a:xfrm>
        <a:prstGeom prst="pie">
          <a:avLst>
            <a:gd name="adj1" fmla="val 3857226"/>
            <a:gd name="adj2" fmla="val 694285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4.</a:t>
          </a:r>
          <a:r>
            <a:rPr lang="ru-RU" sz="1200" b="1" kern="1200" dirty="0" smtClean="0"/>
            <a:t> </a:t>
          </a:r>
          <a:r>
            <a:rPr lang="ru-RU" sz="1000" b="1" kern="1200" dirty="0" smtClean="0"/>
            <a:t>Исполнение бюджета в текущем году – ГРБС, ФО, ГАДБ</a:t>
          </a:r>
          <a:endParaRPr lang="ru-RU" sz="1100" b="1" kern="1200" dirty="0"/>
        </a:p>
      </dsp:txBody>
      <dsp:txXfrm>
        <a:off x="2896540" y="3508801"/>
        <a:ext cx="902949" cy="648271"/>
      </dsp:txXfrm>
    </dsp:sp>
    <dsp:sp modelId="{11D4A354-65EB-432D-9EEC-AB1EF9A3E270}">
      <dsp:nvSpPr>
        <dsp:cNvPr id="0" name=""/>
        <dsp:cNvSpPr/>
      </dsp:nvSpPr>
      <dsp:spPr>
        <a:xfrm>
          <a:off x="1251889" y="423691"/>
          <a:ext cx="4038368" cy="3889629"/>
        </a:xfrm>
        <a:prstGeom prst="pie">
          <a:avLst>
            <a:gd name="adj1" fmla="val 6942858"/>
            <a:gd name="adj2" fmla="val 10028574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  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5.</a:t>
          </a:r>
          <a:r>
            <a:rPr lang="en-US" sz="1400" b="1" kern="1200" dirty="0" smtClean="0"/>
            <a:t> </a:t>
          </a:r>
          <a:r>
            <a:rPr lang="ru-RU" sz="1000" b="1" kern="1200" dirty="0" smtClean="0"/>
            <a:t>Формирование отчета об исполнении бюджета – ФО, ГРБС, ГАДБ</a:t>
          </a:r>
          <a:endParaRPr lang="ru-RU" sz="1000" b="1" kern="1200" dirty="0"/>
        </a:p>
      </dsp:txBody>
      <dsp:txXfrm>
        <a:off x="1735531" y="2727370"/>
        <a:ext cx="961516" cy="717729"/>
      </dsp:txXfrm>
    </dsp:sp>
    <dsp:sp modelId="{AF9122B7-32C0-487B-8918-78F73237B499}">
      <dsp:nvSpPr>
        <dsp:cNvPr id="0" name=""/>
        <dsp:cNvSpPr/>
      </dsp:nvSpPr>
      <dsp:spPr>
        <a:xfrm>
          <a:off x="1308199" y="344973"/>
          <a:ext cx="3889629" cy="3889629"/>
        </a:xfrm>
        <a:prstGeom prst="pie">
          <a:avLst>
            <a:gd name="adj1" fmla="val 10028574"/>
            <a:gd name="adj2" fmla="val 13114284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6. </a:t>
          </a:r>
          <a:r>
            <a:rPr lang="ru-RU" sz="1000" b="1" kern="1200" dirty="0" smtClean="0"/>
            <a:t>Подготовка заключения на годовой отчёт об исполнении бюджета – КГК</a:t>
          </a:r>
          <a:endParaRPr lang="ru-RU" sz="1000" b="1" kern="1200" dirty="0"/>
        </a:p>
      </dsp:txBody>
      <dsp:txXfrm>
        <a:off x="1491104" y="1754963"/>
        <a:ext cx="1065017" cy="648271"/>
      </dsp:txXfrm>
    </dsp:sp>
    <dsp:sp modelId="{3C4B0C10-C016-40D2-83A1-174F381D9117}">
      <dsp:nvSpPr>
        <dsp:cNvPr id="0" name=""/>
        <dsp:cNvSpPr/>
      </dsp:nvSpPr>
      <dsp:spPr>
        <a:xfrm>
          <a:off x="1358209" y="282461"/>
          <a:ext cx="3889629" cy="3889629"/>
        </a:xfrm>
        <a:prstGeom prst="pie">
          <a:avLst>
            <a:gd name="adj1" fmla="val 13114284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 dirty="0" smtClean="0"/>
        </a:p>
        <a:p>
          <a:pPr lvl="0" algn="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7. </a:t>
          </a:r>
          <a:r>
            <a:rPr lang="ru-RU" sz="1000" b="1" kern="1200" dirty="0" smtClean="0"/>
            <a:t>Утверждение отчета об исполнении бюджета – СНД,</a:t>
          </a:r>
          <a:r>
            <a:rPr lang="en-US" sz="1000" b="1" kern="1200" dirty="0" smtClean="0"/>
            <a:t> </a:t>
          </a:r>
          <a:r>
            <a:rPr lang="ru-RU" sz="1000" b="1" kern="1200" dirty="0" smtClean="0">
              <a:solidFill>
                <a:srgbClr val="FF0000"/>
              </a:solidFill>
            </a:rPr>
            <a:t>публичные</a:t>
          </a:r>
          <a:r>
            <a:rPr lang="en-US" sz="1000" b="1" kern="1200" dirty="0" smtClean="0">
              <a:solidFill>
                <a:srgbClr val="FF0000"/>
              </a:solidFill>
            </a:rPr>
            <a:t> </a:t>
          </a:r>
          <a:r>
            <a:rPr lang="ru-RU" sz="1000" b="1" kern="1200" dirty="0" smtClean="0">
              <a:solidFill>
                <a:srgbClr val="FF0000"/>
              </a:solidFill>
            </a:rPr>
            <a:t>слушания</a:t>
          </a:r>
          <a:endParaRPr lang="ru-RU" sz="1000" b="1" kern="1200" dirty="0">
            <a:solidFill>
              <a:srgbClr val="FF0000"/>
            </a:solidFill>
          </a:endParaRPr>
        </a:p>
      </dsp:txBody>
      <dsp:txXfrm>
        <a:off x="2278291" y="643641"/>
        <a:ext cx="926102" cy="740881"/>
      </dsp:txXfrm>
    </dsp:sp>
    <dsp:sp modelId="{7AF19E85-7499-44FB-80FD-A6F58713B033}">
      <dsp:nvSpPr>
        <dsp:cNvPr id="0" name=""/>
        <dsp:cNvSpPr/>
      </dsp:nvSpPr>
      <dsp:spPr>
        <a:xfrm>
          <a:off x="1197799" y="41674"/>
          <a:ext cx="4371202" cy="4371202"/>
        </a:xfrm>
        <a:prstGeom prst="circularArrow">
          <a:avLst>
            <a:gd name="adj1" fmla="val 5085"/>
            <a:gd name="adj2" fmla="val 327528"/>
            <a:gd name="adj3" fmla="val 18957827"/>
            <a:gd name="adj4" fmla="val 16200343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117077E-B438-45E2-B3AD-34F38CBDD0AC}">
      <dsp:nvSpPr>
        <dsp:cNvPr id="0" name=""/>
        <dsp:cNvSpPr/>
      </dsp:nvSpPr>
      <dsp:spPr>
        <a:xfrm>
          <a:off x="1248123" y="104463"/>
          <a:ext cx="4371202" cy="4371202"/>
        </a:xfrm>
        <a:prstGeom prst="circularArrow">
          <a:avLst>
            <a:gd name="adj1" fmla="val 5085"/>
            <a:gd name="adj2" fmla="val 327528"/>
            <a:gd name="adj3" fmla="val 443744"/>
            <a:gd name="adj4" fmla="val 19285776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154D0DB-CF90-486B-A397-D41B52E6D0BB}">
      <dsp:nvSpPr>
        <dsp:cNvPr id="0" name=""/>
        <dsp:cNvSpPr/>
      </dsp:nvSpPr>
      <dsp:spPr>
        <a:xfrm>
          <a:off x="1230000" y="182999"/>
          <a:ext cx="4371202" cy="4371202"/>
        </a:xfrm>
        <a:prstGeom prst="circularArrow">
          <a:avLst>
            <a:gd name="adj1" fmla="val 5085"/>
            <a:gd name="adj2" fmla="val 327528"/>
            <a:gd name="adj3" fmla="val 3529100"/>
            <a:gd name="adj4" fmla="val 770764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420AD62-FFF8-4455-AEE9-5C85DF63D5F4}">
      <dsp:nvSpPr>
        <dsp:cNvPr id="0" name=""/>
        <dsp:cNvSpPr/>
      </dsp:nvSpPr>
      <dsp:spPr>
        <a:xfrm>
          <a:off x="1162414" y="211775"/>
          <a:ext cx="4371202" cy="4371202"/>
        </a:xfrm>
        <a:prstGeom prst="circularArrow">
          <a:avLst>
            <a:gd name="adj1" fmla="val 5085"/>
            <a:gd name="adj2" fmla="val 327528"/>
            <a:gd name="adj3" fmla="val 6615046"/>
            <a:gd name="adj4" fmla="val 3857426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E3D2FBB-BF8F-491E-9B0F-76755833E042}">
      <dsp:nvSpPr>
        <dsp:cNvPr id="0" name=""/>
        <dsp:cNvSpPr/>
      </dsp:nvSpPr>
      <dsp:spPr>
        <a:xfrm>
          <a:off x="1084700" y="182999"/>
          <a:ext cx="4371202" cy="4371202"/>
        </a:xfrm>
        <a:prstGeom prst="circularArrow">
          <a:avLst>
            <a:gd name="adj1" fmla="val 5085"/>
            <a:gd name="adj2" fmla="val 327528"/>
            <a:gd name="adj3" fmla="val 9701707"/>
            <a:gd name="adj4" fmla="val 6943371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A8C35D83-189F-40B1-B8FD-90B2D5A66BA7}">
      <dsp:nvSpPr>
        <dsp:cNvPr id="0" name=""/>
        <dsp:cNvSpPr/>
      </dsp:nvSpPr>
      <dsp:spPr>
        <a:xfrm>
          <a:off x="1067292" y="104463"/>
          <a:ext cx="4371202" cy="4371202"/>
        </a:xfrm>
        <a:prstGeom prst="circularArrow">
          <a:avLst>
            <a:gd name="adj1" fmla="val 5085"/>
            <a:gd name="adj2" fmla="val 327528"/>
            <a:gd name="adj3" fmla="val 12786695"/>
            <a:gd name="adj4" fmla="val 10028727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19738D7-FBFA-4214-BD8B-A448300469B5}">
      <dsp:nvSpPr>
        <dsp:cNvPr id="0" name=""/>
        <dsp:cNvSpPr/>
      </dsp:nvSpPr>
      <dsp:spPr>
        <a:xfrm>
          <a:off x="1117616" y="41674"/>
          <a:ext cx="4371202" cy="4371202"/>
        </a:xfrm>
        <a:prstGeom prst="circularArrow">
          <a:avLst>
            <a:gd name="adj1" fmla="val 5085"/>
            <a:gd name="adj2" fmla="val 327528"/>
            <a:gd name="adj3" fmla="val 15872129"/>
            <a:gd name="adj4" fmla="val 13114645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737CC73-2924-4C7B-A58E-764301FC7606}">
      <dsp:nvSpPr>
        <dsp:cNvPr id="0" name=""/>
        <dsp:cNvSpPr/>
      </dsp:nvSpPr>
      <dsp:spPr>
        <a:xfrm>
          <a:off x="-3290" y="0"/>
          <a:ext cx="1388419" cy="1375258"/>
        </a:xfrm>
        <a:prstGeom prst="pie">
          <a:avLst>
            <a:gd name="adj1" fmla="val 5400000"/>
            <a:gd name="adj2" fmla="val 1620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DD8733-DC63-45AC-A3B5-6C0BB0FC1F11}">
      <dsp:nvSpPr>
        <dsp:cNvPr id="0" name=""/>
        <dsp:cNvSpPr/>
      </dsp:nvSpPr>
      <dsp:spPr>
        <a:xfrm>
          <a:off x="690919" y="0"/>
          <a:ext cx="2273349" cy="137525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000" kern="1200" dirty="0" smtClean="0">
              <a:solidFill>
                <a:schemeClr val="tx2">
                  <a:lumMod val="50000"/>
                </a:schemeClr>
              </a:solidFill>
            </a:rPr>
            <a:t>Бюджет </a:t>
          </a:r>
          <a:r>
            <a:rPr lang="ru-RU" sz="1000" kern="1200" smtClean="0">
              <a:solidFill>
                <a:schemeClr val="tx2">
                  <a:lumMod val="50000"/>
                </a:schemeClr>
              </a:solidFill>
            </a:rPr>
            <a:t>на 2019–2021 </a:t>
          </a:r>
          <a:r>
            <a:rPr lang="ru-RU" sz="1000" kern="1200" dirty="0" smtClean="0">
              <a:solidFill>
                <a:schemeClr val="tx2">
                  <a:lumMod val="50000"/>
                </a:schemeClr>
              </a:solidFill>
            </a:rPr>
            <a:t>гг. сформирован с использованием 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000" kern="1200" dirty="0" smtClean="0">
              <a:solidFill>
                <a:schemeClr val="tx2">
                  <a:lumMod val="50000"/>
                </a:schemeClr>
              </a:solidFill>
            </a:rPr>
            <a:t>программно-целевого метода планирования</a:t>
          </a:r>
        </a:p>
      </dsp:txBody>
      <dsp:txXfrm>
        <a:off x="690919" y="0"/>
        <a:ext cx="2273349" cy="653247"/>
      </dsp:txXfrm>
    </dsp:sp>
    <dsp:sp modelId="{B2165108-2E2A-4F3F-8FAC-C520D9A78F82}">
      <dsp:nvSpPr>
        <dsp:cNvPr id="0" name=""/>
        <dsp:cNvSpPr/>
      </dsp:nvSpPr>
      <dsp:spPr>
        <a:xfrm>
          <a:off x="364295" y="653247"/>
          <a:ext cx="653247" cy="653247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579427-9DF3-4AFF-84D0-DE359857D005}">
      <dsp:nvSpPr>
        <dsp:cNvPr id="0" name=""/>
        <dsp:cNvSpPr/>
      </dsp:nvSpPr>
      <dsp:spPr>
        <a:xfrm>
          <a:off x="690919" y="672697"/>
          <a:ext cx="2273349" cy="61434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4464770"/>
              <a:satOff val="26899"/>
              <a:lumOff val="215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solidFill>
                <a:schemeClr val="tx2">
                  <a:lumMod val="50000"/>
                </a:schemeClr>
              </a:solidFill>
            </a:rPr>
            <a:t>Предусмотрена </a:t>
          </a:r>
          <a:r>
            <a:rPr lang="ru-RU" sz="1000" kern="1200" smtClean="0">
              <a:solidFill>
                <a:schemeClr val="tx2">
                  <a:lumMod val="50000"/>
                </a:schemeClr>
              </a:solidFill>
            </a:rPr>
            <a:t>реализация 21 </a:t>
          </a:r>
          <a:r>
            <a:rPr lang="ru-RU" sz="1000" kern="1200" dirty="0" smtClean="0">
              <a:solidFill>
                <a:schemeClr val="tx2">
                  <a:lumMod val="50000"/>
                </a:schemeClr>
              </a:solidFill>
            </a:rPr>
            <a:t>муниципальных программ</a:t>
          </a:r>
          <a:endParaRPr lang="ru-RU" sz="1000" kern="1200" dirty="0">
            <a:solidFill>
              <a:schemeClr val="tx2">
                <a:lumMod val="50000"/>
              </a:schemeClr>
            </a:solidFill>
          </a:endParaRPr>
        </a:p>
      </dsp:txBody>
      <dsp:txXfrm>
        <a:off x="690919" y="672697"/>
        <a:ext cx="2273349" cy="614346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E9DBCB2-8E0E-43AB-A438-85DDFAB9FE3A}">
      <dsp:nvSpPr>
        <dsp:cNvPr id="0" name=""/>
        <dsp:cNvSpPr/>
      </dsp:nvSpPr>
      <dsp:spPr>
        <a:xfrm>
          <a:off x="2818676" y="0"/>
          <a:ext cx="2607072" cy="109672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2020 год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b="0" kern="1200" dirty="0" smtClean="0">
              <a:solidFill>
                <a:schemeClr val="tx1"/>
              </a:solidFill>
            </a:rPr>
            <a:t>Дефицит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solidFill>
                <a:schemeClr val="tx1"/>
              </a:solidFill>
            </a:rPr>
            <a:t>257 </a:t>
          </a:r>
          <a:r>
            <a:rPr lang="ru-RU" sz="2000" b="0" kern="1200" dirty="0" smtClean="0">
              <a:solidFill>
                <a:schemeClr val="tx1"/>
              </a:solidFill>
            </a:rPr>
            <a:t>млн руб.</a:t>
          </a:r>
          <a:endParaRPr lang="ru-RU" sz="2800" b="0" kern="1200" dirty="0">
            <a:solidFill>
              <a:schemeClr val="tx1"/>
            </a:solidFill>
          </a:endParaRPr>
        </a:p>
      </dsp:txBody>
      <dsp:txXfrm>
        <a:off x="2818676" y="0"/>
        <a:ext cx="2607072" cy="1096721"/>
      </dsp:txXfrm>
    </dsp:sp>
    <dsp:sp modelId="{6671DBED-9086-4EEE-8018-CF7850D8283F}">
      <dsp:nvSpPr>
        <dsp:cNvPr id="0" name=""/>
        <dsp:cNvSpPr/>
      </dsp:nvSpPr>
      <dsp:spPr>
        <a:xfrm>
          <a:off x="0" y="1325023"/>
          <a:ext cx="2594803" cy="400891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 smtClean="0">
            <a:solidFill>
              <a:schemeClr val="tx1"/>
            </a:solidFill>
          </a:endParaRPr>
        </a:p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</a:rPr>
            <a:t>Кредиты кредитных организаций</a:t>
          </a:r>
        </a:p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</a:rPr>
            <a:t>298 </a:t>
          </a:r>
          <a:r>
            <a:rPr lang="ru-RU" sz="2000" b="1" kern="1200" dirty="0" err="1" smtClean="0">
              <a:solidFill>
                <a:schemeClr val="tx1"/>
              </a:solidFill>
            </a:rPr>
            <a:t>млн</a:t>
          </a:r>
          <a:r>
            <a:rPr lang="ru-RU" sz="2000" b="1" kern="1200" dirty="0" smtClean="0">
              <a:solidFill>
                <a:schemeClr val="tx1"/>
              </a:solidFill>
            </a:rPr>
            <a:t> рублей </a:t>
          </a:r>
        </a:p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</a:rPr>
            <a:t>Погашение</a:t>
          </a:r>
        </a:p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</a:rPr>
            <a:t>бюджетных кредитов</a:t>
          </a:r>
        </a:p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</a:rPr>
            <a:t>7 </a:t>
          </a:r>
          <a:r>
            <a:rPr lang="ru-RU" sz="2000" b="1" kern="1200" dirty="0" err="1" smtClean="0">
              <a:solidFill>
                <a:schemeClr val="tx1"/>
              </a:solidFill>
            </a:rPr>
            <a:t>млн</a:t>
          </a:r>
          <a:r>
            <a:rPr lang="ru-RU" sz="2000" b="1" kern="1200" dirty="0" smtClean="0">
              <a:solidFill>
                <a:schemeClr val="tx1"/>
              </a:solidFill>
            </a:rPr>
            <a:t> </a:t>
          </a:r>
          <a:r>
            <a:rPr lang="ru-RU" sz="2000" b="1" kern="1200" dirty="0" err="1" smtClean="0">
              <a:solidFill>
                <a:schemeClr val="tx1"/>
              </a:solidFill>
            </a:rPr>
            <a:t>руб</a:t>
          </a:r>
          <a:endParaRPr lang="ru-RU" sz="2000" b="0" kern="1200" dirty="0" smtClean="0">
            <a:solidFill>
              <a:schemeClr val="tx1"/>
            </a:solidFill>
          </a:endParaRPr>
        </a:p>
      </dsp:txBody>
      <dsp:txXfrm>
        <a:off x="0" y="1325023"/>
        <a:ext cx="2594803" cy="4008915"/>
      </dsp:txXfrm>
    </dsp:sp>
    <dsp:sp modelId="{365F2E3A-D9CA-4E2E-88AC-E8D552297DE6}">
      <dsp:nvSpPr>
        <dsp:cNvPr id="0" name=""/>
        <dsp:cNvSpPr/>
      </dsp:nvSpPr>
      <dsp:spPr>
        <a:xfrm>
          <a:off x="2818150" y="1402924"/>
          <a:ext cx="2594803" cy="397816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 smtClean="0">
            <a:solidFill>
              <a:schemeClr val="tx1"/>
            </a:solidFill>
          </a:endParaRPr>
        </a:p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</a:rPr>
            <a:t>Кредиты кредитных организаций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</a:rPr>
            <a:t>257 млн рублей</a:t>
          </a:r>
          <a:endParaRPr lang="en-US" sz="2000" b="1" kern="1200" dirty="0" smtClean="0">
            <a:solidFill>
              <a:schemeClr val="tx1"/>
            </a:solidFill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>
            <a:solidFill>
              <a:schemeClr val="tx1"/>
            </a:solidFill>
          </a:endParaRPr>
        </a:p>
      </dsp:txBody>
      <dsp:txXfrm>
        <a:off x="2818150" y="1402924"/>
        <a:ext cx="2594803" cy="3978160"/>
      </dsp:txXfrm>
    </dsp:sp>
    <dsp:sp modelId="{28414C6C-EFA7-4FA0-B757-7AF20AAA9146}">
      <dsp:nvSpPr>
        <dsp:cNvPr id="0" name=""/>
        <dsp:cNvSpPr/>
      </dsp:nvSpPr>
      <dsp:spPr>
        <a:xfrm>
          <a:off x="5630165" y="1391146"/>
          <a:ext cx="2594803" cy="400891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840"/>
            </a:spcAft>
          </a:pPr>
          <a:endParaRPr lang="ru-RU" sz="2000" b="1" kern="1200" dirty="0" smtClean="0">
            <a:solidFill>
              <a:schemeClr val="tx1"/>
            </a:solidFill>
          </a:endParaRPr>
        </a:p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420"/>
            </a:spcAft>
          </a:pPr>
          <a:r>
            <a:rPr lang="ru-RU" sz="2000" b="1" kern="1200" dirty="0" smtClean="0">
              <a:solidFill>
                <a:schemeClr val="tx1"/>
              </a:solidFill>
            </a:rPr>
            <a:t>Кредиты кредитных организаций</a:t>
          </a:r>
        </a:p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</a:rPr>
            <a:t>271 млн рублей</a:t>
          </a:r>
          <a:endParaRPr lang="ru-RU" sz="2000" b="0" kern="1200" dirty="0" smtClean="0">
            <a:solidFill>
              <a:schemeClr val="tx1"/>
            </a:solidFill>
          </a:endParaRPr>
        </a:p>
      </dsp:txBody>
      <dsp:txXfrm>
        <a:off x="5630165" y="1391146"/>
        <a:ext cx="2594803" cy="4008915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8E37730-C84B-49ED-80B9-82BDE8636E43}">
      <dsp:nvSpPr>
        <dsp:cNvPr id="0" name=""/>
        <dsp:cNvSpPr/>
      </dsp:nvSpPr>
      <dsp:spPr>
        <a:xfrm>
          <a:off x="0" y="337267"/>
          <a:ext cx="8447512" cy="407745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Начальник финансового управления г. Новокузнецка</a:t>
          </a:r>
          <a:endParaRPr lang="ru-RU" sz="1700" kern="1200" dirty="0"/>
        </a:p>
      </dsp:txBody>
      <dsp:txXfrm>
        <a:off x="0" y="337267"/>
        <a:ext cx="8447512" cy="407745"/>
      </dsp:txXfrm>
    </dsp:sp>
    <dsp:sp modelId="{CBF02C59-87B8-4D15-BBC4-7EE816B0585E}">
      <dsp:nvSpPr>
        <dsp:cNvPr id="0" name=""/>
        <dsp:cNvSpPr/>
      </dsp:nvSpPr>
      <dsp:spPr>
        <a:xfrm>
          <a:off x="0" y="745012"/>
          <a:ext cx="8447512" cy="281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8209" tIns="21590" rIns="120904" bIns="21590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300" kern="1200" dirty="0" smtClean="0"/>
            <a:t>Шебалина Елена Владимировна</a:t>
          </a:r>
          <a:endParaRPr lang="ru-RU" sz="1300" kern="1200" dirty="0"/>
        </a:p>
      </dsp:txBody>
      <dsp:txXfrm>
        <a:off x="0" y="745012"/>
        <a:ext cx="8447512" cy="281520"/>
      </dsp:txXfrm>
    </dsp:sp>
    <dsp:sp modelId="{4FCE1112-351C-44EE-B678-6C2FD63C71D8}">
      <dsp:nvSpPr>
        <dsp:cNvPr id="0" name=""/>
        <dsp:cNvSpPr/>
      </dsp:nvSpPr>
      <dsp:spPr>
        <a:xfrm>
          <a:off x="0" y="1026532"/>
          <a:ext cx="8447512" cy="407745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61249"/>
                <a:satOff val="-878"/>
                <a:lumOff val="5123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61249"/>
                <a:satOff val="-878"/>
                <a:lumOff val="5123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61249"/>
                <a:satOff val="-878"/>
                <a:lumOff val="512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Почтовый адрес</a:t>
          </a:r>
          <a:endParaRPr lang="ru-RU" sz="1700" kern="1200" dirty="0"/>
        </a:p>
      </dsp:txBody>
      <dsp:txXfrm>
        <a:off x="0" y="1026532"/>
        <a:ext cx="8447512" cy="407745"/>
      </dsp:txXfrm>
    </dsp:sp>
    <dsp:sp modelId="{4CD79569-7591-4915-84D1-91653CA7A0F3}">
      <dsp:nvSpPr>
        <dsp:cNvPr id="0" name=""/>
        <dsp:cNvSpPr/>
      </dsp:nvSpPr>
      <dsp:spPr>
        <a:xfrm>
          <a:off x="0" y="1434277"/>
          <a:ext cx="8447512" cy="281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8209" tIns="21590" rIns="120904" bIns="21590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300" kern="1200" dirty="0" smtClean="0"/>
            <a:t>654080 </a:t>
          </a:r>
          <a:r>
            <a:rPr lang="ru-RU" sz="1300" kern="1200" dirty="0" smtClean="0"/>
            <a:t>Кемеровская область, г. Новокузнецк, ул. Кирова, 71</a:t>
          </a:r>
          <a:endParaRPr lang="ru-RU" sz="1300" kern="1200" dirty="0"/>
        </a:p>
      </dsp:txBody>
      <dsp:txXfrm>
        <a:off x="0" y="1434277"/>
        <a:ext cx="8447512" cy="281520"/>
      </dsp:txXfrm>
    </dsp:sp>
    <dsp:sp modelId="{1705989A-A5D8-4D41-8861-03586B87EA37}">
      <dsp:nvSpPr>
        <dsp:cNvPr id="0" name=""/>
        <dsp:cNvSpPr/>
      </dsp:nvSpPr>
      <dsp:spPr>
        <a:xfrm>
          <a:off x="0" y="1715797"/>
          <a:ext cx="8447512" cy="407745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122498"/>
                <a:satOff val="-1757"/>
                <a:lumOff val="10246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122498"/>
                <a:satOff val="-1757"/>
                <a:lumOff val="10246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122498"/>
                <a:satOff val="-1757"/>
                <a:lumOff val="1024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Телефон</a:t>
          </a:r>
          <a:endParaRPr lang="ru-RU" sz="1700" kern="1200" dirty="0"/>
        </a:p>
      </dsp:txBody>
      <dsp:txXfrm>
        <a:off x="0" y="1715797"/>
        <a:ext cx="8447512" cy="407745"/>
      </dsp:txXfrm>
    </dsp:sp>
    <dsp:sp modelId="{58EFA1D9-C126-46A6-8B19-E07747F1EF2C}">
      <dsp:nvSpPr>
        <dsp:cNvPr id="0" name=""/>
        <dsp:cNvSpPr/>
      </dsp:nvSpPr>
      <dsp:spPr>
        <a:xfrm>
          <a:off x="0" y="2123542"/>
          <a:ext cx="8447512" cy="281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8209" tIns="21590" rIns="120904" bIns="21590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300" kern="1200" dirty="0" smtClean="0"/>
            <a:t>(3843) 321-624</a:t>
          </a:r>
          <a:endParaRPr lang="ru-RU" sz="1300" kern="1200" dirty="0"/>
        </a:p>
      </dsp:txBody>
      <dsp:txXfrm>
        <a:off x="0" y="2123542"/>
        <a:ext cx="8447512" cy="281520"/>
      </dsp:txXfrm>
    </dsp:sp>
    <dsp:sp modelId="{F4853D67-0675-4B1C-8852-996BC5516FC1}">
      <dsp:nvSpPr>
        <dsp:cNvPr id="0" name=""/>
        <dsp:cNvSpPr/>
      </dsp:nvSpPr>
      <dsp:spPr>
        <a:xfrm>
          <a:off x="0" y="2405063"/>
          <a:ext cx="8447512" cy="407745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183747"/>
                <a:satOff val="-2635"/>
                <a:lumOff val="15369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183747"/>
                <a:satOff val="-2635"/>
                <a:lumOff val="15369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183747"/>
                <a:satOff val="-2635"/>
                <a:lumOff val="1536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Электронная почта</a:t>
          </a:r>
          <a:endParaRPr lang="ru-RU" sz="1700" kern="1200" dirty="0"/>
        </a:p>
      </dsp:txBody>
      <dsp:txXfrm>
        <a:off x="0" y="2405063"/>
        <a:ext cx="8447512" cy="407745"/>
      </dsp:txXfrm>
    </dsp:sp>
    <dsp:sp modelId="{C09D6071-3578-4D07-87D9-D8A9438DA82A}">
      <dsp:nvSpPr>
        <dsp:cNvPr id="0" name=""/>
        <dsp:cNvSpPr/>
      </dsp:nvSpPr>
      <dsp:spPr>
        <a:xfrm>
          <a:off x="0" y="2812808"/>
          <a:ext cx="8447512" cy="281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8209" tIns="21590" rIns="120904" bIns="21590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300" kern="1200" dirty="0" smtClean="0"/>
            <a:t>main@finnkz.ru</a:t>
          </a:r>
          <a:endParaRPr lang="ru-RU" sz="1300" kern="1200" dirty="0"/>
        </a:p>
      </dsp:txBody>
      <dsp:txXfrm>
        <a:off x="0" y="2812808"/>
        <a:ext cx="8447512" cy="281520"/>
      </dsp:txXfrm>
    </dsp:sp>
    <dsp:sp modelId="{D7EBBDAE-6952-4ED6-868E-898406677E82}">
      <dsp:nvSpPr>
        <dsp:cNvPr id="0" name=""/>
        <dsp:cNvSpPr/>
      </dsp:nvSpPr>
      <dsp:spPr>
        <a:xfrm>
          <a:off x="0" y="3094327"/>
          <a:ext cx="8447512" cy="407745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244997"/>
                <a:satOff val="-3514"/>
                <a:lumOff val="20492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244997"/>
                <a:satOff val="-3514"/>
                <a:lumOff val="20492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244997"/>
                <a:satOff val="-3514"/>
                <a:lumOff val="2049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График работы финансового органа</a:t>
          </a:r>
          <a:endParaRPr lang="ru-RU" sz="1700" kern="1200" dirty="0"/>
        </a:p>
      </dsp:txBody>
      <dsp:txXfrm>
        <a:off x="0" y="3094327"/>
        <a:ext cx="8447512" cy="407745"/>
      </dsp:txXfrm>
    </dsp:sp>
    <dsp:sp modelId="{A4729887-D5DE-4085-99EE-604841CADD20}">
      <dsp:nvSpPr>
        <dsp:cNvPr id="0" name=""/>
        <dsp:cNvSpPr/>
      </dsp:nvSpPr>
      <dsp:spPr>
        <a:xfrm>
          <a:off x="0" y="3502072"/>
          <a:ext cx="8447512" cy="281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8209" tIns="21590" rIns="120904" bIns="21590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300" kern="1200" dirty="0" smtClean="0"/>
            <a:t>Понедельник – пятница с 8:30 до 17:30; обед 12:00 – 13:00</a:t>
          </a:r>
          <a:endParaRPr lang="ru-RU" sz="1300" kern="1200" dirty="0"/>
        </a:p>
      </dsp:txBody>
      <dsp:txXfrm>
        <a:off x="0" y="3502072"/>
        <a:ext cx="8447512" cy="281520"/>
      </dsp:txXfrm>
    </dsp:sp>
    <dsp:sp modelId="{DBEADC75-11B5-423E-8ABA-CDF0BA994BCE}">
      <dsp:nvSpPr>
        <dsp:cNvPr id="0" name=""/>
        <dsp:cNvSpPr/>
      </dsp:nvSpPr>
      <dsp:spPr>
        <a:xfrm>
          <a:off x="0" y="3783593"/>
          <a:ext cx="8447512" cy="407745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306246"/>
                <a:satOff val="-4392"/>
                <a:lumOff val="25615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306246"/>
                <a:satOff val="-4392"/>
                <a:lumOff val="25615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306246"/>
                <a:satOff val="-4392"/>
                <a:lumOff val="2561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График личного приёма граждан начальником финансового управления г. Новокузнецка</a:t>
          </a:r>
          <a:endParaRPr lang="ru-RU" sz="1700" kern="1200" dirty="0"/>
        </a:p>
      </dsp:txBody>
      <dsp:txXfrm>
        <a:off x="0" y="3783593"/>
        <a:ext cx="8447512" cy="407745"/>
      </dsp:txXfrm>
    </dsp:sp>
    <dsp:sp modelId="{49BA2E58-0223-48F9-9DFD-93735610914A}">
      <dsp:nvSpPr>
        <dsp:cNvPr id="0" name=""/>
        <dsp:cNvSpPr/>
      </dsp:nvSpPr>
      <dsp:spPr>
        <a:xfrm>
          <a:off x="0" y="4191338"/>
          <a:ext cx="8447512" cy="281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8209" tIns="21590" rIns="120904" bIns="21590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300" kern="1200" dirty="0" smtClean="0"/>
            <a:t>Ежедневно в рабочее время</a:t>
          </a:r>
          <a:endParaRPr lang="ru-RU" sz="1300" kern="1200" dirty="0"/>
        </a:p>
      </dsp:txBody>
      <dsp:txXfrm>
        <a:off x="0" y="4191338"/>
        <a:ext cx="8447512" cy="2815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image" Target="../media/image11.png"/><Relationship Id="rId6" Type="http://schemas.openxmlformats.org/officeDocument/2006/relationships/image" Target="../media/image16.emf"/><Relationship Id="rId5" Type="http://schemas.openxmlformats.org/officeDocument/2006/relationships/image" Target="../media/image15.emf"/><Relationship Id="rId4" Type="http://schemas.openxmlformats.org/officeDocument/2006/relationships/image" Target="../media/image14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image" Target="../media/image17.emf"/><Relationship Id="rId4" Type="http://schemas.openxmlformats.org/officeDocument/2006/relationships/image" Target="../media/image20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0.11765</cdr:x>
      <cdr:y>0.68254</cdr:y>
    </cdr:from>
    <cdr:to>
      <cdr:x>0.46508</cdr:x>
      <cdr:y>0.7619</cdr:y>
    </cdr:to>
    <cdr:sp macro="" textlink="">
      <cdr:nvSpPr>
        <cdr:cNvPr id="4" name="Скругленный прямоугольник 3"/>
        <cdr:cNvSpPr/>
      </cdr:nvSpPr>
      <cdr:spPr>
        <a:xfrm xmlns:a="http://schemas.openxmlformats.org/drawingml/2006/main">
          <a:off x="288032" y="3096344"/>
          <a:ext cx="850603" cy="360017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accent6">
            <a:lumMod val="20000"/>
            <a:lumOff val="80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1600" dirty="0" smtClean="0">
              <a:solidFill>
                <a:schemeClr val="tx1"/>
              </a:solidFill>
            </a:rPr>
            <a:t>17 600</a:t>
          </a:r>
          <a:endParaRPr lang="ru-RU" sz="1600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0.52941</cdr:x>
      <cdr:y>0.68254</cdr:y>
    </cdr:from>
    <cdr:to>
      <cdr:x>0.87684</cdr:x>
      <cdr:y>0.7619</cdr:y>
    </cdr:to>
    <cdr:sp macro="" textlink="">
      <cdr:nvSpPr>
        <cdr:cNvPr id="5" name="Скругленный прямоугольник 4"/>
        <cdr:cNvSpPr/>
      </cdr:nvSpPr>
      <cdr:spPr>
        <a:xfrm xmlns:a="http://schemas.openxmlformats.org/drawingml/2006/main">
          <a:off x="1296144" y="3096344"/>
          <a:ext cx="850603" cy="360017"/>
        </a:xfrm>
        <a:prstGeom xmlns:a="http://schemas.openxmlformats.org/drawingml/2006/main" prst="roundRect">
          <a:avLst/>
        </a:prstGeom>
        <a:solidFill xmlns:a="http://schemas.openxmlformats.org/drawingml/2006/main">
          <a:srgbClr val="C06F58">
            <a:lumMod val="20000"/>
            <a:lumOff val="80000"/>
          </a:srgbClr>
        </a:solidFill>
        <a:ln xmlns:a="http://schemas.openxmlformats.org/drawingml/2006/main" w="12700" cap="flat" cmpd="sng" algn="ctr">
          <a:solidFill>
            <a:srgbClr val="3CB7BA">
              <a:shade val="50000"/>
            </a:srgbClr>
          </a:solidFill>
          <a:prstDash val="solid"/>
          <a:miter lim="800000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sz="1600" dirty="0" smtClean="0">
              <a:solidFill>
                <a:sysClr val="windowText" lastClr="000000"/>
              </a:solidFill>
            </a:rPr>
            <a:t>17 857</a:t>
          </a:r>
          <a:endParaRPr lang="ru-RU" sz="1600" dirty="0">
            <a:solidFill>
              <a:sysClr val="windowText" lastClr="000000"/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0.11765</cdr:x>
      <cdr:y>0.68254</cdr:y>
    </cdr:from>
    <cdr:to>
      <cdr:x>0.46507</cdr:x>
      <cdr:y>0.7619</cdr:y>
    </cdr:to>
    <cdr:sp macro="" textlink="">
      <cdr:nvSpPr>
        <cdr:cNvPr id="4" name="Скругленный прямоугольник 3"/>
        <cdr:cNvSpPr/>
      </cdr:nvSpPr>
      <cdr:spPr>
        <a:xfrm xmlns:a="http://schemas.openxmlformats.org/drawingml/2006/main">
          <a:off x="288032" y="3096344"/>
          <a:ext cx="850594" cy="360040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accent6">
            <a:lumMod val="20000"/>
            <a:lumOff val="80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1600" dirty="0" smtClean="0">
              <a:solidFill>
                <a:schemeClr val="tx1"/>
              </a:solidFill>
            </a:rPr>
            <a:t>19 719</a:t>
          </a:r>
          <a:endParaRPr lang="ru-RU" sz="1600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0.52941</cdr:x>
      <cdr:y>0.68254</cdr:y>
    </cdr:from>
    <cdr:to>
      <cdr:x>0.87684</cdr:x>
      <cdr:y>0.7619</cdr:y>
    </cdr:to>
    <cdr:sp macro="" textlink="">
      <cdr:nvSpPr>
        <cdr:cNvPr id="5" name="Скругленный прямоугольник 4"/>
        <cdr:cNvSpPr/>
      </cdr:nvSpPr>
      <cdr:spPr>
        <a:xfrm xmlns:a="http://schemas.openxmlformats.org/drawingml/2006/main">
          <a:off x="1296144" y="3096344"/>
          <a:ext cx="850594" cy="360040"/>
        </a:xfrm>
        <a:prstGeom xmlns:a="http://schemas.openxmlformats.org/drawingml/2006/main" prst="roundRect">
          <a:avLst/>
        </a:prstGeom>
        <a:solidFill xmlns:a="http://schemas.openxmlformats.org/drawingml/2006/main">
          <a:srgbClr val="C06F58">
            <a:lumMod val="20000"/>
            <a:lumOff val="80000"/>
          </a:srgbClr>
        </a:solidFill>
        <a:ln xmlns:a="http://schemas.openxmlformats.org/drawingml/2006/main" w="12700" cap="flat" cmpd="sng" algn="ctr">
          <a:solidFill>
            <a:srgbClr val="3CB7BA">
              <a:shade val="50000"/>
            </a:srgbClr>
          </a:solidFill>
          <a:prstDash val="solid"/>
          <a:miter lim="800000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sz="1600" dirty="0" smtClean="0">
              <a:solidFill>
                <a:sysClr val="windowText" lastClr="000000"/>
              </a:solidFill>
            </a:rPr>
            <a:t>20 010</a:t>
          </a:r>
          <a:endParaRPr lang="ru-RU" sz="1600" dirty="0">
            <a:solidFill>
              <a:sysClr val="windowText" lastClr="000000"/>
            </a:solidFill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0.11765</cdr:x>
      <cdr:y>0.68254</cdr:y>
    </cdr:from>
    <cdr:to>
      <cdr:x>0.46508</cdr:x>
      <cdr:y>0.7619</cdr:y>
    </cdr:to>
    <cdr:sp macro="" textlink="">
      <cdr:nvSpPr>
        <cdr:cNvPr id="4" name="Скругленный прямоугольник 3"/>
        <cdr:cNvSpPr/>
      </cdr:nvSpPr>
      <cdr:spPr>
        <a:xfrm xmlns:a="http://schemas.openxmlformats.org/drawingml/2006/main">
          <a:off x="288032" y="3096344"/>
          <a:ext cx="850603" cy="360017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accent6">
            <a:lumMod val="20000"/>
            <a:lumOff val="80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1600" dirty="0" smtClean="0">
              <a:solidFill>
                <a:schemeClr val="tx1"/>
              </a:solidFill>
            </a:rPr>
            <a:t>17 235</a:t>
          </a:r>
          <a:endParaRPr lang="ru-RU" sz="1600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0.52941</cdr:x>
      <cdr:y>0.68254</cdr:y>
    </cdr:from>
    <cdr:to>
      <cdr:x>0.87684</cdr:x>
      <cdr:y>0.7619</cdr:y>
    </cdr:to>
    <cdr:sp macro="" textlink="">
      <cdr:nvSpPr>
        <cdr:cNvPr id="5" name="Скругленный прямоугольник 4"/>
        <cdr:cNvSpPr/>
      </cdr:nvSpPr>
      <cdr:spPr>
        <a:xfrm xmlns:a="http://schemas.openxmlformats.org/drawingml/2006/main">
          <a:off x="1296144" y="3096344"/>
          <a:ext cx="850603" cy="360017"/>
        </a:xfrm>
        <a:prstGeom xmlns:a="http://schemas.openxmlformats.org/drawingml/2006/main" prst="roundRect">
          <a:avLst/>
        </a:prstGeom>
        <a:solidFill xmlns:a="http://schemas.openxmlformats.org/drawingml/2006/main">
          <a:srgbClr val="C06F58">
            <a:lumMod val="20000"/>
            <a:lumOff val="80000"/>
          </a:srgbClr>
        </a:solidFill>
        <a:ln xmlns:a="http://schemas.openxmlformats.org/drawingml/2006/main" w="12700" cap="flat" cmpd="sng" algn="ctr">
          <a:solidFill>
            <a:srgbClr val="3CB7BA">
              <a:shade val="50000"/>
            </a:srgbClr>
          </a:solidFill>
          <a:prstDash val="solid"/>
          <a:miter lim="800000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sz="1600" dirty="0" smtClean="0">
              <a:solidFill>
                <a:sysClr val="windowText" lastClr="000000"/>
              </a:solidFill>
            </a:rPr>
            <a:t>17 506</a:t>
          </a:r>
          <a:endParaRPr lang="ru-RU" sz="1600" dirty="0">
            <a:solidFill>
              <a:sysClr val="windowText" lastClr="000000"/>
            </a:solidFill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0.41333</cdr:x>
      <cdr:y>0.70886</cdr:y>
    </cdr:from>
    <cdr:to>
      <cdr:x>0.62666</cdr:x>
      <cdr:y>0.79747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232248" y="4032448"/>
          <a:ext cx="1152110" cy="50406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800" dirty="0" smtClean="0"/>
            <a:t>НДФЛ</a:t>
          </a:r>
          <a:endParaRPr lang="ru-RU" sz="2800" dirty="0"/>
        </a:p>
      </cdr:txBody>
    </cdr:sp>
  </cdr:relSizeAnchor>
  <cdr:relSizeAnchor xmlns:cdr="http://schemas.openxmlformats.org/drawingml/2006/chartDrawing">
    <cdr:from>
      <cdr:x>0</cdr:x>
      <cdr:y>0.20945</cdr:y>
    </cdr:from>
    <cdr:to>
      <cdr:x>0.32395</cdr:x>
      <cdr:y>0.27274</cdr:y>
    </cdr:to>
    <cdr:sp macro="" textlink="">
      <cdr:nvSpPr>
        <cdr:cNvPr id="3" name="TextBox 2"/>
        <cdr:cNvSpPr txBox="1"/>
      </cdr:nvSpPr>
      <cdr:spPr>
        <a:xfrm xmlns:a="http://schemas.openxmlformats.org/drawingml/2006/main" rot="19051748">
          <a:off x="-35961" y="1191492"/>
          <a:ext cx="1749525" cy="36003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200" dirty="0"/>
            <a:t>Земельный</a:t>
          </a:r>
          <a:r>
            <a:rPr lang="ru-RU" sz="2000" dirty="0"/>
            <a:t> </a:t>
          </a:r>
          <a:r>
            <a:rPr lang="ru-RU" sz="2200" dirty="0"/>
            <a:t>налог</a:t>
          </a:r>
          <a:br>
            <a:rPr lang="ru-RU" sz="2200" dirty="0"/>
          </a:br>
          <a:endParaRPr lang="ru-RU" sz="2200" dirty="0"/>
        </a:p>
      </cdr:txBody>
    </cdr:sp>
  </cdr:relSizeAnchor>
  <cdr:relSizeAnchor xmlns:cdr="http://schemas.openxmlformats.org/drawingml/2006/chartDrawing">
    <cdr:from>
      <cdr:x>0.32</cdr:x>
      <cdr:y>0</cdr:y>
    </cdr:from>
    <cdr:to>
      <cdr:x>0.64</cdr:x>
      <cdr:y>0.17722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728192" y="-432048"/>
          <a:ext cx="1728192" cy="100811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1800" dirty="0" smtClean="0"/>
            <a:t>Арендная </a:t>
          </a:r>
        </a:p>
        <a:p xmlns:a="http://schemas.openxmlformats.org/drawingml/2006/main">
          <a:pPr algn="ctr"/>
          <a:r>
            <a:rPr lang="ru-RU" sz="1800" dirty="0"/>
            <a:t>п</a:t>
          </a:r>
          <a:r>
            <a:rPr lang="ru-RU" sz="1800" dirty="0" smtClean="0"/>
            <a:t>лата</a:t>
          </a:r>
        </a:p>
        <a:p xmlns:a="http://schemas.openxmlformats.org/drawingml/2006/main">
          <a:pPr algn="ctr"/>
          <a:r>
            <a:rPr lang="ru-RU" sz="1800" dirty="0" smtClean="0"/>
            <a:t>за землю</a:t>
          </a:r>
          <a:endParaRPr lang="ru-RU" sz="1800" dirty="0"/>
        </a:p>
      </cdr:txBody>
    </cdr:sp>
  </cdr:relSizeAnchor>
  <cdr:relSizeAnchor xmlns:cdr="http://schemas.openxmlformats.org/drawingml/2006/chartDrawing">
    <cdr:from>
      <cdr:x>0.65157</cdr:x>
      <cdr:y>0.01755</cdr:y>
    </cdr:from>
    <cdr:to>
      <cdr:x>0.71824</cdr:x>
      <cdr:y>0.18734</cdr:y>
    </cdr:to>
    <cdr:sp macro="" textlink="">
      <cdr:nvSpPr>
        <cdr:cNvPr id="5" name="TextBox 4"/>
        <cdr:cNvSpPr txBox="1"/>
      </cdr:nvSpPr>
      <cdr:spPr>
        <a:xfrm xmlns:a="http://schemas.openxmlformats.org/drawingml/2006/main" rot="17888606">
          <a:off x="3215950" y="402751"/>
          <a:ext cx="965897" cy="36003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400" dirty="0" smtClean="0"/>
            <a:t>ЕНВД</a:t>
          </a:r>
          <a:endParaRPr lang="ru-RU" sz="2400" dirty="0"/>
        </a:p>
      </cdr:txBody>
    </cdr:sp>
  </cdr:relSizeAnchor>
  <cdr:relSizeAnchor xmlns:cdr="http://schemas.openxmlformats.org/drawingml/2006/chartDrawing">
    <cdr:from>
      <cdr:x>0.77272</cdr:x>
      <cdr:y>0.12995</cdr:y>
    </cdr:from>
    <cdr:to>
      <cdr:x>0.83938</cdr:x>
      <cdr:y>0.26366</cdr:y>
    </cdr:to>
    <cdr:sp macro="" textlink="">
      <cdr:nvSpPr>
        <cdr:cNvPr id="6" name="TextBox 5"/>
        <cdr:cNvSpPr txBox="1"/>
      </cdr:nvSpPr>
      <cdr:spPr>
        <a:xfrm xmlns:a="http://schemas.openxmlformats.org/drawingml/2006/main" rot="18817636">
          <a:off x="3972834" y="939553"/>
          <a:ext cx="760620" cy="36003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400" dirty="0" smtClean="0"/>
            <a:t>УСН</a:t>
          </a:r>
          <a:endParaRPr lang="ru-RU" sz="2400" dirty="0"/>
        </a:p>
      </cdr:txBody>
    </cdr:sp>
  </cdr:relSizeAnchor>
  <cdr:relSizeAnchor xmlns:cdr="http://schemas.openxmlformats.org/drawingml/2006/chartDrawing">
    <cdr:from>
      <cdr:x>0.67606</cdr:x>
      <cdr:y>0.68354</cdr:y>
    </cdr:from>
    <cdr:to>
      <cdr:x>0.85491</cdr:x>
      <cdr:y>0.75949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3456384" y="3888432"/>
          <a:ext cx="914400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0.66978</cdr:x>
      <cdr:y>0.33027</cdr:y>
    </cdr:from>
    <cdr:to>
      <cdr:x>0.9422</cdr:x>
      <cdr:y>0.46951</cdr:y>
    </cdr:to>
    <cdr:sp macro="" textlink="">
      <cdr:nvSpPr>
        <cdr:cNvPr id="8" name="TextBox 7"/>
        <cdr:cNvSpPr txBox="1"/>
      </cdr:nvSpPr>
      <cdr:spPr>
        <a:xfrm xmlns:a="http://schemas.openxmlformats.org/drawingml/2006/main" rot="19343571">
          <a:off x="3617223" y="1878780"/>
          <a:ext cx="1471227" cy="79208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200" dirty="0" smtClean="0"/>
            <a:t>Прочие</a:t>
          </a:r>
        </a:p>
        <a:p xmlns:a="http://schemas.openxmlformats.org/drawingml/2006/main">
          <a:r>
            <a:rPr lang="ru-RU" sz="2200" dirty="0" smtClean="0"/>
            <a:t>доходы</a:t>
          </a:r>
          <a:endParaRPr lang="ru-RU" sz="2200" dirty="0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0.39287</cdr:x>
      <cdr:y>0.84198</cdr:y>
    </cdr:from>
    <cdr:to>
      <cdr:x>0.49987</cdr:x>
      <cdr:y>1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3357586" y="564360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0.18908</cdr:x>
      <cdr:y>0.31692</cdr:y>
    </cdr:from>
    <cdr:to>
      <cdr:x>0.48228</cdr:x>
      <cdr:y>0.35479</cdr:y>
    </cdr:to>
    <cdr:sp macro="" textlink="">
      <cdr:nvSpPr>
        <cdr:cNvPr id="15" name="Прямая соединительная линия 14"/>
        <cdr:cNvSpPr/>
      </cdr:nvSpPr>
      <cdr:spPr>
        <a:xfrm xmlns:a="http://schemas.openxmlformats.org/drawingml/2006/main" flipV="1">
          <a:off x="1506982" y="1902296"/>
          <a:ext cx="2336876" cy="227316"/>
        </a:xfrm>
        <a:prstGeom xmlns:a="http://schemas.openxmlformats.org/drawingml/2006/main" prst="line">
          <a:avLst/>
        </a:prstGeom>
        <a:ln xmlns:a="http://schemas.openxmlformats.org/drawingml/2006/main" cap="rnd">
          <a:solidFill>
            <a:srgbClr val="C00000"/>
          </a:solidFill>
          <a:headEnd type="oval"/>
          <a:tailEnd type="oval"/>
        </a:ln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marL="0" indent="0"/>
          <a:endParaRPr lang="ru-RU" sz="1100">
            <a:solidFill>
              <a:schemeClr val="tx1"/>
            </a:solidFill>
            <a:latin typeface="+mn-lt"/>
            <a:ea typeface="+mn-ea"/>
            <a:cs typeface="+mn-cs"/>
          </a:endParaRPr>
        </a:p>
      </cdr:txBody>
    </cdr:sp>
  </cdr:relSizeAnchor>
  <cdr:relSizeAnchor xmlns:cdr="http://schemas.openxmlformats.org/drawingml/2006/chartDrawing">
    <cdr:from>
      <cdr:x>0.49204</cdr:x>
      <cdr:y>0.28042</cdr:y>
    </cdr:from>
    <cdr:to>
      <cdr:x>0.78105</cdr:x>
      <cdr:y>0.3172</cdr:y>
    </cdr:to>
    <cdr:sp macro="" textlink="">
      <cdr:nvSpPr>
        <cdr:cNvPr id="23" name="Прямая соединительная линия 22"/>
        <cdr:cNvSpPr/>
      </cdr:nvSpPr>
      <cdr:spPr>
        <a:xfrm xmlns:a="http://schemas.openxmlformats.org/drawingml/2006/main" flipV="1">
          <a:off x="3921652" y="1683220"/>
          <a:ext cx="2303456" cy="220789"/>
        </a:xfrm>
        <a:prstGeom xmlns:a="http://schemas.openxmlformats.org/drawingml/2006/main" prst="line">
          <a:avLst/>
        </a:prstGeom>
        <a:ln xmlns:a="http://schemas.openxmlformats.org/drawingml/2006/main" cap="rnd">
          <a:solidFill>
            <a:srgbClr val="C00000"/>
          </a:solidFill>
          <a:headEnd type="oval"/>
          <a:tailEnd type="oval"/>
        </a:ln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marL="0" indent="0"/>
          <a:endParaRPr lang="ru-RU" sz="1100">
            <a:solidFill>
              <a:schemeClr val="tx1"/>
            </a:solidFill>
            <a:latin typeface="+mn-lt"/>
            <a:ea typeface="+mn-ea"/>
            <a:cs typeface="+mn-cs"/>
          </a:endParaRPr>
        </a:p>
      </cdr:txBody>
    </cdr:sp>
  </cdr:relSizeAnchor>
  <cdr:relSizeAnchor xmlns:cdr="http://schemas.openxmlformats.org/drawingml/2006/chartDrawing">
    <cdr:from>
      <cdr:x>0.08881</cdr:x>
      <cdr:y>0.15833</cdr:y>
    </cdr:from>
    <cdr:to>
      <cdr:x>0.19581</cdr:x>
      <cdr:y>0.31635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759028" y="91615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0.2349</cdr:x>
      <cdr:y>0.42587</cdr:y>
    </cdr:from>
    <cdr:to>
      <cdr:x>0.84023</cdr:x>
      <cdr:y>0.48585</cdr:y>
    </cdr:to>
    <cdr:sp macro="" textlink="">
      <cdr:nvSpPr>
        <cdr:cNvPr id="7" name="Скругленный прямоугольник 6"/>
        <cdr:cNvSpPr/>
      </cdr:nvSpPr>
      <cdr:spPr>
        <a:xfrm xmlns:a="http://schemas.openxmlformats.org/drawingml/2006/main">
          <a:off x="1872208" y="2556284"/>
          <a:ext cx="4824536" cy="360040"/>
        </a:xfrm>
        <a:prstGeom xmlns:a="http://schemas.openxmlformats.org/drawingml/2006/main" prst="roundRect">
          <a:avLst/>
        </a:prstGeom>
        <a:solidFill xmlns:a="http://schemas.openxmlformats.org/drawingml/2006/main">
          <a:srgbClr val="F2F3D7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0.78867</cdr:x>
      <cdr:y>0.94054</cdr:y>
    </cdr:from>
    <cdr:to>
      <cdr:x>0.98302</cdr:x>
      <cdr:y>0.94763</cdr:y>
    </cdr:to>
    <cdr:sp macro="" textlink="">
      <cdr:nvSpPr>
        <cdr:cNvPr id="8" name="Прямая соединительная линия 7"/>
        <cdr:cNvSpPr/>
      </cdr:nvSpPr>
      <cdr:spPr>
        <a:xfrm xmlns:a="http://schemas.openxmlformats.org/drawingml/2006/main" flipV="1">
          <a:off x="6285841" y="5645620"/>
          <a:ext cx="1548992" cy="42518"/>
        </a:xfrm>
        <a:prstGeom xmlns:a="http://schemas.openxmlformats.org/drawingml/2006/main" prst="line">
          <a:avLst/>
        </a:prstGeom>
        <a:noFill xmlns:a="http://schemas.openxmlformats.org/drawingml/2006/main"/>
        <a:ln xmlns:a="http://schemas.openxmlformats.org/drawingml/2006/main" w="38100" cap="rnd" cmpd="sng" algn="ctr">
          <a:solidFill>
            <a:srgbClr val="C00000"/>
          </a:solidFill>
          <a:prstDash val="solid"/>
          <a:headEnd type="oval"/>
          <a:tailEnd type="oval"/>
        </a:ln>
        <a:effectLst xmlns:a="http://schemas.openxmlformats.org/drawingml/2006/main">
          <a:outerShdw blurRad="40000" dist="23000" dir="5400000" rotWithShape="0">
            <a:srgbClr val="000000">
              <a:alpha val="35000"/>
            </a:srgbClr>
          </a:outerShdw>
        </a:effectLst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Calibri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Calibri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Calibri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Calibri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Calibri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Calibri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Calibri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Calibri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pPr marL="0" indent="0"/>
          <a:endParaRPr lang="ru-RU" sz="1100">
            <a:solidFill>
              <a:sysClr val="windowText" lastClr="000000"/>
            </a:solidFill>
            <a:latin typeface="Calibri"/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0.07932</cdr:x>
      <cdr:y>0.62042</cdr:y>
    </cdr:from>
    <cdr:to>
      <cdr:x>0.36858</cdr:x>
      <cdr:y>0.70971</cdr:y>
    </cdr:to>
    <cdr:sp macro="" textlink="">
      <cdr:nvSpPr>
        <cdr:cNvPr id="7" name="Прямоугольник 6"/>
        <cdr:cNvSpPr/>
      </cdr:nvSpPr>
      <cdr:spPr>
        <a:xfrm xmlns:a="http://schemas.openxmlformats.org/drawingml/2006/main">
          <a:off x="691094" y="2178219"/>
          <a:ext cx="2520313" cy="313486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1">
          <a:schemeClr val="accent5"/>
        </a:lnRef>
        <a:fillRef xmlns:a="http://schemas.openxmlformats.org/drawingml/2006/main" idx="2">
          <a:schemeClr val="accent5"/>
        </a:fillRef>
        <a:effectRef xmlns:a="http://schemas.openxmlformats.org/drawingml/2006/main" idx="1">
          <a:schemeClr val="accent5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1400" dirty="0" smtClean="0">
              <a:solidFill>
                <a:schemeClr val="tx1"/>
              </a:solidFill>
            </a:rPr>
            <a:t>Арендная плата за землю</a:t>
          </a:r>
          <a:endParaRPr lang="ru-RU" sz="1400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0.58407</cdr:x>
      <cdr:y>0.62968</cdr:y>
    </cdr:from>
    <cdr:to>
      <cdr:x>0.88985</cdr:x>
      <cdr:y>0.70971</cdr:y>
    </cdr:to>
    <cdr:sp macro="" textlink="">
      <cdr:nvSpPr>
        <cdr:cNvPr id="8" name="Прямоугольник 7"/>
        <cdr:cNvSpPr/>
      </cdr:nvSpPr>
      <cdr:spPr>
        <a:xfrm xmlns:a="http://schemas.openxmlformats.org/drawingml/2006/main">
          <a:off x="5088983" y="2210716"/>
          <a:ext cx="2664251" cy="280989"/>
        </a:xfrm>
        <a:prstGeom xmlns:a="http://schemas.openxmlformats.org/drawingml/2006/main" prst="rect">
          <a:avLst/>
        </a:prstGeom>
        <a:ln xmlns:a="http://schemas.openxmlformats.org/drawingml/2006/main"/>
      </cdr:spPr>
      <cdr:style>
        <a:lnRef xmlns:a="http://schemas.openxmlformats.org/drawingml/2006/main" idx="1">
          <a:schemeClr val="accent2"/>
        </a:lnRef>
        <a:fillRef xmlns:a="http://schemas.openxmlformats.org/drawingml/2006/main" idx="2">
          <a:schemeClr val="accent2"/>
        </a:fillRef>
        <a:effectRef xmlns:a="http://schemas.openxmlformats.org/drawingml/2006/main" idx="1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sz="1400" dirty="0" smtClean="0">
              <a:solidFill>
                <a:schemeClr val="tx1"/>
              </a:solidFill>
              <a:latin typeface="+mn-lt"/>
            </a:rPr>
            <a:t>Земельный налог</a:t>
          </a:r>
          <a:endParaRPr lang="ru-RU" sz="1400" dirty="0">
            <a:solidFill>
              <a:schemeClr val="tx1"/>
            </a:solidFill>
            <a:latin typeface="+mn-lt"/>
          </a:endParaRPr>
        </a:p>
      </cdr:txBody>
    </cdr:sp>
  </cdr:relSizeAnchor>
  <cdr:relSizeAnchor xmlns:cdr="http://schemas.openxmlformats.org/drawingml/2006/chartDrawing">
    <cdr:from>
      <cdr:x>0.39778</cdr:x>
      <cdr:y>0.8196</cdr:y>
    </cdr:from>
    <cdr:to>
      <cdr:x>0.50478</cdr:x>
      <cdr:y>0.97762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3465872" y="4721396"/>
          <a:ext cx="932288" cy="91029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0.39287</cdr:x>
      <cdr:y>0.84198</cdr:y>
    </cdr:from>
    <cdr:to>
      <cdr:x>0.49987</cdr:x>
      <cdr:y>1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3357586" y="564360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0.39287</cdr:x>
      <cdr:y>0.93827</cdr:y>
    </cdr:from>
    <cdr:to>
      <cdr:x>0.61857</cdr:x>
      <cdr:y>1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3357586" y="5429288"/>
          <a:ext cx="1928826" cy="3571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600" dirty="0"/>
        </a:p>
      </cdr:txBody>
    </cdr:sp>
  </cdr:relSizeAnchor>
  <cdr:relSizeAnchor xmlns:cdr="http://schemas.openxmlformats.org/drawingml/2006/chartDrawing">
    <cdr:from>
      <cdr:x>0.02743</cdr:x>
      <cdr:y>0.81757</cdr:y>
    </cdr:from>
    <cdr:to>
      <cdr:x>0.25192</cdr:x>
      <cdr:y>0.94578</cdr:y>
    </cdr:to>
    <cdr:sp macro="" textlink="">
      <cdr:nvSpPr>
        <cdr:cNvPr id="7" name="Прямоугольник 6"/>
        <cdr:cNvSpPr/>
      </cdr:nvSpPr>
      <cdr:spPr>
        <a:xfrm xmlns:a="http://schemas.openxmlformats.org/drawingml/2006/main">
          <a:off x="235073" y="2585412"/>
          <a:ext cx="1923644" cy="405438"/>
        </a:xfrm>
        <a:prstGeom xmlns:a="http://schemas.openxmlformats.org/drawingml/2006/main" prst="rect">
          <a:avLst/>
        </a:prstGeom>
        <a:ln xmlns:a="http://schemas.openxmlformats.org/drawingml/2006/main"/>
      </cdr:spPr>
      <cdr:style>
        <a:lnRef xmlns:a="http://schemas.openxmlformats.org/drawingml/2006/main" idx="1">
          <a:schemeClr val="accent4"/>
        </a:lnRef>
        <a:fillRef xmlns:a="http://schemas.openxmlformats.org/drawingml/2006/main" idx="2">
          <a:schemeClr val="accent4"/>
        </a:fillRef>
        <a:effectRef xmlns:a="http://schemas.openxmlformats.org/drawingml/2006/main" idx="1">
          <a:schemeClr val="accent4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sz="1200" dirty="0" smtClean="0">
              <a:solidFill>
                <a:sysClr val="windowText" lastClr="000000"/>
              </a:solidFill>
            </a:rPr>
            <a:t>Единый налог на вмененный доход</a:t>
          </a:r>
          <a:endParaRPr lang="ru-RU" sz="1200" dirty="0">
            <a:solidFill>
              <a:sysClr val="windowText" lastClr="000000"/>
            </a:solidFill>
          </a:endParaRPr>
        </a:p>
      </cdr:txBody>
    </cdr:sp>
  </cdr:relSizeAnchor>
  <cdr:relSizeAnchor xmlns:cdr="http://schemas.openxmlformats.org/drawingml/2006/chartDrawing">
    <cdr:from>
      <cdr:x>0.30288</cdr:x>
      <cdr:y>0.81421</cdr:y>
    </cdr:from>
    <cdr:to>
      <cdr:x>0.62941</cdr:x>
      <cdr:y>1</cdr:y>
    </cdr:to>
    <cdr:sp macro="" textlink="">
      <cdr:nvSpPr>
        <cdr:cNvPr id="8" name="Прямоугольник 7"/>
        <cdr:cNvSpPr/>
      </cdr:nvSpPr>
      <cdr:spPr>
        <a:xfrm xmlns:a="http://schemas.openxmlformats.org/drawingml/2006/main">
          <a:off x="2595331" y="2574786"/>
          <a:ext cx="2798020" cy="587514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3">
            <a:lumMod val="60000"/>
            <a:lumOff val="40000"/>
          </a:schemeClr>
        </a:solidFill>
        <a:ln xmlns:a="http://schemas.openxmlformats.org/drawingml/2006/main" w="12700" cap="flat" cmpd="sng" algn="ctr">
          <a:solidFill>
            <a:srgbClr val="5B9BD5">
              <a:shade val="50000"/>
            </a:srgbClr>
          </a:solidFill>
          <a:prstDash val="solid"/>
          <a:miter lim="800000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r>
            <a:rPr lang="ru-RU" sz="1200" dirty="0" smtClean="0">
              <a:solidFill>
                <a:sysClr val="windowText" lastClr="000000"/>
              </a:solidFill>
              <a:latin typeface="Calibri"/>
            </a:rPr>
            <a:t>Налог, взимаемый в связи с применением патентной системы налогообложения</a:t>
          </a:r>
          <a:endParaRPr lang="ru-RU" sz="1200" dirty="0">
            <a:solidFill>
              <a:sysClr val="windowText" lastClr="00000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0.64792</cdr:x>
      <cdr:y>0.80765</cdr:y>
    </cdr:from>
    <cdr:to>
      <cdr:x>0.9951</cdr:x>
      <cdr:y>0.9648</cdr:y>
    </cdr:to>
    <cdr:sp macro="" textlink="">
      <cdr:nvSpPr>
        <cdr:cNvPr id="6" name="Прямоугольник 5"/>
        <cdr:cNvSpPr/>
      </cdr:nvSpPr>
      <cdr:spPr>
        <a:xfrm xmlns:a="http://schemas.openxmlformats.org/drawingml/2006/main">
          <a:off x="5552031" y="2554025"/>
          <a:ext cx="2974956" cy="496957"/>
        </a:xfrm>
        <a:prstGeom xmlns:a="http://schemas.openxmlformats.org/drawingml/2006/main" prst="rect">
          <a:avLst/>
        </a:prstGeom>
        <a:ln xmlns:a="http://schemas.openxmlformats.org/drawingml/2006/main"/>
      </cdr:spPr>
      <cdr:style>
        <a:lnRef xmlns:a="http://schemas.openxmlformats.org/drawingml/2006/main" idx="1">
          <a:schemeClr val="accent6"/>
        </a:lnRef>
        <a:fillRef xmlns:a="http://schemas.openxmlformats.org/drawingml/2006/main" idx="2">
          <a:schemeClr val="accent6"/>
        </a:fillRef>
        <a:effectRef xmlns:a="http://schemas.openxmlformats.org/drawingml/2006/main" idx="1">
          <a:schemeClr val="accent6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r>
            <a:rPr lang="ru-RU" sz="1200" dirty="0" smtClean="0">
              <a:solidFill>
                <a:sysClr val="windowText" lastClr="000000"/>
              </a:solidFill>
              <a:latin typeface="Calibri"/>
            </a:rPr>
            <a:t>Налог, взимаемый в связи с применением упрощенной системы налогообложения</a:t>
          </a:r>
          <a:endParaRPr lang="ru-RU" sz="1200" dirty="0">
            <a:solidFill>
              <a:sysClr val="windowText" lastClr="000000"/>
            </a:solidFill>
            <a:latin typeface="Calibri"/>
          </a:endParaRP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0.52312</cdr:x>
      <cdr:y>0.42188</cdr:y>
    </cdr:from>
    <cdr:to>
      <cdr:x>0.86632</cdr:x>
      <cdr:y>0.64063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393738" y="972108"/>
          <a:ext cx="914386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400" dirty="0" smtClean="0"/>
            <a:t>9 469</a:t>
          </a:r>
          <a:endParaRPr lang="ru-RU" sz="2400" dirty="0"/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0.49941</cdr:x>
      <cdr:y>0.41306</cdr:y>
    </cdr:from>
    <cdr:to>
      <cdr:x>0.79567</cdr:x>
      <cdr:y>0.64986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032478" y="616945"/>
          <a:ext cx="612475" cy="35368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dirty="0" smtClean="0"/>
            <a:t>97,9 %</a:t>
          </a:r>
          <a:endParaRPr lang="ru-RU" sz="14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90665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6866" y="0"/>
            <a:ext cx="2890665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39E0B1-1D16-47AE-8BB1-5E59C8719F6F}" type="datetimeFigureOut">
              <a:rPr lang="ru-RU" smtClean="0"/>
              <a:pPr/>
              <a:t>09.01.2019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01725" y="1241425"/>
            <a:ext cx="4465638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598" y="4777552"/>
            <a:ext cx="5335893" cy="39090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1258"/>
            <a:ext cx="2890665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6866" y="9431258"/>
            <a:ext cx="2890665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78B232-6756-4623-B63B-18F5D41282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143999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37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40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ПРОГРАММА НАЗВАНИЕ 2018-2022 СРОК РЕАЛИЗАЦИИ 2015-2021? Поправила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44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ОБЪЕМ ФИНАНСИРОВАНИЯ??? поправила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53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Может займы убрать?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57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? Последний и третий с конца, похоже старые документы</a:t>
            </a:r>
          </a:p>
          <a:p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60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61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dirty="0" smtClean="0">
                <a:solidFill>
                  <a:srgbClr val="002060"/>
                </a:solidFill>
              </a:rPr>
              <a:t>Список используемых нормативных правовых актов</a:t>
            </a:r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7C5441-66EE-4189-B907-B7C60EFD430B}" type="slidenum">
              <a:rPr lang="ru-RU" smtClean="0"/>
              <a:pPr>
                <a:defRPr/>
              </a:pPr>
              <a:t>16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D0B094C-3EE6-4D1A-BA4C-0496D94A360C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510754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D0B094C-3EE6-4D1A-BA4C-0496D94A360C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510754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Процент субсидий?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Слайды 23,24 и 28 привела к одному значению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E7162D6-3328-4B44-8E06-F0BB42A9DDC1}" type="datetime1">
              <a:rPr lang="en-US" smtClean="0"/>
              <a:pPr/>
              <a:t>1/9/2019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F061837-A995-4453-A9B0-779EC2A3B638}" type="datetime1">
              <a:rPr lang="en-US" smtClean="0"/>
              <a:pPr/>
              <a:t>1/9/2019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177B9B0-04FA-40B4-8930-C06A52E78687}" type="datetime1">
              <a:rPr lang="en-US" smtClean="0"/>
              <a:pPr/>
              <a:t>1/9/2019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1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F89CC0E-DD74-45D2-8166-CBB557FAD4E1}" type="datetime1">
              <a:rPr lang="en-US" smtClean="0"/>
              <a:pPr/>
              <a:t>1/9/2019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F46632C-2616-4D0F-8CED-4A1C6A3EB1E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43804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52A709-2472-450D-B53E-C7C8293C5A60}" type="datetime1">
              <a:rPr lang="en-US" smtClean="0"/>
              <a:pPr/>
              <a:t>1/9/2019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EF293EE-298B-479B-BEFD-C9F3374E4850}" type="datetime1">
              <a:rPr lang="en-US" smtClean="0"/>
              <a:pPr/>
              <a:t>1/9/2019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61E0F35-3A59-4D42-8F6D-8FB4513954B7}" type="datetime1">
              <a:rPr lang="en-US" smtClean="0"/>
              <a:pPr/>
              <a:t>1/9/2019</a:t>
            </a:fld>
            <a:endParaRPr lang="en-US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EEAB9F0-CF36-460B-841F-3A9321E188CE}" type="datetime1">
              <a:rPr lang="en-US" smtClean="0"/>
              <a:pPr/>
              <a:t>1/9/2019</a:t>
            </a:fld>
            <a:endParaRPr lang="en-US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EE61EF7-7A80-4166-8671-DDCAFED1D781}" type="datetime1">
              <a:rPr lang="en-US" smtClean="0"/>
              <a:pPr/>
              <a:t>1/9/2019</a:t>
            </a:fld>
            <a:endParaRPr lang="en-US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252F657-4EE7-413D-B86D-35C52674501C}" type="datetime1">
              <a:rPr lang="en-US" smtClean="0"/>
              <a:pPr/>
              <a:t>1/9/2019</a:t>
            </a:fld>
            <a:endParaRPr lang="en-US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320A024-99C0-459E-BF64-36C22B5DF5A9}" type="datetime1">
              <a:rPr lang="en-US" smtClean="0"/>
              <a:pPr/>
              <a:t>1/9/2019</a:t>
            </a:fld>
            <a:endParaRPr lang="en-US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4B0406-BAD9-4D26-A27B-F61D71D5724D}" type="datetime1">
              <a:rPr lang="en-US" smtClean="0"/>
              <a:pPr/>
              <a:t>1/9/2019</a:t>
            </a:fld>
            <a:endParaRPr lang="en-US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12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5921F79F-5652-403A-A559-866109AAD9F1}" type="datetime1">
              <a:rPr lang="en-US" smtClean="0"/>
              <a:pPr/>
              <a:t>1/9/2019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  <p:sldLayoutId id="2147483734" r:id="rId12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_____Microsoft_Office_Excel_97-20035.xls"/><Relationship Id="rId3" Type="http://schemas.openxmlformats.org/officeDocument/2006/relationships/chart" Target="../charts/chart1.xml"/><Relationship Id="rId7" Type="http://schemas.openxmlformats.org/officeDocument/2006/relationships/oleObject" Target="../embeddings/_____Microsoft_Office_Excel_97-20034.xls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_____Microsoft_Office_Excel_97-20033.xls"/><Relationship Id="rId5" Type="http://schemas.openxmlformats.org/officeDocument/2006/relationships/oleObject" Target="../embeddings/_____Microsoft_Office_Excel_97-20032.xls"/><Relationship Id="rId4" Type="http://schemas.openxmlformats.org/officeDocument/2006/relationships/oleObject" Target="../embeddings/_____Microsoft_Office_Excel_97-20031.xls"/><Relationship Id="rId9" Type="http://schemas.openxmlformats.org/officeDocument/2006/relationships/oleObject" Target="../embeddings/_____Microsoft_Office_Excel_97-20036.xls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7.xls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_____Microsoft_Office_Excel_97-200310.xls"/><Relationship Id="rId5" Type="http://schemas.openxmlformats.org/officeDocument/2006/relationships/oleObject" Target="../embeddings/_____Microsoft_Office_Excel_97-20039.xls"/><Relationship Id="rId4" Type="http://schemas.openxmlformats.org/officeDocument/2006/relationships/oleObject" Target="../embeddings/_____Microsoft_Office_Excel_97-20038.xls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4" Type="http://schemas.openxmlformats.org/officeDocument/2006/relationships/chart" Target="../charts/char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4" Type="http://schemas.openxmlformats.org/officeDocument/2006/relationships/chart" Target="../charts/char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chart" Target="../charts/chart15.xml"/><Relationship Id="rId7" Type="http://schemas.openxmlformats.org/officeDocument/2006/relationships/diagramQuickStyle" Target="../diagrams/quickStyle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chart" Target="../charts/chart16.xml"/><Relationship Id="rId9" Type="http://schemas.microsoft.com/office/2007/relationships/diagramDrawing" Target="../diagrams/drawin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3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.xml"/><Relationship Id="rId5" Type="http://schemas.openxmlformats.org/officeDocument/2006/relationships/image" Target="../media/image26.jpeg"/><Relationship Id="rId4" Type="http://schemas.openxmlformats.org/officeDocument/2006/relationships/image" Target="../media/image3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37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4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46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gif"/><Relationship Id="rId13" Type="http://schemas.openxmlformats.org/officeDocument/2006/relationships/image" Target="../media/image54.jpeg"/><Relationship Id="rId3" Type="http://schemas.openxmlformats.org/officeDocument/2006/relationships/image" Target="../media/image49.gif"/><Relationship Id="rId7" Type="http://schemas.openxmlformats.org/officeDocument/2006/relationships/hyperlink" Target="http://finnkz.ru/" TargetMode="External"/><Relationship Id="rId12" Type="http://schemas.openxmlformats.org/officeDocument/2006/relationships/image" Target="../media/image53.png"/><Relationship Id="rId2" Type="http://schemas.openxmlformats.org/officeDocument/2006/relationships/hyperlink" Target="http://www.ofukem.ru/content/view/1895/147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11" Type="http://schemas.openxmlformats.org/officeDocument/2006/relationships/hyperlink" Target="http://www.admnkz.info/" TargetMode="External"/><Relationship Id="rId5" Type="http://schemas.openxmlformats.org/officeDocument/2006/relationships/hyperlink" Target="http://www.minfin.ru/ru/" TargetMode="External"/><Relationship Id="rId10" Type="http://schemas.openxmlformats.org/officeDocument/2006/relationships/image" Target="../media/image52.png"/><Relationship Id="rId4" Type="http://schemas.openxmlformats.org/officeDocument/2006/relationships/hyperlink" Target="http://www.minfin.ru/common/upload/library/2013/12/main/Budzhet_dlya_grazhdan_k_349-FZ.pdf" TargetMode="External"/><Relationship Id="rId9" Type="http://schemas.openxmlformats.org/officeDocument/2006/relationships/hyperlink" Target="http://budget.gov.ru/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1308" y="1888175"/>
            <a:ext cx="2545842" cy="3246504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80928" y="451262"/>
            <a:ext cx="7406640" cy="193567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«Бюджет для граждан» 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к бюджету города Новокузнецка на 2019-2021 годы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2665" y="5341636"/>
            <a:ext cx="870312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50" b="1" dirty="0" smtClean="0">
                <a:solidFill>
                  <a:srgbClr val="002060"/>
                </a:solidFill>
              </a:rPr>
              <a:t>По материалам решения Новокузнецкого городского Совета народных депутатов № 17/148 от 25.12.2018 </a:t>
            </a:r>
          </a:p>
          <a:p>
            <a:pPr algn="ctr"/>
            <a:r>
              <a:rPr lang="ru-RU" sz="1350" b="1" dirty="0" smtClean="0">
                <a:solidFill>
                  <a:srgbClr val="002060"/>
                </a:solidFill>
              </a:rPr>
              <a:t>«О бюджете Новокузнецкого городского округа на 2019 год и на плановый период 2020 и 2021 годов»</a:t>
            </a:r>
            <a:endParaRPr lang="ru-RU" sz="135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34866383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Диаграмма 19"/>
          <p:cNvGraphicFramePr/>
          <p:nvPr/>
        </p:nvGraphicFramePr>
        <p:xfrm>
          <a:off x="304799" y="4676775"/>
          <a:ext cx="3752851" cy="19462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48A485-2C52-472E-9D21-3FEF0C962CBC}" type="slidenum">
              <a:rPr lang="en-US"/>
              <a:pPr>
                <a:defRPr/>
              </a:pPr>
              <a:t>10</a:t>
            </a:fld>
            <a:endParaRPr lang="en-US" dirty="0"/>
          </a:p>
        </p:txBody>
      </p:sp>
      <p:graphicFrame>
        <p:nvGraphicFramePr>
          <p:cNvPr id="1026" name="Содержимое 3"/>
          <p:cNvGraphicFramePr>
            <a:graphicFrameLocks/>
          </p:cNvGraphicFramePr>
          <p:nvPr/>
        </p:nvGraphicFramePr>
        <p:xfrm>
          <a:off x="7458075" y="158750"/>
          <a:ext cx="1366838" cy="1042988"/>
        </p:xfrm>
        <a:graphic>
          <a:graphicData uri="http://schemas.openxmlformats.org/presentationml/2006/ole">
            <p:oleObj spid="_x0000_s27650" r:id="rId4" imgW="1365622" imgH="1042506" progId="Excel.Sheet.8">
              <p:embed/>
            </p:oleObj>
          </a:graphicData>
        </a:graphic>
      </p:graphicFrame>
      <p:graphicFrame>
        <p:nvGraphicFramePr>
          <p:cNvPr id="1031" name="Диаграмма 17"/>
          <p:cNvGraphicFramePr>
            <a:graphicFrameLocks/>
          </p:cNvGraphicFramePr>
          <p:nvPr/>
        </p:nvGraphicFramePr>
        <p:xfrm>
          <a:off x="4733925" y="4552950"/>
          <a:ext cx="3821113" cy="2151063"/>
        </p:xfrm>
        <a:graphic>
          <a:graphicData uri="http://schemas.openxmlformats.org/presentationml/2006/ole">
            <p:oleObj spid="_x0000_s27655" name="Worksheet" r:id="rId5" imgW="3933847" imgH="2438413" progId="Excel.Sheet.8">
              <p:embed/>
            </p:oleObj>
          </a:graphicData>
        </a:graphic>
      </p:graphicFrame>
      <p:sp>
        <p:nvSpPr>
          <p:cNvPr id="13" name="Заголовок 1"/>
          <p:cNvSpPr txBox="1">
            <a:spLocks/>
          </p:cNvSpPr>
          <p:nvPr/>
        </p:nvSpPr>
        <p:spPr bwMode="auto">
          <a:xfrm>
            <a:off x="1106697" y="-112144"/>
            <a:ext cx="7515225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chemeClr val="tx2"/>
                </a:solidFill>
                <a:ea typeface="+mj-ea"/>
                <a:cs typeface="+mj-cs"/>
              </a:rPr>
              <a:t>Социально-экономические </a:t>
            </a:r>
            <a:r>
              <a:rPr lang="ru-RU" sz="2400" dirty="0" smtClean="0">
                <a:solidFill>
                  <a:schemeClr val="tx2"/>
                </a:solidFill>
                <a:ea typeface="+mj-ea"/>
                <a:cs typeface="+mj-cs"/>
              </a:rPr>
              <a:t>показатели</a:t>
            </a:r>
            <a:endParaRPr lang="ru-RU" sz="2400" dirty="0">
              <a:solidFill>
                <a:schemeClr val="tx2"/>
              </a:solidFill>
              <a:ea typeface="+mj-ea"/>
              <a:cs typeface="+mj-cs"/>
            </a:endParaRPr>
          </a:p>
        </p:txBody>
      </p:sp>
      <p:graphicFrame>
        <p:nvGraphicFramePr>
          <p:cNvPr id="1027" name="Диаграмма 20"/>
          <p:cNvGraphicFramePr>
            <a:graphicFrameLocks/>
          </p:cNvGraphicFramePr>
          <p:nvPr/>
        </p:nvGraphicFramePr>
        <p:xfrm>
          <a:off x="192088" y="1141413"/>
          <a:ext cx="3933825" cy="1892300"/>
        </p:xfrm>
        <a:graphic>
          <a:graphicData uri="http://schemas.openxmlformats.org/presentationml/2006/ole">
            <p:oleObj spid="_x0000_s27651" name="Worksheet" r:id="rId6" imgW="3933847" imgH="1914564" progId="Excel.Sheet.8">
              <p:embed/>
            </p:oleObj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438150" y="457200"/>
            <a:ext cx="3600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1700" b="1" i="0" u="none" strike="noStrike" kern="1200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r>
              <a:rPr lang="ru-RU" sz="1600" dirty="0" smtClean="0">
                <a:solidFill>
                  <a:srgbClr val="002060"/>
                </a:solidFill>
              </a:rPr>
              <a:t>Среднегодовая численность населения, тыс. чел.</a:t>
            </a:r>
            <a:endParaRPr lang="ru-RU" sz="1600" dirty="0">
              <a:solidFill>
                <a:srgbClr val="002060"/>
              </a:solidFill>
            </a:endParaRPr>
          </a:p>
        </p:txBody>
      </p:sp>
      <p:graphicFrame>
        <p:nvGraphicFramePr>
          <p:cNvPr id="1030" name="Диаграмма 16"/>
          <p:cNvGraphicFramePr>
            <a:graphicFrameLocks/>
          </p:cNvGraphicFramePr>
          <p:nvPr/>
        </p:nvGraphicFramePr>
        <p:xfrm>
          <a:off x="4295775" y="2413000"/>
          <a:ext cx="4600575" cy="2620963"/>
        </p:xfrm>
        <a:graphic>
          <a:graphicData uri="http://schemas.openxmlformats.org/presentationml/2006/ole">
            <p:oleObj spid="_x0000_s27654" name="Worksheet" r:id="rId7" imgW="3933847" imgH="2438413" progId="Excel.Sheet.8">
              <p:embed/>
            </p:oleObj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352426" y="4610368"/>
            <a:ext cx="35623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1700" b="1" i="0" u="none" strike="noStrike" kern="1200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r>
              <a:rPr lang="ru-RU" sz="1600" dirty="0" smtClean="0">
                <a:solidFill>
                  <a:srgbClr val="002060"/>
                </a:solidFill>
              </a:rPr>
              <a:t>Численность населения в трудоспособном возрасте, тыс. чел.</a:t>
            </a:r>
            <a:endParaRPr lang="ru-RU" sz="1600" dirty="0">
              <a:solidFill>
                <a:srgbClr val="002060"/>
              </a:solidFill>
            </a:endParaRPr>
          </a:p>
        </p:txBody>
      </p:sp>
      <p:graphicFrame>
        <p:nvGraphicFramePr>
          <p:cNvPr id="1029" name="Диаграмма 15"/>
          <p:cNvGraphicFramePr>
            <a:graphicFrameLocks/>
          </p:cNvGraphicFramePr>
          <p:nvPr/>
        </p:nvGraphicFramePr>
        <p:xfrm>
          <a:off x="174625" y="2757488"/>
          <a:ext cx="3813175" cy="1976437"/>
        </p:xfrm>
        <a:graphic>
          <a:graphicData uri="http://schemas.openxmlformats.org/presentationml/2006/ole">
            <p:oleObj spid="_x0000_s27653" name="Worksheet" r:id="rId8" imgW="3933847" imgH="2438413" progId="Excel.Sheet.8">
              <p:embed/>
            </p:oleObj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4791076" y="4886593"/>
            <a:ext cx="36766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Calibri"/>
                <a:ea typeface="Calibri"/>
                <a:cs typeface="Calibri"/>
              </a:rPr>
              <a:t>Уровень</a:t>
            </a:r>
            <a:r>
              <a:rPr lang="ru-RU" sz="1600" b="1" dirty="0" smtClean="0">
                <a:solidFill>
                  <a:srgbClr val="002060"/>
                </a:solidFill>
              </a:rPr>
              <a:t> зарегистрированной безработицы, %</a:t>
            </a:r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71526" y="2950952"/>
            <a:ext cx="31432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1700" b="1" i="0" u="none" strike="noStrike" kern="1200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r>
              <a:rPr lang="ru-RU" sz="1600" dirty="0" smtClean="0">
                <a:solidFill>
                  <a:srgbClr val="002060"/>
                </a:solidFill>
              </a:rPr>
              <a:t>В том числе </a:t>
            </a:r>
            <a:r>
              <a:rPr lang="ru-RU" sz="1600" b="1" dirty="0" smtClean="0">
                <a:solidFill>
                  <a:srgbClr val="002060"/>
                </a:solidFill>
              </a:rPr>
              <a:t>занятых</a:t>
            </a:r>
            <a:r>
              <a:rPr lang="ru-RU" sz="1600" dirty="0" smtClean="0">
                <a:solidFill>
                  <a:srgbClr val="002060"/>
                </a:solidFill>
              </a:rPr>
              <a:t> в экономике, тыс. чел.</a:t>
            </a:r>
            <a:endParaRPr lang="ru-RU" sz="1600" dirty="0">
              <a:solidFill>
                <a:srgbClr val="002060"/>
              </a:solidFill>
            </a:endParaRPr>
          </a:p>
        </p:txBody>
      </p:sp>
      <p:graphicFrame>
        <p:nvGraphicFramePr>
          <p:cNvPr id="1028" name="Диаграмма 14"/>
          <p:cNvGraphicFramePr>
            <a:graphicFrameLocks/>
          </p:cNvGraphicFramePr>
          <p:nvPr/>
        </p:nvGraphicFramePr>
        <p:xfrm>
          <a:off x="4200525" y="739775"/>
          <a:ext cx="3824288" cy="2705100"/>
        </p:xfrm>
        <a:graphic>
          <a:graphicData uri="http://schemas.openxmlformats.org/presentationml/2006/ole">
            <p:oleObj spid="_x0000_s27652" name="Worksheet" r:id="rId9" imgW="3924403" imgH="2533560" progId="Excel.Sheet.8">
              <p:embed/>
            </p:oleObj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4076700" y="485775"/>
            <a:ext cx="40576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600" dirty="0" smtClean="0">
                <a:solidFill>
                  <a:srgbClr val="002060"/>
                </a:solidFill>
              </a:rPr>
              <a:t>Фонд начисленной заработной платы всех работников, </a:t>
            </a:r>
          </a:p>
          <a:p>
            <a:pPr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600" dirty="0" err="1" smtClean="0">
                <a:solidFill>
                  <a:srgbClr val="002060"/>
                </a:solidFill>
              </a:rPr>
              <a:t>млн</a:t>
            </a:r>
            <a:r>
              <a:rPr lang="ru-RU" sz="1600" dirty="0" smtClean="0">
                <a:solidFill>
                  <a:srgbClr val="002060"/>
                </a:solidFill>
              </a:rPr>
              <a:t> руб.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286251" y="2679393"/>
            <a:ext cx="3924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600" dirty="0" smtClean="0">
                <a:solidFill>
                  <a:srgbClr val="002060"/>
                </a:solidFill>
              </a:rPr>
              <a:t>Среднемесячная заработная плата одного работника, руб.</a:t>
            </a:r>
            <a:endParaRPr lang="ru-RU" sz="16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6A0DD3-29EE-46C6-B5E6-28A44C231CC2}" type="slidenum">
              <a:rPr lang="en-US"/>
              <a:pPr>
                <a:defRPr/>
              </a:pPr>
              <a:t>11</a:t>
            </a:fld>
            <a:endParaRPr lang="en-US" dirty="0"/>
          </a:p>
        </p:txBody>
      </p:sp>
      <p:graphicFrame>
        <p:nvGraphicFramePr>
          <p:cNvPr id="2050" name="Диаграмма 14"/>
          <p:cNvGraphicFramePr>
            <a:graphicFrameLocks/>
          </p:cNvGraphicFramePr>
          <p:nvPr/>
        </p:nvGraphicFramePr>
        <p:xfrm>
          <a:off x="4914900" y="3800475"/>
          <a:ext cx="3732213" cy="2828925"/>
        </p:xfrm>
        <a:graphic>
          <a:graphicData uri="http://schemas.openxmlformats.org/presentationml/2006/ole">
            <p:oleObj spid="_x0000_s28674" name="Worksheet" r:id="rId3" imgW="3924403" imgH="2314614" progId="Excel.Sheet.8">
              <p:embed/>
            </p:oleObj>
          </a:graphicData>
        </a:graphic>
      </p:graphicFrame>
      <p:graphicFrame>
        <p:nvGraphicFramePr>
          <p:cNvPr id="2052" name="Диаграмма 15"/>
          <p:cNvGraphicFramePr>
            <a:graphicFrameLocks/>
          </p:cNvGraphicFramePr>
          <p:nvPr/>
        </p:nvGraphicFramePr>
        <p:xfrm>
          <a:off x="295275" y="1190625"/>
          <a:ext cx="3816350" cy="2524125"/>
        </p:xfrm>
        <a:graphic>
          <a:graphicData uri="http://schemas.openxmlformats.org/presentationml/2006/ole">
            <p:oleObj spid="_x0000_s28675" name="Worksheet" r:id="rId4" imgW="3933847" imgH="2467065" progId="Excel.Sheet.8">
              <p:embed/>
            </p:oleObj>
          </a:graphicData>
        </a:graphic>
      </p:graphicFrame>
      <p:graphicFrame>
        <p:nvGraphicFramePr>
          <p:cNvPr id="2053" name="Диаграмма 16"/>
          <p:cNvGraphicFramePr>
            <a:graphicFrameLocks/>
          </p:cNvGraphicFramePr>
          <p:nvPr/>
        </p:nvGraphicFramePr>
        <p:xfrm>
          <a:off x="4638674" y="762000"/>
          <a:ext cx="4219575" cy="2767013"/>
        </p:xfrm>
        <a:graphic>
          <a:graphicData uri="http://schemas.openxmlformats.org/presentationml/2006/ole">
            <p:oleObj spid="_x0000_s28676" name="Worksheet" r:id="rId5" imgW="3943292" imgH="2485986" progId="Excel.Sheet.8">
              <p:embed/>
            </p:oleObj>
          </a:graphicData>
        </a:graphic>
      </p:graphicFrame>
      <p:graphicFrame>
        <p:nvGraphicFramePr>
          <p:cNvPr id="2054" name="Диаграмма 17"/>
          <p:cNvGraphicFramePr>
            <a:graphicFrameLocks/>
          </p:cNvGraphicFramePr>
          <p:nvPr/>
        </p:nvGraphicFramePr>
        <p:xfrm>
          <a:off x="266700" y="3971925"/>
          <a:ext cx="3887788" cy="2357438"/>
        </p:xfrm>
        <a:graphic>
          <a:graphicData uri="http://schemas.openxmlformats.org/presentationml/2006/ole">
            <p:oleObj spid="_x0000_s28677" name="Worksheet" r:id="rId6" imgW="3933847" imgH="2314614" progId="Excel.Sheet.8">
              <p:embed/>
            </p:oleObj>
          </a:graphicData>
        </a:graphic>
      </p:graphicFrame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1123950" y="0"/>
            <a:ext cx="7515225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chemeClr val="tx2"/>
                </a:solidFill>
                <a:ea typeface="+mj-ea"/>
                <a:cs typeface="+mj-cs"/>
              </a:rPr>
              <a:t>Социально-экономические </a:t>
            </a:r>
            <a:r>
              <a:rPr lang="ru-RU" sz="2400" dirty="0" smtClean="0">
                <a:solidFill>
                  <a:schemeClr val="tx2"/>
                </a:solidFill>
                <a:ea typeface="+mj-ea"/>
                <a:cs typeface="+mj-cs"/>
              </a:rPr>
              <a:t>показатели</a:t>
            </a:r>
            <a:endParaRPr lang="ru-RU" sz="2400" dirty="0">
              <a:solidFill>
                <a:schemeClr val="tx2"/>
              </a:solidFill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19725" y="4114800"/>
            <a:ext cx="2705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dirty="0" smtClean="0">
                <a:solidFill>
                  <a:srgbClr val="002060"/>
                </a:solidFill>
              </a:rPr>
              <a:t>Среднегодовой индекс потребительских цен, %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6700" y="895350"/>
            <a:ext cx="35327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Среднегодовой оборот розничной торговли, </a:t>
            </a:r>
            <a:r>
              <a:rPr lang="ru-RU" b="1" dirty="0" err="1" smtClean="0">
                <a:solidFill>
                  <a:srgbClr val="002060"/>
                </a:solidFill>
              </a:rPr>
              <a:t>млн</a:t>
            </a:r>
            <a:r>
              <a:rPr lang="ru-RU" b="1" dirty="0" smtClean="0">
                <a:solidFill>
                  <a:srgbClr val="002060"/>
                </a:solidFill>
              </a:rPr>
              <a:t> руб.</a:t>
            </a:r>
          </a:p>
          <a:p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86325" y="828675"/>
            <a:ext cx="3048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Объем платных услуг, </a:t>
            </a:r>
            <a:r>
              <a:rPr lang="ru-RU" b="1" dirty="0" err="1" smtClean="0">
                <a:solidFill>
                  <a:srgbClr val="002060"/>
                </a:solidFill>
              </a:rPr>
              <a:t>млн</a:t>
            </a:r>
            <a:r>
              <a:rPr lang="ru-RU" b="1" dirty="0" smtClean="0">
                <a:solidFill>
                  <a:srgbClr val="002060"/>
                </a:solidFill>
              </a:rPr>
              <a:t> руб.</a:t>
            </a:r>
          </a:p>
          <a:p>
            <a:endParaRPr lang="ru-RU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09600" y="4219575"/>
            <a:ext cx="30956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Ввод в эксплуатацию жилых домов, кв. м.</a:t>
            </a:r>
          </a:p>
          <a:p>
            <a:endParaRPr lang="ru-RU" b="1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0" name="Диаграмма 79"/>
          <p:cNvGraphicFramePr/>
          <p:nvPr/>
        </p:nvGraphicFramePr>
        <p:xfrm>
          <a:off x="3491880" y="548680"/>
          <a:ext cx="2448272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3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51A48-2C47-493D-81B8-A74C375AD4E7}" type="slidenum">
              <a:rPr lang="ru-RU"/>
              <a:pPr/>
              <a:t>12</a:t>
            </a:fld>
            <a:endParaRPr lang="ru-RU"/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100166" y="159487"/>
            <a:ext cx="7882369" cy="4571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596336" y="980728"/>
            <a:ext cx="1175657" cy="36813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</a:rPr>
              <a:t>млн руб.</a:t>
            </a:r>
            <a:endParaRPr lang="ru-RU" sz="16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3679379" y="5980984"/>
            <a:ext cx="244549" cy="233916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6732240" y="5980984"/>
            <a:ext cx="244549" cy="23391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4" name="Диаграмма 33"/>
          <p:cNvGraphicFramePr/>
          <p:nvPr/>
        </p:nvGraphicFramePr>
        <p:xfrm>
          <a:off x="395536" y="548680"/>
          <a:ext cx="2448272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2" name="Прямоугольник 61"/>
          <p:cNvSpPr/>
          <p:nvPr/>
        </p:nvSpPr>
        <p:spPr>
          <a:xfrm>
            <a:off x="603367" y="5980984"/>
            <a:ext cx="244549" cy="233916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Заголовок 67"/>
          <p:cNvSpPr>
            <a:spLocks noGrp="1"/>
          </p:cNvSpPr>
          <p:nvPr>
            <p:ph type="title"/>
          </p:nvPr>
        </p:nvSpPr>
        <p:spPr>
          <a:xfrm>
            <a:off x="467544" y="161925"/>
            <a:ext cx="8229600" cy="98072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400" dirty="0" smtClean="0">
                <a:solidFill>
                  <a:schemeClr val="tx2"/>
                </a:solidFill>
                <a:latin typeface="+mn-lt"/>
              </a:rPr>
              <a:t>Основные параметры бюджета</a:t>
            </a:r>
            <a:br>
              <a:rPr lang="ru-RU" sz="2400" dirty="0" smtClean="0">
                <a:solidFill>
                  <a:schemeClr val="tx2"/>
                </a:solidFill>
                <a:latin typeface="+mn-lt"/>
              </a:rPr>
            </a:br>
            <a:r>
              <a:rPr lang="ru-RU" sz="2400" dirty="0" smtClean="0">
                <a:solidFill>
                  <a:schemeClr val="tx2"/>
                </a:solidFill>
                <a:latin typeface="+mn-lt"/>
              </a:rPr>
              <a:t>на 2019 год и плановый период 2020 и 2021 годов</a:t>
            </a:r>
            <a:endParaRPr lang="ru-RU" sz="2400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331640" y="1763524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2019</a:t>
            </a:r>
            <a:endParaRPr lang="ru-RU" dirty="0">
              <a:latin typeface="+mn-lt"/>
            </a:endParaRPr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539552" y="5157192"/>
            <a:ext cx="2160240" cy="36004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Дефицит     291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611560" y="2348880"/>
            <a:ext cx="864096" cy="36004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Доходы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1691680" y="2348880"/>
            <a:ext cx="864096" cy="36004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Расходы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4427984" y="1763524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2020</a:t>
            </a:r>
            <a:endParaRPr lang="ru-RU" dirty="0">
              <a:latin typeface="+mn-lt"/>
            </a:endParaRPr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3635896" y="5157192"/>
            <a:ext cx="2160240" cy="36004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Дефицит     257</a:t>
            </a:r>
            <a:endParaRPr lang="ru-RU" sz="1600" dirty="0">
              <a:solidFill>
                <a:schemeClr val="tx1"/>
              </a:solidFill>
            </a:endParaRPr>
          </a:p>
        </p:txBody>
      </p:sp>
      <p:graphicFrame>
        <p:nvGraphicFramePr>
          <p:cNvPr id="81" name="Диаграмма 80"/>
          <p:cNvGraphicFramePr/>
          <p:nvPr/>
        </p:nvGraphicFramePr>
        <p:xfrm>
          <a:off x="6516216" y="548680"/>
          <a:ext cx="2448272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8" name="Скругленный прямоугольник 77"/>
          <p:cNvSpPr/>
          <p:nvPr/>
        </p:nvSpPr>
        <p:spPr>
          <a:xfrm>
            <a:off x="3779912" y="2492896"/>
            <a:ext cx="864096" cy="36004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Доходы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4860032" y="2492896"/>
            <a:ext cx="864096" cy="36004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Расходы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82" name="Скругленный прямоугольник 81"/>
          <p:cNvSpPr/>
          <p:nvPr/>
        </p:nvSpPr>
        <p:spPr>
          <a:xfrm>
            <a:off x="6732240" y="5157192"/>
            <a:ext cx="2160240" cy="36004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Дефицит     271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7308304" y="1763524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2021</a:t>
            </a:r>
            <a:endParaRPr lang="ru-RU" dirty="0">
              <a:latin typeface="+mn-lt"/>
            </a:endParaRPr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6732240" y="2492896"/>
            <a:ext cx="864096" cy="36004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Доходы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7812360" y="2492896"/>
            <a:ext cx="864096" cy="36004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Расходы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1035415" y="5913276"/>
            <a:ext cx="944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Доходы</a:t>
            </a:r>
            <a:endParaRPr lang="ru-RU" dirty="0">
              <a:latin typeface="+mn-lt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4067944" y="5913276"/>
            <a:ext cx="10050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Расходы</a:t>
            </a:r>
            <a:endParaRPr lang="ru-RU" dirty="0">
              <a:latin typeface="+mn-lt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7164288" y="5913276"/>
            <a:ext cx="1056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Дефицит</a:t>
            </a:r>
            <a:endParaRPr lang="ru-RU" dirty="0">
              <a:latin typeface="+mn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182133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45859" y="1001451"/>
            <a:ext cx="5656230" cy="5133180"/>
          </a:xfrm>
        </p:spPr>
      </p:pic>
      <p:sp>
        <p:nvSpPr>
          <p:cNvPr id="49" name="Номер слайда 4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6471" y="5960420"/>
            <a:ext cx="1126629" cy="693308"/>
          </a:xfrm>
          <a:prstGeom prst="rect">
            <a:avLst/>
          </a:prstGeom>
        </p:spPr>
      </p:pic>
      <p:sp>
        <p:nvSpPr>
          <p:cNvPr id="19" name="Скругленный прямоугольник 18"/>
          <p:cNvSpPr/>
          <p:nvPr/>
        </p:nvSpPr>
        <p:spPr>
          <a:xfrm>
            <a:off x="7338021" y="4874325"/>
            <a:ext cx="1495425" cy="450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Обслуживание </a:t>
            </a:r>
            <a:r>
              <a:rPr lang="ru-RU" sz="1400" dirty="0" err="1" smtClean="0">
                <a:solidFill>
                  <a:schemeClr val="tx1"/>
                </a:solidFill>
              </a:rPr>
              <a:t>муниц</a:t>
            </a:r>
            <a:r>
              <a:rPr lang="ru-RU" sz="1400" dirty="0" smtClean="0">
                <a:solidFill>
                  <a:schemeClr val="tx1"/>
                </a:solidFill>
              </a:rPr>
              <a:t>. долга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338021" y="3836225"/>
            <a:ext cx="1495425" cy="450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Культура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7338021" y="4355275"/>
            <a:ext cx="1495425" cy="450000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err="1" smtClean="0">
                <a:solidFill>
                  <a:schemeClr val="tx1"/>
                </a:solidFill>
              </a:rPr>
              <a:t>Общегосуд</a:t>
            </a:r>
            <a:r>
              <a:rPr lang="ru-RU" sz="1400" dirty="0" smtClean="0">
                <a:solidFill>
                  <a:schemeClr val="tx1"/>
                </a:solidFill>
              </a:rPr>
              <a:t>. вопросы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7338021" y="2790825"/>
            <a:ext cx="1495425" cy="450000"/>
          </a:xfrm>
          <a:prstGeom prst="roundRect">
            <a:avLst/>
          </a:prstGeom>
          <a:solidFill>
            <a:srgbClr val="E7C4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err="1" smtClean="0">
                <a:solidFill>
                  <a:schemeClr val="tx1"/>
                </a:solidFill>
              </a:rPr>
              <a:t>Нац</a:t>
            </a:r>
            <a:r>
              <a:rPr lang="ru-RU" sz="1400" dirty="0" smtClean="0">
                <a:solidFill>
                  <a:schemeClr val="tx1"/>
                </a:solidFill>
              </a:rPr>
              <a:t>. экономика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7338021" y="3325801"/>
            <a:ext cx="1495425" cy="450000"/>
          </a:xfrm>
          <a:prstGeom prst="roundRect">
            <a:avLst/>
          </a:prstGeom>
          <a:solidFill>
            <a:srgbClr val="E6E5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ЖКХ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7338021" y="1228725"/>
            <a:ext cx="1495425" cy="450000"/>
          </a:xfrm>
          <a:prstGeom prst="roundRect">
            <a:avLst/>
          </a:prstGeom>
          <a:solidFill>
            <a:srgbClr val="DCDAF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Образование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7338021" y="2095500"/>
            <a:ext cx="1495425" cy="450000"/>
          </a:xfrm>
          <a:prstGeom prst="roundRect">
            <a:avLst/>
          </a:prstGeom>
          <a:solidFill>
            <a:srgbClr val="AD96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Соц. политика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550475" y="2124075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>
                <a:solidFill>
                  <a:schemeClr val="tx2"/>
                </a:solidFill>
              </a:rPr>
              <a:t>7,2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550475" y="2800350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>
                <a:solidFill>
                  <a:schemeClr val="tx2"/>
                </a:solidFill>
              </a:rPr>
              <a:t>5,0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550475" y="3400425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>
                <a:solidFill>
                  <a:schemeClr val="tx2"/>
                </a:solidFill>
              </a:rPr>
              <a:t>4,8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550475" y="3952875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>
                <a:solidFill>
                  <a:schemeClr val="tx2"/>
                </a:solidFill>
              </a:rPr>
              <a:t>1,0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550475" y="4448175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>
                <a:solidFill>
                  <a:schemeClr val="tx2"/>
                </a:solidFill>
              </a:rPr>
              <a:t>0,9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550475" y="4905375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>
                <a:solidFill>
                  <a:schemeClr val="tx2"/>
                </a:solidFill>
              </a:rPr>
              <a:t>0,6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550475" y="5343525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>
                <a:solidFill>
                  <a:schemeClr val="tx2"/>
                </a:solidFill>
              </a:rPr>
              <a:t>0,6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394984" y="1209675"/>
            <a:ext cx="7280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>
                <a:solidFill>
                  <a:schemeClr val="tx2"/>
                </a:solidFill>
              </a:rPr>
              <a:t>15,7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7338021" y="5393374"/>
            <a:ext cx="1495425" cy="45000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Физкультура и спорт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25824" y="1352550"/>
            <a:ext cx="1495425" cy="450000"/>
          </a:xfrm>
          <a:prstGeom prst="roundRect">
            <a:avLst/>
          </a:prstGeom>
          <a:solidFill>
            <a:srgbClr val="D5F4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Безвозмездные поступления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25824" y="2695575"/>
            <a:ext cx="1495425" cy="450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Налоговые доходы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25824" y="4171950"/>
            <a:ext cx="1495425" cy="450000"/>
          </a:xfrm>
          <a:prstGeom prst="roundRect">
            <a:avLst/>
          </a:prstGeom>
          <a:solidFill>
            <a:srgbClr val="9EB4F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Неналоговые доходы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325824" y="5591175"/>
            <a:ext cx="1495425" cy="676275"/>
          </a:xfrm>
          <a:prstGeom prst="roundRect">
            <a:avLst/>
          </a:prstGeom>
          <a:solidFill>
            <a:srgbClr val="FFC9C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Источники </a:t>
            </a:r>
            <a:r>
              <a:rPr lang="ru-RU" sz="1400" dirty="0" err="1" smtClean="0">
                <a:solidFill>
                  <a:schemeClr val="tx1"/>
                </a:solidFill>
              </a:rPr>
              <a:t>финансирова</a:t>
            </a:r>
            <a:r>
              <a:rPr lang="ru-RU" sz="1400" dirty="0" smtClean="0">
                <a:solidFill>
                  <a:schemeClr val="tx1"/>
                </a:solidFill>
              </a:rPr>
              <a:t>- </a:t>
            </a:r>
            <a:r>
              <a:rPr lang="ru-RU" sz="1400" dirty="0" err="1" smtClean="0">
                <a:solidFill>
                  <a:schemeClr val="tx1"/>
                </a:solidFill>
              </a:rPr>
              <a:t>ния</a:t>
            </a:r>
            <a:r>
              <a:rPr lang="ru-RU" sz="1400" dirty="0" smtClean="0">
                <a:solidFill>
                  <a:schemeClr val="tx1"/>
                </a:solidFill>
              </a:rPr>
              <a:t> дефицита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056286" y="1337362"/>
            <a:ext cx="7280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tx2"/>
                </a:solidFill>
              </a:rPr>
              <a:t>13,3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056286" y="2685775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tx2"/>
                </a:solidFill>
              </a:rPr>
              <a:t>5,7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056286" y="4128061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tx2"/>
                </a:solidFill>
              </a:rPr>
              <a:t>0,7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056286" y="5637514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tx2"/>
                </a:solidFill>
              </a:rPr>
              <a:t>0,3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48" name="Овал 47"/>
          <p:cNvSpPr/>
          <p:nvPr/>
        </p:nvSpPr>
        <p:spPr>
          <a:xfrm>
            <a:off x="3305175" y="1069674"/>
            <a:ext cx="2571750" cy="1311217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 smtClean="0">
              <a:solidFill>
                <a:schemeClr val="tx2"/>
              </a:solidFill>
            </a:endParaRPr>
          </a:p>
          <a:p>
            <a:pPr algn="ctr"/>
            <a:r>
              <a:rPr lang="ru-RU" dirty="0" smtClean="0">
                <a:solidFill>
                  <a:schemeClr val="tx2"/>
                </a:solidFill>
              </a:rPr>
              <a:t>Бюджет города</a:t>
            </a:r>
          </a:p>
          <a:p>
            <a:pPr algn="ctr"/>
            <a:r>
              <a:rPr lang="ru-RU" sz="2400" b="1" dirty="0" smtClean="0">
                <a:solidFill>
                  <a:srgbClr val="CC0000"/>
                </a:solidFill>
              </a:rPr>
              <a:t>20,0 </a:t>
            </a:r>
            <a:r>
              <a:rPr lang="ru-RU" dirty="0" err="1" smtClean="0">
                <a:solidFill>
                  <a:schemeClr val="tx2"/>
                </a:solidFill>
              </a:rPr>
              <a:t>млрд</a:t>
            </a:r>
            <a:r>
              <a:rPr lang="ru-RU" dirty="0" smtClean="0">
                <a:solidFill>
                  <a:schemeClr val="tx2"/>
                </a:solidFill>
              </a:rPr>
              <a:t> руб.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51" name="Выноска со стрелкой вниз 50"/>
          <p:cNvSpPr/>
          <p:nvPr/>
        </p:nvSpPr>
        <p:spPr>
          <a:xfrm>
            <a:off x="3602425" y="4152901"/>
            <a:ext cx="2142767" cy="1752600"/>
          </a:xfrm>
          <a:prstGeom prst="downArrowCallout">
            <a:avLst>
              <a:gd name="adj1" fmla="val 9783"/>
              <a:gd name="adj2" fmla="val 25000"/>
              <a:gd name="adj3" fmla="val 23370"/>
              <a:gd name="adj4" fmla="val 64977"/>
            </a:avLst>
          </a:prstGeom>
          <a:solidFill>
            <a:schemeClr val="bg1">
              <a:lumMod val="95000"/>
            </a:schemeClr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/>
            <a:r>
              <a:rPr lang="ru-RU" sz="14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На одного горожанина</a:t>
            </a:r>
          </a:p>
          <a:p>
            <a:pPr algn="ctr"/>
            <a:r>
              <a:rPr lang="ru-RU" sz="14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приходится </a:t>
            </a:r>
          </a:p>
          <a:p>
            <a:pPr algn="ctr"/>
            <a:r>
              <a:rPr lang="ru-RU" sz="14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Доходов </a:t>
            </a:r>
            <a:r>
              <a:rPr lang="ru-RU" dirty="0" smtClean="0">
                <a:solidFill>
                  <a:srgbClr val="FF0000"/>
                </a:solidFill>
                <a:latin typeface="Calibri" panose="020F0502020204030204" pitchFamily="34" charset="0"/>
              </a:rPr>
              <a:t>35,6 </a:t>
            </a:r>
            <a:r>
              <a:rPr lang="ru-RU" sz="14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тыс. руб. расходов</a:t>
            </a:r>
            <a:r>
              <a:rPr lang="ru-RU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ru-RU" dirty="0" smtClean="0">
                <a:solidFill>
                  <a:srgbClr val="FF0000"/>
                </a:solidFill>
                <a:latin typeface="Calibri" panose="020F0502020204030204" pitchFamily="34" charset="0"/>
              </a:rPr>
              <a:t>36,2</a:t>
            </a:r>
            <a:r>
              <a:rPr lang="ru-RU" sz="20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ru-RU" sz="14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тыс. руб. </a:t>
            </a:r>
            <a:endParaRPr lang="ru-RU" sz="1400" dirty="0" smtClean="0"/>
          </a:p>
          <a:p>
            <a:pPr algn="ctr"/>
            <a:endParaRPr lang="ru-RU" dirty="0"/>
          </a:p>
        </p:txBody>
      </p:sp>
      <p:sp>
        <p:nvSpPr>
          <p:cNvPr id="43" name="Заголовок 1"/>
          <p:cNvSpPr txBox="1">
            <a:spLocks/>
          </p:cNvSpPr>
          <p:nvPr/>
        </p:nvSpPr>
        <p:spPr bwMode="auto">
          <a:xfrm>
            <a:off x="1088780" y="237395"/>
            <a:ext cx="7515225" cy="767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chemeClr val="tx2"/>
                </a:solidFill>
                <a:ea typeface="+mj-ea"/>
                <a:cs typeface="+mj-cs"/>
              </a:rPr>
              <a:t>Структура доходов и расходов бюджета</a:t>
            </a: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chemeClr val="tx2"/>
                </a:solidFill>
                <a:ea typeface="+mj-ea"/>
                <a:cs typeface="+mj-cs"/>
              </a:rPr>
              <a:t> в расчете на 1 горожанина 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7479325" y="651850"/>
            <a:ext cx="1175657" cy="325924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err="1" smtClean="0">
                <a:solidFill>
                  <a:srgbClr val="274A6C"/>
                </a:solidFill>
              </a:rPr>
              <a:t>тыс</a:t>
            </a:r>
            <a:r>
              <a:rPr lang="ru-RU" sz="1600" dirty="0" smtClean="0">
                <a:solidFill>
                  <a:srgbClr val="274A6C"/>
                </a:solidFill>
              </a:rPr>
              <a:t> руб.</a:t>
            </a:r>
            <a:endParaRPr lang="ru-RU" sz="1600" dirty="0"/>
          </a:p>
        </p:txBody>
      </p:sp>
      <p:sp>
        <p:nvSpPr>
          <p:cNvPr id="37" name="TextBox 36"/>
          <p:cNvSpPr txBox="1"/>
          <p:nvPr/>
        </p:nvSpPr>
        <p:spPr>
          <a:xfrm>
            <a:off x="6551550" y="5776521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>
                <a:solidFill>
                  <a:schemeClr val="tx2"/>
                </a:solidFill>
              </a:rPr>
              <a:t>0,4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7339096" y="5914858"/>
            <a:ext cx="1495425" cy="450000"/>
          </a:xfrm>
          <a:prstGeom prst="roundRect">
            <a:avLst/>
          </a:prstGeom>
          <a:solidFill>
            <a:srgbClr val="E888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Прочие расходы</a:t>
            </a:r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1673177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67595" y="828136"/>
            <a:ext cx="5379522" cy="5845796"/>
          </a:xfrm>
        </p:spPr>
        <p:txBody>
          <a:bodyPr anchor="ctr">
            <a:noAutofit/>
          </a:bodyPr>
          <a:lstStyle/>
          <a:p>
            <a:pPr marL="360000">
              <a:lnSpc>
                <a:spcPct val="120000"/>
              </a:lnSpc>
              <a:spcBef>
                <a:spcPts val="0"/>
              </a:spcBef>
              <a:buClr>
                <a:srgbClr val="FF0000"/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1050" dirty="0" smtClean="0">
                <a:solidFill>
                  <a:schemeClr val="tx2"/>
                </a:solidFill>
              </a:rPr>
              <a:t>Налоговые </a:t>
            </a:r>
            <a:r>
              <a:rPr lang="ru-RU" sz="1050" dirty="0">
                <a:solidFill>
                  <a:schemeClr val="tx2"/>
                </a:solidFill>
              </a:rPr>
              <a:t>доходы – поступления в бюджет от уплаты налогов и сборов, установленных Налоговым Кодексом </a:t>
            </a:r>
            <a:r>
              <a:rPr lang="ru-RU" sz="1050" dirty="0" smtClean="0">
                <a:solidFill>
                  <a:schemeClr val="tx2"/>
                </a:solidFill>
              </a:rPr>
              <a:t>РФ, в том числе:</a:t>
            </a: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00000"/>
            </a:pPr>
            <a:r>
              <a:rPr lang="ru-RU" sz="1050" dirty="0" smtClean="0">
                <a:solidFill>
                  <a:schemeClr val="tx2"/>
                </a:solidFill>
              </a:rPr>
              <a:t>Налог на доходы физических лиц</a:t>
            </a: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00000"/>
            </a:pPr>
            <a:r>
              <a:rPr lang="ru-RU" sz="1050" dirty="0" smtClean="0">
                <a:solidFill>
                  <a:schemeClr val="tx2"/>
                </a:solidFill>
              </a:rPr>
              <a:t>Земельный налог</a:t>
            </a: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00000"/>
            </a:pPr>
            <a:r>
              <a:rPr lang="ru-RU" sz="1050" dirty="0" smtClean="0">
                <a:solidFill>
                  <a:schemeClr val="tx2"/>
                </a:solidFill>
              </a:rPr>
              <a:t>Транспортный налог</a:t>
            </a: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00000"/>
            </a:pPr>
            <a:r>
              <a:rPr lang="ru-RU" sz="1050" dirty="0" smtClean="0">
                <a:solidFill>
                  <a:schemeClr val="tx2"/>
                </a:solidFill>
              </a:rPr>
              <a:t>Налог на имущество физических лиц</a:t>
            </a: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00000"/>
            </a:pPr>
            <a:r>
              <a:rPr lang="ru-RU" sz="1050" dirty="0" smtClean="0">
                <a:solidFill>
                  <a:schemeClr val="tx2"/>
                </a:solidFill>
              </a:rPr>
              <a:t>Единый налог  на вмененный доход </a:t>
            </a: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00000"/>
            </a:pPr>
            <a:r>
              <a:rPr lang="ru-RU" sz="1050" dirty="0" smtClean="0">
                <a:solidFill>
                  <a:schemeClr val="tx2"/>
                </a:solidFill>
              </a:rPr>
              <a:t>Налог, взимаемый в связи с применением упрощенной системы налогообложения и другие</a:t>
            </a:r>
          </a:p>
          <a:p>
            <a:pPr marL="360000">
              <a:lnSpc>
                <a:spcPct val="120000"/>
              </a:lnSpc>
              <a:spcBef>
                <a:spcPts val="0"/>
              </a:spcBef>
              <a:buClr>
                <a:srgbClr val="FF0000"/>
              </a:buClr>
              <a:buSzPct val="150000"/>
              <a:buFont typeface="Wingdings" panose="05000000000000000000" pitchFamily="2" charset="2"/>
              <a:buChar char="ü"/>
            </a:pPr>
            <a:endParaRPr lang="ru-RU" sz="1050" dirty="0">
              <a:solidFill>
                <a:schemeClr val="tx2"/>
              </a:solidFill>
            </a:endParaRPr>
          </a:p>
          <a:p>
            <a:pPr marL="360000">
              <a:lnSpc>
                <a:spcPct val="120000"/>
              </a:lnSpc>
              <a:spcBef>
                <a:spcPts val="0"/>
              </a:spcBef>
              <a:buClr>
                <a:srgbClr val="FF0000"/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1050" dirty="0">
                <a:solidFill>
                  <a:schemeClr val="tx2"/>
                </a:solidFill>
              </a:rPr>
              <a:t>Неналоговые доходы </a:t>
            </a:r>
            <a:r>
              <a:rPr lang="ru-RU" sz="1050" dirty="0" smtClean="0">
                <a:solidFill>
                  <a:schemeClr val="tx2"/>
                </a:solidFill>
              </a:rPr>
              <a:t>– </a:t>
            </a:r>
            <a:r>
              <a:rPr lang="ru-RU" sz="1050" dirty="0">
                <a:solidFill>
                  <a:schemeClr val="tx2"/>
                </a:solidFill>
              </a:rPr>
              <a:t>поступления </a:t>
            </a:r>
            <a:r>
              <a:rPr lang="ru-RU" sz="1050" dirty="0" smtClean="0">
                <a:solidFill>
                  <a:schemeClr val="tx2"/>
                </a:solidFill>
              </a:rPr>
              <a:t>:</a:t>
            </a:r>
            <a:endParaRPr lang="ru-RU" sz="1050" dirty="0">
              <a:solidFill>
                <a:schemeClr val="tx2"/>
              </a:solidFill>
            </a:endParaRP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00000"/>
            </a:pPr>
            <a:r>
              <a:rPr lang="ru-RU" sz="1050" dirty="0">
                <a:solidFill>
                  <a:schemeClr val="tx2"/>
                </a:solidFill>
              </a:rPr>
              <a:t>доходов от использования </a:t>
            </a:r>
            <a:r>
              <a:rPr lang="ru-RU" sz="1050" dirty="0" smtClean="0">
                <a:solidFill>
                  <a:schemeClr val="tx2"/>
                </a:solidFill>
              </a:rPr>
              <a:t>имущества</a:t>
            </a:r>
            <a:endParaRPr lang="ru-RU" sz="1050" dirty="0">
              <a:solidFill>
                <a:schemeClr val="tx2"/>
              </a:solidFill>
            </a:endParaRP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00000"/>
            </a:pPr>
            <a:r>
              <a:rPr lang="ru-RU" sz="1050" dirty="0">
                <a:solidFill>
                  <a:schemeClr val="tx2"/>
                </a:solidFill>
              </a:rPr>
              <a:t>доходов от продажи </a:t>
            </a:r>
            <a:r>
              <a:rPr lang="ru-RU" sz="1050" dirty="0" smtClean="0">
                <a:solidFill>
                  <a:schemeClr val="tx2"/>
                </a:solidFill>
              </a:rPr>
              <a:t>имущества</a:t>
            </a:r>
            <a:endParaRPr lang="ru-RU" sz="1050" dirty="0">
              <a:solidFill>
                <a:schemeClr val="tx2"/>
              </a:solidFill>
            </a:endParaRP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00000"/>
            </a:pPr>
            <a:r>
              <a:rPr lang="ru-RU" sz="1050" dirty="0">
                <a:solidFill>
                  <a:schemeClr val="tx2"/>
                </a:solidFill>
              </a:rPr>
              <a:t>доходов от платных услуг казенных </a:t>
            </a:r>
            <a:r>
              <a:rPr lang="ru-RU" sz="1050" dirty="0" smtClean="0">
                <a:solidFill>
                  <a:schemeClr val="tx2"/>
                </a:solidFill>
              </a:rPr>
              <a:t>учреждений</a:t>
            </a:r>
            <a:endParaRPr lang="ru-RU" sz="1050" dirty="0">
              <a:solidFill>
                <a:schemeClr val="tx2"/>
              </a:solidFill>
            </a:endParaRP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00000"/>
            </a:pPr>
            <a:r>
              <a:rPr lang="ru-RU" sz="1050" dirty="0">
                <a:solidFill>
                  <a:schemeClr val="tx2"/>
                </a:solidFill>
              </a:rPr>
              <a:t>штрафов за нарушение </a:t>
            </a:r>
            <a:r>
              <a:rPr lang="ru-RU" sz="1050" dirty="0" smtClean="0">
                <a:solidFill>
                  <a:schemeClr val="tx2"/>
                </a:solidFill>
              </a:rPr>
              <a:t>законодательства</a:t>
            </a:r>
            <a:endParaRPr lang="ru-RU" sz="1050" dirty="0">
              <a:solidFill>
                <a:schemeClr val="tx2"/>
              </a:solidFill>
            </a:endParaRP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00000"/>
            </a:pPr>
            <a:r>
              <a:rPr lang="ru-RU" sz="1050" dirty="0">
                <a:solidFill>
                  <a:schemeClr val="tx2"/>
                </a:solidFill>
              </a:rPr>
              <a:t>иных неналоговых </a:t>
            </a:r>
            <a:r>
              <a:rPr lang="ru-RU" sz="1050" dirty="0" smtClean="0">
                <a:solidFill>
                  <a:schemeClr val="tx2"/>
                </a:solidFill>
              </a:rPr>
              <a:t>доходов</a:t>
            </a: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00000"/>
            </a:pPr>
            <a:endParaRPr lang="ru-RU" sz="800" dirty="0" smtClean="0">
              <a:solidFill>
                <a:schemeClr val="tx2"/>
              </a:solidFill>
            </a:endParaRPr>
          </a:p>
          <a:p>
            <a:pPr marL="355600" lvl="0" indent="-355600" defTabSz="91440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050" dirty="0" smtClean="0">
                <a:solidFill>
                  <a:schemeClr val="tx2"/>
                </a:solidFill>
              </a:rPr>
              <a:t>Безвозмездные поступления, в том числе:</a:t>
            </a:r>
          </a:p>
          <a:p>
            <a:pPr marL="355600" lvl="0" indent="-268288" defTabSz="91440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SzPct val="125000"/>
              <a:buFont typeface="Wingdings" pitchFamily="2" charset="2"/>
              <a:buChar char="§"/>
            </a:pPr>
            <a:r>
              <a:rPr lang="ru-RU" sz="1050" dirty="0" smtClean="0">
                <a:solidFill>
                  <a:schemeClr val="tx2"/>
                </a:solidFill>
              </a:rPr>
              <a:t>Межбюджетные трансферты от других уровней бюджетов, в том числе:</a:t>
            </a:r>
          </a:p>
          <a:p>
            <a:pPr marL="355600" lvl="0" indent="-355600">
              <a:lnSpc>
                <a:spcPct val="120000"/>
              </a:lnSpc>
              <a:spcBef>
                <a:spcPts val="0"/>
              </a:spcBef>
              <a:buClr>
                <a:srgbClr val="FF0000"/>
              </a:buClr>
              <a:buSzPct val="125000"/>
              <a:buNone/>
            </a:pPr>
            <a:r>
              <a:rPr lang="ru-RU" sz="1050" dirty="0" smtClean="0">
                <a:solidFill>
                  <a:schemeClr val="tx2"/>
                </a:solidFill>
              </a:rPr>
              <a:t> </a:t>
            </a:r>
            <a:r>
              <a:rPr lang="en-US" sz="1050" dirty="0" smtClean="0">
                <a:solidFill>
                  <a:schemeClr val="tx2"/>
                </a:solidFill>
              </a:rPr>
              <a:t>  </a:t>
            </a:r>
            <a:r>
              <a:rPr lang="ru-RU" sz="1050" dirty="0" smtClean="0">
                <a:solidFill>
                  <a:schemeClr val="tx2"/>
                </a:solidFill>
              </a:rPr>
              <a:t>–        Дотации (от лат. </a:t>
            </a:r>
            <a:r>
              <a:rPr lang="ru-RU" sz="1050" dirty="0" err="1" smtClean="0">
                <a:solidFill>
                  <a:schemeClr val="tx2"/>
                </a:solidFill>
              </a:rPr>
              <a:t>dotatio</a:t>
            </a:r>
            <a:r>
              <a:rPr lang="ru-RU" sz="1050" dirty="0" smtClean="0">
                <a:solidFill>
                  <a:schemeClr val="tx2"/>
                </a:solidFill>
              </a:rPr>
              <a:t> – дар, пожертвование) - предоставляются на безвозмездной и безвозвратной основе без установления направлений и условий их использования </a:t>
            </a: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00000"/>
            </a:pPr>
            <a:r>
              <a:rPr lang="ru-RU" sz="1050" dirty="0" smtClean="0">
                <a:solidFill>
                  <a:schemeClr val="tx2"/>
                </a:solidFill>
              </a:rPr>
              <a:t>Субсидии (от лат. </a:t>
            </a:r>
            <a:r>
              <a:rPr lang="ru-RU" sz="1050" dirty="0" err="1" smtClean="0">
                <a:solidFill>
                  <a:schemeClr val="tx2"/>
                </a:solidFill>
              </a:rPr>
              <a:t>subsidium</a:t>
            </a:r>
            <a:r>
              <a:rPr lang="ru-RU" sz="1050" dirty="0" smtClean="0">
                <a:solidFill>
                  <a:schemeClr val="tx2"/>
                </a:solidFill>
              </a:rPr>
              <a:t> – помощь, поддержка) - предоставляются в целях </a:t>
            </a:r>
            <a:r>
              <a:rPr lang="ru-RU" sz="1050" dirty="0" err="1" smtClean="0">
                <a:solidFill>
                  <a:schemeClr val="tx2"/>
                </a:solidFill>
              </a:rPr>
              <a:t>софинансирования</a:t>
            </a:r>
            <a:r>
              <a:rPr lang="ru-RU" sz="1050" dirty="0" smtClean="0">
                <a:solidFill>
                  <a:schemeClr val="tx2"/>
                </a:solidFill>
              </a:rPr>
              <a:t> расходных обязательств, возникающих при выполнении полномочий органов местного самоуправления по вопросам местного значения</a:t>
            </a:r>
          </a:p>
          <a:p>
            <a:pPr marL="360000" lvl="1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SzPct val="100000"/>
            </a:pPr>
            <a:r>
              <a:rPr lang="ru-RU" sz="1050" dirty="0" smtClean="0">
                <a:solidFill>
                  <a:schemeClr val="tx2"/>
                </a:solidFill>
              </a:rPr>
              <a:t>Субвенции (от лат. </a:t>
            </a:r>
            <a:r>
              <a:rPr lang="ru-RU" sz="1050" dirty="0" err="1" smtClean="0">
                <a:solidFill>
                  <a:schemeClr val="tx2"/>
                </a:solidFill>
              </a:rPr>
              <a:t>subvenire</a:t>
            </a:r>
            <a:r>
              <a:rPr lang="ru-RU" sz="1050" dirty="0" smtClean="0">
                <a:solidFill>
                  <a:schemeClr val="tx2"/>
                </a:solidFill>
              </a:rPr>
              <a:t> – приходить на помощь) - предоставляются в целях финансового обеспечения расходных обязательств муниципального образования, возникающих при выполнении переданных государственных полномочий </a:t>
            </a: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00000"/>
            </a:pPr>
            <a:r>
              <a:rPr lang="ru-RU" sz="1050" dirty="0" smtClean="0">
                <a:solidFill>
                  <a:schemeClr val="tx2"/>
                </a:solidFill>
              </a:rPr>
              <a:t>Иные межбюджетные трансферты </a:t>
            </a: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25000"/>
              <a:buFont typeface="Wingdings" pitchFamily="2" charset="2"/>
              <a:buChar char="§"/>
            </a:pPr>
            <a:r>
              <a:rPr lang="ru-RU" sz="1050" dirty="0" smtClean="0">
                <a:solidFill>
                  <a:schemeClr val="tx2"/>
                </a:solidFill>
              </a:rPr>
              <a:t>Прочие безвозмездные поступления от юридических и физических лиц</a:t>
            </a:r>
            <a:endParaRPr lang="ru-RU" sz="1050" dirty="0">
              <a:solidFill>
                <a:schemeClr val="tx2"/>
              </a:solidFill>
            </a:endParaRPr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334" y="5635627"/>
            <a:ext cx="553916" cy="988739"/>
          </a:xfrm>
          <a:prstGeom prst="rect">
            <a:avLst/>
          </a:prstGeom>
        </p:spPr>
      </p:pic>
      <p:sp>
        <p:nvSpPr>
          <p:cNvPr id="5" name="Выноска-облако 4"/>
          <p:cNvSpPr/>
          <p:nvPr/>
        </p:nvSpPr>
        <p:spPr>
          <a:xfrm>
            <a:off x="273133" y="1413163"/>
            <a:ext cx="3277590" cy="3633849"/>
          </a:xfrm>
          <a:prstGeom prst="cloudCallout">
            <a:avLst>
              <a:gd name="adj1" fmla="val -37226"/>
              <a:gd name="adj2" fmla="val 63939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endParaRPr lang="ru-RU" sz="11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endParaRPr lang="en-US" sz="11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endParaRPr lang="ru-RU" sz="11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</a:rPr>
              <a:t>Аналогия трансфертов в </a:t>
            </a:r>
            <a:r>
              <a:rPr lang="ru-RU" sz="1100" b="1" dirty="0">
                <a:solidFill>
                  <a:schemeClr val="tx2">
                    <a:lumMod val="75000"/>
                  </a:schemeClr>
                </a:solidFill>
              </a:rPr>
              <a:t>семейном бюджете</a:t>
            </a:r>
            <a:endParaRPr lang="en-US" sz="11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r>
              <a:rPr lang="ru-RU" sz="1100" b="1" dirty="0">
                <a:solidFill>
                  <a:srgbClr val="CC0000"/>
                </a:solidFill>
              </a:rPr>
              <a:t>Дотация</a:t>
            </a:r>
            <a:r>
              <a:rPr lang="ru-RU" sz="11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</a:rPr>
              <a:t>– </a:t>
            </a:r>
            <a:r>
              <a:rPr lang="ru-RU" sz="1100" b="1" dirty="0">
                <a:solidFill>
                  <a:schemeClr val="tx2">
                    <a:lumMod val="75000"/>
                  </a:schemeClr>
                </a:solidFill>
              </a:rPr>
              <a:t>Вы даете ребенку «карманные» деньги</a:t>
            </a: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r>
              <a:rPr lang="ru-RU" sz="1100" b="1" dirty="0" smtClean="0">
                <a:solidFill>
                  <a:srgbClr val="CC0000"/>
                </a:solidFill>
              </a:rPr>
              <a:t>Субсидия</a:t>
            </a:r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</a:rPr>
              <a:t> – </a:t>
            </a:r>
            <a:r>
              <a:rPr lang="ru-RU" sz="1100" b="1" dirty="0">
                <a:solidFill>
                  <a:schemeClr val="tx2">
                    <a:lumMod val="75000"/>
                  </a:schemeClr>
                </a:solidFill>
              </a:rPr>
              <a:t>Вы добавляете денег для того, чтобы ваш ребенок купил себе новый телефон </a:t>
            </a:r>
            <a:endParaRPr lang="ru-RU" sz="11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</a:rPr>
              <a:t>(</a:t>
            </a:r>
            <a:r>
              <a:rPr lang="ru-RU" sz="1100" b="1" dirty="0">
                <a:solidFill>
                  <a:schemeClr val="tx2">
                    <a:lumMod val="75000"/>
                  </a:schemeClr>
                </a:solidFill>
              </a:rPr>
              <a:t>остальные он накопил сам</a:t>
            </a:r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</a:rPr>
              <a:t>)</a:t>
            </a:r>
            <a:endParaRPr lang="en-US" sz="11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r>
              <a:rPr lang="ru-RU" sz="1100" b="1" dirty="0">
                <a:solidFill>
                  <a:srgbClr val="CC0000"/>
                </a:solidFill>
              </a:rPr>
              <a:t>Субвенция</a:t>
            </a:r>
            <a:r>
              <a:rPr lang="ru-RU" sz="11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</a:rPr>
              <a:t>– </a:t>
            </a:r>
            <a:r>
              <a:rPr lang="ru-RU" sz="1100" b="1" dirty="0">
                <a:solidFill>
                  <a:schemeClr val="tx2">
                    <a:lumMod val="75000"/>
                  </a:schemeClr>
                </a:solidFill>
              </a:rPr>
              <a:t>Вы даете своему ребенку деньги и посылаете его в магазин купить продукты по </a:t>
            </a:r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</a:rPr>
              <a:t>списку, составленному Вами.</a:t>
            </a:r>
            <a:endParaRPr lang="ru-RU" sz="11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endParaRPr lang="ru-RU" sz="11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endParaRPr lang="ru-RU" sz="11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r>
              <a:rPr lang="ru-RU" sz="1100" dirty="0">
                <a:solidFill>
                  <a:schemeClr val="tx2">
                    <a:lumMod val="75000"/>
                  </a:schemeClr>
                </a:solidFill>
              </a:rPr>
              <a:t> 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473878" y="135634"/>
            <a:ext cx="5419387" cy="5411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2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 ДОХОДЫ</a:t>
            </a:r>
            <a:r>
              <a:rPr kumimoji="0" lang="ru-RU" sz="32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БЮДЖЕТА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Номер слайда 4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12245797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863600" y="0"/>
            <a:ext cx="7629525" cy="838200"/>
          </a:xfrm>
        </p:spPr>
        <p:txBody>
          <a:bodyPr/>
          <a:lstStyle/>
          <a:p>
            <a:pPr>
              <a:defRPr/>
            </a:pPr>
            <a:r>
              <a:rPr lang="ru-RU" sz="2400" dirty="0" smtClean="0">
                <a:solidFill>
                  <a:schemeClr val="tx2"/>
                </a:solidFill>
                <a:latin typeface="+mn-lt"/>
              </a:rPr>
              <a:t>Налоговые и неналоговые доходы бюджета на 2019 год и плановый период 2020–2021 годов</a:t>
            </a:r>
          </a:p>
        </p:txBody>
      </p:sp>
      <p:sp>
        <p:nvSpPr>
          <p:cNvPr id="153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ACD371-449D-45E4-AFE3-DE669707C429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848600" y="407988"/>
            <a:ext cx="1174750" cy="3683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err="1">
                <a:solidFill>
                  <a:srgbClr val="274A6C"/>
                </a:solidFill>
              </a:rPr>
              <a:t>млн</a:t>
            </a:r>
            <a:r>
              <a:rPr lang="ru-RU" sz="1600" dirty="0">
                <a:solidFill>
                  <a:srgbClr val="274A6C"/>
                </a:solidFill>
              </a:rPr>
              <a:t> руб.</a:t>
            </a:r>
            <a:endParaRPr lang="ru-RU" sz="1600" dirty="0"/>
          </a:p>
        </p:txBody>
      </p:sp>
      <p:graphicFrame>
        <p:nvGraphicFramePr>
          <p:cNvPr id="69" name="Таблица 68"/>
          <p:cNvGraphicFramePr>
            <a:graphicFrameLocks noGrp="1"/>
          </p:cNvGraphicFramePr>
          <p:nvPr/>
        </p:nvGraphicFramePr>
        <p:xfrm>
          <a:off x="437251" y="844551"/>
          <a:ext cx="8268598" cy="4842137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563374"/>
                <a:gridCol w="1268083"/>
                <a:gridCol w="1216325"/>
                <a:gridCol w="1220816"/>
              </a:tblGrid>
              <a:tr h="276213">
                <a:tc>
                  <a:txBody>
                    <a:bodyPr/>
                    <a:lstStyle/>
                    <a:p>
                      <a:pPr marL="0" lvl="0" algn="ctr" defTabSz="914400" rtl="0" eaLnBrk="1" fontAlgn="b" latinLnBrk="0" hangingPunct="1"/>
                      <a:r>
                        <a:rPr lang="ru-RU" sz="1400" kern="1200" dirty="0" smtClean="0"/>
                        <a:t> Наименование показателя</a:t>
                      </a:r>
                      <a:endParaRPr lang="ru-RU" sz="1400" b="1" kern="1200" dirty="0">
                        <a:solidFill>
                          <a:schemeClr val="bg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ctr" defTabSz="914400" rtl="0" eaLnBrk="1" fontAlgn="b" latinLnBrk="0" hangingPunct="1"/>
                      <a:r>
                        <a:rPr lang="ru-RU" sz="1400" kern="1200" dirty="0" smtClean="0"/>
                        <a:t>План  2019 год</a:t>
                      </a:r>
                      <a:endParaRPr lang="ru-RU" sz="1400" b="1" kern="1200" dirty="0">
                        <a:solidFill>
                          <a:schemeClr val="bg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ctr" defTabSz="914400" rtl="0" eaLnBrk="1" fontAlgn="b" latinLnBrk="0" hangingPunct="1"/>
                      <a:r>
                        <a:rPr lang="ru-RU" sz="1400" kern="1200" dirty="0" smtClean="0"/>
                        <a:t>План  2020 год</a:t>
                      </a:r>
                      <a:endParaRPr lang="ru-RU" sz="1400" b="1" kern="1200" dirty="0">
                        <a:solidFill>
                          <a:schemeClr val="bg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ctr" defTabSz="914400" rtl="0" eaLnBrk="1" fontAlgn="b" latinLnBrk="0" hangingPunct="1"/>
                      <a:r>
                        <a:rPr lang="ru-RU" sz="1400" kern="1200" dirty="0" smtClean="0"/>
                        <a:t>План  2021 год</a:t>
                      </a:r>
                      <a:endParaRPr lang="ru-RU" sz="1400" b="1" kern="1200" dirty="0">
                        <a:solidFill>
                          <a:schemeClr val="bg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25931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Налоговые и неналоговые доходы </a:t>
                      </a:r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в том числе: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 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389,9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 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544,1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 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544,1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19925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solidFill>
                            <a:srgbClr val="FF0000"/>
                          </a:solidFill>
                          <a:latin typeface="Times New Roman"/>
                        </a:rPr>
                        <a:t>Налог на доходы физических лиц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FF0000"/>
                          </a:solidFill>
                          <a:latin typeface="Times New Roman"/>
                        </a:rPr>
                        <a:t>3 </a:t>
                      </a:r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latin typeface="Times New Roman"/>
                        </a:rPr>
                        <a:t>360,6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FF0000"/>
                          </a:solidFill>
                          <a:latin typeface="Times New Roman"/>
                        </a:rPr>
                        <a:t>3 </a:t>
                      </a:r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latin typeface="Times New Roman"/>
                        </a:rPr>
                        <a:t>476,6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FF0000"/>
                          </a:solidFill>
                          <a:latin typeface="Times New Roman"/>
                        </a:rPr>
                        <a:t>3 </a:t>
                      </a:r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latin typeface="Times New Roman"/>
                        </a:rPr>
                        <a:t>742,7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19308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Акцизы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35,0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46,9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67, 2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1802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solidFill>
                            <a:srgbClr val="00B050"/>
                          </a:solidFill>
                          <a:latin typeface="Times New Roman"/>
                        </a:rPr>
                        <a:t>Упрощенная система налогообложения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latin typeface="Times New Roman"/>
                        </a:rPr>
                        <a:t>364,0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latin typeface="Times New Roman"/>
                        </a:rPr>
                        <a:t>369,0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latin typeface="Times New Roman"/>
                        </a:rPr>
                        <a:t>374,0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18181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solidFill>
                            <a:srgbClr val="00B050"/>
                          </a:solidFill>
                          <a:latin typeface="Times New Roman"/>
                        </a:rPr>
                        <a:t>ЕНВД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latin typeface="Times New Roman"/>
                        </a:rPr>
                        <a:t>330,0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latin typeface="Times New Roman"/>
                        </a:rPr>
                        <a:t>335,0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latin typeface="Times New Roman"/>
                        </a:rPr>
                        <a:t>отменён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1802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solidFill>
                            <a:srgbClr val="00B050"/>
                          </a:solidFill>
                          <a:latin typeface="Times New Roman"/>
                        </a:rPr>
                        <a:t>Патент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latin typeface="Times New Roman"/>
                        </a:rPr>
                        <a:t>11,8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latin typeface="Times New Roman"/>
                        </a:rPr>
                        <a:t>11,8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latin typeface="Times New Roman"/>
                        </a:rPr>
                        <a:t>14,9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19790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Налог на имущество физических лиц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81,5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87,0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92,5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19308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Транспортный налог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21,9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22,2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22,6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22052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solidFill>
                            <a:srgbClr val="FF0000"/>
                          </a:solidFill>
                          <a:latin typeface="Times New Roman"/>
                        </a:rPr>
                        <a:t>Земельный налог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FF0000"/>
                          </a:solidFill>
                          <a:latin typeface="Times New Roman"/>
                        </a:rPr>
                        <a:t>1 </a:t>
                      </a:r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latin typeface="Times New Roman"/>
                        </a:rPr>
                        <a:t>365,3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FF0000"/>
                          </a:solidFill>
                          <a:latin typeface="Times New Roman"/>
                        </a:rPr>
                        <a:t>1 </a:t>
                      </a:r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latin typeface="Times New Roman"/>
                        </a:rPr>
                        <a:t>379,0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FF0000"/>
                          </a:solidFill>
                          <a:latin typeface="Times New Roman"/>
                        </a:rPr>
                        <a:t>1 </a:t>
                      </a:r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latin typeface="Times New Roman"/>
                        </a:rPr>
                        <a:t>393,0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1897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Государственная пошлина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137,4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139,9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143,4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24496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Доходы от сдачи в аренду имущества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55,0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55,0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55,0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2302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solidFill>
                            <a:srgbClr val="FF0000"/>
                          </a:solidFill>
                          <a:latin typeface="Times New Roman"/>
                        </a:rPr>
                        <a:t>Доходы, получаемые в виде арендной платы за  земельные </a:t>
                      </a:r>
                      <a:r>
                        <a:rPr lang="ru-RU" sz="1300" b="0" i="0" u="none" strike="noStrike" dirty="0" smtClean="0">
                          <a:solidFill>
                            <a:srgbClr val="FF0000"/>
                          </a:solidFill>
                          <a:latin typeface="Times New Roman"/>
                        </a:rPr>
                        <a:t>участки</a:t>
                      </a:r>
                      <a:endParaRPr lang="ru-RU" sz="1300" b="0" i="0" u="none" strike="noStrike" dirty="0">
                        <a:solidFill>
                          <a:srgbClr val="FF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latin typeface="Times New Roman"/>
                        </a:rPr>
                        <a:t>344,4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latin typeface="Times New Roman"/>
                        </a:rPr>
                        <a:t>358,2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latin typeface="Times New Roman"/>
                        </a:rPr>
                        <a:t>372,5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3330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Прочие доходы от использования имущества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58,0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59,9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62,0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1802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Платежи при пользовании природными ресурсами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79,3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79,3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79,3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31169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Доходы от оказания платных услуг и компенсации затрат государства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44,4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38,8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38,8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31169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Доходы от продажи материальных и нематериальных активов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24185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Штрафы, санкции, возмещение ущерба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70,8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70,1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70,7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241851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300" b="0" i="0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Прочие</a:t>
                      </a:r>
                      <a:endParaRPr lang="ru-RU" sz="1300" b="0" i="0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0,50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0,40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67,70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436603" y="5681210"/>
            <a:ext cx="56864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налоговых и неналоговых доходов бюджета поступают за счет </a:t>
            </a:r>
            <a:r>
              <a:rPr lang="ru-RU" sz="1600" dirty="0" smtClean="0">
                <a:solidFill>
                  <a:srgbClr val="FF0000"/>
                </a:solidFill>
              </a:rPr>
              <a:t>НДФЛ</a:t>
            </a:r>
            <a:r>
              <a:rPr lang="ru-RU" sz="1600" dirty="0" smtClean="0"/>
              <a:t> и </a:t>
            </a:r>
            <a:r>
              <a:rPr lang="ru-RU" sz="1600" dirty="0" smtClean="0">
                <a:solidFill>
                  <a:srgbClr val="FF0000"/>
                </a:solidFill>
              </a:rPr>
              <a:t>земельных платежей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36967" y="5476516"/>
            <a:ext cx="12939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80%</a:t>
            </a:r>
            <a:r>
              <a:rPr lang="ru-RU" sz="4800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81357" y="6027003"/>
            <a:ext cx="12939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00B050"/>
                </a:solidFill>
              </a:rPr>
              <a:t>11%</a:t>
            </a:r>
            <a:r>
              <a:rPr lang="ru-RU" sz="4800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80454" y="6140567"/>
            <a:ext cx="56864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налоговых и неналоговых доходов бюджета поступают за счет </a:t>
            </a:r>
            <a:r>
              <a:rPr lang="ru-RU" sz="1600" dirty="0" smtClean="0">
                <a:solidFill>
                  <a:srgbClr val="00B050"/>
                </a:solidFill>
              </a:rPr>
              <a:t>налогов на совокупный доход</a:t>
            </a:r>
            <a:endParaRPr lang="ru-RU" sz="16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720081"/>
          </a:xfrm>
        </p:spPr>
        <p:txBody>
          <a:bodyPr anchor="t">
            <a:normAutofit/>
          </a:bodyPr>
          <a:lstStyle/>
          <a:p>
            <a:pPr>
              <a:defRPr/>
            </a:pPr>
            <a:r>
              <a:rPr lang="ru-RU" sz="2400" dirty="0" smtClean="0">
                <a:solidFill>
                  <a:schemeClr val="tx2"/>
                </a:solidFill>
                <a:latin typeface="+mn-lt"/>
              </a:rPr>
              <a:t>Структура налоговых и неналоговых доходов в 2019 году</a:t>
            </a:r>
            <a:endParaRPr lang="ru-RU" sz="2400" dirty="0">
              <a:solidFill>
                <a:schemeClr val="tx2"/>
              </a:solidFill>
              <a:latin typeface="+mn-lt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395536" y="980728"/>
          <a:ext cx="5400600" cy="5688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5940152" y="1052736"/>
          <a:ext cx="2646951" cy="517509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3712"/>
                <a:gridCol w="2413239"/>
              </a:tblGrid>
              <a:tr h="399077"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6 390</a:t>
                      </a:r>
                      <a:r>
                        <a:rPr lang="ru-RU" sz="18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800" b="1" dirty="0" err="1" smtClean="0">
                          <a:solidFill>
                            <a:schemeClr val="tx1"/>
                          </a:solidFill>
                        </a:rPr>
                        <a:t>млн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 руб.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85725" indent="0" algn="l" defTabSz="685800" rtl="0" eaLnBrk="1" fontAlgn="b" latinLnBrk="0" hangingPunct="1"/>
                      <a:endParaRPr lang="ru-RU" sz="135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707027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 defTabSz="685800" rtl="0" eaLnBrk="1" fontAlgn="b" latinLnBrk="0" hangingPunct="1"/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НДФЛ</a:t>
                      </a:r>
                      <a:b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3 361 </a:t>
                      </a:r>
                      <a:r>
                        <a:rPr lang="ru-RU" sz="16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млн</a:t>
                      </a: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руб.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707027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 defTabSz="685800" rtl="0" eaLnBrk="1" fontAlgn="b" latinLnBrk="0" hangingPunct="1"/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Земельный налог</a:t>
                      </a:r>
                      <a:b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ru-RU" sz="16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365</a:t>
                      </a: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6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млн</a:t>
                      </a: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руб.</a:t>
                      </a:r>
                      <a:endParaRPr lang="ru-RU" sz="16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707027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 defTabSz="685800" rtl="0" eaLnBrk="1" fontAlgn="b" latinLnBrk="0" hangingPunct="1"/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Арендная плата за землю</a:t>
                      </a:r>
                      <a:b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344</a:t>
                      </a: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млн руб.</a:t>
                      </a:r>
                      <a:endParaRPr lang="ru-RU" sz="16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707027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 defTabSz="685800" rtl="0" eaLnBrk="1" fontAlgn="b" latinLnBrk="0" hangingPunct="1"/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ЕНВД</a:t>
                      </a:r>
                      <a:b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330</a:t>
                      </a: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млн руб.</a:t>
                      </a:r>
                      <a:endParaRPr lang="ru-RU" sz="16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707027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 defTabSz="685800" rtl="0" eaLnBrk="1" fontAlgn="b" latinLnBrk="0" hangingPunct="1"/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УСН</a:t>
                      </a:r>
                      <a:b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364 </a:t>
                      </a: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млн руб.</a:t>
                      </a:r>
                      <a:endParaRPr lang="ru-RU" sz="16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1240881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 defTabSz="685800" rtl="0" eaLnBrk="1" fontAlgn="b" latinLnBrk="0" hangingPunct="1"/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Прочие доходы 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(государственная пошлина, доходы от продажи активов,</a:t>
                      </a:r>
                      <a:r>
                        <a:rPr lang="ru-RU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штрафы и др.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626</a:t>
                      </a: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млн руб.</a:t>
                      </a:r>
                      <a:endParaRPr lang="ru-RU" sz="16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648072"/>
          </a:xfrm>
        </p:spPr>
        <p:txBody>
          <a:bodyPr anchor="t">
            <a:noAutofit/>
          </a:bodyPr>
          <a:lstStyle/>
          <a:p>
            <a:pPr>
              <a:defRPr/>
            </a:pPr>
            <a:r>
              <a:rPr lang="ru-RU" sz="2400" dirty="0" smtClean="0">
                <a:solidFill>
                  <a:schemeClr val="tx2"/>
                </a:solidFill>
                <a:latin typeface="+mn-lt"/>
              </a:rPr>
              <a:t>Поступления НДФЛ в 2019</a:t>
            </a:r>
            <a:r>
              <a:rPr lang="en-US" sz="2400" dirty="0" smtClean="0">
                <a:solidFill>
                  <a:schemeClr val="tx2"/>
                </a:solidFill>
                <a:latin typeface="+mn-lt"/>
              </a:rPr>
              <a:t>–</a:t>
            </a:r>
            <a:r>
              <a:rPr lang="ru-RU" sz="2400" dirty="0" smtClean="0">
                <a:solidFill>
                  <a:schemeClr val="tx2"/>
                </a:solidFill>
                <a:latin typeface="+mn-lt"/>
              </a:rPr>
              <a:t>2021 годах</a:t>
            </a:r>
            <a:endParaRPr lang="ru-RU" sz="2400" dirty="0">
              <a:solidFill>
                <a:schemeClr val="tx2"/>
              </a:solidFill>
              <a:latin typeface="+mn-lt"/>
            </a:endParaRPr>
          </a:p>
        </p:txBody>
      </p:sp>
      <p:graphicFrame>
        <p:nvGraphicFramePr>
          <p:cNvPr id="13" name="Содержимое 1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386427762"/>
              </p:ext>
            </p:extLst>
          </p:nvPr>
        </p:nvGraphicFramePr>
        <p:xfrm>
          <a:off x="899592" y="764704"/>
          <a:ext cx="7970172" cy="60025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551633-07FA-4A45-8A6F-1F2F60E6661A}" type="slidenum">
              <a:rPr lang="ru-RU"/>
              <a:pPr>
                <a:defRPr/>
              </a:pPr>
              <a:t>17</a:t>
            </a:fld>
            <a:endParaRPr lang="ru-RU"/>
          </a:p>
        </p:txBody>
      </p:sp>
      <p:sp>
        <p:nvSpPr>
          <p:cNvPr id="11" name="TextBox 1"/>
          <p:cNvSpPr txBox="1"/>
          <p:nvPr/>
        </p:nvSpPr>
        <p:spPr>
          <a:xfrm>
            <a:off x="1951112" y="2961903"/>
            <a:ext cx="914389" cy="380692"/>
          </a:xfrm>
          <a:prstGeom prst="rect">
            <a:avLst/>
          </a:prstGeom>
          <a:noFill/>
          <a:ln>
            <a:noFill/>
          </a:ln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Calibri"/>
              </a:defRPr>
            </a:pPr>
            <a:r>
              <a:rPr lang="ru-RU" sz="1600" b="1" i="1" dirty="0" smtClean="0">
                <a:solidFill>
                  <a:prstClr val="black"/>
                </a:solidFill>
                <a:latin typeface="Calibri"/>
              </a:rPr>
              <a:t>14,69</a:t>
            </a:r>
            <a:endParaRPr lang="ru-RU" sz="1600" b="1" i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4422254" y="2779787"/>
            <a:ext cx="914389" cy="380692"/>
          </a:xfrm>
          <a:prstGeom prst="rect">
            <a:avLst/>
          </a:prstGeom>
          <a:noFill/>
          <a:ln>
            <a:noFill/>
          </a:ln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Calibri"/>
              </a:defRPr>
            </a:pPr>
            <a:r>
              <a:rPr lang="ru-RU" sz="1600" b="1" i="1" dirty="0" smtClean="0">
                <a:solidFill>
                  <a:prstClr val="black"/>
                </a:solidFill>
                <a:latin typeface="Calibri"/>
              </a:rPr>
              <a:t>14,78</a:t>
            </a:r>
            <a:endParaRPr lang="ru-RU" sz="1600" b="1" i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" name="TextBox 1"/>
          <p:cNvSpPr txBox="1"/>
          <p:nvPr/>
        </p:nvSpPr>
        <p:spPr>
          <a:xfrm>
            <a:off x="6742137" y="2626246"/>
            <a:ext cx="914389" cy="380692"/>
          </a:xfrm>
          <a:prstGeom prst="rect">
            <a:avLst/>
          </a:prstGeom>
          <a:noFill/>
          <a:ln>
            <a:noFill/>
          </a:ln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Calibri"/>
              </a:defRPr>
            </a:pPr>
            <a:r>
              <a:rPr lang="ru-RU" sz="1600" b="1" i="1" dirty="0" smtClean="0">
                <a:solidFill>
                  <a:prstClr val="black"/>
                </a:solidFill>
                <a:latin typeface="Calibri"/>
              </a:rPr>
              <a:t>14,85</a:t>
            </a:r>
          </a:p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Calibri"/>
              </a:defRPr>
            </a:pPr>
            <a:endParaRPr lang="ru-RU" sz="1600" kern="1200" dirty="0">
              <a:solidFill>
                <a:srgbClr val="FF0000"/>
              </a:solidFill>
            </a:endParaRPr>
          </a:p>
        </p:txBody>
      </p:sp>
      <p:sp>
        <p:nvSpPr>
          <p:cNvPr id="19" name="TextBox 1"/>
          <p:cNvSpPr txBox="1"/>
          <p:nvPr/>
        </p:nvSpPr>
        <p:spPr>
          <a:xfrm>
            <a:off x="2034555" y="1278285"/>
            <a:ext cx="890177" cy="298457"/>
          </a:xfrm>
          <a:prstGeom prst="rect">
            <a:avLst/>
          </a:prstGeom>
          <a:solidFill>
            <a:srgbClr val="F2F3D7"/>
          </a:solidFill>
          <a:ln>
            <a:solidFill>
              <a:schemeClr val="tx1"/>
            </a:solidFill>
          </a:ln>
        </p:spPr>
        <p:txBody>
          <a:bodyPr wrap="none" rtlCol="0"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Calibri"/>
              </a:defRPr>
            </a:pPr>
            <a:r>
              <a:rPr lang="ru-RU" sz="2000" b="1" kern="1200" dirty="0" smtClean="0">
                <a:solidFill>
                  <a:schemeClr val="tx1"/>
                </a:solidFill>
                <a:latin typeface="+mn-lt"/>
              </a:rPr>
              <a:t>3 361</a:t>
            </a:r>
            <a:endParaRPr lang="ru-RU" sz="2000" b="1" kern="1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0" name="TextBox 1"/>
          <p:cNvSpPr txBox="1"/>
          <p:nvPr/>
        </p:nvSpPr>
        <p:spPr>
          <a:xfrm>
            <a:off x="4416921" y="1268760"/>
            <a:ext cx="890177" cy="298457"/>
          </a:xfrm>
          <a:prstGeom prst="rect">
            <a:avLst/>
          </a:prstGeom>
          <a:solidFill>
            <a:srgbClr val="F2F3D7"/>
          </a:solidFill>
          <a:ln>
            <a:solidFill>
              <a:schemeClr val="tx1"/>
            </a:solidFill>
          </a:ln>
        </p:spPr>
        <p:txBody>
          <a:bodyPr wrap="none" rtlCol="0"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Calibri"/>
              </a:defRPr>
            </a:pPr>
            <a:r>
              <a:rPr lang="ru-RU" sz="2000" b="1" kern="1200" dirty="0" smtClean="0">
                <a:solidFill>
                  <a:prstClr val="black"/>
                </a:solidFill>
                <a:latin typeface="+mn-lt"/>
              </a:rPr>
              <a:t>3 477</a:t>
            </a:r>
            <a:endParaRPr lang="ru-RU" sz="2000" b="1" kern="1200" dirty="0">
              <a:solidFill>
                <a:prstClr val="black"/>
              </a:solidFill>
              <a:latin typeface="+mn-lt"/>
            </a:endParaRPr>
          </a:p>
        </p:txBody>
      </p:sp>
      <p:sp>
        <p:nvSpPr>
          <p:cNvPr id="21" name="TextBox 1"/>
          <p:cNvSpPr txBox="1"/>
          <p:nvPr/>
        </p:nvSpPr>
        <p:spPr>
          <a:xfrm>
            <a:off x="6761187" y="1278285"/>
            <a:ext cx="890177" cy="298457"/>
          </a:xfrm>
          <a:prstGeom prst="rect">
            <a:avLst/>
          </a:prstGeom>
          <a:solidFill>
            <a:srgbClr val="F2F3D7"/>
          </a:solidFill>
          <a:ln>
            <a:solidFill>
              <a:schemeClr val="tx1"/>
            </a:solidFill>
          </a:ln>
        </p:spPr>
        <p:txBody>
          <a:bodyPr wrap="none" rtlCol="0"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Calibri"/>
              </a:defRPr>
            </a:pPr>
            <a:r>
              <a:rPr lang="en-US" sz="2000" b="1" kern="1200" dirty="0" smtClean="0">
                <a:solidFill>
                  <a:prstClr val="black"/>
                </a:solidFill>
                <a:latin typeface="+mn-lt"/>
              </a:rPr>
              <a:t>3 </a:t>
            </a:r>
            <a:r>
              <a:rPr lang="ru-RU" sz="2000" b="1" kern="1200" dirty="0" smtClean="0">
                <a:solidFill>
                  <a:prstClr val="black"/>
                </a:solidFill>
                <a:latin typeface="+mn-lt"/>
              </a:rPr>
              <a:t>743</a:t>
            </a:r>
            <a:endParaRPr lang="ru-RU" sz="2000" b="1" kern="1200" dirty="0">
              <a:solidFill>
                <a:prstClr val="black"/>
              </a:solidFill>
              <a:latin typeface="+mn-lt"/>
            </a:endParaRPr>
          </a:p>
        </p:txBody>
      </p:sp>
      <p:sp>
        <p:nvSpPr>
          <p:cNvPr id="24" name="TextBox 3"/>
          <p:cNvSpPr txBox="1"/>
          <p:nvPr/>
        </p:nvSpPr>
        <p:spPr>
          <a:xfrm>
            <a:off x="4673536" y="6282107"/>
            <a:ext cx="2470435" cy="373536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/>
              <a:t>Доп.</a:t>
            </a:r>
            <a:r>
              <a:rPr lang="en-US" sz="1400" dirty="0" smtClean="0"/>
              <a:t> </a:t>
            </a:r>
            <a:r>
              <a:rPr lang="ru-RU" sz="1400" dirty="0" smtClean="0"/>
              <a:t>норматив</a:t>
            </a:r>
            <a:r>
              <a:rPr lang="ru-RU" sz="1600" dirty="0" smtClean="0"/>
              <a:t> </a:t>
            </a:r>
            <a:r>
              <a:rPr lang="ru-RU" sz="1400" dirty="0" smtClean="0"/>
              <a:t>отчислений</a:t>
            </a:r>
            <a:r>
              <a:rPr lang="ru-RU" sz="1600" dirty="0" smtClean="0"/>
              <a:t>, %</a:t>
            </a:r>
            <a:endParaRPr lang="ru-RU" sz="1600" dirty="0"/>
          </a:p>
        </p:txBody>
      </p:sp>
      <p:sp>
        <p:nvSpPr>
          <p:cNvPr id="26" name="TextBox 1"/>
          <p:cNvSpPr txBox="1"/>
          <p:nvPr/>
        </p:nvSpPr>
        <p:spPr>
          <a:xfrm>
            <a:off x="710971" y="6244007"/>
            <a:ext cx="3760566" cy="373536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/>
              <a:t>Основной норматив отчислений  - </a:t>
            </a:r>
            <a:r>
              <a:rPr lang="ru-RU" sz="2800" dirty="0" smtClean="0"/>
              <a:t>15%</a:t>
            </a:r>
            <a:endParaRPr lang="ru-RU" sz="2800" dirty="0"/>
          </a:p>
        </p:txBody>
      </p:sp>
      <p:sp>
        <p:nvSpPr>
          <p:cNvPr id="33" name="TextBox 1"/>
          <p:cNvSpPr txBox="1"/>
          <p:nvPr/>
        </p:nvSpPr>
        <p:spPr>
          <a:xfrm>
            <a:off x="2987824" y="3248980"/>
            <a:ext cx="4392488" cy="360040"/>
          </a:xfrm>
          <a:prstGeom prst="rect">
            <a:avLst/>
          </a:prstGeom>
          <a:noFill/>
        </p:spPr>
        <p:txBody>
          <a:bodyPr wrap="none" rtlCol="0"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i="1" dirty="0" smtClean="0"/>
              <a:t>Дополнительный норматив отчислений</a:t>
            </a:r>
            <a:endParaRPr lang="ru-RU" sz="2000" i="1" dirty="0"/>
          </a:p>
        </p:txBody>
      </p:sp>
      <p:sp>
        <p:nvSpPr>
          <p:cNvPr id="35" name="Стрелка вправо 34"/>
          <p:cNvSpPr/>
          <p:nvPr/>
        </p:nvSpPr>
        <p:spPr>
          <a:xfrm>
            <a:off x="5600675" y="1237903"/>
            <a:ext cx="1008112" cy="360128"/>
          </a:xfrm>
          <a:prstGeom prst="rightArrow">
            <a:avLst/>
          </a:prstGeom>
          <a:solidFill>
            <a:schemeClr val="accent3">
              <a:lumMod val="60000"/>
              <a:lumOff val="40000"/>
            </a:schemeClr>
          </a:solidFill>
          <a:ln w="3175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ysClr val="windowText" lastClr="000000"/>
                </a:solidFill>
              </a:rPr>
              <a:t>+ 266</a:t>
            </a:r>
            <a:endParaRPr lang="ru-RU" sz="1400" b="1" dirty="0">
              <a:solidFill>
                <a:sysClr val="windowText" lastClr="000000"/>
              </a:solidFill>
            </a:endParaRPr>
          </a:p>
        </p:txBody>
      </p:sp>
      <p:sp>
        <p:nvSpPr>
          <p:cNvPr id="37" name="Стрелка вправо 36"/>
          <p:cNvSpPr/>
          <p:nvPr/>
        </p:nvSpPr>
        <p:spPr>
          <a:xfrm>
            <a:off x="3227834" y="1237903"/>
            <a:ext cx="1008112" cy="360128"/>
          </a:xfrm>
          <a:prstGeom prst="rightArrow">
            <a:avLst/>
          </a:prstGeom>
          <a:solidFill>
            <a:schemeClr val="accent3">
              <a:lumMod val="60000"/>
              <a:lumOff val="40000"/>
            </a:schemeClr>
          </a:solidFill>
          <a:ln w="3175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ysClr val="windowText" lastClr="000000"/>
                </a:solidFill>
              </a:rPr>
              <a:t>+ 116</a:t>
            </a:r>
            <a:endParaRPr lang="ru-RU" sz="1400" b="1" dirty="0">
              <a:solidFill>
                <a:sysClr val="windowText" lastClr="000000"/>
              </a:solidFill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2699792" y="4869160"/>
            <a:ext cx="4608512" cy="360040"/>
          </a:xfrm>
          <a:prstGeom prst="roundRect">
            <a:avLst/>
          </a:prstGeom>
          <a:solidFill>
            <a:srgbClr val="F2F3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32" name="TextBox 1"/>
          <p:cNvSpPr txBox="1"/>
          <p:nvPr/>
        </p:nvSpPr>
        <p:spPr>
          <a:xfrm>
            <a:off x="3203848" y="4797152"/>
            <a:ext cx="4032448" cy="432049"/>
          </a:xfrm>
          <a:prstGeom prst="rect">
            <a:avLst/>
          </a:prstGeom>
          <a:noFill/>
        </p:spPr>
        <p:txBody>
          <a:bodyPr wrap="none" rtlCol="0"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i="1" dirty="0" smtClean="0"/>
              <a:t>Основной норматив отчислений</a:t>
            </a:r>
            <a:endParaRPr lang="ru-RU" sz="2000" i="1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7848600" y="407988"/>
            <a:ext cx="1174750" cy="3683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err="1">
                <a:solidFill>
                  <a:srgbClr val="274A6C"/>
                </a:solidFill>
              </a:rPr>
              <a:t>млн</a:t>
            </a:r>
            <a:r>
              <a:rPr lang="ru-RU" sz="1600" dirty="0">
                <a:solidFill>
                  <a:srgbClr val="274A6C"/>
                </a:solidFill>
              </a:rPr>
              <a:t> руб.</a:t>
            </a:r>
            <a:endParaRPr lang="ru-RU" sz="1600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40960" cy="908720"/>
          </a:xfrm>
        </p:spPr>
        <p:txBody>
          <a:bodyPr anchor="t">
            <a:noAutofit/>
          </a:bodyPr>
          <a:lstStyle/>
          <a:p>
            <a:pPr>
              <a:defRPr/>
            </a:pPr>
            <a:r>
              <a:rPr lang="ru-RU" sz="2400" dirty="0" smtClean="0">
                <a:solidFill>
                  <a:schemeClr val="tx2"/>
                </a:solidFill>
                <a:latin typeface="+mn-lt"/>
              </a:rPr>
              <a:t>Поступления земельного налога, арендной платы за землю </a:t>
            </a:r>
            <a:br>
              <a:rPr lang="ru-RU" sz="2400" dirty="0" smtClean="0">
                <a:solidFill>
                  <a:schemeClr val="tx2"/>
                </a:solidFill>
                <a:latin typeface="+mn-lt"/>
              </a:rPr>
            </a:br>
            <a:r>
              <a:rPr lang="ru-RU" sz="2400" dirty="0" smtClean="0">
                <a:solidFill>
                  <a:schemeClr val="tx2"/>
                </a:solidFill>
                <a:latin typeface="+mn-lt"/>
              </a:rPr>
              <a:t>в 2019</a:t>
            </a:r>
            <a:r>
              <a:rPr lang="en-US" sz="2400" dirty="0" smtClean="0">
                <a:solidFill>
                  <a:schemeClr val="tx2"/>
                </a:solidFill>
                <a:latin typeface="+mn-lt"/>
              </a:rPr>
              <a:t>–</a:t>
            </a:r>
            <a:r>
              <a:rPr lang="ru-RU" sz="2400" dirty="0" smtClean="0">
                <a:solidFill>
                  <a:schemeClr val="tx2"/>
                </a:solidFill>
                <a:latin typeface="+mn-lt"/>
              </a:rPr>
              <a:t>2021 годах</a:t>
            </a:r>
            <a:endParaRPr lang="ru-RU" sz="2400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551633-07FA-4A45-8A6F-1F2F60E6661A}" type="slidenum">
              <a:rPr lang="ru-RU"/>
              <a:pPr>
                <a:defRPr/>
              </a:pPr>
              <a:t>18</a:t>
            </a:fld>
            <a:endParaRPr lang="ru-RU"/>
          </a:p>
        </p:txBody>
      </p:sp>
      <p:graphicFrame>
        <p:nvGraphicFramePr>
          <p:cNvPr id="13" name="Содержимое 1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386427762"/>
              </p:ext>
            </p:extLst>
          </p:nvPr>
        </p:nvGraphicFramePr>
        <p:xfrm>
          <a:off x="285428" y="870620"/>
          <a:ext cx="8712968" cy="32251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376486" y="3355133"/>
            <a:ext cx="8352928" cy="416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Поступления совокупных налогов в 2019</a:t>
            </a: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–</a:t>
            </a:r>
            <a:r>
              <a:rPr kumimoji="0" lang="ru-RU" sz="200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2021 годах</a:t>
            </a:r>
            <a:endParaRPr kumimoji="0" lang="ru-RU" sz="200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2" name="Содержимое 12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386427762"/>
              </p:ext>
            </p:extLst>
          </p:nvPr>
        </p:nvGraphicFramePr>
        <p:xfrm>
          <a:off x="147886" y="3695700"/>
          <a:ext cx="8568952" cy="3162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Скругленный прямоугольник 13"/>
          <p:cNvSpPr/>
          <p:nvPr/>
        </p:nvSpPr>
        <p:spPr>
          <a:xfrm>
            <a:off x="7939633" y="3662189"/>
            <a:ext cx="1080120" cy="1728192"/>
          </a:xfrm>
          <a:prstGeom prst="roundRect">
            <a:avLst/>
          </a:prstGeom>
          <a:solidFill>
            <a:schemeClr val="bg2">
              <a:alpha val="53000"/>
            </a:scheme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с 2021 года будет отмена системы налогообложения в виде ЕНВД</a:t>
            </a:r>
            <a:endParaRPr kumimoji="0" lang="ru-RU" sz="1200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840649" y="582917"/>
            <a:ext cx="1174750" cy="3683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err="1">
                <a:solidFill>
                  <a:srgbClr val="274A6C"/>
                </a:solidFill>
              </a:rPr>
              <a:t>млн</a:t>
            </a:r>
            <a:r>
              <a:rPr lang="ru-RU" sz="1600" dirty="0">
                <a:solidFill>
                  <a:srgbClr val="274A6C"/>
                </a:solidFill>
              </a:rPr>
              <a:t> руб.</a:t>
            </a:r>
            <a:endParaRPr lang="ru-RU" sz="1600" dirty="0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1152525" y="214313"/>
            <a:ext cx="7629525" cy="838200"/>
          </a:xfrm>
        </p:spPr>
        <p:txBody>
          <a:bodyPr/>
          <a:lstStyle/>
          <a:p>
            <a:pPr>
              <a:defRPr/>
            </a:pPr>
            <a:r>
              <a:rPr lang="ru-RU" sz="2400" dirty="0" smtClean="0">
                <a:solidFill>
                  <a:schemeClr val="tx2"/>
                </a:solidFill>
                <a:latin typeface="+mn-lt"/>
              </a:rPr>
              <a:t>Безвозмездные поступления бюджета на 2019 год и плановый период 2020–2021 годов</a:t>
            </a:r>
          </a:p>
        </p:txBody>
      </p:sp>
      <p:sp>
        <p:nvSpPr>
          <p:cNvPr id="153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320DBE-2296-4B72-AF6B-9F5310BAE233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540625" y="731838"/>
            <a:ext cx="1174750" cy="3683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err="1">
                <a:solidFill>
                  <a:srgbClr val="274A6C"/>
                </a:solidFill>
              </a:rPr>
              <a:t>млн</a:t>
            </a:r>
            <a:r>
              <a:rPr lang="ru-RU" sz="1600" dirty="0">
                <a:solidFill>
                  <a:srgbClr val="274A6C"/>
                </a:solidFill>
              </a:rPr>
              <a:t> руб.</a:t>
            </a:r>
            <a:endParaRPr lang="ru-RU" sz="1600" dirty="0"/>
          </a:p>
        </p:txBody>
      </p:sp>
      <p:graphicFrame>
        <p:nvGraphicFramePr>
          <p:cNvPr id="69" name="Таблица 68"/>
          <p:cNvGraphicFramePr>
            <a:graphicFrameLocks noGrp="1"/>
          </p:cNvGraphicFramePr>
          <p:nvPr/>
        </p:nvGraphicFramePr>
        <p:xfrm>
          <a:off x="541336" y="1358900"/>
          <a:ext cx="8193088" cy="2292175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4335464"/>
                <a:gridCol w="1318800"/>
                <a:gridCol w="1269412"/>
                <a:gridCol w="1269412"/>
              </a:tblGrid>
              <a:tr h="384175">
                <a:tc>
                  <a:txBody>
                    <a:bodyPr/>
                    <a:lstStyle/>
                    <a:p>
                      <a:pPr marL="0" lvl="0" algn="ctr" defTabSz="914400" rtl="0" eaLnBrk="1" fontAlgn="b" latinLnBrk="0" hangingPunct="1"/>
                      <a:r>
                        <a:rPr lang="ru-RU" sz="1400" kern="1200" dirty="0" smtClean="0"/>
                        <a:t> Наименование показателя</a:t>
                      </a:r>
                      <a:endParaRPr lang="ru-RU" sz="1400" b="1" kern="1200" dirty="0">
                        <a:solidFill>
                          <a:schemeClr val="bg1"/>
                        </a:solidFill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ctr" defTabSz="914400" rtl="0" eaLnBrk="1" fontAlgn="b" latinLnBrk="0" hangingPunct="1"/>
                      <a:r>
                        <a:rPr lang="ru-RU" sz="1400" kern="1200" dirty="0" smtClean="0"/>
                        <a:t>План 2019 год</a:t>
                      </a:r>
                      <a:endParaRPr lang="ru-RU" sz="1400" kern="1200" dirty="0">
                        <a:solidFill>
                          <a:schemeClr val="bg1"/>
                        </a:solidFill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ctr" defTabSz="914400" rtl="0" eaLnBrk="1" fontAlgn="b" latinLnBrk="0" hangingPunct="1"/>
                      <a:r>
                        <a:rPr lang="ru-RU" sz="1400" kern="1200" dirty="0" smtClean="0"/>
                        <a:t>План 2020 год</a:t>
                      </a:r>
                      <a:endParaRPr lang="ru-RU" sz="1400" kern="1200" dirty="0">
                        <a:solidFill>
                          <a:schemeClr val="bg1"/>
                        </a:solidFill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ctr" defTabSz="914400" rtl="0" eaLnBrk="1" fontAlgn="b" latinLnBrk="0" hangingPunct="1"/>
                      <a:r>
                        <a:rPr lang="ru-RU" sz="1400" kern="1200" dirty="0" smtClean="0"/>
                        <a:t>План 2021 год</a:t>
                      </a:r>
                      <a:endParaRPr lang="ru-RU" sz="1400" kern="1200" dirty="0">
                        <a:solidFill>
                          <a:schemeClr val="bg1"/>
                        </a:solidFill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8572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baseline="0" dirty="0" smtClean="0"/>
                        <a:t>Безвозмездные поступления, в том числе: 	</a:t>
                      </a:r>
                      <a:endParaRPr lang="ru-RU" sz="1400" b="1" kern="1200" baseline="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kern="1200" baseline="0" dirty="0" smtClean="0"/>
                        <a:t>13 329,1</a:t>
                      </a:r>
                      <a:endParaRPr lang="ru-RU" sz="1400" b="1" kern="1200" baseline="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kern="1200" baseline="0" dirty="0" smtClean="0"/>
                        <a:t>11 056,3</a:t>
                      </a:r>
                      <a:endParaRPr lang="ru-RU" sz="1400" b="1" kern="1200" baseline="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kern="1200" baseline="0" dirty="0" smtClean="0"/>
                        <a:t>10 690,9</a:t>
                      </a:r>
                      <a:endParaRPr lang="ru-RU" sz="1400" b="1" kern="1200" baseline="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85725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baseline="0" dirty="0" smtClean="0"/>
                        <a:t>Дотации 	</a:t>
                      </a:r>
                      <a:endParaRPr lang="ru-RU" sz="1400" kern="1200" baseline="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kern="1200" baseline="0" dirty="0" smtClean="0"/>
                        <a:t>2 750,5</a:t>
                      </a:r>
                      <a:endParaRPr lang="ru-RU" sz="1400" kern="1200" baseline="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kern="1200" baseline="0" dirty="0" smtClean="0"/>
                        <a:t>1 223,5</a:t>
                      </a:r>
                      <a:endParaRPr lang="ru-RU" sz="1400" kern="1200" baseline="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kern="1200" baseline="0" dirty="0" smtClean="0"/>
                        <a:t>883,7</a:t>
                      </a:r>
                      <a:endParaRPr lang="ru-RU" sz="1400" kern="1200" baseline="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85725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baseline="0" dirty="0" smtClean="0"/>
                        <a:t>Субсидии 	</a:t>
                      </a:r>
                      <a:endParaRPr lang="ru-RU" sz="1400" kern="1200" baseline="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r" defTabSz="914400" rtl="0" eaLnBrk="1" fontAlgn="b" latinLnBrk="0" hangingPunct="1"/>
                      <a:r>
                        <a:rPr lang="ru-RU" sz="1400" kern="1200" baseline="0" dirty="0" smtClean="0"/>
                        <a:t>1 706,7</a:t>
                      </a:r>
                      <a:endParaRPr lang="ru-RU" sz="1400" kern="1200" baseline="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r" defTabSz="914400" rtl="0" eaLnBrk="1" fontAlgn="b" latinLnBrk="0" hangingPunct="1"/>
                      <a:r>
                        <a:rPr lang="ru-RU" sz="1400" kern="1200" baseline="0" dirty="0" smtClean="0"/>
                        <a:t>1 084,3</a:t>
                      </a:r>
                      <a:endParaRPr lang="ru-RU" sz="1400" kern="1200" baseline="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r" defTabSz="914400" rtl="0" eaLnBrk="1" fontAlgn="b" latinLnBrk="0" hangingPunct="1"/>
                      <a:r>
                        <a:rPr lang="ru-RU" sz="1400" kern="1200" baseline="0" dirty="0" smtClean="0"/>
                        <a:t>1 033,8</a:t>
                      </a:r>
                      <a:endParaRPr lang="ru-RU" sz="1400" kern="1200" baseline="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85725" indent="0"/>
                      <a:r>
                        <a:rPr lang="ru-RU" sz="1400" kern="1200" baseline="0" dirty="0" smtClean="0"/>
                        <a:t>Субвенции 	</a:t>
                      </a:r>
                      <a:endParaRPr lang="ru-RU" sz="1400" kern="1200" baseline="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kern="1200" baseline="0" dirty="0" smtClean="0"/>
                        <a:t>8 834,9</a:t>
                      </a:r>
                      <a:endParaRPr lang="ru-RU" sz="1400" kern="1200" baseline="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kern="1200" baseline="0" dirty="0" smtClean="0"/>
                        <a:t>8 711,5</a:t>
                      </a:r>
                      <a:endParaRPr lang="ru-RU" sz="1400" kern="1200" baseline="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kern="1200" baseline="0" dirty="0" smtClean="0"/>
                        <a:t>8 736,4</a:t>
                      </a:r>
                      <a:endParaRPr lang="ru-RU" sz="1400" kern="1200" baseline="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468000">
                <a:tc>
                  <a:txBody>
                    <a:bodyPr/>
                    <a:lstStyle/>
                    <a:p>
                      <a:pPr marL="85725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baseline="0" dirty="0" smtClean="0"/>
                        <a:t>Безвозмездные поступления от негосударственных  организаций</a:t>
                      </a:r>
                      <a:endParaRPr lang="ru-RU" sz="1400" kern="1200" baseline="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kern="1200" baseline="0" dirty="0" smtClean="0"/>
                        <a:t>25,2</a:t>
                      </a:r>
                      <a:endParaRPr lang="ru-RU" sz="1400" kern="1200" baseline="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kern="1200" baseline="0" dirty="0" smtClean="0"/>
                        <a:t>25,2</a:t>
                      </a:r>
                      <a:endParaRPr lang="ru-RU" sz="1400" kern="1200" baseline="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kern="1200" baseline="0" dirty="0" smtClean="0"/>
                        <a:t>25,2</a:t>
                      </a:r>
                      <a:endParaRPr lang="ru-RU" sz="1400" kern="1200" baseline="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85725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baseline="0" dirty="0" smtClean="0"/>
                        <a:t>Прочие безвозмездные поступления </a:t>
                      </a:r>
                      <a:endParaRPr lang="ru-RU" sz="1400" kern="1200" baseline="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kern="1200" baseline="0" dirty="0" smtClean="0"/>
                        <a:t>11,8</a:t>
                      </a:r>
                      <a:endParaRPr lang="ru-RU" sz="1400" kern="1200" baseline="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kern="1200" baseline="0" dirty="0" smtClean="0"/>
                        <a:t>11,8</a:t>
                      </a:r>
                      <a:endParaRPr lang="ru-RU" sz="1400" kern="1200" baseline="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kern="1200" baseline="0" dirty="0" smtClean="0"/>
                        <a:t>11,8</a:t>
                      </a:r>
                      <a:endParaRPr lang="ru-RU" sz="1400" kern="1200" baseline="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graphicFrame>
        <p:nvGraphicFramePr>
          <p:cNvPr id="13" name="Диаграмма 12"/>
          <p:cNvGraphicFramePr/>
          <p:nvPr/>
        </p:nvGraphicFramePr>
        <p:xfrm>
          <a:off x="504825" y="3952875"/>
          <a:ext cx="3533775" cy="2714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4371976" y="4256989"/>
          <a:ext cx="4381500" cy="217238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86863"/>
                <a:gridCol w="3994637"/>
              </a:tblGrid>
              <a:tr h="415287"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 defTabSz="685800" rtl="0" eaLnBrk="1" fontAlgn="b" latinLnBrk="0" hangingPunct="1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Дотации </a:t>
                      </a:r>
                      <a:endParaRPr lang="ru-RU" sz="1400" b="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5287"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 defTabSz="685800" rtl="0" eaLnBrk="1" fontAlgn="b" latinLnBrk="0" hangingPunct="1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Субсидии</a:t>
                      </a:r>
                      <a:endParaRPr lang="ru-RU" sz="1400" b="1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5287"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 defTabSz="685800" rtl="0" eaLnBrk="1" fontAlgn="b" latinLnBrk="0" hangingPunct="1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Субвенции</a:t>
                      </a:r>
                      <a:endParaRPr lang="ru-RU" sz="1400" b="1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11236"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 defTabSz="685800" rtl="0" eaLnBrk="1" fontAlgn="b" latinLnBrk="0" hangingPunct="1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Безвозмездные поступления от негосударственных организаций</a:t>
                      </a:r>
                      <a:endParaRPr lang="ru-RU" sz="1400" b="1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5287"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 defTabSz="685800" rtl="0" eaLnBrk="1" fontAlgn="b" latinLnBrk="0" hangingPunct="1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Прочие безвозмездные поступления</a:t>
                      </a:r>
                      <a:endParaRPr lang="ru-RU" sz="1400" b="1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752600" y="3743325"/>
            <a:ext cx="1026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2019 год</a:t>
            </a: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755" y="154380"/>
            <a:ext cx="8704613" cy="736270"/>
          </a:xfrm>
        </p:spPr>
        <p:txBody>
          <a:bodyPr anchor="t"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Уважаемые жители Новокузнецкого городского округа!</a:t>
            </a:r>
          </a:p>
        </p:txBody>
      </p:sp>
      <p:sp>
        <p:nvSpPr>
          <p:cNvPr id="6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00719" y="1330654"/>
            <a:ext cx="7576460" cy="3765221"/>
          </a:xfrm>
        </p:spPr>
        <p:txBody>
          <a:bodyPr>
            <a:noAutofit/>
          </a:bodyPr>
          <a:lstStyle/>
          <a:p>
            <a:pPr marL="0" indent="447675" algn="just">
              <a:spcAft>
                <a:spcPts val="300"/>
              </a:spcAft>
              <a:buClr>
                <a:srgbClr val="FF0000"/>
              </a:buClr>
              <a:buNone/>
            </a:pPr>
            <a:r>
              <a:rPr lang="ru-RU" sz="1400" dirty="0" smtClean="0">
                <a:solidFill>
                  <a:srgbClr val="002060"/>
                </a:solidFill>
              </a:rPr>
              <a:t>«</a:t>
            </a:r>
            <a:r>
              <a:rPr lang="ru-RU" sz="1400" b="1" dirty="0" smtClean="0">
                <a:solidFill>
                  <a:srgbClr val="002060"/>
                </a:solidFill>
              </a:rPr>
              <a:t>Бюджет для граждан</a:t>
            </a:r>
            <a:r>
              <a:rPr lang="ru-RU" sz="1400" dirty="0" smtClean="0">
                <a:solidFill>
                  <a:srgbClr val="002060"/>
                </a:solidFill>
              </a:rPr>
              <a:t>» – аналитический документ, разрабатываемый в целях предоставления гражданам актуальной информации о бюджете в формате, доступном для широкого круга пользователей. Внимательное изучение бюджета дает представление о намерениях власти, ее политике, распределении ею финансовых ресурсов, которые уплачиваются в виде налогов, различных сборов и пошлин физическими и юридическими лицами для проведения значимой для общества деятельности. Благодаря анализу бюджета можно установить, как распределяются денежные средства, расходуются ли они по назначению. </a:t>
            </a:r>
          </a:p>
          <a:p>
            <a:pPr marL="0" indent="447675" algn="just">
              <a:spcAft>
                <a:spcPts val="300"/>
              </a:spcAft>
              <a:buClr>
                <a:srgbClr val="FF0000"/>
              </a:buClr>
              <a:buNone/>
            </a:pPr>
            <a:r>
              <a:rPr lang="ru-RU" sz="1400" dirty="0" smtClean="0">
                <a:solidFill>
                  <a:srgbClr val="002060"/>
                </a:solidFill>
              </a:rPr>
              <a:t>Настоящая информация в доступной форме знакомит граждан с основами бюджетного законодательства, целями, задачами и приоритетными направлениями бюджетной и налоговой политики Новокузнецкого городского округа, с основными показателями его социально-экономического развития. Кроме того, «</a:t>
            </a:r>
            <a:r>
              <a:rPr lang="ru-RU" sz="1400" b="1" dirty="0" smtClean="0">
                <a:solidFill>
                  <a:srgbClr val="002060"/>
                </a:solidFill>
              </a:rPr>
              <a:t>Бюджет для граждан</a:t>
            </a:r>
            <a:r>
              <a:rPr lang="ru-RU" sz="1400" dirty="0" smtClean="0">
                <a:solidFill>
                  <a:srgbClr val="002060"/>
                </a:solidFill>
              </a:rPr>
              <a:t>» познакомит Вас с положениями основного финансового документа – бюджета Новокузнецкого городского округа на 2019 год и плановый период 2020 и 2021 годов.</a:t>
            </a:r>
          </a:p>
          <a:p>
            <a:pPr marL="0" indent="447675" algn="just">
              <a:spcAft>
                <a:spcPts val="300"/>
              </a:spcAft>
              <a:buClr>
                <a:srgbClr val="FF0000"/>
              </a:buClr>
              <a:buNone/>
            </a:pPr>
            <a:r>
              <a:rPr lang="ru-RU" sz="1400" dirty="0" smtClean="0">
                <a:solidFill>
                  <a:srgbClr val="002060"/>
                </a:solidFill>
              </a:rPr>
              <a:t>«</a:t>
            </a:r>
            <a:r>
              <a:rPr lang="ru-RU" sz="1400" b="1" dirty="0" smtClean="0">
                <a:solidFill>
                  <a:srgbClr val="002060"/>
                </a:solidFill>
              </a:rPr>
              <a:t>Бюджет для граждан</a:t>
            </a:r>
            <a:r>
              <a:rPr lang="ru-RU" sz="1400" dirty="0" smtClean="0">
                <a:solidFill>
                  <a:srgbClr val="002060"/>
                </a:solidFill>
              </a:rPr>
              <a:t>» нацелен на получение обратной связи от граждан, которым интересны современные проблемы муниципальных финансов в Новокузнецком городском округе.</a:t>
            </a:r>
          </a:p>
        </p:txBody>
      </p:sp>
      <p:pic>
        <p:nvPicPr>
          <p:cNvPr id="7" name="Рисунок 6" descr="IMG_1208_без лого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5436" y="5131860"/>
            <a:ext cx="1041251" cy="1272072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364887" y="1008629"/>
          <a:ext cx="8407730" cy="5197018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6341425"/>
                <a:gridCol w="1009402"/>
                <a:gridCol w="1056903"/>
              </a:tblGrid>
              <a:tr h="23797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Виды доходов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Нормативы %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78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2018 </a:t>
                      </a:r>
                      <a:r>
                        <a:rPr lang="ru-RU" sz="1200" u="none" strike="noStrike" dirty="0"/>
                        <a:t>год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2019 </a:t>
                      </a:r>
                      <a:r>
                        <a:rPr lang="ru-RU" sz="1200" u="none" strike="noStrike" dirty="0"/>
                        <a:t>год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1800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Плата </a:t>
                      </a:r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за негативное воздействие на окружающую среду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ctr"/>
                </a:tc>
              </a:tr>
              <a:tr h="1800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50" b="0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 Налог </a:t>
                      </a:r>
                      <a:r>
                        <a:rPr lang="ru-RU" sz="1150" b="0" i="0" u="none" strike="noStrike" dirty="0">
                          <a:solidFill>
                            <a:srgbClr val="FF0000"/>
                          </a:solidFill>
                          <a:latin typeface="Calibri"/>
                        </a:rPr>
                        <a:t>на доходы физических лиц (НДФЛ)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29,89</a:t>
                      </a:r>
                      <a:endParaRPr lang="ru-RU" sz="1150" b="0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50" b="0" i="0" u="none" strike="noStrike" kern="1200" dirty="0" smtClean="0">
                          <a:solidFill>
                            <a:srgbClr val="FF0000"/>
                          </a:solidFill>
                          <a:latin typeface="Calibri"/>
                          <a:ea typeface="+mn-ea"/>
                          <a:cs typeface="+mn-cs"/>
                        </a:rPr>
                        <a:t>29,69</a:t>
                      </a:r>
                      <a:endParaRPr lang="ru-RU" sz="1150" b="0" i="0" u="none" strike="noStrike" kern="1200" dirty="0">
                        <a:solidFill>
                          <a:srgbClr val="FF0000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1800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50" b="0" i="1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 в </a:t>
                      </a:r>
                      <a:r>
                        <a:rPr lang="ru-RU" sz="1150" b="0" i="1" u="none" strike="noStrike" dirty="0">
                          <a:solidFill>
                            <a:srgbClr val="FF0000"/>
                          </a:solidFill>
                          <a:latin typeface="Calibri"/>
                        </a:rPr>
                        <a:t>т.ч. дополнительный норматив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1" u="none" strike="noStrike" dirty="0" smtClean="0">
                          <a:solidFill>
                            <a:srgbClr val="FF0000"/>
                          </a:solidFill>
                          <a:latin typeface="+mn-lt"/>
                        </a:rPr>
                        <a:t>14,89</a:t>
                      </a:r>
                      <a:endParaRPr lang="ru-RU" sz="1100" b="0" i="1" u="none" strike="noStrike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1" u="none" strike="noStrike" dirty="0" smtClean="0">
                          <a:solidFill>
                            <a:srgbClr val="FF0000"/>
                          </a:solidFill>
                          <a:latin typeface="+mn-lt"/>
                        </a:rPr>
                        <a:t>14,69</a:t>
                      </a:r>
                      <a:endParaRPr lang="ru-RU" sz="1100" b="0" i="1" u="none" strike="noStrike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800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Транспортный </a:t>
                      </a:r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налог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</a:tr>
              <a:tr h="1800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Налог </a:t>
                      </a:r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 имущество физических лиц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</a:tr>
              <a:tr h="1800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Земельный </a:t>
                      </a:r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налог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</a:tr>
              <a:tr h="180000">
                <a:tc>
                  <a:txBody>
                    <a:bodyPr/>
                    <a:lstStyle/>
                    <a:p>
                      <a:pPr marL="0" marR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50" b="0" i="0" u="none" strike="noStrike" kern="1200" dirty="0" smtClean="0">
                          <a:solidFill>
                            <a:srgbClr val="FF0000"/>
                          </a:solidFill>
                          <a:latin typeface="Calibri"/>
                          <a:ea typeface="+mn-ea"/>
                          <a:cs typeface="+mn-cs"/>
                        </a:rPr>
                        <a:t> Налог, взимаемый в связи с применением упрощенной системы налогообложения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30</a:t>
                      </a:r>
                      <a:endParaRPr lang="ru-RU" sz="1150" b="0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30</a:t>
                      </a:r>
                      <a:endParaRPr lang="ru-RU" sz="1150" b="0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1800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Единый </a:t>
                      </a:r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налог на вмененный доход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</a:tr>
              <a:tr h="1800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Налог </a:t>
                      </a:r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с применением патентной системе налогообложения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</a:tr>
              <a:tr h="1800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Единый </a:t>
                      </a:r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сельскохозяйственный налог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</a:tr>
              <a:tr h="4771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Доходы </a:t>
                      </a:r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от передачи в аренду и продажи земельных участков, государственная собственность на </a:t>
                      </a:r>
                      <a:r>
                        <a:rPr lang="ru-RU" sz="11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которые </a:t>
                      </a:r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не разграничена, а также средства от продажи права на заключение договоров аренды указанных земельных участков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</a:tr>
              <a:tr h="3210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Часть </a:t>
                      </a:r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прибыли муниципальных унитарных предприятий, остающаяся после уплаты налогов и иных обязательных платежей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</a:tr>
              <a:tr h="1800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Доходы </a:t>
                      </a:r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от использования и продажи имущества, находящегося в муниципальной собственности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</a:tr>
              <a:tr h="1800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Доходы </a:t>
                      </a:r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от платных услуг, оказываемых муниципальными казенными учреждениями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</a:tr>
              <a:tr h="3210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5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 Доходы </a:t>
                      </a:r>
                      <a:r>
                        <a:rPr lang="ru-RU" sz="115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от акцизов на автомобильный бензин, прямогонный бензин, </a:t>
                      </a:r>
                      <a:r>
                        <a:rPr lang="ru-RU" sz="115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дизельное </a:t>
                      </a:r>
                      <a:r>
                        <a:rPr lang="ru-RU" sz="115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топливо, моторные масла для дизельных и карбюраторных (</a:t>
                      </a:r>
                      <a:r>
                        <a:rPr lang="ru-RU" sz="1150" b="0" i="0" u="none" strike="noStrike" dirty="0" err="1">
                          <a:solidFill>
                            <a:schemeClr val="tx1"/>
                          </a:solidFill>
                          <a:latin typeface="Calibri"/>
                        </a:rPr>
                        <a:t>инжекторных</a:t>
                      </a:r>
                      <a:r>
                        <a:rPr lang="ru-RU" sz="115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) двигателей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0,6967</a:t>
                      </a:r>
                      <a:endParaRPr lang="ru-RU" sz="115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0,6967</a:t>
                      </a:r>
                      <a:endParaRPr lang="ru-RU" sz="115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1800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Штрафы </a:t>
                      </a:r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и иные суммы принудительного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</a:tr>
              <a:tr h="1800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Денежные </a:t>
                      </a:r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взыскания (штрафы) за нарушение законодательства о налогах и сборах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ctr"/>
                </a:tc>
              </a:tr>
              <a:tr h="3210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Государственная </a:t>
                      </a:r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пошлина (подлежащая зачислению по месту государственной регистрации, совершения юридически значимых действий )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</a:tr>
              <a:tr h="3210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Государственная </a:t>
                      </a:r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пошлина за государственную регистрацию, при обращении через многофункциональные центры предоставления государственных и муниципальных </a:t>
                      </a:r>
                      <a:r>
                        <a:rPr lang="ru-RU" sz="11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услуг</a:t>
                      </a:r>
                      <a:endParaRPr lang="ru-RU" sz="115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ctr"/>
                </a:tc>
              </a:tr>
              <a:tr h="1800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Задолженность </a:t>
                      </a:r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по </a:t>
                      </a:r>
                      <a:r>
                        <a:rPr lang="ru-RU" sz="11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отменённым </a:t>
                      </a:r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налогам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1123949" y="2"/>
            <a:ext cx="7515225" cy="1033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 smtClean="0">
                <a:solidFill>
                  <a:schemeClr val="tx2"/>
                </a:solidFill>
                <a:ea typeface="+mj-ea"/>
                <a:cs typeface="+mj-cs"/>
              </a:rPr>
              <a:t>Нормативы отчислений от налоговых и неналоговых доходов в бюджет города Новокузнецка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03278" y="6241801"/>
            <a:ext cx="8640960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350" i="1" dirty="0" smtClean="0">
                <a:solidFill>
                  <a:schemeClr val="tx1"/>
                </a:solidFill>
              </a:rPr>
              <a:t>На плановый период 2020-2021гг. дополнительные нормативы отчислений: НДФЛ  - 14,78% и 14,85% соответственно.    Все остальные нормативы соответствуют 2019 году</a:t>
            </a:r>
            <a:endParaRPr lang="ru-RU" sz="1350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03159" y="1132398"/>
            <a:ext cx="5464610" cy="5514892"/>
          </a:xfrm>
        </p:spPr>
        <p:txBody>
          <a:bodyPr>
            <a:noAutofit/>
          </a:bodyPr>
          <a:lstStyle/>
          <a:p>
            <a:pPr marL="447675" indent="-447675" defTabSz="457200">
              <a:lnSpc>
                <a:spcPct val="100000"/>
              </a:lnSpc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050" dirty="0" smtClean="0"/>
              <a:t>Реализация комплекса мероприятий, направленных на сокращение неформальной занятости населения, выявление организаций, выплачивающих работникам заработную плату в «конвертах» или ниже прожиточного минимума</a:t>
            </a:r>
          </a:p>
          <a:p>
            <a:pPr marL="447675" indent="-447675" defTabSz="457200">
              <a:lnSpc>
                <a:spcPct val="100000"/>
              </a:lnSpc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050" dirty="0" smtClean="0"/>
              <a:t>Работа по оптимизации использования муниципального имущества, сданного в аренду, переданного в оперативное управление или хозяйственное ведение муниципальным учреждениям и муниципальным предприятиям города, выявление неиспользуемого или неэффективно используемого имущества</a:t>
            </a:r>
          </a:p>
          <a:p>
            <a:pPr marL="447675" indent="-447675" defTabSz="457200">
              <a:lnSpc>
                <a:spcPct val="100000"/>
              </a:lnSpc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050" dirty="0" smtClean="0"/>
              <a:t>Выявление незарегистрированных объектов недвижимости для последующей постановки на кадастровый и налоговый учет</a:t>
            </a:r>
          </a:p>
          <a:p>
            <a:pPr marL="447675" indent="-447675" defTabSz="457200">
              <a:lnSpc>
                <a:spcPct val="100000"/>
              </a:lnSpc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050" dirty="0" smtClean="0"/>
              <a:t>Выявление земельных участков, используемых без оформления договорных отношений, и возмещение стоимости неосновательного обогащения</a:t>
            </a:r>
          </a:p>
          <a:p>
            <a:pPr marL="447675" indent="-447675" defTabSz="457200">
              <a:lnSpc>
                <a:spcPct val="100000"/>
              </a:lnSpc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050" dirty="0" smtClean="0"/>
              <a:t>Работа с администраторами доходов бюджета города, направленная на усиление контроля за полным и своевременным поступлением доходов, выявление скрытых резервов, а также осуществление мер принудительного взыскания задолженности</a:t>
            </a:r>
          </a:p>
          <a:p>
            <a:pPr marL="447675" indent="-447675" defTabSz="457200">
              <a:lnSpc>
                <a:spcPct val="100000"/>
              </a:lnSpc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050" dirty="0" smtClean="0"/>
              <a:t>Активное взаимодействие с налоговыми органами, службой судебных приставов по усилению налоговой дисциплины, снижению сложившейся недоимки</a:t>
            </a:r>
          </a:p>
          <a:p>
            <a:pPr marL="447675" indent="-447675" defTabSz="457200">
              <a:lnSpc>
                <a:spcPct val="100000"/>
              </a:lnSpc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050" dirty="0" smtClean="0"/>
              <a:t>Проведение работы по формированию наиболее полной и достоверной налоговой базы по налогу на имущество физических лиц, земельному налогу и арендной платы за земельные участки</a:t>
            </a:r>
          </a:p>
          <a:p>
            <a:pPr marL="447675" indent="-447675" defTabSz="457200">
              <a:lnSpc>
                <a:spcPct val="100000"/>
              </a:lnSpc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050" dirty="0" smtClean="0"/>
              <a:t>Организация работы по информированию граждан о сроках уплаты налогов, необходимости своевременной и полной их уплаты в бюджет, а также о современных способах уплаты с помощью электронных сервисов</a:t>
            </a:r>
          </a:p>
          <a:p>
            <a:pPr marL="447675" indent="-447675" defTabSz="457200">
              <a:lnSpc>
                <a:spcPct val="100000"/>
              </a:lnSpc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050" dirty="0" smtClean="0"/>
              <a:t>Осуществление мониторинга налоговых поступлений от субъектов малого предпринимательства, с целью создания благоприятных условий для развития их деятельности</a:t>
            </a:r>
          </a:p>
          <a:p>
            <a:pPr marL="447675" indent="-447675" defTabSz="457200">
              <a:lnSpc>
                <a:spcPct val="100000"/>
              </a:lnSpc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050" dirty="0" smtClean="0"/>
              <a:t>Осуществление работы по повышению эффективности межбюджетных отношений и привлечению в городской бюджет дополнительных финансовых ресурсов.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21</a:t>
            </a:fld>
            <a:endParaRPr lang="en-US" dirty="0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3334" y="5635627"/>
            <a:ext cx="553916" cy="988739"/>
          </a:xfrm>
          <a:prstGeom prst="rect">
            <a:avLst/>
          </a:prstGeom>
        </p:spPr>
      </p:pic>
      <p:sp>
        <p:nvSpPr>
          <p:cNvPr id="8" name="Выноска-облако 7"/>
          <p:cNvSpPr/>
          <p:nvPr/>
        </p:nvSpPr>
        <p:spPr>
          <a:xfrm>
            <a:off x="323850" y="1790701"/>
            <a:ext cx="2943225" cy="2552700"/>
          </a:xfrm>
          <a:prstGeom prst="cloudCallout">
            <a:avLst>
              <a:gd name="adj1" fmla="val -35953"/>
              <a:gd name="adj2" fmla="val 97171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r>
              <a:rPr lang="ru-RU" sz="11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Меры, принимаемые для улучшения финансового положения и платежеспособности муниципального образования</a:t>
            </a:r>
            <a:endParaRPr lang="ru-RU" sz="1100" b="1" i="1" dirty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1123949" y="2"/>
            <a:ext cx="7515225" cy="1033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 smtClean="0">
                <a:solidFill>
                  <a:schemeClr val="tx2"/>
                </a:solidFill>
                <a:ea typeface="+mj-ea"/>
                <a:cs typeface="+mj-cs"/>
              </a:rPr>
              <a:t>Основные мероприятия по мобилизации доходов бюджета</a:t>
            </a:r>
          </a:p>
        </p:txBody>
      </p:sp>
    </p:spTree>
    <p:extLst>
      <p:ext uri="{BB962C8B-B14F-4D97-AF65-F5344CB8AC3E}">
        <p14:creationId xmlns:p14="http://schemas.microsoft.com/office/powerpoint/2010/main" xmlns="" val="212245797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1CE7D-2900-40C4-877E-E8D0735265D9}" type="slidenum">
              <a:rPr lang="ru-RU"/>
              <a:pPr/>
              <a:t>22</a:t>
            </a:fld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93299" y="710076"/>
            <a:ext cx="8322810" cy="603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600" dirty="0" smtClean="0">
                <a:solidFill>
                  <a:srgbClr val="002060"/>
                </a:solidFill>
              </a:rPr>
              <a:t>Формирование расходов осуществляется в соответствии с расходными обязательствами, законодательно закрепленными за соответствующими уровнями бюджетов.  </a:t>
            </a:r>
          </a:p>
          <a:p>
            <a:pPr lvl="0"/>
            <a:r>
              <a:rPr lang="ru-RU" sz="1600" dirty="0" smtClean="0">
                <a:solidFill>
                  <a:srgbClr val="002060"/>
                </a:solidFill>
              </a:rPr>
              <a:t>Бюджет формируется: по разделам, по ведомствам, по государственным программам.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Для этого применяется бюджетная классификация:</a:t>
            </a:r>
          </a:p>
          <a:p>
            <a:endParaRPr lang="ru-RU" sz="1400" dirty="0" smtClean="0">
              <a:solidFill>
                <a:srgbClr val="002060"/>
              </a:solidFill>
            </a:endParaRPr>
          </a:p>
          <a:p>
            <a:pPr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400" dirty="0" smtClean="0">
                <a:solidFill>
                  <a:srgbClr val="002060"/>
                </a:solidFill>
              </a:rPr>
              <a:t> </a:t>
            </a:r>
            <a:r>
              <a:rPr lang="ru-RU" sz="1400" b="1" dirty="0" smtClean="0">
                <a:solidFill>
                  <a:srgbClr val="002060"/>
                </a:solidFill>
              </a:rPr>
              <a:t>Функциональная</a:t>
            </a:r>
            <a:r>
              <a:rPr lang="ru-RU" sz="1400" dirty="0" smtClean="0">
                <a:solidFill>
                  <a:srgbClr val="002060"/>
                </a:solidFill>
              </a:rPr>
              <a:t> классификация </a:t>
            </a:r>
          </a:p>
          <a:p>
            <a:pPr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400" dirty="0" smtClean="0">
                <a:solidFill>
                  <a:srgbClr val="002060"/>
                </a:solidFill>
              </a:rPr>
              <a:t> </a:t>
            </a:r>
            <a:r>
              <a:rPr lang="ru-RU" sz="1400" b="1" dirty="0" smtClean="0">
                <a:solidFill>
                  <a:srgbClr val="002060"/>
                </a:solidFill>
              </a:rPr>
              <a:t>Ведомственная</a:t>
            </a:r>
            <a:r>
              <a:rPr lang="ru-RU" sz="1400" dirty="0" smtClean="0">
                <a:solidFill>
                  <a:srgbClr val="002060"/>
                </a:solidFill>
              </a:rPr>
              <a:t> классификация </a:t>
            </a:r>
          </a:p>
          <a:p>
            <a:pPr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400" dirty="0" smtClean="0">
                <a:solidFill>
                  <a:srgbClr val="002060"/>
                </a:solidFill>
              </a:rPr>
              <a:t> Классификация </a:t>
            </a:r>
            <a:r>
              <a:rPr lang="ru-RU" sz="1400" b="1" dirty="0" smtClean="0">
                <a:solidFill>
                  <a:srgbClr val="002060"/>
                </a:solidFill>
              </a:rPr>
              <a:t>по муниципальным программам</a:t>
            </a:r>
          </a:p>
          <a:p>
            <a:pPr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endParaRPr lang="ru-RU" sz="1400" b="1" dirty="0" smtClean="0">
              <a:solidFill>
                <a:srgbClr val="002060"/>
              </a:solidFill>
            </a:endParaRPr>
          </a:p>
          <a:p>
            <a:pPr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endParaRPr lang="ru-RU" sz="1400" b="1" dirty="0" smtClean="0">
              <a:solidFill>
                <a:srgbClr val="002060"/>
              </a:solidFill>
            </a:endParaRPr>
          </a:p>
          <a:p>
            <a:r>
              <a:rPr lang="ru-RU" sz="1400" b="1" dirty="0" smtClean="0">
                <a:solidFill>
                  <a:srgbClr val="002060"/>
                </a:solidFill>
              </a:rPr>
              <a:t>Ведомственная</a:t>
            </a:r>
            <a:r>
              <a:rPr lang="ru-RU" sz="1400" dirty="0" smtClean="0">
                <a:solidFill>
                  <a:srgbClr val="002060"/>
                </a:solidFill>
              </a:rPr>
              <a:t> классификация непосредственно связана со структурой управления, она отображает группировку юридических лиц, получающих бюджетные средства (комитеты, управления, администрации районов и города)</a:t>
            </a:r>
          </a:p>
          <a:p>
            <a:endParaRPr lang="ru-RU" sz="1400" dirty="0" smtClean="0">
              <a:solidFill>
                <a:srgbClr val="002060"/>
              </a:solidFill>
            </a:endParaRPr>
          </a:p>
          <a:p>
            <a:r>
              <a:rPr lang="ru-RU" sz="1400" b="1" dirty="0" smtClean="0">
                <a:solidFill>
                  <a:srgbClr val="002060"/>
                </a:solidFill>
              </a:rPr>
              <a:t>Функциональная</a:t>
            </a:r>
            <a:r>
              <a:rPr lang="ru-RU" sz="1400" dirty="0" smtClean="0">
                <a:solidFill>
                  <a:srgbClr val="002060"/>
                </a:solidFill>
              </a:rPr>
              <a:t> классификация отражает направление средств бюджета на выполнение основных функций государства (образование, культура, здравоохранение, социальная политика, физическая культура и т. </a:t>
            </a:r>
            <a:r>
              <a:rPr lang="ru-RU" sz="1400" dirty="0" err="1" smtClean="0">
                <a:solidFill>
                  <a:srgbClr val="002060"/>
                </a:solidFill>
              </a:rPr>
              <a:t>д</a:t>
            </a:r>
            <a:r>
              <a:rPr lang="ru-RU" sz="1400" dirty="0" smtClean="0">
                <a:solidFill>
                  <a:srgbClr val="002060"/>
                </a:solidFill>
              </a:rPr>
              <a:t>).</a:t>
            </a:r>
          </a:p>
          <a:p>
            <a:endParaRPr lang="ru-RU" sz="1400" dirty="0" smtClean="0">
              <a:solidFill>
                <a:srgbClr val="002060"/>
              </a:solidFill>
            </a:endParaRPr>
          </a:p>
          <a:p>
            <a:r>
              <a:rPr lang="ru-RU" sz="1400" b="1" dirty="0" smtClean="0">
                <a:solidFill>
                  <a:srgbClr val="002060"/>
                </a:solidFill>
              </a:rPr>
              <a:t>Муниципальная программа - </a:t>
            </a:r>
            <a:r>
              <a:rPr lang="ru-RU" sz="1400" dirty="0" smtClean="0">
                <a:solidFill>
                  <a:srgbClr val="002060"/>
                </a:solidFill>
              </a:rPr>
              <a:t>комплекс мероприятий, взаимоувязанных по ресурсам, исполнителям и срокам реализации, направленных на достижение социально-значимых результатов для города Новокузнецка и его жителей. </a:t>
            </a:r>
          </a:p>
          <a:p>
            <a:r>
              <a:rPr lang="ru-RU" sz="1400" dirty="0" smtClean="0">
                <a:solidFill>
                  <a:srgbClr val="002060"/>
                </a:solidFill>
              </a:rPr>
              <a:t>Это документ, определяющий:</a:t>
            </a:r>
          </a:p>
          <a:p>
            <a:pPr>
              <a:buClr>
                <a:srgbClr val="FF0000"/>
              </a:buClr>
              <a:buSzPct val="120000"/>
              <a:buFont typeface="Wingdings" pitchFamily="2" charset="2"/>
              <a:buChar char="ü"/>
            </a:pPr>
            <a:r>
              <a:rPr lang="ru-RU" sz="1400" dirty="0" smtClean="0">
                <a:solidFill>
                  <a:srgbClr val="002060"/>
                </a:solidFill>
              </a:rPr>
              <a:t> цели и задачи реализуемой политики в определенной сфере;</a:t>
            </a:r>
          </a:p>
          <a:p>
            <a:pPr>
              <a:buClr>
                <a:srgbClr val="FF0000"/>
              </a:buClr>
              <a:buSzPct val="120000"/>
              <a:buFont typeface="Wingdings" pitchFamily="2" charset="2"/>
              <a:buChar char="ü"/>
            </a:pPr>
            <a:r>
              <a:rPr lang="ru-RU" sz="1400" dirty="0" smtClean="0">
                <a:solidFill>
                  <a:srgbClr val="002060"/>
                </a:solidFill>
              </a:rPr>
              <a:t> способы их достижения; </a:t>
            </a:r>
          </a:p>
          <a:p>
            <a:pPr>
              <a:buClr>
                <a:srgbClr val="FF0000"/>
              </a:buClr>
              <a:buSzPct val="120000"/>
              <a:buFont typeface="Wingdings" pitchFamily="2" charset="2"/>
              <a:buChar char="ü"/>
            </a:pPr>
            <a:r>
              <a:rPr lang="ru-RU" sz="1400" dirty="0" smtClean="0">
                <a:solidFill>
                  <a:srgbClr val="002060"/>
                </a:solidFill>
              </a:rPr>
              <a:t>объемы используемых финансовых ресурсов.</a:t>
            </a:r>
          </a:p>
          <a:p>
            <a:endParaRPr lang="ru-RU" sz="1400" dirty="0" smtClean="0"/>
          </a:p>
          <a:p>
            <a:pPr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endParaRPr lang="ru-RU" sz="1400" b="1" dirty="0" smtClean="0">
              <a:solidFill>
                <a:srgbClr val="002060"/>
              </a:solidFill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1306900" y="143584"/>
            <a:ext cx="5419387" cy="5411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R="0" lvl="0" indent="0" algn="ctr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solidFill>
                  <a:schemeClr val="tx2"/>
                </a:solidFill>
                <a:ea typeface="+mj-ea"/>
                <a:cs typeface="+mj-cs"/>
              </a:rPr>
              <a:t>3. РАСХОДЫ БЮДЖЕТА</a:t>
            </a:r>
            <a:endParaRPr lang="ru-RU" sz="3200" b="1" dirty="0">
              <a:solidFill>
                <a:schemeClr val="tx2"/>
              </a:solidFill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0129728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4BE65-D03A-4C7F-AA65-DDEDBE111AF8}" type="slidenum">
              <a:rPr lang="ru-RU" smtClean="0"/>
              <a:pPr>
                <a:defRPr/>
              </a:pPr>
              <a:t>23</a:t>
            </a:fld>
            <a:endParaRPr lang="ru-RU" dirty="0"/>
          </a:p>
        </p:txBody>
      </p:sp>
      <p:graphicFrame>
        <p:nvGraphicFramePr>
          <p:cNvPr id="9" name="Содержимое 4"/>
          <p:cNvGraphicFramePr>
            <a:graphicFrameLocks/>
          </p:cNvGraphicFramePr>
          <p:nvPr/>
        </p:nvGraphicFramePr>
        <p:xfrm>
          <a:off x="251520" y="2204864"/>
          <a:ext cx="2664296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246684" y="378663"/>
            <a:ext cx="7056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 smtClean="0">
                <a:solidFill>
                  <a:schemeClr val="tx2"/>
                </a:solidFill>
                <a:ea typeface="+mj-ea"/>
                <a:cs typeface="+mj-cs"/>
              </a:rPr>
              <a:t>Расходы бюджета</a:t>
            </a:r>
            <a:endParaRPr lang="ru-RU" sz="2400" dirty="0">
              <a:solidFill>
                <a:schemeClr val="tx2"/>
              </a:solidFill>
              <a:ea typeface="+mj-ea"/>
              <a:cs typeface="+mj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15616" y="1196752"/>
            <a:ext cx="10376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+mn-lt"/>
              </a:rPr>
              <a:t>2019 год</a:t>
            </a:r>
            <a:endParaRPr lang="ru-RU" dirty="0">
              <a:solidFill>
                <a:srgbClr val="002060"/>
              </a:solidFill>
              <a:latin typeface="+mn-lt"/>
            </a:endParaRPr>
          </a:p>
        </p:txBody>
      </p:sp>
      <p:graphicFrame>
        <p:nvGraphicFramePr>
          <p:cNvPr id="19" name="Содержимое 4"/>
          <p:cNvGraphicFramePr>
            <a:graphicFrameLocks/>
          </p:cNvGraphicFramePr>
          <p:nvPr/>
        </p:nvGraphicFramePr>
        <p:xfrm>
          <a:off x="3131840" y="2204864"/>
          <a:ext cx="2664296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0" name="Содержимое 4"/>
          <p:cNvGraphicFramePr>
            <a:graphicFrameLocks/>
          </p:cNvGraphicFramePr>
          <p:nvPr/>
        </p:nvGraphicFramePr>
        <p:xfrm>
          <a:off x="6012160" y="2276872"/>
          <a:ext cx="2664296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067944" y="1196752"/>
            <a:ext cx="10376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+mn-lt"/>
              </a:rPr>
              <a:t>2020 год</a:t>
            </a:r>
            <a:endParaRPr lang="ru-RU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732240" y="1268760"/>
            <a:ext cx="10376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+mn-lt"/>
              </a:rPr>
              <a:t>2021 год</a:t>
            </a:r>
            <a:endParaRPr lang="ru-RU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71600" y="1700808"/>
            <a:ext cx="11801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+mn-lt"/>
              </a:rPr>
              <a:t>20 010</a:t>
            </a:r>
            <a:endParaRPr lang="ru-RU" sz="28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51920" y="1700808"/>
            <a:ext cx="11801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+mn-lt"/>
              </a:rPr>
              <a:t>17 857</a:t>
            </a:r>
            <a:endParaRPr lang="ru-RU" sz="28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660232" y="1700808"/>
            <a:ext cx="11801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+mn-lt"/>
              </a:rPr>
              <a:t>17 506</a:t>
            </a:r>
            <a:endParaRPr lang="ru-RU" sz="28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11560" y="5373216"/>
            <a:ext cx="1080120" cy="2880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611560" y="5949280"/>
            <a:ext cx="1080120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1907704" y="5301208"/>
            <a:ext cx="35103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i="1" dirty="0" smtClean="0">
                <a:solidFill>
                  <a:srgbClr val="002060"/>
                </a:solidFill>
                <a:latin typeface="+mn-lt"/>
              </a:rPr>
              <a:t>Расходы за счет местного бюджета</a:t>
            </a:r>
            <a:endParaRPr lang="ru-RU" sz="1600" i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907704" y="5949280"/>
            <a:ext cx="69520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i="1" dirty="0" smtClean="0">
                <a:solidFill>
                  <a:srgbClr val="002060"/>
                </a:solidFill>
              </a:rPr>
              <a:t>Расходы за счет субвенций, субсидий,  иных межбюджетных трансфертов</a:t>
            </a:r>
            <a:endParaRPr lang="ru-RU" sz="1600" i="1" dirty="0">
              <a:solidFill>
                <a:srgbClr val="002060"/>
              </a:solidFill>
            </a:endParaRPr>
          </a:p>
        </p:txBody>
      </p:sp>
      <p:sp>
        <p:nvSpPr>
          <p:cNvPr id="26" name="TextBox 1"/>
          <p:cNvSpPr txBox="1"/>
          <p:nvPr/>
        </p:nvSpPr>
        <p:spPr>
          <a:xfrm>
            <a:off x="4476207" y="3176972"/>
            <a:ext cx="914400" cy="504056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/>
              <a:t>8 061</a:t>
            </a:r>
            <a:endParaRPr lang="ru-RU" sz="2400" dirty="0"/>
          </a:p>
        </p:txBody>
      </p:sp>
      <p:sp>
        <p:nvSpPr>
          <p:cNvPr id="27" name="TextBox 1"/>
          <p:cNvSpPr txBox="1"/>
          <p:nvPr/>
        </p:nvSpPr>
        <p:spPr>
          <a:xfrm>
            <a:off x="7405023" y="3176972"/>
            <a:ext cx="914400" cy="504056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/>
              <a:t>7 736</a:t>
            </a:r>
            <a:endParaRPr lang="ru-RU" sz="2400" dirty="0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7540625" y="731838"/>
            <a:ext cx="1174750" cy="3683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err="1">
                <a:solidFill>
                  <a:srgbClr val="274A6C"/>
                </a:solidFill>
              </a:rPr>
              <a:t>млн</a:t>
            </a:r>
            <a:r>
              <a:rPr lang="ru-RU" sz="1600" dirty="0">
                <a:solidFill>
                  <a:srgbClr val="274A6C"/>
                </a:solidFill>
              </a:rPr>
              <a:t> руб.</a:t>
            </a:r>
            <a:endParaRPr lang="ru-RU" sz="1600" dirty="0"/>
          </a:p>
        </p:txBody>
      </p:sp>
      <p:sp>
        <p:nvSpPr>
          <p:cNvPr id="29" name="TextBox 28"/>
          <p:cNvSpPr txBox="1"/>
          <p:nvPr/>
        </p:nvSpPr>
        <p:spPr>
          <a:xfrm>
            <a:off x="511916" y="3199935"/>
            <a:ext cx="10310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10 541</a:t>
            </a:r>
            <a:endParaRPr lang="ru-RU" sz="2400" dirty="0"/>
          </a:p>
        </p:txBody>
      </p:sp>
      <p:sp>
        <p:nvSpPr>
          <p:cNvPr id="30" name="TextBox 29"/>
          <p:cNvSpPr txBox="1"/>
          <p:nvPr/>
        </p:nvSpPr>
        <p:spPr>
          <a:xfrm>
            <a:off x="6214242" y="3198167"/>
            <a:ext cx="8755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9 770</a:t>
            </a:r>
            <a:endParaRPr lang="ru-RU" sz="2400" dirty="0"/>
          </a:p>
        </p:txBody>
      </p:sp>
      <p:sp>
        <p:nvSpPr>
          <p:cNvPr id="31" name="TextBox 30"/>
          <p:cNvSpPr txBox="1"/>
          <p:nvPr/>
        </p:nvSpPr>
        <p:spPr>
          <a:xfrm>
            <a:off x="3339662" y="3198167"/>
            <a:ext cx="8755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9 796</a:t>
            </a:r>
            <a:endParaRPr lang="ru-RU" sz="2400" dirty="0"/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pPr>
              <a:defRPr/>
            </a:pPr>
            <a:fld id="{0034BE65-D03A-4C7F-AA65-DDEDBE111AF8}" type="slidenum">
              <a:rPr lang="ru-RU" smtClean="0"/>
              <a:pPr>
                <a:defRPr/>
              </a:pPr>
              <a:t>24</a:t>
            </a:fld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89300" y="1403286"/>
          <a:ext cx="8311081" cy="4372825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464843"/>
                <a:gridCol w="764551"/>
                <a:gridCol w="1025619"/>
                <a:gridCol w="1053590"/>
                <a:gridCol w="1002478"/>
              </a:tblGrid>
              <a:tr h="3976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/>
                        <a:t>Наименование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/>
                        <a:t>Раздел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/>
                        <a:t>План 2019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/>
                        <a:t>План 2020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/>
                        <a:t>План 2021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394128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 dirty="0"/>
                        <a:t>Общегосударственные вопросы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u="none" strike="noStrike" dirty="0"/>
                        <a:t>01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479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444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421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97663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 dirty="0"/>
                        <a:t>Национальная безопасность и правоохранительная деятельность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u="none" strike="noStrike" dirty="0"/>
                        <a:t>03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201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163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163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1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/>
                        <a:t>Национальная экономика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u="none" strike="noStrike"/>
                        <a:t>04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2 740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2 590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2 378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1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 dirty="0"/>
                        <a:t>Жилищно-коммунальное хозяйство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u="none" strike="noStrike"/>
                        <a:t>05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2 675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1 261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970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1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 dirty="0"/>
                        <a:t>Охрана окружающей среды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u="none" strike="noStrike"/>
                        <a:t>06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4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4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25850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/>
                        <a:t>Образование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u="none" strike="noStrike"/>
                        <a:t>07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8 702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8 188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8 160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1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/>
                        <a:t>Культура и кинематография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u="none" strike="noStrike"/>
                        <a:t>08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528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495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495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78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 dirty="0"/>
                        <a:t>Социальная политика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u="none" strike="noStrike"/>
                        <a:t>10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3 994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3 859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3 885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1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/>
                        <a:t>Физическая культура и спорт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u="none" strike="noStrike"/>
                        <a:t>11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334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287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242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1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 dirty="0"/>
                        <a:t>Средства массовой информации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u="none" strike="noStrike"/>
                        <a:t>12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1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/>
                        <a:t>Обслуживание государственного и муниципального долга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u="none" strike="noStrike"/>
                        <a:t>13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349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358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395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41117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/>
                        <a:t>Условно утверждаемые расходы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u="none" strike="noStrike"/>
                        <a:t>99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202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387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9766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Итого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/>
                        <a:t> 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20 010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17 857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/>
                        <a:t>17 506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7386452" y="748139"/>
            <a:ext cx="1175657" cy="36813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</a:rPr>
              <a:t>млн руб.</a:t>
            </a:r>
            <a:endParaRPr lang="ru-RU" sz="1600" dirty="0"/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367073" y="0"/>
            <a:ext cx="6418907" cy="1028699"/>
          </a:xfrm>
        </p:spPr>
        <p:txBody>
          <a:bodyPr anchor="b">
            <a:noAutofit/>
          </a:bodyPr>
          <a:lstStyle/>
          <a:p>
            <a:pPr lvl="0">
              <a:defRPr/>
            </a:pPr>
            <a:r>
              <a:rPr lang="ru-RU" sz="2400" dirty="0" smtClean="0">
                <a:solidFill>
                  <a:schemeClr val="tx2"/>
                </a:solidFill>
                <a:latin typeface="+mn-lt"/>
              </a:rPr>
              <a:t>Функциональная структура расходов городского бюджета на 2019-2021 годы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25</a:t>
            </a:fld>
            <a:endParaRPr lang="en-US" dirty="0"/>
          </a:p>
        </p:txBody>
      </p:sp>
      <p:graphicFrame>
        <p:nvGraphicFramePr>
          <p:cNvPr id="17" name="Диаграмма 16"/>
          <p:cNvGraphicFramePr/>
          <p:nvPr/>
        </p:nvGraphicFramePr>
        <p:xfrm>
          <a:off x="368681" y="1195017"/>
          <a:ext cx="8254323" cy="35045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" name="Скругленный прямоугольник 18"/>
          <p:cNvSpPr/>
          <p:nvPr/>
        </p:nvSpPr>
        <p:spPr>
          <a:xfrm>
            <a:off x="7543868" y="781280"/>
            <a:ext cx="1175657" cy="36813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</a:rPr>
              <a:t>млн руб.</a:t>
            </a:r>
            <a:endParaRPr lang="ru-RU" sz="1600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1240325" y="217283"/>
            <a:ext cx="6590923" cy="815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 smtClean="0">
                <a:solidFill>
                  <a:schemeClr val="tx2"/>
                </a:solidFill>
                <a:ea typeface="+mj-ea"/>
                <a:cs typeface="+mj-cs"/>
              </a:rPr>
              <a:t>Функциональная структура расходов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 smtClean="0">
                <a:solidFill>
                  <a:schemeClr val="tx2"/>
                </a:solidFill>
                <a:ea typeface="+mj-ea"/>
                <a:cs typeface="+mj-cs"/>
              </a:rPr>
              <a:t>городского бюджета на 2019 год</a:t>
            </a:r>
          </a:p>
        </p:txBody>
      </p:sp>
      <p:graphicFrame>
        <p:nvGraphicFramePr>
          <p:cNvPr id="20" name="Диаграмма 19"/>
          <p:cNvGraphicFramePr/>
          <p:nvPr/>
        </p:nvGraphicFramePr>
        <p:xfrm>
          <a:off x="3995936" y="2458528"/>
          <a:ext cx="4859079" cy="30623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534837" y="5641675"/>
            <a:ext cx="81002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600" b="1" dirty="0" smtClean="0">
                <a:solidFill>
                  <a:srgbClr val="002060"/>
                </a:solidFill>
              </a:rPr>
              <a:t>Функциональная</a:t>
            </a:r>
            <a:r>
              <a:rPr lang="ru-RU" sz="1600" dirty="0" smtClean="0">
                <a:solidFill>
                  <a:srgbClr val="002060"/>
                </a:solidFill>
              </a:rPr>
              <a:t> классификация отражает направление средств бюджета на выполнение основных функций государства (образование, культура, здравоохранение, социальная политика, физическая культура и т. </a:t>
            </a:r>
            <a:r>
              <a:rPr lang="ru-RU" sz="1600" dirty="0" err="1" smtClean="0">
                <a:solidFill>
                  <a:srgbClr val="002060"/>
                </a:solidFill>
              </a:rPr>
              <a:t>д</a:t>
            </a:r>
            <a:r>
              <a:rPr lang="ru-RU" sz="1600" dirty="0" smtClean="0">
                <a:solidFill>
                  <a:srgbClr val="002060"/>
                </a:solidFill>
              </a:rPr>
              <a:t>).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xmlns="" val="7886738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pPr>
              <a:defRPr/>
            </a:pPr>
            <a:fld id="{0034BE65-D03A-4C7F-AA65-DDEDBE111AF8}" type="slidenum">
              <a:rPr lang="ru-RU" smtClean="0"/>
              <a:pPr>
                <a:defRPr/>
              </a:pPr>
              <a:t>26</a:t>
            </a:fld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88887" y="878817"/>
          <a:ext cx="8166225" cy="5840353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5335527"/>
                <a:gridCol w="989384"/>
                <a:gridCol w="1008529"/>
                <a:gridCol w="832785"/>
              </a:tblGrid>
              <a:tr h="4172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/>
                        <a:t>Наименование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/>
                        <a:t>План 2019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/>
                        <a:t>План 2020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/>
                        <a:t>План 2021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24670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Администрация </a:t>
                      </a:r>
                      <a:r>
                        <a:rPr lang="ru-RU" sz="1400" u="none" strike="noStrike" dirty="0" smtClean="0"/>
                        <a:t>города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/>
                        <a:t>767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/>
                        <a:t>923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/>
                        <a:t>1 142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0134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Администрация Центрального </a:t>
                      </a:r>
                      <a:r>
                        <a:rPr lang="ru-RU" sz="1400" u="none" strike="noStrike" dirty="0" smtClean="0"/>
                        <a:t>района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/>
                        <a:t>35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/>
                        <a:t>30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/>
                        <a:t>31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1009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Комитет жилищно-коммунального хозяйства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/>
                        <a:t>2 141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/>
                        <a:t>951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/>
                        <a:t>668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1885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Комитет по управлению муниципальным имуществом города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/>
                        <a:t>346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/>
                        <a:t>292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/>
                        <a:t>255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1722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Комитет градостроительства и земельных </a:t>
                      </a:r>
                      <a:r>
                        <a:rPr lang="ru-RU" sz="1400" u="none" strike="noStrike" dirty="0" smtClean="0"/>
                        <a:t>ресурсов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/>
                        <a:t>53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/>
                        <a:t>50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/>
                        <a:t>50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1213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Администрация Орджоникидзевского </a:t>
                      </a:r>
                      <a:r>
                        <a:rPr lang="ru-RU" sz="1400" u="none" strike="noStrike" dirty="0" smtClean="0"/>
                        <a:t>района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/>
                        <a:t>26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/>
                        <a:t>22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/>
                        <a:t>22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1009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Комитет по делам </a:t>
                      </a:r>
                      <a:r>
                        <a:rPr lang="ru-RU" sz="1400" u="none" strike="noStrike" dirty="0" smtClean="0"/>
                        <a:t>молодежи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/>
                        <a:t>8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/>
                        <a:t>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/>
                        <a:t>8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1963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Комитет образования и </a:t>
                      </a:r>
                      <a:r>
                        <a:rPr lang="ru-RU" sz="1400" u="none" strike="noStrike" dirty="0" smtClean="0"/>
                        <a:t>науки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/>
                        <a:t>8 419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/>
                        <a:t>7 923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/>
                        <a:t>7 895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1807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Управление </a:t>
                      </a:r>
                      <a:r>
                        <a:rPr lang="ru-RU" sz="1400" u="none" strike="noStrike" dirty="0" smtClean="0"/>
                        <a:t>культуры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/>
                        <a:t>747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/>
                        <a:t>714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/>
                        <a:t>714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0959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Комитет по физической культуре, спорту и </a:t>
                      </a:r>
                      <a:r>
                        <a:rPr lang="ru-RU" sz="1400" u="none" strike="noStrike" dirty="0" smtClean="0"/>
                        <a:t>туризму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/>
                        <a:t>271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/>
                        <a:t>242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/>
                        <a:t>242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2981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Комитет социальной </a:t>
                      </a:r>
                      <a:r>
                        <a:rPr lang="ru-RU" sz="1400" u="none" strike="noStrike" dirty="0" smtClean="0"/>
                        <a:t>защиты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/>
                        <a:t>3 538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/>
                        <a:t>3 448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/>
                        <a:t>3 471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5910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Муниципальная избирательная </a:t>
                      </a:r>
                      <a:r>
                        <a:rPr lang="ru-RU" sz="1400" u="none" strike="noStrike" dirty="0" smtClean="0"/>
                        <a:t>комиссия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/>
                        <a:t>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/>
                        <a:t>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/>
                        <a:t>19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770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Администрация Куйбышевского </a:t>
                      </a:r>
                      <a:r>
                        <a:rPr lang="ru-RU" sz="1400" u="none" strike="noStrike" dirty="0" smtClean="0"/>
                        <a:t>района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/>
                        <a:t>23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/>
                        <a:t>23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/>
                        <a:t>23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0005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Администрация Новоильинского </a:t>
                      </a:r>
                      <a:r>
                        <a:rPr lang="ru-RU" sz="1400" u="none" strike="noStrike" dirty="0" smtClean="0"/>
                        <a:t>района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/>
                        <a:t>20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/>
                        <a:t>19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/>
                        <a:t>19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0330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Управление капитального </a:t>
                      </a:r>
                      <a:r>
                        <a:rPr lang="ru-RU" sz="1400" u="none" strike="noStrike" dirty="0" smtClean="0"/>
                        <a:t>строительства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/>
                        <a:t>538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/>
                        <a:t>333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/>
                        <a:t>256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446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Комитет охраны окружающей среды и природных </a:t>
                      </a:r>
                      <a:r>
                        <a:rPr lang="ru-RU" sz="1400" u="none" strike="noStrike" dirty="0" smtClean="0"/>
                        <a:t>ресурсов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/>
                        <a:t>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/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/>
                        <a:t>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6794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Комитет городского контроля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/>
                        <a:t>14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/>
                        <a:t>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/>
                        <a:t>12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7678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Новокузнецкий городской Совет народных депутатов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/>
                        <a:t>13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/>
                        <a:t>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/>
                        <a:t>12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8562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Администрация Кузнецкого </a:t>
                      </a:r>
                      <a:r>
                        <a:rPr lang="ru-RU" sz="1400" u="none" strike="noStrike" dirty="0" smtClean="0"/>
                        <a:t>района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/>
                        <a:t>19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/>
                        <a:t>17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/>
                        <a:t>17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446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Управление дорожно-коммунального хозяйства и </a:t>
                      </a:r>
                      <a:r>
                        <a:rPr lang="ru-RU" sz="1400" u="none" strike="noStrike" dirty="0" smtClean="0"/>
                        <a:t>благоустройства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/>
                        <a:t>1 792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/>
                        <a:t>1 604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/>
                        <a:t>1 627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6794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Управление по транспорту и </a:t>
                      </a:r>
                      <a:r>
                        <a:rPr lang="ru-RU" sz="1400" u="none" strike="noStrike" dirty="0" smtClean="0"/>
                        <a:t>связи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/>
                        <a:t>903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/>
                        <a:t>899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/>
                        <a:t>691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0330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Администрация Заводского </a:t>
                      </a:r>
                      <a:r>
                        <a:rPr lang="ru-RU" sz="1400" u="none" strike="noStrike" dirty="0" smtClean="0"/>
                        <a:t>района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/>
                        <a:t>23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/>
                        <a:t>20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/>
                        <a:t>20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6794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Управление опеки и </a:t>
                      </a:r>
                      <a:r>
                        <a:rPr lang="ru-RU" sz="1400" u="none" strike="noStrike" dirty="0" smtClean="0"/>
                        <a:t>попечительства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/>
                        <a:t>306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/>
                        <a:t>306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/>
                        <a:t>307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597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Итого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/>
                        <a:t>20 010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/>
                        <a:t>17 857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/>
                        <a:t>17 506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7863529" y="294915"/>
            <a:ext cx="1175657" cy="36813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</a:rPr>
              <a:t>млн руб.</a:t>
            </a:r>
            <a:endParaRPr lang="ru-RU" sz="1600" dirty="0"/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287561" y="95416"/>
            <a:ext cx="7079810" cy="715617"/>
          </a:xfrm>
        </p:spPr>
        <p:txBody>
          <a:bodyPr anchor="b">
            <a:noAutofit/>
          </a:bodyPr>
          <a:lstStyle/>
          <a:p>
            <a:pPr>
              <a:defRPr/>
            </a:pPr>
            <a:r>
              <a:rPr lang="ru-RU" sz="2400" dirty="0" smtClean="0">
                <a:solidFill>
                  <a:schemeClr val="tx2"/>
                </a:solidFill>
                <a:latin typeface="+mn-lt"/>
              </a:rPr>
              <a:t>Ведомственная структура расходов </a:t>
            </a:r>
            <a:br>
              <a:rPr lang="ru-RU" sz="2400" dirty="0" smtClean="0">
                <a:solidFill>
                  <a:schemeClr val="tx2"/>
                </a:solidFill>
                <a:latin typeface="+mn-lt"/>
              </a:rPr>
            </a:br>
            <a:r>
              <a:rPr lang="ru-RU" sz="2400" dirty="0" smtClean="0">
                <a:solidFill>
                  <a:schemeClr val="tx2"/>
                </a:solidFill>
                <a:latin typeface="+mn-lt"/>
              </a:rPr>
              <a:t>городского бюджета на 2019-2021 годы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Номер слайда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27</a:t>
            </a:fld>
            <a:endParaRPr lang="en-US" dirty="0"/>
          </a:p>
        </p:txBody>
      </p:sp>
      <p:pic>
        <p:nvPicPr>
          <p:cNvPr id="55300" name="Picture 4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957263" y="1641355"/>
            <a:ext cx="5900737" cy="4189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Содержимое 4"/>
          <p:cNvSpPr txBox="1">
            <a:spLocks/>
          </p:cNvSpPr>
          <p:nvPr/>
        </p:nvSpPr>
        <p:spPr>
          <a:xfrm>
            <a:off x="390523" y="4752975"/>
            <a:ext cx="990601" cy="1714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algn="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+mj-lt"/>
              </a:rPr>
              <a:t> 42,1 %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35" name="Содержимое 4"/>
          <p:cNvSpPr txBox="1">
            <a:spLocks/>
          </p:cNvSpPr>
          <p:nvPr/>
        </p:nvSpPr>
        <p:spPr>
          <a:xfrm>
            <a:off x="1562099" y="2948252"/>
            <a:ext cx="987678" cy="23309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marL="171450" lvl="0" algn="r" defTabSz="685800">
              <a:lnSpc>
                <a:spcPct val="90000"/>
              </a:lnSpc>
              <a:spcBef>
                <a:spcPts val="750"/>
              </a:spcBef>
            </a:pPr>
            <a:r>
              <a:rPr lang="ru-RU" sz="1400" b="1" dirty="0" smtClean="0">
                <a:latin typeface="+mj-lt"/>
              </a:rPr>
              <a:t> 17,7 %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36" name="Содержимое 4"/>
          <p:cNvSpPr txBox="1">
            <a:spLocks/>
          </p:cNvSpPr>
          <p:nvPr/>
        </p:nvSpPr>
        <p:spPr>
          <a:xfrm>
            <a:off x="5908109" y="2514600"/>
            <a:ext cx="845116" cy="1905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+mj-lt"/>
              </a:rPr>
              <a:t>3,7 %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37" name="Содержимое 4"/>
          <p:cNvSpPr txBox="1">
            <a:spLocks/>
          </p:cNvSpPr>
          <p:nvPr/>
        </p:nvSpPr>
        <p:spPr>
          <a:xfrm>
            <a:off x="3069659" y="5130791"/>
            <a:ext cx="883215" cy="2127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+mj-lt"/>
              </a:rPr>
              <a:t>0,9 %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38" name="Содержимое 4"/>
          <p:cNvSpPr txBox="1">
            <a:spLocks/>
          </p:cNvSpPr>
          <p:nvPr/>
        </p:nvSpPr>
        <p:spPr>
          <a:xfrm>
            <a:off x="3552825" y="1447801"/>
            <a:ext cx="866775" cy="2190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+mj-lt"/>
              </a:rPr>
              <a:t>9,0%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39" name="Содержимое 4"/>
          <p:cNvSpPr txBox="1">
            <a:spLocks/>
          </p:cNvSpPr>
          <p:nvPr/>
        </p:nvSpPr>
        <p:spPr>
          <a:xfrm>
            <a:off x="5927160" y="3695700"/>
            <a:ext cx="854640" cy="1809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+mj-lt"/>
              </a:rPr>
              <a:t>1,7 %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0" name="Содержимое 4"/>
          <p:cNvSpPr txBox="1">
            <a:spLocks/>
          </p:cNvSpPr>
          <p:nvPr/>
        </p:nvSpPr>
        <p:spPr>
          <a:xfrm>
            <a:off x="6012884" y="3112682"/>
            <a:ext cx="930841" cy="2591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+mj-lt"/>
              </a:rPr>
              <a:t>2,7 %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1" name="Содержимое 4"/>
          <p:cNvSpPr txBox="1">
            <a:spLocks/>
          </p:cNvSpPr>
          <p:nvPr/>
        </p:nvSpPr>
        <p:spPr>
          <a:xfrm>
            <a:off x="4546034" y="1859549"/>
            <a:ext cx="864165" cy="22642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+mj-lt"/>
              </a:rPr>
              <a:t>4,5 %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2" name="Содержимое 4"/>
          <p:cNvSpPr txBox="1">
            <a:spLocks/>
          </p:cNvSpPr>
          <p:nvPr/>
        </p:nvSpPr>
        <p:spPr>
          <a:xfrm>
            <a:off x="2409826" y="2032190"/>
            <a:ext cx="1152524" cy="2061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algn="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+mj-lt"/>
              </a:rPr>
              <a:t> 10,7 %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3" name="Содержимое 4"/>
          <p:cNvSpPr txBox="1">
            <a:spLocks/>
          </p:cNvSpPr>
          <p:nvPr/>
        </p:nvSpPr>
        <p:spPr>
          <a:xfrm>
            <a:off x="4352924" y="4648201"/>
            <a:ext cx="857251" cy="2571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+mj-lt"/>
              </a:rPr>
              <a:t>0,3 %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4" name="Содержимое 4"/>
          <p:cNvSpPr txBox="1">
            <a:spLocks/>
          </p:cNvSpPr>
          <p:nvPr/>
        </p:nvSpPr>
        <p:spPr>
          <a:xfrm>
            <a:off x="5505449" y="4221750"/>
            <a:ext cx="876301" cy="216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+mj-lt"/>
              </a:rPr>
              <a:t>1,5 %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5" name="Содержимое 4"/>
          <p:cNvSpPr txBox="1">
            <a:spLocks/>
          </p:cNvSpPr>
          <p:nvPr/>
        </p:nvSpPr>
        <p:spPr>
          <a:xfrm>
            <a:off x="276225" y="5066497"/>
            <a:ext cx="1343025" cy="4484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>
                <a:latin typeface="+mj-lt"/>
              </a:rPr>
              <a:t>Комитет образования и науки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6" name="Содержимое 4"/>
          <p:cNvSpPr txBox="1">
            <a:spLocks/>
          </p:cNvSpPr>
          <p:nvPr/>
        </p:nvSpPr>
        <p:spPr>
          <a:xfrm>
            <a:off x="752475" y="3195728"/>
            <a:ext cx="1790700" cy="4618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>
                <a:latin typeface="+mj-lt"/>
              </a:rPr>
              <a:t>Комитет социальной защиты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7" name="Содержимое 4"/>
          <p:cNvSpPr txBox="1">
            <a:spLocks/>
          </p:cNvSpPr>
          <p:nvPr/>
        </p:nvSpPr>
        <p:spPr>
          <a:xfrm>
            <a:off x="1449239" y="1155941"/>
            <a:ext cx="3105508" cy="5891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/>
              <a:t>Управление дорожно-коммунального хозяйства и благоустройства</a:t>
            </a:r>
            <a:endParaRPr lang="ru-RU" sz="1200" dirty="0"/>
          </a:p>
        </p:txBody>
      </p:sp>
      <p:sp>
        <p:nvSpPr>
          <p:cNvPr id="48" name="Содержимое 4"/>
          <p:cNvSpPr txBox="1">
            <a:spLocks/>
          </p:cNvSpPr>
          <p:nvPr/>
        </p:nvSpPr>
        <p:spPr>
          <a:xfrm>
            <a:off x="180976" y="1857375"/>
            <a:ext cx="3019424" cy="4381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/>
              <a:t>Комитет жилищно-коммунального хозяйства</a:t>
            </a:r>
            <a:endParaRPr lang="ru-RU" sz="1200" dirty="0"/>
          </a:p>
        </p:txBody>
      </p:sp>
      <p:sp>
        <p:nvSpPr>
          <p:cNvPr id="49" name="Содержимое 4"/>
          <p:cNvSpPr txBox="1">
            <a:spLocks/>
          </p:cNvSpPr>
          <p:nvPr/>
        </p:nvSpPr>
        <p:spPr>
          <a:xfrm>
            <a:off x="6677024" y="3019425"/>
            <a:ext cx="2121919" cy="5143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/>
              <a:t>Управление капитального строительства</a:t>
            </a:r>
            <a:endParaRPr lang="ru-RU" sz="1200" dirty="0"/>
          </a:p>
        </p:txBody>
      </p:sp>
      <p:sp>
        <p:nvSpPr>
          <p:cNvPr id="50" name="Содержимое 4"/>
          <p:cNvSpPr txBox="1">
            <a:spLocks/>
          </p:cNvSpPr>
          <p:nvPr/>
        </p:nvSpPr>
        <p:spPr>
          <a:xfrm>
            <a:off x="3067049" y="5311763"/>
            <a:ext cx="923926" cy="1841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/>
              <a:t>Прочие</a:t>
            </a:r>
          </a:p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endParaRPr lang="ru-RU" sz="1200" dirty="0"/>
          </a:p>
        </p:txBody>
      </p:sp>
      <p:sp>
        <p:nvSpPr>
          <p:cNvPr id="51" name="Содержимое 4"/>
          <p:cNvSpPr txBox="1">
            <a:spLocks/>
          </p:cNvSpPr>
          <p:nvPr/>
        </p:nvSpPr>
        <p:spPr>
          <a:xfrm>
            <a:off x="6581955" y="3694598"/>
            <a:ext cx="2355011" cy="4978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/>
              <a:t>Комитет по управлению муниципальным имуществом</a:t>
            </a:r>
          </a:p>
        </p:txBody>
      </p:sp>
      <p:sp>
        <p:nvSpPr>
          <p:cNvPr id="52" name="Содержимое 4"/>
          <p:cNvSpPr txBox="1">
            <a:spLocks/>
          </p:cNvSpPr>
          <p:nvPr/>
        </p:nvSpPr>
        <p:spPr>
          <a:xfrm>
            <a:off x="4495799" y="1483743"/>
            <a:ext cx="1952626" cy="4688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/>
              <a:t>Управление по транспорту и связи</a:t>
            </a:r>
            <a:endParaRPr lang="ru-RU" sz="1200" dirty="0"/>
          </a:p>
        </p:txBody>
      </p:sp>
      <p:sp>
        <p:nvSpPr>
          <p:cNvPr id="53" name="Содержимое 4"/>
          <p:cNvSpPr txBox="1">
            <a:spLocks/>
          </p:cNvSpPr>
          <p:nvPr/>
        </p:nvSpPr>
        <p:spPr>
          <a:xfrm>
            <a:off x="6438900" y="2470067"/>
            <a:ext cx="2105025" cy="3206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/>
              <a:t>Управление культуры</a:t>
            </a:r>
            <a:endParaRPr lang="ru-RU" sz="1200" dirty="0"/>
          </a:p>
        </p:txBody>
      </p:sp>
      <p:sp>
        <p:nvSpPr>
          <p:cNvPr id="54" name="Содержимое 4"/>
          <p:cNvSpPr txBox="1">
            <a:spLocks/>
          </p:cNvSpPr>
          <p:nvPr/>
        </p:nvSpPr>
        <p:spPr>
          <a:xfrm>
            <a:off x="3943350" y="4908430"/>
            <a:ext cx="1913986" cy="6160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/>
              <a:t>Комитет градостроительства и земельных ресурсов</a:t>
            </a:r>
            <a:endParaRPr lang="ru-RU" sz="1200" dirty="0"/>
          </a:p>
        </p:txBody>
      </p:sp>
      <p:sp>
        <p:nvSpPr>
          <p:cNvPr id="55" name="Содержимое 4"/>
          <p:cNvSpPr txBox="1">
            <a:spLocks/>
          </p:cNvSpPr>
          <p:nvPr/>
        </p:nvSpPr>
        <p:spPr>
          <a:xfrm>
            <a:off x="6246422" y="4220438"/>
            <a:ext cx="1733012" cy="437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7145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/>
              <a:t>Управление опеки и попечительства</a:t>
            </a:r>
          </a:p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3266434" y="5842287"/>
            <a:ext cx="55583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b="1" dirty="0" smtClean="0">
                <a:solidFill>
                  <a:srgbClr val="002060"/>
                </a:solidFill>
              </a:rPr>
              <a:t>Ведомственная</a:t>
            </a:r>
            <a:r>
              <a:rPr lang="ru-RU" sz="1200" dirty="0" smtClean="0">
                <a:solidFill>
                  <a:srgbClr val="002060"/>
                </a:solidFill>
              </a:rPr>
              <a:t> классификация непосредственно связана со структурой управления, она отображает группировку юридических лиц, получающих бюджетные средства (комитеты, управления, администрации районов и города)</a:t>
            </a:r>
            <a:endParaRPr lang="ru-RU" sz="1200" dirty="0">
              <a:solidFill>
                <a:srgbClr val="002060"/>
              </a:solidFill>
            </a:endParaRPr>
          </a:p>
        </p:txBody>
      </p:sp>
      <p:sp>
        <p:nvSpPr>
          <p:cNvPr id="28" name="Содержимое 4"/>
          <p:cNvSpPr txBox="1">
            <a:spLocks/>
          </p:cNvSpPr>
          <p:nvPr/>
        </p:nvSpPr>
        <p:spPr>
          <a:xfrm>
            <a:off x="5393759" y="2092316"/>
            <a:ext cx="883215" cy="2127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+mj-lt"/>
              </a:rPr>
              <a:t>3,8 %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29" name="Содержимое 4"/>
          <p:cNvSpPr txBox="1">
            <a:spLocks/>
          </p:cNvSpPr>
          <p:nvPr/>
        </p:nvSpPr>
        <p:spPr>
          <a:xfrm>
            <a:off x="5953124" y="2070339"/>
            <a:ext cx="2328233" cy="3013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/>
              <a:t>Администрация города</a:t>
            </a:r>
            <a:endParaRPr lang="ru-RU" sz="1200" dirty="0"/>
          </a:p>
        </p:txBody>
      </p:sp>
      <p:sp>
        <p:nvSpPr>
          <p:cNvPr id="31" name="Содержимое 4"/>
          <p:cNvSpPr txBox="1">
            <a:spLocks/>
          </p:cNvSpPr>
          <p:nvPr/>
        </p:nvSpPr>
        <p:spPr>
          <a:xfrm>
            <a:off x="5086349" y="4393200"/>
            <a:ext cx="876301" cy="216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+mj-lt"/>
              </a:rPr>
              <a:t>1,4 %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56" name="Содержимое 4"/>
          <p:cNvSpPr txBox="1">
            <a:spLocks/>
          </p:cNvSpPr>
          <p:nvPr/>
        </p:nvSpPr>
        <p:spPr>
          <a:xfrm>
            <a:off x="4981574" y="4591913"/>
            <a:ext cx="2532034" cy="437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/>
              <a:t>Комитет по физической культуре, спорту и туризму</a:t>
            </a:r>
            <a:endParaRPr lang="ru-RU" sz="1200" dirty="0"/>
          </a:p>
        </p:txBody>
      </p:sp>
      <p:sp>
        <p:nvSpPr>
          <p:cNvPr id="58" name="Заголовок 1"/>
          <p:cNvSpPr txBox="1">
            <a:spLocks/>
          </p:cNvSpPr>
          <p:nvPr/>
        </p:nvSpPr>
        <p:spPr bwMode="auto">
          <a:xfrm>
            <a:off x="1123949" y="2"/>
            <a:ext cx="7515225" cy="1033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 smtClean="0">
                <a:solidFill>
                  <a:schemeClr val="tx2"/>
                </a:solidFill>
                <a:ea typeface="+mj-ea"/>
                <a:cs typeface="+mj-cs"/>
              </a:rPr>
              <a:t>Ведомственная структура расходов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 smtClean="0">
                <a:solidFill>
                  <a:schemeClr val="tx2"/>
                </a:solidFill>
                <a:ea typeface="+mj-ea"/>
                <a:cs typeface="+mj-cs"/>
              </a:rPr>
              <a:t>городского бюджета на 2019 год</a:t>
            </a:r>
          </a:p>
        </p:txBody>
      </p:sp>
    </p:spTree>
    <p:extLst>
      <p:ext uri="{BB962C8B-B14F-4D97-AF65-F5344CB8AC3E}">
        <p14:creationId xmlns:p14="http://schemas.microsoft.com/office/powerpoint/2010/main" xmlns="" val="3712152080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092145" y="0"/>
            <a:ext cx="6678137" cy="1028699"/>
          </a:xfrm>
        </p:spPr>
        <p:txBody>
          <a:bodyPr anchor="b">
            <a:no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Расходы бюджета в разрезе муниципальных программ</a:t>
            </a:r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4BE65-D03A-4C7F-AA65-DDEDBE111AF8}" type="slidenum">
              <a:rPr lang="ru-RU" smtClean="0"/>
              <a:pPr>
                <a:defRPr/>
              </a:pPr>
              <a:t>28</a:t>
            </a:fld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62310" y="1188640"/>
          <a:ext cx="8445260" cy="5481374"/>
        </p:xfrm>
        <a:graphic>
          <a:graphicData uri="http://schemas.openxmlformats.org/drawingml/2006/table">
            <a:tbl>
              <a:tblPr firstRow="1" bandRow="1">
                <a:tableStyleId>{74C1A8A3-306A-4EB7-A6B1-4F7E0EB9C5D6}</a:tableStyleId>
              </a:tblPr>
              <a:tblGrid>
                <a:gridCol w="262379"/>
                <a:gridCol w="6056768"/>
                <a:gridCol w="715224"/>
                <a:gridCol w="697117"/>
                <a:gridCol w="713772"/>
              </a:tblGrid>
              <a:tr h="27929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/>
                        <a:t>№ </a:t>
                      </a:r>
                      <a:r>
                        <a:rPr lang="ru-RU" sz="1000" u="none" strike="noStrike" dirty="0" err="1"/>
                        <a:t>п</a:t>
                      </a:r>
                      <a:r>
                        <a:rPr lang="ru-RU" sz="1000" u="none" strike="noStrike" dirty="0"/>
                        <a:t>/</a:t>
                      </a:r>
                      <a:r>
                        <a:rPr lang="ru-RU" sz="1000" u="none" strike="noStrike" dirty="0" err="1"/>
                        <a:t>п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/>
                        <a:t>Наименование </a:t>
                      </a:r>
                      <a:r>
                        <a:rPr lang="ru-RU" sz="1000" u="none" strike="noStrike" dirty="0"/>
                        <a:t>программы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/>
                        <a:t>2019 (план)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/>
                        <a:t>2020 (план)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/>
                        <a:t>2021 (план)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919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"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Охрана окружающей среды и рациональное природопользование в границах Новокузнецкого городского округа"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23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"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Основные направления развития территории Новокузнецкого городского округа"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9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"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Комплексное благоустройство Новокузнецкого городского округа"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1 872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1 872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9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"Развитие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жилищно-коммунального хозяйства города Новокузнецка"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1 697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9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"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Защита населения и территории от чрезвычайных ситуаций природного и техногенного характера, обеспечение пожарной безопасности, безопасности на водных объектах территории Новокузнецкого городского округа"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77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"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Обеспечение жилыми помещениями отдельных категорий граждан города Новокузнецка"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96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"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Развитие культуры в городе Новокузнецке"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29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"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Организация и развитие пассажирских перевозок и координация работы операторов связи на территории Новокузнецкого городского округа"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46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"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Управление муниципальным имуществом Новокузнецкого городского округа"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9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"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Совершенствование предоставления государственных и муниципальных услуг на базе многофункционального центра в Новокузнецком городском округе"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50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"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Развитие субъектов малого и среднего предпринимательства в городе Новокузнецке"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46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"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Реализация молодежной политики в городе Новокузнецке"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9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"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Развитие физической культуры и массового спорта Новокузнецкого городского округа"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78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"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Развитие и функционирование системы образования города Новокузнецка"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8 674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8 160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8 133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9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"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Защита прав детей-сирот и детей, оставшихся без попечения родителей, прав недееспособных граждан"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61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"Развитие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системы социальной защиты населения города Новокузнецка"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3 510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3 421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3 441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9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"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Поддержка социально ориентированных некоммерческих организаций в городе Новокузнецке"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9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"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Управление муниципальными финансами Новокузнецкого городского округа"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10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"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Управление капиталовложениями Новокузнецкого городского округа"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9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"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Формирование современной городской среды на территории Новокузнецкого городского округа на 2018-2022 годы"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9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"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Обеспечение комфортного проживания в секторе индивидуальной жилой застройки"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92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Итого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19 599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17 273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16 760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7386452" y="597530"/>
            <a:ext cx="1175657" cy="371192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</a:rPr>
              <a:t>млн руб.</a:t>
            </a:r>
            <a:endParaRPr lang="ru-RU" sz="1600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29</a:t>
            </a:fld>
            <a:endParaRPr lang="en-US" dirty="0"/>
          </a:p>
        </p:txBody>
      </p:sp>
      <p:graphicFrame>
        <p:nvGraphicFramePr>
          <p:cNvPr id="17" name="Диаграмма 16"/>
          <p:cNvGraphicFramePr/>
          <p:nvPr/>
        </p:nvGraphicFramePr>
        <p:xfrm>
          <a:off x="4666128" y="1276350"/>
          <a:ext cx="4338883" cy="55046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" name="Скругленный прямоугольник 18"/>
          <p:cNvSpPr/>
          <p:nvPr/>
        </p:nvSpPr>
        <p:spPr>
          <a:xfrm>
            <a:off x="7675542" y="991899"/>
            <a:ext cx="1175657" cy="36813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</a:rPr>
              <a:t>млн руб.</a:t>
            </a:r>
            <a:endParaRPr lang="ru-RU" sz="1600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1123949" y="2"/>
            <a:ext cx="7515225" cy="1033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2060"/>
                </a:solidFill>
              </a:rPr>
              <a:t>Утверждённые муниципальные программы </a:t>
            </a: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2060"/>
                </a:solidFill>
              </a:rPr>
              <a:t>на 2019 год</a:t>
            </a:r>
            <a:endParaRPr kumimoji="0" lang="ru-RU" sz="240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596869" y="1413008"/>
          <a:ext cx="4286810" cy="512169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286810"/>
              </a:tblGrid>
              <a:tr h="31620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Развитие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 функционирование системы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образования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378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Развитие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системы социальной защиты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населения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633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Комплексное благоустройство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4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Развитие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жилищно-коммунального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хозяйства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633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Организация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 развитие пассажирских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перевозок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4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Развитие культуры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3416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Формирование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современной городской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среды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349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Управление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муниципальными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финансами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970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Развитие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физической культуры и массового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спорта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012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Защита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прав детей-сирот и детей, оставшихся без попечения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родителей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633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Обеспечение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комфортного проживания в секторе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инд.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жилой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застройки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728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Обеспечение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жилыми помещениями отдельных категорий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граждан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349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Защита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населения и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территории от ЧС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255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Совершенствование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предоставления </a:t>
                      </a:r>
                      <a:r>
                        <a:rPr lang="ru-RU" sz="10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гос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.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 </a:t>
                      </a:r>
                      <a:r>
                        <a:rPr lang="ru-RU" sz="10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мун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. услуг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 базе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МФЦ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3539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Основные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направления развития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территории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633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Управление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муниципальным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имуществом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728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Управление капиталовложениями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970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Реализация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молодежной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политики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823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Поддержка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социально ориентированных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НКО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633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Охрана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окружающей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среды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970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Развитие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субъектов малого и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среднего предпринимательства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8" name="Содержимое 4"/>
          <p:cNvGraphicFramePr>
            <a:graphicFrameLocks/>
          </p:cNvGraphicFramePr>
          <p:nvPr/>
        </p:nvGraphicFramePr>
        <p:xfrm>
          <a:off x="6722669" y="2807741"/>
          <a:ext cx="2067381" cy="14935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6504051" y="2210731"/>
            <a:ext cx="23145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/>
              <a:t>Соотношение программной и </a:t>
            </a:r>
            <a:r>
              <a:rPr lang="ru-RU" sz="1200" b="1" dirty="0" err="1" smtClean="0"/>
              <a:t>непрограммной</a:t>
            </a:r>
            <a:r>
              <a:rPr lang="ru-RU" sz="1200" b="1" dirty="0" smtClean="0"/>
              <a:t> частей бюджета на 2019 год</a:t>
            </a:r>
            <a:endParaRPr lang="ru-RU" sz="1200" b="1" dirty="0"/>
          </a:p>
        </p:txBody>
      </p:sp>
      <p:graphicFrame>
        <p:nvGraphicFramePr>
          <p:cNvPr id="11" name="Схема 10"/>
          <p:cNvGraphicFramePr/>
          <p:nvPr/>
        </p:nvGraphicFramePr>
        <p:xfrm>
          <a:off x="5868468" y="4718304"/>
          <a:ext cx="2960978" cy="13752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2" name="Скругленный прямоугольник 11"/>
          <p:cNvSpPr/>
          <p:nvPr/>
        </p:nvSpPr>
        <p:spPr>
          <a:xfrm>
            <a:off x="1038225" y="1022005"/>
            <a:ext cx="3438524" cy="32696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b">
              <a:defRPr/>
            </a:pPr>
            <a:r>
              <a:rPr lang="ru-RU" sz="1400" dirty="0" smtClean="0">
                <a:solidFill>
                  <a:schemeClr val="tx1"/>
                </a:solidFill>
              </a:rPr>
              <a:t>Программы, всего     </a:t>
            </a:r>
            <a:r>
              <a:rPr lang="ru-RU" sz="2000" b="1" dirty="0" smtClean="0">
                <a:solidFill>
                  <a:srgbClr val="FF0000"/>
                </a:solidFill>
              </a:rPr>
              <a:t>19 599</a:t>
            </a:r>
          </a:p>
        </p:txBody>
      </p:sp>
    </p:spTree>
    <p:extLst>
      <p:ext uri="{BB962C8B-B14F-4D97-AF65-F5344CB8AC3E}">
        <p14:creationId xmlns:p14="http://schemas.microsoft.com/office/powerpoint/2010/main" xmlns="" val="788673863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8312" y="151495"/>
            <a:ext cx="8721931" cy="774780"/>
          </a:xfrm>
        </p:spPr>
        <p:txBody>
          <a:bodyPr anchor="t">
            <a:norm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Путеводитель по бюджету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9392" y="3429000"/>
            <a:ext cx="6068291" cy="2410227"/>
          </a:xfrm>
          <a:noFill/>
        </p:spPr>
        <p:txBody>
          <a:bodyPr>
            <a:normAutofit fontScale="92500" lnSpcReduction="10000"/>
          </a:bodyPr>
          <a:lstStyle/>
          <a:p>
            <a:pPr>
              <a:buClr>
                <a:srgbClr val="FF0000"/>
              </a:buCl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1. Вводная часть</a:t>
            </a:r>
            <a:r>
              <a:rPr lang="en-US" sz="1800" dirty="0" smtClean="0">
                <a:solidFill>
                  <a:srgbClr val="002060"/>
                </a:solidFill>
              </a:rPr>
              <a:t>………………………………</a:t>
            </a:r>
            <a:r>
              <a:rPr lang="ru-RU" sz="1800" dirty="0" smtClean="0">
                <a:solidFill>
                  <a:srgbClr val="002060"/>
                </a:solidFill>
              </a:rPr>
              <a:t>.</a:t>
            </a:r>
            <a:r>
              <a:rPr lang="en-US" sz="1800" dirty="0" smtClean="0">
                <a:solidFill>
                  <a:srgbClr val="002060"/>
                </a:solidFill>
              </a:rPr>
              <a:t>..…………………………</a:t>
            </a:r>
            <a:r>
              <a:rPr lang="ru-RU" sz="1800" dirty="0" smtClean="0">
                <a:solidFill>
                  <a:srgbClr val="002060"/>
                </a:solidFill>
              </a:rPr>
              <a:t>………</a:t>
            </a:r>
            <a:r>
              <a:rPr lang="en-US" sz="1800" dirty="0" smtClean="0">
                <a:solidFill>
                  <a:srgbClr val="002060"/>
                </a:solidFill>
              </a:rPr>
              <a:t>…</a:t>
            </a:r>
            <a:r>
              <a:rPr lang="ru-RU" sz="1800" dirty="0" smtClean="0">
                <a:solidFill>
                  <a:srgbClr val="002060"/>
                </a:solidFill>
              </a:rPr>
              <a:t>4</a:t>
            </a:r>
          </a:p>
          <a:p>
            <a:pPr>
              <a:buClr>
                <a:srgbClr val="FF0000"/>
              </a:buCl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2. Доходы ………………………………………</a:t>
            </a:r>
            <a:r>
              <a:rPr lang="en-US" sz="1800" dirty="0" smtClean="0">
                <a:solidFill>
                  <a:srgbClr val="002060"/>
                </a:solidFill>
              </a:rPr>
              <a:t>………………………</a:t>
            </a:r>
            <a:r>
              <a:rPr lang="ru-RU" sz="1800" dirty="0" smtClean="0">
                <a:solidFill>
                  <a:srgbClr val="002060"/>
                </a:solidFill>
              </a:rPr>
              <a:t>.</a:t>
            </a:r>
            <a:r>
              <a:rPr lang="en-US" sz="1800" dirty="0" smtClean="0">
                <a:solidFill>
                  <a:srgbClr val="002060"/>
                </a:solidFill>
              </a:rPr>
              <a:t>…</a:t>
            </a:r>
            <a:r>
              <a:rPr lang="ru-RU" sz="1800" dirty="0" smtClean="0">
                <a:solidFill>
                  <a:srgbClr val="002060"/>
                </a:solidFill>
              </a:rPr>
              <a:t>……..</a:t>
            </a:r>
            <a:r>
              <a:rPr lang="en-US" sz="1800" dirty="0" smtClean="0">
                <a:solidFill>
                  <a:srgbClr val="002060"/>
                </a:solidFill>
              </a:rPr>
              <a:t>……</a:t>
            </a:r>
            <a:r>
              <a:rPr lang="ru-RU" sz="1800" dirty="0" smtClean="0">
                <a:solidFill>
                  <a:srgbClr val="002060"/>
                </a:solidFill>
              </a:rPr>
              <a:t>14</a:t>
            </a:r>
          </a:p>
          <a:p>
            <a:pPr>
              <a:buClr>
                <a:srgbClr val="FF0000"/>
              </a:buCl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3. Расходы бюджета</a:t>
            </a:r>
            <a:r>
              <a:rPr lang="en-US" sz="1800" dirty="0" smtClean="0">
                <a:solidFill>
                  <a:srgbClr val="002060"/>
                </a:solidFill>
              </a:rPr>
              <a:t>…………………………………</a:t>
            </a:r>
            <a:r>
              <a:rPr lang="ru-RU" sz="1800" dirty="0" smtClean="0">
                <a:solidFill>
                  <a:srgbClr val="002060"/>
                </a:solidFill>
              </a:rPr>
              <a:t>.</a:t>
            </a:r>
            <a:r>
              <a:rPr lang="en-US" sz="1800" dirty="0" smtClean="0">
                <a:solidFill>
                  <a:srgbClr val="002060"/>
                </a:solidFill>
              </a:rPr>
              <a:t>……………</a:t>
            </a:r>
            <a:r>
              <a:rPr lang="ru-RU" sz="1800" dirty="0" smtClean="0">
                <a:solidFill>
                  <a:srgbClr val="002060"/>
                </a:solidFill>
              </a:rPr>
              <a:t>………..</a:t>
            </a:r>
            <a:r>
              <a:rPr lang="en-US" sz="1800" dirty="0" smtClean="0">
                <a:solidFill>
                  <a:srgbClr val="002060"/>
                </a:solidFill>
              </a:rPr>
              <a:t>……</a:t>
            </a:r>
            <a:r>
              <a:rPr lang="ru-RU" sz="1800" dirty="0" smtClean="0">
                <a:solidFill>
                  <a:srgbClr val="002060"/>
                </a:solidFill>
              </a:rPr>
              <a:t>22</a:t>
            </a:r>
          </a:p>
          <a:p>
            <a:pPr>
              <a:buClr>
                <a:srgbClr val="FF0000"/>
              </a:buCl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4. Источники финансирования дефицита бюджета</a:t>
            </a:r>
            <a:r>
              <a:rPr lang="en-US" sz="1800" dirty="0" smtClean="0">
                <a:solidFill>
                  <a:srgbClr val="002060"/>
                </a:solidFill>
              </a:rPr>
              <a:t>…</a:t>
            </a:r>
            <a:r>
              <a:rPr lang="ru-RU" sz="1800" dirty="0" smtClean="0">
                <a:solidFill>
                  <a:srgbClr val="002060"/>
                </a:solidFill>
              </a:rPr>
              <a:t>……….….58</a:t>
            </a:r>
          </a:p>
          <a:p>
            <a:pPr>
              <a:buClr>
                <a:srgbClr val="FF0000"/>
              </a:buCl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5. Ссылки……………………………………………………………………………….60</a:t>
            </a:r>
          </a:p>
          <a:p>
            <a:pPr>
              <a:buClr>
                <a:srgbClr val="FF0000"/>
              </a:buCl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6. Список используемых нормативных правовых актов….…..61</a:t>
            </a:r>
          </a:p>
          <a:p>
            <a:pPr>
              <a:buClr>
                <a:srgbClr val="FF0000"/>
              </a:buCl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7. Сокращения……………………………………………………………………….62</a:t>
            </a:r>
          </a:p>
          <a:p>
            <a:pPr>
              <a:buClr>
                <a:srgbClr val="FF0000"/>
              </a:buCl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8. Контактная информация…………………………………………………..63</a:t>
            </a:r>
          </a:p>
          <a:p>
            <a:pPr>
              <a:buClr>
                <a:srgbClr val="FF0000"/>
              </a:buClr>
              <a:buNone/>
            </a:pPr>
            <a:endParaRPr lang="ru-RU" sz="1800" dirty="0">
              <a:solidFill>
                <a:srgbClr val="002060"/>
              </a:solidFill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66597" y="5408310"/>
            <a:ext cx="553916" cy="988739"/>
          </a:xfrm>
          <a:prstGeom prst="rect">
            <a:avLst/>
          </a:prstGeom>
        </p:spPr>
      </p:pic>
      <p:sp>
        <p:nvSpPr>
          <p:cNvPr id="6" name="Выноска-облако 5"/>
          <p:cNvSpPr/>
          <p:nvPr/>
        </p:nvSpPr>
        <p:spPr>
          <a:xfrm>
            <a:off x="2161308" y="638297"/>
            <a:ext cx="6578930" cy="2790703"/>
          </a:xfrm>
          <a:prstGeom prst="cloudCallout">
            <a:avLst>
              <a:gd name="adj1" fmla="val 38134"/>
              <a:gd name="adj2" fmla="val 109114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 i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algn="ctr"/>
            <a:endParaRPr lang="ru-RU" sz="1100" b="1" i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algn="ctr"/>
            <a:r>
              <a:rPr lang="ru-RU" sz="11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Бюджет – довольно сложный для понимания документ, особенно для человека, непосвященного в бюджетный процесс. </a:t>
            </a:r>
          </a:p>
          <a:p>
            <a:pPr algn="ctr"/>
            <a:r>
              <a:rPr lang="ru-RU" sz="11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Наш Путеводитель наглядно покажет, какие социальные выплаты заложены в бюджете, объем средств, направляемый на ремонт дорог, школ и других зданий, благоустройство территории нашего города. </a:t>
            </a:r>
          </a:p>
          <a:p>
            <a:pPr algn="ctr"/>
            <a:r>
              <a:rPr lang="ru-RU" sz="11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Мы уверены, что информация, представленная в Путеводителе в информативной и компактной форме, позволит Вам расширить свои знания о бюджете и заложить основы для активного участия в бюджетном процессе города</a:t>
            </a:r>
          </a:p>
          <a:p>
            <a:pPr algn="ctr"/>
            <a:endParaRPr lang="ru-RU" sz="1100" b="1" i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42950" y="6087160"/>
            <a:ext cx="68103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400" dirty="0" smtClean="0">
                <a:solidFill>
                  <a:srgbClr val="002060"/>
                </a:solidFill>
              </a:rPr>
              <a:t>Обращаем ваше внимание, что, в случае отсутствия ссылки на период, значения показателей  относятся к </a:t>
            </a:r>
            <a:r>
              <a:rPr lang="ru-RU" sz="1400" b="1" dirty="0" smtClean="0">
                <a:solidFill>
                  <a:srgbClr val="FF0000"/>
                </a:solidFill>
              </a:rPr>
              <a:t>2019</a:t>
            </a:r>
            <a:r>
              <a:rPr lang="ru-RU" sz="1400" dirty="0" smtClean="0">
                <a:solidFill>
                  <a:srgbClr val="002060"/>
                </a:solidFill>
              </a:rPr>
              <a:t> году</a:t>
            </a:r>
            <a:endParaRPr lang="ru-RU" sz="1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044040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200" y="85725"/>
            <a:ext cx="2437549" cy="213285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247900" y="72790"/>
            <a:ext cx="672465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«Развитие и функционирование системы образования города Новокузнецка»</a:t>
            </a:r>
            <a:endParaRPr lang="ru-RU" sz="24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Срок реализации: </a:t>
            </a:r>
            <a: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2015 - 2021 </a:t>
            </a:r>
            <a:r>
              <a:rPr lang="ru-RU" sz="16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годы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80134445"/>
              </p:ext>
            </p:extLst>
          </p:nvPr>
        </p:nvGraphicFramePr>
        <p:xfrm>
          <a:off x="123825" y="3347710"/>
          <a:ext cx="8919986" cy="3413478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693835"/>
                <a:gridCol w="259145"/>
                <a:gridCol w="571520"/>
                <a:gridCol w="854936"/>
                <a:gridCol w="840069"/>
                <a:gridCol w="865580"/>
                <a:gridCol w="834901"/>
              </a:tblGrid>
              <a:tr h="631938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Объем финансирования муниципальной программы</a:t>
                      </a:r>
                      <a:endParaRPr lang="ru-RU" sz="1200" dirty="0">
                        <a:solidFill>
                          <a:srgbClr val="3152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2017</a:t>
                      </a:r>
                      <a:r>
                        <a:rPr lang="ru-RU" sz="1200" baseline="0" dirty="0" smtClean="0"/>
                        <a:t>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2018г.</a:t>
                      </a:r>
                      <a:r>
                        <a:rPr lang="ru-RU" sz="1200" baseline="0" dirty="0" smtClean="0"/>
                        <a:t> </a:t>
                      </a:r>
                    </a:p>
                    <a:p>
                      <a:pPr algn="ctr"/>
                      <a:r>
                        <a:rPr lang="ru-RU" sz="1200" baseline="0" dirty="0" smtClean="0"/>
                        <a:t>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2019г.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2020г.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2021г.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89958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/>
                        <a:t>7 </a:t>
                      </a:r>
                      <a:r>
                        <a:rPr lang="ru-RU" sz="1400" b="1" u="none" strike="noStrike" dirty="0" smtClean="0"/>
                        <a:t>143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/>
                        <a:t>8 403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/>
                        <a:t>8 674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/>
                        <a:t>8 160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/>
                        <a:t>8 </a:t>
                      </a:r>
                      <a:r>
                        <a:rPr lang="ru-RU" sz="1400" b="1" u="none" strike="noStrike" dirty="0" smtClean="0"/>
                        <a:t>133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70831">
                <a:tc gridSpan="7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5543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/>
                        <a:t>Доля детей в возрасте от 1,5 до 6,5 лет, получающих дошкольную образовательную </a:t>
                      </a:r>
                      <a:r>
                        <a:rPr lang="ru-RU" sz="1200" u="none" strike="noStrike" dirty="0" smtClean="0"/>
                        <a:t>услугу </a:t>
                      </a:r>
                      <a:r>
                        <a:rPr lang="ru-RU" sz="1200" u="none" strike="noStrike" dirty="0"/>
                        <a:t>в общей численности детей в возрасте 1 - 6 лет, </a:t>
                      </a:r>
                      <a:r>
                        <a:rPr lang="ru-RU" sz="1200" u="none" strike="noStrike" dirty="0" smtClean="0"/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/>
                        <a:t>87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/>
                        <a:t>87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87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/>
                        <a:t>87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/>
                        <a:t>87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551065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/>
                        <a:t>Численность детей-сирот, обучающихся и воспитывающихся в организациях для детей-сирот и детей, оставшихся без </a:t>
                      </a:r>
                      <a:r>
                        <a:rPr lang="ru-RU" sz="1200" u="none" strike="noStrike" dirty="0" smtClean="0"/>
                        <a:t>попечения родителей, чел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/>
                        <a:t>357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/>
                        <a:t>357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/>
                        <a:t>357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357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/>
                        <a:t>357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551065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/>
                        <a:t>Доля детей в возрасте 5 - 18 лет, получающих услуги дополнительного образования в муниципальных образовательных организациях, в общей численности детей в возрасте 5 - 18 лет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/>
                        <a:t>76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76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/>
                        <a:t>76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/>
                        <a:t>76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/>
                        <a:t>76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17177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/>
                        <a:t>Доля обучающихся общеобразовательных организаций, охваченных горячим питанием, в общей численности </a:t>
                      </a:r>
                      <a:r>
                        <a:rPr lang="ru-RU" sz="1200" u="none" strike="noStrike" dirty="0" smtClean="0"/>
                        <a:t>обучающихся, </a:t>
                      </a:r>
                      <a:r>
                        <a:rPr lang="ru-RU" sz="1200" u="none" strike="noStrike" dirty="0"/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81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81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81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/>
                        <a:t>81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/>
                        <a:t>81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70511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/>
                        <a:t>Количество детей, охваченных круглогодичным отдыхом и </a:t>
                      </a:r>
                      <a:r>
                        <a:rPr lang="ru-RU" sz="1200" u="none" strike="noStrike" dirty="0" smtClean="0"/>
                        <a:t>оздоровлением, чел</a:t>
                      </a:r>
                      <a:r>
                        <a:rPr lang="ru-RU" sz="1200" u="none" strike="noStrike" dirty="0"/>
                        <a:t>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37 815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38 167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38 167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38 167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38 167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186610" y="930303"/>
            <a:ext cx="6957390" cy="2385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/>
                </a:solidFill>
              </a:rPr>
              <a:t>           Цель:</a:t>
            </a:r>
          </a:p>
          <a:p>
            <a:pPr>
              <a:spcBef>
                <a:spcPts val="600"/>
              </a:spcBef>
            </a:pPr>
            <a:r>
              <a:rPr lang="ru-RU" sz="1200" dirty="0" smtClean="0">
                <a:solidFill>
                  <a:schemeClr val="tx2"/>
                </a:solidFill>
                <a:ea typeface="Verdana" pitchFamily="34" charset="0"/>
                <a:cs typeface="Verdana" pitchFamily="34" charset="0"/>
              </a:rPr>
              <a:t>Обеспечение доступности и качества образования на территории города Новокузнецка</a:t>
            </a:r>
            <a:endParaRPr lang="ru-RU" sz="20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r>
              <a:rPr lang="ru-RU" b="1" i="1" dirty="0" smtClean="0">
                <a:solidFill>
                  <a:schemeClr val="tx2"/>
                </a:solidFill>
                <a:ea typeface="+mj-ea"/>
                <a:cs typeface="+mj-cs"/>
              </a:rPr>
              <a:t>           </a:t>
            </a:r>
            <a:r>
              <a:rPr lang="ru-RU" i="1" dirty="0" smtClean="0">
                <a:solidFill>
                  <a:schemeClr val="tx2"/>
                </a:solidFill>
                <a:ea typeface="+mj-ea"/>
                <a:cs typeface="+mj-cs"/>
              </a:rPr>
              <a:t>Задачи:</a:t>
            </a:r>
            <a:endParaRPr lang="ru-RU" i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-228600" fontAlgn="t">
              <a:spcBef>
                <a:spcPts val="600"/>
              </a:spcBef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ea typeface="Verdana" pitchFamily="34" charset="0"/>
                <a:cs typeface="Verdana" pitchFamily="34" charset="0"/>
              </a:rPr>
              <a:t>Создание в системе дошкольного, общего и дополнительного образования равных возможностей для получения качественного образования и позитивной социализации детей;</a:t>
            </a:r>
            <a:endParaRPr lang="ru-RU" sz="1200" dirty="0">
              <a:solidFill>
                <a:schemeClr val="tx2"/>
              </a:solidFill>
              <a:ea typeface="Verdana" pitchFamily="34" charset="0"/>
              <a:cs typeface="Verdana" pitchFamily="34" charset="0"/>
            </a:endParaRPr>
          </a:p>
          <a:p>
            <a:pPr indent="-228600" fontAlgn="t">
              <a:spcBef>
                <a:spcPts val="600"/>
              </a:spcBef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ea typeface="Verdana" pitchFamily="34" charset="0"/>
                <a:cs typeface="Verdana" pitchFamily="34" charset="0"/>
              </a:rPr>
              <a:t>Сохранение и развитие сложившейся в Кемеровской области и в городе Новокузнецке системы социальной поддержки субъектов образовательного процесса;</a:t>
            </a:r>
            <a:endParaRPr lang="ru-RU" sz="1200" dirty="0">
              <a:solidFill>
                <a:schemeClr val="tx2"/>
              </a:solidFill>
              <a:ea typeface="Verdana" pitchFamily="34" charset="0"/>
              <a:cs typeface="Verdana" pitchFamily="34" charset="0"/>
            </a:endParaRPr>
          </a:p>
          <a:p>
            <a:pPr indent="-228600" fontAlgn="t">
              <a:spcBef>
                <a:spcPts val="600"/>
              </a:spcBef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ea typeface="Verdana" pitchFamily="34" charset="0"/>
                <a:cs typeface="Verdana" pitchFamily="34" charset="0"/>
              </a:rPr>
              <a:t>Повышение эффективности использования бюджетных средств; </a:t>
            </a:r>
            <a:endParaRPr lang="ru-RU" sz="1200" dirty="0">
              <a:solidFill>
                <a:schemeClr val="tx2"/>
              </a:solidFill>
              <a:ea typeface="Verdana" pitchFamily="34" charset="0"/>
              <a:cs typeface="Verdana" pitchFamily="34" charset="0"/>
            </a:endParaRPr>
          </a:p>
          <a:p>
            <a:pPr indent="-228600" fontAlgn="t">
              <a:spcBef>
                <a:spcPts val="600"/>
              </a:spcBef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ea typeface="Verdana" pitchFamily="34" charset="0"/>
                <a:cs typeface="Verdana" pitchFamily="34" charset="0"/>
              </a:rPr>
              <a:t>Обеспечение эффективного управления реализацией муниципальной программы.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006263" y="3912040"/>
            <a:ext cx="895963" cy="20673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</a:rPr>
              <a:t>млн руб.</a:t>
            </a:r>
            <a:endParaRPr lang="ru-RU" sz="1400" dirty="0"/>
          </a:p>
        </p:txBody>
      </p:sp>
      <p:pic>
        <p:nvPicPr>
          <p:cNvPr id="11" name="Рисунок 10" descr="задач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4382" y="978008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53739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007458" y="611638"/>
            <a:ext cx="464051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«Развитие системы социальной защиты населения города Новокузнецка»</a:t>
            </a:r>
            <a:endParaRPr lang="ru-RU" sz="24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ctr"/>
            <a:r>
              <a:rPr lang="ru-RU" sz="16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Срок реализации: </a:t>
            </a:r>
            <a: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2015 - 2021 </a:t>
            </a:r>
            <a:r>
              <a:rPr lang="ru-RU" sz="16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годы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19917" y="2413337"/>
            <a:ext cx="76657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</a:rPr>
              <a:t>Цель:</a:t>
            </a:r>
            <a:r>
              <a:rPr lang="ru-RU" sz="9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Повышение эффективности социальной поддержки населения города Новокузнецка и повышение качества и доступности предоставления услуг по социальному обслуживанию</a:t>
            </a:r>
            <a:endParaRPr lang="ru-RU" sz="1200" dirty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5931" y="3586038"/>
            <a:ext cx="821213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ea typeface="+mj-ea"/>
                <a:cs typeface="+mj-cs"/>
              </a:rPr>
              <a:t>Задачи:</a:t>
            </a:r>
          </a:p>
          <a:p>
            <a:pPr marL="457200" indent="-4572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Предоставление мер социальной поддержки и организация мероприятий, направленных на повышение благополучия отдельных категорий граждан, проживающих на территории Новокузнецкого городского округа;</a:t>
            </a:r>
          </a:p>
          <a:p>
            <a:pPr marL="457200" indent="-4572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Создание благоприятных условий для жизнедеятельности семьи, рождения детей;</a:t>
            </a:r>
          </a:p>
          <a:p>
            <a:pPr marL="457200" indent="-4572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Укрепление социальной защищенности инвалидов и иных маломобильных категорий населения города;</a:t>
            </a:r>
          </a:p>
          <a:p>
            <a:pPr marL="457200" indent="-4572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Повышение эффективности функционирования органов социальной защиты населения;</a:t>
            </a:r>
          </a:p>
          <a:p>
            <a:pPr marL="457200" indent="-4572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Повышение эффективности использования средств бюджета Новокузнецкого городского округа;</a:t>
            </a:r>
          </a:p>
          <a:p>
            <a:pPr marL="457200" indent="-4572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 Создание условий для повышения качества жизни отдельных категорий граждан, степени их социальной защищенности;</a:t>
            </a:r>
          </a:p>
          <a:p>
            <a:pPr marL="457200" indent="-4572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Сохранение загородных оздоровительных учреждений и оздоровление детей, оказавшихся в трудной жизненной ситуации.</a:t>
            </a:r>
          </a:p>
        </p:txBody>
      </p:sp>
      <p:pic>
        <p:nvPicPr>
          <p:cNvPr id="9" name="Рисунок 8" descr="соц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174435" cy="2329732"/>
          </a:xfrm>
          <a:prstGeom prst="rect">
            <a:avLst/>
          </a:prstGeom>
        </p:spPr>
      </p:pic>
      <p:pic>
        <p:nvPicPr>
          <p:cNvPr id="8" name="Рисунок 7" descr="задач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9050" y="2544415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20768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27734786"/>
              </p:ext>
            </p:extLst>
          </p:nvPr>
        </p:nvGraphicFramePr>
        <p:xfrm>
          <a:off x="168989" y="1984577"/>
          <a:ext cx="8745763" cy="4520028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518226"/>
                <a:gridCol w="816228"/>
                <a:gridCol w="816228"/>
                <a:gridCol w="817400"/>
                <a:gridCol w="806826"/>
                <a:gridCol w="116840"/>
                <a:gridCol w="854015"/>
              </a:tblGrid>
              <a:tr h="416405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2017 (факт)</a:t>
                      </a:r>
                      <a:endParaRPr lang="ru-RU" sz="1200" b="1" dirty="0">
                        <a:solidFill>
                          <a:srgbClr val="2F4E0A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2018 (оценка)</a:t>
                      </a:r>
                      <a:endParaRPr lang="ru-RU" sz="1200" b="1" dirty="0">
                        <a:solidFill>
                          <a:srgbClr val="2F4E0A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2019г. (прогноз)</a:t>
                      </a:r>
                      <a:endParaRPr lang="ru-RU" sz="1200" b="1" dirty="0">
                        <a:solidFill>
                          <a:srgbClr val="2F4E0A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2020г. (прогноз)</a:t>
                      </a:r>
                      <a:endParaRPr lang="ru-RU" sz="1200" b="1" dirty="0">
                        <a:solidFill>
                          <a:srgbClr val="2F4E0A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2F4E0A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2021г. (прогноз)</a:t>
                      </a:r>
                      <a:endParaRPr lang="ru-RU" sz="1200" b="1" dirty="0">
                        <a:solidFill>
                          <a:srgbClr val="2F4E0A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56919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2 910</a:t>
                      </a:r>
                      <a:endParaRPr lang="ru-RU" sz="1400" b="1" dirty="0">
                        <a:latin typeface="+mj-lt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3 190</a:t>
                      </a:r>
                      <a:endParaRPr lang="ru-RU" sz="1400" b="1" dirty="0">
                        <a:latin typeface="+mj-lt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3 510</a:t>
                      </a:r>
                      <a:endParaRPr lang="ru-RU" sz="1400" b="1" dirty="0">
                        <a:latin typeface="+mj-lt"/>
                        <a:cs typeface="Arial" pitchFamily="34" charset="0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3 421</a:t>
                      </a:r>
                      <a:endParaRPr lang="ru-RU" sz="1400" b="1" dirty="0">
                        <a:latin typeface="+mj-lt"/>
                        <a:cs typeface="Arial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+mj-lt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3 441</a:t>
                      </a:r>
                      <a:endParaRPr lang="ru-RU" sz="1400" b="1" dirty="0">
                        <a:latin typeface="+mj-lt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240836">
                <a:tc gridSpan="7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691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/>
                        <a:t>Доля граждан, получающих социальную поддержку, от общего количества граждан, обратившихся в органы социальной защиты по вопросу предоставления мер  социальной поддержки, 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100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100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100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691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/>
                        <a:t>Уровень удовлетворенности граждан качеством предоставления услуг муниципальными учреждениями социального обслуживания населения, 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95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99,5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99,5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99,5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99,5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691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/>
                        <a:t>Средний объем дохода отдельных категорий граждан в месяц за счет предоставления мер социальной поддержки, в том числе по оплате жилищно-коммунальных услуг, руб.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776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998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1 000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1 000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1000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691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/>
                        <a:t>Средний размер адресной социальной помощи на одного получателя за счет средств местного бюджета, руб.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9 711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8 500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8 500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8 500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8500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691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/>
                        <a:t>Отношение среднемесячной заработной платы социальных работников муниципальных учреждений к средней заработной плате по Кемеровской области, 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89,5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100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100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691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/>
                        <a:t>Доля граждан, для которых организован социально полезный досуг в общей численности граждан, состоящих на учете в органах социальной защиты, 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100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100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100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100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691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/>
                        <a:t>Доля оздоровленных детей из числа детей, проживающих в городе Новокузнецке и находящихся в трудной жизненной ситуации, подлежащих оздоровлению, 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100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100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100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100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4063117" y="142511"/>
            <a:ext cx="464051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</a:rPr>
              <a:t>МП «Развитие системы социальной защиты населения города Новокузнецка»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</a:rPr>
              <a:t>Срок реализации: 2015 - 2021 годы</a:t>
            </a:r>
            <a:endParaRPr lang="ru-RU" sz="1600" dirty="0">
              <a:solidFill>
                <a:schemeClr val="tx2"/>
              </a:solidFill>
            </a:endParaRPr>
          </a:p>
        </p:txBody>
      </p:sp>
      <p:pic>
        <p:nvPicPr>
          <p:cNvPr id="9" name="Рисунок 8" descr="соц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0"/>
            <a:ext cx="3975652" cy="1908313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/>
          <p:nvPr/>
        </p:nvSpPr>
        <p:spPr>
          <a:xfrm>
            <a:off x="2030117" y="2510598"/>
            <a:ext cx="919818" cy="27235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</a:rPr>
              <a:t>млн руб.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xmlns="" val="1620768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520563" y="219999"/>
            <a:ext cx="635309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«Обеспечение жилыми помещениями отдельных категорий граждан города Новокузнецка»</a:t>
            </a:r>
            <a:endParaRPr lang="ru-RU" sz="24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Срок реализации: 2015 - 2021 годы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453892" y="2150252"/>
            <a:ext cx="50636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/>
                </a:solidFill>
              </a:rPr>
              <a:t>Цель:</a:t>
            </a:r>
          </a:p>
          <a:p>
            <a:r>
              <a:rPr lang="ru-RU" sz="9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Улучшение жилищных условий отдельных категорий граждан</a:t>
            </a:r>
            <a:endParaRPr lang="ru-RU" sz="1200" dirty="0">
              <a:solidFill>
                <a:schemeClr val="tx2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3954" y="3164619"/>
            <a:ext cx="847609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Задачи:</a:t>
            </a:r>
          </a:p>
          <a:p>
            <a:pPr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9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  <a:r>
              <a:rPr lang="ru-RU" sz="1200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. Обеспечение жильем молодых семей, признанных в установленном порядке нуждающимися в жилых помещениях;</a:t>
            </a:r>
          </a:p>
          <a:p>
            <a:pPr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2. Обеспечение реализации жилищных прав граждан, проживающих в аварийном жилищном фонде; </a:t>
            </a:r>
          </a:p>
          <a:p>
            <a:pPr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3. Исполнение обязательств по предоставлению жилых помещений на основании вступивших в законную силу решений судов общей юрисдикции;</a:t>
            </a:r>
          </a:p>
          <a:p>
            <a:pPr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4. Улучшение жилищного положения детей-сирот и детей, оставшихся без попечения родителей;</a:t>
            </a:r>
          </a:p>
          <a:p>
            <a:pPr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5. Улучшение жилищных условий социальных категорий граждан, состоящих на учете в качестве нуждающихся в жилых помещениях, предоставляемых по договорам социального найма;</a:t>
            </a:r>
          </a:p>
          <a:p>
            <a:pPr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6. Обследование территорий и содействие в переселении граждан из ветхого жилья, ставшего непригодным для проживания в результате ведения горных работ;</a:t>
            </a:r>
          </a:p>
          <a:p>
            <a:pPr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7. Повышение эффективности использования бюджетных средств;</a:t>
            </a:r>
          </a:p>
          <a:p>
            <a:pPr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8. Улучшение жилищных условий граждан, состоящих на учете в качестве нуждающихся в жилых помещениях, предоставляемых по договорам социального найма вне очереди.</a:t>
            </a:r>
          </a:p>
        </p:txBody>
      </p:sp>
      <p:grpSp>
        <p:nvGrpSpPr>
          <p:cNvPr id="8" name="Группа 10"/>
          <p:cNvGrpSpPr/>
          <p:nvPr/>
        </p:nvGrpSpPr>
        <p:grpSpPr>
          <a:xfrm>
            <a:off x="143118" y="182284"/>
            <a:ext cx="2319911" cy="2432321"/>
            <a:chOff x="11832" y="1772816"/>
            <a:chExt cx="1959289" cy="2111200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18888" t="10783" r="18461" b="8592"/>
            <a:stretch/>
          </p:blipFill>
          <p:spPr>
            <a:xfrm>
              <a:off x="76333" y="1772816"/>
              <a:ext cx="1894788" cy="18288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268370">
              <a:off x="11832" y="3118521"/>
              <a:ext cx="765495" cy="765495"/>
            </a:xfrm>
            <a:prstGeom prst="rect">
              <a:avLst/>
            </a:prstGeom>
          </p:spPr>
        </p:pic>
      </p:grpSp>
      <p:pic>
        <p:nvPicPr>
          <p:cNvPr id="10" name="Рисунок 9" descr="задач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42291" y="2218410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7394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4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760452" y="116632"/>
            <a:ext cx="653840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</a:rPr>
              <a:t>МП «Обеспечение жилыми помещениями отдельных категорий граждан города Новокузнецка»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</a:rPr>
              <a:t>Срок реализации: 2015 - 2021 годы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15659244"/>
              </p:ext>
            </p:extLst>
          </p:nvPr>
        </p:nvGraphicFramePr>
        <p:xfrm>
          <a:off x="287523" y="2100504"/>
          <a:ext cx="8568953" cy="4610847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526993"/>
                <a:gridCol w="808392"/>
                <a:gridCol w="808392"/>
                <a:gridCol w="808392"/>
                <a:gridCol w="808392"/>
                <a:gridCol w="808392"/>
              </a:tblGrid>
              <a:tr h="421599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Объем финансирования муниципальной программы</a:t>
                      </a:r>
                      <a:endParaRPr lang="ru-RU" sz="1200" dirty="0">
                        <a:solidFill>
                          <a:srgbClr val="3152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2017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2018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2019г.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2020г.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2021г.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61371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675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222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210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169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172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152623">
                <a:tc gridSpan="6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137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/>
                        <a:t>Доля населения, получившего жилые помещения и улучшившего жилищные условия в отчетном году, в общей численности населения Новокузнецкого городского округа, состоящего на учете в качестве нуждающегося в жилых помещениях (%)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8,0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/>
                        <a:t>10,27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10,3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10,3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/>
                        <a:t>10,3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6137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/>
                        <a:t>Количество молодых семей, улучшивших жилищные условия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39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/>
                        <a:t>35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/>
                        <a:t>49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/>
                        <a:t> 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 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6137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/>
                        <a:t>Количество семей, переселенных из аварийного жилищного фонда в благоустроенные жилые помещения, отвечающие установленным требованиям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/>
                        <a:t>200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 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 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6137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/>
                        <a:t>Количество жилых помещений, приобретенных для детей-сирот и детей, оставшихся без попечения родителей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79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88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160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160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/>
                        <a:t>160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6137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/>
                        <a:t>Количество жилых помещений, приобретенных для социальных категорий граждан, состоящих на учете в качестве нуждающихся в жилых помещениях, предоставляемых по договорам социального найма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14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21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31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31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/>
                        <a:t>31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6137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/>
                        <a:t>Количество жилых помещений, приобретенных для предоставления их гражданам, состоящим на учете в качестве нуждающихся в жилых помещениях, предоставляемых по договорам социального найма вне очереди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75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75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/>
                        <a:t>75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pSp>
        <p:nvGrpSpPr>
          <p:cNvPr id="8" name="Группа 10"/>
          <p:cNvGrpSpPr/>
          <p:nvPr/>
        </p:nvGrpSpPr>
        <p:grpSpPr>
          <a:xfrm>
            <a:off x="0" y="76741"/>
            <a:ext cx="2319911" cy="2432321"/>
            <a:chOff x="11832" y="1772816"/>
            <a:chExt cx="1959289" cy="2111200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18888" t="10783" r="18461" b="8592"/>
            <a:stretch/>
          </p:blipFill>
          <p:spPr>
            <a:xfrm>
              <a:off x="76333" y="1772816"/>
              <a:ext cx="1894788" cy="18288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268370">
              <a:off x="11832" y="3118521"/>
              <a:ext cx="765495" cy="765495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/>
        </p:nvSpPr>
        <p:spPr>
          <a:xfrm>
            <a:off x="2340218" y="2629869"/>
            <a:ext cx="919818" cy="27235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</a:rPr>
              <a:t>млн руб.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xmlns="" val="407394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236180" y="116631"/>
            <a:ext cx="606267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«Основные направления развития территории Новокузнецкого городского округа»</a:t>
            </a:r>
            <a:endParaRPr lang="ru-RU" sz="24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Срок реализации: 2015 - 2021 годы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75652" y="1824249"/>
            <a:ext cx="482644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</a:rPr>
              <a:t>:</a:t>
            </a:r>
          </a:p>
          <a:p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 Стимулирование градостроительной деятельности на территории Новокузнецкого городского округа, совершенствование системы управления земельными ресурсами на территории Новокузнецкого городского округа</a:t>
            </a:r>
            <a:endParaRPr lang="ru-RU" sz="1200" dirty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7566" y="2996952"/>
            <a:ext cx="8452236" cy="28954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Задачи:</a:t>
            </a:r>
          </a:p>
          <a:p>
            <a:pPr marL="228600" indent="-228600"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Разработка и актуализация градостроительной документации Новокузнецкого городского округа;</a:t>
            </a:r>
          </a:p>
          <a:p>
            <a:pPr marL="228600" indent="-228600"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Формирование архитектурного облика Новокузнецкого городского округа, в том числе единого эстетического рекламно-информационного пространства;</a:t>
            </a:r>
          </a:p>
          <a:p>
            <a:pPr marL="228600" indent="-228600"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Соблюдение процедур и повышение качества оказания муниципальных услуг в сфере строительства и в сфере земельных ресурсов в соответствии с действующим законодательством Российской Федерации;</a:t>
            </a:r>
          </a:p>
          <a:p>
            <a:pPr marL="228600" indent="-228600"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Повышение качества оказания муниципальных услуг за счет создания инфраструктуры и актуализации пространственных данных Новокузнецкого городского округа;</a:t>
            </a:r>
          </a:p>
          <a:p>
            <a:pPr marL="228600" indent="-228600"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Увеличение доходов бюджета Новокузнецкого городского округа от использования земельных участков на праве аренды</a:t>
            </a:r>
          </a:p>
          <a:p>
            <a:pPr marL="228600" indent="-228600"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Обеспечение контроля за соблюдением требований действующего законодательства Российской Федерации в области градостроительства и земельных правоотношений;</a:t>
            </a:r>
          </a:p>
          <a:p>
            <a:pPr marL="228600" indent="-228600"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Повышение эффективности использования бюджетных средств;</a:t>
            </a:r>
          </a:p>
          <a:p>
            <a:pPr marL="228600" indent="-228600"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Эффективное управление реализацией настоящей программы.</a:t>
            </a:r>
            <a:endParaRPr lang="ru-RU" sz="2000" dirty="0" smtClean="0">
              <a:solidFill>
                <a:schemeClr val="tx2"/>
              </a:solidFill>
              <a:latin typeface="+mj-lt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246769" cy="25102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задач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5272" y="1908311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7394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4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555777" y="116632"/>
            <a:ext cx="620866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</a:rPr>
              <a:t>МП «Основные направления развития территории Новокузнецкого городского округа»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</a:rPr>
              <a:t>Срок реализации: 2015 - 2021 годы</a:t>
            </a:r>
            <a:endParaRPr lang="ru-RU" sz="2400" dirty="0"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15659244"/>
              </p:ext>
            </p:extLst>
          </p:nvPr>
        </p:nvGraphicFramePr>
        <p:xfrm>
          <a:off x="287523" y="2734573"/>
          <a:ext cx="8568953" cy="3744834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526993"/>
                <a:gridCol w="808392"/>
                <a:gridCol w="808392"/>
                <a:gridCol w="808392"/>
                <a:gridCol w="808392"/>
                <a:gridCol w="808392"/>
              </a:tblGrid>
              <a:tr h="429435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Объем финансирования муниципальной программы</a:t>
                      </a:r>
                      <a:endParaRPr lang="ru-RU" sz="1200" dirty="0">
                        <a:solidFill>
                          <a:srgbClr val="3152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2017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2018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2019г.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2020г.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2021г.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11018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1" i="0" u="none" strike="noStrike" kern="1200" dirty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51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1" i="0" u="none" strike="noStrike" kern="1200" dirty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54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1" i="0" u="none" strike="noStrike" kern="1200" dirty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65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1" i="0" u="none" strike="noStrike" kern="1200" dirty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62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1" i="0" u="none" strike="noStrike" kern="1200" dirty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62</a:t>
                      </a:r>
                    </a:p>
                  </a:txBody>
                  <a:tcPr marL="9525" marR="9525" marT="9525" marB="0" anchor="b"/>
                </a:tc>
              </a:tr>
              <a:tr h="257662">
                <a:tc gridSpan="6"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2"/>
                          </a:solidFill>
                        </a:rPr>
                        <a:t>Целевые показатели реализации муниципальной программы</a:t>
                      </a:r>
                      <a:endParaRPr lang="ru-RU" sz="1400" b="1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4269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Доля площади земельных участков, предоставленных для жилищного строительства, в общей площади земельных участков, предоставленных для строительства в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городе,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45,0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36,0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36,5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37,0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37,5</a:t>
                      </a:r>
                    </a:p>
                  </a:txBody>
                  <a:tcPr marL="9525" marR="9525" marT="9525" marB="0" anchor="ctr"/>
                </a:tc>
              </a:tr>
              <a:tr h="352495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Доля площади земельных участков, вовлеченных в экономический оборот, в общей площади территории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города,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85,6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85,2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85,5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85,9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86,0</a:t>
                      </a:r>
                    </a:p>
                  </a:txBody>
                  <a:tcPr marL="9525" marR="9525" marT="9525" marB="0" anchor="ctr"/>
                </a:tc>
              </a:tr>
              <a:tr h="352495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Площадь территории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города,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обеспеченная обновленным топографическим планом масштаба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1:500,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га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770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1060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1070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1075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1080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696044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Доля площади территории, обеспеченной пространственными данными масштаба 1:500 в цифровом виде, в общей площади территории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города,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обеспеченной картографическим материалом масштаба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1:500,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100,0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100,0</a:t>
                      </a:r>
                    </a:p>
                  </a:txBody>
                  <a:tcPr marL="9525" marR="9525" marT="9525" marB="0" anchor="ctr"/>
                </a:tc>
              </a:tr>
              <a:tr h="311018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Уровень собираемости арендной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платы,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84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311018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Процент выполнения плана плановых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проверок,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93" y="98341"/>
            <a:ext cx="2597830" cy="19323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Скругленный прямоугольник 7"/>
          <p:cNvSpPr/>
          <p:nvPr/>
        </p:nvSpPr>
        <p:spPr>
          <a:xfrm>
            <a:off x="2324316" y="3220250"/>
            <a:ext cx="919818" cy="27235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</a:rPr>
              <a:t>млн руб.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xmlns="" val="407394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40" y="3912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934030" y="151138"/>
            <a:ext cx="5764697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«Управление муниципальными финансами</a:t>
            </a:r>
          </a:p>
          <a:p>
            <a:pPr algn="ctr"/>
            <a:r>
              <a:rPr lang="ru-RU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Новокузнецкого городского округа»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Срок реализации: 2015 - 2021 годы</a:t>
            </a:r>
            <a:endParaRPr lang="ru-RU" sz="16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37676019"/>
              </p:ext>
            </p:extLst>
          </p:nvPr>
        </p:nvGraphicFramePr>
        <p:xfrm>
          <a:off x="274990" y="4082793"/>
          <a:ext cx="8574719" cy="2626838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526993"/>
                <a:gridCol w="808392"/>
                <a:gridCol w="814158"/>
                <a:gridCol w="808392"/>
                <a:gridCol w="808392"/>
                <a:gridCol w="808392"/>
              </a:tblGrid>
              <a:tr h="470164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2017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2018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2019г.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2020г.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2021г.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77907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361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286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349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358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395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268665">
                <a:tc gridSpan="6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871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 smtClean="0">
                          <a:effectLst/>
                        </a:rPr>
                        <a:t>Доля расходов бюджета города, формируемых в рамках программ, в общем объеме расходов бюджета города., </a:t>
                      </a:r>
                      <a:r>
                        <a:rPr lang="ru-RU" sz="1200" u="none" strike="noStrike" baseline="0" dirty="0" smtClean="0">
                          <a:effectLst/>
                        </a:rPr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98,2</a:t>
                      </a:r>
                      <a:endParaRPr lang="ru-RU" sz="1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97,7</a:t>
                      </a:r>
                      <a:endParaRPr lang="ru-RU" sz="1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97,9</a:t>
                      </a:r>
                      <a:endParaRPr lang="ru-RU" sz="1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96,7</a:t>
                      </a:r>
                      <a:endParaRPr lang="ru-RU" sz="1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95,7</a:t>
                      </a:r>
                      <a:endParaRPr lang="ru-RU" sz="1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17897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 smtClean="0">
                          <a:effectLst/>
                        </a:rPr>
                        <a:t>Темп роста объема налоговых и неналоговых доходов бюджета города,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94,1</a:t>
                      </a:r>
                      <a:endParaRPr lang="ru-RU" sz="1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118,5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101,8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101,9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97,2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41349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 smtClean="0">
                          <a:effectLst/>
                        </a:rPr>
                        <a:t>Доля расходов бюджета города, направленная на поддержку и развитие социальной сферы</a:t>
                      </a:r>
                      <a:r>
                        <a:rPr lang="ru-RU" sz="1200" u="none" strike="noStrike" baseline="0" dirty="0" smtClean="0">
                          <a:effectLst/>
                        </a:rPr>
                        <a:t>, 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62,5</a:t>
                      </a:r>
                      <a:endParaRPr lang="ru-RU" sz="1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64,9</a:t>
                      </a:r>
                      <a:endParaRPr lang="ru-RU" sz="1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67,8</a:t>
                      </a:r>
                      <a:endParaRPr lang="ru-RU" sz="1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71,8</a:t>
                      </a:r>
                      <a:endParaRPr lang="ru-RU" sz="1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73</a:t>
                      </a:r>
                      <a:endParaRPr lang="ru-RU" sz="1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41349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 smtClean="0">
                          <a:effectLst/>
                        </a:rPr>
                        <a:t>Доля объема просроченной кредиторской задолженности в расходах бюджета города, </a:t>
                      </a:r>
                      <a:r>
                        <a:rPr lang="ru-RU" sz="1200" u="none" strike="noStrike" baseline="0" dirty="0" smtClean="0">
                          <a:effectLst/>
                        </a:rPr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0,1</a:t>
                      </a:r>
                      <a:endParaRPr lang="ru-RU" sz="1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0,1</a:t>
                      </a:r>
                      <a:endParaRPr lang="ru-RU" sz="1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0,1</a:t>
                      </a:r>
                      <a:endParaRPr lang="ru-RU" sz="1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0,1</a:t>
                      </a:r>
                      <a:endParaRPr lang="ru-RU" sz="1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0,1</a:t>
                      </a:r>
                      <a:endParaRPr lang="ru-RU" sz="1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2965836" y="1710505"/>
            <a:ext cx="60426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</a:rPr>
              <a:t>:</a:t>
            </a:r>
          </a:p>
          <a:p>
            <a:r>
              <a:rPr lang="ru-RU" sz="9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</a:t>
            </a: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Повышение качества управления муниципальными финансами для обеспечения сбалансированности и устойчивости бюджета Новокузнецкого городского округа</a:t>
            </a:r>
            <a:endParaRPr lang="ru-RU" sz="1200" dirty="0">
              <a:solidFill>
                <a:schemeClr val="tx2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89848" y="2438284"/>
            <a:ext cx="583509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Задачи: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Повышение бюджетного потенциала, обеспечение долгосрочной устойчивости и сбалансированности бюджетной системы, эффективное выполнение бюджетных полномочий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Проведение ответственной долговой политики, обеспечение своевременного исполнения долговых обязательств.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Повышение прозрачности бюджета города и бюджетного процесса.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5" y="0"/>
            <a:ext cx="2510286" cy="25102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Скругленный прямоугольник 8"/>
          <p:cNvSpPr/>
          <p:nvPr/>
        </p:nvSpPr>
        <p:spPr>
          <a:xfrm>
            <a:off x="2220949" y="4564005"/>
            <a:ext cx="919818" cy="27235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</a:rPr>
              <a:t>млн руб.</a:t>
            </a:r>
            <a:endParaRPr lang="ru-RU" sz="1400" dirty="0"/>
          </a:p>
        </p:txBody>
      </p:sp>
      <p:pic>
        <p:nvPicPr>
          <p:cNvPr id="11" name="Рисунок 10" descr="задач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73164" y="1804944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2018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40" y="3912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387255" y="151138"/>
            <a:ext cx="565337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«Реализация молодежной политики</a:t>
            </a:r>
          </a:p>
          <a:p>
            <a:pPr algn="ctr"/>
            <a:r>
              <a:rPr lang="ru-RU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в городе Новокузнецке»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Срок реализации: 2015 - 2021 годы</a:t>
            </a:r>
            <a:endParaRPr lang="ru-RU" sz="16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37676019"/>
              </p:ext>
            </p:extLst>
          </p:nvPr>
        </p:nvGraphicFramePr>
        <p:xfrm>
          <a:off x="284640" y="3681454"/>
          <a:ext cx="8574719" cy="3049326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526993"/>
                <a:gridCol w="808392"/>
                <a:gridCol w="814158"/>
                <a:gridCol w="808392"/>
                <a:gridCol w="808392"/>
                <a:gridCol w="808392"/>
              </a:tblGrid>
              <a:tr h="524074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+mn-lt"/>
                        </a:rPr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2017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2018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2019г.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2020г.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2021г.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70821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264498">
                <a:tc gridSpan="6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+mn-lt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409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Доля молодежи, охваченной мероприятиями программы, от общей численности молодежи, проживающей на территории Новокузнецкого городского округа, 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58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42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42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42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42</a:t>
                      </a:r>
                    </a:p>
                  </a:txBody>
                  <a:tcPr marL="9525" marR="9525" marT="9525" marB="0" anchor="b"/>
                </a:tc>
              </a:tr>
              <a:tr h="33245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Количество молодежи, интегрированной в социально-экономическую деятельность, чел.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529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280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280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280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280</a:t>
                      </a:r>
                    </a:p>
                  </a:txBody>
                  <a:tcPr marL="9525" marR="9525" marT="9525" marB="0" anchor="b"/>
                </a:tc>
              </a:tr>
              <a:tr h="49409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Количество молодежи, вовлеченной в мероприятия, проводимые совместно с молодежными организациями, предприятиями и учреждениями, осуществляющими работу с молодежью в городе, чел.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75 240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72 000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72 000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72 000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72 000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8403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Количество организованных молодежных мероприятий, штук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85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3888188" y="1304989"/>
            <a:ext cx="502492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/>
                </a:solidFill>
              </a:rPr>
              <a:t>Цель:</a:t>
            </a:r>
          </a:p>
          <a:p>
            <a:r>
              <a:rPr lang="ru-RU" sz="9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Создание условий для успешной социализации и эффективной самореализации молодежи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889848" y="2047535"/>
            <a:ext cx="583509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Задачи: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Оказание содействия в решении социально-экономических проблем молодежи города, включая развитие системы мероприятий по обеспечению трудоустройства и вторичной занятости .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Создание условий для разностороннего развития молодежи.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Эффективное управление реализацией программы. 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Повышение эффективности использования бюджетных средств.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0201"/>
            <a:ext cx="3148717" cy="2222420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/>
          <p:nvPr/>
        </p:nvSpPr>
        <p:spPr>
          <a:xfrm>
            <a:off x="2205046" y="4166483"/>
            <a:ext cx="919818" cy="21665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</a:rPr>
              <a:t>млн руб.</a:t>
            </a:r>
            <a:endParaRPr lang="ru-RU" sz="1400" dirty="0"/>
          </a:p>
        </p:txBody>
      </p:sp>
      <p:pic>
        <p:nvPicPr>
          <p:cNvPr id="12" name="Рисунок 11" descr="задач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5759" y="1502794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2018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450866" y="291560"/>
            <a:ext cx="555796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«Развитие культуры в городе Новокузнецке»</a:t>
            </a:r>
            <a:endParaRPr lang="ru-RU" sz="24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ctr"/>
            <a:endParaRPr lang="ru-RU" sz="16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Срок реализации: 2015 - 2021 годы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784821" y="2142300"/>
            <a:ext cx="51206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</a:rPr>
              <a:t>:</a:t>
            </a:r>
          </a:p>
          <a:p>
            <a:r>
              <a:rPr lang="ru-RU" sz="9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Создание условий для сохранения, развития и реализации культурного и духовного потенциала населения города</a:t>
            </a:r>
            <a:endParaRPr lang="ru-RU" sz="1200" dirty="0">
              <a:solidFill>
                <a:schemeClr val="tx2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79228" y="3267986"/>
            <a:ext cx="774456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Задачи:</a:t>
            </a:r>
          </a:p>
          <a:p>
            <a:pPr algn="just"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9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1. Сохранение, приумножение и эффективное использование культурного наследия, развитие информационного пространства города;</a:t>
            </a:r>
          </a:p>
          <a:p>
            <a:pPr algn="just"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2. Обеспечение доступа населения города Новокузнецка к культурным благам и участию в культурной жизни; </a:t>
            </a:r>
          </a:p>
          <a:p>
            <a:pPr algn="just"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3. Эффективное управление реализацией программы;</a:t>
            </a:r>
          </a:p>
          <a:p>
            <a:pPr algn="just"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4. Обеспечение духовного развития населения города, его творческой инициативы и социально-культурной активности;</a:t>
            </a:r>
          </a:p>
          <a:p>
            <a:pPr algn="just"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5. Повышение эффективности использования бюджетных средств;</a:t>
            </a:r>
          </a:p>
          <a:p>
            <a:pPr algn="just"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6. Сохранение объектов культурного наследия, а также историко-культурных комплексов, находящихся в муниципальной собственности и расположенных на территории Новокузнецкого городского округа, в надлежащем виде;</a:t>
            </a:r>
          </a:p>
          <a:p>
            <a:pPr algn="just"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7. Создание условий для интеллектуального и культурного развития, нравственного и эстетического воспитания, а также поддержка и развитие творческого потенциала горожан.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9737">
            <a:off x="-28180" y="121274"/>
            <a:ext cx="3567630" cy="2698268"/>
          </a:xfrm>
          <a:prstGeom prst="rect">
            <a:avLst/>
          </a:prstGeom>
        </p:spPr>
      </p:pic>
      <p:pic>
        <p:nvPicPr>
          <p:cNvPr id="8" name="Рисунок 7" descr="задач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44442" y="2321779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7394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755" y="154380"/>
            <a:ext cx="8704613" cy="736270"/>
          </a:xfrm>
        </p:spPr>
        <p:txBody>
          <a:bodyPr anchor="t"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1. ВВОДНАЯ ЧАСТЬ </a:t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002060"/>
                </a:solidFill>
              </a:rPr>
              <a:t>Город Новокузнецк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5" name="Рисунок 4" descr="IMG_1208_без лого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5078" y="3059667"/>
            <a:ext cx="7241969" cy="3491715"/>
          </a:xfrm>
          <a:prstGeom prst="rect">
            <a:avLst/>
          </a:prstGeom>
        </p:spPr>
      </p:pic>
      <p:sp>
        <p:nvSpPr>
          <p:cNvPr id="6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76894" y="1163779"/>
            <a:ext cx="7576460" cy="1935677"/>
          </a:xfrm>
        </p:spPr>
        <p:txBody>
          <a:bodyPr>
            <a:noAutofit/>
          </a:bodyPr>
          <a:lstStyle/>
          <a:p>
            <a:pPr marL="0" indent="177800" algn="just">
              <a:spcAft>
                <a:spcPts val="300"/>
              </a:spcAft>
              <a:buClr>
                <a:srgbClr val="FF0000"/>
              </a:buClr>
              <a:buNone/>
            </a:pPr>
            <a:r>
              <a:rPr lang="ru-RU" sz="1400" dirty="0" smtClean="0">
                <a:solidFill>
                  <a:srgbClr val="002060"/>
                </a:solidFill>
              </a:rPr>
              <a:t>Официальное полное наименование муниципального образования </a:t>
            </a:r>
            <a:r>
              <a:rPr lang="ru-RU" sz="1400" b="1" dirty="0" smtClean="0">
                <a:solidFill>
                  <a:srgbClr val="002060"/>
                </a:solidFill>
              </a:rPr>
              <a:t>- Новокузнецкий городской округ</a:t>
            </a:r>
            <a:r>
              <a:rPr lang="ru-RU" sz="1400" dirty="0" smtClean="0">
                <a:solidFill>
                  <a:srgbClr val="002060"/>
                </a:solidFill>
              </a:rPr>
              <a:t>. Сокращенное наименование – город Новокузнецк. Первый по площади в Кузбассе и второй по населению, а также старейший город Кемеровской области. Город основан в 1618 году как острог возле впадения р. Кондомы в р. Томь.  В 2018 году город Новокузнецк отпраздновал свое 400-летие.</a:t>
            </a:r>
          </a:p>
          <a:p>
            <a:pPr marL="0" indent="177800" algn="just">
              <a:spcAft>
                <a:spcPts val="600"/>
              </a:spcAft>
              <a:buClr>
                <a:srgbClr val="FF0000"/>
              </a:buClr>
              <a:buNone/>
            </a:pPr>
            <a:r>
              <a:rPr lang="ru-RU" sz="1400" dirty="0" smtClean="0">
                <a:solidFill>
                  <a:srgbClr val="002060"/>
                </a:solidFill>
              </a:rPr>
              <a:t>Новокузнецк — в России тридцатый по численности населения; важный экономический, транспортный и культурный центр Сибири. Население — 553 041 человек. Площадь города — 424 км².</a:t>
            </a:r>
          </a:p>
        </p:txBody>
      </p:sp>
      <p:pic>
        <p:nvPicPr>
          <p:cNvPr id="7" name="Рисунок 6" descr="галка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994" y="1184744"/>
            <a:ext cx="420506" cy="489935"/>
          </a:xfrm>
          <a:prstGeom prst="rect">
            <a:avLst/>
          </a:prstGeom>
        </p:spPr>
      </p:pic>
      <p:pic>
        <p:nvPicPr>
          <p:cNvPr id="8" name="Рисунок 7" descr="галка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833" y="2378765"/>
            <a:ext cx="420506" cy="489935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4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760452" y="116632"/>
            <a:ext cx="65384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</a:t>
            </a:r>
            <a:r>
              <a:rPr lang="ru-RU" sz="2400" dirty="0" smtClean="0">
                <a:solidFill>
                  <a:schemeClr val="tx2"/>
                </a:solidFill>
              </a:rPr>
              <a:t>Развитие культуры в городе </a:t>
            </a:r>
          </a:p>
          <a:p>
            <a:pPr algn="ctr"/>
            <a:r>
              <a:rPr lang="ru-RU" sz="2400" dirty="0" smtClean="0">
                <a:solidFill>
                  <a:schemeClr val="tx2"/>
                </a:solidFill>
              </a:rPr>
              <a:t>Новокузнецке</a:t>
            </a:r>
            <a:r>
              <a:rPr lang="ru-RU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»</a:t>
            </a:r>
            <a:endParaRPr lang="ru-RU" sz="24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15659244"/>
              </p:ext>
            </p:extLst>
          </p:nvPr>
        </p:nvGraphicFramePr>
        <p:xfrm>
          <a:off x="304800" y="2100504"/>
          <a:ext cx="8551676" cy="4603664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509716"/>
                <a:gridCol w="808392"/>
                <a:gridCol w="808392"/>
                <a:gridCol w="808392"/>
                <a:gridCol w="808392"/>
                <a:gridCol w="808392"/>
              </a:tblGrid>
              <a:tr h="438023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Объем финансирования муниципальной программы</a:t>
                      </a:r>
                      <a:endParaRPr lang="ru-RU" sz="1200" dirty="0">
                        <a:solidFill>
                          <a:srgbClr val="3152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2017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2018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2019г.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2020г.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2021г.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27894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570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653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528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495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495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262814">
                <a:tc gridSpan="6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+mn-lt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826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Число проводимых культурно-массовых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мероприятий,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ед.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12 356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12 850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12 850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12 850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12 850</a:t>
                      </a:r>
                    </a:p>
                  </a:txBody>
                  <a:tcPr marL="9525" marR="9525" marT="9525" marB="0" anchor="ctr"/>
                </a:tc>
              </a:tr>
              <a:tr h="39717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Количество библиографических записей в электронном каталоге и Базе данных МБУ "МИБС", ед.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32 038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8 440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8 620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8 820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8 820</a:t>
                      </a:r>
                    </a:p>
                  </a:txBody>
                  <a:tcPr marL="9525" marR="9525" marT="9525" marB="0" anchor="ctr"/>
                </a:tc>
              </a:tr>
              <a:tr h="54546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Доля удовлетворенности населения качеством предоставляемых услуг муниципальными учреждениями в сфере культуры (качеством культурного обслуживания),%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90</a:t>
                      </a:r>
                    </a:p>
                  </a:txBody>
                  <a:tcPr marL="9525" marR="9525" marT="9525" marB="0" anchor="ctr"/>
                </a:tc>
              </a:tr>
              <a:tr h="49801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Доля удовлетворенных информационных запросов в МБУ "МИБС" от общего числа запросов получателей библиотечных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+mn-lt"/>
                        </a:rPr>
                        <a:t>услуг,%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99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93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95</a:t>
                      </a:r>
                    </a:p>
                  </a:txBody>
                  <a:tcPr marL="9525" marR="9525" marT="9525" marB="0" anchor="ctr"/>
                </a:tc>
              </a:tr>
              <a:tr h="54582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Количество клубных формирований в муниципальных учреждениях культурно-досугового типа, ед.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545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545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545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545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545</a:t>
                      </a:r>
                    </a:p>
                  </a:txBody>
                  <a:tcPr marL="9525" marR="9525" marT="9525" marB="0" anchor="ctr"/>
                </a:tc>
              </a:tr>
              <a:tr h="107110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Доля памятников истории и культуры, мемориальных досок, расположенных на территории Новокузнецкого городского округа и находящихся в муниципальной собственности, в удовлетворительном состоянии в общем количестве памятников истории и культуры, мемориальных досок, находящихся в муниципальной собственности, 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90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9737">
            <a:off x="196744" y="90418"/>
            <a:ext cx="2659886" cy="2011723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2340218" y="2600034"/>
            <a:ext cx="919818" cy="27235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</a:rPr>
              <a:t>млн руб.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xmlns="" val="407394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40" y="3912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466768" y="151138"/>
            <a:ext cx="567723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«Развитие физической культуры и массового спорта Новокузнецкого городского округа»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Срок реализации: 2015 - 2021 годы</a:t>
            </a:r>
            <a:endParaRPr lang="ru-RU" sz="16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37676019"/>
              </p:ext>
            </p:extLst>
          </p:nvPr>
        </p:nvGraphicFramePr>
        <p:xfrm>
          <a:off x="284640" y="4071068"/>
          <a:ext cx="8574719" cy="2633450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526993"/>
                <a:gridCol w="808392"/>
                <a:gridCol w="814158"/>
                <a:gridCol w="808392"/>
                <a:gridCol w="808392"/>
                <a:gridCol w="808392"/>
              </a:tblGrid>
              <a:tr h="586272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+mn-lt"/>
                        </a:rPr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2017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2018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2019г.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2020г.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2021г.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98811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247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334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287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242 </a:t>
                      </a:r>
                    </a:p>
                  </a:txBody>
                  <a:tcPr marL="9525" marR="9525" marT="9525" marB="0" anchor="b"/>
                </a:tc>
              </a:tr>
              <a:tr h="307837">
                <a:tc gridSpan="6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+mn-lt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4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Доля населения города, систематически занимающегося физической культурой и спортом (%)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36,97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37,23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37,44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37,64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37,64</a:t>
                      </a:r>
                    </a:p>
                  </a:txBody>
                  <a:tcPr marL="9525" marR="9525" marT="9525" marB="0" anchor="b"/>
                </a:tc>
              </a:tr>
              <a:tr h="38693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Численность населения, принявшего участие в оздоровительных и спортивно-массовых мероприятиях(тыс.чел.)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61,1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61,5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62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62,5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62,5</a:t>
                      </a:r>
                    </a:p>
                  </a:txBody>
                  <a:tcPr marL="9525" marR="9525" marT="9525" marB="0" anchor="b"/>
                </a:tc>
              </a:tr>
              <a:tr h="57505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Доля обучающихся, занявших призовые места на спортивных мероприятиях разного уровня (муниципального, регионального, всероссийского, международного)(%)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15,1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15,2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15,2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301657" y="1623041"/>
            <a:ext cx="43888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</a:rPr>
              <a:t>:</a:t>
            </a:r>
          </a:p>
          <a:p>
            <a:r>
              <a:rPr lang="ru-RU" sz="9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Создание условий для укрепления здоровья населения путем развития, популяризации массового спорта на территории города</a:t>
            </a:r>
          </a:p>
        </p:txBody>
      </p:sp>
      <p:pic>
        <p:nvPicPr>
          <p:cNvPr id="12" name="Рисунок 11" descr="спорт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37808"/>
            <a:ext cx="3208290" cy="180494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144290" y="2317879"/>
            <a:ext cx="583509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Задачи: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Пропаганда физической культуры и спорта, привлечение граждан к регулярным занятиям физической культурой и спортом.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Формирование у различных слоев населения устойчивых жизненных позиций к ведению здорового образа жизни.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Содействие функционированию организаций, осуществляющих деятельность в области физической культуры и спорта на территории города. 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Повышение эффективности использования бюджетных средств.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157338" y="4579897"/>
            <a:ext cx="919818" cy="27235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</a:rPr>
              <a:t>млн руб.</a:t>
            </a:r>
            <a:endParaRPr lang="ru-RU" sz="1400" dirty="0"/>
          </a:p>
        </p:txBody>
      </p:sp>
      <p:pic>
        <p:nvPicPr>
          <p:cNvPr id="9" name="Рисунок 8" descr="задач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9471" y="1796992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2018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40" y="3912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132814" y="151138"/>
            <a:ext cx="601118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«Защита прав детей-сирот и детей, оставшихся без попечения родителей, прав недееспособных граждан»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Срок реализации: 2015 - 2021 годы</a:t>
            </a:r>
            <a:endParaRPr lang="ru-RU" sz="16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37676019"/>
              </p:ext>
            </p:extLst>
          </p:nvPr>
        </p:nvGraphicFramePr>
        <p:xfrm>
          <a:off x="195481" y="3768918"/>
          <a:ext cx="8574719" cy="2673207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526993"/>
                <a:gridCol w="808392"/>
                <a:gridCol w="814158"/>
                <a:gridCol w="808392"/>
                <a:gridCol w="808392"/>
                <a:gridCol w="808392"/>
              </a:tblGrid>
              <a:tr h="535699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+mn-lt"/>
                        </a:rPr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2017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2018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2019г.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2020г.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2021г.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32720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273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276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306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306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307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21420">
                <a:tc gridSpan="6"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2"/>
                          </a:solidFill>
                          <a:latin typeface="+mn-lt"/>
                        </a:rPr>
                        <a:t>Целевые показатели реализации муниципальной программы</a:t>
                      </a:r>
                      <a:endParaRPr lang="ru-RU" sz="1400" b="1" dirty="0">
                        <a:solidFill>
                          <a:schemeClr val="tx2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893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Доля детей-сирот и детей, оставшихся без попечения родителей, находящихся в семьях, к общему количеству детей-сирот, %.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74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74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74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74</a:t>
                      </a:r>
                    </a:p>
                  </a:txBody>
                  <a:tcPr marL="9525" marR="9525" marT="9525" marB="0" anchor="b"/>
                </a:tc>
              </a:tr>
              <a:tr h="40400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Доля детей-сирот и детей, оставшихся без попечения родителей,  к общему количеству несовершеннолетних граждан, %.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2,35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2,8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2,8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2,8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2,8</a:t>
                      </a:r>
                    </a:p>
                  </a:txBody>
                  <a:tcPr marL="9525" marR="9525" marT="9525" marB="0" anchor="b"/>
                </a:tc>
              </a:tr>
              <a:tr h="60043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Доля недееспособных граждан, находящихся под опекой родственников, от общего количества недееспособных граждан, проживающих в Новокузнецком городском округе, %.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93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93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3999506" y="1567381"/>
            <a:ext cx="492950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</a:rPr>
              <a:t>:</a:t>
            </a:r>
          </a:p>
          <a:p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Снижение социально-экономических проблем в городе Новокузнецке путем развития преимущественно форм семейного устройства детей-сирот и детей, оставшихся без попечения родителей, улучшение качества жизни недееспособных граждан</a:t>
            </a:r>
            <a:r>
              <a:rPr lang="ru-RU" sz="9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1200" dirty="0" smtClean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77312" y="2584774"/>
            <a:ext cx="5835099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Задачи: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Увеличение количества детей-сирот и детей, оставшихся без попечения родителей, проживающих в семьях; 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Снижение социального сиротства, устройство недееспособных граждан под опеку родственников.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31821"/>
            <a:ext cx="3019245" cy="2147023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/>
          <p:nvPr/>
        </p:nvSpPr>
        <p:spPr>
          <a:xfrm>
            <a:off x="2236851" y="4261858"/>
            <a:ext cx="919818" cy="27235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</a:rPr>
              <a:t>млн руб.</a:t>
            </a:r>
            <a:endParaRPr lang="ru-RU" sz="1400" dirty="0"/>
          </a:p>
        </p:txBody>
      </p:sp>
      <p:pic>
        <p:nvPicPr>
          <p:cNvPr id="12" name="Рисунок 11" descr="задач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63711" y="1685674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201838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40" y="3912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355450" y="151138"/>
            <a:ext cx="56692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«Управление муниципальным имуществом Новокузнецкого городского округа»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Срок реализации: 2015 - 2021 годы</a:t>
            </a:r>
            <a:endParaRPr lang="ru-RU" sz="16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37676019"/>
              </p:ext>
            </p:extLst>
          </p:nvPr>
        </p:nvGraphicFramePr>
        <p:xfrm>
          <a:off x="179579" y="3840483"/>
          <a:ext cx="8837201" cy="2917243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665569"/>
                <a:gridCol w="833138"/>
                <a:gridCol w="839080"/>
                <a:gridCol w="833138"/>
                <a:gridCol w="833138"/>
                <a:gridCol w="833138"/>
              </a:tblGrid>
              <a:tr h="500570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2017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2018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2019г.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2020г.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2021г.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44028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19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/>
                </a:tc>
              </a:tr>
              <a:tr h="333714">
                <a:tc gridSpan="6"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2"/>
                          </a:solidFill>
                          <a:latin typeface="+mn-lt"/>
                        </a:rPr>
                        <a:t>Целевые показатели реализации муниципальной программы</a:t>
                      </a:r>
                      <a:endParaRPr lang="ru-RU" sz="1400" b="1" dirty="0">
                        <a:solidFill>
                          <a:schemeClr val="tx2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3346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Процент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выполнения плана по доходам от использования и реализации муниципального имущества (в том числе реализации земельных участков)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90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92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92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92</a:t>
                      </a:r>
                    </a:p>
                  </a:txBody>
                  <a:tcPr marL="9525" marR="9525" marT="9525" marB="0" anchor="b"/>
                </a:tc>
              </a:tr>
              <a:tr h="744598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Процент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выполнения плана по доходам от перечисления в бюджет части прибыли муниципальных унитарных предприятий, дивидендов по находящимся в муниципальной собственности акциям акционерных обществ.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</a:tr>
              <a:tr h="64098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Доля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объектов муниципального имущества, учтенных в реестре объектов муниципальной собственности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города,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от общего числа выявленных и подлежащих учету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объектов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90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90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3880237" y="1042596"/>
            <a:ext cx="50567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:</a:t>
            </a:r>
          </a:p>
          <a:p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Повышение эффективности управления муниципальным имуществом и отчуждения муниципального имущества, востребованного в коммерческом обороте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196424" y="1996753"/>
            <a:ext cx="5756745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Задачи: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Оптимизация состава и структуры муниципального имущества, систематический анализ результатов его учета.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Увеличение доходов бюджета Новокузнецкого городского округа от использования и реализации муниципального имущества (в том числе реализации земельных участков).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Обеспечение контроля муниципального имущества, в том числе его целевого использования.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033"/>
          <a:stretch/>
        </p:blipFill>
        <p:spPr>
          <a:xfrm>
            <a:off x="197438" y="920072"/>
            <a:ext cx="2956816" cy="2112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Скругленный прямоугольник 10"/>
          <p:cNvSpPr/>
          <p:nvPr/>
        </p:nvSpPr>
        <p:spPr>
          <a:xfrm>
            <a:off x="2260706" y="4301615"/>
            <a:ext cx="919818" cy="27235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</a:rPr>
              <a:t>млн руб.</a:t>
            </a:r>
            <a:endParaRPr lang="ru-RU" sz="1400" dirty="0"/>
          </a:p>
        </p:txBody>
      </p:sp>
      <p:pic>
        <p:nvPicPr>
          <p:cNvPr id="12" name="Рисунок 11" descr="задач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8052" y="1224498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2018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40" y="3912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10102" y="151138"/>
            <a:ext cx="88338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«Формирование современной городской среды на территории Новокузнецкого городского округа на 2018 - 2022 годы»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Срок реализации: 2018 - 2022 годы</a:t>
            </a:r>
            <a:endParaRPr lang="ru-RU" sz="16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37676019"/>
              </p:ext>
            </p:extLst>
          </p:nvPr>
        </p:nvGraphicFramePr>
        <p:xfrm>
          <a:off x="284640" y="3806988"/>
          <a:ext cx="8574719" cy="2964321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526993"/>
                <a:gridCol w="808392"/>
                <a:gridCol w="814158"/>
                <a:gridCol w="808392"/>
                <a:gridCol w="808392"/>
                <a:gridCol w="808392"/>
              </a:tblGrid>
              <a:tr h="507204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+mn-lt"/>
                        </a:rPr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2017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2018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2019г.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2020г.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2021г.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96541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367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370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04323">
                <a:tc gridSpan="6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+mn-lt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5445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Количество реализованных проектов благоустройства дворовых территорий многоквартирных домов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96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58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58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57</a:t>
                      </a:r>
                    </a:p>
                  </a:txBody>
                  <a:tcPr marL="9525" marR="9525" marT="9525" marB="0" anchor="ctr"/>
                </a:tc>
              </a:tr>
              <a:tr h="382517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Количество реализованных комплексных проектов благоустройства дворовых территорий многоквартирных домов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</a:tr>
              <a:tr h="382517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Площадь благоустроенных дворовых территорий многоквартирных домов в рамках реализации программы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124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199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938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199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938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196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491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382517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Доля благоустроенных дворовых территорий многоквартирных домов от общего количества дворовых территорий многоквартирных домов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1,79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1,79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1,76</a:t>
                      </a:r>
                    </a:p>
                  </a:txBody>
                  <a:tcPr marL="9525" marR="9525" marT="9525" marB="0" anchor="ctr"/>
                </a:tc>
              </a:tr>
              <a:tr h="231425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Площадь благоустроенных общественных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территорий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3,84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476584" y="1164267"/>
            <a:ext cx="46674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:</a:t>
            </a:r>
          </a:p>
          <a:p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Повышение качества и комфорта городской среды благоустройства территории Новокузнецкого городского округа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689405" y="1862180"/>
            <a:ext cx="5454595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Задачи: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Обеспечение формирования единого облика Новокузнецкого городского округа с учетом приоритетов территориального развития.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Повышение уровня вовлеченности заинтересованных граждан, организаций в реализацию мероприятий по благоустройству территории Новокузнецкого городского округа.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Обеспечение создания, содержания и развития объектов благоустройства на территории Новокузнецкого городского округа, включая объекты, находящиеся в частной собственности, и прилегающие к ним территории.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1638" t="8847" r="650" b="42424"/>
          <a:stretch/>
        </p:blipFill>
        <p:spPr>
          <a:xfrm>
            <a:off x="1" y="1161093"/>
            <a:ext cx="3709576" cy="15105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Скругленный прямоугольник 14"/>
          <p:cNvSpPr/>
          <p:nvPr/>
        </p:nvSpPr>
        <p:spPr>
          <a:xfrm>
            <a:off x="2266121" y="4309573"/>
            <a:ext cx="874645" cy="19086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</a:rPr>
              <a:t>млн руб.</a:t>
            </a:r>
            <a:endParaRPr lang="ru-RU" sz="1400" dirty="0"/>
          </a:p>
        </p:txBody>
      </p:sp>
      <p:pic>
        <p:nvPicPr>
          <p:cNvPr id="11" name="Рисунок 10" descr="задач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36204" y="1296061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2018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40" y="3912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37676019"/>
              </p:ext>
            </p:extLst>
          </p:nvPr>
        </p:nvGraphicFramePr>
        <p:xfrm>
          <a:off x="284640" y="4325511"/>
          <a:ext cx="8574719" cy="2306201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526993"/>
                <a:gridCol w="808392"/>
                <a:gridCol w="814158"/>
                <a:gridCol w="808392"/>
                <a:gridCol w="808392"/>
                <a:gridCol w="808392"/>
              </a:tblGrid>
              <a:tr h="502876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+mn-lt"/>
                        </a:rPr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2017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2018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2019г.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2020г.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2021г.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05792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710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792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903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899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691</a:t>
                      </a:r>
                    </a:p>
                  </a:txBody>
                  <a:tcPr marL="9525" marR="9525" marT="9525" marB="0" anchor="b"/>
                </a:tc>
              </a:tr>
              <a:tr h="293406">
                <a:tc gridSpan="6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+mn-lt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158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Выполнение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машино-часов на перевозках по социальному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заказу,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98,0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51028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Выполнение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планового количества рейсов, предусмотренных социальным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заказом,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98,2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99,8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99,9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99,9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99,9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44226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Процент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охвата населения города услугами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связи,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61,4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62,2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63,6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64,2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64,5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78295" y="3200563"/>
            <a:ext cx="846814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Задачи: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Обеспечение бесперебойного и безопасного функционирования пассажирского транспорта;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Эффективное осуществление Управлением деятельности по предоставлению населению транспортных услуг  по перевозке пассажиров транспортом общего пользования и услуг связи;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Повышение эффективности использования бюджетных средств. </a:t>
            </a:r>
            <a:endParaRPr lang="ru-RU" sz="1200" dirty="0" smtClean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pic>
        <p:nvPicPr>
          <p:cNvPr id="9" name="Рисунок 8" descr="транспорт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72836"/>
            <a:ext cx="3844636" cy="145472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299792" y="151138"/>
            <a:ext cx="55659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«Организация и развитие пассажирских перевозок</a:t>
            </a:r>
          </a:p>
          <a:p>
            <a:pPr algn="ctr"/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и координация работы операторов связи на территории Новокузнецкого городского округа»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Срок реализации: 2015 - 2020 годы</a:t>
            </a:r>
            <a:endParaRPr lang="ru-RU" sz="16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071068" y="2001620"/>
            <a:ext cx="48206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:</a:t>
            </a:r>
          </a:p>
          <a:p>
            <a:r>
              <a:rPr lang="ru-RU" sz="9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</a:t>
            </a: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Создание условий для наиболее полного удовлетворения потребности населения Новокузнецкого городского округа в пассажирских перевозках и услугах связи</a:t>
            </a:r>
            <a:endParaRPr lang="ru-RU" sz="1200" dirty="0">
              <a:solidFill>
                <a:schemeClr val="tx2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403829" y="4802589"/>
            <a:ext cx="888011" cy="19280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</a:rPr>
              <a:t>млн руб.</a:t>
            </a:r>
            <a:endParaRPr lang="ru-RU" sz="1400" dirty="0"/>
          </a:p>
        </p:txBody>
      </p:sp>
      <p:pic>
        <p:nvPicPr>
          <p:cNvPr id="12" name="Рисунок 11" descr="задач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2250" y="2130948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2018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40" y="3912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472856" y="151138"/>
            <a:ext cx="559242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«Обеспечение комфортного проживания в секторе индивидуальной Жилой застройки»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Срок реализации: 2019 - 2021 годы</a:t>
            </a:r>
            <a:endParaRPr lang="ru-RU" sz="16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37676019"/>
              </p:ext>
            </p:extLst>
          </p:nvPr>
        </p:nvGraphicFramePr>
        <p:xfrm>
          <a:off x="251520" y="3789040"/>
          <a:ext cx="8718734" cy="2771280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759131"/>
                <a:gridCol w="665864"/>
                <a:gridCol w="827832"/>
                <a:gridCol w="821969"/>
                <a:gridCol w="821969"/>
                <a:gridCol w="821969"/>
              </a:tblGrid>
              <a:tr h="470164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+mn-lt"/>
                        </a:rPr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2017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2018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2019г.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2020г.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2021г.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77907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227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268665">
                <a:tc gridSpan="6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+mn-lt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8714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Доля построенных сетей водоснабжения сектора индивидуальной жилой застройки от общей потребности, 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6</a:t>
                      </a:r>
                    </a:p>
                  </a:txBody>
                  <a:tcPr marL="9525" marR="9525" marT="9525" marB="0" anchor="ctr"/>
                </a:tc>
              </a:tr>
              <a:tr h="477087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Доля построенных сетей газоснабжения сектора индивидуальной жилой застройки от общей потребности, 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2,3</a:t>
                      </a:r>
                    </a:p>
                  </a:txBody>
                  <a:tcPr marL="9525" marR="9525" marT="9525" marB="0" anchor="ctr"/>
                </a:tc>
              </a:tr>
              <a:tr h="477087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Количество организованных мест накопления твердых коммунальных отходов сектора индивидуальной жилой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застройки, шт.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160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40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40</a:t>
                      </a:r>
                    </a:p>
                  </a:txBody>
                  <a:tcPr marL="9525" marR="9525" marT="9525" marB="0" anchor="ctr"/>
                </a:tc>
              </a:tr>
              <a:tr h="413492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Количество реализованных проектов организации детских игровых, спортивных площадок в секторе индивидуальной жилой застройки,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шт.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007457" y="1230342"/>
            <a:ext cx="48604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:</a:t>
            </a:r>
          </a:p>
          <a:p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 Комплексное решение проблем обеспечения комфортного проживания в секторе индивидуальной жилой застройки жителей Новокузнецкого городского округа.</a:t>
            </a:r>
            <a:endParaRPr lang="ru-RU" sz="2000" dirty="0">
              <a:solidFill>
                <a:schemeClr val="tx2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87256" y="2290227"/>
            <a:ext cx="5520571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Задачи: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Развитие коммунальной инфраструктуры на территории сектора индивидуальной жилой застройки. 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Повышение качества и комфорта проживания в секторе индивидуальной жилой застройки.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71" y="318151"/>
            <a:ext cx="2808312" cy="2893192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2377439" y="4269805"/>
            <a:ext cx="882597" cy="23063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</a:rPr>
              <a:t>млн руб.</a:t>
            </a:r>
            <a:endParaRPr lang="ru-RU" sz="1400" dirty="0"/>
          </a:p>
        </p:txBody>
      </p:sp>
      <p:pic>
        <p:nvPicPr>
          <p:cNvPr id="11" name="Рисунок 10" descr="задач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30688" y="1375573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2018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40" y="3912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957884" y="151138"/>
            <a:ext cx="510739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«Управление капиталовложениями Новокузнецкого городского округа»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Срок реализации: 2015 - 2021 годы</a:t>
            </a:r>
            <a:endParaRPr lang="ru-RU" sz="16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37676019"/>
              </p:ext>
            </p:extLst>
          </p:nvPr>
        </p:nvGraphicFramePr>
        <p:xfrm>
          <a:off x="251520" y="4005064"/>
          <a:ext cx="8718734" cy="2358365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759131"/>
                <a:gridCol w="665864"/>
                <a:gridCol w="827832"/>
                <a:gridCol w="821969"/>
                <a:gridCol w="821969"/>
                <a:gridCol w="821969"/>
              </a:tblGrid>
              <a:tr h="470164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+mn-lt"/>
                        </a:rPr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2017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2018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2019г.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2020г.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2021г.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77907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11</a:t>
                      </a:r>
                    </a:p>
                  </a:txBody>
                  <a:tcPr marL="9525" marR="9525" marT="9525" marB="0" anchor="b"/>
                </a:tc>
              </a:tr>
              <a:tr h="268665">
                <a:tc gridSpan="6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+mn-lt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871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Объём незавершённого в установленные сроки строительства, осуществляемого за счёт средств бюджета Новокузнецкого городского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округа, млн.руб.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0514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Количество созданных рабочих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мест, шт.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</a:tr>
              <a:tr h="41349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Доля выполненных строительно-монтажных  работ от общей сметной стоимости строительства газоснабжения промышленной площадки по адресу: шоссе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Притомское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24А, корпус 1, г.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Новокузнецк,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3697357" y="1196752"/>
            <a:ext cx="522616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:</a:t>
            </a:r>
          </a:p>
          <a:p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 Повышение эффективности капитальных вложений, реализация на территории опережающего социально-экономического развития города Новокузнецка инвестиционных проектов, необходимых для повышения инвестиционной привлекательности территории </a:t>
            </a:r>
            <a:r>
              <a:rPr lang="ru-RU" sz="1200" dirty="0" err="1" smtClean="0">
                <a:solidFill>
                  <a:schemeClr val="tx2"/>
                </a:solidFill>
                <a:cs typeface="Arial" panose="020B0604020202020204" pitchFamily="34" charset="0"/>
              </a:rPr>
              <a:t>монопрофильного</a:t>
            </a: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 муниципального образования Новокузнецкий городской округ.</a:t>
            </a:r>
            <a:endParaRPr lang="ru-RU" sz="2000" dirty="0">
              <a:solidFill>
                <a:schemeClr val="tx2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85106" y="2492896"/>
            <a:ext cx="5639841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Задачи: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Соблюдение требований нормативных  правовых актов в сфере капитального строительства;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Повышение эффективности расходования бюджетных средств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Создание условий для  привлечения инвесторов с целью реализации ими инвестиционных проектов.</a:t>
            </a:r>
            <a:br>
              <a:rPr lang="ru-RU" sz="1200" dirty="0" smtClean="0">
                <a:solidFill>
                  <a:schemeClr val="tx2"/>
                </a:solidFill>
              </a:rPr>
            </a:br>
            <a:endParaRPr lang="ru-RU" sz="1200" dirty="0" smtClean="0">
              <a:solidFill>
                <a:schemeClr val="tx2"/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258932" y="980597"/>
            <a:ext cx="2592288" cy="2448403"/>
            <a:chOff x="467544" y="1340637"/>
            <a:chExt cx="2170354" cy="2304517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7544" y="1340637"/>
              <a:ext cx="2170354" cy="230451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04843" y="2435669"/>
              <a:ext cx="1137914" cy="1137914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/>
        </p:nvSpPr>
        <p:spPr>
          <a:xfrm>
            <a:off x="2289975" y="4420882"/>
            <a:ext cx="882597" cy="23063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</a:rPr>
              <a:t>млн руб.</a:t>
            </a:r>
            <a:endParaRPr lang="ru-RU" sz="1400" dirty="0"/>
          </a:p>
        </p:txBody>
      </p:sp>
      <p:pic>
        <p:nvPicPr>
          <p:cNvPr id="15" name="Рисунок 14" descr="задач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33123" y="1311963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2018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37676019"/>
              </p:ext>
            </p:extLst>
          </p:nvPr>
        </p:nvGraphicFramePr>
        <p:xfrm>
          <a:off x="249832" y="3717318"/>
          <a:ext cx="8644335" cy="3004185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526993"/>
                <a:gridCol w="116840"/>
                <a:gridCol w="726873"/>
                <a:gridCol w="814158"/>
                <a:gridCol w="808392"/>
                <a:gridCol w="808392"/>
                <a:gridCol w="842687"/>
              </a:tblGrid>
              <a:tr h="441641">
                <a:tc rowSpan="2" grid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+mn-lt"/>
                        </a:rPr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2017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2018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2019г.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2020г.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2021г.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85857">
                <a:tc gridSpan="2"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 vMerge="1"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4</a:t>
                      </a:r>
                    </a:p>
                  </a:txBody>
                  <a:tcPr marL="9525" marR="9525" marT="9525" marB="0" anchor="b"/>
                </a:tc>
              </a:tr>
              <a:tr h="264984">
                <a:tc gridSpan="7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+mn-lt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500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Доля использованных отходов от общего объема твердых коммунальных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отходов,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образующихся на территории Новокузнецкого городского округа, %</a:t>
                      </a: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18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21</a:t>
                      </a:r>
                    </a:p>
                  </a:txBody>
                  <a:tcPr marL="9525" marR="9525" marT="9525" marB="0" anchor="b"/>
                </a:tc>
              </a:tr>
              <a:tr h="65694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Процент устраненных нарушений от общего количества выявленных нарушений при проведении плановых проверок выполнения требований муниципальных правовых актов в области охраны окружающей среды и благоустройства, %</a:t>
                      </a: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</a:tr>
              <a:tr h="35788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Количество проведенных мероприятий по информированию населения, предприятий, организаций по вопросам охраны окружающей среды, шт.</a:t>
                      </a: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7</a:t>
                      </a:r>
                    </a:p>
                  </a:txBody>
                  <a:tcPr marL="9525" marR="9525" marT="9525" marB="0" anchor="b"/>
                </a:tc>
              </a:tr>
              <a:tr h="18995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Количество проведенных экологических мероприятий, шт.</a:t>
                      </a: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15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15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359543" y="2043486"/>
            <a:ext cx="8633381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Задачи: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Сохранение и восстановление природной среды, рациональное использование и воспроизводство природных ресурсов, предотвращение негативного воздействия хозяйственной и иной деятельности на окружающую среду и ликвидация ее последствий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Соблюдение требований муниципальных правовых актов в области охраны окружающей среды и благоустройства территории Новокузнецкого городского округа 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Повышение уровня экологической культуры населения, экологического образования и воспитания, обеспечение населения информацией о состоянии окружающей среды</a:t>
            </a:r>
            <a:endParaRPr lang="ru-RU" sz="1200" dirty="0" smtClean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pic>
        <p:nvPicPr>
          <p:cNvPr id="9" name="Рисунок 8" descr="эко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05740"/>
            <a:ext cx="3931572" cy="176618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967701" y="1444135"/>
            <a:ext cx="44527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:</a:t>
            </a:r>
          </a:p>
          <a:p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Улучшение состояния окружающей среды в границах Новокузнецкого городского округа</a:t>
            </a:r>
            <a:endParaRPr lang="ru-RU" sz="2000" dirty="0">
              <a:solidFill>
                <a:schemeClr val="tx2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86039" y="0"/>
            <a:ext cx="5557961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«Охрана  окружающей среды и рациональное природопользование в границах Новокузнецкого городского округа»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Срок реализации: 2015 - 2021 годы</a:t>
            </a:r>
            <a:endParaRPr lang="ru-RU" sz="16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305878" y="4126683"/>
            <a:ext cx="882597" cy="23063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</a:rPr>
              <a:t>млн руб.</a:t>
            </a:r>
            <a:endParaRPr lang="ru-RU" sz="1400" dirty="0"/>
          </a:p>
        </p:txBody>
      </p:sp>
      <p:pic>
        <p:nvPicPr>
          <p:cNvPr id="12" name="Рисунок 11" descr="задач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5029" y="1526649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2018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862470" y="0"/>
            <a:ext cx="628153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«Совершенствование предоставления государственных и муниципальных услуг на базе многофункционального центра в Новокузнецком городском округе»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Срок реализации: 2015 - 2020 годы</a:t>
            </a:r>
            <a:endParaRPr lang="ru-RU" sz="16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37676019"/>
              </p:ext>
            </p:extLst>
          </p:nvPr>
        </p:nvGraphicFramePr>
        <p:xfrm>
          <a:off x="251520" y="4200253"/>
          <a:ext cx="8644335" cy="2535260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526993"/>
                <a:gridCol w="116840"/>
                <a:gridCol w="726873"/>
                <a:gridCol w="814158"/>
                <a:gridCol w="808392"/>
                <a:gridCol w="808392"/>
                <a:gridCol w="842687"/>
              </a:tblGrid>
              <a:tr h="441641">
                <a:tc rowSpan="2" grid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+mn-lt"/>
                        </a:rPr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2017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2018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2019г.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2020г.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2021г.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85857">
                <a:tc gridSpan="2"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 vMerge="1"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67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76</a:t>
                      </a:r>
                    </a:p>
                  </a:txBody>
                  <a:tcPr marL="9525" marR="9525" marT="9525" marB="0" anchor="b"/>
                </a:tc>
              </a:tr>
              <a:tr h="264984">
                <a:tc gridSpan="7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+mn-lt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500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Доля населения, имеющего доступ к получению государственных и муниципальных услуг по принципу «одного окна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», %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5788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Доля оказанных МАУ «МФЦ города Новокузнецка» муниципальных услуг, в общем объеме муниципальных услуг, оказанных органами администрации города Новокузнецка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»,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18995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Доля прочих расходов МАУ «МФЦ города Новокузнецка», оплачиваемых их внебюджетных  источников, в общем объеме прочих расходов МАУ «МФЦ города Новокузнецка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»,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3832529" y="1483891"/>
            <a:ext cx="50750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:</a:t>
            </a:r>
          </a:p>
          <a:p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Оптимизация работы муниципального автономного учреждения "Многофункциональный центр города Новокузнецка по предоставлению государственных и муниципальных услуг" (далее - МАУ "МФЦ города Новокузнецка") и повышение качества предоставления государственных и муниципальных услуг в Новокузнецком городском округе</a:t>
            </a:r>
            <a:endParaRPr lang="ru-RU" sz="2000" dirty="0">
              <a:solidFill>
                <a:schemeClr val="tx2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2149" y="3053301"/>
            <a:ext cx="8674873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Задачи: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Повышение доступности государственных и муниципальных услуг, предоставляемых многофункциональными центрами по принципу одного окна для населения Новокузнецкого городского округа;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Эффективное управление реализацией муниципальной программы;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Повышение эффективности использования бюджетных средств.</a:t>
            </a:r>
            <a:endParaRPr lang="ru-RU" sz="1200" dirty="0" smtClean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pic>
        <p:nvPicPr>
          <p:cNvPr id="9" name="Рисунок 8" descr="мфц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798859" cy="3015593"/>
          </a:xfrm>
          <a:prstGeom prst="rect">
            <a:avLst/>
          </a:prstGeom>
        </p:spPr>
      </p:pic>
      <p:pic>
        <p:nvPicPr>
          <p:cNvPr id="8" name="Рисунок 7" descr="задач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6247" y="1582307"/>
            <a:ext cx="540380" cy="405517"/>
          </a:xfrm>
          <a:prstGeom prst="rect">
            <a:avLst/>
          </a:prstGeom>
        </p:spPr>
      </p:pic>
      <p:sp>
        <p:nvSpPr>
          <p:cNvPr id="12" name="Скругленный прямоугольник 11"/>
          <p:cNvSpPr/>
          <p:nvPr/>
        </p:nvSpPr>
        <p:spPr>
          <a:xfrm>
            <a:off x="2305878" y="4635611"/>
            <a:ext cx="882597" cy="18286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</a:rPr>
              <a:t>млн руб.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xmlns="" val="152018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5983183" y="3019300"/>
            <a:ext cx="2850077" cy="2645230"/>
          </a:xfrm>
          <a:prstGeom prst="rect">
            <a:avLst/>
          </a:prstGeom>
          <a:solidFill>
            <a:schemeClr val="accent1">
              <a:lumMod val="20000"/>
              <a:lumOff val="80000"/>
              <a:alpha val="83000"/>
            </a:schemeClr>
          </a:solidFill>
        </p:spPr>
        <p:txBody>
          <a:bodyPr wrap="square" rtlCol="0">
            <a:noAutofit/>
          </a:bodyPr>
          <a:lstStyle/>
          <a:p>
            <a:endParaRPr lang="ru-RU" sz="1350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08759" y="3019300"/>
            <a:ext cx="2850077" cy="2645230"/>
          </a:xfrm>
          <a:prstGeom prst="rect">
            <a:avLst/>
          </a:prstGeom>
          <a:solidFill>
            <a:schemeClr val="accent1">
              <a:lumMod val="20000"/>
              <a:lumOff val="80000"/>
              <a:alpha val="83000"/>
            </a:schemeClr>
          </a:solidFill>
        </p:spPr>
        <p:txBody>
          <a:bodyPr wrap="square" rtlCol="0">
            <a:noAutofit/>
          </a:bodyPr>
          <a:lstStyle/>
          <a:p>
            <a:endParaRPr lang="ru-RU" sz="1350" dirty="0">
              <a:solidFill>
                <a:srgbClr val="FF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8054" y="237920"/>
            <a:ext cx="7790213" cy="700334"/>
          </a:xfrm>
        </p:spPr>
        <p:txBody>
          <a:bodyPr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dirty="0" smtClean="0">
                <a:solidFill>
                  <a:schemeClr val="tx2"/>
                </a:solidFill>
                <a:latin typeface="+mn-lt"/>
              </a:rPr>
              <a:t>Что такое бюджет ?</a:t>
            </a:r>
            <a:endParaRPr lang="ru-RU" sz="1400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26" name="Номер слайда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92669" y="4782679"/>
            <a:ext cx="1983321" cy="65483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100" dirty="0">
                <a:solidFill>
                  <a:schemeClr val="tx1"/>
                </a:solidFill>
              </a:rPr>
              <a:t>Дефицит</a:t>
            </a:r>
            <a:endParaRPr lang="en-US" sz="2100" dirty="0">
              <a:solidFill>
                <a:schemeClr val="tx1"/>
              </a:solidFill>
            </a:endParaRPr>
          </a:p>
          <a:p>
            <a:pPr algn="ctr"/>
            <a:r>
              <a:rPr lang="ru-RU" sz="1050" dirty="0">
                <a:solidFill>
                  <a:schemeClr val="tx1"/>
                </a:solidFill>
              </a:rPr>
              <a:t>превышение </a:t>
            </a:r>
            <a:r>
              <a:rPr lang="ru-RU" sz="1050" b="1" dirty="0">
                <a:solidFill>
                  <a:srgbClr val="FF0000"/>
                </a:solidFill>
              </a:rPr>
              <a:t>расходов</a:t>
            </a:r>
            <a:r>
              <a:rPr lang="ru-RU" sz="1050" dirty="0">
                <a:solidFill>
                  <a:schemeClr val="tx1"/>
                </a:solidFill>
              </a:rPr>
              <a:t> </a:t>
            </a:r>
            <a:r>
              <a:rPr lang="ru-RU" sz="1050" dirty="0" smtClean="0">
                <a:solidFill>
                  <a:schemeClr val="tx1"/>
                </a:solidFill>
              </a:rPr>
              <a:t>над </a:t>
            </a:r>
            <a:r>
              <a:rPr lang="ru-RU" sz="1050" dirty="0">
                <a:solidFill>
                  <a:schemeClr val="tx1"/>
                </a:solidFill>
              </a:rPr>
              <a:t>доходами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343888" y="4791780"/>
            <a:ext cx="2009137" cy="679149"/>
          </a:xfrm>
          <a:prstGeom prst="roundRect">
            <a:avLst/>
          </a:prstGeom>
          <a:solidFill>
            <a:srgbClr val="92D05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100" dirty="0">
                <a:solidFill>
                  <a:schemeClr val="tx1"/>
                </a:solidFill>
              </a:rPr>
              <a:t>Профицит</a:t>
            </a:r>
            <a:endParaRPr lang="en-US" sz="2100" dirty="0">
              <a:solidFill>
                <a:schemeClr val="tx1"/>
              </a:solidFill>
            </a:endParaRPr>
          </a:p>
          <a:p>
            <a:pPr algn="ctr"/>
            <a:r>
              <a:rPr lang="ru-RU" sz="1050" dirty="0">
                <a:solidFill>
                  <a:schemeClr val="tx1"/>
                </a:solidFill>
              </a:rPr>
              <a:t>превышение </a:t>
            </a:r>
            <a:r>
              <a:rPr lang="ru-RU" sz="1050" b="1" dirty="0">
                <a:solidFill>
                  <a:schemeClr val="accent5">
                    <a:lumMod val="50000"/>
                  </a:schemeClr>
                </a:solidFill>
              </a:rPr>
              <a:t>доходов</a:t>
            </a:r>
            <a:r>
              <a:rPr lang="ru-RU" sz="1050" dirty="0">
                <a:solidFill>
                  <a:schemeClr val="tx1"/>
                </a:solidFill>
              </a:rPr>
              <a:t> над расходами</a:t>
            </a:r>
          </a:p>
        </p:txBody>
      </p:sp>
      <p:grpSp>
        <p:nvGrpSpPr>
          <p:cNvPr id="25" name="Группа 24"/>
          <p:cNvGrpSpPr/>
          <p:nvPr/>
        </p:nvGrpSpPr>
        <p:grpSpPr>
          <a:xfrm>
            <a:off x="6157289" y="3169197"/>
            <a:ext cx="2574534" cy="1616386"/>
            <a:chOff x="6139751" y="2616304"/>
            <a:chExt cx="2574534" cy="1616386"/>
          </a:xfrm>
        </p:grpSpPr>
        <p:sp>
          <p:nvSpPr>
            <p:cNvPr id="6" name="Скругленный прямоугольник 5"/>
            <p:cNvSpPr/>
            <p:nvPr/>
          </p:nvSpPr>
          <p:spPr>
            <a:xfrm rot="21283331">
              <a:off x="6170653" y="3454325"/>
              <a:ext cx="860897" cy="401266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350" dirty="0">
                  <a:solidFill>
                    <a:schemeClr val="tx1"/>
                  </a:solidFill>
                </a:rPr>
                <a:t>Доходы</a:t>
              </a:r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 rot="21283331">
              <a:off x="6139751" y="2616304"/>
              <a:ext cx="860897" cy="401266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  <a:alpha val="50000"/>
              </a:schemeClr>
            </a:solidFill>
            <a:ln w="635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350" dirty="0">
                  <a:solidFill>
                    <a:schemeClr val="tx1"/>
                  </a:solidFill>
                </a:rPr>
                <a:t>Доходы</a:t>
              </a:r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 rot="21283331">
              <a:off x="6154014" y="3037025"/>
              <a:ext cx="860897" cy="401266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635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350" dirty="0">
                  <a:solidFill>
                    <a:schemeClr val="tx1"/>
                  </a:solidFill>
                </a:rPr>
                <a:t>Доходы</a:t>
              </a:r>
            </a:p>
          </p:txBody>
        </p:sp>
        <p:sp>
          <p:nvSpPr>
            <p:cNvPr id="16" name="Блок-схема: извлечение 15"/>
            <p:cNvSpPr/>
            <p:nvPr/>
          </p:nvSpPr>
          <p:spPr>
            <a:xfrm>
              <a:off x="7255136" y="3937212"/>
              <a:ext cx="328308" cy="295478"/>
            </a:xfrm>
            <a:prstGeom prst="flowChartExtract">
              <a:avLst/>
            </a:prstGeom>
            <a:solidFill>
              <a:srgbClr val="E9D2C9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 dirty="0"/>
            </a:p>
          </p:txBody>
        </p:sp>
        <p:sp>
          <p:nvSpPr>
            <p:cNvPr id="17" name="Прямоугольник 16"/>
            <p:cNvSpPr/>
            <p:nvPr/>
          </p:nvSpPr>
          <p:spPr>
            <a:xfrm rot="21340983">
              <a:off x="6160775" y="3820480"/>
              <a:ext cx="2553510" cy="80254"/>
            </a:xfrm>
            <a:prstGeom prst="rect">
              <a:avLst/>
            </a:prstGeom>
            <a:solidFill>
              <a:srgbClr val="E9D2C9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 dirty="0"/>
            </a:p>
          </p:txBody>
        </p:sp>
        <p:sp>
          <p:nvSpPr>
            <p:cNvPr id="18" name="Скругленный прямоугольник 17"/>
            <p:cNvSpPr/>
            <p:nvPr/>
          </p:nvSpPr>
          <p:spPr>
            <a:xfrm rot="21332283">
              <a:off x="7812044" y="3326803"/>
              <a:ext cx="860897" cy="401266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350" dirty="0">
                  <a:solidFill>
                    <a:schemeClr val="tx1"/>
                  </a:solidFill>
                </a:rPr>
                <a:t>Расходы</a:t>
              </a: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410191" y="3204469"/>
            <a:ext cx="2639944" cy="1550448"/>
            <a:chOff x="423308" y="2662209"/>
            <a:chExt cx="2639944" cy="1550448"/>
          </a:xfrm>
        </p:grpSpPr>
        <p:sp>
          <p:nvSpPr>
            <p:cNvPr id="11" name="Скругленный прямоугольник 10"/>
            <p:cNvSpPr/>
            <p:nvPr/>
          </p:nvSpPr>
          <p:spPr>
            <a:xfrm rot="456204">
              <a:off x="2128080" y="3477003"/>
              <a:ext cx="860897" cy="401266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350" dirty="0">
                  <a:solidFill>
                    <a:schemeClr val="tx1"/>
                  </a:solidFill>
                </a:rPr>
                <a:t>Расходы</a:t>
              </a:r>
            </a:p>
          </p:txBody>
        </p:sp>
        <p:sp>
          <p:nvSpPr>
            <p:cNvPr id="12" name="Скругленный прямоугольник 11"/>
            <p:cNvSpPr/>
            <p:nvPr/>
          </p:nvSpPr>
          <p:spPr>
            <a:xfrm rot="456204">
              <a:off x="2202355" y="2662209"/>
              <a:ext cx="860897" cy="401266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350" dirty="0">
                  <a:solidFill>
                    <a:schemeClr val="tx1"/>
                  </a:solidFill>
                </a:rPr>
                <a:t>Расходы</a:t>
              </a:r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 rot="456204">
              <a:off x="2170425" y="3073256"/>
              <a:ext cx="860897" cy="401266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350" dirty="0">
                  <a:solidFill>
                    <a:schemeClr val="tx1"/>
                  </a:solidFill>
                </a:rPr>
                <a:t>Расходы</a:t>
              </a:r>
            </a:p>
          </p:txBody>
        </p:sp>
        <p:sp>
          <p:nvSpPr>
            <p:cNvPr id="14" name="Блок-схема: извлечение 13"/>
            <p:cNvSpPr/>
            <p:nvPr/>
          </p:nvSpPr>
          <p:spPr>
            <a:xfrm>
              <a:off x="1517670" y="3917179"/>
              <a:ext cx="328308" cy="295478"/>
            </a:xfrm>
            <a:prstGeom prst="flowChartExtract">
              <a:avLst/>
            </a:prstGeom>
            <a:solidFill>
              <a:srgbClr val="E9D2C9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 dirty="0"/>
            </a:p>
          </p:txBody>
        </p:sp>
        <p:sp>
          <p:nvSpPr>
            <p:cNvPr id="15" name="Прямоугольник 14"/>
            <p:cNvSpPr/>
            <p:nvPr/>
          </p:nvSpPr>
          <p:spPr>
            <a:xfrm rot="402593">
              <a:off x="423308" y="3800446"/>
              <a:ext cx="2553510" cy="80254"/>
            </a:xfrm>
            <a:prstGeom prst="rect">
              <a:avLst/>
            </a:prstGeom>
            <a:solidFill>
              <a:srgbClr val="E9D2C9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 dirty="0"/>
            </a:p>
          </p:txBody>
        </p:sp>
        <p:sp>
          <p:nvSpPr>
            <p:cNvPr id="19" name="Скругленный прямоугольник 18"/>
            <p:cNvSpPr/>
            <p:nvPr/>
          </p:nvSpPr>
          <p:spPr>
            <a:xfrm rot="456784">
              <a:off x="469512" y="3277585"/>
              <a:ext cx="860897" cy="401266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350" dirty="0">
                  <a:solidFill>
                    <a:schemeClr val="tx1"/>
                  </a:solidFill>
                </a:rPr>
                <a:t>Доходы</a:t>
              </a:r>
            </a:p>
          </p:txBody>
        </p:sp>
      </p:grpSp>
      <p:pic>
        <p:nvPicPr>
          <p:cNvPr id="20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19610" y="5447152"/>
            <a:ext cx="553916" cy="988739"/>
          </a:xfrm>
          <a:prstGeom prst="rect">
            <a:avLst/>
          </a:prstGeom>
        </p:spPr>
      </p:pic>
      <p:sp>
        <p:nvSpPr>
          <p:cNvPr id="21" name="Выноска-облако 20"/>
          <p:cNvSpPr/>
          <p:nvPr/>
        </p:nvSpPr>
        <p:spPr>
          <a:xfrm>
            <a:off x="3063834" y="2806996"/>
            <a:ext cx="3032166" cy="2155530"/>
          </a:xfrm>
          <a:prstGeom prst="cloudCallout">
            <a:avLst>
              <a:gd name="adj1" fmla="val -24424"/>
              <a:gd name="adj2" fmla="val 7361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 i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algn="ctr"/>
            <a:r>
              <a:rPr lang="ru-RU" sz="11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Сбалансированность </a:t>
            </a:r>
            <a:r>
              <a:rPr lang="ru-RU" sz="1100" b="1" i="1" dirty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бюджета по доходам и расходам —</a:t>
            </a:r>
          </a:p>
          <a:p>
            <a:pPr algn="ctr"/>
            <a:r>
              <a:rPr lang="ru-RU" sz="1100" b="1" i="1" dirty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основополагающее требование, предъявляемое к органам, составляющим и утверждающим бюджет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94966" y="5821277"/>
            <a:ext cx="3200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>
                <a:solidFill>
                  <a:srgbClr val="002060"/>
                </a:solidFill>
              </a:rPr>
              <a:t>При </a:t>
            </a:r>
            <a:r>
              <a:rPr lang="ru-RU" sz="1050" b="1" dirty="0">
                <a:solidFill>
                  <a:srgbClr val="FF0000"/>
                </a:solidFill>
              </a:rPr>
              <a:t>дефиците</a:t>
            </a:r>
            <a:r>
              <a:rPr lang="ru-RU" sz="1050" dirty="0">
                <a:solidFill>
                  <a:srgbClr val="FF0000"/>
                </a:solidFill>
              </a:rPr>
              <a:t> </a:t>
            </a:r>
            <a:r>
              <a:rPr lang="ru-RU" sz="1050" dirty="0">
                <a:solidFill>
                  <a:srgbClr val="002060"/>
                </a:solidFill>
              </a:rPr>
              <a:t>принимается решение о привлечении источников его покрытия (используются имеющиеся накопления, берутся займы и т.д.)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035292" y="5822393"/>
            <a:ext cx="269505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>
                <a:solidFill>
                  <a:srgbClr val="002060"/>
                </a:solidFill>
              </a:rPr>
              <a:t>При </a:t>
            </a:r>
            <a:r>
              <a:rPr lang="ru-RU" sz="1050" b="1" dirty="0" err="1">
                <a:solidFill>
                  <a:srgbClr val="FF0000"/>
                </a:solidFill>
              </a:rPr>
              <a:t>профиците</a:t>
            </a:r>
            <a:r>
              <a:rPr lang="ru-RU" sz="1050" b="1" dirty="0">
                <a:solidFill>
                  <a:srgbClr val="FF0000"/>
                </a:solidFill>
              </a:rPr>
              <a:t> </a:t>
            </a:r>
            <a:r>
              <a:rPr lang="ru-RU" sz="1050" dirty="0">
                <a:solidFill>
                  <a:srgbClr val="002060"/>
                </a:solidFill>
              </a:rPr>
              <a:t>принимается решение о том, как использовать дополнительные средства (накапливать резервы, погашать долг и т.д.)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67970" y="932953"/>
            <a:ext cx="769902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</a:rPr>
              <a:t>Бюджет</a:t>
            </a:r>
            <a:r>
              <a:rPr lang="ru-RU" sz="1400" dirty="0" smtClean="0">
                <a:solidFill>
                  <a:srgbClr val="002060"/>
                </a:solidFill>
              </a:rPr>
              <a:t> – это план доходов и расходов на определённый период</a:t>
            </a:r>
            <a:br>
              <a:rPr lang="ru-RU" sz="1400" dirty="0" smtClean="0">
                <a:solidFill>
                  <a:srgbClr val="002060"/>
                </a:solidFill>
              </a:rPr>
            </a:br>
            <a:r>
              <a:rPr lang="ru-RU" sz="1400" dirty="0" smtClean="0">
                <a:solidFill>
                  <a:srgbClr val="002060"/>
                </a:solidFill>
              </a:rPr>
              <a:t/>
            </a:r>
            <a:br>
              <a:rPr lang="ru-RU" sz="1400" dirty="0" smtClean="0">
                <a:solidFill>
                  <a:srgbClr val="002060"/>
                </a:solidFill>
              </a:rPr>
            </a:br>
            <a:r>
              <a:rPr lang="ru-RU" sz="1400" b="1" dirty="0" smtClean="0">
                <a:solidFill>
                  <a:srgbClr val="FF0000"/>
                </a:solidFill>
              </a:rPr>
              <a:t>Доходы</a:t>
            </a:r>
            <a:r>
              <a:rPr lang="ru-RU" sz="1400" b="1" dirty="0" smtClean="0">
                <a:solidFill>
                  <a:srgbClr val="002060"/>
                </a:solidFill>
              </a:rPr>
              <a:t> </a:t>
            </a:r>
            <a:r>
              <a:rPr lang="ru-RU" sz="1400" dirty="0" smtClean="0">
                <a:solidFill>
                  <a:srgbClr val="002060"/>
                </a:solidFill>
              </a:rPr>
              <a:t>–</a:t>
            </a:r>
            <a:r>
              <a:rPr lang="ru-RU" sz="1400" b="1" dirty="0" smtClean="0">
                <a:solidFill>
                  <a:srgbClr val="002060"/>
                </a:solidFill>
              </a:rPr>
              <a:t> </a:t>
            </a:r>
            <a:r>
              <a:rPr lang="ru-RU" sz="1400" dirty="0" smtClean="0">
                <a:solidFill>
                  <a:srgbClr val="002060"/>
                </a:solidFill>
              </a:rPr>
              <a:t>это поступающие в бюджет денежные средства (налоги юридических и физических лиц, административные платежи и сборы, безвозмездные поступления)</a:t>
            </a:r>
            <a:br>
              <a:rPr lang="ru-RU" sz="1400" dirty="0" smtClean="0">
                <a:solidFill>
                  <a:srgbClr val="002060"/>
                </a:solidFill>
              </a:rPr>
            </a:br>
            <a:r>
              <a:rPr lang="ru-RU" sz="1400" dirty="0" smtClean="0">
                <a:solidFill>
                  <a:srgbClr val="002060"/>
                </a:solidFill>
              </a:rPr>
              <a:t/>
            </a:r>
            <a:br>
              <a:rPr lang="ru-RU" sz="1400" dirty="0" smtClean="0">
                <a:solidFill>
                  <a:srgbClr val="002060"/>
                </a:solidFill>
              </a:rPr>
            </a:br>
            <a:r>
              <a:rPr lang="ru-RU" sz="1400" b="1" dirty="0" smtClean="0">
                <a:solidFill>
                  <a:srgbClr val="FF0000"/>
                </a:solidFill>
              </a:rPr>
              <a:t>Расходы</a:t>
            </a:r>
            <a:r>
              <a:rPr lang="ru-RU" sz="1400" dirty="0" smtClean="0">
                <a:solidFill>
                  <a:srgbClr val="FF0000"/>
                </a:solidFill>
              </a:rPr>
              <a:t> </a:t>
            </a:r>
            <a:r>
              <a:rPr lang="ru-RU" sz="1400" dirty="0" smtClean="0">
                <a:solidFill>
                  <a:srgbClr val="002060"/>
                </a:solidFill>
              </a:rPr>
              <a:t>– это выплачиваемые из бюджета денежные средства (социальные выплаты населению, содержание государственных учреждений (образование, ЖКХ, культура и другие) капитальное строительство и другие)</a:t>
            </a:r>
            <a:endParaRPr lang="ru-RU" sz="1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085106" y="0"/>
            <a:ext cx="5869112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«Защита населения и территории от чрезвычайных ситуаций природного и техногенного характера, обеспечение пожарной безопасности, безопасности на водных объектах территории Новокузнецкого городского округа»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Срок реализации: 2015 - 2021 годы</a:t>
            </a:r>
            <a:endParaRPr lang="ru-RU" sz="16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37676019"/>
              </p:ext>
            </p:extLst>
          </p:nvPr>
        </p:nvGraphicFramePr>
        <p:xfrm>
          <a:off x="119272" y="4015410"/>
          <a:ext cx="8921361" cy="2769139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671613"/>
                <a:gridCol w="121449"/>
                <a:gridCol w="750093"/>
                <a:gridCol w="840167"/>
                <a:gridCol w="834216"/>
                <a:gridCol w="834216"/>
                <a:gridCol w="869607"/>
              </a:tblGrid>
              <a:tr h="471974">
                <a:tc rowSpan="2" grid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+mn-lt"/>
                        </a:rPr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2017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2018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2019г.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2020г.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2021г.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82890">
                <a:tc gridSpan="2"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 vMerge="1"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110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219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201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163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163 </a:t>
                      </a:r>
                    </a:p>
                  </a:txBody>
                  <a:tcPr marL="9525" marR="9525" marT="9525" marB="0" anchor="b"/>
                </a:tc>
              </a:tr>
              <a:tr h="283185">
                <a:tc gridSpan="7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+mn-lt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034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Доля аварийно-спасательных работ и других неотложных работ по отношению к общему количеству работ,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Не менее 90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Не менее 90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Не менее 90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8741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Количество людей, которым оказана помощь при чрезвычайных ситуациях, авариях, происшествиях и других жизненных ситуациях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1 516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1 435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1 435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1 435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smtClean="0">
                          <a:solidFill>
                            <a:srgbClr val="000000"/>
                          </a:solidFill>
                          <a:latin typeface="+mn-lt"/>
                        </a:rPr>
                        <a:t>1 435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99333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Темп роста доли готовности приведения ЕДДС города, как органа повседневного управления силами и средствами городского звена территориальной подсистемы и функциональной подсистемы единой государственной системы предупреждения и ликвидации  ЧС, в соответствие с нормативными документами,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69,7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13,9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3372164" y="1831876"/>
            <a:ext cx="55036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:</a:t>
            </a:r>
          </a:p>
          <a:p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Повышение уровня защищенности населения и территории города от чрезвычайных ситуаций природного и техногенного характера, обеспечение пожарной безопасности и безопасности людей на водных объектах</a:t>
            </a:r>
            <a:endParaRPr lang="ru-RU" sz="2000" dirty="0">
              <a:solidFill>
                <a:schemeClr val="tx2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3245" y="2512687"/>
            <a:ext cx="8737509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Задачи: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Повышение эффективности системы гражданской обороны, защиты населения и территорий от чрезвычайных ситуаций, пожаров и происшествий на водных объектах в рамках полномочий органов местного самоуправления, обеспечение и поддержание высокой готовности сил и средств аварийно-спасательного формирования ;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Обеспечение эффективного предупреждения и ликвидации чрезвычайных ситуаций природного и техногенного характера, происшествий на водных объектах в рамках полномочий органов местного самоуправления;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Повышение эффективности использования бюджетных средств.</a:t>
            </a:r>
            <a:endParaRPr lang="ru-RU" sz="1200" dirty="0" smtClean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030" t="6702" r="6889" b="10865"/>
          <a:stretch/>
        </p:blipFill>
        <p:spPr>
          <a:xfrm>
            <a:off x="0" y="0"/>
            <a:ext cx="2619375" cy="2364308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2274074" y="4452731"/>
            <a:ext cx="930302" cy="19878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</a:rPr>
              <a:t>млн руб.</a:t>
            </a:r>
            <a:endParaRPr lang="ru-RU" sz="1400" dirty="0"/>
          </a:p>
        </p:txBody>
      </p:sp>
      <p:pic>
        <p:nvPicPr>
          <p:cNvPr id="11" name="Рисунок 10" descr="задач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2779" y="1916262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2018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12"/>
          <p:cNvSpPr txBox="1"/>
          <p:nvPr/>
        </p:nvSpPr>
        <p:spPr>
          <a:xfrm>
            <a:off x="4150581" y="1967371"/>
            <a:ext cx="45879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Цель</a:t>
            </a:r>
            <a:r>
              <a:rPr lang="ru-RU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:</a:t>
            </a:r>
          </a:p>
          <a:p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 Повышение уровня безопасности, комфортности и эстетической привлекательности среды проживания населения на территории Новокузнецкого городского округа</a:t>
            </a:r>
            <a:endParaRPr lang="ru-RU" sz="1200" dirty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1358" y="3266404"/>
            <a:ext cx="8453373" cy="3136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Задачи:</a:t>
            </a:r>
          </a:p>
          <a:p>
            <a:pPr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Улучшение работ по содержанию и ремонту автомобильных дорог общего пользования местного значения и других элементов улично-дорожной сети;</a:t>
            </a:r>
          </a:p>
          <a:p>
            <a:pPr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Повышение качества работ (услуг) по благоустройству территории города;</a:t>
            </a:r>
          </a:p>
          <a:p>
            <a:pPr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Повышение качества мероприятий по озеленению города;</a:t>
            </a:r>
          </a:p>
          <a:p>
            <a:pPr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 Улучшение содержания мест захоронения;</a:t>
            </a:r>
          </a:p>
          <a:p>
            <a:pPr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Повышения качества банных услуг, предоставляемых населению города Новокузнецка муниципальными предприятиями;</a:t>
            </a:r>
          </a:p>
          <a:p>
            <a:pPr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 Улучшение санитарно-экологической обстановки в местах санкционированного размещения твердо-коммунальных  отходов;</a:t>
            </a:r>
          </a:p>
          <a:p>
            <a:pPr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Эффективное управление реализацией программы и обеспечения контроля за соблюдением требований действующего законодательства РФ в области управления дорожно-коммунальным хозяйством;</a:t>
            </a:r>
          </a:p>
          <a:p>
            <a:pPr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Повышение эффективности использования бюджетных средств;</a:t>
            </a:r>
          </a:p>
          <a:p>
            <a:pPr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Эффективное функционирование системы обеспечения безопасности дорожного движения;</a:t>
            </a:r>
          </a:p>
          <a:p>
            <a:pPr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Повышение уровня благоустройства территории Новокузнецкого городского округа.</a:t>
            </a:r>
            <a:endParaRPr lang="ru-RU" sz="2000" dirty="0" smtClean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pic>
        <p:nvPicPr>
          <p:cNvPr id="9" name="Рисунок 8" descr="благоустр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348469" cy="253646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798859" y="204096"/>
            <a:ext cx="634514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«Комплексное благоустройство Новокузнецкого городского округа»</a:t>
            </a:r>
            <a:endParaRPr lang="ru-RU" sz="20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Срок реализации: 2015 - 2021 годы</a:t>
            </a:r>
          </a:p>
        </p:txBody>
      </p:sp>
      <p:pic>
        <p:nvPicPr>
          <p:cNvPr id="8" name="Рисунок 7" descr="задач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9958" y="2067336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7394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4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830664" y="196145"/>
            <a:ext cx="61940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</a:t>
            </a:r>
            <a:r>
              <a:rPr lang="ru-RU" sz="2000" dirty="0" smtClean="0">
                <a:solidFill>
                  <a:schemeClr val="tx2"/>
                </a:solidFill>
                <a:latin typeface="+mj-lt"/>
              </a:rPr>
              <a:t>Комплексное благоустройство Новокузнецкого городского округа</a:t>
            </a:r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»</a:t>
            </a:r>
            <a:endParaRPr lang="ru-RU" sz="20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6" name="Рисунок 5" descr="благоустр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771775" cy="2099620"/>
          </a:xfrm>
          <a:prstGeom prst="rect">
            <a:avLst/>
          </a:prstGeom>
        </p:spPr>
      </p:pic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15659244"/>
              </p:ext>
            </p:extLst>
          </p:nvPr>
        </p:nvGraphicFramePr>
        <p:xfrm>
          <a:off x="139755" y="1962754"/>
          <a:ext cx="8861123" cy="4695119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716178"/>
                <a:gridCol w="828989"/>
                <a:gridCol w="828989"/>
                <a:gridCol w="828989"/>
                <a:gridCol w="828989"/>
                <a:gridCol w="828989"/>
              </a:tblGrid>
              <a:tr h="432049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Объем финансирования муниципальной программы</a:t>
                      </a:r>
                      <a:endParaRPr lang="ru-RU" sz="1200" dirty="0">
                        <a:solidFill>
                          <a:srgbClr val="3152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2017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2018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2019г.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2020г.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2021г.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51254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662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624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2 080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872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872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08764">
                <a:tc gridSpan="6"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2"/>
                          </a:solidFill>
                          <a:latin typeface="+mn-lt"/>
                        </a:rPr>
                        <a:t>Целевые показатели реализации муниципальной программы</a:t>
                      </a:r>
                      <a:endParaRPr lang="ru-RU" sz="1400" b="1" dirty="0">
                        <a:solidFill>
                          <a:schemeClr val="tx2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977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Общая протяженность автомобильных дорог общего пользования местного значения, находящихся на обслуживании </a:t>
                      </a:r>
                      <a:r>
                        <a:rPr lang="ru-RU" sz="12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(км)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508,8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508,8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508,8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508,8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508,8</a:t>
                      </a:r>
                    </a:p>
                  </a:txBody>
                  <a:tcPr marL="9525" marR="9525" marT="9525" marB="0" anchor="b"/>
                </a:tc>
              </a:tr>
              <a:tr h="31114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Площадь высадки цветников (м2)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20 410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20 142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20 142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20 142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20 142</a:t>
                      </a:r>
                    </a:p>
                  </a:txBody>
                  <a:tcPr marL="9525" marR="9525" marT="9525" marB="0" anchor="b"/>
                </a:tc>
              </a:tr>
              <a:tr h="40674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Доля протяженности освещенных улиц, проездов города в общей протяженности улиц города Новокузнецка (%)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84,7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86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86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86</a:t>
                      </a:r>
                    </a:p>
                  </a:txBody>
                  <a:tcPr marL="9525" marR="9525" marT="9525" marB="0" anchor="b"/>
                </a:tc>
              </a:tr>
              <a:tr h="40674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Количество оказанных услуг по обслуживанию населения в муниципальных банях (ед.)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70 926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66 100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69 181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69 181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69 181</a:t>
                      </a:r>
                    </a:p>
                  </a:txBody>
                  <a:tcPr marL="9525" marR="9525" marT="9525" marB="0" anchor="b"/>
                </a:tc>
              </a:tr>
              <a:tr h="59730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Доля </a:t>
                      </a:r>
                      <a:r>
                        <a:rPr lang="ru-RU" sz="12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протяженности </a:t>
                      </a:r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дорожной сети городской агломерации, соответствующей нормативным требованиям к ее транспортно-эксплуатационному состоянию (%)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47,1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62,6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69,6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72,5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74</a:t>
                      </a:r>
                    </a:p>
                  </a:txBody>
                  <a:tcPr marL="9525" marR="9525" marT="9525" marB="0" anchor="b"/>
                </a:tc>
              </a:tr>
              <a:tr h="57971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Процент снижения количества мест концентрации дорожно-транспортных происшествий (аварийно-опасных участков) на дорожной сети городской агломерации (%)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66,7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29,6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29</a:t>
                      </a:r>
                    </a:p>
                  </a:txBody>
                  <a:tcPr marL="9525" marR="9525" marT="9525" marB="0" anchor="b"/>
                </a:tc>
              </a:tr>
              <a:tr h="40674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Доля протяженности дорожной сети городской агломерации, работающей в режиме перезагрузки в "час-пик" (%)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58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57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53</a:t>
                      </a:r>
                    </a:p>
                  </a:txBody>
                  <a:tcPr marL="9525" marR="9525" marT="9525" marB="0" anchor="b"/>
                </a:tc>
              </a:tr>
              <a:tr h="57971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Доля </a:t>
                      </a:r>
                      <a:r>
                        <a:rPr lang="ru-RU" sz="12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граждан</a:t>
                      </a:r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12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отметивших </a:t>
                      </a:r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улучшение ситуации на дорожной сети городской агломерации (в части состояния дорожной сети и уровня безопасности дорожного движения) (%)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40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50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55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65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2377439" y="2417153"/>
            <a:ext cx="882597" cy="23063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</a:rPr>
              <a:t>млн руб.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xmlns="" val="407394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40" y="3912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108959" y="116632"/>
            <a:ext cx="589191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«Развитие жилищно-коммунального хозяйства города Новокузнецка»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Срок реализации: 2015 - 2021 годы</a:t>
            </a:r>
            <a:endParaRPr lang="ru-RU" sz="16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37676019"/>
              </p:ext>
            </p:extLst>
          </p:nvPr>
        </p:nvGraphicFramePr>
        <p:xfrm>
          <a:off x="249832" y="3968627"/>
          <a:ext cx="8644335" cy="2780819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526993"/>
                <a:gridCol w="116840"/>
                <a:gridCol w="726873"/>
                <a:gridCol w="814158"/>
                <a:gridCol w="808392"/>
                <a:gridCol w="808392"/>
                <a:gridCol w="842687"/>
              </a:tblGrid>
              <a:tr h="519084">
                <a:tc rowSpan="2" grid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+mn-lt"/>
                        </a:rPr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2017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2018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2019г.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2020г.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2021г.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33223">
                <a:tc gridSpan="2"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 vMerge="1"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1 797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2 013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1 697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893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610</a:t>
                      </a:r>
                    </a:p>
                  </a:txBody>
                  <a:tcPr marL="9525" marR="9525" marT="9525" marB="0" anchor="b"/>
                </a:tc>
              </a:tr>
              <a:tr h="311450">
                <a:tc gridSpan="7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+mn-lt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660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Доля отремонтированных муниципальных квартир в общем количестве требующих ремонта муниципальных квартир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46136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Доля оплаты населением жилищно-коммунальных услуг от утвержденных тарифов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80,7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81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81,5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82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83</a:t>
                      </a:r>
                    </a:p>
                  </a:txBody>
                  <a:tcPr marL="9525" marR="9525" marT="9525" marB="0" anchor="b"/>
                </a:tc>
              </a:tr>
              <a:tr h="43381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Доля оплаты населением услуг отопления и горячего водоснабжения от утверждённых тарифов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67,6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68,5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69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70</a:t>
                      </a:r>
                    </a:p>
                  </a:txBody>
                  <a:tcPr marL="9525" marR="9525" marT="9525" marB="0" anchor="b"/>
                </a:tc>
              </a:tr>
              <a:tr h="23025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Доля оплаты населением услуг холодного водоснабжения и водоотведения от утверждённых тарифов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75,9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76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76,5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78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3562184" y="1124744"/>
            <a:ext cx="53613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:</a:t>
            </a:r>
          </a:p>
          <a:p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Создание условий для поддержания жилищно-коммунального хозяйства города в надлежащем состоянии и обеспечения населения доступными и качественными жилищно-коммунальными услугами</a:t>
            </a:r>
            <a:endParaRPr lang="ru-RU" sz="2000" dirty="0">
              <a:solidFill>
                <a:schemeClr val="tx2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1906" y="2226365"/>
            <a:ext cx="859536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Задачи: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Обеспечение стабильной работы объектов коммунальной инфраструктуры и их бесперебойного функционирования; 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Поддержание состояния жилищного фонда города в соответствии со стандартами качества, обеспечивающими комфортные условия проживания;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 Исполнение стандартов социальных мер поддержки населения;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Эффективное управление реализацией программы;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Повышение эффективности использования бюджетных средств.</a:t>
            </a:r>
          </a:p>
        </p:txBody>
      </p:sp>
      <p:pic>
        <p:nvPicPr>
          <p:cNvPr id="8" name="Рисунок 7" descr="жкх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2902226" cy="2140819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2289975" y="4460637"/>
            <a:ext cx="882597" cy="23063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</a:rPr>
              <a:t>млн руб.</a:t>
            </a:r>
            <a:endParaRPr lang="ru-RU" sz="1400" dirty="0"/>
          </a:p>
        </p:txBody>
      </p:sp>
      <p:pic>
        <p:nvPicPr>
          <p:cNvPr id="11" name="Рисунок 10" descr="задач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37709" y="1280158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2018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40" y="3912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204376" y="116632"/>
            <a:ext cx="593962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«Поддержка социально ориентированных некоммерческих организаций в городе Новокузнецке»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Срок реализации: 2015 - 2021 годы</a:t>
            </a:r>
            <a:endParaRPr lang="ru-RU" sz="16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37676019"/>
              </p:ext>
            </p:extLst>
          </p:nvPr>
        </p:nvGraphicFramePr>
        <p:xfrm>
          <a:off x="251520" y="3886362"/>
          <a:ext cx="8644335" cy="2658723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526993"/>
                <a:gridCol w="116840"/>
                <a:gridCol w="726873"/>
                <a:gridCol w="814158"/>
                <a:gridCol w="808392"/>
                <a:gridCol w="808392"/>
                <a:gridCol w="842687"/>
              </a:tblGrid>
              <a:tr h="530094">
                <a:tc rowSpan="2" grid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+mn-lt"/>
                        </a:rPr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2017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2018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2019г.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2020г.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2021г.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38170">
                <a:tc gridSpan="2"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 vMerge="1"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18056">
                <a:tc gridSpan="7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+mn-lt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607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Количество социально ориентированных НКО, действующих на территории Новокузнецкого городского округа, ед.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54829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Количество участников мероприятий, проводимых социально ориентированными НКО при поддержке администрации города Новокузнецка, чел.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2 000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1 950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2 000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2 050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2 050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54829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Количество консультаций, оказанных Отделом социально ориентированным НКО по организационно-правовым вопросам, по информационному обеспечению, ед.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80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110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214191" y="1896021"/>
            <a:ext cx="45821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:</a:t>
            </a:r>
          </a:p>
          <a:p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Создание условий для развития и эффективной деятельности социально ориентированных некоммерческих организаций</a:t>
            </a:r>
            <a:endParaRPr lang="ru-RU" sz="2000" dirty="0">
              <a:solidFill>
                <a:schemeClr val="tx2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7739" y="2632896"/>
            <a:ext cx="85538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Задачи: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Содействие развитию социально ориентированных НКО, обеспечению их эффективной деятельности; 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Оказание информационной, консультационной и организационно-правовой поддержки социально ориентированным НКО;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 Развитие системы взаимодействия социально ориентированных НКО с органами администрации города.</a:t>
            </a:r>
          </a:p>
        </p:txBody>
      </p:sp>
      <p:pic>
        <p:nvPicPr>
          <p:cNvPr id="8" name="Рисунок 7" descr="нко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200400" cy="2472856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2289975" y="4404980"/>
            <a:ext cx="882597" cy="23063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</a:rPr>
              <a:t>млн руб.</a:t>
            </a:r>
            <a:endParaRPr lang="ru-RU" sz="1400" dirty="0"/>
          </a:p>
        </p:txBody>
      </p:sp>
      <p:pic>
        <p:nvPicPr>
          <p:cNvPr id="11" name="Рисунок 10" descr="задач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7422" y="2019629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2018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798859" y="116631"/>
            <a:ext cx="622587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«Развитие субъектов малого и среднего предпринимательства в городе Новокузнецке»</a:t>
            </a:r>
            <a:endParaRPr lang="ru-RU" sz="20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Срок реализации: 2015 - 2021 годы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74928" y="3020689"/>
            <a:ext cx="8794143" cy="3316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Задачи:</a:t>
            </a:r>
          </a:p>
          <a:p>
            <a:pPr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Содействие в финансовом обеспечении реализации и развития бизнес - проектов субъектов малого и среднего предпринимательства, организаций, образующих инфраструктуру поддержки субъектов малого и среднего предпринимательства;</a:t>
            </a:r>
          </a:p>
          <a:p>
            <a:pPr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Содействие в имущественном обеспечении реализации и развития бизнес - проектов субъектов малого и среднего предпринимательства, организаций, образующих инфраструктуру поддержки субъектов малого и среднего предпринимательства;</a:t>
            </a:r>
          </a:p>
          <a:p>
            <a:pPr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Обеспечение информационной поддержки для реализации и развития </a:t>
            </a:r>
            <a:r>
              <a:rPr lang="ru-RU" sz="1200" dirty="0" err="1" smtClean="0">
                <a:solidFill>
                  <a:schemeClr val="tx2"/>
                </a:solidFill>
              </a:rPr>
              <a:t>бизнес-проектов</a:t>
            </a:r>
            <a:r>
              <a:rPr lang="ru-RU" sz="1200" dirty="0" smtClean="0">
                <a:solidFill>
                  <a:schemeClr val="tx2"/>
                </a:solidFill>
              </a:rPr>
              <a:t> субъектов малого и среднего предпринимательства, организаций, образующих инфраструктуру поддержки субъектов малого и среднего предпринимательства;</a:t>
            </a:r>
          </a:p>
          <a:p>
            <a:pPr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Обеспечение консультационной поддержки для реализации и развития </a:t>
            </a:r>
            <a:r>
              <a:rPr lang="ru-RU" sz="1200" dirty="0" err="1" smtClean="0">
                <a:solidFill>
                  <a:schemeClr val="tx2"/>
                </a:solidFill>
              </a:rPr>
              <a:t>бизнес-проектов</a:t>
            </a:r>
            <a:r>
              <a:rPr lang="ru-RU" sz="1200" dirty="0" smtClean="0">
                <a:solidFill>
                  <a:schemeClr val="tx2"/>
                </a:solidFill>
              </a:rPr>
              <a:t> субъектов малого и среднего предпринимательства;</a:t>
            </a:r>
          </a:p>
          <a:p>
            <a:pPr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Повышение качества услуг, оказываемых муниципальным автономным учреждением «Центр содействия малому и среднему предпринимательству»;</a:t>
            </a:r>
          </a:p>
          <a:p>
            <a:pPr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Повышение уровня доступности и качества предоставляемых государственных и муниципальных услуг, оказываемых субъектам малого и среднего предпринимательства муниципальным автономным учреждением  «Многофункциональный центр города Новокузнецка по предоставлению государственных и муниципальных услуг»;</a:t>
            </a:r>
          </a:p>
          <a:p>
            <a:pPr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Содействие повышению образовательного уровня в сфере ведения бизнеса субъектов малого и среднего предпринимательства.</a:t>
            </a:r>
            <a:endParaRPr lang="ru-RU" sz="2000" dirty="0" smtClean="0">
              <a:solidFill>
                <a:schemeClr val="tx2"/>
              </a:solidFill>
              <a:latin typeface="+mj-lt"/>
              <a:cs typeface="Arial" panose="020B0604020202020204" pitchFamily="34" charset="0"/>
            </a:endParaRPr>
          </a:p>
        </p:txBody>
      </p:sp>
      <p:pic>
        <p:nvPicPr>
          <p:cNvPr id="8" name="Рисунок 7" descr="Maliy_bizne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3139175" cy="261597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411110" y="1719787"/>
            <a:ext cx="562157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:</a:t>
            </a:r>
          </a:p>
          <a:p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 Создание благоприятных условий для развития субъектов малого и среднего предпринимательства, организаций, образующих инфраструктуру поддержки субъектов малого и среднего предпринимательства, осуществляющих деятельность на территории Новокузнецкого городского округа.</a:t>
            </a:r>
            <a:endParaRPr lang="ru-RU" sz="1200" dirty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pic>
        <p:nvPicPr>
          <p:cNvPr id="9" name="Рисунок 8" descr="задач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6876" y="1804944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7394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4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727297" y="609613"/>
            <a:ext cx="62656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ea typeface="+mj-ea"/>
                <a:cs typeface="+mj-cs"/>
              </a:rPr>
              <a:t>МП «</a:t>
            </a:r>
            <a:r>
              <a:rPr lang="ru-RU" sz="2000" dirty="0" smtClean="0">
                <a:solidFill>
                  <a:schemeClr val="tx2"/>
                </a:solidFill>
              </a:rPr>
              <a:t>Развитие субъектов малого и среднего предпринимательства в городе Новокузнецке</a:t>
            </a:r>
            <a:r>
              <a:rPr lang="ru-RU" sz="2000" dirty="0" smtClean="0">
                <a:solidFill>
                  <a:schemeClr val="tx2"/>
                </a:solidFill>
                <a:ea typeface="+mj-ea"/>
                <a:cs typeface="+mj-cs"/>
              </a:rPr>
              <a:t>»</a:t>
            </a:r>
            <a:endParaRPr lang="ru-RU" sz="2000" dirty="0">
              <a:solidFill>
                <a:schemeClr val="tx2"/>
              </a:solidFill>
              <a:ea typeface="+mj-ea"/>
              <a:cs typeface="+mj-c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15659244"/>
              </p:ext>
            </p:extLst>
          </p:nvPr>
        </p:nvGraphicFramePr>
        <p:xfrm>
          <a:off x="123854" y="2207611"/>
          <a:ext cx="8900877" cy="4467509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737337"/>
                <a:gridCol w="832708"/>
                <a:gridCol w="832708"/>
                <a:gridCol w="832708"/>
                <a:gridCol w="832708"/>
                <a:gridCol w="832708"/>
              </a:tblGrid>
              <a:tr h="493230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+mn-lt"/>
                        </a:rPr>
                        <a:t>Объем финансирования муниципальной программы</a:t>
                      </a:r>
                      <a:endParaRPr lang="ru-RU" sz="1200" b="1" dirty="0" smtClean="0">
                        <a:solidFill>
                          <a:srgbClr val="3152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120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2017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2018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2019г.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2020г.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2021г.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53428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0,7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0,6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02253">
                <a:tc gridSpan="6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+mn-lt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6394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Число субъектов малого и среднего предпринимательства в расчете на </a:t>
                      </a:r>
                      <a:r>
                        <a:rPr lang="ru-RU" sz="12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10 000 </a:t>
                      </a:r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человек населения </a:t>
                      </a:r>
                      <a:r>
                        <a:rPr lang="ru-RU" sz="12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города, </a:t>
                      </a:r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ед</a:t>
                      </a:r>
                      <a:r>
                        <a:rPr lang="ru-RU" sz="12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395,7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415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430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451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451</a:t>
                      </a:r>
                    </a:p>
                  </a:txBody>
                  <a:tcPr marL="9525" marR="9525" marT="9525" marB="0" anchor="b"/>
                </a:tc>
              </a:tr>
              <a:tr h="69475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Доля среднесписочной численности работников (без внешних совместителей) малых и средних предприятий от среднесписочной численности работников (без внешних совместителей) всех предприятий и организаций города Новокузнецка,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29,9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30,8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31,3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34,3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34,3</a:t>
                      </a:r>
                    </a:p>
                  </a:txBody>
                  <a:tcPr marL="9525" marR="9525" marT="9525" marB="0" anchor="b"/>
                </a:tc>
              </a:tr>
              <a:tr h="134995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Доля площади объектов, фактически переданной в пользование на долгосрочной основе субъектам малого и среднего предпринимательства, организациям, образующим инфраструктуру поддержки малого и среднего предпринимательства, от общей площади объектов, включенных в перечень муниципального имущества, предназначенного для передачи в пользование на долгосрочной основе субъектам малого и среднего предпринимательства, организациям, образующим инфраструктуру поддержки субъектов малого и среднего предпринимательства,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86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93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96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96</a:t>
                      </a:r>
                    </a:p>
                  </a:txBody>
                  <a:tcPr marL="9525" marR="9525" marT="9525" marB="0" anchor="b"/>
                </a:tc>
              </a:tr>
              <a:tr h="55282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Количество государственных и муниципальных услуг, предоставляемых субъектам малого и среднего предпринимательства в МФЦ, ед.</a:t>
                      </a:r>
                      <a:b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</a:br>
                      <a:endParaRPr lang="ru-RU" sz="12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80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pic>
        <p:nvPicPr>
          <p:cNvPr id="6" name="Рисунок 5" descr="Maliy_bizne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663687" cy="2219739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2289976" y="2687496"/>
            <a:ext cx="882597" cy="23063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</a:rPr>
              <a:t>млн руб.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xmlns="" val="407394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6281" y="154379"/>
            <a:ext cx="7790213" cy="1306286"/>
          </a:xfrm>
        </p:spPr>
        <p:txBody>
          <a:bodyPr anchor="t">
            <a:norm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4. ИСТОЧНИКИ ФИНАНСИРОВАНИЯ</a:t>
            </a:r>
            <a:r>
              <a:rPr lang="en-US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</a:rPr>
              <a:t/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ДЕФИЦИТА БЮДЖЕТА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43845" y="1021278"/>
            <a:ext cx="5379522" cy="5438899"/>
          </a:xfrm>
        </p:spPr>
        <p:txBody>
          <a:bodyPr>
            <a:normAutofit/>
          </a:bodyPr>
          <a:lstStyle/>
          <a:p>
            <a:pPr lvl="0">
              <a:buClr>
                <a:schemeClr val="accent2"/>
              </a:buClr>
              <a:buFont typeface="Wingdings" panose="05000000000000000000" pitchFamily="2" charset="2"/>
              <a:buChar char="ü"/>
            </a:pPr>
            <a:endParaRPr lang="ru-RU" sz="2000" dirty="0" smtClean="0"/>
          </a:p>
          <a:p>
            <a:pPr marL="355600" indent="-355600">
              <a:lnSpc>
                <a:spcPct val="120000"/>
              </a:lnSpc>
              <a:spcBef>
                <a:spcPts val="600"/>
              </a:spcBef>
              <a:buClr>
                <a:srgbClr val="FF0000"/>
              </a:buClr>
              <a:buSzPct val="150000"/>
              <a:buFont typeface="Wingdings" panose="05000000000000000000" pitchFamily="2" charset="2"/>
              <a:buChar char="ü"/>
            </a:pPr>
            <a:endParaRPr lang="en-US" sz="2000" dirty="0" smtClean="0">
              <a:solidFill>
                <a:schemeClr val="tx2"/>
              </a:solidFill>
            </a:endParaRPr>
          </a:p>
          <a:p>
            <a:pPr marL="355600" indent="-355600">
              <a:lnSpc>
                <a:spcPct val="120000"/>
              </a:lnSpc>
              <a:spcBef>
                <a:spcPts val="600"/>
              </a:spcBef>
              <a:buClr>
                <a:srgbClr val="FF0000"/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tx2"/>
                </a:solidFill>
              </a:rPr>
              <a:t>Кредиты, полученные от кредитных организаций</a:t>
            </a:r>
          </a:p>
          <a:p>
            <a:pPr marL="355600" indent="-355600">
              <a:lnSpc>
                <a:spcPct val="120000"/>
              </a:lnSpc>
              <a:spcBef>
                <a:spcPts val="600"/>
              </a:spcBef>
              <a:buClr>
                <a:srgbClr val="FF0000"/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tx2"/>
                </a:solidFill>
              </a:rPr>
              <a:t>Бюджетные кредиты, полученные от бюджетов других уровней бюджетной системы РФ</a:t>
            </a:r>
          </a:p>
          <a:p>
            <a:pPr marL="355600" indent="-355600">
              <a:lnSpc>
                <a:spcPct val="120000"/>
              </a:lnSpc>
              <a:spcBef>
                <a:spcPts val="600"/>
              </a:spcBef>
              <a:buClr>
                <a:srgbClr val="FF0000"/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tx2"/>
                </a:solidFill>
              </a:rPr>
              <a:t>Изменение остатков средств на счетах по учету средств местного бюджета</a:t>
            </a:r>
          </a:p>
          <a:p>
            <a:pPr lvl="0"/>
            <a:endParaRPr lang="ru-RU" sz="2000" dirty="0" smtClean="0"/>
          </a:p>
          <a:p>
            <a:endParaRPr lang="ru-RU" sz="2000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57</a:t>
            </a:fld>
            <a:endParaRPr lang="en-US" dirty="0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3334" y="5635627"/>
            <a:ext cx="553916" cy="988739"/>
          </a:xfrm>
          <a:prstGeom prst="rect">
            <a:avLst/>
          </a:prstGeom>
        </p:spPr>
      </p:pic>
      <p:sp>
        <p:nvSpPr>
          <p:cNvPr id="5" name="Выноска-облако 4"/>
          <p:cNvSpPr/>
          <p:nvPr/>
        </p:nvSpPr>
        <p:spPr>
          <a:xfrm>
            <a:off x="285008" y="2161309"/>
            <a:ext cx="3040083" cy="2620241"/>
          </a:xfrm>
          <a:prstGeom prst="cloudCallout">
            <a:avLst>
              <a:gd name="adj1" fmla="val -37451"/>
              <a:gd name="adj2" fmla="val 78642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endParaRPr lang="ru-RU" sz="11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endParaRPr lang="en-US" sz="11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endParaRPr lang="ru-RU" sz="11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</a:rPr>
              <a:t>Первые </a:t>
            </a:r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</a:rPr>
              <a:t>два </a:t>
            </a:r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</a:rPr>
              <a:t>источника составляют муниципальный долг, то есть совокупность долговых обязательств муниципального образования</a:t>
            </a: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endParaRPr lang="ru-RU" sz="11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endParaRPr lang="ru-RU" sz="11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endParaRPr lang="ru-RU" sz="11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r>
              <a:rPr lang="ru-RU" sz="1100" dirty="0">
                <a:solidFill>
                  <a:schemeClr val="tx2">
                    <a:lumMod val="75000"/>
                  </a:schemeClr>
                </a:solidFill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xmlns="" val="212245797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1"/>
            <a:ext cx="9144000" cy="792089"/>
          </a:xfrm>
        </p:spPr>
        <p:txBody>
          <a:bodyPr anchor="t">
            <a:noAutofit/>
          </a:bodyPr>
          <a:lstStyle/>
          <a:p>
            <a:pPr algn="ctr">
              <a:defRPr/>
            </a:pPr>
            <a:r>
              <a:rPr lang="ru-RU" sz="2400" dirty="0">
                <a:solidFill>
                  <a:schemeClr val="tx2"/>
                </a:solidFill>
              </a:rPr>
              <a:t>Источники финансирования дефицита </a:t>
            </a:r>
            <a:r>
              <a:rPr lang="ru-RU" sz="2400" dirty="0" smtClean="0">
                <a:solidFill>
                  <a:schemeClr val="tx2"/>
                </a:solidFill>
              </a:rPr>
              <a:t>бюджета </a:t>
            </a:r>
            <a:br>
              <a:rPr lang="ru-RU" sz="2400" dirty="0" smtClean="0">
                <a:solidFill>
                  <a:schemeClr val="tx2"/>
                </a:solidFill>
              </a:rPr>
            </a:br>
            <a:r>
              <a:rPr lang="ru-RU" sz="2400" dirty="0" smtClean="0">
                <a:solidFill>
                  <a:schemeClr val="tx2"/>
                </a:solidFill>
              </a:rPr>
              <a:t>на 2019</a:t>
            </a:r>
            <a:r>
              <a:rPr lang="en-US" sz="2400" dirty="0" smtClean="0">
                <a:solidFill>
                  <a:schemeClr val="tx2"/>
                </a:solidFill>
              </a:rPr>
              <a:t>–</a:t>
            </a:r>
            <a:r>
              <a:rPr lang="ru-RU" sz="2400" dirty="0" smtClean="0">
                <a:solidFill>
                  <a:schemeClr val="tx2"/>
                </a:solidFill>
              </a:rPr>
              <a:t>2021 гг.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3838D0-8980-4E4F-9A58-1C9CC4C94847}" type="slidenum">
              <a:rPr lang="ru-RU" smtClean="0"/>
              <a:pPr>
                <a:defRPr/>
              </a:pPr>
              <a:t>58</a:t>
            </a:fld>
            <a:endParaRPr 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973908888"/>
              </p:ext>
            </p:extLst>
          </p:nvPr>
        </p:nvGraphicFramePr>
        <p:xfrm>
          <a:off x="457200" y="1214964"/>
          <a:ext cx="8229600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3275856" y="2560994"/>
            <a:ext cx="2592288" cy="504056"/>
          </a:xfrm>
          <a:prstGeom prst="roundRect">
            <a:avLst>
              <a:gd name="adj" fmla="val 39343"/>
            </a:avLst>
          </a:prstGeom>
          <a:solidFill>
            <a:schemeClr val="accent4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Источники</a:t>
            </a:r>
            <a:endParaRPr lang="ru-RU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7544" y="2560994"/>
            <a:ext cx="2592288" cy="504056"/>
          </a:xfrm>
          <a:prstGeom prst="roundRect">
            <a:avLst>
              <a:gd name="adj" fmla="val 39343"/>
            </a:avLst>
          </a:prstGeom>
          <a:solidFill>
            <a:schemeClr val="accent4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Источники</a:t>
            </a:r>
            <a:endParaRPr lang="ru-RU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084168" y="2560994"/>
            <a:ext cx="2592288" cy="504056"/>
          </a:xfrm>
          <a:prstGeom prst="roundRect">
            <a:avLst>
              <a:gd name="adj" fmla="val 39343"/>
            </a:avLst>
          </a:prstGeom>
          <a:solidFill>
            <a:schemeClr val="accent4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Источники</a:t>
            </a:r>
            <a:endParaRPr lang="ru-RU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59593" y="1238818"/>
            <a:ext cx="2592288" cy="1096721"/>
          </a:xfrm>
          <a:prstGeom prst="roundRect">
            <a:avLst>
              <a:gd name="adj" fmla="val 10000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lvl="0" algn="ctr" defTabSz="1244600">
              <a:lnSpc>
                <a:spcPct val="90000"/>
              </a:lnSpc>
              <a:spcAft>
                <a:spcPts val="0"/>
              </a:spcAft>
            </a:pPr>
            <a:r>
              <a:rPr lang="en-US" sz="2400" b="1" dirty="0" smtClean="0">
                <a:solidFill>
                  <a:schemeClr val="tx1"/>
                </a:solidFill>
              </a:rPr>
              <a:t>201</a:t>
            </a:r>
            <a:r>
              <a:rPr lang="ru-RU" sz="2400" b="1" dirty="0" smtClean="0">
                <a:solidFill>
                  <a:schemeClr val="tx1"/>
                </a:solidFill>
              </a:rPr>
              <a:t>9 год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endParaRPr lang="ru-RU" sz="2000" b="1" dirty="0" smtClean="0">
              <a:solidFill>
                <a:schemeClr val="tx1"/>
              </a:solidFill>
            </a:endParaRPr>
          </a:p>
          <a:p>
            <a:pPr lvl="0" algn="ctr" defTabSz="1244600">
              <a:lnSpc>
                <a:spcPct val="90000"/>
              </a:lnSpc>
              <a:spcAft>
                <a:spcPts val="0"/>
              </a:spcAft>
            </a:pPr>
            <a:r>
              <a:rPr lang="ru-RU" sz="2000" dirty="0" smtClean="0">
                <a:solidFill>
                  <a:schemeClr val="tx1"/>
                </a:solidFill>
              </a:rPr>
              <a:t>Дефицит</a:t>
            </a:r>
          </a:p>
          <a:p>
            <a:pPr lvl="0" algn="ctr" defTabSz="1244600">
              <a:lnSpc>
                <a:spcPct val="90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chemeClr val="tx1"/>
                </a:solidFill>
              </a:rPr>
              <a:t>291 </a:t>
            </a:r>
            <a:r>
              <a:rPr lang="ru-RU" sz="2000" dirty="0" smtClean="0">
                <a:solidFill>
                  <a:schemeClr val="tx1"/>
                </a:solidFill>
              </a:rPr>
              <a:t>млн руб.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084168" y="1214964"/>
            <a:ext cx="2590638" cy="1096721"/>
          </a:xfrm>
          <a:prstGeom prst="roundRect">
            <a:avLst>
              <a:gd name="adj" fmla="val 1000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lvl="0" algn="ctr" defTabSz="1244600">
              <a:lnSpc>
                <a:spcPct val="90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chemeClr val="tx1"/>
                </a:solidFill>
              </a:rPr>
              <a:t>2021 год </a:t>
            </a:r>
          </a:p>
          <a:p>
            <a:pPr lvl="0" algn="ctr" defTabSz="1244600">
              <a:lnSpc>
                <a:spcPct val="90000"/>
              </a:lnSpc>
              <a:spcAft>
                <a:spcPts val="0"/>
              </a:spcAft>
            </a:pPr>
            <a:r>
              <a:rPr lang="ru-RU" sz="2000" dirty="0" smtClean="0">
                <a:solidFill>
                  <a:schemeClr val="tx1"/>
                </a:solidFill>
              </a:rPr>
              <a:t>Дефицит</a:t>
            </a:r>
          </a:p>
          <a:p>
            <a:pPr lvl="0" algn="ctr" defTabSz="1244600">
              <a:lnSpc>
                <a:spcPct val="90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chemeClr val="tx1"/>
                </a:solidFill>
              </a:rPr>
              <a:t>271 </a:t>
            </a:r>
            <a:r>
              <a:rPr lang="ru-RU" sz="2000" dirty="0" smtClean="0">
                <a:solidFill>
                  <a:schemeClr val="tx1"/>
                </a:solidFill>
              </a:rPr>
              <a:t>млн руб.</a:t>
            </a:r>
            <a:endParaRPr lang="ru-RU" sz="2800" dirty="0" smtClean="0">
              <a:solidFill>
                <a:schemeClr val="tx1"/>
              </a:solidFill>
            </a:endParaRPr>
          </a:p>
          <a:p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1608537075"/>
      </p:ext>
    </p:extLst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6281" y="142505"/>
            <a:ext cx="7802087" cy="665017"/>
          </a:xfrm>
        </p:spPr>
        <p:txBody>
          <a:bodyPr anchor="b">
            <a:noAutofit/>
          </a:bodyPr>
          <a:lstStyle/>
          <a:p>
            <a:pPr algn="l"/>
            <a:r>
              <a:rPr lang="ru-RU" sz="3200" b="1" dirty="0" smtClean="0">
                <a:solidFill>
                  <a:srgbClr val="002060"/>
                </a:solidFill>
              </a:rPr>
              <a:t>5. Открытые информационные ресурсы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30474" y="3867897"/>
            <a:ext cx="4163944" cy="522947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1600" dirty="0" smtClean="0">
                <a:hlinkClick r:id="rId2"/>
              </a:rPr>
              <a:t>Бюджет для граждан Кемеровской области</a:t>
            </a:r>
            <a:endParaRPr lang="ru-RU" sz="1600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59</a:t>
            </a:fld>
            <a:endParaRPr lang="en-US" dirty="0"/>
          </a:p>
        </p:txBody>
      </p:sp>
      <p:pic>
        <p:nvPicPr>
          <p:cNvPr id="4" name="Рисунок 3" descr="Minfin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8902" y="1650515"/>
            <a:ext cx="607088" cy="74064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346420" y="2413861"/>
            <a:ext cx="4132052" cy="546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hlinkClick r:id="rId4"/>
              </a:rPr>
              <a:t>Бюджет для граждан Российской Федерации</a:t>
            </a:r>
            <a:endParaRPr lang="ru-RU" sz="1600" dirty="0"/>
          </a:p>
          <a:p>
            <a:pPr algn="ctr"/>
            <a:endParaRPr lang="ru-RU" sz="1350" dirty="0"/>
          </a:p>
        </p:txBody>
      </p:sp>
      <p:sp>
        <p:nvSpPr>
          <p:cNvPr id="6" name="TextBox 5"/>
          <p:cNvSpPr txBox="1"/>
          <p:nvPr/>
        </p:nvSpPr>
        <p:spPr>
          <a:xfrm>
            <a:off x="232664" y="5870313"/>
            <a:ext cx="8513717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50" dirty="0"/>
              <a:t>	</a:t>
            </a:r>
            <a:r>
              <a:rPr lang="ru-RU" sz="1350" dirty="0" smtClean="0"/>
              <a:t>  </a:t>
            </a:r>
            <a:r>
              <a:rPr lang="en-US" sz="1350" dirty="0" smtClean="0"/>
              <a:t>© </a:t>
            </a:r>
            <a:r>
              <a:rPr lang="ru-RU" sz="1050" dirty="0" smtClean="0"/>
              <a:t>Автор </a:t>
            </a:r>
            <a:r>
              <a:rPr lang="ru-RU" sz="1050" dirty="0"/>
              <a:t>титульного рисунка </a:t>
            </a:r>
            <a:r>
              <a:rPr lang="ru-RU" sz="1050" dirty="0" smtClean="0"/>
              <a:t>«Кузнецкая крепость» – </a:t>
            </a:r>
            <a:r>
              <a:rPr lang="ru-RU" sz="1050" dirty="0"/>
              <a:t>Савино</a:t>
            </a:r>
            <a:r>
              <a:rPr lang="en-US" sz="1050" dirty="0"/>
              <a:t>ff </a:t>
            </a:r>
            <a:r>
              <a:rPr lang="ru-RU" sz="1050" dirty="0"/>
              <a:t>Дмитрий</a:t>
            </a:r>
          </a:p>
        </p:txBody>
      </p:sp>
      <p:pic>
        <p:nvPicPr>
          <p:cNvPr id="1026" name="Picture 2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06200" y="1637811"/>
            <a:ext cx="2179659" cy="680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logotip.gif">
            <a:hlinkClick r:id="rId7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71703" y="4533076"/>
            <a:ext cx="1648653" cy="824327"/>
          </a:xfrm>
          <a:prstGeom prst="rect">
            <a:avLst/>
          </a:prstGeom>
        </p:spPr>
      </p:pic>
      <p:pic>
        <p:nvPicPr>
          <p:cNvPr id="1028" name="Picture 4">
            <a:hlinkClick r:id="rId9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212169" y="2703037"/>
            <a:ext cx="2167720" cy="673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>
            <a:hlinkClick r:id="rId11"/>
          </p:cNvPr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219620" y="3747073"/>
            <a:ext cx="2152819" cy="476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index.jp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053161" y="3042546"/>
            <a:ext cx="718571" cy="761421"/>
          </a:xfrm>
          <a:prstGeom prst="rect">
            <a:avLst/>
          </a:prstGeom>
        </p:spPr>
      </p:pic>
      <p:cxnSp>
        <p:nvCxnSpPr>
          <p:cNvPr id="16" name="Прямая соединительная линия 15"/>
          <p:cNvCxnSpPr/>
          <p:nvPr/>
        </p:nvCxnSpPr>
        <p:spPr>
          <a:xfrm>
            <a:off x="765544" y="5762847"/>
            <a:ext cx="2700670" cy="1588"/>
          </a:xfrm>
          <a:prstGeom prst="line">
            <a:avLst/>
          </a:prstGeom>
          <a:ln w="15875" cmpd="dbl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3301" y="3645024"/>
            <a:ext cx="777649" cy="103686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318" y="1229398"/>
            <a:ext cx="777649" cy="1036865"/>
          </a:xfrm>
          <a:prstGeom prst="rect">
            <a:avLst/>
          </a:prstGeom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="" xmlns:p14="http://schemas.microsoft.com/office/powerpoint/2010/main" val="129288084"/>
              </p:ext>
            </p:extLst>
          </p:nvPr>
        </p:nvGraphicFramePr>
        <p:xfrm>
          <a:off x="2871193" y="1047875"/>
          <a:ext cx="6630308" cy="46305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23949" y="617518"/>
            <a:ext cx="7754586" cy="522514"/>
          </a:xfrm>
        </p:spPr>
        <p:txBody>
          <a:bodyPr>
            <a:noAutofit/>
          </a:bodyPr>
          <a:lstStyle/>
          <a:p>
            <a:pPr algn="l"/>
            <a:r>
              <a:rPr lang="ru-RU" sz="1400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Представляет </a:t>
            </a:r>
            <a:r>
              <a:rPr lang="ru-RU" sz="1400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собой деятельность по составлению проекта бюджета, его рассмотрению, </a:t>
            </a:r>
            <a:r>
              <a:rPr lang="ru-RU" sz="1400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1400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</a:br>
            <a:r>
              <a:rPr lang="ru-RU" sz="1400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утверждению</a:t>
            </a:r>
            <a:r>
              <a:rPr lang="ru-RU" sz="1400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, исполнению, составлению </a:t>
            </a:r>
            <a:r>
              <a:rPr lang="ru-RU" sz="1400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отчёта </a:t>
            </a:r>
            <a:r>
              <a:rPr lang="ru-RU" sz="1400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об исполнении и </a:t>
            </a:r>
            <a:r>
              <a:rPr lang="ru-RU" sz="1400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утверждению отчёта.</a:t>
            </a:r>
            <a:endParaRPr lang="ru-RU" sz="1400" dirty="0">
              <a:solidFill>
                <a:srgbClr val="00206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390" y="4673303"/>
            <a:ext cx="553916" cy="988739"/>
          </a:xfrm>
        </p:spPr>
      </p:pic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Выноска-облако 4"/>
          <p:cNvSpPr/>
          <p:nvPr/>
        </p:nvSpPr>
        <p:spPr>
          <a:xfrm>
            <a:off x="380011" y="1325527"/>
            <a:ext cx="3645724" cy="2838892"/>
          </a:xfrm>
          <a:prstGeom prst="cloudCallout">
            <a:avLst>
              <a:gd name="adj1" fmla="val -37093"/>
              <a:gd name="adj2" fmla="val 64642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sz="1100" b="1" i="1" dirty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Цели публичных слушаний по проекту бюджета</a:t>
            </a:r>
          </a:p>
          <a:p>
            <a:pPr marL="128588" indent="-128588" algn="ctr">
              <a:buFont typeface="Arial" panose="020B0604020202020204" pitchFamily="34" charset="0"/>
              <a:buChar char="•"/>
            </a:pPr>
            <a:r>
              <a:rPr lang="ru-RU" sz="1100" b="1" i="1" dirty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Достижение разумного баланса между возможностями бюджета и потребностями в расходах</a:t>
            </a:r>
          </a:p>
          <a:p>
            <a:pPr marL="128588" indent="-128588" algn="ctr">
              <a:buFont typeface="Arial" panose="020B0604020202020204" pitchFamily="34" charset="0"/>
              <a:buChar char="•"/>
            </a:pPr>
            <a:r>
              <a:rPr lang="ru-RU" sz="1100" b="1" i="1" dirty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Развитие гласности и прозрачности бюджета</a:t>
            </a:r>
          </a:p>
          <a:p>
            <a:pPr marL="128588" indent="-128588" algn="ctr">
              <a:buFont typeface="Arial" panose="020B0604020202020204" pitchFamily="34" charset="0"/>
              <a:buChar char="•"/>
            </a:pPr>
            <a:r>
              <a:rPr lang="ru-RU" sz="1100" b="1" i="1" dirty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Вовлечение населения в процесс формирования бюджета</a:t>
            </a:r>
          </a:p>
          <a:p>
            <a:r>
              <a:rPr lang="ru-RU" sz="1100" b="1" i="1" dirty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 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7166" y="5407814"/>
            <a:ext cx="4822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Основы составления проекта бюджета города</a:t>
            </a:r>
          </a:p>
        </p:txBody>
      </p:sp>
      <p:grpSp>
        <p:nvGrpSpPr>
          <p:cNvPr id="6" name="Группа 12"/>
          <p:cNvGrpSpPr/>
          <p:nvPr/>
        </p:nvGrpSpPr>
        <p:grpSpPr>
          <a:xfrm>
            <a:off x="4800739" y="5747657"/>
            <a:ext cx="1457548" cy="825543"/>
            <a:chOff x="1496815" y="1528291"/>
            <a:chExt cx="1007417" cy="1007417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14" name="Овал 13"/>
            <p:cNvSpPr/>
            <p:nvPr/>
          </p:nvSpPr>
          <p:spPr>
            <a:xfrm>
              <a:off x="1496815" y="1528291"/>
              <a:ext cx="1007417" cy="1007417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Овал 4"/>
            <p:cNvSpPr/>
            <p:nvPr/>
          </p:nvSpPr>
          <p:spPr>
            <a:xfrm>
              <a:off x="1644348" y="1675824"/>
              <a:ext cx="712351" cy="712351"/>
            </a:xfrm>
            <a:prstGeom prst="round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900" b="1" dirty="0" smtClean="0">
                  <a:solidFill>
                    <a:schemeClr val="tx2"/>
                  </a:solidFill>
                </a:rPr>
                <a:t>Муниципальные программы города</a:t>
              </a:r>
              <a:endParaRPr lang="ru-RU" sz="900" b="1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7" name="Группа 15"/>
          <p:cNvGrpSpPr/>
          <p:nvPr/>
        </p:nvGrpSpPr>
        <p:grpSpPr>
          <a:xfrm>
            <a:off x="346725" y="5747657"/>
            <a:ext cx="1457548" cy="825543"/>
            <a:chOff x="2986977" y="74220"/>
            <a:chExt cx="1007417" cy="1007417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17" name="Овал 16"/>
            <p:cNvSpPr/>
            <p:nvPr/>
          </p:nvSpPr>
          <p:spPr>
            <a:xfrm>
              <a:off x="2986977" y="74220"/>
              <a:ext cx="1007417" cy="1007417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Овал 4"/>
            <p:cNvSpPr/>
            <p:nvPr/>
          </p:nvSpPr>
          <p:spPr>
            <a:xfrm>
              <a:off x="3134510" y="221753"/>
              <a:ext cx="712351" cy="712351"/>
            </a:xfrm>
            <a:prstGeom prst="round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900" b="1" dirty="0">
                  <a:solidFill>
                    <a:schemeClr val="tx2"/>
                  </a:solidFill>
                </a:rPr>
                <a:t>Бюджетное послание Президента Российской Федерации</a:t>
              </a:r>
            </a:p>
          </p:txBody>
        </p:sp>
      </p:grpSp>
      <p:grpSp>
        <p:nvGrpSpPr>
          <p:cNvPr id="10" name="Группа 18"/>
          <p:cNvGrpSpPr/>
          <p:nvPr/>
        </p:nvGrpSpPr>
        <p:grpSpPr>
          <a:xfrm>
            <a:off x="1831396" y="5747657"/>
            <a:ext cx="1457548" cy="825543"/>
            <a:chOff x="4535195" y="1521034"/>
            <a:chExt cx="1007417" cy="1007417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20" name="Овал 19"/>
            <p:cNvSpPr/>
            <p:nvPr/>
          </p:nvSpPr>
          <p:spPr>
            <a:xfrm>
              <a:off x="4535195" y="1521034"/>
              <a:ext cx="1007417" cy="1007417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Овал 4"/>
            <p:cNvSpPr/>
            <p:nvPr/>
          </p:nvSpPr>
          <p:spPr>
            <a:xfrm>
              <a:off x="4682728" y="1668567"/>
              <a:ext cx="712351" cy="712351"/>
            </a:xfrm>
            <a:prstGeom prst="round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900" b="1" dirty="0">
                  <a:solidFill>
                    <a:schemeClr val="tx2"/>
                  </a:solidFill>
                </a:rPr>
                <a:t>Прогноз социально-экономического развития города</a:t>
              </a:r>
            </a:p>
          </p:txBody>
        </p:sp>
      </p:grpSp>
      <p:grpSp>
        <p:nvGrpSpPr>
          <p:cNvPr id="11" name="Группа 21"/>
          <p:cNvGrpSpPr/>
          <p:nvPr/>
        </p:nvGrpSpPr>
        <p:grpSpPr>
          <a:xfrm>
            <a:off x="3316067" y="5747657"/>
            <a:ext cx="1457548" cy="825543"/>
            <a:chOff x="2820063" y="3025710"/>
            <a:chExt cx="1007417" cy="1007417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23" name="Овал 22"/>
            <p:cNvSpPr/>
            <p:nvPr/>
          </p:nvSpPr>
          <p:spPr>
            <a:xfrm>
              <a:off x="2820063" y="3025710"/>
              <a:ext cx="1007417" cy="1007417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Овал 4"/>
            <p:cNvSpPr/>
            <p:nvPr/>
          </p:nvSpPr>
          <p:spPr>
            <a:xfrm>
              <a:off x="2982110" y="3187757"/>
              <a:ext cx="712351" cy="712351"/>
            </a:xfrm>
            <a:prstGeom prst="round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900" b="1" dirty="0">
                  <a:solidFill>
                    <a:schemeClr val="tx2"/>
                  </a:solidFill>
                </a:rPr>
                <a:t>Основные направления бюджетной и налоговой политики</a:t>
              </a:r>
            </a:p>
          </p:txBody>
        </p:sp>
      </p:grpSp>
      <p:sp>
        <p:nvSpPr>
          <p:cNvPr id="22" name="Заголовок 1"/>
          <p:cNvSpPr txBox="1">
            <a:spLocks/>
          </p:cNvSpPr>
          <p:nvPr/>
        </p:nvSpPr>
        <p:spPr bwMode="auto">
          <a:xfrm>
            <a:off x="1123949" y="2"/>
            <a:ext cx="7515225" cy="688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chemeClr val="tx2"/>
                </a:solidFill>
                <a:ea typeface="+mj-ea"/>
                <a:cs typeface="+mj-cs"/>
              </a:rPr>
              <a:t>Бюджетный процесс</a:t>
            </a:r>
          </a:p>
        </p:txBody>
      </p:sp>
      <p:pic>
        <p:nvPicPr>
          <p:cNvPr id="28" name="Рисунок 27" descr="галка1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2926" y="588397"/>
            <a:ext cx="454628" cy="52969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57254610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620202" y="286247"/>
            <a:ext cx="8282160" cy="807521"/>
          </a:xfrm>
          <a:noFill/>
        </p:spPr>
        <p:txBody>
          <a:bodyPr anchor="b"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/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/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6. Список используемых нормативных правовых актов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287823" y="1402537"/>
            <a:ext cx="8557846" cy="4774498"/>
          </a:xfrm>
        </p:spPr>
        <p:txBody>
          <a:bodyPr>
            <a:noAutofit/>
          </a:bodyPr>
          <a:lstStyle/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>
                <a:solidFill>
                  <a:srgbClr val="002060"/>
                </a:solidFill>
              </a:rPr>
              <a:t>Конституция Российской Федерации (принята всенародным голосованием 12.12.1993). 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>
                <a:solidFill>
                  <a:srgbClr val="002060"/>
                </a:solidFill>
              </a:rPr>
              <a:t>Бюджетный кодекс Российской Федерации от 31.07.1998 № 145-ФЗ. 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>
                <a:solidFill>
                  <a:srgbClr val="002060"/>
                </a:solidFill>
              </a:rPr>
              <a:t>Налоговый кодекс Российской Федерации (часть первая) от 31.07.1998 № 146-ФЗ. 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>
                <a:solidFill>
                  <a:srgbClr val="002060"/>
                </a:solidFill>
              </a:rPr>
              <a:t>Налоговый кодекс Российской Федерации (часть вторая) от 05.08.2000 № 117-ФЗ. 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>
                <a:solidFill>
                  <a:srgbClr val="002060"/>
                </a:solidFill>
              </a:rPr>
              <a:t>Федеральный Закон от 06.10.2003 № 131-ФЗ «Об общих принципах организации местного самоуправления в Российской Федерации». 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>
                <a:solidFill>
                  <a:srgbClr val="002060"/>
                </a:solidFill>
              </a:rPr>
              <a:t>Федеральный закон от 08.05.2010 № 83-ФЗ «О внесении изменений в отдельные законодательные акты Российской Федерации в связи с совершенствованием правового положения государственных (муниципальных) учреждений». 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 smtClean="0">
                <a:solidFill>
                  <a:srgbClr val="002060"/>
                </a:solidFill>
              </a:rPr>
              <a:t>Закон </a:t>
            </a:r>
            <a:r>
              <a:rPr lang="ru-RU" sz="1200" dirty="0">
                <a:solidFill>
                  <a:srgbClr val="002060"/>
                </a:solidFill>
              </a:rPr>
              <a:t>Кемеровской области от 24.11.2005 № 134-ОЗ «О межбюджетных отношениях в Кемеровской области». 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>
                <a:solidFill>
                  <a:srgbClr val="002060"/>
                </a:solidFill>
              </a:rPr>
              <a:t>Устав Новокузнецкого городского округа.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>
                <a:solidFill>
                  <a:srgbClr val="002060"/>
                </a:solidFill>
              </a:rPr>
              <a:t>Решение Новокузнецкого городского Совета народных депутатов от </a:t>
            </a:r>
            <a:r>
              <a:rPr lang="ru-RU" sz="1200" dirty="0" smtClean="0">
                <a:solidFill>
                  <a:srgbClr val="002060"/>
                </a:solidFill>
              </a:rPr>
              <a:t>16.03.2016 </a:t>
            </a:r>
            <a:r>
              <a:rPr lang="ru-RU" sz="1200" dirty="0">
                <a:solidFill>
                  <a:srgbClr val="002060"/>
                </a:solidFill>
              </a:rPr>
              <a:t>№ </a:t>
            </a:r>
            <a:r>
              <a:rPr lang="ru-RU" sz="1200" dirty="0" smtClean="0">
                <a:solidFill>
                  <a:srgbClr val="002060"/>
                </a:solidFill>
              </a:rPr>
              <a:t>2/25 </a:t>
            </a:r>
            <a:r>
              <a:rPr lang="ru-RU" sz="1200" dirty="0">
                <a:solidFill>
                  <a:srgbClr val="002060"/>
                </a:solidFill>
              </a:rPr>
              <a:t>«Об утверждении Положения о бюджетном процессе в Новокузнецком городском округе». 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>
                <a:solidFill>
                  <a:srgbClr val="002060"/>
                </a:solidFill>
              </a:rPr>
              <a:t>Постановление </a:t>
            </a:r>
            <a:r>
              <a:rPr lang="ru-RU" sz="1200" dirty="0" smtClean="0">
                <a:solidFill>
                  <a:srgbClr val="002060"/>
                </a:solidFill>
              </a:rPr>
              <a:t>администрации города </a:t>
            </a:r>
            <a:r>
              <a:rPr lang="ru-RU" sz="1200" dirty="0">
                <a:solidFill>
                  <a:srgbClr val="002060"/>
                </a:solidFill>
              </a:rPr>
              <a:t>Новокузнецка от </a:t>
            </a:r>
            <a:r>
              <a:rPr lang="ru-RU" sz="1200" dirty="0" smtClean="0">
                <a:solidFill>
                  <a:srgbClr val="002060"/>
                </a:solidFill>
              </a:rPr>
              <a:t>10.04.2014 </a:t>
            </a:r>
            <a:r>
              <a:rPr lang="ru-RU" sz="1200" dirty="0">
                <a:solidFill>
                  <a:srgbClr val="002060"/>
                </a:solidFill>
              </a:rPr>
              <a:t>№ </a:t>
            </a:r>
            <a:r>
              <a:rPr lang="ru-RU" sz="1200" dirty="0" smtClean="0">
                <a:solidFill>
                  <a:srgbClr val="002060"/>
                </a:solidFill>
              </a:rPr>
              <a:t>54 </a:t>
            </a:r>
            <a:r>
              <a:rPr lang="ru-RU" sz="1200" dirty="0">
                <a:solidFill>
                  <a:srgbClr val="002060"/>
                </a:solidFill>
              </a:rPr>
              <a:t>«О реализации норм Бюджетного кодекса Российской Федерации».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>
                <a:solidFill>
                  <a:srgbClr val="002060"/>
                </a:solidFill>
              </a:rPr>
              <a:t>Постановление администрации города Новокузнецка от 30.11.2010 № 114 «О совершенствовании правового положения муниципальных учреждений</a:t>
            </a:r>
            <a:r>
              <a:rPr lang="ru-RU" sz="1200" dirty="0" smtClean="0">
                <a:solidFill>
                  <a:srgbClr val="002060"/>
                </a:solidFill>
              </a:rPr>
              <a:t>».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 smtClean="0">
                <a:solidFill>
                  <a:srgbClr val="002060"/>
                </a:solidFill>
              </a:rPr>
              <a:t>Решение Новокузнецкого городского Совета народных депутатов от 25.12.2018 № 17/148 «О бюджете Новокузнецкого городского округа на 2019 год и на плановый период 2020 и 2021 годов».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 smtClean="0">
                <a:solidFill>
                  <a:srgbClr val="002060"/>
                </a:solidFill>
              </a:rPr>
              <a:t>Приказ МФ РФ от 22.09.2015 №145н «Об утверждении методических рекомендаций по представлению бюджетов субъектов РФ и местных бюджетов и отчетов об их исполнении в доступной для граждан форме».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 smtClean="0">
                <a:solidFill>
                  <a:srgbClr val="002060"/>
                </a:solidFill>
              </a:rPr>
              <a:t>Постановление администрации города Новокузнецка от 24.12.2018 года №235 «О среднесрочном прогнозе социально-экономического развития Новокузнецкого городского округа на 2019 год и плановый период 2020 и 2021 годов»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endParaRPr lang="ru-RU" sz="1200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077A7-DC07-4CD4-8E5E-4C0F05A4E476}" type="slidenum">
              <a:rPr lang="ru-RU"/>
              <a:pPr/>
              <a:t>60</a:t>
            </a:fld>
            <a:endParaRPr lang="ru-RU" dirty="0"/>
          </a:p>
        </p:txBody>
      </p:sp>
      <p:sp>
        <p:nvSpPr>
          <p:cNvPr id="24580" name="Line 4"/>
          <p:cNvSpPr>
            <a:spLocks noChangeShapeType="1"/>
          </p:cNvSpPr>
          <p:nvPr/>
        </p:nvSpPr>
        <p:spPr bwMode="auto">
          <a:xfrm>
            <a:off x="232997" y="1302451"/>
            <a:ext cx="8703969" cy="137"/>
          </a:xfrm>
          <a:prstGeom prst="line">
            <a:avLst/>
          </a:prstGeom>
          <a:noFill/>
          <a:ln w="47625" cmpd="dbl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1662"/>
          </a:p>
        </p:txBody>
      </p:sp>
    </p:spTree>
    <p:extLst>
      <p:ext uri="{BB962C8B-B14F-4D97-AF65-F5344CB8AC3E}">
        <p14:creationId xmlns:p14="http://schemas.microsoft.com/office/powerpoint/2010/main" xmlns="" val="2368672618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55585" y="1322364"/>
            <a:ext cx="7928658" cy="5099648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ru-RU" sz="1600" b="1" dirty="0" smtClean="0">
                <a:solidFill>
                  <a:srgbClr val="002060"/>
                </a:solidFill>
              </a:rPr>
              <a:t>ГАДБ</a:t>
            </a:r>
            <a:r>
              <a:rPr lang="ru-RU" sz="1600" dirty="0" smtClean="0">
                <a:solidFill>
                  <a:srgbClr val="002060"/>
                </a:solidFill>
              </a:rPr>
              <a:t> – главный администратор доходов бюджета</a:t>
            </a:r>
          </a:p>
          <a:p>
            <a:pPr>
              <a:lnSpc>
                <a:spcPct val="120000"/>
              </a:lnSpc>
            </a:pPr>
            <a:r>
              <a:rPr lang="ru-RU" sz="1600" b="1" dirty="0" smtClean="0">
                <a:solidFill>
                  <a:srgbClr val="002060"/>
                </a:solidFill>
              </a:rPr>
              <a:t>ГРБС</a:t>
            </a:r>
            <a:r>
              <a:rPr lang="ru-RU" sz="1600" dirty="0" smtClean="0">
                <a:solidFill>
                  <a:srgbClr val="002060"/>
                </a:solidFill>
              </a:rPr>
              <a:t> – главный распорядитель бюджетных средств</a:t>
            </a:r>
          </a:p>
          <a:p>
            <a:pPr>
              <a:lnSpc>
                <a:spcPct val="120000"/>
              </a:lnSpc>
            </a:pPr>
            <a:r>
              <a:rPr lang="ru-RU" sz="1600" b="1" dirty="0" smtClean="0">
                <a:solidFill>
                  <a:srgbClr val="002060"/>
                </a:solidFill>
              </a:rPr>
              <a:t>ЕНВД</a:t>
            </a:r>
            <a:r>
              <a:rPr lang="ru-RU" sz="1600" dirty="0" smtClean="0">
                <a:solidFill>
                  <a:srgbClr val="002060"/>
                </a:solidFill>
              </a:rPr>
              <a:t> – единый налог на вмененный доход</a:t>
            </a:r>
          </a:p>
          <a:p>
            <a:pPr>
              <a:lnSpc>
                <a:spcPct val="120000"/>
              </a:lnSpc>
            </a:pPr>
            <a:r>
              <a:rPr lang="ru-RU" sz="1600" b="1" dirty="0" smtClean="0">
                <a:solidFill>
                  <a:srgbClr val="002060"/>
                </a:solidFill>
              </a:rPr>
              <a:t>КГК</a:t>
            </a:r>
            <a:r>
              <a:rPr lang="ru-RU" sz="1600" dirty="0" smtClean="0">
                <a:solidFill>
                  <a:srgbClr val="002060"/>
                </a:solidFill>
              </a:rPr>
              <a:t> – комитет городского контроля</a:t>
            </a:r>
          </a:p>
          <a:p>
            <a:pPr>
              <a:lnSpc>
                <a:spcPct val="120000"/>
              </a:lnSpc>
            </a:pPr>
            <a:r>
              <a:rPr lang="ru-RU" sz="1600" b="1" dirty="0" smtClean="0">
                <a:solidFill>
                  <a:srgbClr val="002060"/>
                </a:solidFill>
              </a:rPr>
              <a:t>НДФЛ</a:t>
            </a:r>
            <a:r>
              <a:rPr lang="ru-RU" sz="1600" dirty="0" smtClean="0">
                <a:solidFill>
                  <a:srgbClr val="002060"/>
                </a:solidFill>
              </a:rPr>
              <a:t> – налог на доходы физических лиц</a:t>
            </a:r>
          </a:p>
          <a:p>
            <a:pPr>
              <a:lnSpc>
                <a:spcPct val="120000"/>
              </a:lnSpc>
            </a:pPr>
            <a:r>
              <a:rPr lang="ru-RU" sz="1600" b="1" dirty="0" smtClean="0">
                <a:solidFill>
                  <a:srgbClr val="002060"/>
                </a:solidFill>
              </a:rPr>
              <a:t>СНД</a:t>
            </a:r>
            <a:r>
              <a:rPr lang="ru-RU" sz="1600" dirty="0" smtClean="0">
                <a:solidFill>
                  <a:srgbClr val="002060"/>
                </a:solidFill>
              </a:rPr>
              <a:t> – Совет народных депутатов</a:t>
            </a:r>
          </a:p>
          <a:p>
            <a:pPr>
              <a:lnSpc>
                <a:spcPct val="120000"/>
              </a:lnSpc>
            </a:pPr>
            <a:r>
              <a:rPr lang="ru-RU" sz="1600" b="1" dirty="0" smtClean="0">
                <a:solidFill>
                  <a:srgbClr val="002060"/>
                </a:solidFill>
              </a:rPr>
              <a:t>УСН</a:t>
            </a:r>
            <a:r>
              <a:rPr lang="ru-RU" sz="1600" dirty="0" smtClean="0">
                <a:solidFill>
                  <a:srgbClr val="002060"/>
                </a:solidFill>
              </a:rPr>
              <a:t> – упрощенная система налогообложения</a:t>
            </a:r>
          </a:p>
          <a:p>
            <a:pPr>
              <a:lnSpc>
                <a:spcPct val="120000"/>
              </a:lnSpc>
            </a:pPr>
            <a:endParaRPr lang="ru-RU" sz="1600" dirty="0"/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 flipV="1">
            <a:off x="232914" y="1299209"/>
            <a:ext cx="8683154" cy="3379"/>
          </a:xfrm>
          <a:prstGeom prst="line">
            <a:avLst/>
          </a:prstGeom>
          <a:noFill/>
          <a:ln w="47625" cmpd="dbl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1662"/>
          </a:p>
        </p:txBody>
      </p:sp>
      <p:sp>
        <p:nvSpPr>
          <p:cNvPr id="8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61</a:t>
            </a:fld>
            <a:endParaRPr lang="en-US" dirty="0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1116281" y="154378"/>
            <a:ext cx="7825838" cy="653143"/>
          </a:xfrm>
          <a:noFill/>
        </p:spPr>
        <p:txBody>
          <a:bodyPr anchor="b">
            <a:noAutofit/>
          </a:bodyPr>
          <a:lstStyle/>
          <a:p>
            <a:pPr algn="l"/>
            <a:r>
              <a:rPr lang="ru-RU" sz="3200" b="1" dirty="0" smtClean="0">
                <a:solidFill>
                  <a:srgbClr val="002060"/>
                </a:solidFill>
              </a:rPr>
              <a:t>7. Список использованных сокращений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Схема 19"/>
          <p:cNvGraphicFramePr/>
          <p:nvPr/>
        </p:nvGraphicFramePr>
        <p:xfrm>
          <a:off x="328352" y="1143000"/>
          <a:ext cx="8447512" cy="48101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62</a:t>
            </a:fld>
            <a:endParaRPr lang="en-US" dirty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1116281" y="154378"/>
            <a:ext cx="7825838" cy="653143"/>
          </a:xfrm>
          <a:noFill/>
        </p:spPr>
        <p:txBody>
          <a:bodyPr anchor="b">
            <a:noAutofit/>
          </a:bodyPr>
          <a:lstStyle/>
          <a:p>
            <a:pPr algn="l"/>
            <a:r>
              <a:rPr lang="ru-RU" sz="3200" b="1" dirty="0" smtClean="0">
                <a:solidFill>
                  <a:srgbClr val="002060"/>
                </a:solidFill>
              </a:rPr>
              <a:t>8. Контактная информация для граждан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TextBox 10"/>
          <p:cNvSpPr txBox="1"/>
          <p:nvPr/>
        </p:nvSpPr>
        <p:spPr>
          <a:xfrm>
            <a:off x="3040079" y="2230791"/>
            <a:ext cx="3681350" cy="224676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/>
              <a:t>Возможности влияния гражданина на </a:t>
            </a:r>
            <a:r>
              <a:rPr lang="ru-RU" sz="1400" b="1" dirty="0" smtClean="0"/>
              <a:t>процесс формирования </a:t>
            </a:r>
            <a:r>
              <a:rPr lang="ru-RU" sz="1400" b="1" dirty="0"/>
              <a:t>бюджета</a:t>
            </a:r>
          </a:p>
          <a:p>
            <a:pPr lvl="0"/>
            <a:endParaRPr lang="ru-RU" sz="1400" b="1" dirty="0"/>
          </a:p>
          <a:p>
            <a:pPr marL="214313" indent="-214313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1400" b="1" dirty="0"/>
              <a:t>Публичные обсуждения целевых программ</a:t>
            </a:r>
          </a:p>
          <a:p>
            <a:pPr marL="214313" indent="-214313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1400" b="1" dirty="0"/>
              <a:t>Публичные слушания проекта </a:t>
            </a:r>
            <a:r>
              <a:rPr lang="ru-RU" sz="1400" b="1" dirty="0" smtClean="0"/>
              <a:t>решения о местном </a:t>
            </a:r>
            <a:r>
              <a:rPr lang="ru-RU" sz="1400" b="1" dirty="0"/>
              <a:t>бюджете на очередной финансовый год</a:t>
            </a:r>
          </a:p>
          <a:p>
            <a:pPr marL="214313" indent="-214313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1400" b="1" dirty="0"/>
              <a:t>Публичные слушания по проекту </a:t>
            </a:r>
            <a:r>
              <a:rPr lang="ru-RU" sz="1400" b="1" dirty="0" smtClean="0"/>
              <a:t>решения об </a:t>
            </a:r>
            <a:r>
              <a:rPr lang="ru-RU" sz="1400" b="1" dirty="0"/>
              <a:t>исполнении </a:t>
            </a:r>
            <a:r>
              <a:rPr lang="ru-RU" sz="1400" b="1" dirty="0" smtClean="0"/>
              <a:t>бюджета</a:t>
            </a:r>
            <a:endParaRPr lang="ru-RU" dirty="0"/>
          </a:p>
        </p:txBody>
      </p:sp>
      <p:sp>
        <p:nvSpPr>
          <p:cNvPr id="13" name="Выгнутая вверх стрелка 12"/>
          <p:cNvSpPr/>
          <p:nvPr/>
        </p:nvSpPr>
        <p:spPr>
          <a:xfrm rot="10800000">
            <a:off x="1287065" y="5090873"/>
            <a:ext cx="6804561" cy="1021942"/>
          </a:xfrm>
          <a:prstGeom prst="curved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tx1"/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049" y="2650809"/>
            <a:ext cx="1591658" cy="15916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4758" y="2821132"/>
            <a:ext cx="1395874" cy="190180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212401" y="2408777"/>
            <a:ext cx="15805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Бюджет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96890" y="2271087"/>
            <a:ext cx="26779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/>
              <a:t>Налогоплательщик</a:t>
            </a:r>
          </a:p>
        </p:txBody>
      </p:sp>
      <p:sp>
        <p:nvSpPr>
          <p:cNvPr id="5" name="Выгнутая вверх стрелка 4"/>
          <p:cNvSpPr/>
          <p:nvPr/>
        </p:nvSpPr>
        <p:spPr>
          <a:xfrm>
            <a:off x="1436915" y="1071021"/>
            <a:ext cx="6804561" cy="1021942"/>
          </a:xfrm>
          <a:prstGeom prst="curved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29916" y="1539902"/>
            <a:ext cx="47002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i="1" dirty="0"/>
              <a:t>Формирует доходную часть бюджета, уплачивая налоги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280690" y="5075415"/>
            <a:ext cx="50479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sz="1400" i="1" dirty="0"/>
              <a:t>Получает социальные гарантии – расходная часть бюджета</a:t>
            </a:r>
          </a:p>
          <a:p>
            <a:pPr lvl="0"/>
            <a:r>
              <a:rPr lang="ru-RU" sz="1400" i="1" dirty="0"/>
              <a:t> (образование, здравоохранение, социальные льготы и др</a:t>
            </a:r>
            <a:r>
              <a:rPr lang="ru-RU" sz="1400" i="1" dirty="0" smtClean="0"/>
              <a:t>.)</a:t>
            </a:r>
            <a:endParaRPr lang="ru-RU" sz="1400" i="1" dirty="0"/>
          </a:p>
        </p:txBody>
      </p:sp>
      <p:sp>
        <p:nvSpPr>
          <p:cNvPr id="17" name="Нашивка 16"/>
          <p:cNvSpPr/>
          <p:nvPr/>
        </p:nvSpPr>
        <p:spPr>
          <a:xfrm>
            <a:off x="6837630" y="3247176"/>
            <a:ext cx="363474" cy="363474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8311" y="4192515"/>
            <a:ext cx="283513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/>
              <a:t>Получатель </a:t>
            </a:r>
          </a:p>
          <a:p>
            <a:pPr algn="ctr"/>
            <a:r>
              <a:rPr lang="ru-RU" sz="2400" dirty="0"/>
              <a:t>социальных выплат </a:t>
            </a:r>
          </a:p>
        </p:txBody>
      </p:sp>
      <p:sp>
        <p:nvSpPr>
          <p:cNvPr id="37" name="Нашивка 36"/>
          <p:cNvSpPr/>
          <p:nvPr/>
        </p:nvSpPr>
        <p:spPr>
          <a:xfrm>
            <a:off x="2596219" y="3235658"/>
            <a:ext cx="363474" cy="363474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tx1"/>
              </a:solidFill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 bwMode="auto">
          <a:xfrm>
            <a:off x="1123949" y="2"/>
            <a:ext cx="7515225" cy="688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tx2"/>
                </a:solidFill>
                <a:ea typeface="+mj-ea"/>
                <a:cs typeface="+mj-cs"/>
              </a:rPr>
              <a:t>Участие гражданина в бюджетном процессе</a:t>
            </a:r>
          </a:p>
        </p:txBody>
      </p:sp>
    </p:spTree>
    <p:extLst>
      <p:ext uri="{BB962C8B-B14F-4D97-AF65-F5344CB8AC3E}">
        <p14:creationId xmlns="" xmlns:p14="http://schemas.microsoft.com/office/powerpoint/2010/main" val="179123000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123950" y="388938"/>
            <a:ext cx="7623175" cy="642937"/>
          </a:xfrm>
        </p:spPr>
        <p:txBody>
          <a:bodyPr anchor="t">
            <a:noAutofit/>
          </a:bodyPr>
          <a:lstStyle/>
          <a:p>
            <a:pPr algn="l">
              <a:defRPr/>
            </a:pPr>
            <a:r>
              <a:rPr lang="ru-RU" sz="2400" b="1" dirty="0" smtClean="0">
                <a:solidFill>
                  <a:schemeClr val="tx2"/>
                </a:solidFill>
                <a:latin typeface="+mn-lt"/>
              </a:rPr>
              <a:t>Бюджет города Новокузнецка в бюджетной системе РФ</a:t>
            </a:r>
            <a:br>
              <a:rPr lang="ru-RU" sz="2400" b="1" dirty="0" smtClean="0">
                <a:solidFill>
                  <a:schemeClr val="tx2"/>
                </a:solidFill>
                <a:latin typeface="+mn-lt"/>
              </a:rPr>
            </a:br>
            <a:endParaRPr lang="ru-RU" sz="2400" b="1" dirty="0">
              <a:solidFill>
                <a:schemeClr val="tx2"/>
              </a:solidFill>
              <a:latin typeface="+mn-lt"/>
            </a:endParaRPr>
          </a:p>
        </p:txBody>
      </p:sp>
      <p:pic>
        <p:nvPicPr>
          <p:cNvPr id="5" name="Содержимое 3" descr="02-1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64194" y="1586393"/>
            <a:ext cx="7239182" cy="4530843"/>
          </a:xfrm>
          <a:scene3d>
            <a:camera prst="orthographicFront"/>
            <a:lightRig rig="threePt" dir="t"/>
          </a:scene3d>
          <a:sp3d contourW="12700"/>
        </p:spPr>
      </p:pic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594849-AB5B-417E-9A96-832E930F927B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938338" y="2757488"/>
            <a:ext cx="1489510" cy="923330"/>
          </a:xfrm>
          <a:prstGeom prst="rect">
            <a:avLst/>
          </a:prstGeom>
          <a:solidFill>
            <a:schemeClr val="accent4">
              <a:lumMod val="40000"/>
              <a:lumOff val="60000"/>
              <a:alpha val="83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>
                <a:latin typeface="+mn-lt"/>
                <a:cs typeface="+mn-cs"/>
              </a:rPr>
              <a:t>Россия: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>
                <a:latin typeface="+mn-lt"/>
                <a:cs typeface="+mn-cs"/>
              </a:rPr>
              <a:t>Доходы </a:t>
            </a:r>
            <a:r>
              <a:rPr lang="en-US" sz="1350" dirty="0" smtClean="0">
                <a:latin typeface="+mn-lt"/>
                <a:cs typeface="+mn-cs"/>
              </a:rPr>
              <a:t>1</a:t>
            </a:r>
            <a:r>
              <a:rPr lang="ru-RU" sz="1350" dirty="0" smtClean="0">
                <a:latin typeface="+mn-lt"/>
                <a:cs typeface="+mn-cs"/>
              </a:rPr>
              <a:t>9 969,3</a:t>
            </a:r>
            <a:endParaRPr lang="ru-RU" sz="135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>
                <a:latin typeface="+mn-lt"/>
                <a:cs typeface="+mn-cs"/>
              </a:rPr>
              <a:t>Расходы</a:t>
            </a:r>
            <a:r>
              <a:rPr lang="en-US" sz="1350" dirty="0">
                <a:latin typeface="+mn-lt"/>
                <a:cs typeface="+mn-cs"/>
              </a:rPr>
              <a:t> </a:t>
            </a:r>
            <a:r>
              <a:rPr lang="en-US" sz="1350" dirty="0" smtClean="0">
                <a:latin typeface="+mn-lt"/>
                <a:cs typeface="+mn-cs"/>
              </a:rPr>
              <a:t>1</a:t>
            </a:r>
            <a:r>
              <a:rPr lang="ru-RU" sz="1350" dirty="0" smtClean="0">
                <a:latin typeface="+mn-lt"/>
                <a:cs typeface="+mn-cs"/>
              </a:rPr>
              <a:t>8</a:t>
            </a:r>
            <a:r>
              <a:rPr lang="en-US" sz="1350" dirty="0" smtClean="0">
                <a:latin typeface="+mn-lt"/>
                <a:cs typeface="+mn-cs"/>
              </a:rPr>
              <a:t> </a:t>
            </a:r>
            <a:r>
              <a:rPr lang="ru-RU" sz="1350" dirty="0" smtClean="0">
                <a:latin typeface="+mn-lt"/>
                <a:cs typeface="+mn-cs"/>
              </a:rPr>
              <a:t>037,2</a:t>
            </a:r>
            <a:endParaRPr lang="ru-RU" sz="135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 err="1" smtClean="0">
                <a:solidFill>
                  <a:srgbClr val="FF0000"/>
                </a:solidFill>
                <a:latin typeface="+mn-lt"/>
                <a:cs typeface="+mn-cs"/>
              </a:rPr>
              <a:t>Профицит</a:t>
            </a:r>
            <a:r>
              <a:rPr lang="ru-RU" sz="1350" dirty="0" smtClean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sz="1350" dirty="0">
                <a:solidFill>
                  <a:srgbClr val="FF0000"/>
                </a:solidFill>
                <a:latin typeface="+mn-lt"/>
                <a:cs typeface="+mn-cs"/>
              </a:rPr>
              <a:t>1 </a:t>
            </a:r>
            <a:r>
              <a:rPr lang="ru-RU" sz="1350" dirty="0" smtClean="0">
                <a:solidFill>
                  <a:srgbClr val="FF0000"/>
                </a:solidFill>
                <a:latin typeface="+mn-lt"/>
                <a:cs typeface="+mn-cs"/>
              </a:rPr>
              <a:t>932,1</a:t>
            </a:r>
            <a:endParaRPr lang="ru-RU" sz="1350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19263" y="4737100"/>
            <a:ext cx="1809750" cy="923925"/>
          </a:xfrm>
          <a:prstGeom prst="rect">
            <a:avLst/>
          </a:prstGeom>
          <a:solidFill>
            <a:schemeClr val="accent4">
              <a:lumMod val="40000"/>
              <a:lumOff val="60000"/>
              <a:alpha val="83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>
                <a:latin typeface="+mn-lt"/>
                <a:cs typeface="+mn-cs"/>
              </a:rPr>
              <a:t>Кемеровская область: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>
                <a:latin typeface="+mn-lt"/>
                <a:cs typeface="+mn-cs"/>
              </a:rPr>
              <a:t>Доходы </a:t>
            </a:r>
            <a:r>
              <a:rPr lang="ru-RU" sz="1350" dirty="0" smtClean="0">
                <a:latin typeface="+mn-lt"/>
                <a:cs typeface="+mn-cs"/>
              </a:rPr>
              <a:t>146,3</a:t>
            </a:r>
            <a:endParaRPr lang="ru-RU" sz="135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>
                <a:latin typeface="+mn-lt"/>
                <a:cs typeface="+mn-cs"/>
              </a:rPr>
              <a:t>Расходы</a:t>
            </a:r>
            <a:r>
              <a:rPr lang="en-US" sz="1350" dirty="0">
                <a:latin typeface="+mn-lt"/>
                <a:cs typeface="+mn-cs"/>
              </a:rPr>
              <a:t> </a:t>
            </a:r>
            <a:r>
              <a:rPr lang="ru-RU" sz="1350" dirty="0" smtClean="0">
                <a:latin typeface="+mn-lt"/>
                <a:cs typeface="+mn-cs"/>
              </a:rPr>
              <a:t>146,3</a:t>
            </a:r>
            <a:endParaRPr lang="ru-RU" sz="135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>
                <a:solidFill>
                  <a:srgbClr val="FF0000"/>
                </a:solidFill>
                <a:latin typeface="+mn-lt"/>
                <a:cs typeface="+mn-cs"/>
              </a:rPr>
              <a:t>Дефицит </a:t>
            </a:r>
            <a:r>
              <a:rPr lang="ru-RU" sz="1350" dirty="0" smtClean="0">
                <a:solidFill>
                  <a:srgbClr val="FF0000"/>
                </a:solidFill>
                <a:latin typeface="+mn-lt"/>
                <a:cs typeface="+mn-cs"/>
              </a:rPr>
              <a:t>0</a:t>
            </a:r>
            <a:endParaRPr lang="ru-RU" sz="1350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11975" y="1573213"/>
            <a:ext cx="1287463" cy="923925"/>
          </a:xfrm>
          <a:prstGeom prst="rect">
            <a:avLst/>
          </a:prstGeom>
          <a:solidFill>
            <a:schemeClr val="accent4">
              <a:lumMod val="40000"/>
              <a:lumOff val="60000"/>
              <a:alpha val="83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>
                <a:latin typeface="+mn-lt"/>
                <a:cs typeface="+mn-cs"/>
              </a:rPr>
              <a:t>Кемерово: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>
                <a:latin typeface="+mn-lt"/>
                <a:cs typeface="+mn-cs"/>
              </a:rPr>
              <a:t>Доходы </a:t>
            </a:r>
            <a:r>
              <a:rPr lang="ru-RU" sz="1350" dirty="0" smtClean="0">
                <a:latin typeface="+mn-lt"/>
                <a:cs typeface="+mn-cs"/>
              </a:rPr>
              <a:t>22,8</a:t>
            </a:r>
            <a:endParaRPr lang="ru-RU" sz="135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>
                <a:latin typeface="+mn-lt"/>
                <a:cs typeface="+mn-cs"/>
              </a:rPr>
              <a:t>Расходы</a:t>
            </a:r>
            <a:r>
              <a:rPr lang="en-US" sz="1350" dirty="0">
                <a:latin typeface="+mn-lt"/>
                <a:cs typeface="+mn-cs"/>
              </a:rPr>
              <a:t> </a:t>
            </a:r>
            <a:r>
              <a:rPr lang="ru-RU" sz="1350" dirty="0" smtClean="0">
                <a:latin typeface="+mn-lt"/>
                <a:cs typeface="+mn-cs"/>
              </a:rPr>
              <a:t>23,0</a:t>
            </a:r>
            <a:endParaRPr lang="ru-RU" sz="135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>
                <a:solidFill>
                  <a:srgbClr val="FF0000"/>
                </a:solidFill>
                <a:latin typeface="+mn-lt"/>
                <a:cs typeface="+mn-cs"/>
              </a:rPr>
              <a:t>Дефицит </a:t>
            </a:r>
            <a:r>
              <a:rPr lang="ru-RU" sz="1350" dirty="0" smtClean="0">
                <a:solidFill>
                  <a:srgbClr val="FF0000"/>
                </a:solidFill>
                <a:latin typeface="+mn-lt"/>
                <a:cs typeface="+mn-cs"/>
              </a:rPr>
              <a:t>0,2</a:t>
            </a:r>
            <a:endParaRPr lang="ru-RU" sz="1350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11663" y="3797300"/>
            <a:ext cx="1227137" cy="923925"/>
          </a:xfrm>
          <a:prstGeom prst="rect">
            <a:avLst/>
          </a:prstGeom>
          <a:solidFill>
            <a:schemeClr val="tx1">
              <a:lumMod val="75000"/>
              <a:lumOff val="25000"/>
              <a:alpha val="83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>
                <a:solidFill>
                  <a:schemeClr val="bg1"/>
                </a:solidFill>
                <a:latin typeface="+mn-lt"/>
                <a:cs typeface="+mn-cs"/>
              </a:rPr>
              <a:t>Новокузнецк: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>
                <a:solidFill>
                  <a:schemeClr val="bg1"/>
                </a:solidFill>
                <a:latin typeface="+mn-lt"/>
                <a:cs typeface="+mn-cs"/>
              </a:rPr>
              <a:t>Доходы </a:t>
            </a:r>
            <a:r>
              <a:rPr lang="ru-RU" sz="1350" dirty="0" smtClean="0">
                <a:solidFill>
                  <a:schemeClr val="bg1"/>
                </a:solidFill>
                <a:latin typeface="+mn-lt"/>
                <a:cs typeface="+mn-cs"/>
              </a:rPr>
              <a:t>19,7</a:t>
            </a:r>
            <a:endParaRPr lang="ru-RU" sz="1350" dirty="0">
              <a:solidFill>
                <a:schemeClr val="bg1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>
                <a:solidFill>
                  <a:schemeClr val="bg1"/>
                </a:solidFill>
                <a:latin typeface="+mn-lt"/>
                <a:cs typeface="+mn-cs"/>
              </a:rPr>
              <a:t>Расходы</a:t>
            </a:r>
            <a:r>
              <a:rPr lang="en-US" sz="1350" dirty="0">
                <a:solidFill>
                  <a:schemeClr val="bg1"/>
                </a:solidFill>
                <a:latin typeface="+mn-lt"/>
                <a:cs typeface="+mn-cs"/>
              </a:rPr>
              <a:t> </a:t>
            </a:r>
            <a:r>
              <a:rPr lang="ru-RU" sz="1350" dirty="0" smtClean="0">
                <a:solidFill>
                  <a:schemeClr val="bg1"/>
                </a:solidFill>
                <a:latin typeface="+mn-lt"/>
                <a:cs typeface="+mn-cs"/>
              </a:rPr>
              <a:t>20,0</a:t>
            </a:r>
            <a:endParaRPr lang="ru-RU" sz="1350" dirty="0">
              <a:solidFill>
                <a:schemeClr val="bg1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b="1" dirty="0">
                <a:solidFill>
                  <a:srgbClr val="FF9681"/>
                </a:solidFill>
                <a:latin typeface="+mn-lt"/>
                <a:cs typeface="+mn-cs"/>
              </a:rPr>
              <a:t>Дефицит</a:t>
            </a:r>
            <a:r>
              <a:rPr lang="ru-RU" sz="1350" b="1" dirty="0">
                <a:solidFill>
                  <a:srgbClr val="FF0000"/>
                </a:solidFill>
                <a:latin typeface="+mn-lt"/>
                <a:cs typeface="+mn-cs"/>
              </a:rPr>
              <a:t>  </a:t>
            </a:r>
            <a:r>
              <a:rPr lang="ru-RU" sz="1350" b="1" dirty="0" smtClean="0">
                <a:solidFill>
                  <a:srgbClr val="FF9681"/>
                </a:solidFill>
                <a:latin typeface="+mn-lt"/>
                <a:cs typeface="+mn-cs"/>
              </a:rPr>
              <a:t>0,3</a:t>
            </a:r>
            <a:endParaRPr lang="ru-RU" sz="1350" b="1" dirty="0">
              <a:solidFill>
                <a:srgbClr val="FF9681"/>
              </a:solidFill>
              <a:latin typeface="+mn-lt"/>
              <a:cs typeface="+mn-cs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970713" y="1057275"/>
            <a:ext cx="1176337" cy="3683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rgbClr val="274A6C"/>
                </a:solidFill>
              </a:rPr>
              <a:t>млрд руб.</a:t>
            </a:r>
            <a:endParaRPr lang="ru-RU" sz="1600" dirty="0"/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1123950" y="0"/>
            <a:ext cx="7515225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>
              <a:defRPr/>
            </a:pPr>
            <a:endParaRPr lang="ru-RU" sz="2400" dirty="0">
              <a:latin typeface="+mj-lt"/>
              <a:ea typeface="+mj-ea"/>
              <a:cs typeface="+mj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1CE7D-2900-40C4-877E-E8D0735265D9}" type="slidenum">
              <a:rPr lang="ru-RU"/>
              <a:pPr/>
              <a:t>9</a:t>
            </a:fld>
            <a:endParaRPr lang="ru-RU"/>
          </a:p>
        </p:txBody>
      </p:sp>
      <p:sp>
        <p:nvSpPr>
          <p:cNvPr id="36" name="TextBox 35"/>
          <p:cNvSpPr txBox="1"/>
          <p:nvPr/>
        </p:nvSpPr>
        <p:spPr>
          <a:xfrm>
            <a:off x="439387" y="1181100"/>
            <a:ext cx="5201392" cy="5598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7675" indent="-447675">
              <a:lnSpc>
                <a:spcPct val="120000"/>
              </a:lnSpc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500" dirty="0" smtClean="0"/>
              <a:t>	</a:t>
            </a:r>
            <a:r>
              <a:rPr lang="ru-RU" sz="1500" dirty="0" smtClean="0">
                <a:solidFill>
                  <a:srgbClr val="002060"/>
                </a:solidFill>
              </a:rPr>
              <a:t>Обеспечение сбалансированности и устойчивости бюджета города с учетом ограничений предельных размеров дефицита и муниципального  долга</a:t>
            </a:r>
          </a:p>
          <a:p>
            <a:pPr marL="447675" indent="-447675">
              <a:lnSpc>
                <a:spcPct val="120000"/>
              </a:lnSpc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500" dirty="0" smtClean="0">
                <a:solidFill>
                  <a:srgbClr val="002060"/>
                </a:solidFill>
              </a:rPr>
              <a:t>	 Исполнение принятых расходных обязательств наиболее эффективным способом, четкая увязка бюджетных расходов и повышение их влияния на достижение установленных целей</a:t>
            </a:r>
          </a:p>
          <a:p>
            <a:pPr marL="447675" indent="-447675">
              <a:lnSpc>
                <a:spcPct val="120000"/>
              </a:lnSpc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500" dirty="0" smtClean="0">
                <a:solidFill>
                  <a:srgbClr val="002060"/>
                </a:solidFill>
              </a:rPr>
              <a:t>	Сохранение и развитие доходных источников бюджета города</a:t>
            </a:r>
          </a:p>
          <a:p>
            <a:pPr marL="447675" indent="-447675">
              <a:lnSpc>
                <a:spcPct val="120000"/>
              </a:lnSpc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500" dirty="0" smtClean="0">
                <a:solidFill>
                  <a:srgbClr val="002060"/>
                </a:solidFill>
              </a:rPr>
              <a:t>	Стимулирование деятельности малого и среднего бизнеса</a:t>
            </a:r>
          </a:p>
          <a:p>
            <a:pPr marL="447675" indent="-447675">
              <a:lnSpc>
                <a:spcPct val="120000"/>
              </a:lnSpc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500" dirty="0" smtClean="0">
                <a:solidFill>
                  <a:srgbClr val="002060"/>
                </a:solidFill>
              </a:rPr>
              <a:t>	Оптимизация льгот по местным налогам </a:t>
            </a:r>
          </a:p>
          <a:p>
            <a:pPr marL="447675" indent="-447675">
              <a:lnSpc>
                <a:spcPct val="120000"/>
              </a:lnSpc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500" dirty="0" smtClean="0">
                <a:solidFill>
                  <a:srgbClr val="002060"/>
                </a:solidFill>
              </a:rPr>
              <a:t>	Повышение качества администрирования доходов</a:t>
            </a:r>
          </a:p>
          <a:p>
            <a:pPr marL="447675" indent="-447675">
              <a:lnSpc>
                <a:spcPct val="120000"/>
              </a:lnSpc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500" dirty="0" smtClean="0">
                <a:solidFill>
                  <a:srgbClr val="002060"/>
                </a:solidFill>
              </a:rPr>
              <a:t>Обеспечение прозрачности и открытости бюджетного процесса</a:t>
            </a:r>
          </a:p>
          <a:p>
            <a:pPr marL="447675" indent="-447675">
              <a:lnSpc>
                <a:spcPct val="120000"/>
              </a:lnSpc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500" dirty="0" smtClean="0">
                <a:solidFill>
                  <a:srgbClr val="002060"/>
                </a:solidFill>
              </a:rPr>
              <a:t>Совершенствование финансового контроля с целью его ориентации на оценку эффективности расходов Новокузнецкого городского округа</a:t>
            </a:r>
          </a:p>
        </p:txBody>
      </p:sp>
      <p:pic>
        <p:nvPicPr>
          <p:cNvPr id="7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8258310" y="5406227"/>
            <a:ext cx="553916" cy="988739"/>
          </a:xfrm>
          <a:prstGeom prst="rect">
            <a:avLst/>
          </a:prstGeom>
        </p:spPr>
      </p:pic>
      <p:sp>
        <p:nvSpPr>
          <p:cNvPr id="8" name="Выноска-облако 7"/>
          <p:cNvSpPr/>
          <p:nvPr/>
        </p:nvSpPr>
        <p:spPr>
          <a:xfrm>
            <a:off x="5773882" y="1514599"/>
            <a:ext cx="2966357" cy="2609849"/>
          </a:xfrm>
          <a:prstGeom prst="cloudCallout">
            <a:avLst>
              <a:gd name="adj1" fmla="val 37700"/>
              <a:gd name="adj2" fmla="val 95934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5000"/>
            </a:pPr>
            <a:endParaRPr lang="ru-RU" sz="1100" b="1" i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lvl="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5000"/>
            </a:pPr>
            <a:r>
              <a:rPr lang="ru-RU" sz="11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Бюджетная и налоговая политика  направлена на повышение качества жизни населения и </a:t>
            </a:r>
          </a:p>
          <a:p>
            <a:pPr lvl="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5000"/>
            </a:pPr>
            <a:r>
              <a:rPr lang="ru-RU" sz="11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поэтапное повышение заработной платы</a:t>
            </a:r>
          </a:p>
          <a:p>
            <a:pPr algn="ctr"/>
            <a:endParaRPr lang="ru-RU" sz="800" b="1" i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1123949" y="2"/>
            <a:ext cx="7515225" cy="1033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 smtClean="0">
                <a:solidFill>
                  <a:schemeClr val="tx2"/>
                </a:solidFill>
                <a:ea typeface="+mj-ea"/>
                <a:cs typeface="+mj-cs"/>
              </a:rPr>
              <a:t>Основные направления бюджетной и налоговой политики Новокузнецка на 2019–2021 годы</a:t>
            </a:r>
          </a:p>
        </p:txBody>
      </p:sp>
    </p:spTree>
    <p:extLst>
      <p:ext uri="{BB962C8B-B14F-4D97-AF65-F5344CB8AC3E}">
        <p14:creationId xmlns="" xmlns:p14="http://schemas.microsoft.com/office/powerpoint/2010/main" val="320129728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44445</TotalTime>
  <Words>9018</Words>
  <Application>Microsoft Office PowerPoint</Application>
  <PresentationFormat>Экран (4:3)</PresentationFormat>
  <Paragraphs>2023</Paragraphs>
  <Slides>62</Slides>
  <Notes>18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62</vt:i4>
      </vt:variant>
    </vt:vector>
  </HeadingPairs>
  <TitlesOfParts>
    <vt:vector size="65" baseType="lpstr">
      <vt:lpstr>Тема1</vt:lpstr>
      <vt:lpstr>Лист Microsoft Office Excel 97-2003</vt:lpstr>
      <vt:lpstr>Worksheet</vt:lpstr>
      <vt:lpstr>«Бюджет для граждан»  к бюджету города Новокузнецка на 2019-2021 годы</vt:lpstr>
      <vt:lpstr>Уважаемые жители Новокузнецкого городского округа!</vt:lpstr>
      <vt:lpstr>Путеводитель по бюджету</vt:lpstr>
      <vt:lpstr>1. ВВОДНАЯ ЧАСТЬ  Город Новокузнецк</vt:lpstr>
      <vt:lpstr>Что такое бюджет ?</vt:lpstr>
      <vt:lpstr>Представляет собой деятельность по составлению проекта бюджета, его рассмотрению,  утверждению, исполнению, составлению отчёта об исполнении и утверждению отчёта.</vt:lpstr>
      <vt:lpstr>Слайд 7</vt:lpstr>
      <vt:lpstr>Бюджет города Новокузнецка в бюджетной системе РФ </vt:lpstr>
      <vt:lpstr>Слайд 9</vt:lpstr>
      <vt:lpstr>Слайд 10</vt:lpstr>
      <vt:lpstr>Слайд 11</vt:lpstr>
      <vt:lpstr>Основные параметры бюджета на 2019 год и плановый период 2020 и 2021 годов</vt:lpstr>
      <vt:lpstr>Слайд 13</vt:lpstr>
      <vt:lpstr>Слайд 14</vt:lpstr>
      <vt:lpstr>Налоговые и неналоговые доходы бюджета на 2019 год и плановый период 2020–2021 годов</vt:lpstr>
      <vt:lpstr>Структура налоговых и неналоговых доходов в 2019 году</vt:lpstr>
      <vt:lpstr>Поступления НДФЛ в 2019–2021 годах</vt:lpstr>
      <vt:lpstr>Поступления земельного налога, арендной платы за землю  в 2019–2021 годах</vt:lpstr>
      <vt:lpstr>Безвозмездные поступления бюджета на 2019 год и плановый период 2020–2021 годов</vt:lpstr>
      <vt:lpstr>Слайд 20</vt:lpstr>
      <vt:lpstr>Слайд 21</vt:lpstr>
      <vt:lpstr>Слайд 22</vt:lpstr>
      <vt:lpstr>Слайд 23</vt:lpstr>
      <vt:lpstr>Функциональная структура расходов городского бюджета на 2019-2021 годы</vt:lpstr>
      <vt:lpstr>Слайд 25</vt:lpstr>
      <vt:lpstr>Ведомственная структура расходов  городского бюджета на 2019-2021 годы</vt:lpstr>
      <vt:lpstr>Слайд 27</vt:lpstr>
      <vt:lpstr>Расходы бюджета в разрезе муниципальных программ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4. ИСТОЧНИКИ ФИНАНСИРОВАНИЯ  ДЕФИЦИТА БЮДЖЕТА</vt:lpstr>
      <vt:lpstr>Источники финансирования дефицита бюджета  на 2019–2021 гг.</vt:lpstr>
      <vt:lpstr>5. Открытые информационные ресурсы</vt:lpstr>
      <vt:lpstr>  6. Список используемых нормативных правовых актов</vt:lpstr>
      <vt:lpstr>7. Список использованных сокращений</vt:lpstr>
      <vt:lpstr>8. Контактная информация для граждан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Путеводитель по бюджету города Новокузнецка на 2014-2016</dc:title>
  <dc:creator>Савенкова Марина Владиславовна</dc:creator>
  <cp:lastModifiedBy>csi</cp:lastModifiedBy>
  <cp:revision>2488</cp:revision>
  <cp:lastPrinted>2014-08-21T03:48:10Z</cp:lastPrinted>
  <dcterms:created xsi:type="dcterms:W3CDTF">2014-08-12T01:38:09Z</dcterms:created>
  <dcterms:modified xsi:type="dcterms:W3CDTF">2019-01-09T08:19:33Z</dcterms:modified>
</cp:coreProperties>
</file>