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charts/chart22.xml" ContentType="application/vnd.openxmlformats-officedocument.drawingml.chart+xml"/>
  <Override PartName="/ppt/commentAuthors.xml" ContentType="application/vnd.openxmlformats-officedocument.presentationml.commentAuthor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rawings/drawing7.xml" ContentType="application/vnd.openxmlformats-officedocument.drawingml.chartshap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rawings/drawing5.xml" ContentType="application/vnd.openxmlformats-officedocument.drawingml.chartshap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notesSlides/notesSlide13.xml" ContentType="application/vnd.openxmlformats-officedocument.presentationml.notesSlide+xml"/>
  <Override PartName="/ppt/charts/chart21.xml" ContentType="application/vnd.openxmlformats-officedocument.drawingml.chart+xml"/>
  <Default Extension="wdp" ContentType="image/vnd.ms-photo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charts/chart15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912" r:id="rId1"/>
  </p:sldMasterIdLst>
  <p:notesMasterIdLst>
    <p:notesMasterId r:id="rId37"/>
  </p:notesMasterIdLst>
  <p:sldIdLst>
    <p:sldId id="503" r:id="rId2"/>
    <p:sldId id="408" r:id="rId3"/>
    <p:sldId id="460" r:id="rId4"/>
    <p:sldId id="520" r:id="rId5"/>
    <p:sldId id="559" r:id="rId6"/>
    <p:sldId id="541" r:id="rId7"/>
    <p:sldId id="560" r:id="rId8"/>
    <p:sldId id="561" r:id="rId9"/>
    <p:sldId id="562" r:id="rId10"/>
    <p:sldId id="563" r:id="rId11"/>
    <p:sldId id="564" r:id="rId12"/>
    <p:sldId id="569" r:id="rId13"/>
    <p:sldId id="570" r:id="rId14"/>
    <p:sldId id="499" r:id="rId15"/>
    <p:sldId id="515" r:id="rId16"/>
    <p:sldId id="535" r:id="rId17"/>
    <p:sldId id="500" r:id="rId18"/>
    <p:sldId id="468" r:id="rId19"/>
    <p:sldId id="469" r:id="rId20"/>
    <p:sldId id="470" r:id="rId21"/>
    <p:sldId id="472" r:id="rId22"/>
    <p:sldId id="471" r:id="rId23"/>
    <p:sldId id="473" r:id="rId24"/>
    <p:sldId id="538" r:id="rId25"/>
    <p:sldId id="550" r:id="rId26"/>
    <p:sldId id="558" r:id="rId27"/>
    <p:sldId id="552" r:id="rId28"/>
    <p:sldId id="553" r:id="rId29"/>
    <p:sldId id="554" r:id="rId30"/>
    <p:sldId id="555" r:id="rId31"/>
    <p:sldId id="566" r:id="rId32"/>
    <p:sldId id="429" r:id="rId33"/>
    <p:sldId id="539" r:id="rId34"/>
    <p:sldId id="478" r:id="rId35"/>
    <p:sldId id="479" r:id="rId3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05">
          <p15:clr>
            <a:srgbClr val="A4A3A4"/>
          </p15:clr>
        </p15:guide>
        <p15:guide id="2" pos="220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si" initials="c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B4D4"/>
    <a:srgbClr val="CC99FF"/>
    <a:srgbClr val="FF9900"/>
    <a:srgbClr val="FFEDA3"/>
    <a:srgbClr val="6666FF"/>
    <a:srgbClr val="33CC33"/>
    <a:srgbClr val="ADEB6F"/>
    <a:srgbClr val="7CDE7C"/>
    <a:srgbClr val="99CCFF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05" autoAdjust="0"/>
    <p:restoredTop sz="94444" autoAdjust="0"/>
  </p:normalViewPr>
  <p:slideViewPr>
    <p:cSldViewPr snapToGrid="0">
      <p:cViewPr>
        <p:scale>
          <a:sx n="110" d="100"/>
          <a:sy n="110" d="100"/>
        </p:scale>
        <p:origin x="-1968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-3486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2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plotArea>
      <c:layout>
        <c:manualLayout>
          <c:layoutTarget val="inner"/>
          <c:xMode val="edge"/>
          <c:yMode val="edge"/>
          <c:x val="5.2687313178754157E-2"/>
          <c:y val="3.6064085027185835E-3"/>
          <c:w val="0.94723652727969743"/>
          <c:h val="0.86963922866595578"/>
        </c:manualLayout>
      </c:layout>
      <c:barChart>
        <c:barDir val="col"/>
        <c:grouping val="stack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75000"/>
                </a:schemeClr>
              </a:solidFill>
            </c:spPr>
          </c:dPt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17247</c:v>
                </c:pt>
                <c:pt idx="1">
                  <c:v>19563</c:v>
                </c:pt>
                <c:pt idx="2">
                  <c:v>22324</c:v>
                </c:pt>
              </c:numCache>
            </c:numRef>
          </c:val>
        </c:ser>
        <c:overlap val="100"/>
        <c:axId val="193667456"/>
        <c:axId val="193668992"/>
      </c:barChart>
      <c:catAx>
        <c:axId val="193667456"/>
        <c:scaling>
          <c:orientation val="minMax"/>
        </c:scaling>
        <c:axPos val="b"/>
        <c:tickLblPos val="nextTo"/>
        <c:crossAx val="193668992"/>
        <c:crosses val="autoZero"/>
        <c:auto val="1"/>
        <c:lblAlgn val="ctr"/>
        <c:lblOffset val="100"/>
      </c:catAx>
      <c:valAx>
        <c:axId val="193668992"/>
        <c:scaling>
          <c:orientation val="minMax"/>
        </c:scaling>
        <c:delete val="1"/>
        <c:axPos val="l"/>
        <c:numFmt formatCode="#,##0" sourceLinked="1"/>
        <c:tickLblPos val="none"/>
        <c:crossAx val="19366745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1.589716822699903E-2"/>
          <c:y val="0.1483984792655712"/>
          <c:w val="0.96820570476595758"/>
          <c:h val="0.7070028404333536"/>
        </c:manualLayout>
      </c:layout>
      <c:barChart>
        <c:barDir val="col"/>
        <c:grouping val="stacked"/>
        <c:ser>
          <c:idx val="0"/>
          <c:order val="0"/>
          <c:tx>
            <c:strRef>
              <c:f>'Лист1'!$B$1</c:f>
              <c:strCache>
                <c:ptCount val="1"/>
                <c:pt idx="0">
                  <c:v>переданные полномочия</c:v>
                </c:pt>
              </c:strCache>
            </c:strRef>
          </c:tx>
          <c:spPr>
            <a:solidFill>
              <a:srgbClr val="FCF8E0">
                <a:lumMod val="75000"/>
              </a:srgbClr>
            </a:solidFill>
            <a:ln w="41275">
              <a:noFill/>
            </a:ln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'Лист1'!$A$2:$A$4</c:f>
              <c:strCache>
                <c:ptCount val="3"/>
                <c:pt idx="0">
                  <c:v>Первоначальный план</c:v>
                </c:pt>
                <c:pt idx="1">
                  <c:v>Уточненный план</c:v>
                </c:pt>
                <c:pt idx="2">
                  <c:v>Исполнено</c:v>
                </c:pt>
              </c:strCache>
            </c:strRef>
          </c:cat>
          <c:val>
            <c:numRef>
              <c:f>'Лист1'!$B$2:$B$4</c:f>
              <c:numCache>
                <c:formatCode>#,##0</c:formatCode>
                <c:ptCount val="3"/>
                <c:pt idx="0">
                  <c:v>10541</c:v>
                </c:pt>
                <c:pt idx="1">
                  <c:v>11490</c:v>
                </c:pt>
                <c:pt idx="2">
                  <c:v>11303</c:v>
                </c:pt>
              </c:numCache>
            </c:numRef>
          </c:val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местные полномочия</c:v>
                </c:pt>
              </c:strCache>
            </c:strRef>
          </c:tx>
          <c:spPr>
            <a:ln w="28575">
              <a:noFill/>
            </a:ln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'Лист1'!$A$2:$A$4</c:f>
              <c:strCache>
                <c:ptCount val="3"/>
                <c:pt idx="0">
                  <c:v>Первоначальный план</c:v>
                </c:pt>
                <c:pt idx="1">
                  <c:v>Уточненный план</c:v>
                </c:pt>
                <c:pt idx="2">
                  <c:v>Исполнено</c:v>
                </c:pt>
              </c:strCache>
            </c:strRef>
          </c:cat>
          <c:val>
            <c:numRef>
              <c:f>'Лист1'!$C$2:$C$4</c:f>
              <c:numCache>
                <c:formatCode>#,##0</c:formatCode>
                <c:ptCount val="3"/>
                <c:pt idx="0">
                  <c:v>9469</c:v>
                </c:pt>
                <c:pt idx="1">
                  <c:v>11222</c:v>
                </c:pt>
                <c:pt idx="2">
                  <c:v>11117</c:v>
                </c:pt>
              </c:numCache>
            </c:numRef>
          </c:val>
        </c:ser>
        <c:overlap val="100"/>
        <c:axId val="227329920"/>
        <c:axId val="227331456"/>
      </c:barChart>
      <c:catAx>
        <c:axId val="22732992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27331456"/>
        <c:crosses val="autoZero"/>
        <c:auto val="1"/>
        <c:lblAlgn val="ctr"/>
        <c:lblOffset val="100"/>
      </c:catAx>
      <c:valAx>
        <c:axId val="227331456"/>
        <c:scaling>
          <c:orientation val="minMax"/>
        </c:scaling>
        <c:delete val="1"/>
        <c:axPos val="l"/>
        <c:numFmt formatCode="#,##0" sourceLinked="1"/>
        <c:tickLblPos val="none"/>
        <c:crossAx val="22732992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3.8320708306505233E-2"/>
          <c:y val="0.93864581859272844"/>
          <c:w val="0.8999999080367117"/>
          <c:h val="6.1354181407276324E-2"/>
        </c:manualLayout>
      </c:layout>
      <c:txPr>
        <a:bodyPr/>
        <a:lstStyle/>
        <a:p>
          <a:pPr>
            <a:defRPr sz="14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1.0723782974275578E-2"/>
          <c:y val="2.6306958708431888E-2"/>
          <c:w val="0.65955668194815797"/>
          <c:h val="0.7768220503408919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за счет средств местного бюджета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#,##0.000000</c:formatCode>
                <c:ptCount val="2"/>
                <c:pt idx="0">
                  <c:v>10046</c:v>
                </c:pt>
                <c:pt idx="1">
                  <c:v>11117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за счет субсидий, субвенций и иных МБТ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Лист1!$C$2:$C$3</c:f>
              <c:numCache>
                <c:formatCode>#,##0.000000</c:formatCode>
                <c:ptCount val="2"/>
                <c:pt idx="0">
                  <c:v>9687</c:v>
                </c:pt>
                <c:pt idx="1">
                  <c:v>11303</c:v>
                </c:pt>
              </c:numCache>
            </c:numRef>
          </c:val>
        </c:ser>
        <c:gapWidth val="55"/>
        <c:overlap val="100"/>
        <c:axId val="229314560"/>
        <c:axId val="229316096"/>
      </c:barChart>
      <c:catAx>
        <c:axId val="229314560"/>
        <c:scaling>
          <c:orientation val="minMax"/>
        </c:scaling>
        <c:axPos val="b"/>
        <c:majorTickMark val="none"/>
        <c:tickLblPos val="nextTo"/>
        <c:crossAx val="229316096"/>
        <c:crosses val="autoZero"/>
        <c:auto val="1"/>
        <c:lblAlgn val="ctr"/>
        <c:lblOffset val="100"/>
      </c:catAx>
      <c:valAx>
        <c:axId val="229316096"/>
        <c:scaling>
          <c:orientation val="minMax"/>
        </c:scaling>
        <c:axPos val="l"/>
        <c:majorGridlines/>
        <c:numFmt formatCode="#,##0.000000" sourceLinked="1"/>
        <c:majorTickMark val="none"/>
        <c:tickLblPos val="none"/>
        <c:crossAx val="229314560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sz="1400">
                <a:latin typeface="+mn-lt"/>
              </a:defRPr>
            </a:pPr>
            <a:endParaRPr lang="ru-RU"/>
          </a:p>
        </c:txPr>
      </c:legendEntry>
      <c:layout>
        <c:manualLayout>
          <c:xMode val="edge"/>
          <c:yMode val="edge"/>
          <c:x val="0.7325413737178057"/>
          <c:y val="0.15466876127532314"/>
          <c:w val="0.25826681230424492"/>
          <c:h val="0.59864834783495058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plotArea>
      <c:layout>
        <c:manualLayout>
          <c:layoutTarget val="inner"/>
          <c:xMode val="edge"/>
          <c:yMode val="edge"/>
          <c:x val="7.2360271020951467E-2"/>
          <c:y val="0.10177313946581264"/>
          <c:w val="0.67708780119258483"/>
          <c:h val="0.898226860534188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AB4D4"/>
            </a:solidFill>
          </c:spPr>
          <c:dPt>
            <c:idx val="0"/>
            <c:spPr>
              <a:solidFill>
                <a:schemeClr val="accent4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90000"/>
                </a:schemeClr>
              </a:solidFill>
            </c:spPr>
          </c:dPt>
          <c:dPt>
            <c:idx val="3"/>
            <c:spPr>
              <a:solidFill>
                <a:schemeClr val="accent4">
                  <a:lumMod val="75000"/>
                </a:schemeClr>
              </a:solidFill>
            </c:spPr>
          </c:dPt>
          <c:dLbls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социальная сфера</c:v>
                </c:pt>
                <c:pt idx="1">
                  <c:v>отрасли экономики</c:v>
                </c:pt>
                <c:pt idx="2">
                  <c:v>прочие расходы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14482</c:v>
                </c:pt>
                <c:pt idx="1">
                  <c:v>6953</c:v>
                </c:pt>
                <c:pt idx="2">
                  <c:v>985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3666259304521719"/>
          <c:y val="0.10121504114719022"/>
          <c:w val="0.71099754348282285"/>
          <c:h val="0.7803631574811464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исполнение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effectLst>
              <a:innerShdw blurRad="63500" dist="50800" dir="5400000">
                <a:prstClr val="black">
                  <a:alpha val="50000"/>
                </a:prstClr>
              </a:innerShdw>
            </a:effectLst>
          </c:spPr>
          <c:dPt>
            <c:idx val="0"/>
            <c:spPr>
              <a:solidFill>
                <a:schemeClr val="accent4">
                  <a:lumMod val="90000"/>
                </a:schemeClr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spPr>
              <a:solidFill>
                <a:schemeClr val="accent5">
                  <a:lumMod val="90000"/>
                </a:schemeClr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65%</a:t>
                    </a:r>
                    <a:endParaRPr lang="ru-RU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33%</a:t>
                    </a:r>
                    <a:endParaRPr lang="ru-RU"/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Муниципальные программы социальной направленности</c:v>
                </c:pt>
                <c:pt idx="1">
                  <c:v>Муниципальные программы, направленные на обеспечение безопасных условий жизнедеятельности</c:v>
                </c:pt>
                <c:pt idx="2">
                  <c:v>Муниципальные программы общего характера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14482</c:v>
                </c:pt>
                <c:pt idx="1">
                  <c:v>7504</c:v>
                </c:pt>
                <c:pt idx="2">
                  <c:v>434</c:v>
                </c:pt>
              </c:numCache>
            </c:numRef>
          </c:val>
        </c:ser>
        <c:firstSliceAng val="189"/>
        <c:holeSize val="52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7.8721444269059568E-2"/>
          <c:y val="3.5802949990345286E-2"/>
          <c:w val="0.78776792013277352"/>
          <c:h val="0.9322079401749615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1091,9</c:v>
                </c:pt>
              </c:strCache>
            </c:strRef>
          </c:tx>
          <c:spPr>
            <a:solidFill>
              <a:schemeClr val="tx1">
                <a:lumMod val="10000"/>
                <a:lumOff val="90000"/>
              </a:schemeClr>
            </a:solidFill>
            <a:ln>
              <a:solidFill>
                <a:schemeClr val="tx2"/>
              </a:solidFill>
            </a:ln>
          </c:spPr>
          <c:dPt>
            <c:idx val="3"/>
            <c:explosion val="1"/>
          </c:dPt>
          <c:dPt>
            <c:idx val="4"/>
            <c:spPr>
              <a:solidFill>
                <a:schemeClr val="accent4">
                  <a:lumMod val="75000"/>
                </a:schemeClr>
              </a:solidFill>
              <a:ln w="6350" cap="flat" cmpd="sng" algn="ctr">
                <a:solidFill>
                  <a:schemeClr val="tx2"/>
                </a:solidFill>
                <a:prstDash val="solid"/>
                <a:miter lim="800000"/>
              </a:ln>
              <a:effectLst/>
            </c:spPr>
          </c:dPt>
          <c:dPt>
            <c:idx val="5"/>
            <c:spPr>
              <a:solidFill>
                <a:schemeClr val="tx1">
                  <a:lumMod val="90000"/>
                  <a:lumOff val="10000"/>
                </a:schemeClr>
              </a:solidFill>
              <a:ln>
                <a:solidFill>
                  <a:schemeClr val="tx2"/>
                </a:solidFill>
              </a:ln>
            </c:spPr>
          </c:dPt>
          <c:dLbls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Основное мероприятие 1.1 "Обеспечение государственных гарантий реализации прав граждан на получение общедоступного и бесплатного дошкольного образования в дошкольных образовательных учреждениях "</c:v>
                </c:pt>
                <c:pt idx="1">
                  <c:v>Основное мероприятие 1.2 "Обеспечение государственных гарантий реализации прав граждан на получение общедоступного и бесплатного начального общего, основного общего, среднего (полного) общего образования в общеобразовательных учреждениях»</c:v>
                </c:pt>
                <c:pt idx="2">
                  <c:v>Основное мероприятие 1.4 "Обеспечение деятельности учреждений дополнительного образования детей"</c:v>
                </c:pt>
                <c:pt idx="3">
                  <c:v>Остальные мероприятия</c:v>
                </c:pt>
                <c:pt idx="4">
                  <c:v>Социальные гарантии в сфере образования</c:v>
                </c:pt>
                <c:pt idx="5">
                  <c:v>Обеспечение деятельности Комитета образования и науки администрации города Новокузнецка по реализации муниципальной программы</c:v>
                </c:pt>
              </c:strCache>
            </c:strRef>
          </c:cat>
          <c:val>
            <c:numRef>
              <c:f>Лист1!$B$2:$B$7</c:f>
              <c:numCache>
                <c:formatCode>#,##0_ ;\-#,##0\ </c:formatCode>
                <c:ptCount val="6"/>
                <c:pt idx="0">
                  <c:v>3790</c:v>
                </c:pt>
                <c:pt idx="1">
                  <c:v>3181</c:v>
                </c:pt>
                <c:pt idx="2">
                  <c:v>818</c:v>
                </c:pt>
                <c:pt idx="3">
                  <c:v>1466</c:v>
                </c:pt>
                <c:pt idx="4">
                  <c:v>104</c:v>
                </c:pt>
                <c:pt idx="5">
                  <c:v>31</c:v>
                </c:pt>
              </c:numCache>
            </c:numRef>
          </c:val>
        </c:ser>
        <c:firstSliceAng val="118"/>
        <c:holeSize val="39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095052962284087"/>
          <c:y val="3.9616790145998004E-2"/>
          <c:w val="0.78132210306200756"/>
          <c:h val="0.9245802598636505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278,8</c:v>
                </c:pt>
              </c:strCache>
            </c:strRef>
          </c:tx>
          <c:spPr>
            <a:solidFill>
              <a:schemeClr val="accent4">
                <a:lumMod val="90000"/>
              </a:schemeClr>
            </a:solidFill>
            <a:ln>
              <a:solidFill>
                <a:schemeClr val="tx2"/>
              </a:solidFill>
            </a:ln>
          </c:spPr>
          <c:dPt>
            <c:idx val="6"/>
            <c:spPr>
              <a:solidFill>
                <a:schemeClr val="accent5">
                  <a:lumMod val="90000"/>
                </a:schemeClr>
              </a:solidFill>
              <a:ln>
                <a:solidFill>
                  <a:schemeClr val="tx2"/>
                </a:solidFill>
              </a:ln>
            </c:spPr>
          </c:dPt>
          <c:dLbls>
            <c:dLbl>
              <c:idx val="6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Основное мероприятие 1.1 "Предоставление мер социальной поддержки отдельным категориям граждан по региональному законодательству".</c:v>
                </c:pt>
                <c:pt idx="1">
                  <c:v>Основное мероприятие 1.3 "Предоставление мер социальной поддержки отдельным категориям граждан по оплате жилья и коммунальных услуг".</c:v>
                </c:pt>
                <c:pt idx="2">
                  <c:v>Основное мероприятие 1.4 "Предоставление мер социальной поддержки отдельным категориям граждан по переданным полномочиям и расходным обязательствам Российской Федерации".</c:v>
                </c:pt>
                <c:pt idx="3">
                  <c:v>Основное мероприятие 1.8 "Предоставление мер социальной поддержки семьям с детьми".</c:v>
                </c:pt>
                <c:pt idx="4">
                  <c:v>Основное мероприятие 1.9 "Социальное обслуживание населения, предоставление мер социальной поддержки работникам муниципальных учреждений социального обслуживания"</c:v>
                </c:pt>
                <c:pt idx="5">
                  <c:v>Остальные мероприятия</c:v>
                </c:pt>
                <c:pt idx="6">
                  <c:v>Прочие подпрограммы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628</c:v>
                </c:pt>
                <c:pt idx="1">
                  <c:v>696</c:v>
                </c:pt>
                <c:pt idx="2">
                  <c:v>306</c:v>
                </c:pt>
                <c:pt idx="3">
                  <c:v>710</c:v>
                </c:pt>
                <c:pt idx="4">
                  <c:v>646</c:v>
                </c:pt>
                <c:pt idx="5" formatCode="0">
                  <c:v>206</c:v>
                </c:pt>
                <c:pt idx="6" formatCode="0">
                  <c:v>266</c:v>
                </c:pt>
              </c:numCache>
            </c:numRef>
          </c:val>
        </c:ser>
        <c:firstSliceAng val="90"/>
        <c:holeSize val="39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2877545434540233"/>
          <c:y val="0.13050057361661405"/>
          <c:w val="0.5193170790024394"/>
          <c:h val="0.7301292127298492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1959,0</c:v>
                </c:pt>
              </c:strCache>
            </c:strRef>
          </c:tx>
          <c:spPr>
            <a:solidFill>
              <a:schemeClr val="accent5">
                <a:lumMod val="90000"/>
              </a:schemeClr>
            </a:solidFill>
          </c:spPr>
          <c:dPt>
            <c:idx val="0"/>
            <c:spPr>
              <a:solidFill>
                <a:schemeClr val="accent5">
                  <a:lumMod val="90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c:spPr>
          </c:dPt>
          <c:dPt>
            <c:idx val="1"/>
            <c:spPr>
              <a:solidFill>
                <a:schemeClr val="accent5">
                  <a:lumMod val="90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c:spPr>
          </c:dPt>
          <c:dPt>
            <c:idx val="2"/>
            <c:spPr>
              <a:solidFill>
                <a:schemeClr val="accent5">
                  <a:lumMod val="90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c:spPr>
          </c:dPt>
          <c:dPt>
            <c:idx val="3"/>
            <c:spPr>
              <a:solidFill>
                <a:schemeClr val="accent5">
                  <a:lumMod val="90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c:spPr>
          </c:dPt>
          <c:dPt>
            <c:idx val="4"/>
            <c:spPr>
              <a:solidFill>
                <a:schemeClr val="accent5">
                  <a:lumMod val="90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c:spPr>
          </c:dPt>
          <c:dPt>
            <c:idx val="5"/>
            <c:spPr>
              <a:solidFill>
                <a:schemeClr val="accent6">
                  <a:lumMod val="90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-2.9440532194745312E-2"/>
                  <c:y val="-7.0957120295598794E-2"/>
                </c:manualLayout>
              </c:layout>
              <c:showVal val="1"/>
            </c:dLbl>
            <c:dLbl>
              <c:idx val="4"/>
              <c:layout>
                <c:manualLayout>
                  <c:x val="2.7337637037978053E-2"/>
                  <c:y val="0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Содержание и ремонт автомобильных дорог общего пользования местного значения
</c:v>
                </c:pt>
                <c:pt idx="1">
                  <c:v>Благоустройство и озеленение территории городского округа, содержание городских лесов</c:v>
                </c:pt>
                <c:pt idx="2">
                  <c:v>Содержание и реконструкция сетей наружного освещения</c:v>
                </c:pt>
                <c:pt idx="3">
                  <c:v>Основное мероприятие "Региональный проект «Дорожная сеть»</c:v>
                </c:pt>
                <c:pt idx="4">
                  <c:v>прочие мероприятия</c:v>
                </c:pt>
                <c:pt idx="5">
                  <c:v>отдельные  мероприятия</c:v>
                </c:pt>
              </c:strCache>
            </c:strRef>
          </c:cat>
          <c:val>
            <c:numRef>
              <c:f>Лист1!$B$2:$B$7</c:f>
              <c:numCache>
                <c:formatCode>0</c:formatCode>
                <c:ptCount val="6"/>
                <c:pt idx="0">
                  <c:v>524</c:v>
                </c:pt>
                <c:pt idx="1">
                  <c:v>211</c:v>
                </c:pt>
                <c:pt idx="2">
                  <c:v>192</c:v>
                </c:pt>
                <c:pt idx="3">
                  <c:v>820</c:v>
                </c:pt>
                <c:pt idx="4">
                  <c:v>10</c:v>
                </c:pt>
                <c:pt idx="5">
                  <c:v>202</c:v>
                </c:pt>
              </c:numCache>
            </c:numRef>
          </c:val>
        </c:ser>
        <c:dLbls>
          <c:showVal val="1"/>
        </c:dLbls>
        <c:firstSliceAng val="168"/>
        <c:holeSize val="39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2154690278842382"/>
          <c:y val="0.10610982229705206"/>
          <c:w val="0.76012813624029474"/>
          <c:h val="0.9177927607124045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accent5">
                  <a:lumMod val="90000"/>
                </a:schemeClr>
              </a:solidFill>
              <a:ln>
                <a:solidFill>
                  <a:schemeClr val="tx2"/>
                </a:solidFill>
              </a:ln>
            </c:spPr>
          </c:dPt>
          <c:dPt>
            <c:idx val="1"/>
            <c:spPr>
              <a:ln>
                <a:solidFill>
                  <a:schemeClr val="tx2"/>
                </a:solidFill>
              </a:ln>
            </c:spPr>
          </c:dPt>
          <c:dPt>
            <c:idx val="2"/>
            <c:spPr>
              <a:solidFill>
                <a:schemeClr val="accent6">
                  <a:lumMod val="90000"/>
                </a:schemeClr>
              </a:solidFill>
              <a:ln>
                <a:solidFill>
                  <a:schemeClr val="tx2"/>
                </a:solidFill>
              </a:ln>
            </c:spPr>
          </c:dPt>
          <c:dPt>
            <c:idx val="3"/>
            <c:spPr>
              <a:solidFill>
                <a:schemeClr val="accent6">
                  <a:lumMod val="90000"/>
                </a:schemeClr>
              </a:solidFill>
              <a:ln>
                <a:solidFill>
                  <a:schemeClr val="tx2"/>
                </a:solidFill>
              </a:ln>
            </c:spPr>
          </c:dPt>
          <c:dPt>
            <c:idx val="4"/>
            <c:spPr>
              <a:solidFill>
                <a:schemeClr val="accent6">
                  <a:lumMod val="90000"/>
                </a:schemeClr>
              </a:solidFill>
              <a:ln>
                <a:solidFill>
                  <a:schemeClr val="tx2"/>
                </a:solidFill>
              </a:ln>
            </c:spPr>
          </c:dPt>
          <c:cat>
            <c:strRef>
              <c:f>Лист1!$A$2:$A$6</c:f>
              <c:strCache>
                <c:ptCount val="5"/>
                <c:pt idx="0">
                  <c:v>Разработка и актуализация схем коммунальной инфраструктуры и строительство, ремонт и реконструкция объектов инженерной инфраструктуры</c:v>
                </c:pt>
                <c:pt idx="1">
                  <c:v>Жилищное хозяйство и капитальный ремонт жилого фонда </c:v>
                </c:pt>
                <c:pt idx="2">
                  <c:v>Основное мероприятие "Обеспечение выплаты субсидии на возмещение затрат, связанных с применением государственных регулируемых цен, организациям коммунального комплекса за услуги отопления и горячего водоснабжения"</c:v>
                </c:pt>
                <c:pt idx="3">
                  <c:v>Основное мероприятие "Обеспечение выплаты субсидии на возмещение затрат, связанных с применением государственных регулируемых цен, организациям коммунального комплекса за услуги холодного водоснабжения и водоотведения"</c:v>
                </c:pt>
                <c:pt idx="4">
                  <c:v>Основное мероприятие "Обеспечение выплаты субсидии организациям, предоставляющим населению услуги по содержанию и ремонту общего имущества в многоквартирных жилых домах специализированного и аварийного жилищного фонда"</c:v>
                </c:pt>
              </c:strCache>
            </c:strRef>
          </c:cat>
          <c:val>
            <c:numRef>
              <c:f>Лист1!$B$2:$B$6</c:f>
              <c:numCache>
                <c:formatCode>0</c:formatCode>
                <c:ptCount val="5"/>
                <c:pt idx="0">
                  <c:v>75</c:v>
                </c:pt>
                <c:pt idx="1">
                  <c:v>97</c:v>
                </c:pt>
                <c:pt idx="2">
                  <c:v>1934</c:v>
                </c:pt>
                <c:pt idx="3">
                  <c:v>375</c:v>
                </c:pt>
                <c:pt idx="4">
                  <c:v>36</c:v>
                </c:pt>
              </c:numCache>
            </c:numRef>
          </c:val>
        </c:ser>
        <c:firstSliceAng val="90"/>
        <c:holeSize val="39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417343815822199"/>
          <c:y val="4.3430630301650813E-2"/>
          <c:w val="0.77165337745590634"/>
          <c:h val="0.9131387393966985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1091,9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dPt>
            <c:idx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c:spPr>
          </c:dPt>
          <c:dPt>
            <c:idx val="1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c:spPr>
          </c:dPt>
          <c:dPt>
            <c:idx val="2"/>
            <c:spPr>
              <a:solidFill>
                <a:schemeClr val="accent6">
                  <a:lumMod val="90000"/>
                </a:schemeClr>
              </a:solidFill>
              <a:ln>
                <a:solidFill>
                  <a:schemeClr val="tx2"/>
                </a:solidFill>
              </a:ln>
            </c:spPr>
          </c:dPt>
          <c:dLbls>
            <c:dLbl>
              <c:idx val="0"/>
              <c:layout>
                <c:manualLayout>
                  <c:x val="0.17725996944581199"/>
                  <c:y val="0"/>
                </c:manualLayout>
              </c:layout>
              <c:showVal val="1"/>
            </c:dLbl>
            <c:dLbl>
              <c:idx val="2"/>
              <c:delete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Основное мероприятие "Выполнение социального заказа на перевозку пассажиров автомобильным транспортом"</c:v>
                </c:pt>
                <c:pt idx="1">
                  <c:v>Основное мероприятие "Выполнение социального заказа на перевозку пассажиров электротранспортом"</c:v>
                </c:pt>
                <c:pt idx="2">
                  <c:v>Расходы на организацию</c:v>
                </c:pt>
              </c:strCache>
            </c:strRef>
          </c:cat>
          <c:val>
            <c:numRef>
              <c:f>Лист1!$B$2:$B$4</c:f>
              <c:numCache>
                <c:formatCode>0</c:formatCode>
                <c:ptCount val="3"/>
                <c:pt idx="0">
                  <c:v>452</c:v>
                </c:pt>
                <c:pt idx="1">
                  <c:v>419</c:v>
                </c:pt>
                <c:pt idx="2">
                  <c:v>66</c:v>
                </c:pt>
              </c:numCache>
            </c:numRef>
          </c:val>
        </c:ser>
        <c:firstSliceAng val="118"/>
        <c:holeSize val="39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2706507229973557"/>
          <c:y val="5.292228745123531E-3"/>
          <c:w val="0.7684304689205036"/>
          <c:h val="0.9093248992410457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1091,9</c:v>
                </c:pt>
              </c:strCache>
            </c:strRef>
          </c:tx>
          <c:spPr>
            <a:solidFill>
              <a:srgbClr val="D3D4FD">
                <a:lumMod val="90000"/>
              </a:srgbClr>
            </a:solidFill>
            <a:ln w="9525">
              <a:solidFill>
                <a:schemeClr val="tx2"/>
              </a:solidFill>
            </a:ln>
          </c:spPr>
          <c:dPt>
            <c:idx val="1"/>
            <c:spPr>
              <a:solidFill>
                <a:schemeClr val="tx1">
                  <a:lumMod val="10000"/>
                  <a:lumOff val="90000"/>
                </a:schemeClr>
              </a:solidFill>
              <a:ln w="9525">
                <a:solidFill>
                  <a:schemeClr val="tx2"/>
                </a:solidFill>
              </a:ln>
            </c:spPr>
          </c:dPt>
          <c:dPt>
            <c:idx val="2"/>
            <c:spPr>
              <a:solidFill>
                <a:schemeClr val="accent4"/>
              </a:solidFill>
              <a:ln w="9525">
                <a:solidFill>
                  <a:schemeClr val="tx2"/>
                </a:solidFill>
              </a:ln>
            </c:spPr>
          </c:dPt>
          <c:dPt>
            <c:idx val="3"/>
            <c:spPr>
              <a:solidFill>
                <a:schemeClr val="accent4">
                  <a:lumMod val="90000"/>
                </a:schemeClr>
              </a:solidFill>
              <a:ln w="9525">
                <a:solidFill>
                  <a:schemeClr val="tx2"/>
                </a:solidFill>
              </a:ln>
            </c:spPr>
          </c:dPt>
          <c:dLbls>
            <c:dLbl>
              <c:idx val="5"/>
              <c:tx>
                <c:rich>
                  <a:bodyPr/>
                  <a:lstStyle/>
                  <a:p>
                    <a:r>
                      <a:rPr lang="ru-RU" smtClean="0"/>
                      <a:t>36</a:t>
                    </a:r>
                    <a:endParaRPr lang="en-US" dirty="0"/>
                  </a:p>
                </c:rich>
              </c:tx>
              <c:showVal val="1"/>
            </c:dLbl>
            <c:dLbl>
              <c:idx val="6"/>
              <c:delete val="1"/>
            </c:dLbl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- Основное мероприятие "Обеспечение деятельности муниципальных библиотек"</c:v>
                </c:pt>
                <c:pt idx="1">
                  <c:v>Сохранение и развитие профессионального искусства и народного творчества (Содержание  8 клубов)</c:v>
                </c:pt>
                <c:pt idx="2">
                  <c:v>Обеспечение деятельности по реализации муниципальной программы «Развитие культуры в городе Новокузнецке»</c:v>
                </c:pt>
                <c:pt idx="3">
                  <c:v>Охрана и сохранение объектов культурного наследия, находящихся в собственности Новокузнецкого городского округа</c:v>
                </c:pt>
              </c:strCache>
            </c:strRef>
          </c:cat>
          <c:val>
            <c:numRef>
              <c:f>Лист1!$B$2:$B$5</c:f>
              <c:numCache>
                <c:formatCode>0</c:formatCode>
                <c:ptCount val="4"/>
                <c:pt idx="0">
                  <c:v>217</c:v>
                </c:pt>
                <c:pt idx="1">
                  <c:v>260</c:v>
                </c:pt>
                <c:pt idx="2">
                  <c:v>58</c:v>
                </c:pt>
                <c:pt idx="3">
                  <c:v>32</c:v>
                </c:pt>
              </c:numCache>
            </c:numRef>
          </c:val>
        </c:ser>
        <c:firstSliceAng val="110"/>
        <c:holeSize val="39"/>
      </c:doughnut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plotArea>
      <c:layout>
        <c:manualLayout>
          <c:layoutTarget val="inner"/>
          <c:xMode val="edge"/>
          <c:yMode val="edge"/>
          <c:x val="5.2763433329493209E-2"/>
          <c:y val="0"/>
          <c:w val="0.94723652727969743"/>
          <c:h val="0.869639228665956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EBF4DC">
                  <a:lumMod val="75000"/>
                </a:srgbClr>
              </a:solidFill>
            </c:spPr>
          </c:dPt>
          <c:dPt>
            <c:idx val="1"/>
            <c:spPr>
              <a:solidFill>
                <a:srgbClr val="FCF8E0">
                  <a:lumMod val="75000"/>
                </a:srgbClr>
              </a:solidFill>
            </c:spPr>
          </c:dPt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17666</c:v>
                </c:pt>
                <c:pt idx="1">
                  <c:v>19733</c:v>
                </c:pt>
                <c:pt idx="2">
                  <c:v>22420</c:v>
                </c:pt>
              </c:numCache>
            </c:numRef>
          </c:val>
        </c:ser>
        <c:overlap val="100"/>
        <c:axId val="193713664"/>
        <c:axId val="193715200"/>
      </c:barChart>
      <c:catAx>
        <c:axId val="193713664"/>
        <c:scaling>
          <c:orientation val="minMax"/>
        </c:scaling>
        <c:axPos val="b"/>
        <c:tickLblPos val="nextTo"/>
        <c:crossAx val="193715200"/>
        <c:crosses val="autoZero"/>
        <c:auto val="1"/>
        <c:lblAlgn val="ctr"/>
        <c:lblOffset val="100"/>
      </c:catAx>
      <c:valAx>
        <c:axId val="193715200"/>
        <c:scaling>
          <c:orientation val="minMax"/>
        </c:scaling>
        <c:delete val="1"/>
        <c:axPos val="l"/>
        <c:numFmt formatCode="#,##0" sourceLinked="1"/>
        <c:tickLblPos val="none"/>
        <c:crossAx val="1937136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Кредиты кредитных организаций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на 01.01.2019</c:v>
                </c:pt>
                <c:pt idx="1">
                  <c:v>на 01.01.2020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3480</c:v>
                </c:pt>
                <c:pt idx="1">
                  <c:v>2388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Бюджетные кредиты</c:v>
                </c:pt>
              </c:strCache>
            </c:strRef>
          </c:tx>
          <c:spPr>
            <a:solidFill>
              <a:srgbClr val="FFC000"/>
            </a:solidFill>
            <a:ln w="28575">
              <a:solidFill>
                <a:prstClr val="black"/>
              </a:solidFill>
            </a:ln>
          </c:spPr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на 01.01.2019</c:v>
                </c:pt>
                <c:pt idx="1">
                  <c:v>на 01.01.2020</c:v>
                </c:pt>
              </c:strCache>
            </c:strRef>
          </c:cat>
          <c:val>
            <c:numRef>
              <c:f>Лист1!$C$2:$C$3</c:f>
              <c:numCache>
                <c:formatCode>#,##0</c:formatCode>
                <c:ptCount val="2"/>
                <c:pt idx="0">
                  <c:v>70</c:v>
                </c:pt>
                <c:pt idx="1">
                  <c:v>1178</c:v>
                </c:pt>
              </c:numCache>
            </c:numRef>
          </c:val>
        </c:ser>
        <c:overlap val="100"/>
        <c:axId val="247805824"/>
        <c:axId val="247807360"/>
      </c:barChart>
      <c:catAx>
        <c:axId val="247805824"/>
        <c:scaling>
          <c:orientation val="minMax"/>
        </c:scaling>
        <c:axPos val="b"/>
        <c:tickLblPos val="nextTo"/>
        <c:crossAx val="247807360"/>
        <c:crosses val="autoZero"/>
        <c:auto val="1"/>
        <c:lblAlgn val="ctr"/>
        <c:lblOffset val="100"/>
      </c:catAx>
      <c:valAx>
        <c:axId val="247807360"/>
        <c:scaling>
          <c:orientation val="minMax"/>
        </c:scaling>
        <c:delete val="1"/>
        <c:axPos val="l"/>
        <c:numFmt formatCode="#,##0" sourceLinked="1"/>
        <c:tickLblPos val="none"/>
        <c:crossAx val="2478058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ED7D31">
                <a:lumMod val="75000"/>
              </a:srgbClr>
            </a:solidFill>
            <a:ln w="6350">
              <a:solidFill>
                <a:schemeClr val="tx1"/>
              </a:solidFill>
            </a:ln>
          </c:spPr>
          <c:dPt>
            <c:idx val="0"/>
            <c:spPr>
              <a:solidFill>
                <a:schemeClr val="accent5">
                  <a:lumMod val="90000"/>
                </a:schemeClr>
              </a:solidFill>
              <a:ln w="6350"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chemeClr val="tx1">
                  <a:lumMod val="25000"/>
                  <a:lumOff val="75000"/>
                </a:schemeClr>
              </a:solidFill>
              <a:ln w="6350"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chemeClr val="accent6">
                  <a:lumMod val="50000"/>
                </a:schemeClr>
              </a:solidFill>
              <a:ln w="6350"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chemeClr val="accent4">
                  <a:lumMod val="75000"/>
                </a:schemeClr>
              </a:solidFill>
              <a:ln w="6350">
                <a:solidFill>
                  <a:schemeClr val="tx1"/>
                </a:solidFill>
              </a:ln>
            </c:spPr>
          </c:dPt>
          <c:dPt>
            <c:idx val="4"/>
            <c:spPr>
              <a:solidFill>
                <a:srgbClr val="FAB4D4"/>
              </a:solidFill>
              <a:ln w="6350">
                <a:solidFill>
                  <a:schemeClr val="tx1"/>
                </a:solidFill>
              </a:ln>
            </c:spPr>
          </c:dPt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656</c:v>
                </c:pt>
                <c:pt idx="1">
                  <c:v>820</c:v>
                </c:pt>
                <c:pt idx="2">
                  <c:v>395</c:v>
                </c:pt>
                <c:pt idx="3">
                  <c:v>272</c:v>
                </c:pt>
                <c:pt idx="4">
                  <c:v>81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4">
                <a:lumMod val="90000"/>
              </a:schemeClr>
            </a:solidFill>
            <a:ln w="6350">
              <a:solidFill>
                <a:schemeClr val="tx1"/>
              </a:solidFill>
            </a:ln>
          </c:spPr>
          <c:dPt>
            <c:idx val="0"/>
            <c:spPr>
              <a:solidFill>
                <a:schemeClr val="accent5"/>
              </a:solidFill>
              <a:ln w="6350"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chemeClr val="accent6">
                  <a:lumMod val="75000"/>
                </a:schemeClr>
              </a:solidFill>
              <a:ln w="6350">
                <a:solidFill>
                  <a:schemeClr val="tx1"/>
                </a:solidFill>
              </a:ln>
            </c:spPr>
          </c:dPt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306</c:v>
                </c:pt>
                <c:pt idx="1">
                  <c:v>0</c:v>
                </c:pt>
                <c:pt idx="2">
                  <c:v>145</c:v>
                </c:pt>
                <c:pt idx="3">
                  <c:v>73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rgbClr val="FCF8E0">
                <a:lumMod val="75000"/>
              </a:srgbClr>
            </a:solidFill>
            <a:ln w="6350">
              <a:solidFill>
                <a:prstClr val="black"/>
              </a:solidFill>
            </a:ln>
          </c:spPr>
          <c:dPt>
            <c:idx val="2"/>
            <c:spPr>
              <a:solidFill>
                <a:schemeClr val="accent6">
                  <a:lumMod val="90000"/>
                </a:schemeClr>
              </a:solidFill>
              <a:ln w="6350">
                <a:solidFill>
                  <a:prstClr val="black"/>
                </a:solidFill>
              </a:ln>
            </c:spPr>
          </c:dPt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69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solidFill>
              <a:schemeClr val="accent6">
                <a:lumMod val="25000"/>
              </a:schemeClr>
            </a:solidFill>
            <a:ln w="6350">
              <a:solidFill>
                <a:prstClr val="black"/>
              </a:solidFill>
            </a:ln>
          </c:spPr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gapWidth val="61"/>
        <c:overlap val="100"/>
        <c:axId val="247623040"/>
        <c:axId val="247637120"/>
      </c:barChart>
      <c:catAx>
        <c:axId val="247623040"/>
        <c:scaling>
          <c:orientation val="minMax"/>
        </c:scaling>
        <c:delete val="1"/>
        <c:axPos val="l"/>
        <c:tickLblPos val="none"/>
        <c:crossAx val="247637120"/>
        <c:crosses val="autoZero"/>
        <c:auto val="1"/>
        <c:lblAlgn val="ctr"/>
        <c:lblOffset val="100"/>
      </c:catAx>
      <c:valAx>
        <c:axId val="247637120"/>
        <c:scaling>
          <c:orientation val="minMax"/>
          <c:max val="1000"/>
          <c:min val="0"/>
        </c:scaling>
        <c:delete val="1"/>
        <c:axPos val="b"/>
        <c:numFmt formatCode="General" sourceLinked="1"/>
        <c:tickLblPos val="none"/>
        <c:crossAx val="2476230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7.6062406314702014E-2"/>
          <c:y val="6.2388461760226534E-2"/>
          <c:w val="0.90632175218903765"/>
          <c:h val="0.7424891978969295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кредиторская задолженость</c:v>
                </c:pt>
              </c:strCache>
            </c:strRef>
          </c:tx>
          <c:spPr>
            <a:ln w="66675">
              <a:solidFill>
                <a:schemeClr val="accent3">
                  <a:lumMod val="50000"/>
                </a:schemeClr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4"/>
              <c:layout>
                <c:manualLayout>
                  <c:x val="-6.1472813809339113E-3"/>
                  <c:y val="2.4585700041767512E-2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sz="2000">
                    <a:solidFill>
                      <a:schemeClr val="accent3">
                        <a:lumMod val="25000"/>
                      </a:schemeClr>
                    </a:solidFill>
                  </a:defRPr>
                </a:pPr>
                <a:endParaRPr lang="ru-RU"/>
              </a:p>
            </c:txPr>
            <c:dLblPos val="t"/>
            <c:showVal val="1"/>
          </c:dLbls>
          <c:cat>
            <c:strRef>
              <c:f>Лист1!$A$2:$A$6</c:f>
              <c:strCache>
                <c:ptCount val="5"/>
                <c:pt idx="0">
                  <c:v>01.01.2019</c:v>
                </c:pt>
                <c:pt idx="1">
                  <c:v>01.04.2019</c:v>
                </c:pt>
                <c:pt idx="2">
                  <c:v>01.07.2019</c:v>
                </c:pt>
                <c:pt idx="3">
                  <c:v>01.09.2019</c:v>
                </c:pt>
                <c:pt idx="4">
                  <c:v>01.01.2020г.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368</c:v>
                </c:pt>
                <c:pt idx="1">
                  <c:v>520</c:v>
                </c:pt>
                <c:pt idx="2">
                  <c:v>499</c:v>
                </c:pt>
                <c:pt idx="3">
                  <c:v>344</c:v>
                </c:pt>
                <c:pt idx="4">
                  <c:v>278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82550">
              <a:solidFill>
                <a:schemeClr val="accent4">
                  <a:lumMod val="50000"/>
                </a:schemeClr>
              </a:solidFill>
            </a:ln>
          </c:spPr>
          <c:marker>
            <c:symbol val="diamond"/>
            <c:size val="13"/>
            <c:spPr>
              <a:solidFill>
                <a:schemeClr val="accent4">
                  <a:lumMod val="25000"/>
                </a:schemeClr>
              </a:solidFill>
              <a:ln w="19050"/>
            </c:spPr>
          </c:marker>
          <c:dPt>
            <c:idx val="0"/>
            <c:marker>
              <c:spPr>
                <a:solidFill>
                  <a:srgbClr val="FF0000"/>
                </a:solidFill>
                <a:ln w="19050"/>
              </c:spPr>
            </c:marker>
          </c:dPt>
          <c:dPt>
            <c:idx val="1"/>
            <c:marker>
              <c:spPr>
                <a:solidFill>
                  <a:srgbClr val="FF0000"/>
                </a:solidFill>
                <a:ln w="19050"/>
              </c:spPr>
            </c:marker>
          </c:dPt>
          <c:dPt>
            <c:idx val="2"/>
            <c:marker>
              <c:spPr>
                <a:solidFill>
                  <a:srgbClr val="FF0000"/>
                </a:solidFill>
                <a:ln w="19050"/>
              </c:spPr>
            </c:marker>
          </c:dPt>
          <c:dPt>
            <c:idx val="3"/>
            <c:marker>
              <c:spPr>
                <a:solidFill>
                  <a:srgbClr val="FF0000"/>
                </a:solidFill>
                <a:ln w="19050"/>
              </c:spPr>
            </c:marker>
          </c:dPt>
          <c:dPt>
            <c:idx val="4"/>
            <c:marker>
              <c:spPr>
                <a:solidFill>
                  <a:srgbClr val="FF0000"/>
                </a:solidFill>
                <a:ln w="19050"/>
              </c:spPr>
            </c:marker>
          </c:dPt>
          <c:dLbls>
            <c:dLbl>
              <c:idx val="4"/>
              <c:layout>
                <c:manualLayout>
                  <c:x val="-7.6152681722893179E-3"/>
                  <c:y val="-1.5655433503169128E-2"/>
                </c:manualLayout>
              </c:layout>
              <c:dLblPos val="r"/>
              <c:showVal val="1"/>
            </c:dLbl>
            <c:numFmt formatCode="#,##0" sourceLinked="0"/>
            <c:dLblPos val="b"/>
            <c:showVal val="1"/>
          </c:dLbls>
          <c:cat>
            <c:strRef>
              <c:f>Лист1!$A$2:$A$6</c:f>
              <c:strCache>
                <c:ptCount val="5"/>
                <c:pt idx="0">
                  <c:v>01.01.2019</c:v>
                </c:pt>
                <c:pt idx="1">
                  <c:v>01.04.2019</c:v>
                </c:pt>
                <c:pt idx="2">
                  <c:v>01.07.2019</c:v>
                </c:pt>
                <c:pt idx="3">
                  <c:v>01.09.2019</c:v>
                </c:pt>
                <c:pt idx="4">
                  <c:v>01.01.2020г.</c:v>
                </c:pt>
              </c:strCache>
            </c:strRef>
          </c:cat>
          <c:val>
            <c:numRef>
              <c:f>Лист1!$C$2:$C$6</c:f>
              <c:numCache>
                <c:formatCode>#,##0.00</c:formatCode>
                <c:ptCount val="5"/>
                <c:pt idx="0">
                  <c:v>329</c:v>
                </c:pt>
                <c:pt idx="1">
                  <c:v>202</c:v>
                </c:pt>
                <c:pt idx="2">
                  <c:v>266</c:v>
                </c:pt>
                <c:pt idx="3">
                  <c:v>280</c:v>
                </c:pt>
                <c:pt idx="4">
                  <c:v>311</c:v>
                </c:pt>
              </c:numCache>
            </c:numRef>
          </c:val>
        </c:ser>
        <c:dLbls>
          <c:showVal val="1"/>
        </c:dLbls>
        <c:marker val="1"/>
        <c:axId val="248822400"/>
        <c:axId val="248840576"/>
      </c:lineChart>
      <c:catAx>
        <c:axId val="248822400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48840576"/>
        <c:crosses val="autoZero"/>
        <c:auto val="1"/>
        <c:lblAlgn val="ctr"/>
        <c:lblOffset val="100"/>
      </c:catAx>
      <c:valAx>
        <c:axId val="248840576"/>
        <c:scaling>
          <c:orientation val="minMax"/>
          <c:min val="0"/>
        </c:scaling>
        <c:axPos val="l"/>
        <c:numFmt formatCode="#,##0" sourceLinked="1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48822400"/>
        <c:crosses val="autoZero"/>
        <c:crossBetween val="between"/>
      </c:valAx>
      <c:spPr>
        <a:ln>
          <a:solidFill>
            <a:schemeClr val="accent3">
              <a:lumMod val="50000"/>
            </a:schemeClr>
          </a:solidFill>
        </a:ln>
      </c:spPr>
    </c:plotArea>
    <c:plotVisOnly val="1"/>
  </c:chart>
  <c:spPr>
    <a:ln>
      <a:solidFill>
        <a:schemeClr val="accent3">
          <a:lumMod val="50000"/>
        </a:schemeClr>
      </a:solidFill>
    </a:ln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1.5897147617020987E-2"/>
          <c:y val="0.14380790313500291"/>
          <c:w val="0.96820570476595758"/>
          <c:h val="0.7070028404333536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41275">
              <a:noFill/>
            </a:ln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Первоначальный план</c:v>
                </c:pt>
                <c:pt idx="1">
                  <c:v>Уточненный план</c:v>
                </c:pt>
                <c:pt idx="2">
                  <c:v>Фактическое исполнение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6390</c:v>
                </c:pt>
                <c:pt idx="1">
                  <c:v>7119</c:v>
                </c:pt>
                <c:pt idx="2">
                  <c:v>7106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ln w="28575">
              <a:noFill/>
            </a:ln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Первоначальный план</c:v>
                </c:pt>
                <c:pt idx="1">
                  <c:v>Уточненный план</c:v>
                </c:pt>
                <c:pt idx="2">
                  <c:v>Фактическое исполнение</c:v>
                </c:pt>
              </c:strCache>
            </c:strRef>
          </c:cat>
          <c:val>
            <c:numRef>
              <c:f>Лист1!$C$2:$C$4</c:f>
              <c:numCache>
                <c:formatCode>#,##0</c:formatCode>
                <c:ptCount val="3"/>
                <c:pt idx="0">
                  <c:v>13329</c:v>
                </c:pt>
                <c:pt idx="1">
                  <c:v>15395</c:v>
                </c:pt>
                <c:pt idx="2">
                  <c:v>15217</c:v>
                </c:pt>
              </c:numCache>
            </c:numRef>
          </c:val>
        </c:ser>
        <c:overlap val="100"/>
        <c:axId val="211637760"/>
        <c:axId val="211639296"/>
      </c:barChart>
      <c:catAx>
        <c:axId val="21163776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11639296"/>
        <c:crosses val="autoZero"/>
        <c:auto val="1"/>
        <c:lblAlgn val="ctr"/>
        <c:lblOffset val="100"/>
      </c:catAx>
      <c:valAx>
        <c:axId val="211639296"/>
        <c:scaling>
          <c:orientation val="minMax"/>
        </c:scaling>
        <c:delete val="1"/>
        <c:axPos val="l"/>
        <c:numFmt formatCode="#,##0" sourceLinked="1"/>
        <c:tickLblPos val="none"/>
        <c:crossAx val="21163776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3.8320708306505233E-2"/>
          <c:y val="0.93864581859272755"/>
          <c:w val="0.8999999080367117"/>
          <c:h val="6.1354181407276324E-2"/>
        </c:manualLayout>
      </c:layout>
      <c:txPr>
        <a:bodyPr/>
        <a:lstStyle/>
        <a:p>
          <a:pPr>
            <a:defRPr sz="14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plotArea>
      <c:layout>
        <c:manualLayout>
          <c:layoutTarget val="inner"/>
          <c:xMode val="edge"/>
          <c:yMode val="edge"/>
          <c:x val="7.2360271020951425E-2"/>
          <c:y val="0.10177313946581258"/>
          <c:w val="0.6770878011925846"/>
          <c:h val="0.898226860534188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AB4D4"/>
            </a:solidFill>
          </c:spPr>
          <c:dPt>
            <c:idx val="0"/>
            <c:spPr>
              <a:solidFill>
                <a:schemeClr val="accent4">
                  <a:lumMod val="9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90000"/>
                </a:schemeClr>
              </a:solidFill>
            </c:spPr>
          </c:dPt>
          <c:dLbls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 formatCode="#,##0.000000">
                  <c:v>6498058.4648799999</c:v>
                </c:pt>
                <c:pt idx="1">
                  <c:v>608609.34702999995</c:v>
                </c:pt>
                <c:pt idx="2">
                  <c:v>15216783.141019993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1.0723782974275578E-2"/>
          <c:y val="2.6306958708431888E-2"/>
          <c:w val="0.65955668194815797"/>
          <c:h val="0.77682205034088969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chemeClr val="accent4">
                <a:lumMod val="9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#,##0.000000</c:formatCode>
                <c:ptCount val="2"/>
                <c:pt idx="0" formatCode="#,##0.00">
                  <c:v>6419287.9537999993</c:v>
                </c:pt>
                <c:pt idx="1">
                  <c:v>7106667.8119100006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5">
                <a:lumMod val="9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Лист1!$C$2:$C$3</c:f>
              <c:numCache>
                <c:formatCode>#,##0.0</c:formatCode>
                <c:ptCount val="2"/>
                <c:pt idx="0" formatCode="General">
                  <c:v>13144125.073359998</c:v>
                </c:pt>
                <c:pt idx="1">
                  <c:v>15216783.141019993</c:v>
                </c:pt>
              </c:numCache>
            </c:numRef>
          </c:val>
        </c:ser>
        <c:gapWidth val="55"/>
        <c:overlap val="100"/>
        <c:axId val="218388352"/>
        <c:axId val="218389888"/>
      </c:barChart>
      <c:catAx>
        <c:axId val="218388352"/>
        <c:scaling>
          <c:orientation val="minMax"/>
        </c:scaling>
        <c:axPos val="b"/>
        <c:majorTickMark val="none"/>
        <c:tickLblPos val="nextTo"/>
        <c:crossAx val="218389888"/>
        <c:crosses val="autoZero"/>
        <c:auto val="1"/>
        <c:lblAlgn val="ctr"/>
        <c:lblOffset val="100"/>
      </c:catAx>
      <c:valAx>
        <c:axId val="218389888"/>
        <c:scaling>
          <c:orientation val="minMax"/>
        </c:scaling>
        <c:axPos val="l"/>
        <c:majorGridlines/>
        <c:numFmt formatCode="#,##0.00" sourceLinked="1"/>
        <c:majorTickMark val="none"/>
        <c:tickLblPos val="none"/>
        <c:crossAx val="21838835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9634101876114384E-2"/>
          <c:y val="1.9456772303251026E-3"/>
          <c:w val="0.75464357419752959"/>
          <c:h val="0.9596881261175883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AB4D4"/>
              </a:solidFill>
            </c:spPr>
          </c:dPt>
          <c:dPt>
            <c:idx val="1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2"/>
            <c:spPr>
              <a:solidFill>
                <a:schemeClr val="accent3">
                  <a:lumMod val="90000"/>
                </a:schemeClr>
              </a:solidFill>
            </c:spPr>
          </c:dPt>
          <c:dPt>
            <c:idx val="3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4"/>
            <c:spPr>
              <a:solidFill>
                <a:schemeClr val="accent5">
                  <a:lumMod val="90000"/>
                </a:schemeClr>
              </a:solidFill>
            </c:spPr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Госпошлина</c:v>
                </c:pt>
                <c:pt idx="1">
                  <c:v>Прочие доходы</c:v>
                </c:pt>
                <c:pt idx="2">
                  <c:v>Совокупные налоги</c:v>
                </c:pt>
                <c:pt idx="3">
                  <c:v>Земельный налог</c:v>
                </c:pt>
                <c:pt idx="4">
                  <c:v>НДФЛ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152</c:v>
                </c:pt>
                <c:pt idx="1">
                  <c:v>775</c:v>
                </c:pt>
                <c:pt idx="2">
                  <c:v>780</c:v>
                </c:pt>
                <c:pt idx="3">
                  <c:v>1305</c:v>
                </c:pt>
                <c:pt idx="4">
                  <c:v>4095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2722223772954212E-2"/>
          <c:y val="5.945049211816137E-2"/>
          <c:w val="0.76983732724360965"/>
          <c:h val="0.912661978490854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AB4D4"/>
              </a:solidFill>
            </c:spPr>
          </c:dPt>
          <c:dPt>
            <c:idx val="1"/>
            <c:spPr>
              <a:solidFill>
                <a:schemeClr val="accent4">
                  <a:lumMod val="50000"/>
                </a:schemeClr>
              </a:solidFill>
            </c:spPr>
          </c:dPt>
          <c:dPt>
            <c:idx val="2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3"/>
            <c:spPr>
              <a:solidFill>
                <a:srgbClr val="FF9900"/>
              </a:solidFill>
            </c:spPr>
          </c:dPt>
          <c:dPt>
            <c:idx val="4"/>
            <c:spPr>
              <a:solidFill>
                <a:schemeClr val="accent5">
                  <a:lumMod val="90000"/>
                </a:schemeClr>
              </a:solidFill>
            </c:spPr>
          </c:dPt>
          <c:dPt>
            <c:idx val="5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6"/>
            <c:spPr>
              <a:solidFill>
                <a:schemeClr val="tx1">
                  <a:lumMod val="10000"/>
                  <a:lumOff val="90000"/>
                </a:schemeClr>
              </a:solidFill>
            </c:spPr>
          </c:dPt>
          <c:dLbls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Доходы, получаемые в виде арендной платы за земельные участки, государственная собственность на которые не разграничена и которые расположены в границах городских округов, а также средства от продажи права на заключение договоров аренды указанных земельны</c:v>
                </c:pt>
                <c:pt idx="1">
                  <c:v>Доходы от сдачи в аренду имущества, составляющего казну городских округов (за исключением земельных участков)</c:v>
                </c:pt>
                <c:pt idx="2">
                  <c:v>Прочие доходы от использования имущества и прав, находящихся в государственной и муниципальной собственности (за исключением имущества бюджетных и автономных учреждений, а также имущества государственных и муниципальных унитарных предприятий, в том числе </c:v>
                </c:pt>
                <c:pt idx="3">
                  <c:v>ПЛАТЕЖИ ПРИ ПОЛЬЗОВАНИИ ПРИРОДНЫМИ РЕСУРСАМИ</c:v>
                </c:pt>
                <c:pt idx="4">
                  <c:v>ДОХОДЫ ОТ ОКАЗАНИЯ ПЛАТНЫХ УСЛУГ И КОМПЕНСАЦИИ ЗАТРАТ ГОСУДАРСТВА</c:v>
                </c:pt>
                <c:pt idx="5">
                  <c:v>ДОХОДЫ ОТ ПРОДАЖИ МАТЕРИАЛЬНЫХ И НЕМАТЕРИАЛЬНЫХ АКТИВОВ</c:v>
                </c:pt>
                <c:pt idx="6">
                  <c:v>ШТРАФЫ, САНКЦИИ, ВОЗМЕЩЕНИЕ УЩЕРБА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247877.57775000011</c:v>
                </c:pt>
                <c:pt idx="1">
                  <c:v>66689.424759999994</c:v>
                </c:pt>
                <c:pt idx="2">
                  <c:v>61788.61404</c:v>
                </c:pt>
                <c:pt idx="3">
                  <c:v>61485.95278</c:v>
                </c:pt>
                <c:pt idx="4">
                  <c:v>43450.911050000002</c:v>
                </c:pt>
                <c:pt idx="5">
                  <c:v>40409.359570000168</c:v>
                </c:pt>
                <c:pt idx="6">
                  <c:v>85281.511610000001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Доходы, получаемые в виде арендной платы за земельные участки, государственная собственность на которые не разграничена и которые расположены в границах городских округов, а также средства от продажи права на заключение договоров аренды указанных земельны</c:v>
                </c:pt>
                <c:pt idx="1">
                  <c:v>Доходы от сдачи в аренду имущества, составляющего казну городских округов (за исключением земельных участков)</c:v>
                </c:pt>
                <c:pt idx="2">
                  <c:v>Прочие доходы от использования имущества и прав, находящихся в государственной и муниципальной собственности (за исключением имущества бюджетных и автономных учреждений, а также имущества государственных и муниципальных унитарных предприятий, в том числе </c:v>
                </c:pt>
                <c:pt idx="3">
                  <c:v>ПЛАТЕЖИ ПРИ ПОЛЬЗОВАНИИ ПРИРОДНЫМИ РЕСУРСАМИ</c:v>
                </c:pt>
                <c:pt idx="4">
                  <c:v>ДОХОДЫ ОТ ОКАЗАНИЯ ПЛАТНЫХ УСЛУГ И КОМПЕНСАЦИИ ЗАТРАТ ГОСУДАРСТВА</c:v>
                </c:pt>
                <c:pt idx="5">
                  <c:v>ДОХОДЫ ОТ ПРОДАЖИ МАТЕРИАЛЬНЫХ И НЕМАТЕРИАЛЬНЫХ АКТИВОВ</c:v>
                </c:pt>
                <c:pt idx="6">
                  <c:v>ШТРАФЫ, САНКЦИИ, ВОЗМЕЩЕНИЕ УЩЕРБА</c:v>
                </c:pt>
              </c:strCache>
            </c:strRef>
          </c:cat>
          <c:val>
            <c:numRef>
              <c:f>Лист1!$C$2:$C$8</c:f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9634101876114384E-2"/>
          <c:y val="4.8971988800111332E-2"/>
          <c:w val="0.76983732724360965"/>
          <c:h val="0.912661978490854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AB4D4"/>
              </a:solidFill>
            </c:spPr>
          </c:dPt>
          <c:dPt>
            <c:idx val="1"/>
            <c:spPr>
              <a:solidFill>
                <a:schemeClr val="accent4">
                  <a:lumMod val="50000"/>
                </a:schemeClr>
              </a:solidFill>
            </c:spPr>
          </c:dPt>
          <c:dPt>
            <c:idx val="2"/>
            <c:spPr>
              <a:solidFill>
                <a:schemeClr val="accent3">
                  <a:lumMod val="90000"/>
                </a:schemeClr>
              </a:solidFill>
            </c:spPr>
          </c:dPt>
          <c:dPt>
            <c:idx val="3"/>
            <c:spPr>
              <a:solidFill>
                <a:srgbClr val="FF9900"/>
              </a:solidFill>
            </c:spPr>
          </c:dPt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3872</c:v>
                </c:pt>
                <c:pt idx="1">
                  <c:v>1863</c:v>
                </c:pt>
                <c:pt idx="2">
                  <c:v>9015</c:v>
                </c:pt>
                <c:pt idx="3">
                  <c:v>440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5"/>
  <c:chart>
    <c:autoTitleDeleted val="1"/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rgbClr val="FAB4D4"/>
            </a:solidFill>
          </c:spPr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3412.279</c:v>
                </c:pt>
                <c:pt idx="1">
                  <c:v>3871.9050000000002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Лист1!$C$2:$C$3</c:f>
              <c:numCache>
                <c:formatCode>#,##0</c:formatCode>
                <c:ptCount val="2"/>
                <c:pt idx="0">
                  <c:v>1751.40226811</c:v>
                </c:pt>
                <c:pt idx="1">
                  <c:v>1862.7165935000021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chemeClr val="accent3">
                <a:lumMod val="9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Лист1!$D$2:$D$3</c:f>
              <c:numCache>
                <c:formatCode>#,##0</c:formatCode>
                <c:ptCount val="2"/>
                <c:pt idx="0">
                  <c:v>7927.41901985</c:v>
                </c:pt>
                <c:pt idx="1">
                  <c:v>9015.4617610400001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rgbClr val="FF9900"/>
            </a:solidFill>
          </c:spPr>
          <c:dLbls>
            <c:delete val="1"/>
          </c:dLbls>
          <c:cat>
            <c:strRef>
              <c:f>Лист1!$A$2:$A$3</c:f>
              <c:strCache>
                <c:ptCount val="2"/>
                <c:pt idx="0">
                  <c:v>2018 год</c:v>
                </c:pt>
                <c:pt idx="1">
                  <c:v>2019 год</c:v>
                </c:pt>
              </c:strCache>
            </c:strRef>
          </c:cat>
          <c:val>
            <c:numRef>
              <c:f>Лист1!$E$2:$E$3</c:f>
              <c:numCache>
                <c:formatCode>#,##0</c:formatCode>
                <c:ptCount val="2"/>
                <c:pt idx="0">
                  <c:v>10.25225724</c:v>
                </c:pt>
                <c:pt idx="1">
                  <c:v>440</c:v>
                </c:pt>
              </c:numCache>
            </c:numRef>
          </c:val>
        </c:ser>
        <c:dLbls>
          <c:showVal val="1"/>
        </c:dLbls>
        <c:gapWidth val="75"/>
        <c:overlap val="100"/>
        <c:axId val="219792128"/>
        <c:axId val="219793664"/>
      </c:barChart>
      <c:catAx>
        <c:axId val="219792128"/>
        <c:scaling>
          <c:orientation val="minMax"/>
        </c:scaling>
        <c:axPos val="b"/>
        <c:majorTickMark val="none"/>
        <c:tickLblPos val="nextTo"/>
        <c:crossAx val="219793664"/>
        <c:crosses val="autoZero"/>
        <c:auto val="1"/>
        <c:lblAlgn val="ctr"/>
        <c:lblOffset val="100"/>
      </c:catAx>
      <c:valAx>
        <c:axId val="219793664"/>
        <c:scaling>
          <c:orientation val="minMax"/>
        </c:scaling>
        <c:axPos val="l"/>
        <c:numFmt formatCode="0%" sourceLinked="1"/>
        <c:majorTickMark val="none"/>
        <c:tickLblPos val="none"/>
        <c:crossAx val="2197921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8797122029669658E-3"/>
          <c:y val="0.84903088575323016"/>
          <c:w val="0.89999995038006464"/>
          <c:h val="0.11078271795759852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A6A462-BDE8-4C6E-969E-8ABE8B550B1D}" type="doc">
      <dgm:prSet loTypeId="urn:microsoft.com/office/officeart/2005/8/layout/vList2" loCatId="list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B26B7B03-87F1-41D5-89CF-F749FF73DB9E}">
      <dgm:prSet phldrT="[Текст]"/>
      <dgm:spPr/>
      <dgm:t>
        <a:bodyPr/>
        <a:lstStyle/>
        <a:p>
          <a:r>
            <a:rPr lang="ru-RU" dirty="0" smtClean="0"/>
            <a:t>Начальник финансового управления г. Новокузнецка</a:t>
          </a:r>
          <a:endParaRPr lang="ru-RU" dirty="0"/>
        </a:p>
      </dgm:t>
    </dgm:pt>
    <dgm:pt modelId="{B99A850D-AB11-4BC8-8CD6-AD507E61A217}" type="parTrans" cxnId="{B255EC70-0117-4C38-86BC-1FF3A94F9EA5}">
      <dgm:prSet/>
      <dgm:spPr/>
      <dgm:t>
        <a:bodyPr/>
        <a:lstStyle/>
        <a:p>
          <a:endParaRPr lang="ru-RU"/>
        </a:p>
      </dgm:t>
    </dgm:pt>
    <dgm:pt modelId="{702053D5-974D-4C65-BCFE-E4B5CDCFCBD4}" type="sibTrans" cxnId="{B255EC70-0117-4C38-86BC-1FF3A94F9EA5}">
      <dgm:prSet/>
      <dgm:spPr/>
      <dgm:t>
        <a:bodyPr/>
        <a:lstStyle/>
        <a:p>
          <a:endParaRPr lang="ru-RU"/>
        </a:p>
      </dgm:t>
    </dgm:pt>
    <dgm:pt modelId="{D3E726E3-05DC-41CB-9D49-9C397BD4BAA9}">
      <dgm:prSet phldrT="[Текст]" custT="1"/>
      <dgm:spPr/>
      <dgm:t>
        <a:bodyPr/>
        <a:lstStyle/>
        <a:p>
          <a:r>
            <a:rPr lang="ru-RU" sz="1800" b="1" i="1" dirty="0" smtClean="0"/>
            <a:t>Алешкова Олеся Александровна</a:t>
          </a:r>
          <a:endParaRPr lang="ru-RU" sz="1800" b="1" i="1" dirty="0"/>
        </a:p>
      </dgm:t>
    </dgm:pt>
    <dgm:pt modelId="{A5FC2B78-0C72-4D4C-B612-ECE26D1F2ADC}" type="parTrans" cxnId="{BA7FE982-B7F3-43D2-871B-3208F309442A}">
      <dgm:prSet/>
      <dgm:spPr/>
      <dgm:t>
        <a:bodyPr/>
        <a:lstStyle/>
        <a:p>
          <a:endParaRPr lang="ru-RU"/>
        </a:p>
      </dgm:t>
    </dgm:pt>
    <dgm:pt modelId="{AEBA6A47-913F-45F0-AA4F-EB674E0E5062}" type="sibTrans" cxnId="{BA7FE982-B7F3-43D2-871B-3208F309442A}">
      <dgm:prSet/>
      <dgm:spPr/>
      <dgm:t>
        <a:bodyPr/>
        <a:lstStyle/>
        <a:p>
          <a:endParaRPr lang="ru-RU"/>
        </a:p>
      </dgm:t>
    </dgm:pt>
    <dgm:pt modelId="{F0C3771D-D285-4380-893A-9E7ED5D6779D}">
      <dgm:prSet phldrT="[Текст]"/>
      <dgm:spPr/>
      <dgm:t>
        <a:bodyPr/>
        <a:lstStyle/>
        <a:p>
          <a:r>
            <a:rPr lang="ru-RU" dirty="0" smtClean="0"/>
            <a:t>Почтовый адрес</a:t>
          </a:r>
          <a:endParaRPr lang="ru-RU" dirty="0"/>
        </a:p>
      </dgm:t>
    </dgm:pt>
    <dgm:pt modelId="{4CC0E613-6AB3-4BCD-BE8E-888098137C03}" type="parTrans" cxnId="{BF02FFBE-8989-4718-AB5F-4166290716EC}">
      <dgm:prSet/>
      <dgm:spPr/>
      <dgm:t>
        <a:bodyPr/>
        <a:lstStyle/>
        <a:p>
          <a:endParaRPr lang="ru-RU"/>
        </a:p>
      </dgm:t>
    </dgm:pt>
    <dgm:pt modelId="{0467A164-4AA5-48C1-A23C-A4B39F44CF7D}" type="sibTrans" cxnId="{BF02FFBE-8989-4718-AB5F-4166290716EC}">
      <dgm:prSet/>
      <dgm:spPr/>
      <dgm:t>
        <a:bodyPr/>
        <a:lstStyle/>
        <a:p>
          <a:endParaRPr lang="ru-RU"/>
        </a:p>
      </dgm:t>
    </dgm:pt>
    <dgm:pt modelId="{5B68A1E3-83E5-4695-AC6A-932551B31274}">
      <dgm:prSet phldrT="[Текст]" custT="1"/>
      <dgm:spPr/>
      <dgm:t>
        <a:bodyPr/>
        <a:lstStyle/>
        <a:p>
          <a:r>
            <a:rPr lang="en-US" sz="1800" b="1" i="1" dirty="0" smtClean="0"/>
            <a:t>654080 </a:t>
          </a:r>
          <a:r>
            <a:rPr lang="ru-RU" sz="1800" b="1" i="1" dirty="0" smtClean="0"/>
            <a:t>Кемеровская область, г. Новокузнецк, ул. Кирова, 71</a:t>
          </a:r>
          <a:endParaRPr lang="ru-RU" sz="1800" b="1" i="1" dirty="0"/>
        </a:p>
      </dgm:t>
    </dgm:pt>
    <dgm:pt modelId="{59A97DC2-0EDA-4A47-9404-39F6AD18CDD7}" type="parTrans" cxnId="{45BB5A8F-5D2B-42E3-8A2C-6C8E8078A010}">
      <dgm:prSet/>
      <dgm:spPr/>
      <dgm:t>
        <a:bodyPr/>
        <a:lstStyle/>
        <a:p>
          <a:endParaRPr lang="ru-RU"/>
        </a:p>
      </dgm:t>
    </dgm:pt>
    <dgm:pt modelId="{C5A8288E-82A2-46BD-9B46-9B40BB18FBD7}" type="sibTrans" cxnId="{45BB5A8F-5D2B-42E3-8A2C-6C8E8078A010}">
      <dgm:prSet/>
      <dgm:spPr/>
      <dgm:t>
        <a:bodyPr/>
        <a:lstStyle/>
        <a:p>
          <a:endParaRPr lang="ru-RU"/>
        </a:p>
      </dgm:t>
    </dgm:pt>
    <dgm:pt modelId="{6B2AD239-B328-45FA-B235-B087D36ED489}">
      <dgm:prSet phldrT="[Текст]"/>
      <dgm:spPr/>
      <dgm:t>
        <a:bodyPr/>
        <a:lstStyle/>
        <a:p>
          <a:r>
            <a:rPr lang="ru-RU" dirty="0" smtClean="0"/>
            <a:t>Телефон</a:t>
          </a:r>
          <a:endParaRPr lang="ru-RU" dirty="0"/>
        </a:p>
      </dgm:t>
    </dgm:pt>
    <dgm:pt modelId="{FBCEA485-09BA-4933-9906-6660BF29602E}" type="parTrans" cxnId="{A271873C-A9BC-47C3-94A3-22B9749C3541}">
      <dgm:prSet/>
      <dgm:spPr/>
      <dgm:t>
        <a:bodyPr/>
        <a:lstStyle/>
        <a:p>
          <a:endParaRPr lang="ru-RU"/>
        </a:p>
      </dgm:t>
    </dgm:pt>
    <dgm:pt modelId="{C4E6DF6C-29D1-4F1E-99FA-4F765DEED63C}" type="sibTrans" cxnId="{A271873C-A9BC-47C3-94A3-22B9749C3541}">
      <dgm:prSet/>
      <dgm:spPr/>
      <dgm:t>
        <a:bodyPr/>
        <a:lstStyle/>
        <a:p>
          <a:endParaRPr lang="ru-RU"/>
        </a:p>
      </dgm:t>
    </dgm:pt>
    <dgm:pt modelId="{6A6FC257-5A50-44C3-B9B6-79AB246E6AF6}">
      <dgm:prSet phldrT="[Текст]" custT="1"/>
      <dgm:spPr/>
      <dgm:t>
        <a:bodyPr/>
        <a:lstStyle/>
        <a:p>
          <a:r>
            <a:rPr lang="ru-RU" sz="1800" b="1" i="1" dirty="0" smtClean="0"/>
            <a:t>(3843)-321-624</a:t>
          </a:r>
          <a:endParaRPr lang="ru-RU" sz="1800" b="1" i="1" dirty="0"/>
        </a:p>
      </dgm:t>
    </dgm:pt>
    <dgm:pt modelId="{C480B0C4-4E68-476B-8746-3BDE0FB519C8}" type="parTrans" cxnId="{F4A6CDE3-F435-4415-91AC-6478B7DEBA09}">
      <dgm:prSet/>
      <dgm:spPr/>
      <dgm:t>
        <a:bodyPr/>
        <a:lstStyle/>
        <a:p>
          <a:endParaRPr lang="ru-RU"/>
        </a:p>
      </dgm:t>
    </dgm:pt>
    <dgm:pt modelId="{BA65B59F-898C-40A8-BB86-816BF36BCF92}" type="sibTrans" cxnId="{F4A6CDE3-F435-4415-91AC-6478B7DEBA09}">
      <dgm:prSet/>
      <dgm:spPr/>
      <dgm:t>
        <a:bodyPr/>
        <a:lstStyle/>
        <a:p>
          <a:endParaRPr lang="ru-RU"/>
        </a:p>
      </dgm:t>
    </dgm:pt>
    <dgm:pt modelId="{E0A553A1-2A4E-40C8-B33D-B6AC188F5F29}">
      <dgm:prSet phldrT="[Текст]"/>
      <dgm:spPr/>
      <dgm:t>
        <a:bodyPr/>
        <a:lstStyle/>
        <a:p>
          <a:r>
            <a:rPr lang="ru-RU" dirty="0" smtClean="0"/>
            <a:t>Электронная почта</a:t>
          </a:r>
          <a:endParaRPr lang="ru-RU" dirty="0"/>
        </a:p>
      </dgm:t>
    </dgm:pt>
    <dgm:pt modelId="{DE7C579A-FFC5-439F-91DB-EA6220B4C8F8}" type="parTrans" cxnId="{347C89B0-5458-40A0-BD23-3F7262295CCE}">
      <dgm:prSet/>
      <dgm:spPr/>
      <dgm:t>
        <a:bodyPr/>
        <a:lstStyle/>
        <a:p>
          <a:endParaRPr lang="ru-RU"/>
        </a:p>
      </dgm:t>
    </dgm:pt>
    <dgm:pt modelId="{DFE0AD6F-F7B9-4F1F-AB38-2CED6585D3FE}" type="sibTrans" cxnId="{347C89B0-5458-40A0-BD23-3F7262295CCE}">
      <dgm:prSet/>
      <dgm:spPr/>
      <dgm:t>
        <a:bodyPr/>
        <a:lstStyle/>
        <a:p>
          <a:endParaRPr lang="ru-RU"/>
        </a:p>
      </dgm:t>
    </dgm:pt>
    <dgm:pt modelId="{C7F35FD8-CB0D-46EB-8D2A-E9A761E9971F}">
      <dgm:prSet phldrT="[Текст]" custT="1"/>
      <dgm:spPr/>
      <dgm:t>
        <a:bodyPr/>
        <a:lstStyle/>
        <a:p>
          <a:r>
            <a:rPr lang="en-US" sz="1800" b="1" i="1" dirty="0" smtClean="0"/>
            <a:t>main@finnkz.ru</a:t>
          </a:r>
          <a:endParaRPr lang="ru-RU" sz="1800" b="1" i="1" dirty="0"/>
        </a:p>
      </dgm:t>
    </dgm:pt>
    <dgm:pt modelId="{F83D1C33-1617-46C3-A6CE-D0139B2A8F1C}" type="parTrans" cxnId="{E0501267-8A67-4644-8BA5-1932DD65FCD0}">
      <dgm:prSet/>
      <dgm:spPr/>
      <dgm:t>
        <a:bodyPr/>
        <a:lstStyle/>
        <a:p>
          <a:endParaRPr lang="ru-RU"/>
        </a:p>
      </dgm:t>
    </dgm:pt>
    <dgm:pt modelId="{175438EC-BFC2-4E3C-B115-561E663E91F6}" type="sibTrans" cxnId="{E0501267-8A67-4644-8BA5-1932DD65FCD0}">
      <dgm:prSet/>
      <dgm:spPr/>
      <dgm:t>
        <a:bodyPr/>
        <a:lstStyle/>
        <a:p>
          <a:endParaRPr lang="ru-RU"/>
        </a:p>
      </dgm:t>
    </dgm:pt>
    <dgm:pt modelId="{57AB0691-6B34-423E-B18F-CFE438C98893}">
      <dgm:prSet phldrT="[Текст]"/>
      <dgm:spPr/>
      <dgm:t>
        <a:bodyPr/>
        <a:lstStyle/>
        <a:p>
          <a:r>
            <a:rPr lang="ru-RU" dirty="0" smtClean="0"/>
            <a:t>График работы финансового органа</a:t>
          </a:r>
          <a:endParaRPr lang="ru-RU" dirty="0"/>
        </a:p>
      </dgm:t>
    </dgm:pt>
    <dgm:pt modelId="{8E50633A-5864-4178-842B-9A34AAA35B2C}" type="parTrans" cxnId="{97496960-CC81-40C1-9B30-43D6F82A79C7}">
      <dgm:prSet/>
      <dgm:spPr/>
      <dgm:t>
        <a:bodyPr/>
        <a:lstStyle/>
        <a:p>
          <a:endParaRPr lang="ru-RU"/>
        </a:p>
      </dgm:t>
    </dgm:pt>
    <dgm:pt modelId="{9329B28A-B213-4387-8E72-7368589868D2}" type="sibTrans" cxnId="{97496960-CC81-40C1-9B30-43D6F82A79C7}">
      <dgm:prSet/>
      <dgm:spPr/>
      <dgm:t>
        <a:bodyPr/>
        <a:lstStyle/>
        <a:p>
          <a:endParaRPr lang="ru-RU"/>
        </a:p>
      </dgm:t>
    </dgm:pt>
    <dgm:pt modelId="{B5B3766A-5769-4EB1-BF75-1BD85DCB0C50}">
      <dgm:prSet phldrT="[Текст]"/>
      <dgm:spPr/>
      <dgm:t>
        <a:bodyPr/>
        <a:lstStyle/>
        <a:p>
          <a:r>
            <a:rPr lang="ru-RU" dirty="0" smtClean="0"/>
            <a:t>График личного приёма граждан начальником финансового управления г. Новокузнецка</a:t>
          </a:r>
          <a:endParaRPr lang="ru-RU" dirty="0"/>
        </a:p>
      </dgm:t>
    </dgm:pt>
    <dgm:pt modelId="{4AC5792C-EC9C-449D-A2C4-91650E7F4270}" type="parTrans" cxnId="{49D20611-8635-4EAA-94AF-657FFEB105BB}">
      <dgm:prSet/>
      <dgm:spPr/>
      <dgm:t>
        <a:bodyPr/>
        <a:lstStyle/>
        <a:p>
          <a:endParaRPr lang="ru-RU"/>
        </a:p>
      </dgm:t>
    </dgm:pt>
    <dgm:pt modelId="{C63E097C-6F6D-4D09-92CE-D707A085F6B7}" type="sibTrans" cxnId="{49D20611-8635-4EAA-94AF-657FFEB105BB}">
      <dgm:prSet/>
      <dgm:spPr/>
      <dgm:t>
        <a:bodyPr/>
        <a:lstStyle/>
        <a:p>
          <a:endParaRPr lang="ru-RU"/>
        </a:p>
      </dgm:t>
    </dgm:pt>
    <dgm:pt modelId="{31D6C008-8B98-4E2A-B2E2-40FB746119F5}">
      <dgm:prSet phldrT="[Текст]" custT="1"/>
      <dgm:spPr/>
      <dgm:t>
        <a:bodyPr/>
        <a:lstStyle/>
        <a:p>
          <a:r>
            <a:rPr lang="ru-RU" sz="1800" b="1" i="1" dirty="0" smtClean="0"/>
            <a:t>Понедельник – пятница с 8:30 до 17:30; обед 12:00 – 13:00</a:t>
          </a:r>
          <a:endParaRPr lang="ru-RU" sz="1800" b="1" i="1" dirty="0"/>
        </a:p>
      </dgm:t>
    </dgm:pt>
    <dgm:pt modelId="{49C310A8-8C48-4FD5-9D46-FCCF488B80E2}" type="parTrans" cxnId="{374C60B2-96C2-4FA1-BE78-CC163486859A}">
      <dgm:prSet/>
      <dgm:spPr/>
      <dgm:t>
        <a:bodyPr/>
        <a:lstStyle/>
        <a:p>
          <a:endParaRPr lang="ru-RU"/>
        </a:p>
      </dgm:t>
    </dgm:pt>
    <dgm:pt modelId="{B34C91B3-D4C6-4629-B9B4-4F7F26F2B515}" type="sibTrans" cxnId="{374C60B2-96C2-4FA1-BE78-CC163486859A}">
      <dgm:prSet/>
      <dgm:spPr/>
      <dgm:t>
        <a:bodyPr/>
        <a:lstStyle/>
        <a:p>
          <a:endParaRPr lang="ru-RU"/>
        </a:p>
      </dgm:t>
    </dgm:pt>
    <dgm:pt modelId="{969EE69A-509D-4E36-A182-B628FCF492CD}">
      <dgm:prSet phldrT="[Текст]" custT="1"/>
      <dgm:spPr/>
      <dgm:t>
        <a:bodyPr/>
        <a:lstStyle/>
        <a:p>
          <a:r>
            <a:rPr lang="ru-RU" sz="1800" b="1" i="1" dirty="0" smtClean="0"/>
            <a:t>Ежедневно в рабочее время</a:t>
          </a:r>
          <a:endParaRPr lang="ru-RU" sz="1800" b="1" i="1" dirty="0"/>
        </a:p>
      </dgm:t>
    </dgm:pt>
    <dgm:pt modelId="{A8273F10-6689-4CBA-A171-A663B50657D1}" type="parTrans" cxnId="{7D856441-ADE5-49E5-B704-F4FFB0BE195F}">
      <dgm:prSet/>
      <dgm:spPr/>
      <dgm:t>
        <a:bodyPr/>
        <a:lstStyle/>
        <a:p>
          <a:endParaRPr lang="ru-RU"/>
        </a:p>
      </dgm:t>
    </dgm:pt>
    <dgm:pt modelId="{C5FB3EF1-6E7C-4CAE-A1A5-0F69B11C6FCF}" type="sibTrans" cxnId="{7D856441-ADE5-49E5-B704-F4FFB0BE195F}">
      <dgm:prSet/>
      <dgm:spPr/>
      <dgm:t>
        <a:bodyPr/>
        <a:lstStyle/>
        <a:p>
          <a:endParaRPr lang="ru-RU"/>
        </a:p>
      </dgm:t>
    </dgm:pt>
    <dgm:pt modelId="{AE2747C8-DB86-4160-A0A8-E5C5AE929B82}" type="pres">
      <dgm:prSet presAssocID="{4AA6A462-BDE8-4C6E-969E-8ABE8B550B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E37730-C84B-49ED-80B9-82BDE8636E43}" type="pres">
      <dgm:prSet presAssocID="{B26B7B03-87F1-41D5-89CF-F749FF73DB9E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02C59-87B8-4D15-BBC4-7EE816B0585E}" type="pres">
      <dgm:prSet presAssocID="{B26B7B03-87F1-41D5-89CF-F749FF73DB9E}" presName="childText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E1112-351C-44EE-B678-6C2FD63C71D8}" type="pres">
      <dgm:prSet presAssocID="{F0C3771D-D285-4380-893A-9E7ED5D6779D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D79569-7591-4915-84D1-91653CA7A0F3}" type="pres">
      <dgm:prSet presAssocID="{F0C3771D-D285-4380-893A-9E7ED5D6779D}" presName="childText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5989A-A5D8-4D41-8861-03586B87EA37}" type="pres">
      <dgm:prSet presAssocID="{6B2AD239-B328-45FA-B235-B087D36ED489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EFA1D9-C126-46A6-8B19-E07747F1EF2C}" type="pres">
      <dgm:prSet presAssocID="{6B2AD239-B328-45FA-B235-B087D36ED489}" presName="childText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53D67-0675-4B1C-8852-996BC5516FC1}" type="pres">
      <dgm:prSet presAssocID="{E0A553A1-2A4E-40C8-B33D-B6AC188F5F29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9D6071-3578-4D07-87D9-D8A9438DA82A}" type="pres">
      <dgm:prSet presAssocID="{E0A553A1-2A4E-40C8-B33D-B6AC188F5F29}" presName="childText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BBDAE-6952-4ED6-868E-898406677E82}" type="pres">
      <dgm:prSet presAssocID="{57AB0691-6B34-423E-B18F-CFE438C9889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29887-D5DE-4085-99EE-604841CADD20}" type="pres">
      <dgm:prSet presAssocID="{57AB0691-6B34-423E-B18F-CFE438C98893}" presName="childText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EADC75-11B5-423E-8ABA-CDF0BA994BCE}" type="pres">
      <dgm:prSet presAssocID="{B5B3766A-5769-4EB1-BF75-1BD85DCB0C5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BA2E58-0223-48F9-9DFD-93735610914A}" type="pres">
      <dgm:prSet presAssocID="{B5B3766A-5769-4EB1-BF75-1BD85DCB0C50}" presName="childText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0C0ED5-01CE-4489-AD5F-DB97B612C48A}" type="presOf" srcId="{6A6FC257-5A50-44C3-B9B6-79AB246E6AF6}" destId="{58EFA1D9-C126-46A6-8B19-E07747F1EF2C}" srcOrd="0" destOrd="0" presId="urn:microsoft.com/office/officeart/2005/8/layout/vList2"/>
    <dgm:cxn modelId="{B255EC70-0117-4C38-86BC-1FF3A94F9EA5}" srcId="{4AA6A462-BDE8-4C6E-969E-8ABE8B550B1D}" destId="{B26B7B03-87F1-41D5-89CF-F749FF73DB9E}" srcOrd="0" destOrd="0" parTransId="{B99A850D-AB11-4BC8-8CD6-AD507E61A217}" sibTransId="{702053D5-974D-4C65-BCFE-E4B5CDCFCBD4}"/>
    <dgm:cxn modelId="{CD924985-895C-40C5-88DA-007C18DAD3C0}" type="presOf" srcId="{E0A553A1-2A4E-40C8-B33D-B6AC188F5F29}" destId="{F4853D67-0675-4B1C-8852-996BC5516FC1}" srcOrd="0" destOrd="0" presId="urn:microsoft.com/office/officeart/2005/8/layout/vList2"/>
    <dgm:cxn modelId="{7D856441-ADE5-49E5-B704-F4FFB0BE195F}" srcId="{B5B3766A-5769-4EB1-BF75-1BD85DCB0C50}" destId="{969EE69A-509D-4E36-A182-B628FCF492CD}" srcOrd="0" destOrd="0" parTransId="{A8273F10-6689-4CBA-A171-A663B50657D1}" sibTransId="{C5FB3EF1-6E7C-4CAE-A1A5-0F69B11C6FCF}"/>
    <dgm:cxn modelId="{E5C0F452-5052-4CA5-8BCB-9C5255A11906}" type="presOf" srcId="{F0C3771D-D285-4380-893A-9E7ED5D6779D}" destId="{4FCE1112-351C-44EE-B678-6C2FD63C71D8}" srcOrd="0" destOrd="0" presId="urn:microsoft.com/office/officeart/2005/8/layout/vList2"/>
    <dgm:cxn modelId="{A271873C-A9BC-47C3-94A3-22B9749C3541}" srcId="{4AA6A462-BDE8-4C6E-969E-8ABE8B550B1D}" destId="{6B2AD239-B328-45FA-B235-B087D36ED489}" srcOrd="2" destOrd="0" parTransId="{FBCEA485-09BA-4933-9906-6660BF29602E}" sibTransId="{C4E6DF6C-29D1-4F1E-99FA-4F765DEED63C}"/>
    <dgm:cxn modelId="{BF02FFBE-8989-4718-AB5F-4166290716EC}" srcId="{4AA6A462-BDE8-4C6E-969E-8ABE8B550B1D}" destId="{F0C3771D-D285-4380-893A-9E7ED5D6779D}" srcOrd="1" destOrd="0" parTransId="{4CC0E613-6AB3-4BCD-BE8E-888098137C03}" sibTransId="{0467A164-4AA5-48C1-A23C-A4B39F44CF7D}"/>
    <dgm:cxn modelId="{D922974B-603E-48B6-8F40-6BA3ECFCE291}" type="presOf" srcId="{57AB0691-6B34-423E-B18F-CFE438C98893}" destId="{D7EBBDAE-6952-4ED6-868E-898406677E82}" srcOrd="0" destOrd="0" presId="urn:microsoft.com/office/officeart/2005/8/layout/vList2"/>
    <dgm:cxn modelId="{762A382F-2592-4AEC-8133-79A7D04AA2AB}" type="presOf" srcId="{D3E726E3-05DC-41CB-9D49-9C397BD4BAA9}" destId="{CBF02C59-87B8-4D15-BBC4-7EE816B0585E}" srcOrd="0" destOrd="0" presId="urn:microsoft.com/office/officeart/2005/8/layout/vList2"/>
    <dgm:cxn modelId="{7FB0530A-AFC5-4DFB-944D-A87DB6DE21A9}" type="presOf" srcId="{6B2AD239-B328-45FA-B235-B087D36ED489}" destId="{1705989A-A5D8-4D41-8861-03586B87EA37}" srcOrd="0" destOrd="0" presId="urn:microsoft.com/office/officeart/2005/8/layout/vList2"/>
    <dgm:cxn modelId="{BA7FE982-B7F3-43D2-871B-3208F309442A}" srcId="{B26B7B03-87F1-41D5-89CF-F749FF73DB9E}" destId="{D3E726E3-05DC-41CB-9D49-9C397BD4BAA9}" srcOrd="0" destOrd="0" parTransId="{A5FC2B78-0C72-4D4C-B612-ECE26D1F2ADC}" sibTransId="{AEBA6A47-913F-45F0-AA4F-EB674E0E5062}"/>
    <dgm:cxn modelId="{25CDBF89-EE9C-4ADE-B757-62DD79D646D3}" type="presOf" srcId="{5B68A1E3-83E5-4695-AC6A-932551B31274}" destId="{4CD79569-7591-4915-84D1-91653CA7A0F3}" srcOrd="0" destOrd="0" presId="urn:microsoft.com/office/officeart/2005/8/layout/vList2"/>
    <dgm:cxn modelId="{347C89B0-5458-40A0-BD23-3F7262295CCE}" srcId="{4AA6A462-BDE8-4C6E-969E-8ABE8B550B1D}" destId="{E0A553A1-2A4E-40C8-B33D-B6AC188F5F29}" srcOrd="3" destOrd="0" parTransId="{DE7C579A-FFC5-439F-91DB-EA6220B4C8F8}" sibTransId="{DFE0AD6F-F7B9-4F1F-AB38-2CED6585D3FE}"/>
    <dgm:cxn modelId="{01E7D44F-D2F7-4F2E-BF8F-B0AE9EE171E1}" type="presOf" srcId="{C7F35FD8-CB0D-46EB-8D2A-E9A761E9971F}" destId="{C09D6071-3578-4D07-87D9-D8A9438DA82A}" srcOrd="0" destOrd="0" presId="urn:microsoft.com/office/officeart/2005/8/layout/vList2"/>
    <dgm:cxn modelId="{E0501267-8A67-4644-8BA5-1932DD65FCD0}" srcId="{E0A553A1-2A4E-40C8-B33D-B6AC188F5F29}" destId="{C7F35FD8-CB0D-46EB-8D2A-E9A761E9971F}" srcOrd="0" destOrd="0" parTransId="{F83D1C33-1617-46C3-A6CE-D0139B2A8F1C}" sibTransId="{175438EC-BFC2-4E3C-B115-561E663E91F6}"/>
    <dgm:cxn modelId="{45BB5A8F-5D2B-42E3-8A2C-6C8E8078A010}" srcId="{F0C3771D-D285-4380-893A-9E7ED5D6779D}" destId="{5B68A1E3-83E5-4695-AC6A-932551B31274}" srcOrd="0" destOrd="0" parTransId="{59A97DC2-0EDA-4A47-9404-39F6AD18CDD7}" sibTransId="{C5A8288E-82A2-46BD-9B46-9B40BB18FBD7}"/>
    <dgm:cxn modelId="{F3F195E1-26D3-492D-A8AA-D266A434F72C}" type="presOf" srcId="{B26B7B03-87F1-41D5-89CF-F749FF73DB9E}" destId="{78E37730-C84B-49ED-80B9-82BDE8636E43}" srcOrd="0" destOrd="0" presId="urn:microsoft.com/office/officeart/2005/8/layout/vList2"/>
    <dgm:cxn modelId="{49D20611-8635-4EAA-94AF-657FFEB105BB}" srcId="{4AA6A462-BDE8-4C6E-969E-8ABE8B550B1D}" destId="{B5B3766A-5769-4EB1-BF75-1BD85DCB0C50}" srcOrd="5" destOrd="0" parTransId="{4AC5792C-EC9C-449D-A2C4-91650E7F4270}" sibTransId="{C63E097C-6F6D-4D09-92CE-D707A085F6B7}"/>
    <dgm:cxn modelId="{374C60B2-96C2-4FA1-BE78-CC163486859A}" srcId="{57AB0691-6B34-423E-B18F-CFE438C98893}" destId="{31D6C008-8B98-4E2A-B2E2-40FB746119F5}" srcOrd="0" destOrd="0" parTransId="{49C310A8-8C48-4FD5-9D46-FCCF488B80E2}" sibTransId="{B34C91B3-D4C6-4629-B9B4-4F7F26F2B515}"/>
    <dgm:cxn modelId="{F4A6CDE3-F435-4415-91AC-6478B7DEBA09}" srcId="{6B2AD239-B328-45FA-B235-B087D36ED489}" destId="{6A6FC257-5A50-44C3-B9B6-79AB246E6AF6}" srcOrd="0" destOrd="0" parTransId="{C480B0C4-4E68-476B-8746-3BDE0FB519C8}" sibTransId="{BA65B59F-898C-40A8-BB86-816BF36BCF92}"/>
    <dgm:cxn modelId="{53180C4B-A9E6-4AAC-8DC3-C15CED655A12}" type="presOf" srcId="{B5B3766A-5769-4EB1-BF75-1BD85DCB0C50}" destId="{DBEADC75-11B5-423E-8ABA-CDF0BA994BCE}" srcOrd="0" destOrd="0" presId="urn:microsoft.com/office/officeart/2005/8/layout/vList2"/>
    <dgm:cxn modelId="{BDA342DE-6C85-4069-B9E2-141149C820CB}" type="presOf" srcId="{4AA6A462-BDE8-4C6E-969E-8ABE8B550B1D}" destId="{AE2747C8-DB86-4160-A0A8-E5C5AE929B82}" srcOrd="0" destOrd="0" presId="urn:microsoft.com/office/officeart/2005/8/layout/vList2"/>
    <dgm:cxn modelId="{2EF14775-C8BC-4BE7-9263-79077680C88C}" type="presOf" srcId="{31D6C008-8B98-4E2A-B2E2-40FB746119F5}" destId="{A4729887-D5DE-4085-99EE-604841CADD20}" srcOrd="0" destOrd="0" presId="urn:microsoft.com/office/officeart/2005/8/layout/vList2"/>
    <dgm:cxn modelId="{97496960-CC81-40C1-9B30-43D6F82A79C7}" srcId="{4AA6A462-BDE8-4C6E-969E-8ABE8B550B1D}" destId="{57AB0691-6B34-423E-B18F-CFE438C98893}" srcOrd="4" destOrd="0" parTransId="{8E50633A-5864-4178-842B-9A34AAA35B2C}" sibTransId="{9329B28A-B213-4387-8E72-7368589868D2}"/>
    <dgm:cxn modelId="{66D8FA37-257B-4477-8B6A-A2760DDAC4E1}" type="presOf" srcId="{969EE69A-509D-4E36-A182-B628FCF492CD}" destId="{49BA2E58-0223-48F9-9DFD-93735610914A}" srcOrd="0" destOrd="0" presId="urn:microsoft.com/office/officeart/2005/8/layout/vList2"/>
    <dgm:cxn modelId="{D206F7E4-AAF9-44D2-9E9F-103C35A4738F}" type="presParOf" srcId="{AE2747C8-DB86-4160-A0A8-E5C5AE929B82}" destId="{78E37730-C84B-49ED-80B9-82BDE8636E43}" srcOrd="0" destOrd="0" presId="urn:microsoft.com/office/officeart/2005/8/layout/vList2"/>
    <dgm:cxn modelId="{C2475D37-A093-439D-87E4-B255D7A656CD}" type="presParOf" srcId="{AE2747C8-DB86-4160-A0A8-E5C5AE929B82}" destId="{CBF02C59-87B8-4D15-BBC4-7EE816B0585E}" srcOrd="1" destOrd="0" presId="urn:microsoft.com/office/officeart/2005/8/layout/vList2"/>
    <dgm:cxn modelId="{9DCB0C4A-9283-4328-8C60-B25BFF4C6F83}" type="presParOf" srcId="{AE2747C8-DB86-4160-A0A8-E5C5AE929B82}" destId="{4FCE1112-351C-44EE-B678-6C2FD63C71D8}" srcOrd="2" destOrd="0" presId="urn:microsoft.com/office/officeart/2005/8/layout/vList2"/>
    <dgm:cxn modelId="{218019DE-E55D-437B-A2BB-C8405B5B658B}" type="presParOf" srcId="{AE2747C8-DB86-4160-A0A8-E5C5AE929B82}" destId="{4CD79569-7591-4915-84D1-91653CA7A0F3}" srcOrd="3" destOrd="0" presId="urn:microsoft.com/office/officeart/2005/8/layout/vList2"/>
    <dgm:cxn modelId="{661816BA-9C7E-4B55-9F6F-15528FF93016}" type="presParOf" srcId="{AE2747C8-DB86-4160-A0A8-E5C5AE929B82}" destId="{1705989A-A5D8-4D41-8861-03586B87EA37}" srcOrd="4" destOrd="0" presId="urn:microsoft.com/office/officeart/2005/8/layout/vList2"/>
    <dgm:cxn modelId="{87C845CF-1390-41CF-9778-B3172B1189B1}" type="presParOf" srcId="{AE2747C8-DB86-4160-A0A8-E5C5AE929B82}" destId="{58EFA1D9-C126-46A6-8B19-E07747F1EF2C}" srcOrd="5" destOrd="0" presId="urn:microsoft.com/office/officeart/2005/8/layout/vList2"/>
    <dgm:cxn modelId="{41D852D7-0D91-427F-A8EA-4823DE7415BF}" type="presParOf" srcId="{AE2747C8-DB86-4160-A0A8-E5C5AE929B82}" destId="{F4853D67-0675-4B1C-8852-996BC5516FC1}" srcOrd="6" destOrd="0" presId="urn:microsoft.com/office/officeart/2005/8/layout/vList2"/>
    <dgm:cxn modelId="{A72C5AE8-095C-4E33-AE8E-97A267A92FDB}" type="presParOf" srcId="{AE2747C8-DB86-4160-A0A8-E5C5AE929B82}" destId="{C09D6071-3578-4D07-87D9-D8A9438DA82A}" srcOrd="7" destOrd="0" presId="urn:microsoft.com/office/officeart/2005/8/layout/vList2"/>
    <dgm:cxn modelId="{0DF00A76-D363-4C46-8E30-E9A34CBCF7FD}" type="presParOf" srcId="{AE2747C8-DB86-4160-A0A8-E5C5AE929B82}" destId="{D7EBBDAE-6952-4ED6-868E-898406677E82}" srcOrd="8" destOrd="0" presId="urn:microsoft.com/office/officeart/2005/8/layout/vList2"/>
    <dgm:cxn modelId="{0DBCA8B2-AE6E-45A5-8982-BB78F26B8A5F}" type="presParOf" srcId="{AE2747C8-DB86-4160-A0A8-E5C5AE929B82}" destId="{A4729887-D5DE-4085-99EE-604841CADD20}" srcOrd="9" destOrd="0" presId="urn:microsoft.com/office/officeart/2005/8/layout/vList2"/>
    <dgm:cxn modelId="{700B34FF-31E9-4D6A-B176-3E0F33F96D63}" type="presParOf" srcId="{AE2747C8-DB86-4160-A0A8-E5C5AE929B82}" destId="{DBEADC75-11B5-423E-8ABA-CDF0BA994BCE}" srcOrd="10" destOrd="0" presId="urn:microsoft.com/office/officeart/2005/8/layout/vList2"/>
    <dgm:cxn modelId="{DD0FD33B-0E03-4DA7-AFD7-D294BEEDABA3}" type="presParOf" srcId="{AE2747C8-DB86-4160-A0A8-E5C5AE929B82}" destId="{49BA2E58-0223-48F9-9DFD-93735610914A}" srcOrd="11" destOrd="0" presId="urn:microsoft.com/office/officeart/2005/8/layout/vList2"/>
  </dgm:cxnLst>
  <dgm:bg>
    <a:solidFill>
      <a:schemeClr val="tx1">
        <a:lumMod val="25000"/>
        <a:lumOff val="75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E37730-C84B-49ED-80B9-82BDE8636E43}">
      <dsp:nvSpPr>
        <dsp:cNvPr id="0" name=""/>
        <dsp:cNvSpPr/>
      </dsp:nvSpPr>
      <dsp:spPr>
        <a:xfrm>
          <a:off x="0" y="284482"/>
          <a:ext cx="8663123" cy="40774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Начальник финансового управления г. Новокузнецка</a:t>
          </a:r>
          <a:endParaRPr lang="ru-RU" sz="1700" kern="1200" dirty="0"/>
        </a:p>
      </dsp:txBody>
      <dsp:txXfrm>
        <a:off x="0" y="284482"/>
        <a:ext cx="8663123" cy="407745"/>
      </dsp:txXfrm>
    </dsp:sp>
    <dsp:sp modelId="{CBF02C59-87B8-4D15-BBC4-7EE816B0585E}">
      <dsp:nvSpPr>
        <dsp:cNvPr id="0" name=""/>
        <dsp:cNvSpPr/>
      </dsp:nvSpPr>
      <dsp:spPr>
        <a:xfrm>
          <a:off x="0" y="692227"/>
          <a:ext cx="8663123" cy="299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05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1" i="1" kern="1200" dirty="0" smtClean="0"/>
            <a:t>Алешкова Олеся Александровна</a:t>
          </a:r>
          <a:endParaRPr lang="ru-RU" sz="1800" b="1" i="1" kern="1200" dirty="0"/>
        </a:p>
      </dsp:txBody>
      <dsp:txXfrm>
        <a:off x="0" y="692227"/>
        <a:ext cx="8663123" cy="299114"/>
      </dsp:txXfrm>
    </dsp:sp>
    <dsp:sp modelId="{4FCE1112-351C-44EE-B678-6C2FD63C71D8}">
      <dsp:nvSpPr>
        <dsp:cNvPr id="0" name=""/>
        <dsp:cNvSpPr/>
      </dsp:nvSpPr>
      <dsp:spPr>
        <a:xfrm>
          <a:off x="0" y="991342"/>
          <a:ext cx="8663123" cy="40774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Почтовый адрес</a:t>
          </a:r>
          <a:endParaRPr lang="ru-RU" sz="1700" kern="1200" dirty="0"/>
        </a:p>
      </dsp:txBody>
      <dsp:txXfrm>
        <a:off x="0" y="991342"/>
        <a:ext cx="8663123" cy="407745"/>
      </dsp:txXfrm>
    </dsp:sp>
    <dsp:sp modelId="{4CD79569-7591-4915-84D1-91653CA7A0F3}">
      <dsp:nvSpPr>
        <dsp:cNvPr id="0" name=""/>
        <dsp:cNvSpPr/>
      </dsp:nvSpPr>
      <dsp:spPr>
        <a:xfrm>
          <a:off x="0" y="1399087"/>
          <a:ext cx="8663123" cy="299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05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b="1" i="1" kern="1200" dirty="0" smtClean="0"/>
            <a:t>654080 </a:t>
          </a:r>
          <a:r>
            <a:rPr lang="ru-RU" sz="1800" b="1" i="1" kern="1200" dirty="0" smtClean="0"/>
            <a:t>Кемеровская область, г. Новокузнецк, ул. Кирова, 71</a:t>
          </a:r>
          <a:endParaRPr lang="ru-RU" sz="1800" b="1" i="1" kern="1200" dirty="0"/>
        </a:p>
      </dsp:txBody>
      <dsp:txXfrm>
        <a:off x="0" y="1399087"/>
        <a:ext cx="8663123" cy="299114"/>
      </dsp:txXfrm>
    </dsp:sp>
    <dsp:sp modelId="{1705989A-A5D8-4D41-8861-03586B87EA37}">
      <dsp:nvSpPr>
        <dsp:cNvPr id="0" name=""/>
        <dsp:cNvSpPr/>
      </dsp:nvSpPr>
      <dsp:spPr>
        <a:xfrm>
          <a:off x="0" y="1698202"/>
          <a:ext cx="8663123" cy="40774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Телефон</a:t>
          </a:r>
          <a:endParaRPr lang="ru-RU" sz="1700" kern="1200" dirty="0"/>
        </a:p>
      </dsp:txBody>
      <dsp:txXfrm>
        <a:off x="0" y="1698202"/>
        <a:ext cx="8663123" cy="407745"/>
      </dsp:txXfrm>
    </dsp:sp>
    <dsp:sp modelId="{58EFA1D9-C126-46A6-8B19-E07747F1EF2C}">
      <dsp:nvSpPr>
        <dsp:cNvPr id="0" name=""/>
        <dsp:cNvSpPr/>
      </dsp:nvSpPr>
      <dsp:spPr>
        <a:xfrm>
          <a:off x="0" y="2105947"/>
          <a:ext cx="8663123" cy="299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05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1" i="1" kern="1200" dirty="0" smtClean="0"/>
            <a:t>(3843)-321-624</a:t>
          </a:r>
          <a:endParaRPr lang="ru-RU" sz="1800" b="1" i="1" kern="1200" dirty="0"/>
        </a:p>
      </dsp:txBody>
      <dsp:txXfrm>
        <a:off x="0" y="2105947"/>
        <a:ext cx="8663123" cy="299114"/>
      </dsp:txXfrm>
    </dsp:sp>
    <dsp:sp modelId="{F4853D67-0675-4B1C-8852-996BC5516FC1}">
      <dsp:nvSpPr>
        <dsp:cNvPr id="0" name=""/>
        <dsp:cNvSpPr/>
      </dsp:nvSpPr>
      <dsp:spPr>
        <a:xfrm>
          <a:off x="0" y="2405063"/>
          <a:ext cx="8663123" cy="40774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Электронная почта</a:t>
          </a:r>
          <a:endParaRPr lang="ru-RU" sz="1700" kern="1200" dirty="0"/>
        </a:p>
      </dsp:txBody>
      <dsp:txXfrm>
        <a:off x="0" y="2405063"/>
        <a:ext cx="8663123" cy="407745"/>
      </dsp:txXfrm>
    </dsp:sp>
    <dsp:sp modelId="{C09D6071-3578-4D07-87D9-D8A9438DA82A}">
      <dsp:nvSpPr>
        <dsp:cNvPr id="0" name=""/>
        <dsp:cNvSpPr/>
      </dsp:nvSpPr>
      <dsp:spPr>
        <a:xfrm>
          <a:off x="0" y="2812807"/>
          <a:ext cx="8663123" cy="299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05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b="1" i="1" kern="1200" dirty="0" smtClean="0"/>
            <a:t>main@finnkz.ru</a:t>
          </a:r>
          <a:endParaRPr lang="ru-RU" sz="1800" b="1" i="1" kern="1200" dirty="0"/>
        </a:p>
      </dsp:txBody>
      <dsp:txXfrm>
        <a:off x="0" y="2812807"/>
        <a:ext cx="8663123" cy="299114"/>
      </dsp:txXfrm>
    </dsp:sp>
    <dsp:sp modelId="{D7EBBDAE-6952-4ED6-868E-898406677E82}">
      <dsp:nvSpPr>
        <dsp:cNvPr id="0" name=""/>
        <dsp:cNvSpPr/>
      </dsp:nvSpPr>
      <dsp:spPr>
        <a:xfrm>
          <a:off x="0" y="3111922"/>
          <a:ext cx="8663123" cy="40774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График работы финансового органа</a:t>
          </a:r>
          <a:endParaRPr lang="ru-RU" sz="1700" kern="1200" dirty="0"/>
        </a:p>
      </dsp:txBody>
      <dsp:txXfrm>
        <a:off x="0" y="3111922"/>
        <a:ext cx="8663123" cy="407745"/>
      </dsp:txXfrm>
    </dsp:sp>
    <dsp:sp modelId="{A4729887-D5DE-4085-99EE-604841CADD20}">
      <dsp:nvSpPr>
        <dsp:cNvPr id="0" name=""/>
        <dsp:cNvSpPr/>
      </dsp:nvSpPr>
      <dsp:spPr>
        <a:xfrm>
          <a:off x="0" y="3519668"/>
          <a:ext cx="8663123" cy="299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05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1" i="1" kern="1200" dirty="0" smtClean="0"/>
            <a:t>Понедельник – пятница с 8:30 до 17:30; обед 12:00 – 13:00</a:t>
          </a:r>
          <a:endParaRPr lang="ru-RU" sz="1800" b="1" i="1" kern="1200" dirty="0"/>
        </a:p>
      </dsp:txBody>
      <dsp:txXfrm>
        <a:off x="0" y="3519668"/>
        <a:ext cx="8663123" cy="299114"/>
      </dsp:txXfrm>
    </dsp:sp>
    <dsp:sp modelId="{DBEADC75-11B5-423E-8ABA-CDF0BA994BCE}">
      <dsp:nvSpPr>
        <dsp:cNvPr id="0" name=""/>
        <dsp:cNvSpPr/>
      </dsp:nvSpPr>
      <dsp:spPr>
        <a:xfrm>
          <a:off x="0" y="3818783"/>
          <a:ext cx="8663123" cy="40774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График личного приёма граждан начальником финансового управления г. Новокузнецка</a:t>
          </a:r>
          <a:endParaRPr lang="ru-RU" sz="1700" kern="1200" dirty="0"/>
        </a:p>
      </dsp:txBody>
      <dsp:txXfrm>
        <a:off x="0" y="3818783"/>
        <a:ext cx="8663123" cy="407745"/>
      </dsp:txXfrm>
    </dsp:sp>
    <dsp:sp modelId="{49BA2E58-0223-48F9-9DFD-93735610914A}">
      <dsp:nvSpPr>
        <dsp:cNvPr id="0" name=""/>
        <dsp:cNvSpPr/>
      </dsp:nvSpPr>
      <dsp:spPr>
        <a:xfrm>
          <a:off x="0" y="4226528"/>
          <a:ext cx="8663123" cy="299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05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1" i="1" kern="1200" dirty="0" smtClean="0"/>
            <a:t>Ежедневно в рабочее время</a:t>
          </a:r>
          <a:endParaRPr lang="ru-RU" sz="1800" b="1" i="1" kern="1200" dirty="0"/>
        </a:p>
      </dsp:txBody>
      <dsp:txXfrm>
        <a:off x="0" y="4226528"/>
        <a:ext cx="8663123" cy="2991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0.0421</cdr:x>
      <cdr:y>0.15889</cdr:y>
    </cdr:from>
    <cdr:to>
      <cdr:x>0.33022</cdr:x>
      <cdr:y>0.28765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2613" y="559547"/>
          <a:ext cx="1112808" cy="4534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FF0000"/>
              </a:solidFill>
            </a:rPr>
            <a:t>17 247</a:t>
          </a:r>
          <a:endParaRPr lang="ru-RU" sz="2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0.35289</cdr:x>
      <cdr:y>0.07471</cdr:y>
    </cdr:from>
    <cdr:to>
      <cdr:x>0.64101</cdr:x>
      <cdr:y>0.20347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362974" y="263106"/>
          <a:ext cx="1112808" cy="4534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400" b="1" dirty="0" smtClean="0">
              <a:solidFill>
                <a:srgbClr val="FF0000"/>
              </a:solidFill>
            </a:rPr>
            <a:t>19 563</a:t>
          </a:r>
          <a:endParaRPr lang="ru-RU" sz="2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0.69461</cdr:x>
      <cdr:y>0</cdr:y>
    </cdr:from>
    <cdr:to>
      <cdr:x>0.98273</cdr:x>
      <cdr:y>0.12876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682815" y="-69012"/>
          <a:ext cx="1112808" cy="4534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400" b="1" dirty="0" smtClean="0">
              <a:solidFill>
                <a:srgbClr val="FF0000"/>
              </a:solidFill>
            </a:rPr>
            <a:t>22 323</a:t>
          </a:r>
          <a:endParaRPr lang="ru-RU" sz="2400" b="1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0.33126</cdr:x>
      <cdr:y>0.32229</cdr:y>
    </cdr:from>
    <cdr:to>
      <cdr:x>0.35258</cdr:x>
      <cdr:y>0.40027</cdr:y>
    </cdr:to>
    <cdr:sp macro="" textlink="">
      <cdr:nvSpPr>
        <cdr:cNvPr id="2" name="Стрелка вверх 1"/>
        <cdr:cNvSpPr/>
      </cdr:nvSpPr>
      <cdr:spPr>
        <a:xfrm xmlns:a="http://schemas.openxmlformats.org/drawingml/2006/main">
          <a:off x="2521437" y="1783254"/>
          <a:ext cx="162282" cy="431473"/>
        </a:xfrm>
        <a:prstGeom xmlns:a="http://schemas.openxmlformats.org/drawingml/2006/main" prst="upArrow">
          <a:avLst/>
        </a:prstGeom>
        <a:solidFill xmlns:a="http://schemas.openxmlformats.org/drawingml/2006/main">
          <a:srgbClr val="00B050"/>
        </a:solidFill>
        <a:ln xmlns:a="http://schemas.openxmlformats.org/drawingml/2006/main" w="12700" cap="flat" cmpd="sng" algn="ctr">
          <a:solidFill>
            <a:srgbClr val="70AD47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0.32654</cdr:x>
      <cdr:y>0.64721</cdr:y>
    </cdr:from>
    <cdr:to>
      <cdr:x>0.34786</cdr:x>
      <cdr:y>0.72519</cdr:y>
    </cdr:to>
    <cdr:sp macro="" textlink="">
      <cdr:nvSpPr>
        <cdr:cNvPr id="3" name="Стрелка вверх 2"/>
        <cdr:cNvSpPr/>
      </cdr:nvSpPr>
      <cdr:spPr>
        <a:xfrm xmlns:a="http://schemas.openxmlformats.org/drawingml/2006/main">
          <a:off x="2869572" y="4058111"/>
          <a:ext cx="187325" cy="488950"/>
        </a:xfrm>
        <a:prstGeom xmlns:a="http://schemas.openxmlformats.org/drawingml/2006/main" prst="upArrow">
          <a:avLst/>
        </a:prstGeom>
        <a:solidFill xmlns:a="http://schemas.openxmlformats.org/drawingml/2006/main">
          <a:srgbClr val="00B050"/>
        </a:solidFill>
        <a:ln xmlns:a="http://schemas.openxmlformats.org/drawingml/2006/main" w="12700" cap="flat" cmpd="sng" algn="ctr">
          <a:solidFill>
            <a:srgbClr val="70AD47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0.6568</cdr:x>
      <cdr:y>0.37291</cdr:y>
    </cdr:from>
    <cdr:to>
      <cdr:x>0.67812</cdr:x>
      <cdr:y>0.45089</cdr:y>
    </cdr:to>
    <cdr:sp macro="" textlink="">
      <cdr:nvSpPr>
        <cdr:cNvPr id="5" name="Стрелка вверх 4"/>
        <cdr:cNvSpPr/>
      </cdr:nvSpPr>
      <cdr:spPr>
        <a:xfrm xmlns:a="http://schemas.openxmlformats.org/drawingml/2006/main" rot="10800000">
          <a:off x="5771806" y="2338218"/>
          <a:ext cx="187325" cy="488950"/>
        </a:xfrm>
        <a:prstGeom xmlns:a="http://schemas.openxmlformats.org/drawingml/2006/main" prst="upArrow">
          <a:avLst/>
        </a:prstGeom>
        <a:solidFill xmlns:a="http://schemas.openxmlformats.org/drawingml/2006/main">
          <a:srgbClr val="FF0000"/>
        </a:solidFill>
        <a:ln xmlns:a="http://schemas.openxmlformats.org/drawingml/2006/main" w="12700" cap="flat" cmpd="sng" algn="ctr">
          <a:solidFill>
            <a:srgbClr val="FF0000"/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0.65672</cdr:x>
      <cdr:y>0.648</cdr:y>
    </cdr:from>
    <cdr:to>
      <cdr:x>0.67804</cdr:x>
      <cdr:y>0.72598</cdr:y>
    </cdr:to>
    <cdr:sp macro="" textlink="">
      <cdr:nvSpPr>
        <cdr:cNvPr id="7" name="Стрелка вверх 6"/>
        <cdr:cNvSpPr/>
      </cdr:nvSpPr>
      <cdr:spPr>
        <a:xfrm xmlns:a="http://schemas.openxmlformats.org/drawingml/2006/main" rot="10800000">
          <a:off x="5771072" y="4063041"/>
          <a:ext cx="187325" cy="488950"/>
        </a:xfrm>
        <a:prstGeom xmlns:a="http://schemas.openxmlformats.org/drawingml/2006/main" prst="upArrow">
          <a:avLst/>
        </a:prstGeom>
        <a:solidFill xmlns:a="http://schemas.openxmlformats.org/drawingml/2006/main">
          <a:srgbClr val="FF0000"/>
        </a:solidFill>
        <a:ln xmlns:a="http://schemas.openxmlformats.org/drawingml/2006/main" w="12700" cap="flat" cmpd="sng" algn="ctr">
          <a:solidFill>
            <a:srgbClr val="FF0000"/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0.29646</cdr:x>
      <cdr:y>0.72366</cdr:y>
    </cdr:from>
    <cdr:to>
      <cdr:x>0.38579</cdr:x>
      <cdr:y>0.78007</cdr:y>
    </cdr:to>
    <cdr:sp macro="" textlink="">
      <cdr:nvSpPr>
        <cdr:cNvPr id="8" name="Скругленный прямоугольник 7"/>
        <cdr:cNvSpPr/>
      </cdr:nvSpPr>
      <cdr:spPr>
        <a:xfrm xmlns:a="http://schemas.openxmlformats.org/drawingml/2006/main">
          <a:off x="2605177" y="4537495"/>
          <a:ext cx="785004" cy="35368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70AD47">
            <a:lumMod val="40000"/>
            <a:lumOff val="60000"/>
          </a:srgbClr>
        </a:solidFill>
        <a:ln xmlns:a="http://schemas.openxmlformats.org/drawingml/2006/main" w="12700" cap="flat" cmpd="sng" algn="ctr">
          <a:solidFill>
            <a:srgbClr val="5B9BD5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solidFill>
                <a:sysClr val="windowText" lastClr="000000"/>
              </a:solidFill>
            </a:rPr>
            <a:t>+729</a:t>
          </a:r>
          <a:endParaRPr lang="ru-RU" sz="14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0.62334</cdr:x>
      <cdr:y>0.45049</cdr:y>
    </cdr:from>
    <cdr:to>
      <cdr:x>0.71267</cdr:x>
      <cdr:y>0.5069</cdr:y>
    </cdr:to>
    <cdr:sp macro="" textlink="">
      <cdr:nvSpPr>
        <cdr:cNvPr id="9" name="Скругленный прямоугольник 8"/>
        <cdr:cNvSpPr/>
      </cdr:nvSpPr>
      <cdr:spPr>
        <a:xfrm xmlns:a="http://schemas.openxmlformats.org/drawingml/2006/main">
          <a:off x="5477773" y="2824645"/>
          <a:ext cx="785004" cy="35368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8B8B"/>
        </a:solidFill>
        <a:ln xmlns:a="http://schemas.openxmlformats.org/drawingml/2006/main" w="12700" cap="flat" cmpd="sng" algn="ctr">
          <a:solidFill>
            <a:srgbClr val="5B9BD5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solidFill>
                <a:sysClr val="windowText" lastClr="000000"/>
              </a:solidFill>
            </a:rPr>
            <a:t>-178</a:t>
          </a:r>
          <a:endParaRPr lang="ru-RU" sz="14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0.62138</cdr:x>
      <cdr:y>0.72091</cdr:y>
    </cdr:from>
    <cdr:to>
      <cdr:x>0.71071</cdr:x>
      <cdr:y>0.77732</cdr:y>
    </cdr:to>
    <cdr:sp macro="" textlink="">
      <cdr:nvSpPr>
        <cdr:cNvPr id="10" name="Скругленный прямоугольник 9"/>
        <cdr:cNvSpPr/>
      </cdr:nvSpPr>
      <cdr:spPr>
        <a:xfrm xmlns:a="http://schemas.openxmlformats.org/drawingml/2006/main">
          <a:off x="5460521" y="4520241"/>
          <a:ext cx="785004" cy="35368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8B8B"/>
        </a:solidFill>
        <a:ln xmlns:a="http://schemas.openxmlformats.org/drawingml/2006/main" w="12700" cap="flat" cmpd="sng" algn="ctr">
          <a:solidFill>
            <a:srgbClr val="5B9BD5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solidFill>
                <a:sysClr val="windowText" lastClr="000000"/>
              </a:solidFill>
            </a:rPr>
            <a:t>-13</a:t>
          </a:r>
          <a:endParaRPr lang="ru-RU" sz="1400" b="1" dirty="0">
            <a:solidFill>
              <a:sysClr val="windowText" lastClr="000000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0.12799</cdr:x>
      <cdr:y>0.12806</cdr:y>
    </cdr:from>
    <cdr:to>
      <cdr:x>0.34547</cdr:x>
      <cdr:y>0.30377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61048" y="370935"/>
          <a:ext cx="1802921" cy="5089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0.13319</cdr:x>
      <cdr:y>0.06826</cdr:y>
    </cdr:from>
    <cdr:to>
      <cdr:x>0.24974</cdr:x>
      <cdr:y>0.20823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61591" y="229229"/>
          <a:ext cx="1016468" cy="470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dirty="0">
              <a:solidFill>
                <a:srgbClr val="FF0000"/>
              </a:solidFill>
            </a:rPr>
            <a:t>19 563</a:t>
          </a:r>
        </a:p>
      </cdr:txBody>
    </cdr:sp>
  </cdr:relSizeAnchor>
  <cdr:relSizeAnchor xmlns:cdr="http://schemas.openxmlformats.org/drawingml/2006/chartDrawing">
    <cdr:from>
      <cdr:x>0.44225</cdr:x>
      <cdr:y>0</cdr:y>
    </cdr:from>
    <cdr:to>
      <cdr:x>0.55879</cdr:x>
      <cdr:y>0.13997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666226" y="-150963"/>
          <a:ext cx="966158" cy="4054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800" b="1" dirty="0" smtClean="0">
              <a:solidFill>
                <a:srgbClr val="FF0000"/>
              </a:solidFill>
            </a:rPr>
            <a:t>22 323</a:t>
          </a:r>
          <a:endParaRPr lang="ru-RU" sz="2800" b="1" dirty="0">
            <a:solidFill>
              <a:srgbClr val="FF00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0.32899</cdr:x>
      <cdr:y>0.32272</cdr:y>
    </cdr:from>
    <cdr:to>
      <cdr:x>0.34948</cdr:x>
      <cdr:y>0.4065</cdr:y>
    </cdr:to>
    <cdr:sp macro="" textlink="">
      <cdr:nvSpPr>
        <cdr:cNvPr id="2" name="Стрелка вверх 1"/>
        <cdr:cNvSpPr/>
      </cdr:nvSpPr>
      <cdr:spPr>
        <a:xfrm xmlns:a="http://schemas.openxmlformats.org/drawingml/2006/main">
          <a:off x="2504184" y="1785669"/>
          <a:ext cx="155988" cy="463546"/>
        </a:xfrm>
        <a:prstGeom xmlns:a="http://schemas.openxmlformats.org/drawingml/2006/main" prst="upArrow">
          <a:avLst/>
        </a:prstGeom>
        <a:solidFill xmlns:a="http://schemas.openxmlformats.org/drawingml/2006/main">
          <a:srgbClr val="00B050"/>
        </a:solidFill>
        <a:ln xmlns:a="http://schemas.openxmlformats.org/drawingml/2006/main" w="12700" cap="flat" cmpd="sng" algn="ctr">
          <a:solidFill>
            <a:srgbClr val="70AD47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0.32654</cdr:x>
      <cdr:y>0.64721</cdr:y>
    </cdr:from>
    <cdr:to>
      <cdr:x>0.34786</cdr:x>
      <cdr:y>0.72519</cdr:y>
    </cdr:to>
    <cdr:sp macro="" textlink="">
      <cdr:nvSpPr>
        <cdr:cNvPr id="3" name="Стрелка вверх 2"/>
        <cdr:cNvSpPr/>
      </cdr:nvSpPr>
      <cdr:spPr>
        <a:xfrm xmlns:a="http://schemas.openxmlformats.org/drawingml/2006/main">
          <a:off x="2869572" y="4058111"/>
          <a:ext cx="187325" cy="488950"/>
        </a:xfrm>
        <a:prstGeom xmlns:a="http://schemas.openxmlformats.org/drawingml/2006/main" prst="upArrow">
          <a:avLst/>
        </a:prstGeom>
        <a:solidFill xmlns:a="http://schemas.openxmlformats.org/drawingml/2006/main">
          <a:srgbClr val="00B050"/>
        </a:solidFill>
        <a:ln xmlns:a="http://schemas.openxmlformats.org/drawingml/2006/main" w="12700" cap="flat" cmpd="sng" algn="ctr">
          <a:solidFill>
            <a:srgbClr val="70AD47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0.64981</cdr:x>
      <cdr:y>0.33675</cdr:y>
    </cdr:from>
    <cdr:to>
      <cdr:x>0.67134</cdr:x>
      <cdr:y>0.38229</cdr:y>
    </cdr:to>
    <cdr:sp macro="" textlink="">
      <cdr:nvSpPr>
        <cdr:cNvPr id="5" name="Стрелка вверх 4"/>
        <cdr:cNvSpPr/>
      </cdr:nvSpPr>
      <cdr:spPr>
        <a:xfrm xmlns:a="http://schemas.openxmlformats.org/drawingml/2006/main" rot="10800000">
          <a:off x="4946157" y="1863286"/>
          <a:ext cx="163881" cy="251978"/>
        </a:xfrm>
        <a:prstGeom xmlns:a="http://schemas.openxmlformats.org/drawingml/2006/main" prst="upArrow">
          <a:avLst/>
        </a:prstGeom>
        <a:solidFill xmlns:a="http://schemas.openxmlformats.org/drawingml/2006/main">
          <a:srgbClr val="FF0000"/>
        </a:solidFill>
        <a:ln xmlns:a="http://schemas.openxmlformats.org/drawingml/2006/main" w="12700" cap="flat" cmpd="sng" algn="ctr">
          <a:solidFill>
            <a:srgbClr val="FF0000"/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0.65888</cdr:x>
      <cdr:y>0.66727</cdr:y>
    </cdr:from>
    <cdr:to>
      <cdr:x>0.68041</cdr:x>
      <cdr:y>0.70727</cdr:y>
    </cdr:to>
    <cdr:sp macro="" textlink="">
      <cdr:nvSpPr>
        <cdr:cNvPr id="7" name="Стрелка вверх 6"/>
        <cdr:cNvSpPr/>
      </cdr:nvSpPr>
      <cdr:spPr>
        <a:xfrm xmlns:a="http://schemas.openxmlformats.org/drawingml/2006/main" rot="10800000">
          <a:off x="5015193" y="3692090"/>
          <a:ext cx="163881" cy="221324"/>
        </a:xfrm>
        <a:prstGeom xmlns:a="http://schemas.openxmlformats.org/drawingml/2006/main" prst="upArrow">
          <a:avLst/>
        </a:prstGeom>
        <a:solidFill xmlns:a="http://schemas.openxmlformats.org/drawingml/2006/main">
          <a:srgbClr val="FF0000"/>
        </a:solidFill>
        <a:ln xmlns:a="http://schemas.openxmlformats.org/drawingml/2006/main" w="12700" cap="flat" cmpd="sng" algn="ctr">
          <a:solidFill>
            <a:srgbClr val="FF0000"/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0.28035</cdr:x>
      <cdr:y>0.71093</cdr:y>
    </cdr:from>
    <cdr:to>
      <cdr:x>0.38579</cdr:x>
      <cdr:y>0.78007</cdr:y>
    </cdr:to>
    <cdr:sp macro="" textlink="">
      <cdr:nvSpPr>
        <cdr:cNvPr id="8" name="Скругленный прямоугольник 7"/>
        <cdr:cNvSpPr/>
      </cdr:nvSpPr>
      <cdr:spPr>
        <a:xfrm xmlns:a="http://schemas.openxmlformats.org/drawingml/2006/main">
          <a:off x="2133960" y="3933645"/>
          <a:ext cx="802570" cy="38257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70AD47">
            <a:lumMod val="40000"/>
            <a:lumOff val="60000"/>
          </a:srgbClr>
        </a:solidFill>
        <a:ln xmlns:a="http://schemas.openxmlformats.org/drawingml/2006/main" w="12700" cap="flat" cmpd="sng" algn="ctr">
          <a:solidFill>
            <a:srgbClr val="5B9BD5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ru-RU" sz="1400" b="1" dirty="0" smtClean="0">
            <a:solidFill>
              <a:sysClr val="windowText" lastClr="000000"/>
            </a:solidFill>
          </a:endParaRPr>
        </a:p>
        <a:p xmlns:a="http://schemas.openxmlformats.org/drawingml/2006/main">
          <a:pPr algn="ctr"/>
          <a:r>
            <a:rPr lang="ru-RU" sz="1400" b="1" dirty="0" smtClean="0">
              <a:solidFill>
                <a:sysClr val="windowText" lastClr="000000"/>
              </a:solidFill>
            </a:rPr>
            <a:t>+1 753</a:t>
          </a:r>
        </a:p>
        <a:p xmlns:a="http://schemas.openxmlformats.org/drawingml/2006/main">
          <a:pPr algn="ctr"/>
          <a:endParaRPr lang="ru-RU" sz="14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0.61541</cdr:x>
      <cdr:y>0.38189</cdr:y>
    </cdr:from>
    <cdr:to>
      <cdr:x>0.71327</cdr:x>
      <cdr:y>0.4383</cdr:y>
    </cdr:to>
    <cdr:sp macro="" textlink="">
      <cdr:nvSpPr>
        <cdr:cNvPr id="9" name="Скругленный прямоугольник 8"/>
        <cdr:cNvSpPr/>
      </cdr:nvSpPr>
      <cdr:spPr>
        <a:xfrm xmlns:a="http://schemas.openxmlformats.org/drawingml/2006/main">
          <a:off x="4684336" y="2113057"/>
          <a:ext cx="744914" cy="31212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8B8B"/>
        </a:solidFill>
        <a:ln xmlns:a="http://schemas.openxmlformats.org/drawingml/2006/main" w="12700" cap="flat" cmpd="sng" algn="ctr">
          <a:solidFill>
            <a:srgbClr val="5B9BD5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solidFill>
                <a:sysClr val="windowText" lastClr="000000"/>
              </a:solidFill>
            </a:rPr>
            <a:t>-187</a:t>
          </a:r>
          <a:endParaRPr lang="ru-RU" sz="14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0.61685</cdr:x>
      <cdr:y>0.71</cdr:y>
    </cdr:from>
    <cdr:to>
      <cdr:x>0.71554</cdr:x>
      <cdr:y>0.77173</cdr:y>
    </cdr:to>
    <cdr:sp macro="" textlink="">
      <cdr:nvSpPr>
        <cdr:cNvPr id="10" name="Скругленный прямоугольник 9"/>
        <cdr:cNvSpPr/>
      </cdr:nvSpPr>
      <cdr:spPr>
        <a:xfrm xmlns:a="http://schemas.openxmlformats.org/drawingml/2006/main">
          <a:off x="4695273" y="3928494"/>
          <a:ext cx="751230" cy="34158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8B8B"/>
        </a:solidFill>
        <a:ln xmlns:a="http://schemas.openxmlformats.org/drawingml/2006/main" w="12700" cap="flat" cmpd="sng" algn="ctr">
          <a:solidFill>
            <a:srgbClr val="5B9BD5">
              <a:shade val="50000"/>
            </a:srgbClr>
          </a:solidFill>
          <a:prstDash val="solid"/>
          <a:miter lim="800000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solidFill>
                <a:sysClr val="windowText" lastClr="000000"/>
              </a:solidFill>
            </a:rPr>
            <a:t>-105</a:t>
          </a:r>
          <a:endParaRPr lang="ru-RU" sz="1400" b="1" dirty="0">
            <a:solidFill>
              <a:sysClr val="windowText" lastClr="0000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0.13319</cdr:x>
      <cdr:y>0.03872</cdr:y>
    </cdr:from>
    <cdr:to>
      <cdr:x>0.24974</cdr:x>
      <cdr:y>0.17869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04181" y="112142"/>
          <a:ext cx="966158" cy="4054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dirty="0" smtClean="0">
              <a:solidFill>
                <a:srgbClr val="FF0000"/>
              </a:solidFill>
            </a:rPr>
            <a:t>19 733</a:t>
          </a:r>
          <a:endParaRPr lang="ru-RU" sz="2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0.44225</cdr:x>
      <cdr:y>0</cdr:y>
    </cdr:from>
    <cdr:to>
      <cdr:x>0.55879</cdr:x>
      <cdr:y>0.13997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666226" y="-150963"/>
          <a:ext cx="966158" cy="4054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800" b="1" dirty="0" smtClean="0">
              <a:solidFill>
                <a:srgbClr val="FF0000"/>
              </a:solidFill>
            </a:rPr>
            <a:t>22  420</a:t>
          </a:r>
          <a:endParaRPr lang="ru-RU" sz="2800" b="1" dirty="0">
            <a:solidFill>
              <a:srgbClr val="FF00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0.14107</cdr:x>
      <cdr:y>0.06571</cdr:y>
    </cdr:from>
    <cdr:to>
      <cdr:x>0.24762</cdr:x>
      <cdr:y>0.1208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10666" y="331929"/>
          <a:ext cx="914415" cy="2782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0.24655</cdr:x>
      <cdr:y>0.09458</cdr:y>
    </cdr:from>
    <cdr:to>
      <cdr:x>0.29473</cdr:x>
      <cdr:y>0.17643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115906" y="477771"/>
          <a:ext cx="413481" cy="4134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/>
            <a:t>7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0.34739</cdr:x>
      <cdr:y>0.06474</cdr:y>
    </cdr:from>
    <cdr:to>
      <cdr:x>0.45172</cdr:x>
      <cdr:y>0.14393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981326" y="327026"/>
          <a:ext cx="895350" cy="400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24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0.58264</cdr:x>
      <cdr:y>0.60759</cdr:y>
    </cdr:from>
    <cdr:to>
      <cdr:x>0.98216</cdr:x>
      <cdr:y>0.68841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5040560" y="3456384"/>
          <a:ext cx="3456384" cy="4597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CF8E0"/>
        </a:solidFill>
        <a:ln xmlns:a="http://schemas.openxmlformats.org/drawingml/2006/main">
          <a:solidFill>
            <a:srgbClr val="FCF8E0">
              <a:lumMod val="50000"/>
            </a:srgbClr>
          </a:solidFill>
        </a:ln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rgbClr val="002060"/>
              </a:solidFill>
              <a:latin typeface="Calibri"/>
            </a:defRPr>
          </a:lvl9pPr>
        </a:lstStyle>
        <a:p xmlns:a="http://schemas.openxmlformats.org/drawingml/2006/main">
          <a:r>
            <a:rPr lang="ru-RU" sz="1050" dirty="0" smtClean="0">
              <a:latin typeface="Times New Roman" pitchFamily="18" charset="0"/>
              <a:cs typeface="Times New Roman" pitchFamily="18" charset="0"/>
            </a:rPr>
            <a:t>Дебиторская задолженность по доходам,(начислено, но не получено доходов)</a:t>
          </a:r>
          <a:endParaRPr lang="ru-RU" sz="1050" dirty="0" smtClean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5465B8C-C65F-4A6D-B82C-5E2652C605E0}" type="datetimeFigureOut">
              <a:rPr lang="ru-RU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834"/>
            <a:ext cx="5438140" cy="4466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74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274"/>
            <a:ext cx="2945659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17C5441-66EE-4189-B907-B7C60EFD43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345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CCF8BE-23CF-432C-9B41-BE47D439AC16}" type="slidenum">
              <a:rPr 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dirty="0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6082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b="0" i="0" baseline="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8B232-6756-4623-B63B-18F5D41282A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1305B2-AF2C-4A8C-B6AF-5E7F40AC378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spcBef>
                <a:spcPct val="0"/>
              </a:spcBef>
              <a:buFontTx/>
              <a:buAutoNum type="arabicParenR"/>
            </a:pPr>
            <a:r>
              <a:rPr lang="ru-RU" dirty="0" smtClean="0"/>
              <a:t>Убрать пояснения оставить разницу в цифрах, </a:t>
            </a:r>
            <a:r>
              <a:rPr lang="ru-RU" dirty="0" err="1" smtClean="0"/>
              <a:t>табл</a:t>
            </a:r>
            <a:r>
              <a:rPr lang="ru-RU" dirty="0" smtClean="0"/>
              <a:t> тоже убрать</a:t>
            </a:r>
          </a:p>
          <a:p>
            <a:pPr marL="228600" indent="-228600">
              <a:spcBef>
                <a:spcPct val="0"/>
              </a:spcBef>
              <a:buFontTx/>
              <a:buAutoNum type="arabicParenR"/>
            </a:pPr>
            <a:r>
              <a:rPr lang="ru-RU" dirty="0" smtClean="0"/>
              <a:t>Стрелка динамика добавить итого</a:t>
            </a:r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B09973-A405-4165-A457-7CCB63454BD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D5308D-C13C-4518-BA77-F7642AD80DF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84A8-4D09-495D-8020-CBC8943E0F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B8472E-2258-4DC5-A851-AD34EA57DB72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627B1-6371-4B41-BDCC-729D471CB2B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5583382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CAC91F-A0DE-47D7-8F73-D8CB70BD8E82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56998-D856-4200-B4FE-7D45098661C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400658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F4C0F5-A013-4E80-9342-65345C13D56F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8F2D66-2F3D-4275-B391-B6A5B5C949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406052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1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AFF28-2992-44BD-B896-69488C332BEB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B8BEA-4209-4625-86EC-9A135FA529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3804108"/>
      </p:ext>
    </p:extLst>
  </p:cSld>
  <p:clrMapOvr>
    <a:masterClrMapping/>
  </p:clrMapOvr>
  <p:transition spd="slow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4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D371C5-91F4-43F2-A0BE-04313B3F3F90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782317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0515DF-D078-4A68-A397-44FAF8F2D31A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4C951-E7BD-459A-9B91-7EA61E02F18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6692651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F6A7F-C054-4AAB-A99A-7A723C72F8E8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996727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F04BFB-C729-4BF4-869A-30E504BA2FC0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8C440-55CD-4FB2-9CB4-C0805882EF6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129231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8F3521-6FFD-43B7-9868-E6689FC55F1A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ED6C7-D47E-492D-B23D-9AAAAF0671B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641969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42B340-DCF6-4FF4-959A-446844AD05D1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7A92C-CA57-49A1-8B42-3A70885328D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710479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29E7BE-BCDD-4958-9B82-E23573AAE183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37F54-6C11-434B-9475-B9E1F933B85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655922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F478B5-84D0-41C2-B2A9-66B21E02E390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1B2B4C-3EE0-43B2-8C43-59EE183E9C6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99090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32D7AB-3749-47A6-82AA-C5F43A167070}" type="datetime1">
              <a:rPr lang="ru-RU" smtClean="0"/>
              <a:pPr>
                <a:defRPr/>
              </a:pPr>
              <a:t>05.06.2020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92B8BEA-4209-4625-86EC-9A135FA529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802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13" r:id="rId1"/>
    <p:sldLayoutId id="2147484914" r:id="rId2"/>
    <p:sldLayoutId id="2147484915" r:id="rId3"/>
    <p:sldLayoutId id="2147484916" r:id="rId4"/>
    <p:sldLayoutId id="2147484917" r:id="rId5"/>
    <p:sldLayoutId id="2147484918" r:id="rId6"/>
    <p:sldLayoutId id="2147484919" r:id="rId7"/>
    <p:sldLayoutId id="2147484920" r:id="rId8"/>
    <p:sldLayoutId id="2147484921" r:id="rId9"/>
    <p:sldLayoutId id="2147484922" r:id="rId10"/>
    <p:sldLayoutId id="2147484923" r:id="rId11"/>
    <p:sldLayoutId id="2147484924" r:id="rId12"/>
  </p:sldLayoutIdLst>
  <p:transition spd="slow">
    <p:cover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gif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jpeg"/><Relationship Id="rId3" Type="http://schemas.openxmlformats.org/officeDocument/2006/relationships/image" Target="../media/image17.gif"/><Relationship Id="rId7" Type="http://schemas.openxmlformats.org/officeDocument/2006/relationships/hyperlink" Target="http://budget.gov.ru/" TargetMode="External"/><Relationship Id="rId12" Type="http://schemas.openxmlformats.org/officeDocument/2006/relationships/hyperlink" Target="https://www.admnkz.info/" TargetMode="External"/><Relationship Id="rId2" Type="http://schemas.openxmlformats.org/officeDocument/2006/relationships/hyperlink" Target="https://www.ofukem.ru/activity/budget-citizen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11" Type="http://schemas.openxmlformats.org/officeDocument/2006/relationships/hyperlink" Target="http://www.finnkz.ru/web/budget_open.aspx" TargetMode="External"/><Relationship Id="rId5" Type="http://schemas.openxmlformats.org/officeDocument/2006/relationships/hyperlink" Target="http://finnkz.ru/" TargetMode="External"/><Relationship Id="rId15" Type="http://schemas.openxmlformats.org/officeDocument/2006/relationships/image" Target="../media/image23.jpeg"/><Relationship Id="rId10" Type="http://schemas.openxmlformats.org/officeDocument/2006/relationships/image" Target="../media/image21.jpeg"/><Relationship Id="rId4" Type="http://schemas.openxmlformats.org/officeDocument/2006/relationships/hyperlink" Target="http://www.minfin.ru/common/upload/library/2013/12/main/Budzhet_dlya_grazhdan_k_349-FZ.pdf" TargetMode="External"/><Relationship Id="rId9" Type="http://schemas.openxmlformats.org/officeDocument/2006/relationships/image" Target="../media/image20.jpeg"/><Relationship Id="rId14" Type="http://schemas.openxmlformats.org/officeDocument/2006/relationships/hyperlink" Target="https://www.minfin.ru/ru/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36842"/>
            <a:ext cx="4752528" cy="6060510"/>
          </a:xfrm>
          <a:prstGeom prst="rect">
            <a:avLst/>
          </a:prstGeom>
          <a:effectLst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149080"/>
          </a:xfr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latin typeface="Cambria" panose="02040503050406030204" pitchFamily="18" charset="0"/>
              </a:rPr>
              <a:t>«Бюджет для граждан»</a:t>
            </a:r>
            <a:br>
              <a:rPr lang="ru-RU" sz="4000" b="1" dirty="0" smtClean="0">
                <a:latin typeface="Cambria" panose="02040503050406030204" pitchFamily="18" charset="0"/>
              </a:rPr>
            </a:br>
            <a:r>
              <a:rPr lang="ru-RU" sz="4000" b="1" dirty="0" smtClean="0">
                <a:latin typeface="Cambria" panose="02040503050406030204" pitchFamily="18" charset="0"/>
              </a:rPr>
              <a:t/>
            </a:r>
            <a:br>
              <a:rPr lang="ru-RU" sz="4000" b="1" dirty="0" smtClean="0">
                <a:latin typeface="Cambria" panose="02040503050406030204" pitchFamily="18" charset="0"/>
              </a:rPr>
            </a:br>
            <a:r>
              <a:rPr lang="ru-RU" sz="4000" b="1" dirty="0" smtClean="0">
                <a:latin typeface="Cambria" panose="02040503050406030204" pitchFamily="18" charset="0"/>
              </a:rPr>
              <a:t>Исполнение бюджета Новокузнецкого городского округа</a:t>
            </a:r>
            <a:br>
              <a:rPr lang="ru-RU" sz="4000" b="1" dirty="0" smtClean="0">
                <a:latin typeface="Cambria" panose="02040503050406030204" pitchFamily="18" charset="0"/>
              </a:rPr>
            </a:br>
            <a:r>
              <a:rPr lang="ru-RU" sz="4000" b="1" dirty="0" smtClean="0">
                <a:latin typeface="Cambria" panose="02040503050406030204" pitchFamily="18" charset="0"/>
              </a:rPr>
              <a:t>за 2019 год</a:t>
            </a:r>
            <a:endParaRPr lang="ru-RU" sz="4000" b="1" dirty="0">
              <a:latin typeface="Cambria" panose="02040503050406030204" pitchFamily="18" charset="0"/>
            </a:endParaRPr>
          </a:p>
        </p:txBody>
      </p:sp>
      <p:sp>
        <p:nvSpPr>
          <p:cNvPr id="14338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" y="5445224"/>
            <a:ext cx="9144000" cy="129614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ambria" panose="02040503050406030204" pitchFamily="18" charset="0"/>
              </a:rPr>
              <a:t>По материалам решения Новокузнецкого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r>
              <a:rPr lang="ru-RU" dirty="0" smtClean="0">
                <a:latin typeface="Cambria" panose="02040503050406030204" pitchFamily="18" charset="0"/>
              </a:rPr>
              <a:t>городского Совета народных депутатов </a:t>
            </a:r>
          </a:p>
          <a:p>
            <a:r>
              <a:rPr lang="ru-RU" dirty="0" smtClean="0">
                <a:latin typeface="Cambria" panose="02040503050406030204" pitchFamily="18" charset="0"/>
              </a:rPr>
              <a:t>№ 6/38 от 26.05.2020 </a:t>
            </a:r>
          </a:p>
          <a:p>
            <a:r>
              <a:rPr lang="ru-RU" dirty="0" smtClean="0">
                <a:latin typeface="Cambria" panose="02040503050406030204" pitchFamily="18" charset="0"/>
              </a:rPr>
              <a:t>«Об утверждении отчёта об исполнении бюджета </a:t>
            </a:r>
          </a:p>
          <a:p>
            <a:r>
              <a:rPr lang="ru-RU" dirty="0" smtClean="0">
                <a:latin typeface="Cambria" panose="02040503050406030204" pitchFamily="18" charset="0"/>
              </a:rPr>
              <a:t>Новокузнецкого городского округа за 2019 год»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Диаграмма 26"/>
          <p:cNvGraphicFramePr/>
          <p:nvPr/>
        </p:nvGraphicFramePr>
        <p:xfrm>
          <a:off x="0" y="431014"/>
          <a:ext cx="4585648" cy="3636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13401" y="0"/>
            <a:ext cx="8497887" cy="48461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>Структура  неналоговых доходов бюджета в 2019 году</a:t>
            </a:r>
            <a:endParaRPr lang="ru-RU" sz="2000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934200" y="6492875"/>
            <a:ext cx="20574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5318F9-8D5F-47F7-B998-107DFC63C0B5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авая фигурная скобка 16"/>
          <p:cNvSpPr/>
          <p:nvPr/>
        </p:nvSpPr>
        <p:spPr>
          <a:xfrm>
            <a:off x="3671184" y="827803"/>
            <a:ext cx="358775" cy="2867910"/>
          </a:xfrm>
          <a:prstGeom prst="rightBrace">
            <a:avLst>
              <a:gd name="adj1" fmla="val 67858"/>
              <a:gd name="adj2" fmla="val 5061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393" name="TextBox 1"/>
          <p:cNvSpPr txBox="1">
            <a:spLocks noChangeArrowheads="1"/>
          </p:cNvSpPr>
          <p:nvPr/>
        </p:nvSpPr>
        <p:spPr bwMode="auto">
          <a:xfrm>
            <a:off x="1431613" y="2038223"/>
            <a:ext cx="1404733" cy="45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  <a:cs typeface="+mn-cs"/>
              </a:rPr>
              <a:t>608</a:t>
            </a:r>
            <a:endParaRPr lang="ru-RU" sz="28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6395" name="TextBox 14"/>
          <p:cNvSpPr txBox="1">
            <a:spLocks noChangeArrowheads="1"/>
          </p:cNvSpPr>
          <p:nvPr/>
        </p:nvSpPr>
        <p:spPr bwMode="auto">
          <a:xfrm rot="-5400000">
            <a:off x="2829886" y="1971428"/>
            <a:ext cx="2546844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в том числе:</a:t>
            </a:r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4408227" y="805219"/>
          <a:ext cx="4366807" cy="260381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562066"/>
                <a:gridCol w="804741"/>
              </a:tblGrid>
              <a:tr h="26620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Арендная плата за землю</a:t>
                      </a: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248</a:t>
                      </a: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</a:tr>
              <a:tr h="304307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Доходы от сдачи в аренду имущества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46905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Прочие доходы от использования имущества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22189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Платежи при пользовании природными ресурсами</a:t>
                      </a:r>
                    </a:p>
                  </a:txBody>
                  <a:tcPr marL="9525" marR="9525" marT="9525" marB="0" anchor="b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9900"/>
                    </a:solidFill>
                  </a:tcPr>
                </a:tc>
              </a:tr>
              <a:tr h="420954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Доходы от оказания платных услуг и компенсации затрат</a:t>
                      </a: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</a:tr>
              <a:tr h="52103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Доходы от продажи материальных и нематериальных активов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75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75000"/>
                        <a:alpha val="88000"/>
                      </a:schemeClr>
                    </a:solidFill>
                  </a:tcPr>
                </a:tc>
              </a:tr>
              <a:tr h="306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Штрафы, санкции, возмещение ущерба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13812" y="4053385"/>
          <a:ext cx="8725472" cy="2593073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095167"/>
                <a:gridCol w="1241946"/>
                <a:gridCol w="1146412"/>
                <a:gridCol w="1241947"/>
              </a:tblGrid>
              <a:tr h="4308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Доходы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ED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План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ED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Исполнено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ED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% Исполнения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EDA3"/>
                    </a:solidFill>
                  </a:tcPr>
                </a:tc>
              </a:tr>
              <a:tr h="37856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/>
                        <a:t>Доходы</a:t>
                      </a:r>
                      <a:r>
                        <a:rPr lang="ru-RU" sz="1500" u="none" strike="noStrike" baseline="0" dirty="0" smtClean="0"/>
                        <a:t> от </a:t>
                      </a:r>
                      <a:r>
                        <a:rPr lang="ru-RU" sz="1500" u="none" strike="noStrike" dirty="0" smtClean="0"/>
                        <a:t>арендной </a:t>
                      </a:r>
                      <a:r>
                        <a:rPr lang="ru-RU" sz="1500" u="none" strike="noStrike" dirty="0"/>
                        <a:t>платы за </a:t>
                      </a:r>
                      <a:r>
                        <a:rPr lang="ru-RU" sz="1500" u="none" strike="noStrike" dirty="0" smtClean="0"/>
                        <a:t>земельные</a:t>
                      </a:r>
                      <a:r>
                        <a:rPr lang="ru-RU" sz="1500" u="none" strike="noStrike" baseline="0" dirty="0" smtClean="0"/>
                        <a:t> </a:t>
                      </a:r>
                      <a:r>
                        <a:rPr lang="ru-RU" sz="1500" u="none" strike="noStrike" dirty="0" smtClean="0"/>
                        <a:t>участки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252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248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/>
                        <a:t>98,2</a:t>
                      </a:r>
                      <a:endParaRPr lang="ru-RU" sz="1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1712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/>
                        <a:t>Доходы от сдачи в аренду </a:t>
                      </a:r>
                      <a:r>
                        <a:rPr lang="ru-RU" sz="1500" u="none" strike="noStrike" dirty="0" smtClean="0"/>
                        <a:t>имущества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64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67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/>
                        <a:t>103,6</a:t>
                      </a:r>
                      <a:endParaRPr lang="ru-RU" sz="1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1712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/>
                        <a:t>Прочие доходы от использования </a:t>
                      </a:r>
                      <a:r>
                        <a:rPr lang="ru-RU" sz="1500" u="none" strike="noStrike" dirty="0" smtClean="0"/>
                        <a:t>имущества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62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62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/>
                        <a:t>99,9</a:t>
                      </a:r>
                      <a:endParaRPr lang="ru-RU" sz="1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/>
                        <a:t>Платежи при пользовании природными ресурсами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62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62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/>
                        <a:t>99,8</a:t>
                      </a:r>
                      <a:endParaRPr lang="ru-RU" sz="15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1712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/>
                        <a:t>Доходы от оказания платных услуг и компенсации затрат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44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44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98,0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4184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/>
                        <a:t>Доходы от продажи материальных и нематериальных активов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41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40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98,8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1712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/>
                        <a:t>Штрафы, санкции, возмещение ущерба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85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85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100,8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7686588" y="433540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Диаграмма 26"/>
          <p:cNvGraphicFramePr/>
          <p:nvPr/>
        </p:nvGraphicFramePr>
        <p:xfrm>
          <a:off x="313898" y="458311"/>
          <a:ext cx="3998795" cy="3636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13401" y="0"/>
            <a:ext cx="8497887" cy="66874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>Структура  безвозмездных поступлений бюджета </a:t>
            </a:r>
            <a:br>
              <a:rPr lang="ru-RU" sz="2000" b="1" dirty="0" smtClean="0">
                <a:latin typeface="Cambria" panose="02040503050406030204" pitchFamily="18" charset="0"/>
              </a:rPr>
            </a:br>
            <a:r>
              <a:rPr lang="ru-RU" sz="2000" b="1" dirty="0" smtClean="0">
                <a:latin typeface="Cambria" panose="02040503050406030204" pitchFamily="18" charset="0"/>
              </a:rPr>
              <a:t>в 2019 году</a:t>
            </a:r>
            <a:endParaRPr lang="ru-RU" sz="2000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934200" y="6492875"/>
            <a:ext cx="20574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5318F9-8D5F-47F7-B998-107DFC63C0B5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авая фигурная скобка 16"/>
          <p:cNvSpPr/>
          <p:nvPr/>
        </p:nvSpPr>
        <p:spPr>
          <a:xfrm>
            <a:off x="3584920" y="776044"/>
            <a:ext cx="358775" cy="2867910"/>
          </a:xfrm>
          <a:prstGeom prst="rightBrace">
            <a:avLst>
              <a:gd name="adj1" fmla="val 67858"/>
              <a:gd name="adj2" fmla="val 5061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393" name="TextBox 1"/>
          <p:cNvSpPr txBox="1">
            <a:spLocks noChangeArrowheads="1"/>
          </p:cNvSpPr>
          <p:nvPr/>
        </p:nvSpPr>
        <p:spPr bwMode="auto">
          <a:xfrm>
            <a:off x="1374060" y="2064103"/>
            <a:ext cx="1404733" cy="45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  <a:cs typeface="+mn-cs"/>
              </a:rPr>
              <a:t>15 217*</a:t>
            </a:r>
            <a:endParaRPr lang="ru-RU" sz="28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6395" name="TextBox 14"/>
          <p:cNvSpPr txBox="1">
            <a:spLocks noChangeArrowheads="1"/>
          </p:cNvSpPr>
          <p:nvPr/>
        </p:nvSpPr>
        <p:spPr bwMode="auto">
          <a:xfrm rot="-5400000">
            <a:off x="2912544" y="2071912"/>
            <a:ext cx="2546844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в том числе:</a:t>
            </a:r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4503761" y="947879"/>
          <a:ext cx="4203034" cy="240366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15052"/>
                <a:gridCol w="1387982"/>
              </a:tblGrid>
              <a:tr h="334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Дотации, в том числе:</a:t>
                      </a:r>
                      <a:endParaRPr lang="ru-RU" sz="15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3 872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</a:tr>
              <a:tr h="334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на выравнивание бюджетной обеспеченности</a:t>
                      </a:r>
                      <a:endParaRPr lang="ru-RU" sz="15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3 316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</a:tr>
              <a:tr h="334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на поддержку мер по обеспечению сбалансированности бюджетов</a:t>
                      </a:r>
                      <a:endParaRPr lang="ru-RU" sz="15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556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</a:tr>
              <a:tr h="20522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5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1 863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334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5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9 015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334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МБТ</a:t>
                      </a:r>
                      <a:endParaRPr lang="ru-RU" sz="1500" b="0" i="1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440</a:t>
                      </a:r>
                    </a:p>
                  </a:txBody>
                  <a:tcPr marL="9525" marR="9525" marT="9525" marB="0" anchor="b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2893324" y="3676177"/>
          <a:ext cx="6621611" cy="3181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151899" y="3892342"/>
            <a:ext cx="2620370" cy="1533442"/>
          </a:xfrm>
          <a:prstGeom prst="roundRect">
            <a:avLst/>
          </a:prstGeom>
          <a:solidFill>
            <a:schemeClr val="accent6">
              <a:lumMod val="9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Всего: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2018 год – </a:t>
            </a:r>
            <a:r>
              <a:rPr lang="ru-RU" sz="18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13 144*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2019 год – </a:t>
            </a:r>
            <a:r>
              <a:rPr lang="ru-RU" sz="18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15 217*</a:t>
            </a:r>
            <a:endParaRPr lang="ru-RU" sz="18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050754"/>
            <a:ext cx="3193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*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том числе прочие безвозмездные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2018 год  49 млн. руб.;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2019 год 31 млн.руб.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5447804"/>
            <a:ext cx="40464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*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том числе возвраты МБТ  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2018 год -6 млн.руб.;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2019 год -4 млн.руб.</a:t>
            </a:r>
            <a:endParaRPr lang="ru-RU" sz="12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695214" y="54568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45725" y="3621973"/>
            <a:ext cx="21969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Иные МБТ 2018 год 10 млн. руб.</a:t>
            </a:r>
            <a:endParaRPr lang="ru-RU" sz="1000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33349"/>
            <a:ext cx="9144000" cy="1228725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latin typeface="Cambria" pitchFamily="18" charset="0"/>
                <a:ea typeface="+mn-ea"/>
                <a:cs typeface="Arial" pitchFamily="34" charset="0"/>
              </a:rPr>
              <a:t>3. Расходы бюджета</a:t>
            </a:r>
            <a:r>
              <a:rPr lang="ru-RU" sz="2800" b="1" dirty="0" smtClean="0">
                <a:latin typeface="Cambria" panose="02040503050406030204" pitchFamily="18" charset="0"/>
              </a:rPr>
              <a:t/>
            </a:r>
            <a:br>
              <a:rPr lang="ru-RU" sz="2800" b="1" dirty="0" smtClean="0">
                <a:latin typeface="Cambria" panose="02040503050406030204" pitchFamily="18" charset="0"/>
              </a:rPr>
            </a:br>
            <a:r>
              <a:rPr lang="ru-RU" sz="2000" b="1" dirty="0" smtClean="0">
                <a:latin typeface="Cambria" panose="02040503050406030204" pitchFamily="18" charset="0"/>
              </a:rPr>
              <a:t>Исполнение и структура бюджета за 2019 год по расходам</a:t>
            </a:r>
            <a:endParaRPr lang="ru-RU" sz="20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971549" y="1164566"/>
          <a:ext cx="7611733" cy="5533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3131391" y="3252158"/>
            <a:ext cx="785004" cy="353683"/>
          </a:xfrm>
          <a:prstGeom prst="roundRect">
            <a:avLst/>
          </a:prstGeom>
          <a:solidFill>
            <a:schemeClr val="accent4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+949</a:t>
            </a:r>
            <a:endParaRPr lang="ru-RU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446784" y="1699116"/>
          <a:ext cx="790537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565"/>
                <a:gridCol w="2411000"/>
                <a:gridCol w="2411000"/>
                <a:gridCol w="180381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20 010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  <a:r>
                        <a:rPr lang="ru-RU" sz="2800" baseline="0" dirty="0" smtClean="0">
                          <a:solidFill>
                            <a:srgbClr val="FF0000"/>
                          </a:solidFill>
                        </a:rPr>
                        <a:t> 712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22 420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695214" y="54568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Диаграмма 15"/>
          <p:cNvGraphicFramePr/>
          <p:nvPr/>
        </p:nvGraphicFramePr>
        <p:xfrm>
          <a:off x="659920" y="3071004"/>
          <a:ext cx="8289985" cy="4002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55092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>Структура расходной части бюджета в 2019 году</a:t>
            </a:r>
            <a:endParaRPr lang="ru-RU" sz="20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934200" y="6492875"/>
            <a:ext cx="20574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0C2A43-F80A-4D50-B5D5-AA9048FD773E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36430" y="0"/>
          <a:ext cx="3660690" cy="3265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076885" y="1597691"/>
            <a:ext cx="15012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  <a:cs typeface="+mn-cs"/>
              </a:rPr>
              <a:t>22 420</a:t>
            </a:r>
            <a:endParaRPr lang="ru-RU" sz="28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21896" y="5339751"/>
            <a:ext cx="1078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10 046</a:t>
            </a:r>
            <a:endParaRPr lang="ru-RU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959525" y="967561"/>
          <a:ext cx="4166559" cy="10134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234906"/>
                <a:gridCol w="931653"/>
              </a:tblGrid>
              <a:tr h="216000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Социальная сфера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14 482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Отрасли экономики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6 953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Прочие расходы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985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Всего расходов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22 420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7746972" y="407660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10394" y="4284452"/>
            <a:ext cx="1078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9 687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264455" y="4247072"/>
            <a:ext cx="1078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11 303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347843" y="5357004"/>
            <a:ext cx="1078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11 117</a:t>
            </a:r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827584" y="4365104"/>
            <a:ext cx="504056" cy="36004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548878" y="5271716"/>
            <a:ext cx="864096" cy="755374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88024" y="5157192"/>
            <a:ext cx="936104" cy="864096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275856" y="1340768"/>
            <a:ext cx="1728192" cy="1656184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403648" y="4941168"/>
            <a:ext cx="648072" cy="648072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084168" y="4797152"/>
            <a:ext cx="1080120" cy="1080120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339752" y="5517232"/>
            <a:ext cx="720080" cy="692696"/>
          </a:xfrm>
          <a:prstGeom prst="ellipse">
            <a:avLst/>
          </a:prstGeom>
          <a:blipFill>
            <a:blip r:embed="rId8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804248" y="3789040"/>
            <a:ext cx="1224136" cy="1152128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372200" y="2636912"/>
            <a:ext cx="1440160" cy="936104"/>
          </a:xfrm>
          <a:prstGeom prst="ellipse">
            <a:avLst/>
          </a:prstGeom>
          <a:blipFill>
            <a:blip r:embed="rId10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292080" y="1484784"/>
            <a:ext cx="1368152" cy="1440160"/>
          </a:xfrm>
          <a:prstGeom prst="ellipse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07504" y="980728"/>
            <a:ext cx="2952328" cy="2880320"/>
          </a:xfrm>
          <a:prstGeom prst="ellipse">
            <a:avLst/>
          </a:prstGeom>
          <a:blipFill>
            <a:blip r:embed="rId1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98072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Cambria" panose="02040503050406030204" pitchFamily="18" charset="0"/>
                <a:ea typeface="+mn-ea"/>
                <a:cs typeface="+mn-cs"/>
              </a:rPr>
              <a:t>Исполнение бюджета по расходам в 2019 году в разрезе функциональной структуры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67744" y="980728"/>
            <a:ext cx="144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Образование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9 446</a:t>
            </a:r>
          </a:p>
          <a:p>
            <a:pPr algn="ctr"/>
            <a:r>
              <a:rPr lang="ru-RU" sz="1400" dirty="0" smtClean="0"/>
              <a:t>42%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427984" y="980728"/>
            <a:ext cx="144016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Социальная политика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4 096</a:t>
            </a:r>
          </a:p>
          <a:p>
            <a:pPr algn="ctr"/>
            <a:r>
              <a:rPr lang="ru-RU" sz="1400" dirty="0" smtClean="0"/>
              <a:t>18%</a:t>
            </a:r>
            <a:endParaRPr lang="ru-RU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596336" y="2708921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ЖКХ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3 980</a:t>
            </a:r>
          </a:p>
          <a:p>
            <a:pPr algn="ctr"/>
            <a:r>
              <a:rPr lang="ru-RU" sz="1400" dirty="0" smtClean="0"/>
              <a:t>18%</a:t>
            </a:r>
            <a:endParaRPr lang="ru-RU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6732240" y="1124745"/>
            <a:ext cx="129614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err="1" smtClean="0"/>
              <a:t>Нац</a:t>
            </a:r>
            <a:r>
              <a:rPr lang="ru-RU" sz="1400" i="1" dirty="0" smtClean="0"/>
              <a:t>. экономика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2 973</a:t>
            </a:r>
          </a:p>
          <a:p>
            <a:pPr algn="ctr"/>
            <a:r>
              <a:rPr lang="ru-RU" sz="1400" dirty="0" smtClean="0"/>
              <a:t>13%</a:t>
            </a:r>
            <a:endParaRPr lang="ru-RU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631832" y="3861048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Культура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567</a:t>
            </a:r>
          </a:p>
          <a:p>
            <a:pPr algn="ctr"/>
            <a:r>
              <a:rPr lang="ru-RU" sz="1400" dirty="0" smtClean="0"/>
              <a:t>3%</a:t>
            </a:r>
            <a:endParaRPr lang="ru-RU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5148064" y="5949280"/>
            <a:ext cx="1872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Обслуживание</a:t>
            </a:r>
          </a:p>
          <a:p>
            <a:pPr algn="ctr"/>
            <a:r>
              <a:rPr lang="ru-RU" sz="1400" i="1" dirty="0" smtClean="0"/>
              <a:t>долга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235 </a:t>
            </a:r>
            <a:r>
              <a:rPr lang="ru-RU" sz="1400" i="1" dirty="0" smtClean="0"/>
              <a:t>(1%)</a:t>
            </a:r>
            <a:endParaRPr lang="ru-RU" sz="14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7092280" y="5157193"/>
            <a:ext cx="158417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err="1" smtClean="0"/>
              <a:t>Общегосуд</a:t>
            </a:r>
            <a:r>
              <a:rPr lang="ru-RU" sz="1400" i="1" dirty="0" smtClean="0"/>
              <a:t>.</a:t>
            </a:r>
          </a:p>
          <a:p>
            <a:pPr algn="ctr"/>
            <a:r>
              <a:rPr lang="ru-RU" sz="1400" i="1" dirty="0" smtClean="0"/>
              <a:t>вопросы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522</a:t>
            </a:r>
          </a:p>
          <a:p>
            <a:pPr algn="ctr"/>
            <a:r>
              <a:rPr lang="ru-RU" sz="1400" dirty="0" smtClean="0"/>
              <a:t>2%</a:t>
            </a:r>
            <a:endParaRPr lang="ru-RU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251520" y="5589240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Охрана окружающей   среды     </a:t>
            </a:r>
            <a:r>
              <a:rPr lang="ru-RU" sz="1600" b="1" dirty="0" smtClean="0">
                <a:solidFill>
                  <a:srgbClr val="FF0000"/>
                </a:solidFill>
              </a:rPr>
              <a:t>5</a:t>
            </a:r>
            <a:r>
              <a:rPr lang="ru-RU" sz="1400" i="1" dirty="0" smtClean="0"/>
              <a:t> </a:t>
            </a:r>
            <a:endParaRPr lang="ru-RU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79512" y="4797152"/>
            <a:ext cx="9361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СМИ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5</a:t>
            </a:r>
            <a:r>
              <a:rPr lang="ru-RU" sz="1400" i="1" dirty="0" smtClean="0"/>
              <a:t> </a:t>
            </a:r>
            <a:endParaRPr lang="ru-RU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3307742" y="6058895"/>
            <a:ext cx="16963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Физкультура</a:t>
            </a:r>
          </a:p>
          <a:p>
            <a:pPr algn="ctr"/>
            <a:r>
              <a:rPr lang="ru-RU" sz="1400" i="1" dirty="0" smtClean="0"/>
              <a:t> и спорт    </a:t>
            </a:r>
            <a:r>
              <a:rPr lang="ru-RU" sz="1600" b="1" dirty="0" smtClean="0">
                <a:solidFill>
                  <a:srgbClr val="FF0000"/>
                </a:solidFill>
              </a:rPr>
              <a:t>373 </a:t>
            </a:r>
            <a:r>
              <a:rPr lang="ru-RU" sz="1400" i="1" dirty="0" smtClean="0"/>
              <a:t>(2%)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1619672" y="6237312"/>
            <a:ext cx="18722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err="1" smtClean="0"/>
              <a:t>Нацбезопасность</a:t>
            </a:r>
            <a:endParaRPr lang="ru-RU" sz="1400" i="1" dirty="0" smtClean="0"/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218 </a:t>
            </a:r>
            <a:r>
              <a:rPr lang="ru-RU" sz="1400" i="1" dirty="0" smtClean="0"/>
              <a:t>(1%)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dirty="0"/>
          </a:p>
        </p:txBody>
      </p:sp>
      <p:sp>
        <p:nvSpPr>
          <p:cNvPr id="41" name="Загнутый угол 40"/>
          <p:cNvSpPr/>
          <p:nvPr/>
        </p:nvSpPr>
        <p:spPr>
          <a:xfrm>
            <a:off x="2894275" y="3299792"/>
            <a:ext cx="2337682" cy="1478942"/>
          </a:xfrm>
          <a:prstGeom prst="foldedCorner">
            <a:avLst/>
          </a:prstGeom>
          <a:solidFill>
            <a:schemeClr val="accent6">
              <a:lumMod val="9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22 420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363402" y="4349362"/>
            <a:ext cx="1568638" cy="318053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  <a:latin typeface="Cambria" pitchFamily="18" charset="0"/>
              </a:rPr>
              <a:t>млн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 руб.</a:t>
            </a:r>
            <a:endParaRPr lang="ru-RU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3" name="Номер слайда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ED6C7-D47E-492D-B23D-9AAAAF0671B8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537" y="1268759"/>
          <a:ext cx="8352928" cy="5177541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4096647"/>
                <a:gridCol w="918214"/>
                <a:gridCol w="1681882"/>
                <a:gridCol w="1656185"/>
              </a:tblGrid>
              <a:tr h="517236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u="none" strike="noStrike" dirty="0">
                          <a:solidFill>
                            <a:schemeClr val="tx1"/>
                          </a:solidFill>
                        </a:rPr>
                        <a:t>Наименование 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tx1"/>
                          </a:solidFill>
                        </a:rPr>
                        <a:t>Раздел</a:t>
                      </a:r>
                      <a:endParaRPr lang="ru-RU" sz="16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u="none" strike="noStrike" dirty="0" smtClean="0">
                          <a:solidFill>
                            <a:schemeClr val="tx1"/>
                          </a:solidFill>
                        </a:rPr>
                        <a:t>Исполнено за  2018 год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u="none" strike="noStrike" dirty="0" smtClean="0">
                          <a:solidFill>
                            <a:schemeClr val="tx1"/>
                          </a:solidFill>
                        </a:rPr>
                        <a:t>Исполнено за 2019 год 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05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1" u="none" strike="noStrike" dirty="0" smtClean="0"/>
                        <a:t>Всего, в том числе: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1" u="none" strike="noStrike" dirty="0" smtClean="0"/>
                        <a:t>19 733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1" u="none" strike="noStrike" dirty="0" smtClean="0"/>
                        <a:t>22 420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372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600" u="none" strike="noStrike" kern="1200" dirty="0" smtClean="0"/>
                        <a:t>Общегосударственные вопросы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/>
                        <a:t>01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419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522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927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600" u="none" strike="noStrike" kern="1200" dirty="0" smtClean="0"/>
                        <a:t>Национальная безопасность и правоохранительная деятельность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/>
                        <a:t>03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243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218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310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600" u="none" strike="noStrike" kern="1200" dirty="0" smtClean="0"/>
                        <a:t>Национальная экономика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/>
                        <a:t>04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2 974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2 973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985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600" u="none" strike="noStrike" kern="1200" dirty="0" smtClean="0"/>
                        <a:t>Жилищно-коммунальное хозяйство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/>
                        <a:t>05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2 912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6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980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562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600" u="none" strike="noStrike" kern="1200" dirty="0" smtClean="0"/>
                        <a:t>Охрана окружающей среды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/>
                        <a:t>06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4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81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600" u="none" strike="noStrike" kern="1200" dirty="0" smtClean="0"/>
                        <a:t>Образование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/>
                        <a:t>07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8 406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9 446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545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600" u="none" strike="noStrike" kern="1200" dirty="0" smtClean="0"/>
                        <a:t>Культура и кинематография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/>
                        <a:t>08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649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72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600" u="none" strike="noStrike" kern="1200" dirty="0" smtClean="0"/>
                        <a:t>Здравоохранение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/>
                        <a:t>09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2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846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600" u="none" strike="noStrike" kern="1200" dirty="0" smtClean="0"/>
                        <a:t>Социальная политика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/>
                        <a:t>10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3 589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4 096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765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600" u="none" strike="noStrike" kern="1200" dirty="0" smtClean="0"/>
                        <a:t>Физическая культура и спорт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/>
                        <a:t>11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246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683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600" u="none" strike="noStrike" kern="1200" dirty="0" smtClean="0"/>
                        <a:t>Средства массовой информации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/>
                        <a:t>12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5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5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36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600" u="none" strike="noStrike" kern="1200" dirty="0" smtClean="0"/>
                        <a:t>Обслуживание государственного и муниципального долга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/>
                        <a:t>13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284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600" u="none" strike="noStrike" kern="1200" dirty="0" smtClean="0"/>
                        <a:t>235</a:t>
                      </a:r>
                      <a:endParaRPr lang="ru-RU" sz="16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46648"/>
            <a:ext cx="9144000" cy="536875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>Исполнение бюджета по расходам в 2018 и 2019 году </a:t>
            </a:r>
            <a:br>
              <a:rPr lang="ru-RU" sz="2000" b="1" dirty="0" smtClean="0">
                <a:latin typeface="Cambria" panose="02040503050406030204" pitchFamily="18" charset="0"/>
              </a:rPr>
            </a:br>
            <a:r>
              <a:rPr lang="ru-RU" sz="2000" b="1" dirty="0" smtClean="0">
                <a:latin typeface="Cambria" panose="02040503050406030204" pitchFamily="18" charset="0"/>
              </a:rPr>
              <a:t>в разрезе функциональной структуры</a:t>
            </a:r>
            <a:endParaRPr lang="ru-RU" sz="20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695214" y="54568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10101" y="821689"/>
          <a:ext cx="8460188" cy="5944872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5966939"/>
                <a:gridCol w="760480"/>
                <a:gridCol w="1058651"/>
                <a:gridCol w="674118"/>
              </a:tblGrid>
              <a:tr h="370842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u="none" strike="noStrike" dirty="0">
                          <a:solidFill>
                            <a:schemeClr val="tx1"/>
                          </a:solidFill>
                        </a:rPr>
                        <a:t>Наименование 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u="none" strike="noStrike" dirty="0">
                          <a:solidFill>
                            <a:schemeClr val="tx1"/>
                          </a:solidFill>
                        </a:rPr>
                        <a:t>План 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u="none" strike="noStrike" dirty="0" smtClean="0">
                          <a:solidFill>
                            <a:schemeClr val="tx1"/>
                          </a:solidFill>
                        </a:rPr>
                        <a:t>Исполнено 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u="none" strike="noStrike" dirty="0">
                          <a:solidFill>
                            <a:schemeClr val="tx1"/>
                          </a:solidFill>
                        </a:rPr>
                        <a:t>% </a:t>
                      </a:r>
                      <a:r>
                        <a:rPr lang="ru-RU" sz="1600" u="none" strike="noStrike" dirty="0" smtClean="0">
                          <a:solidFill>
                            <a:schemeClr val="tx1"/>
                          </a:solidFill>
                        </a:rPr>
                        <a:t>исп.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Cambri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43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u="none" strike="noStrike" dirty="0" smtClean="0"/>
                        <a:t>Всего, в том числе: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22 127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21 858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 smtClean="0"/>
                        <a:t>97,8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Развитие и функционирование системы образования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9 433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9 390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Развитие системы социальной защиты населения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/>
                        <a:t>3 </a:t>
                      </a:r>
                      <a:r>
                        <a:rPr lang="ru-RU" sz="1600" u="none" strike="noStrike" dirty="0" smtClean="0"/>
                        <a:t>470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/>
                        <a:t>3 </a:t>
                      </a:r>
                      <a:r>
                        <a:rPr lang="ru-RU" sz="1600" u="none" strike="noStrike" dirty="0" smtClean="0"/>
                        <a:t>458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99,7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Развитие жилищно-коммунального хозяйства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/>
                        <a:t>2 </a:t>
                      </a:r>
                      <a:r>
                        <a:rPr lang="ru-RU" sz="1600" u="none" strike="noStrike" dirty="0" smtClean="0"/>
                        <a:t>584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2 517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97,4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</a:t>
                      </a:r>
                      <a:r>
                        <a:rPr lang="ru-RU" sz="1400" u="none" strike="noStrike" dirty="0" smtClean="0"/>
                        <a:t>Комплексное благоустройство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1 971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1 959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99,4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1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Обеспечение жилыми помещениями отдельных категорий граждан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1 163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1 143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98,3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Организация и развитие пас. </a:t>
                      </a:r>
                      <a:r>
                        <a:rPr lang="ru-RU" sz="1400" u="none" strike="noStrike" dirty="0" smtClean="0"/>
                        <a:t>перевозок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1 055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1 054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99,9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5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 smtClean="0"/>
                        <a:t> Развитие культуры в НГО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569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567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99,6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Развитие физической культуры и массового спорта НГО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386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385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99,8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Формирование современной городской среды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327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320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97,8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8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Защита прав детей-сирот и детей, оставшихся без попечения </a:t>
                      </a:r>
                      <a:r>
                        <a:rPr lang="ru-RU" sz="1400" u="none" strike="noStrike" dirty="0" smtClean="0"/>
                        <a:t>родителей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301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298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99,0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Управление муниципальными финансами НГО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236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235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99,7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Защита населения и территории от </a:t>
                      </a:r>
                      <a:r>
                        <a:rPr lang="ru-RU" sz="1400" u="none" strike="noStrike" dirty="0" smtClean="0"/>
                        <a:t>ЧС территории </a:t>
                      </a:r>
                      <a:r>
                        <a:rPr lang="ru-RU" sz="1400" u="none" strike="noStrike" dirty="0"/>
                        <a:t>НГО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203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203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99,8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Совершенствование предоставления </a:t>
                      </a:r>
                      <a:r>
                        <a:rPr lang="ru-RU" sz="1400" u="none" strike="noStrike" dirty="0" err="1" smtClean="0"/>
                        <a:t>гос</a:t>
                      </a:r>
                      <a:r>
                        <a:rPr lang="ru-RU" sz="1400" u="none" strike="noStrike" dirty="0" smtClean="0"/>
                        <a:t>. </a:t>
                      </a:r>
                      <a:r>
                        <a:rPr lang="ru-RU" sz="1400" u="none" strike="noStrike" dirty="0"/>
                        <a:t>и </a:t>
                      </a:r>
                      <a:r>
                        <a:rPr lang="ru-RU" sz="1400" u="none" strike="noStrike" dirty="0" err="1" smtClean="0"/>
                        <a:t>мун</a:t>
                      </a:r>
                      <a:r>
                        <a:rPr lang="ru-RU" sz="1400" u="none" strike="noStrike" dirty="0" smtClean="0"/>
                        <a:t>. </a:t>
                      </a:r>
                      <a:r>
                        <a:rPr lang="ru-RU" sz="1400" u="none" strike="noStrike" dirty="0"/>
                        <a:t>услуг на базе </a:t>
                      </a:r>
                      <a:r>
                        <a:rPr lang="ru-RU" sz="1400" u="none" strike="noStrike" dirty="0" smtClean="0"/>
                        <a:t>МФЦ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86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85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Развитие субъектов малого и среднего предпринимательства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83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83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100,0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Основные направления развития территории НГО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55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52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95,6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80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Обеспечение комфортного проживания в секторе индивид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 жилой застройки</a:t>
                      </a:r>
                      <a:endParaRPr lang="ru-RU" sz="14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123</a:t>
                      </a:r>
                      <a:endParaRPr lang="ru-RU" sz="16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26</a:t>
                      </a:r>
                      <a:endParaRPr lang="ru-RU" sz="16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21,4</a:t>
                      </a:r>
                      <a:endParaRPr lang="ru-RU" sz="16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Управление капиталовложениями НГО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99,1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 Управление муниципальным имуществом НГО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99,8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3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/>
                        <a:t>Реализация молодежной политики в НГО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20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/>
                        <a:t>99,7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 smtClean="0"/>
                        <a:t>Охрана окружающей среды в границах НГО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6</a:t>
                      </a:r>
                      <a:endParaRPr lang="ru-RU" sz="16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5</a:t>
                      </a:r>
                      <a:endParaRPr lang="ru-RU" sz="16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0" u="none" strike="noStrike" dirty="0" smtClean="0">
                          <a:solidFill>
                            <a:schemeClr val="accent3">
                              <a:lumMod val="25000"/>
                            </a:schemeClr>
                          </a:solidFill>
                          <a:latin typeface="+mn-lt"/>
                        </a:rPr>
                        <a:t>99,7</a:t>
                      </a:r>
                      <a:endParaRPr lang="ru-RU" sz="1600" b="0" i="0" u="none" strike="noStrike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09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u="none" strike="noStrike" dirty="0" smtClean="0"/>
                        <a:t>Поддержка социально ориентированных некоммерческих организаций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u="none" strike="noStrike" dirty="0" smtClean="0"/>
                        <a:t>97,2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44" marR="7144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222638"/>
            <a:ext cx="9144000" cy="36576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>Исполнение муниципальных программ в 2019 году</a:t>
            </a:r>
            <a:endParaRPr lang="ru-RU" sz="20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695214" y="54568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606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Cambria" panose="02040503050406030204" pitchFamily="18" charset="0"/>
                <a:ea typeface="+mn-ea"/>
                <a:cs typeface="+mn-cs"/>
              </a:rPr>
              <a:t>Расходы бюджета на реализацию муниципальных программ в 2019 году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771800" y="1340768"/>
          <a:ext cx="324036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251520" y="1988840"/>
            <a:ext cx="2736304" cy="115212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Муниципальные программы социальной направленности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14 482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3645024"/>
            <a:ext cx="2736304" cy="172819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Защита детей-сирот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Социальная защита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образования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 Молодежная политика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культуры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физкультуры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331640" y="3140968"/>
            <a:ext cx="432048" cy="576064"/>
          </a:xfrm>
          <a:prstGeom prst="downArrow">
            <a:avLst/>
          </a:prstGeom>
          <a:solidFill>
            <a:schemeClr val="accent4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6136" y="1052736"/>
            <a:ext cx="3168352" cy="1512168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Муниципальные программы, направленные на обеспечение безопасных условий жизнедеятельности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7 504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868144" y="2924944"/>
            <a:ext cx="3096344" cy="244827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Пассажирские перевозки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Жилье для граждан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Благоустройство города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ЖКХ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Строительство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Защита ГО и ЧС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Сектор </a:t>
            </a:r>
            <a:r>
              <a:rPr lang="ru-RU" sz="1400" dirty="0" err="1" smtClean="0">
                <a:solidFill>
                  <a:schemeClr val="tx1"/>
                </a:solidFill>
              </a:rPr>
              <a:t>идивид</a:t>
            </a:r>
            <a:r>
              <a:rPr lang="ru-RU" sz="1400" dirty="0" smtClean="0">
                <a:solidFill>
                  <a:schemeClr val="tx1"/>
                </a:solidFill>
              </a:rPr>
              <a:t> жил застройки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Охрана среды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Новокузнецка </a:t>
            </a:r>
          </a:p>
          <a:p>
            <a:pPr>
              <a:buClr>
                <a:srgbClr val="FF0000"/>
              </a:buClr>
              <a:buSzPct val="120000"/>
            </a:pPr>
            <a:r>
              <a:rPr lang="ru-RU" sz="1400" dirty="0" smtClean="0">
                <a:solidFill>
                  <a:schemeClr val="tx1"/>
                </a:solidFill>
              </a:rPr>
              <a:t>      (градостроительство)</a:t>
            </a:r>
          </a:p>
          <a:p>
            <a:pPr>
              <a:buClr>
                <a:srgbClr val="FF0000"/>
              </a:buClr>
              <a:buSzPct val="120000"/>
            </a:pPr>
            <a:endParaRPr lang="ru-RU" sz="1400" dirty="0" smtClean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7236296" y="2564904"/>
            <a:ext cx="432048" cy="432048"/>
          </a:xfrm>
          <a:prstGeom prst="downArrow">
            <a:avLst/>
          </a:prstGeom>
          <a:solidFill>
            <a:schemeClr val="accent5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75856" y="4149080"/>
            <a:ext cx="2088232" cy="108012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Муниципальные программы общей направленности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434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339752" y="5589240"/>
            <a:ext cx="3888432" cy="108012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Управление муниципальными финансами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Управление муниципальным имуществом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Развитие предпринимательства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Поддержка НКО</a:t>
            </a: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</a:rPr>
              <a:t>МФЦ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139952" y="5229200"/>
            <a:ext cx="432048" cy="360040"/>
          </a:xfrm>
          <a:prstGeom prst="downArrow">
            <a:avLst/>
          </a:prstGeom>
          <a:solidFill>
            <a:schemeClr val="accent6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9512" y="476672"/>
            <a:ext cx="3816424" cy="115212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79512" y="548680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i="1" dirty="0" smtClean="0">
                <a:latin typeface="Cambria" pitchFamily="18" charset="0"/>
              </a:rPr>
              <a:t>21  муниципальная программа исполнены на</a:t>
            </a:r>
          </a:p>
          <a:p>
            <a:pPr lvl="0" algn="ctr"/>
            <a:r>
              <a:rPr lang="ru-RU" sz="1400" i="1" dirty="0" smtClean="0">
                <a:latin typeface="Cambria" pitchFamily="18" charset="0"/>
              </a:rPr>
              <a:t> на 97,8% (21 858 </a:t>
            </a:r>
            <a:r>
              <a:rPr lang="ru-RU" sz="1400" i="1" dirty="0" err="1" smtClean="0">
                <a:latin typeface="Cambria" pitchFamily="18" charset="0"/>
              </a:rPr>
              <a:t>млн</a:t>
            </a:r>
            <a:r>
              <a:rPr lang="ru-RU" sz="1400" i="1" dirty="0" smtClean="0">
                <a:latin typeface="Cambria" pitchFamily="18" charset="0"/>
              </a:rPr>
              <a:t> руб.) </a:t>
            </a:r>
          </a:p>
          <a:p>
            <a:pPr algn="ctr"/>
            <a:r>
              <a:rPr lang="ru-RU" sz="1400" i="1" dirty="0" smtClean="0">
                <a:latin typeface="Cambria" pitchFamily="18" charset="0"/>
              </a:rPr>
              <a:t>Непрограммная часть бюджета</a:t>
            </a:r>
          </a:p>
          <a:p>
            <a:pPr algn="ctr"/>
            <a:r>
              <a:rPr lang="ru-RU" sz="1400" i="1" dirty="0" smtClean="0">
                <a:latin typeface="Cambria" pitchFamily="18" charset="0"/>
              </a:rPr>
              <a:t>составляет 2,2%</a:t>
            </a:r>
            <a:endParaRPr lang="ru-RU" i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635896" y="2420888"/>
            <a:ext cx="13771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  <a:cs typeface="+mn-cs"/>
              </a:rPr>
              <a:t>22 420 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39952" y="2852936"/>
            <a:ext cx="1008112" cy="216024"/>
          </a:xfrm>
          <a:prstGeom prst="roundRect">
            <a:avLst/>
          </a:prstGeom>
          <a:solidFill>
            <a:schemeClr val="accent1">
              <a:lumMod val="50000"/>
              <a:alpha val="14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</a:rPr>
              <a:t>млн руб.</a:t>
            </a:r>
            <a:endParaRPr lang="ru-RU" sz="1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695214" y="54568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трелка вниз 33"/>
          <p:cNvSpPr/>
          <p:nvPr/>
        </p:nvSpPr>
        <p:spPr>
          <a:xfrm>
            <a:off x="0" y="548680"/>
            <a:ext cx="2160240" cy="1800200"/>
          </a:xfrm>
          <a:prstGeom prst="downArrow">
            <a:avLst/>
          </a:prstGeom>
          <a:solidFill>
            <a:schemeClr val="bg2"/>
          </a:solidFill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u="sng" dirty="0" smtClean="0">
                <a:solidFill>
                  <a:schemeClr val="tx1"/>
                </a:solidFill>
              </a:rPr>
              <a:t>Цель:</a:t>
            </a:r>
            <a:r>
              <a:rPr lang="ru-RU" sz="1000" i="1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	</a:t>
            </a:r>
            <a:r>
              <a:rPr lang="ru-RU" sz="10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ru-RU" sz="11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Обеспечение доступности и качества образования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716" y="0"/>
            <a:ext cx="5112568" cy="1028701"/>
          </a:xfrm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Исполнение МП </a:t>
            </a:r>
            <a:r>
              <a:rPr lang="en-US" sz="2000" b="1" dirty="0" smtClean="0">
                <a:solidFill>
                  <a:srgbClr val="FF0000"/>
                </a:solidFill>
                <a:latin typeface="Cambria" pitchFamily="18" charset="0"/>
                <a:cs typeface="Times New Roman"/>
              </a:rPr>
              <a:t>⃰</a:t>
            </a:r>
            <a:r>
              <a:rPr lang="ru-RU" sz="20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000" b="1" dirty="0" smtClean="0">
                <a:latin typeface="Cambria" pitchFamily="18" charset="0"/>
              </a:rPr>
              <a:t>«Развитие и функционирование системы образования города Новокузнецка»</a:t>
            </a: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97506" y="1835263"/>
          <a:ext cx="3940540" cy="3329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38575" y="3810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020272" y="548680"/>
            <a:ext cx="1914525" cy="2107763"/>
          </a:xfrm>
          <a:prstGeom prst="roundRect">
            <a:avLst/>
          </a:prstGeom>
          <a:solidFill>
            <a:schemeClr val="bg2"/>
          </a:solidFill>
          <a:ln w="12700" cap="rnd">
            <a:solidFill>
              <a:srgbClr val="FF0000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Расходы на одного жителя города</a:t>
            </a:r>
          </a:p>
          <a:p>
            <a:pPr algn="ctr">
              <a:spcBef>
                <a:spcPts val="600"/>
              </a:spcBef>
            </a:pPr>
            <a:r>
              <a:rPr lang="ru-RU" sz="20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17 091 </a:t>
            </a: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руб. в год</a:t>
            </a:r>
          </a:p>
          <a:p>
            <a:pPr algn="ctr">
              <a:spcBef>
                <a:spcPts val="600"/>
              </a:spcBef>
            </a:pP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___________________</a:t>
            </a:r>
          </a:p>
          <a:p>
            <a:pPr algn="ctr">
              <a:spcBef>
                <a:spcPts val="600"/>
              </a:spcBef>
            </a:pPr>
            <a:r>
              <a:rPr lang="ru-RU" sz="20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78 514 </a:t>
            </a: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руб. в год</a:t>
            </a:r>
          </a:p>
          <a:p>
            <a:pPr algn="ctr">
              <a:spcBef>
                <a:spcPts val="600"/>
              </a:spcBef>
            </a:pP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на жителя моложе 18 лет</a:t>
            </a:r>
            <a:endParaRPr lang="ru-RU" sz="1200" b="1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flipH="1">
            <a:off x="2600694" y="3003118"/>
            <a:ext cx="1377539" cy="461665"/>
          </a:xfrm>
          <a:prstGeom prst="rect">
            <a:avLst/>
          </a:prstGeom>
          <a:noFill/>
          <a:ln cap="rnd">
            <a:noFill/>
            <a:round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400" dirty="0" smtClean="0">
                <a:latin typeface="Trebuchet MS" pitchFamily="34" charset="0"/>
                <a:ea typeface="Verdana" pitchFamily="34" charset="0"/>
                <a:cs typeface="Verdana" pitchFamily="34" charset="0"/>
              </a:rPr>
              <a:t>     9 390</a:t>
            </a:r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>
            <a:off x="3935803" y="5246146"/>
            <a:ext cx="1944216" cy="648072"/>
          </a:xfrm>
          <a:prstGeom prst="wedgeRoundRectCallout">
            <a:avLst>
              <a:gd name="adj1" fmla="val -13563"/>
              <a:gd name="adj2" fmla="val -233911"/>
              <a:gd name="adj3" fmla="val 16667"/>
            </a:avLst>
          </a:prstGeom>
          <a:solidFill>
            <a:schemeClr val="accent6">
              <a:lumMod val="75000"/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prstClr val="black"/>
                </a:solidFill>
              </a:rPr>
              <a:t>31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Расходы на организацию программы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107504" y="5301208"/>
            <a:ext cx="2376264" cy="1196752"/>
          </a:xfrm>
          <a:prstGeom prst="wedgeRoundRectCallout">
            <a:avLst>
              <a:gd name="adj1" fmla="val 64912"/>
              <a:gd name="adj2" fmla="val -99657"/>
              <a:gd name="adj3" fmla="val 16667"/>
            </a:avLst>
          </a:prstGeom>
          <a:solidFill>
            <a:schemeClr val="tx1">
              <a:lumMod val="25000"/>
              <a:lumOff val="75000"/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prstClr val="black"/>
                </a:solidFill>
              </a:rPr>
              <a:t>9 255</a:t>
            </a: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ПП </a:t>
            </a:r>
            <a:r>
              <a:rPr lang="ru-RU" sz="1200" dirty="0" smtClean="0">
                <a:solidFill>
                  <a:schemeClr val="tx1"/>
                </a:solidFill>
              </a:rPr>
              <a:t>Развитие и функционирование муниципальных организаций образования города Новокузнецка</a:t>
            </a:r>
          </a:p>
        </p:txBody>
      </p:sp>
      <p:sp>
        <p:nvSpPr>
          <p:cNvPr id="22" name="Выноска 2 21"/>
          <p:cNvSpPr/>
          <p:nvPr/>
        </p:nvSpPr>
        <p:spPr>
          <a:xfrm flipH="1">
            <a:off x="107503" y="2420888"/>
            <a:ext cx="1885131" cy="1008112"/>
          </a:xfrm>
          <a:prstGeom prst="borderCallout2">
            <a:avLst>
              <a:gd name="adj1" fmla="val 49405"/>
              <a:gd name="adj2" fmla="val -347"/>
              <a:gd name="adj3" fmla="val 46013"/>
              <a:gd name="adj4" fmla="val -778"/>
              <a:gd name="adj5" fmla="val 47904"/>
              <a:gd name="adj6" fmla="val -434"/>
            </a:avLst>
          </a:prstGeom>
          <a:solidFill>
            <a:srgbClr val="558ED5">
              <a:alpha val="15000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i="1" u="sng" dirty="0" smtClean="0">
                <a:solidFill>
                  <a:schemeClr val="tx1"/>
                </a:solidFill>
              </a:rPr>
              <a:t>Мероприятие</a:t>
            </a: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Обеспечение общедоступного и бесплатного начального общего, основного общего, среднего общего образования</a:t>
            </a:r>
          </a:p>
          <a:p>
            <a:pPr algn="ctr"/>
            <a:r>
              <a:rPr lang="ru-RU" sz="1000" b="1" i="1" dirty="0" smtClean="0">
                <a:solidFill>
                  <a:schemeClr val="tx1"/>
                </a:solidFill>
              </a:rPr>
              <a:t>(88 </a:t>
            </a:r>
            <a:r>
              <a:rPr lang="ru-RU" sz="1000" i="1" dirty="0" smtClean="0">
                <a:solidFill>
                  <a:schemeClr val="tx1"/>
                </a:solidFill>
              </a:rPr>
              <a:t>школ,</a:t>
            </a:r>
            <a:r>
              <a:rPr lang="ru-RU" sz="1000" b="1" i="1" dirty="0" smtClean="0">
                <a:solidFill>
                  <a:schemeClr val="tx1"/>
                </a:solidFill>
              </a:rPr>
              <a:t>60 939 </a:t>
            </a:r>
            <a:r>
              <a:rPr lang="ru-RU" sz="1000" i="1" dirty="0" smtClean="0">
                <a:solidFill>
                  <a:schemeClr val="tx1"/>
                </a:solidFill>
              </a:rPr>
              <a:t>обучающихся)</a:t>
            </a:r>
          </a:p>
        </p:txBody>
      </p:sp>
      <p:sp>
        <p:nvSpPr>
          <p:cNvPr id="23" name="Выноска 2 22"/>
          <p:cNvSpPr/>
          <p:nvPr/>
        </p:nvSpPr>
        <p:spPr>
          <a:xfrm flipH="1">
            <a:off x="2547823" y="1021377"/>
            <a:ext cx="3065797" cy="704056"/>
          </a:xfrm>
          <a:prstGeom prst="borderCallout2">
            <a:avLst>
              <a:gd name="adj1" fmla="val 100281"/>
              <a:gd name="adj2" fmla="val 71053"/>
              <a:gd name="adj3" fmla="val 136785"/>
              <a:gd name="adj4" fmla="val 43404"/>
              <a:gd name="adj5" fmla="val 193101"/>
              <a:gd name="adj6" fmla="val 41823"/>
            </a:avLst>
          </a:prstGeom>
          <a:solidFill>
            <a:srgbClr val="558ED5">
              <a:alpha val="15000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i="1" u="sng" dirty="0" smtClean="0">
                <a:solidFill>
                  <a:schemeClr val="tx1"/>
                </a:solidFill>
              </a:rPr>
              <a:t>Мероприятие</a:t>
            </a:r>
            <a:r>
              <a:rPr lang="en-US" sz="1000" b="1" i="1" u="sng" dirty="0" smtClean="0">
                <a:solidFill>
                  <a:schemeClr val="tx1"/>
                </a:solidFill>
              </a:rPr>
              <a:t> </a:t>
            </a:r>
            <a:r>
              <a:rPr lang="en-US" b="1" i="1" u="sng" dirty="0" smtClean="0">
                <a:solidFill>
                  <a:srgbClr val="FF0000"/>
                </a:solidFill>
              </a:rPr>
              <a:t>***</a:t>
            </a:r>
            <a:endParaRPr lang="ru-RU" b="1" i="1" u="sng" dirty="0" smtClean="0">
              <a:solidFill>
                <a:srgbClr val="FF0000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Обеспечение деятельности учреждений дополнительного образования детей</a:t>
            </a: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(</a:t>
            </a:r>
            <a:r>
              <a:rPr lang="ru-RU" sz="1000" b="1" i="1" dirty="0" smtClean="0">
                <a:solidFill>
                  <a:schemeClr val="tx1"/>
                </a:solidFill>
              </a:rPr>
              <a:t>20</a:t>
            </a:r>
            <a:r>
              <a:rPr lang="ru-RU" sz="1000" i="1" dirty="0" smtClean="0">
                <a:solidFill>
                  <a:schemeClr val="tx1"/>
                </a:solidFill>
              </a:rPr>
              <a:t> организации ДО, </a:t>
            </a:r>
            <a:r>
              <a:rPr lang="ru-RU" sz="1000" b="1" i="1" dirty="0" smtClean="0">
                <a:solidFill>
                  <a:schemeClr val="tx1"/>
                </a:solidFill>
              </a:rPr>
              <a:t>49  179 </a:t>
            </a:r>
            <a:r>
              <a:rPr lang="ru-RU" sz="1000" i="1" dirty="0" smtClean="0">
                <a:solidFill>
                  <a:schemeClr val="tx1"/>
                </a:solidFill>
              </a:rPr>
              <a:t>обучающихся</a:t>
            </a:r>
            <a:r>
              <a:rPr lang="ru-RU" sz="10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4" name="Выноска 2 23"/>
          <p:cNvSpPr/>
          <p:nvPr/>
        </p:nvSpPr>
        <p:spPr>
          <a:xfrm flipH="1">
            <a:off x="5061156" y="2046704"/>
            <a:ext cx="1880557" cy="904093"/>
          </a:xfrm>
          <a:prstGeom prst="borderCallout2">
            <a:avLst>
              <a:gd name="adj1" fmla="val 100281"/>
              <a:gd name="adj2" fmla="val 90275"/>
              <a:gd name="adj3" fmla="val 117519"/>
              <a:gd name="adj4" fmla="val 90145"/>
              <a:gd name="adj5" fmla="val 155992"/>
              <a:gd name="adj6" fmla="val 123639"/>
            </a:avLst>
          </a:prstGeom>
          <a:solidFill>
            <a:srgbClr val="558ED5">
              <a:alpha val="15000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i="1" u="sng" dirty="0" smtClean="0">
                <a:solidFill>
                  <a:schemeClr val="tx1"/>
                </a:solidFill>
              </a:rPr>
              <a:t>Мероприятие</a:t>
            </a: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Обеспечение деятельности прочих учреждений образования (детские дома, ИПК, РЭУ, Комбинат питания, ЦБ и пр.)</a:t>
            </a:r>
          </a:p>
        </p:txBody>
      </p:sp>
      <p:sp>
        <p:nvSpPr>
          <p:cNvPr id="21" name="Выноска 2 20"/>
          <p:cNvSpPr/>
          <p:nvPr/>
        </p:nvSpPr>
        <p:spPr>
          <a:xfrm flipH="1">
            <a:off x="380634" y="3740782"/>
            <a:ext cx="1295239" cy="1235533"/>
          </a:xfrm>
          <a:prstGeom prst="borderCallout2">
            <a:avLst>
              <a:gd name="adj1" fmla="val 74862"/>
              <a:gd name="adj2" fmla="val 286"/>
              <a:gd name="adj3" fmla="val 74493"/>
              <a:gd name="adj4" fmla="val -13661"/>
              <a:gd name="adj5" fmla="val 41908"/>
              <a:gd name="adj6" fmla="val -49938"/>
            </a:avLst>
          </a:prstGeom>
          <a:solidFill>
            <a:srgbClr val="558ED5">
              <a:alpha val="15000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i="1" u="sng" dirty="0" smtClean="0">
                <a:solidFill>
                  <a:schemeClr val="tx1"/>
                </a:solidFill>
              </a:rPr>
              <a:t>Мероприятие</a:t>
            </a:r>
            <a:endParaRPr lang="ru-RU" sz="10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Обеспечение общедоступного и бесплатного дошкольного образования </a:t>
            </a:r>
          </a:p>
          <a:p>
            <a:pPr algn="ctr"/>
            <a:r>
              <a:rPr lang="ru-RU" sz="1000" b="1" i="1" dirty="0" smtClean="0">
                <a:solidFill>
                  <a:schemeClr val="tx1"/>
                </a:solidFill>
              </a:rPr>
              <a:t>(161 </a:t>
            </a:r>
            <a:r>
              <a:rPr lang="ru-RU" sz="1000" i="1" dirty="0" smtClean="0">
                <a:solidFill>
                  <a:schemeClr val="tx1"/>
                </a:solidFill>
              </a:rPr>
              <a:t>детских садов, </a:t>
            </a:r>
            <a:r>
              <a:rPr lang="ru-RU" sz="1000" b="1" i="1" dirty="0" smtClean="0">
                <a:solidFill>
                  <a:schemeClr val="tx1"/>
                </a:solidFill>
              </a:rPr>
              <a:t>29 778 </a:t>
            </a:r>
            <a:r>
              <a:rPr lang="ru-RU" sz="1000" i="1" dirty="0" smtClean="0">
                <a:solidFill>
                  <a:schemeClr val="tx1"/>
                </a:solidFill>
              </a:rPr>
              <a:t>детей)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018914" y="3464627"/>
            <a:ext cx="1080120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</a:rPr>
              <a:t>млн руб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19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8460432" y="5877272"/>
            <a:ext cx="504056" cy="899739"/>
          </a:xfrm>
          <a:prstGeom prst="rect">
            <a:avLst/>
          </a:prstGeom>
        </p:spPr>
      </p:pic>
      <p:sp>
        <p:nvSpPr>
          <p:cNvPr id="17" name="Скругленная прямоугольная выноска 16"/>
          <p:cNvSpPr/>
          <p:nvPr/>
        </p:nvSpPr>
        <p:spPr>
          <a:xfrm>
            <a:off x="5811570" y="3102318"/>
            <a:ext cx="2592288" cy="720080"/>
          </a:xfrm>
          <a:prstGeom prst="wedgeRoundRectCallout">
            <a:avLst>
              <a:gd name="adj1" fmla="val -88549"/>
              <a:gd name="adj2" fmla="val 83878"/>
              <a:gd name="adj3" fmla="val 16667"/>
            </a:avLst>
          </a:prstGeom>
          <a:solidFill>
            <a:schemeClr val="accent4">
              <a:lumMod val="9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104</a:t>
            </a:r>
          </a:p>
          <a:p>
            <a:pPr algn="ctr"/>
            <a:r>
              <a:rPr lang="ru-RU" sz="1100" b="1" u="sng" dirty="0" smtClean="0">
                <a:solidFill>
                  <a:schemeClr val="tx1"/>
                </a:solidFill>
              </a:rPr>
              <a:t>ПП</a:t>
            </a:r>
            <a:r>
              <a:rPr lang="ru-RU" sz="1100" dirty="0" smtClean="0">
                <a:solidFill>
                  <a:schemeClr val="tx1"/>
                </a:solidFill>
              </a:rPr>
              <a:t> Социальные гарантии в сфере образования (питание детей, проезд на </a:t>
            </a:r>
            <a:r>
              <a:rPr lang="ru-RU" sz="1100" dirty="0" err="1" smtClean="0">
                <a:solidFill>
                  <a:schemeClr val="tx1"/>
                </a:solidFill>
              </a:rPr>
              <a:t>мун</a:t>
            </a:r>
            <a:r>
              <a:rPr lang="ru-RU" sz="1100" dirty="0" smtClean="0">
                <a:solidFill>
                  <a:schemeClr val="tx1"/>
                </a:solidFill>
              </a:rPr>
              <a:t>. транспорте, стипендии и </a:t>
            </a:r>
            <a:r>
              <a:rPr lang="ru-RU" sz="1100" dirty="0" err="1" smtClean="0">
                <a:solidFill>
                  <a:schemeClr val="tx1"/>
                </a:solidFill>
              </a:rPr>
              <a:t>др</a:t>
            </a:r>
            <a:r>
              <a:rPr lang="ru-RU" sz="1100" dirty="0" smtClean="0">
                <a:solidFill>
                  <a:schemeClr val="tx1"/>
                </a:solidFill>
              </a:rPr>
              <a:t>)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99792" y="5811560"/>
            <a:ext cx="331236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*</a:t>
            </a:r>
            <a:r>
              <a:rPr lang="ru-RU" sz="1200" dirty="0" smtClean="0">
                <a:latin typeface="+mn-lt"/>
              </a:rPr>
              <a:t>МП – муниципальная программа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**</a:t>
            </a:r>
            <a:r>
              <a:rPr lang="ru-RU" b="1" dirty="0" smtClean="0">
                <a:latin typeface="+mn-lt"/>
              </a:rPr>
              <a:t>  </a:t>
            </a:r>
            <a:r>
              <a:rPr lang="ru-RU" sz="1200" dirty="0" smtClean="0">
                <a:latin typeface="+mn-lt"/>
              </a:rPr>
              <a:t>ПП – подпрограмма в МП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***  </a:t>
            </a:r>
            <a:r>
              <a:rPr lang="ru-RU" sz="1000" dirty="0" smtClean="0">
                <a:latin typeface="+mn-lt"/>
              </a:rPr>
              <a:t>  </a:t>
            </a:r>
            <a:r>
              <a:rPr lang="ru-RU" sz="1200" dirty="0" smtClean="0">
                <a:latin typeface="+mn-lt"/>
              </a:rPr>
              <a:t>- мероприятие в МП</a:t>
            </a:r>
          </a:p>
          <a:p>
            <a:pPr>
              <a:buFont typeface="Arial" charset="0"/>
              <a:buChar char="•"/>
            </a:pPr>
            <a:endParaRPr lang="ru-RU" sz="800" dirty="0"/>
          </a:p>
        </p:txBody>
      </p:sp>
      <p:sp>
        <p:nvSpPr>
          <p:cNvPr id="29" name="Выноска-облако 28"/>
          <p:cNvSpPr/>
          <p:nvPr/>
        </p:nvSpPr>
        <p:spPr>
          <a:xfrm>
            <a:off x="5937884" y="4128354"/>
            <a:ext cx="2880320" cy="1800200"/>
          </a:xfrm>
          <a:prstGeom prst="cloudCallout">
            <a:avLst>
              <a:gd name="adj1" fmla="val 38052"/>
              <a:gd name="adj2" fmla="val 49184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30000"/>
              </a:spcBef>
              <a:defRPr/>
            </a:pPr>
            <a:r>
              <a:rPr lang="ru-RU" sz="1100" i="1" dirty="0" smtClean="0">
                <a:solidFill>
                  <a:schemeClr val="tx1"/>
                </a:solidFill>
              </a:rPr>
              <a:t>Норматив затрат за присмотр и уход в </a:t>
            </a:r>
            <a:r>
              <a:rPr lang="ru-RU" sz="1100" i="1" dirty="0" err="1" smtClean="0">
                <a:solidFill>
                  <a:schemeClr val="tx1"/>
                </a:solidFill>
              </a:rPr>
              <a:t>д</a:t>
            </a:r>
            <a:r>
              <a:rPr lang="ru-RU" sz="1100" i="1" dirty="0" smtClean="0">
                <a:solidFill>
                  <a:schemeClr val="tx1"/>
                </a:solidFill>
              </a:rPr>
              <a:t>/саду на  </a:t>
            </a:r>
            <a:r>
              <a:rPr lang="ru-RU" sz="1100" b="1" i="1" dirty="0" smtClean="0">
                <a:solidFill>
                  <a:schemeClr val="tx1"/>
                </a:solidFill>
              </a:rPr>
              <a:t>1 го </a:t>
            </a:r>
            <a:r>
              <a:rPr lang="ru-RU" sz="1100" i="1" dirty="0" smtClean="0">
                <a:solidFill>
                  <a:schemeClr val="tx1"/>
                </a:solidFill>
              </a:rPr>
              <a:t>дошкольника составляет </a:t>
            </a:r>
            <a:r>
              <a:rPr lang="ru-RU" sz="1100" b="1" i="1" dirty="0" smtClean="0">
                <a:solidFill>
                  <a:schemeClr val="tx1"/>
                </a:solidFill>
              </a:rPr>
              <a:t>5 524 р</a:t>
            </a:r>
            <a:r>
              <a:rPr lang="ru-RU" sz="1100" i="1" dirty="0" smtClean="0">
                <a:solidFill>
                  <a:schemeClr val="tx1"/>
                </a:solidFill>
              </a:rPr>
              <a:t>уб/мес., </a:t>
            </a:r>
          </a:p>
          <a:p>
            <a:pPr algn="ctr">
              <a:spcBef>
                <a:spcPct val="30000"/>
              </a:spcBef>
              <a:defRPr/>
            </a:pPr>
            <a:r>
              <a:rPr lang="ru-RU" sz="1100" i="1" dirty="0" smtClean="0">
                <a:solidFill>
                  <a:schemeClr val="tx1"/>
                </a:solidFill>
              </a:rPr>
              <a:t>а родительская плата – </a:t>
            </a:r>
            <a:br>
              <a:rPr lang="ru-RU" sz="1100" i="1" dirty="0" smtClean="0">
                <a:solidFill>
                  <a:schemeClr val="tx1"/>
                </a:solidFill>
              </a:rPr>
            </a:br>
            <a:r>
              <a:rPr lang="ru-RU" sz="1100" b="1" i="1" dirty="0" smtClean="0">
                <a:solidFill>
                  <a:schemeClr val="tx1"/>
                </a:solidFill>
              </a:rPr>
              <a:t>2 687 </a:t>
            </a:r>
            <a:r>
              <a:rPr lang="ru-RU" sz="1100" i="1" dirty="0" smtClean="0">
                <a:solidFill>
                  <a:schemeClr val="tx1"/>
                </a:solidFill>
              </a:rPr>
              <a:t>руб/</a:t>
            </a:r>
            <a:r>
              <a:rPr lang="ru-RU" sz="1100" i="1" dirty="0" err="1" smtClean="0">
                <a:solidFill>
                  <a:schemeClr val="tx1"/>
                </a:solidFill>
              </a:rPr>
              <a:t>мес</a:t>
            </a:r>
            <a:endParaRPr lang="ru-RU" sz="1100" b="1" i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790104" y="18337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  <p:extLst>
      <p:ext uri="{BB962C8B-B14F-4D97-AF65-F5344CB8AC3E}">
        <p14:creationId xmlns:p14="http://schemas.microsoft.com/office/powerpoint/2010/main" xmlns="" val="212045134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4320480" cy="836711"/>
          </a:xfrm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Исполнение МП «Развитие системы социальной защиты населения города Новокузнецка»</a:t>
            </a: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</p:nvPr>
        </p:nvGraphicFramePr>
        <p:xfrm>
          <a:off x="2498360" y="2349773"/>
          <a:ext cx="3940540" cy="3329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38575" y="3810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3779912" y="3573016"/>
            <a:ext cx="1257303" cy="461665"/>
          </a:xfrm>
          <a:prstGeom prst="rect">
            <a:avLst/>
          </a:prstGeom>
          <a:noFill/>
          <a:ln cap="rnd">
            <a:noFill/>
            <a:round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400" dirty="0" smtClean="0">
                <a:latin typeface="Trebuchet MS" pitchFamily="34" charset="0"/>
                <a:ea typeface="Verdana" pitchFamily="34" charset="0"/>
                <a:cs typeface="Verdana" pitchFamily="34" charset="0"/>
              </a:rPr>
              <a:t>3 458</a:t>
            </a: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6588224" y="4653136"/>
            <a:ext cx="2105024" cy="1878293"/>
          </a:xfrm>
          <a:prstGeom prst="wedgeRoundRectCallout">
            <a:avLst>
              <a:gd name="adj1" fmla="val -90347"/>
              <a:gd name="adj2" fmla="val -40565"/>
              <a:gd name="adj3" fmla="val 16667"/>
            </a:avLst>
          </a:prstGeom>
          <a:solidFill>
            <a:schemeClr val="accent4">
              <a:lumMod val="75000"/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u="sng" dirty="0" smtClean="0">
                <a:solidFill>
                  <a:schemeClr val="tx1"/>
                </a:solidFill>
              </a:rPr>
              <a:t>ПП </a:t>
            </a:r>
            <a:r>
              <a:rPr lang="ru-RU" sz="1200" dirty="0" smtClean="0">
                <a:solidFill>
                  <a:schemeClr val="tx1"/>
                </a:solidFill>
              </a:rPr>
              <a:t>Повышение качества жизни отдельных категорий граждан, степени их социальной защищенности. </a:t>
            </a:r>
          </a:p>
          <a:p>
            <a:pPr lvl="0" algn="ctr"/>
            <a:r>
              <a:rPr lang="ru-RU" sz="1200" b="1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120 789 </a:t>
            </a: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горожанин являются получателями мер социальной поддержки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6460177" y="2470066"/>
            <a:ext cx="2277924" cy="1935679"/>
          </a:xfrm>
          <a:prstGeom prst="wedgeRoundRectCallout">
            <a:avLst>
              <a:gd name="adj1" fmla="val -78397"/>
              <a:gd name="adj2" fmla="val 8628"/>
              <a:gd name="adj3" fmla="val 16667"/>
            </a:avLst>
          </a:prstGeom>
          <a:solidFill>
            <a:schemeClr val="accent5"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ПП </a:t>
            </a:r>
            <a:r>
              <a:rPr lang="ru-RU" sz="1200" dirty="0" smtClean="0">
                <a:solidFill>
                  <a:schemeClr val="tx1"/>
                </a:solidFill>
              </a:rPr>
              <a:t>Прочее (расходы на организацию программы; содержание и развитие сети загородных учреждений с целью оздоровления детей; организация и проведение социально значимых мероприятий; социальная интеграция инвалидов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4" name="Выноска 2 13"/>
          <p:cNvSpPr/>
          <p:nvPr/>
        </p:nvSpPr>
        <p:spPr>
          <a:xfrm flipH="1">
            <a:off x="2051720" y="5733256"/>
            <a:ext cx="1657350" cy="1000125"/>
          </a:xfrm>
          <a:prstGeom prst="borderCallout2">
            <a:avLst>
              <a:gd name="adj1" fmla="val 30"/>
              <a:gd name="adj2" fmla="val 34673"/>
              <a:gd name="adj3" fmla="val -59946"/>
              <a:gd name="adj4" fmla="val 42436"/>
              <a:gd name="adj5" fmla="val -43142"/>
              <a:gd name="adj6" fmla="val 1307"/>
            </a:avLst>
          </a:prstGeom>
          <a:solidFill>
            <a:schemeClr val="accent4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u="sng" dirty="0" smtClean="0">
                <a:solidFill>
                  <a:schemeClr val="tx1"/>
                </a:solidFill>
              </a:rPr>
              <a:t>Мероприятие</a:t>
            </a: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Меры соц.поддержки по оплате жилья и коммунальных услуг (получили </a:t>
            </a:r>
            <a:r>
              <a:rPr lang="ru-RU" sz="1000" b="1" i="1" dirty="0" smtClean="0">
                <a:solidFill>
                  <a:schemeClr val="tx1"/>
                </a:solidFill>
              </a:rPr>
              <a:t>83 151 </a:t>
            </a:r>
            <a:r>
              <a:rPr lang="ru-RU" sz="1000" i="1" dirty="0" smtClean="0">
                <a:solidFill>
                  <a:schemeClr val="tx1"/>
                </a:solidFill>
              </a:rPr>
              <a:t>чел)</a:t>
            </a:r>
          </a:p>
        </p:txBody>
      </p:sp>
      <p:sp>
        <p:nvSpPr>
          <p:cNvPr id="18" name="Выноска 2 17"/>
          <p:cNvSpPr/>
          <p:nvPr/>
        </p:nvSpPr>
        <p:spPr>
          <a:xfrm flipH="1">
            <a:off x="4552950" y="5736805"/>
            <a:ext cx="1704974" cy="1004563"/>
          </a:xfrm>
          <a:prstGeom prst="borderCallout2">
            <a:avLst>
              <a:gd name="adj1" fmla="val 1075"/>
              <a:gd name="adj2" fmla="val 16935"/>
              <a:gd name="adj3" fmla="val -23495"/>
              <a:gd name="adj4" fmla="val 24735"/>
              <a:gd name="adj5" fmla="val -66979"/>
              <a:gd name="adj6" fmla="val 43566"/>
            </a:avLst>
          </a:prstGeom>
          <a:solidFill>
            <a:schemeClr val="accent4">
              <a:lumMod val="50000"/>
              <a:alpha val="1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u="sng" dirty="0" smtClean="0">
                <a:solidFill>
                  <a:schemeClr val="tx1"/>
                </a:solidFill>
              </a:rPr>
              <a:t>Мероприятие</a:t>
            </a: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Меры соц.поддержки по региональному законодательству (получили </a:t>
            </a:r>
            <a:r>
              <a:rPr lang="ru-RU" sz="1000" b="1" i="1" dirty="0" smtClean="0">
                <a:solidFill>
                  <a:schemeClr val="tx1"/>
                </a:solidFill>
              </a:rPr>
              <a:t>92  571</a:t>
            </a:r>
            <a:r>
              <a:rPr lang="ru-RU" sz="1000" i="1" dirty="0" smtClean="0">
                <a:solidFill>
                  <a:schemeClr val="tx1"/>
                </a:solidFill>
              </a:rPr>
              <a:t>чел)</a:t>
            </a:r>
          </a:p>
        </p:txBody>
      </p:sp>
      <p:sp>
        <p:nvSpPr>
          <p:cNvPr id="19" name="Выноска 2 18"/>
          <p:cNvSpPr/>
          <p:nvPr/>
        </p:nvSpPr>
        <p:spPr>
          <a:xfrm flipH="1">
            <a:off x="400050" y="4149080"/>
            <a:ext cx="1943100" cy="1123564"/>
          </a:xfrm>
          <a:prstGeom prst="borderCallout2">
            <a:avLst>
              <a:gd name="adj1" fmla="val 19078"/>
              <a:gd name="adj2" fmla="val -114"/>
              <a:gd name="adj3" fmla="val 19250"/>
              <a:gd name="adj4" fmla="val -8248"/>
              <a:gd name="adj5" fmla="val 43466"/>
              <a:gd name="adj6" fmla="val -36627"/>
            </a:avLst>
          </a:prstGeom>
          <a:solidFill>
            <a:schemeClr val="accent4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tx1"/>
              </a:solidFill>
            </a:endParaRPr>
          </a:p>
          <a:p>
            <a:pPr algn="ctr"/>
            <a:r>
              <a:rPr lang="ru-RU" sz="1100" b="1" i="1" u="sng" dirty="0" smtClean="0">
                <a:solidFill>
                  <a:schemeClr val="tx1"/>
                </a:solidFill>
              </a:rPr>
              <a:t>Мероприятие</a:t>
            </a: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Меры соц.поддержки по переданным полномочиям и расходным обязательствам РФ (получили </a:t>
            </a:r>
            <a:r>
              <a:rPr lang="ru-RU" sz="1000" b="1" i="1" dirty="0" smtClean="0">
                <a:solidFill>
                  <a:schemeClr val="tx1"/>
                </a:solidFill>
              </a:rPr>
              <a:t>40  553 </a:t>
            </a:r>
            <a:r>
              <a:rPr lang="ru-RU" sz="1000" i="1" dirty="0" smtClean="0">
                <a:solidFill>
                  <a:schemeClr val="tx1"/>
                </a:solidFill>
              </a:rPr>
              <a:t>чел)</a:t>
            </a:r>
          </a:p>
        </p:txBody>
      </p:sp>
      <p:sp>
        <p:nvSpPr>
          <p:cNvPr id="20" name="Выноска 2 19"/>
          <p:cNvSpPr/>
          <p:nvPr/>
        </p:nvSpPr>
        <p:spPr>
          <a:xfrm flipH="1">
            <a:off x="400050" y="2852936"/>
            <a:ext cx="1943100" cy="662160"/>
          </a:xfrm>
          <a:prstGeom prst="borderCallout2">
            <a:avLst>
              <a:gd name="adj1" fmla="val 19078"/>
              <a:gd name="adj2" fmla="val -114"/>
              <a:gd name="adj3" fmla="val 19250"/>
              <a:gd name="adj4" fmla="val -8248"/>
              <a:gd name="adj5" fmla="val 94924"/>
              <a:gd name="adj6" fmla="val -38083"/>
            </a:avLst>
          </a:prstGeom>
          <a:solidFill>
            <a:schemeClr val="accent4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u="sng" dirty="0" smtClean="0">
                <a:solidFill>
                  <a:schemeClr val="tx1"/>
                </a:solidFill>
              </a:rPr>
              <a:t>Мероприятие</a:t>
            </a:r>
            <a:endParaRPr lang="ru-RU" sz="1100" dirty="0" smtClean="0">
              <a:solidFill>
                <a:schemeClr val="tx1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Меры соц.поддержки семьям с детьми (получили </a:t>
            </a:r>
            <a:r>
              <a:rPr lang="ru-RU" sz="1000" b="1" i="1" dirty="0" smtClean="0">
                <a:solidFill>
                  <a:schemeClr val="tx1"/>
                </a:solidFill>
              </a:rPr>
              <a:t>15 263 </a:t>
            </a:r>
            <a:r>
              <a:rPr lang="ru-RU" sz="1000" i="1" dirty="0" smtClean="0">
                <a:solidFill>
                  <a:schemeClr val="tx1"/>
                </a:solidFill>
              </a:rPr>
              <a:t>семей)</a:t>
            </a:r>
          </a:p>
        </p:txBody>
      </p:sp>
      <p:sp>
        <p:nvSpPr>
          <p:cNvPr id="21" name="Выноска 2 20"/>
          <p:cNvSpPr/>
          <p:nvPr/>
        </p:nvSpPr>
        <p:spPr>
          <a:xfrm flipH="1">
            <a:off x="2915816" y="1700808"/>
            <a:ext cx="2752726" cy="600075"/>
          </a:xfrm>
          <a:prstGeom prst="borderCallout2">
            <a:avLst>
              <a:gd name="adj1" fmla="val 101618"/>
              <a:gd name="adj2" fmla="val 51097"/>
              <a:gd name="adj3" fmla="val 124579"/>
              <a:gd name="adj4" fmla="val 6208"/>
              <a:gd name="adj5" fmla="val 152673"/>
              <a:gd name="adj6" fmla="val 24779"/>
            </a:avLst>
          </a:prstGeom>
          <a:solidFill>
            <a:schemeClr val="accent4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i="1" u="sng" dirty="0" smtClean="0">
                <a:solidFill>
                  <a:schemeClr val="tx1"/>
                </a:solidFill>
              </a:rPr>
              <a:t>Мероприятие</a:t>
            </a:r>
            <a:endParaRPr lang="ru-RU" sz="1000" dirty="0" smtClean="0">
              <a:solidFill>
                <a:schemeClr val="tx1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Социальное обслуживание населения </a:t>
            </a: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( получают услуги </a:t>
            </a:r>
            <a:r>
              <a:rPr lang="ru-RU" sz="1000" b="1" i="1" dirty="0" smtClean="0">
                <a:solidFill>
                  <a:schemeClr val="tx1"/>
                </a:solidFill>
              </a:rPr>
              <a:t>15 961 </a:t>
            </a:r>
            <a:r>
              <a:rPr lang="ru-RU" sz="1000" i="1" dirty="0" smtClean="0">
                <a:solidFill>
                  <a:schemeClr val="tx1"/>
                </a:solidFill>
              </a:rPr>
              <a:t>чел)</a:t>
            </a:r>
          </a:p>
        </p:txBody>
      </p:sp>
      <p:sp>
        <p:nvSpPr>
          <p:cNvPr id="22" name="Выноска 2 21"/>
          <p:cNvSpPr/>
          <p:nvPr/>
        </p:nvSpPr>
        <p:spPr>
          <a:xfrm>
            <a:off x="6228184" y="1700808"/>
            <a:ext cx="2596455" cy="504055"/>
          </a:xfrm>
          <a:prstGeom prst="borderCallout2">
            <a:avLst>
              <a:gd name="adj1" fmla="val 19078"/>
              <a:gd name="adj2" fmla="val -114"/>
              <a:gd name="adj3" fmla="val 265641"/>
              <a:gd name="adj4" fmla="val -4569"/>
              <a:gd name="adj5" fmla="val 290590"/>
              <a:gd name="adj6" fmla="val -17376"/>
            </a:avLst>
          </a:prstGeom>
          <a:solidFill>
            <a:schemeClr val="accent4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i="1" u="sng" dirty="0" smtClean="0">
                <a:solidFill>
                  <a:schemeClr val="tx1"/>
                </a:solidFill>
              </a:rPr>
              <a:t>Мероприятие</a:t>
            </a:r>
            <a:endParaRPr lang="ru-RU" sz="1000" dirty="0" smtClean="0">
              <a:solidFill>
                <a:schemeClr val="tx1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Прочие меры социальной поддержки (получили </a:t>
            </a:r>
            <a:r>
              <a:rPr lang="ru-RU" sz="1000" b="1" i="1" dirty="0" smtClean="0">
                <a:solidFill>
                  <a:schemeClr val="tx1"/>
                </a:solidFill>
              </a:rPr>
              <a:t>15 799 </a:t>
            </a:r>
            <a:r>
              <a:rPr lang="ru-RU" sz="1000" i="1" dirty="0" smtClean="0">
                <a:solidFill>
                  <a:schemeClr val="tx1"/>
                </a:solidFill>
              </a:rPr>
              <a:t>чел)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23928" y="4005064"/>
            <a:ext cx="1080120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</a:rPr>
              <a:t>млн руб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0" y="548680"/>
            <a:ext cx="2448272" cy="2232248"/>
          </a:xfrm>
          <a:prstGeom prst="downArrow">
            <a:avLst/>
          </a:prstGeom>
          <a:solidFill>
            <a:schemeClr val="bg2"/>
          </a:solidFill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u="sng" dirty="0" smtClean="0">
                <a:solidFill>
                  <a:schemeClr val="tx1"/>
                </a:solidFill>
              </a:rPr>
              <a:t>Цель:</a:t>
            </a:r>
            <a:endParaRPr lang="ru-RU" sz="1000" i="1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sz="11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Повышение эффективности  соц. поддержки и повышение качества и доступности предоставления услуг по соц. обслуживанию</a:t>
            </a:r>
          </a:p>
          <a:p>
            <a:pPr algn="ctr"/>
            <a:endParaRPr lang="ru-RU" sz="11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7020272" y="548680"/>
            <a:ext cx="1914525" cy="936427"/>
          </a:xfrm>
          <a:prstGeom prst="roundRect">
            <a:avLst/>
          </a:prstGeom>
          <a:solidFill>
            <a:schemeClr val="bg2"/>
          </a:solidFill>
          <a:ln w="12700" cap="rnd">
            <a:solidFill>
              <a:srgbClr val="FF0000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Расходы на одного жителя города</a:t>
            </a:r>
          </a:p>
          <a:p>
            <a:pPr algn="ctr">
              <a:spcBef>
                <a:spcPts val="600"/>
              </a:spcBef>
            </a:pPr>
            <a:r>
              <a:rPr lang="ru-RU" sz="20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6 294 </a:t>
            </a: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руб. в год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292079" y="3645024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rgbClr val="002060"/>
                </a:solidFill>
              </a:rPr>
              <a:t>266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755599" y="174747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  <p:extLst>
      <p:ext uri="{BB962C8B-B14F-4D97-AF65-F5344CB8AC3E}">
        <p14:creationId xmlns:p14="http://schemas.microsoft.com/office/powerpoint/2010/main" xmlns="" val="212045134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80727"/>
          </a:xfrm>
        </p:spPr>
        <p:txBody>
          <a:bodyPr anchor="ctr">
            <a:noAutofit/>
          </a:bodyPr>
          <a:lstStyle/>
          <a:p>
            <a:pPr algn="ctr"/>
            <a:r>
              <a:rPr lang="ru-RU" sz="2400" b="1" dirty="0" smtClean="0">
                <a:latin typeface="Cambria" panose="02040503050406030204" pitchFamily="18" charset="0"/>
                <a:ea typeface="+mn-ea"/>
                <a:cs typeface="+mn-cs"/>
              </a:rPr>
              <a:t/>
            </a:r>
            <a:br>
              <a:rPr lang="ru-RU" sz="2400" b="1" dirty="0" smtClean="0">
                <a:latin typeface="Cambria" panose="02040503050406030204" pitchFamily="18" charset="0"/>
                <a:ea typeface="+mn-ea"/>
                <a:cs typeface="+mn-cs"/>
              </a:rPr>
            </a:br>
            <a:r>
              <a:rPr lang="ru-RU" sz="2400" b="1" dirty="0" smtClean="0">
                <a:latin typeface="Cambria" panose="02040503050406030204" pitchFamily="18" charset="0"/>
                <a:ea typeface="+mn-ea"/>
                <a:cs typeface="+mn-cs"/>
              </a:rPr>
              <a:t>Бюджет для граждан</a:t>
            </a:r>
            <a:r>
              <a:rPr lang="en-US" sz="2400" b="1" dirty="0" smtClean="0">
                <a:latin typeface="Cambria" panose="02040503050406030204" pitchFamily="18" charset="0"/>
                <a:ea typeface="+mn-ea"/>
                <a:cs typeface="+mn-cs"/>
              </a:rPr>
              <a:t/>
            </a:r>
            <a:br>
              <a:rPr lang="en-US" sz="2400" b="1" dirty="0" smtClean="0">
                <a:latin typeface="Cambria" panose="02040503050406030204" pitchFamily="18" charset="0"/>
                <a:ea typeface="+mn-ea"/>
                <a:cs typeface="+mn-cs"/>
              </a:rPr>
            </a:br>
            <a:r>
              <a:rPr lang="ru-RU" sz="2400" b="1" dirty="0" smtClean="0">
                <a:latin typeface="Cambria" panose="02040503050406030204" pitchFamily="18" charset="0"/>
                <a:ea typeface="+mn-ea"/>
                <a:cs typeface="+mn-cs"/>
              </a:rPr>
              <a:t>Оглавление</a:t>
            </a:r>
            <a:endParaRPr lang="ru-RU" sz="24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24" name="Объект 2"/>
          <p:cNvSpPr>
            <a:spLocks noGrp="1"/>
          </p:cNvSpPr>
          <p:nvPr>
            <p:ph idx="1"/>
          </p:nvPr>
        </p:nvSpPr>
        <p:spPr>
          <a:xfrm>
            <a:off x="356673" y="1380970"/>
            <a:ext cx="8064896" cy="2736304"/>
          </a:xfrm>
          <a:noFill/>
        </p:spPr>
        <p:txBody>
          <a:bodyPr>
            <a:noAutofit/>
          </a:bodyPr>
          <a:lstStyle/>
          <a:p>
            <a:pPr>
              <a:buClr>
                <a:srgbClr val="FF0000"/>
              </a:buClr>
              <a:buNone/>
            </a:pPr>
            <a:r>
              <a:rPr lang="ru-RU" sz="2000" dirty="0" smtClean="0">
                <a:latin typeface="Cambria" panose="02040503050406030204" pitchFamily="18" charset="0"/>
              </a:rPr>
              <a:t>1. Вводная часть  …………………………………….…………………………………….	3 </a:t>
            </a:r>
          </a:p>
          <a:p>
            <a:pPr>
              <a:buClr>
                <a:srgbClr val="FF0000"/>
              </a:buClr>
              <a:buNone/>
            </a:pPr>
            <a:r>
              <a:rPr lang="ru-RU" sz="2000" dirty="0" smtClean="0">
                <a:latin typeface="Cambria" panose="02040503050406030204" pitchFamily="18" charset="0"/>
              </a:rPr>
              <a:t>2. Доходы бюджета </a:t>
            </a:r>
            <a:r>
              <a:rPr lang="en-US" sz="2000" dirty="0" smtClean="0">
                <a:solidFill>
                  <a:srgbClr val="002060"/>
                </a:solidFill>
              </a:rPr>
              <a:t>…………………………………………………………………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>
                <a:solidFill>
                  <a:srgbClr val="002060"/>
                </a:solidFill>
              </a:rPr>
              <a:t>……</a:t>
            </a:r>
            <a:r>
              <a:rPr lang="ru-RU" sz="2000" dirty="0" smtClean="0">
                <a:solidFill>
                  <a:srgbClr val="002060"/>
                </a:solidFill>
              </a:rPr>
              <a:t>……. 	7</a:t>
            </a:r>
          </a:p>
          <a:p>
            <a:pPr>
              <a:buClr>
                <a:srgbClr val="FF0000"/>
              </a:buClr>
              <a:buNone/>
            </a:pPr>
            <a:r>
              <a:rPr lang="ru-RU" sz="2000" dirty="0" smtClean="0">
                <a:latin typeface="Cambria" panose="02040503050406030204" pitchFamily="18" charset="0"/>
              </a:rPr>
              <a:t>3. Расходы бюджета </a:t>
            </a:r>
            <a:r>
              <a:rPr lang="en-US" sz="2000" dirty="0" smtClean="0">
                <a:solidFill>
                  <a:srgbClr val="002060"/>
                </a:solidFill>
              </a:rPr>
              <a:t>…………………………………………………………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>
                <a:solidFill>
                  <a:srgbClr val="002060"/>
                </a:solidFill>
              </a:rPr>
              <a:t>…………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>
                <a:solidFill>
                  <a:srgbClr val="002060"/>
                </a:solidFill>
              </a:rPr>
              <a:t>..</a:t>
            </a:r>
            <a:r>
              <a:rPr lang="ru-RU" sz="2000" dirty="0" smtClean="0">
                <a:solidFill>
                  <a:srgbClr val="002060"/>
                </a:solidFill>
              </a:rPr>
              <a:t>.....	</a:t>
            </a:r>
            <a:r>
              <a:rPr lang="ru-RU" sz="2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13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buClr>
                <a:srgbClr val="FF0000"/>
              </a:buClr>
              <a:buNone/>
            </a:pPr>
            <a:r>
              <a:rPr lang="ru-RU" sz="2000" dirty="0" smtClean="0">
                <a:latin typeface="Cambria" panose="02040503050406030204" pitchFamily="18" charset="0"/>
              </a:rPr>
              <a:t>4. Источники финансирования дефицита бюджета </a:t>
            </a:r>
            <a:r>
              <a:rPr lang="en-US" sz="2000" dirty="0" smtClean="0">
                <a:solidFill>
                  <a:srgbClr val="002060"/>
                </a:solidFill>
              </a:rPr>
              <a:t>……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>
                <a:solidFill>
                  <a:srgbClr val="002060"/>
                </a:solidFill>
              </a:rPr>
              <a:t>…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>
                <a:solidFill>
                  <a:srgbClr val="002060"/>
                </a:solidFill>
              </a:rPr>
              <a:t>……</a:t>
            </a:r>
            <a:r>
              <a:rPr lang="ru-RU" sz="2000" dirty="0" smtClean="0">
                <a:solidFill>
                  <a:srgbClr val="002060"/>
                </a:solidFill>
              </a:rPr>
              <a:t>…….</a:t>
            </a:r>
            <a:r>
              <a:rPr lang="en-US" sz="2000" dirty="0" smtClean="0">
                <a:solidFill>
                  <a:srgbClr val="002060"/>
                </a:solidFill>
              </a:rPr>
              <a:t>..</a:t>
            </a:r>
            <a:r>
              <a:rPr lang="ru-RU" sz="2000" dirty="0" smtClean="0">
                <a:solidFill>
                  <a:srgbClr val="002060"/>
                </a:solidFill>
              </a:rPr>
              <a:t>.	</a:t>
            </a:r>
            <a:r>
              <a:rPr lang="ru-RU" sz="2000" dirty="0" smtClean="0">
                <a:latin typeface="Cambria" panose="02040503050406030204" pitchFamily="18" charset="0"/>
              </a:rPr>
              <a:t>25</a:t>
            </a:r>
          </a:p>
          <a:p>
            <a:pPr>
              <a:buClr>
                <a:srgbClr val="FF0000"/>
              </a:buClr>
              <a:buNone/>
            </a:pPr>
            <a:r>
              <a:rPr lang="ru-RU" sz="20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5. Справочная информация……………………………………………………..…….	27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5373216"/>
            <a:ext cx="553916" cy="988739"/>
          </a:xfrm>
          <a:prstGeom prst="rect">
            <a:avLst/>
          </a:prstGeom>
        </p:spPr>
      </p:pic>
      <p:sp>
        <p:nvSpPr>
          <p:cNvPr id="11" name="Выноска-облако 10"/>
          <p:cNvSpPr/>
          <p:nvPr/>
        </p:nvSpPr>
        <p:spPr>
          <a:xfrm>
            <a:off x="3419872" y="3429000"/>
            <a:ext cx="4248472" cy="2304256"/>
          </a:xfrm>
          <a:prstGeom prst="cloudCallout">
            <a:avLst>
              <a:gd name="adj1" fmla="val -83871"/>
              <a:gd name="adj2" fmla="val 49762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Краткий словарь используемых в «Бюджете для граждан» терминов и понятий размещен на сайте Финансового управления</a:t>
            </a:r>
            <a:r>
              <a:rPr lang="en-US" sz="1400" i="1" dirty="0" smtClean="0">
                <a:solidFill>
                  <a:schemeClr val="tx1"/>
                </a:solidFill>
              </a:rPr>
              <a:t> http://www.finnkz.ru/web/budget_open.aspx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4896544" cy="1124744"/>
          </a:xfrm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Исполнение МП «Комплексное благоустройство Новокузнецкого городского округа»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59632" y="1124744"/>
          <a:ext cx="6039293" cy="4295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38575" y="3810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3563888" y="2780928"/>
            <a:ext cx="1257303" cy="461665"/>
          </a:xfrm>
          <a:prstGeom prst="rect">
            <a:avLst/>
          </a:prstGeom>
          <a:noFill/>
          <a:ln cap="rnd">
            <a:noFill/>
            <a:round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400" dirty="0" smtClean="0">
                <a:latin typeface="Trebuchet MS" pitchFamily="34" charset="0"/>
                <a:ea typeface="Verdana" pitchFamily="34" charset="0"/>
                <a:cs typeface="Verdana" pitchFamily="34" charset="0"/>
              </a:rPr>
              <a:t>1 959</a:t>
            </a: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6029401" y="4158371"/>
            <a:ext cx="2376264" cy="2160240"/>
          </a:xfrm>
          <a:prstGeom prst="wedgeRoundRectCallout">
            <a:avLst>
              <a:gd name="adj1" fmla="val -98843"/>
              <a:gd name="adj2" fmla="val -42819"/>
              <a:gd name="adj3" fmla="val 16667"/>
            </a:avLst>
          </a:prstGeom>
          <a:solidFill>
            <a:srgbClr val="FFEDA3">
              <a:alpha val="50196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prstClr val="black"/>
                </a:solidFill>
              </a:rPr>
              <a:t>202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Отдельные мероприятия (по вывозу и утилизации отходов, содержание систем видеонаблюдения, видеофиксации, средств организации дорожного движения и пр.)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1213662" y="5517232"/>
            <a:ext cx="3358338" cy="1236034"/>
          </a:xfrm>
          <a:prstGeom prst="wedgeRoundRectCallout">
            <a:avLst>
              <a:gd name="adj1" fmla="val 17543"/>
              <a:gd name="adj2" fmla="val -141637"/>
              <a:gd name="adj3" fmla="val 16667"/>
            </a:avLst>
          </a:prstGeom>
          <a:solidFill>
            <a:schemeClr val="accent5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prstClr val="black"/>
                </a:solidFill>
              </a:rPr>
              <a:t>1 757</a:t>
            </a: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ПП </a:t>
            </a:r>
            <a:r>
              <a:rPr lang="ru-RU" sz="1200" dirty="0" smtClean="0">
                <a:solidFill>
                  <a:schemeClr val="tx1"/>
                </a:solidFill>
              </a:rPr>
              <a:t>Благоустройство городских территорий, организация содержания и ремонта городского хозяйства Новокузнецкого городского округа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3" name="Выноска 2 22"/>
          <p:cNvSpPr/>
          <p:nvPr/>
        </p:nvSpPr>
        <p:spPr>
          <a:xfrm>
            <a:off x="6364248" y="3109163"/>
            <a:ext cx="2541319" cy="792088"/>
          </a:xfrm>
          <a:prstGeom prst="borderCallout2">
            <a:avLst>
              <a:gd name="adj1" fmla="val 51942"/>
              <a:gd name="adj2" fmla="val 351"/>
              <a:gd name="adj3" fmla="val 52221"/>
              <a:gd name="adj4" fmla="val -13058"/>
              <a:gd name="adj5" fmla="val 108174"/>
              <a:gd name="adj6" fmla="val -41167"/>
            </a:avLst>
          </a:prstGeom>
          <a:solidFill>
            <a:schemeClr val="accent5"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i="1" u="sng" dirty="0" smtClean="0">
                <a:solidFill>
                  <a:schemeClr val="tx1"/>
                </a:solidFill>
              </a:rPr>
              <a:t>Мероприятие</a:t>
            </a:r>
            <a:endParaRPr lang="ru-RU" sz="1000" i="1" dirty="0">
              <a:solidFill>
                <a:schemeClr val="tx1"/>
              </a:solidFill>
            </a:endParaRPr>
          </a:p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Организация обслуживания населения в муниципальных банях, прочие мероприятия</a:t>
            </a:r>
          </a:p>
        </p:txBody>
      </p:sp>
      <p:sp>
        <p:nvSpPr>
          <p:cNvPr id="25" name="Выноска 2 24"/>
          <p:cNvSpPr/>
          <p:nvPr/>
        </p:nvSpPr>
        <p:spPr>
          <a:xfrm flipH="1">
            <a:off x="628152" y="3286769"/>
            <a:ext cx="1710258" cy="776348"/>
          </a:xfrm>
          <a:prstGeom prst="borderCallout2">
            <a:avLst>
              <a:gd name="adj1" fmla="val 78612"/>
              <a:gd name="adj2" fmla="val 38"/>
              <a:gd name="adj3" fmla="val 172"/>
              <a:gd name="adj4" fmla="val -12843"/>
              <a:gd name="adj5" fmla="val -14859"/>
              <a:gd name="adj6" fmla="val -33679"/>
            </a:avLst>
          </a:prstGeom>
          <a:solidFill>
            <a:schemeClr val="accent5"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i="1" u="sng" dirty="0" smtClean="0">
                <a:solidFill>
                  <a:schemeClr val="tx1"/>
                </a:solidFill>
              </a:rPr>
              <a:t>Мероприятие</a:t>
            </a:r>
            <a:endParaRPr lang="ru-RU" sz="1000" dirty="0" smtClean="0">
              <a:solidFill>
                <a:schemeClr val="tx1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Благоустройство, озеленение территории и содержание объектов благоустройства</a:t>
            </a:r>
            <a:endParaRPr lang="ru-RU" sz="1000" i="1" dirty="0">
              <a:solidFill>
                <a:schemeClr val="tx1"/>
              </a:solidFill>
            </a:endParaRPr>
          </a:p>
        </p:txBody>
      </p:sp>
      <p:sp>
        <p:nvSpPr>
          <p:cNvPr id="26" name="Выноска 2 25"/>
          <p:cNvSpPr/>
          <p:nvPr/>
        </p:nvSpPr>
        <p:spPr>
          <a:xfrm flipH="1">
            <a:off x="642025" y="4189729"/>
            <a:ext cx="1728192" cy="648072"/>
          </a:xfrm>
          <a:prstGeom prst="borderCallout2">
            <a:avLst>
              <a:gd name="adj1" fmla="val 61661"/>
              <a:gd name="adj2" fmla="val -1426"/>
              <a:gd name="adj3" fmla="val 15074"/>
              <a:gd name="adj4" fmla="val -14292"/>
              <a:gd name="adj5" fmla="val -44280"/>
              <a:gd name="adj6" fmla="val -47599"/>
            </a:avLst>
          </a:prstGeom>
          <a:solidFill>
            <a:schemeClr val="accent5"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i="1" u="sng" dirty="0" smtClean="0">
                <a:solidFill>
                  <a:schemeClr val="tx1"/>
                </a:solidFill>
              </a:rPr>
              <a:t>Мероприятие</a:t>
            </a:r>
            <a:endParaRPr lang="ru-RU" sz="1000" dirty="0" smtClean="0">
              <a:solidFill>
                <a:schemeClr val="tx1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Содержание и ремонт автомобильных дорог</a:t>
            </a:r>
          </a:p>
        </p:txBody>
      </p:sp>
      <p:sp>
        <p:nvSpPr>
          <p:cNvPr id="27" name="Выноска 2 26"/>
          <p:cNvSpPr/>
          <p:nvPr/>
        </p:nvSpPr>
        <p:spPr>
          <a:xfrm>
            <a:off x="610221" y="2582145"/>
            <a:ext cx="1728192" cy="648072"/>
          </a:xfrm>
          <a:prstGeom prst="borderCallout2">
            <a:avLst>
              <a:gd name="adj1" fmla="val 69770"/>
              <a:gd name="adj2" fmla="val 99238"/>
              <a:gd name="adj3" fmla="val 13003"/>
              <a:gd name="adj4" fmla="val 110883"/>
              <a:gd name="adj5" fmla="val -72055"/>
              <a:gd name="adj6" fmla="val 150562"/>
            </a:avLst>
          </a:prstGeom>
          <a:solidFill>
            <a:schemeClr val="accent5"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i="1" u="sng" dirty="0" smtClean="0">
                <a:solidFill>
                  <a:schemeClr val="tx1"/>
                </a:solidFill>
              </a:rPr>
              <a:t>Мероприятие</a:t>
            </a:r>
            <a:endParaRPr lang="ru-RU" sz="1000" dirty="0" smtClean="0">
              <a:solidFill>
                <a:schemeClr val="tx1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Содержание и реконструкция сетей наружного освещения</a:t>
            </a:r>
            <a:endParaRPr lang="ru-RU" sz="1000" i="1" dirty="0">
              <a:solidFill>
                <a:schemeClr val="tx1"/>
              </a:solidFill>
            </a:endParaRPr>
          </a:p>
        </p:txBody>
      </p:sp>
      <p:sp>
        <p:nvSpPr>
          <p:cNvPr id="21" name="Выноска 2 20"/>
          <p:cNvSpPr/>
          <p:nvPr/>
        </p:nvSpPr>
        <p:spPr>
          <a:xfrm>
            <a:off x="6353092" y="1566406"/>
            <a:ext cx="2539388" cy="1089329"/>
          </a:xfrm>
          <a:prstGeom prst="borderCallout2">
            <a:avLst>
              <a:gd name="adj1" fmla="val 51942"/>
              <a:gd name="adj2" fmla="val 351"/>
              <a:gd name="adj3" fmla="val 44298"/>
              <a:gd name="adj4" fmla="val -13058"/>
              <a:gd name="adj5" fmla="val 85427"/>
              <a:gd name="adj6" fmla="val -39398"/>
            </a:avLst>
          </a:prstGeom>
          <a:solidFill>
            <a:schemeClr val="accent5"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 smtClean="0">
              <a:solidFill>
                <a:schemeClr val="tx1"/>
              </a:solidFill>
            </a:endParaRPr>
          </a:p>
          <a:p>
            <a:pPr algn="ctr"/>
            <a:r>
              <a:rPr lang="ru-RU" sz="1000" b="1" i="1" u="sng" dirty="0" smtClean="0">
                <a:solidFill>
                  <a:schemeClr val="tx1"/>
                </a:solidFill>
              </a:rPr>
              <a:t>Региональный проект «Дорожная сеть»</a:t>
            </a:r>
          </a:p>
          <a:p>
            <a:pPr algn="ctr">
              <a:buFont typeface="Wingdings" pitchFamily="2" charset="2"/>
              <a:buChar char="ü"/>
            </a:pPr>
            <a:r>
              <a:rPr lang="ru-RU" sz="1000" i="1" dirty="0" smtClean="0">
                <a:solidFill>
                  <a:schemeClr val="tx1"/>
                </a:solidFill>
              </a:rPr>
              <a:t>ремонт автомобильных дорог (26 км);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000" i="1" dirty="0" smtClean="0">
                <a:solidFill>
                  <a:schemeClr val="tx1"/>
                </a:solidFill>
              </a:rPr>
              <a:t>установка и замена светофорных объектов (17 ед.);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000" i="1" dirty="0" smtClean="0">
                <a:solidFill>
                  <a:schemeClr val="tx1"/>
                </a:solidFill>
              </a:rPr>
              <a:t>Начаты работы по реконструкции</a:t>
            </a: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 </a:t>
            </a:r>
            <a:r>
              <a:rPr lang="ru-RU" sz="1000" i="1" dirty="0" err="1" smtClean="0">
                <a:solidFill>
                  <a:schemeClr val="tx1"/>
                </a:solidFill>
              </a:rPr>
              <a:t>ш</a:t>
            </a:r>
            <a:r>
              <a:rPr lang="ru-RU" sz="1000" i="1" dirty="0" smtClean="0">
                <a:solidFill>
                  <a:schemeClr val="tx1"/>
                </a:solidFill>
              </a:rPr>
              <a:t>. </a:t>
            </a:r>
            <a:r>
              <a:rPr lang="ru-RU" sz="1000" i="1" dirty="0" err="1" smtClean="0">
                <a:solidFill>
                  <a:schemeClr val="tx1"/>
                </a:solidFill>
              </a:rPr>
              <a:t>Бызовское</a:t>
            </a:r>
            <a:r>
              <a:rPr lang="ru-RU" sz="1000" i="1" dirty="0" smtClean="0">
                <a:solidFill>
                  <a:schemeClr val="tx1"/>
                </a:solidFill>
              </a:rPr>
              <a:t> и пр. Металлургов</a:t>
            </a:r>
            <a:endParaRPr lang="ru-RU" sz="1000" b="1" i="1" dirty="0" smtClean="0">
              <a:solidFill>
                <a:schemeClr val="tx1"/>
              </a:solidFill>
            </a:endParaRPr>
          </a:p>
          <a:p>
            <a:pPr algn="ctr">
              <a:buFont typeface="Wingdings" pitchFamily="2" charset="2"/>
              <a:buChar char="ü"/>
            </a:pPr>
            <a:endParaRPr lang="ru-RU" sz="1000" i="1" dirty="0">
              <a:solidFill>
                <a:schemeClr val="tx1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0" y="332656"/>
            <a:ext cx="2448272" cy="2232248"/>
          </a:xfrm>
          <a:prstGeom prst="downArrow">
            <a:avLst/>
          </a:prstGeom>
          <a:solidFill>
            <a:schemeClr val="bg2"/>
          </a:solidFill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u="sng" dirty="0" smtClean="0">
                <a:solidFill>
                  <a:schemeClr val="tx1"/>
                </a:solidFill>
              </a:rPr>
              <a:t>Цель:</a:t>
            </a:r>
            <a:endParaRPr lang="ru-RU" sz="1000" i="1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ru-RU" sz="11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 Повышение уровня безопасности, комфортности и эстетической привлекательности среды проживания населения</a:t>
            </a:r>
          </a:p>
          <a:p>
            <a:pPr algn="ctr"/>
            <a:endParaRPr lang="ru-RU" sz="11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028899" y="582822"/>
            <a:ext cx="1914525" cy="936427"/>
          </a:xfrm>
          <a:prstGeom prst="roundRect">
            <a:avLst/>
          </a:prstGeom>
          <a:solidFill>
            <a:schemeClr val="bg2"/>
          </a:solidFill>
          <a:ln w="12700" cap="rnd">
            <a:solidFill>
              <a:srgbClr val="FF0000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Расходы на одного жителя города</a:t>
            </a:r>
          </a:p>
          <a:p>
            <a:pPr algn="ctr">
              <a:spcBef>
                <a:spcPts val="600"/>
              </a:spcBef>
            </a:pPr>
            <a:r>
              <a:rPr lang="ru-RU" sz="20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3 566 </a:t>
            </a: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руб. в год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670581" y="3202327"/>
            <a:ext cx="1080120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</a:rPr>
              <a:t>млн руб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755599" y="189781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  <p:extLst>
      <p:ext uri="{BB962C8B-B14F-4D97-AF65-F5344CB8AC3E}">
        <p14:creationId xmlns:p14="http://schemas.microsoft.com/office/powerpoint/2010/main" xmlns="" val="212045134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6826" y="116632"/>
            <a:ext cx="3610347" cy="1028699"/>
          </a:xfrm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МП «Развитие жилищно-коммунального хозяйства города Новокузнецка»</a:t>
            </a: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05254" y="1626920"/>
          <a:ext cx="3869642" cy="3476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38575" y="3810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2332652" y="2967335"/>
            <a:ext cx="1192394" cy="461665"/>
          </a:xfrm>
          <a:prstGeom prst="rect">
            <a:avLst/>
          </a:prstGeom>
          <a:noFill/>
          <a:ln cap="rnd">
            <a:noFill/>
            <a:round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400" dirty="0" smtClean="0">
                <a:latin typeface="Trebuchet MS" pitchFamily="34" charset="0"/>
                <a:ea typeface="Verdana" pitchFamily="34" charset="0"/>
                <a:cs typeface="Verdana" pitchFamily="34" charset="0"/>
              </a:rPr>
              <a:t>  2 517</a:t>
            </a: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0" y="5037683"/>
            <a:ext cx="2736303" cy="1600624"/>
          </a:xfrm>
          <a:prstGeom prst="wedgeRoundRectCallout">
            <a:avLst>
              <a:gd name="adj1" fmla="val 39587"/>
              <a:gd name="adj2" fmla="val -88843"/>
              <a:gd name="adj3" fmla="val 16667"/>
            </a:avLst>
          </a:prstGeom>
          <a:solidFill>
            <a:schemeClr val="accent6">
              <a:lumMod val="90000"/>
              <a:alpha val="8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2 345</a:t>
            </a: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ПП </a:t>
            </a:r>
            <a:r>
              <a:rPr lang="ru-RU" sz="1200" dirty="0" smtClean="0">
                <a:solidFill>
                  <a:schemeClr val="tx1"/>
                </a:solidFill>
              </a:rPr>
              <a:t>Субсидии и компенсации выпадающих доходов организациям, предоставляющим населению жилищно-коммунальные услуги, возникших в результате установления мер социальной поддержки гражданам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>
            <a:off x="4845134" y="2481942"/>
            <a:ext cx="4120736" cy="2042557"/>
          </a:xfrm>
          <a:prstGeom prst="wedgeRoundRectCallout">
            <a:avLst>
              <a:gd name="adj1" fmla="val -60337"/>
              <a:gd name="adj2" fmla="val 6472"/>
              <a:gd name="adj3" fmla="val 16667"/>
            </a:avLst>
          </a:prstGeom>
          <a:solidFill>
            <a:schemeClr val="accent5">
              <a:lumMod val="90000"/>
              <a:alpha val="67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tx1"/>
                </a:solidFill>
              </a:rPr>
              <a:t>75</a:t>
            </a:r>
          </a:p>
          <a:p>
            <a:pPr lvl="0" algn="ctr"/>
            <a:r>
              <a:rPr lang="ru-RU" sz="1200" b="1" u="sng" dirty="0" smtClean="0">
                <a:solidFill>
                  <a:schemeClr val="tx1"/>
                </a:solidFill>
              </a:rPr>
              <a:t>ПП</a:t>
            </a:r>
            <a:r>
              <a:rPr lang="ru-RU" sz="1200" dirty="0" smtClean="0">
                <a:solidFill>
                  <a:schemeClr val="tx1"/>
                </a:solidFill>
              </a:rPr>
              <a:t>  «Разработка и актуализация схем коммунальной инфраструктуры и строительство, ремонт и реконструкция объектов инженерной инфраструктуры» (Поставка, монтаж, </a:t>
            </a:r>
            <a:r>
              <a:rPr lang="ru-RU" sz="1200" dirty="0" err="1" smtClean="0">
                <a:solidFill>
                  <a:schemeClr val="tx1"/>
                </a:solidFill>
              </a:rPr>
              <a:t>пусконаладка</a:t>
            </a:r>
            <a:r>
              <a:rPr lang="ru-RU" sz="1200" dirty="0" smtClean="0">
                <a:solidFill>
                  <a:schemeClr val="tx1"/>
                </a:solidFill>
              </a:rPr>
              <a:t> установки в отделении решеток на ГНС-1А; технологическое присоединение, выполнение строительно-монтажных работ, </a:t>
            </a:r>
            <a:r>
              <a:rPr lang="ru-RU" sz="1200" dirty="0" err="1" smtClean="0">
                <a:solidFill>
                  <a:schemeClr val="tx1"/>
                </a:solidFill>
              </a:rPr>
              <a:t>госэкспертиза</a:t>
            </a:r>
            <a:r>
              <a:rPr lang="ru-RU" sz="1200" dirty="0" smtClean="0">
                <a:solidFill>
                  <a:schemeClr val="tx1"/>
                </a:solidFill>
              </a:rPr>
              <a:t> проектной документации и результатов инженерных изысканий газовой котельной и насосной станции в микрорайонах №7 и № 24 </a:t>
            </a:r>
            <a:r>
              <a:rPr lang="ru-RU" sz="1200" dirty="0" err="1" smtClean="0">
                <a:solidFill>
                  <a:schemeClr val="tx1"/>
                </a:solidFill>
              </a:rPr>
              <a:t>Новоил</a:t>
            </a:r>
            <a:r>
              <a:rPr lang="ru-RU" sz="1200" dirty="0" smtClean="0">
                <a:solidFill>
                  <a:schemeClr val="tx1"/>
                </a:solidFill>
              </a:rPr>
              <a:t> района г. Новокузнецка)</a:t>
            </a: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3705102" y="4928259"/>
            <a:ext cx="4073237" cy="1603169"/>
          </a:xfrm>
          <a:prstGeom prst="wedgeRoundRectCallout">
            <a:avLst>
              <a:gd name="adj1" fmla="val -38504"/>
              <a:gd name="adj2" fmla="val -109258"/>
              <a:gd name="adj3" fmla="val 16667"/>
            </a:avLst>
          </a:prstGeom>
          <a:solidFill>
            <a:schemeClr val="accent1">
              <a:lumMod val="50000"/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97</a:t>
            </a: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ПП  </a:t>
            </a:r>
            <a:r>
              <a:rPr lang="ru-RU" sz="1200" dirty="0" smtClean="0">
                <a:solidFill>
                  <a:schemeClr val="tx1"/>
                </a:solidFill>
              </a:rPr>
              <a:t>Жилищное хозяйство и капитальный ремонт жилого фонда (ремонт придомовых </a:t>
            </a:r>
            <a:r>
              <a:rPr lang="ru-RU" sz="1200" dirty="0" err="1" smtClean="0">
                <a:solidFill>
                  <a:schemeClr val="tx1"/>
                </a:solidFill>
              </a:rPr>
              <a:t>террит</a:t>
            </a:r>
            <a:r>
              <a:rPr lang="ru-RU" sz="1200" dirty="0" smtClean="0">
                <a:solidFill>
                  <a:schemeClr val="tx1"/>
                </a:solidFill>
              </a:rPr>
              <a:t>. МКД; разработка ПСД, демонтаж МКД Запсибовцев,14;снос 7 аварийных </a:t>
            </a:r>
            <a:r>
              <a:rPr lang="ru-RU" sz="1200" dirty="0" err="1" smtClean="0">
                <a:solidFill>
                  <a:schemeClr val="tx1"/>
                </a:solidFill>
              </a:rPr>
              <a:t>домов;кап</a:t>
            </a:r>
            <a:r>
              <a:rPr lang="ru-RU" sz="1200" dirty="0" smtClean="0">
                <a:solidFill>
                  <a:schemeClr val="tx1"/>
                </a:solidFill>
              </a:rPr>
              <a:t> ремонт 5 муниципальных квартир; кап ремонт кровель </a:t>
            </a:r>
            <a:r>
              <a:rPr lang="ru-RU" sz="1200" dirty="0" err="1" smtClean="0">
                <a:solidFill>
                  <a:schemeClr val="tx1"/>
                </a:solidFill>
              </a:rPr>
              <a:t>мун</a:t>
            </a:r>
            <a:r>
              <a:rPr lang="ru-RU" sz="1200" dirty="0" smtClean="0">
                <a:solidFill>
                  <a:schemeClr val="tx1"/>
                </a:solidFill>
              </a:rPr>
              <a:t> жилых домов пер. Цветочный,2 и ул. Кустарная,53; взносы за кап ремонт </a:t>
            </a:r>
            <a:r>
              <a:rPr lang="ru-RU" sz="1200" dirty="0" err="1" smtClean="0">
                <a:solidFill>
                  <a:schemeClr val="tx1"/>
                </a:solidFill>
              </a:rPr>
              <a:t>мун</a:t>
            </a:r>
            <a:r>
              <a:rPr lang="ru-RU" sz="1200" dirty="0" smtClean="0">
                <a:solidFill>
                  <a:schemeClr val="tx1"/>
                </a:solidFill>
              </a:rPr>
              <a:t>. помещений; </a:t>
            </a:r>
            <a:r>
              <a:rPr lang="ru-RU" sz="1200" dirty="0" err="1" smtClean="0">
                <a:solidFill>
                  <a:schemeClr val="tx1"/>
                </a:solidFill>
              </a:rPr>
              <a:t>жилищно-ком</a:t>
            </a:r>
            <a:r>
              <a:rPr lang="ru-RU" sz="1200" dirty="0" smtClean="0">
                <a:solidFill>
                  <a:schemeClr val="tx1"/>
                </a:solidFill>
              </a:rPr>
              <a:t> услуги в доле площади </a:t>
            </a:r>
            <a:r>
              <a:rPr lang="ru-RU" sz="1200" dirty="0" err="1" smtClean="0">
                <a:solidFill>
                  <a:schemeClr val="tx1"/>
                </a:solidFill>
              </a:rPr>
              <a:t>муни</a:t>
            </a:r>
            <a:r>
              <a:rPr lang="ru-RU" sz="1200" dirty="0" smtClean="0">
                <a:solidFill>
                  <a:schemeClr val="tx1"/>
                </a:solidFill>
              </a:rPr>
              <a:t>. жилых и нежил. помещений)</a:t>
            </a:r>
          </a:p>
        </p:txBody>
      </p:sp>
      <p:sp>
        <p:nvSpPr>
          <p:cNvPr id="22" name="Выноска 2 21"/>
          <p:cNvSpPr/>
          <p:nvPr/>
        </p:nvSpPr>
        <p:spPr>
          <a:xfrm flipH="1">
            <a:off x="3610098" y="1182811"/>
            <a:ext cx="1935677" cy="864096"/>
          </a:xfrm>
          <a:prstGeom prst="borderCallout2">
            <a:avLst>
              <a:gd name="adj1" fmla="val 100450"/>
              <a:gd name="adj2" fmla="val 98025"/>
              <a:gd name="adj3" fmla="val 97432"/>
              <a:gd name="adj4" fmla="val 100465"/>
              <a:gd name="adj5" fmla="val 166527"/>
              <a:gd name="adj6" fmla="val 88845"/>
            </a:avLst>
          </a:prstGeom>
          <a:solidFill>
            <a:schemeClr val="accent6">
              <a:alpha val="8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u="sng" dirty="0" smtClean="0">
                <a:solidFill>
                  <a:schemeClr val="tx1"/>
                </a:solidFill>
              </a:rPr>
              <a:t>Мероприятие (375)</a:t>
            </a:r>
            <a:endParaRPr lang="ru-RU" sz="1100" dirty="0" smtClean="0">
              <a:solidFill>
                <a:schemeClr val="tx1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Субсидии на холодное водоснабжение  и водоотведение</a:t>
            </a:r>
          </a:p>
        </p:txBody>
      </p:sp>
      <p:sp>
        <p:nvSpPr>
          <p:cNvPr id="23" name="Выноска 2 22"/>
          <p:cNvSpPr/>
          <p:nvPr/>
        </p:nvSpPr>
        <p:spPr>
          <a:xfrm>
            <a:off x="5611312" y="1443128"/>
            <a:ext cx="2447925" cy="780116"/>
          </a:xfrm>
          <a:prstGeom prst="borderCallout2">
            <a:avLst>
              <a:gd name="adj1" fmla="val 101095"/>
              <a:gd name="adj2" fmla="val 14046"/>
              <a:gd name="adj3" fmla="val 138402"/>
              <a:gd name="adj4" fmla="val -41757"/>
              <a:gd name="adj5" fmla="val 256381"/>
              <a:gd name="adj6" fmla="val -59453"/>
            </a:avLst>
          </a:prstGeom>
          <a:solidFill>
            <a:schemeClr val="accent6">
              <a:alpha val="8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u="sng" dirty="0" smtClean="0">
                <a:solidFill>
                  <a:schemeClr val="tx1"/>
                </a:solidFill>
              </a:rPr>
              <a:t>Мероприятие (36)</a:t>
            </a:r>
            <a:endParaRPr lang="ru-RU" sz="1100" dirty="0" smtClean="0">
              <a:solidFill>
                <a:schemeClr val="tx1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Содержание и ремонт в домах специализированного и аварийного жилищного фонда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0" y="188640"/>
            <a:ext cx="2448272" cy="2448272"/>
          </a:xfrm>
          <a:prstGeom prst="downArrow">
            <a:avLst/>
          </a:prstGeom>
          <a:solidFill>
            <a:schemeClr val="bg2"/>
          </a:solidFill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u="sng" dirty="0" smtClean="0">
                <a:solidFill>
                  <a:schemeClr val="tx1"/>
                </a:solidFill>
              </a:rPr>
              <a:t>Цель:</a:t>
            </a:r>
            <a:endParaRPr lang="ru-RU" sz="1000" i="1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ru-RU" sz="11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 Создание условий для поддержания ЖКХ надлежащем состоянии и обеспечения населения доступными и качественными ЖК услугами</a:t>
            </a:r>
          </a:p>
          <a:p>
            <a:pPr algn="ctr"/>
            <a:endParaRPr lang="ru-RU" sz="11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063404" y="539690"/>
            <a:ext cx="1914525" cy="936427"/>
          </a:xfrm>
          <a:prstGeom prst="roundRect">
            <a:avLst/>
          </a:prstGeom>
          <a:solidFill>
            <a:schemeClr val="bg2"/>
          </a:solidFill>
          <a:ln w="12700" cap="rnd">
            <a:solidFill>
              <a:srgbClr val="FF0000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Расходы на одного жителя города</a:t>
            </a:r>
          </a:p>
          <a:p>
            <a:pPr algn="ctr">
              <a:spcBef>
                <a:spcPts val="600"/>
              </a:spcBef>
            </a:pPr>
            <a:r>
              <a:rPr lang="ru-RU" sz="20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4 581 </a:t>
            </a: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руб. в год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551496" y="3410340"/>
            <a:ext cx="993913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</a:rPr>
              <a:t>млн руб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1" name="Выноска 2 20"/>
          <p:cNvSpPr/>
          <p:nvPr/>
        </p:nvSpPr>
        <p:spPr>
          <a:xfrm flipH="1">
            <a:off x="0" y="2924944"/>
            <a:ext cx="1508166" cy="1008112"/>
          </a:xfrm>
          <a:prstGeom prst="borderCallout2">
            <a:avLst>
              <a:gd name="adj1" fmla="val 61661"/>
              <a:gd name="adj2" fmla="val -64"/>
              <a:gd name="adj3" fmla="val 64666"/>
              <a:gd name="adj4" fmla="val 418"/>
              <a:gd name="adj5" fmla="val 61849"/>
              <a:gd name="adj6" fmla="val -38613"/>
            </a:avLst>
          </a:prstGeom>
          <a:solidFill>
            <a:schemeClr val="accent6">
              <a:alpha val="8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u="sng" dirty="0" smtClean="0">
                <a:solidFill>
                  <a:schemeClr val="tx1"/>
                </a:solidFill>
              </a:rPr>
              <a:t>Мероприятие(1934)</a:t>
            </a:r>
            <a:endParaRPr lang="ru-RU" sz="1100" dirty="0" smtClean="0">
              <a:solidFill>
                <a:schemeClr val="tx1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Субсидии на отопление и горячее водоснабжение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781478" y="174748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  <p:extLst>
      <p:ext uri="{BB962C8B-B14F-4D97-AF65-F5344CB8AC3E}">
        <p14:creationId xmlns:p14="http://schemas.microsoft.com/office/powerpoint/2010/main" xmlns="" val="212045134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32656"/>
            <a:ext cx="4752528" cy="144016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Исполнение МП «Организация и развитие пассажирских перевозок и координация работы операторов связи на территории Новокузнецкого городского округа»</a:t>
            </a: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</p:nvPr>
        </p:nvGraphicFramePr>
        <p:xfrm>
          <a:off x="2601730" y="2348880"/>
          <a:ext cx="3940540" cy="3329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38575" y="3810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3943348" y="3573016"/>
            <a:ext cx="1257303" cy="461665"/>
          </a:xfrm>
          <a:prstGeom prst="rect">
            <a:avLst/>
          </a:prstGeom>
          <a:noFill/>
          <a:ln cap="rnd">
            <a:noFill/>
            <a:round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400" dirty="0" smtClean="0">
                <a:latin typeface="Trebuchet MS" pitchFamily="34" charset="0"/>
                <a:ea typeface="Verdana" pitchFamily="34" charset="0"/>
                <a:cs typeface="Verdana" pitchFamily="34" charset="0"/>
              </a:rPr>
              <a:t>937</a:t>
            </a: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6948264" y="3284984"/>
            <a:ext cx="1944216" cy="1008112"/>
          </a:xfrm>
          <a:prstGeom prst="wedgeRoundRectCallout">
            <a:avLst>
              <a:gd name="adj1" fmla="val -100975"/>
              <a:gd name="adj2" fmla="val 49792"/>
              <a:gd name="adj3" fmla="val 16667"/>
            </a:avLst>
          </a:prstGeom>
          <a:solidFill>
            <a:srgbClr val="FFEDA3">
              <a:alpha val="50196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66</a:t>
            </a: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ПП </a:t>
            </a:r>
            <a:r>
              <a:rPr lang="ru-RU" sz="1200" dirty="0" smtClean="0">
                <a:solidFill>
                  <a:schemeClr val="tx1"/>
                </a:solidFill>
              </a:rPr>
              <a:t>Расходы на организацию программы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5508104" y="5517232"/>
            <a:ext cx="2565072" cy="1206955"/>
          </a:xfrm>
          <a:prstGeom prst="wedgeRoundRectCallout">
            <a:avLst>
              <a:gd name="adj1" fmla="val -55397"/>
              <a:gd name="adj2" fmla="val -93347"/>
              <a:gd name="adj3" fmla="val 16667"/>
            </a:avLst>
          </a:prstGeom>
          <a:solidFill>
            <a:schemeClr val="tx2">
              <a:lumMod val="40000"/>
              <a:lumOff val="60000"/>
              <a:alpha val="53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prstClr val="black"/>
                </a:solidFill>
              </a:rPr>
              <a:t>871</a:t>
            </a: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ПП </a:t>
            </a:r>
            <a:r>
              <a:rPr lang="ru-RU" sz="1200" dirty="0" smtClean="0">
                <a:solidFill>
                  <a:schemeClr val="tx1"/>
                </a:solidFill>
              </a:rPr>
              <a:t>Обслуживание населения города Новокузнецка пассажирским транспортом, осуществляющим перевозку по социальному заказу </a:t>
            </a:r>
          </a:p>
        </p:txBody>
      </p:sp>
      <p:sp>
        <p:nvSpPr>
          <p:cNvPr id="18" name="Выноска 2 17"/>
          <p:cNvSpPr/>
          <p:nvPr/>
        </p:nvSpPr>
        <p:spPr>
          <a:xfrm flipH="1">
            <a:off x="683567" y="2996952"/>
            <a:ext cx="1800200" cy="1104406"/>
          </a:xfrm>
          <a:prstGeom prst="borderCallout2">
            <a:avLst>
              <a:gd name="adj1" fmla="val 61661"/>
              <a:gd name="adj2" fmla="val -1426"/>
              <a:gd name="adj3" fmla="val 61662"/>
              <a:gd name="adj4" fmla="val -18285"/>
              <a:gd name="adj5" fmla="val 118321"/>
              <a:gd name="adj6" fmla="val -59811"/>
            </a:avLst>
          </a:prstGeom>
          <a:solidFill>
            <a:schemeClr val="tx2">
              <a:lumMod val="20000"/>
              <a:lumOff val="80000"/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u="sng" dirty="0" smtClean="0">
                <a:solidFill>
                  <a:schemeClr val="tx1"/>
                </a:solidFill>
              </a:rPr>
              <a:t>Мероприятие</a:t>
            </a:r>
            <a:endParaRPr lang="ru-RU" sz="1100" dirty="0" smtClean="0">
              <a:solidFill>
                <a:schemeClr val="tx1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Выполнение социального заказа на перевозку пассажиров автомобильным транспортом</a:t>
            </a:r>
          </a:p>
        </p:txBody>
      </p:sp>
      <p:sp>
        <p:nvSpPr>
          <p:cNvPr id="19" name="Выноска 2 18"/>
          <p:cNvSpPr/>
          <p:nvPr/>
        </p:nvSpPr>
        <p:spPr>
          <a:xfrm>
            <a:off x="6948264" y="2060848"/>
            <a:ext cx="1800200" cy="1082643"/>
          </a:xfrm>
          <a:prstGeom prst="borderCallout2">
            <a:avLst>
              <a:gd name="adj1" fmla="val 19014"/>
              <a:gd name="adj2" fmla="val 296"/>
              <a:gd name="adj3" fmla="val 19015"/>
              <a:gd name="adj4" fmla="val -17424"/>
              <a:gd name="adj5" fmla="val 106161"/>
              <a:gd name="adj6" fmla="val -77968"/>
            </a:avLst>
          </a:prstGeom>
          <a:solidFill>
            <a:schemeClr val="tx2">
              <a:lumMod val="20000"/>
              <a:lumOff val="80000"/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i="1" u="sng" dirty="0" smtClean="0">
                <a:solidFill>
                  <a:schemeClr val="tx1"/>
                </a:solidFill>
              </a:rPr>
              <a:t>Мероприятие</a:t>
            </a:r>
            <a:endParaRPr lang="ru-RU" sz="10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Выполнение социального заказа на перевозку пассажиров электротранспортом</a:t>
            </a:r>
            <a:endParaRPr lang="ru-RU" sz="1000" i="1" dirty="0">
              <a:solidFill>
                <a:schemeClr val="tx1"/>
              </a:solidFill>
            </a:endParaRPr>
          </a:p>
        </p:txBody>
      </p:sp>
      <p:pic>
        <p:nvPicPr>
          <p:cNvPr id="22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9911" y="5780001"/>
            <a:ext cx="504056" cy="899739"/>
          </a:xfrm>
          <a:prstGeom prst="rect">
            <a:avLst/>
          </a:prstGeom>
        </p:spPr>
      </p:pic>
      <p:sp>
        <p:nvSpPr>
          <p:cNvPr id="40" name="Полилиния 39"/>
          <p:cNvSpPr/>
          <p:nvPr/>
        </p:nvSpPr>
        <p:spPr>
          <a:xfrm>
            <a:off x="103367" y="4166483"/>
            <a:ext cx="3676153" cy="2706095"/>
          </a:xfrm>
          <a:custGeom>
            <a:avLst/>
            <a:gdLst>
              <a:gd name="connsiteX0" fmla="*/ 0 w 3676153"/>
              <a:gd name="connsiteY0" fmla="*/ 0 h 2706095"/>
              <a:gd name="connsiteX1" fmla="*/ 763325 w 3676153"/>
              <a:gd name="connsiteY1" fmla="*/ 166978 h 2706095"/>
              <a:gd name="connsiteX2" fmla="*/ 1152939 w 3676153"/>
              <a:gd name="connsiteY2" fmla="*/ 405517 h 2706095"/>
              <a:gd name="connsiteX3" fmla="*/ 1192696 w 3676153"/>
              <a:gd name="connsiteY3" fmla="*/ 413468 h 2706095"/>
              <a:gd name="connsiteX4" fmla="*/ 1311965 w 3676153"/>
              <a:gd name="connsiteY4" fmla="*/ 286247 h 2706095"/>
              <a:gd name="connsiteX5" fmla="*/ 1566407 w 3676153"/>
              <a:gd name="connsiteY5" fmla="*/ 349858 h 2706095"/>
              <a:gd name="connsiteX6" fmla="*/ 1661823 w 3676153"/>
              <a:gd name="connsiteY6" fmla="*/ 604300 h 2706095"/>
              <a:gd name="connsiteX7" fmla="*/ 1804946 w 3676153"/>
              <a:gd name="connsiteY7" fmla="*/ 763326 h 2706095"/>
              <a:gd name="connsiteX8" fmla="*/ 1892410 w 3676153"/>
              <a:gd name="connsiteY8" fmla="*/ 723569 h 2706095"/>
              <a:gd name="connsiteX9" fmla="*/ 2170706 w 3676153"/>
              <a:gd name="connsiteY9" fmla="*/ 803082 h 2706095"/>
              <a:gd name="connsiteX10" fmla="*/ 2552369 w 3676153"/>
              <a:gd name="connsiteY10" fmla="*/ 1057524 h 2706095"/>
              <a:gd name="connsiteX11" fmla="*/ 2504661 w 3676153"/>
              <a:gd name="connsiteY11" fmla="*/ 1176794 h 2706095"/>
              <a:gd name="connsiteX12" fmla="*/ 2584174 w 3676153"/>
              <a:gd name="connsiteY12" fmla="*/ 1351722 h 2706095"/>
              <a:gd name="connsiteX13" fmla="*/ 2989690 w 3676153"/>
              <a:gd name="connsiteY13" fmla="*/ 1256307 h 2706095"/>
              <a:gd name="connsiteX14" fmla="*/ 3260035 w 3676153"/>
              <a:gd name="connsiteY14" fmla="*/ 1311966 h 2706095"/>
              <a:gd name="connsiteX15" fmla="*/ 3450866 w 3676153"/>
              <a:gd name="connsiteY15" fmla="*/ 1439187 h 2706095"/>
              <a:gd name="connsiteX16" fmla="*/ 3530379 w 3676153"/>
              <a:gd name="connsiteY16" fmla="*/ 1677726 h 2706095"/>
              <a:gd name="connsiteX17" fmla="*/ 3554233 w 3676153"/>
              <a:gd name="connsiteY17" fmla="*/ 1932167 h 2706095"/>
              <a:gd name="connsiteX18" fmla="*/ 3554233 w 3676153"/>
              <a:gd name="connsiteY18" fmla="*/ 2099145 h 2706095"/>
              <a:gd name="connsiteX19" fmla="*/ 3554233 w 3676153"/>
              <a:gd name="connsiteY19" fmla="*/ 2258171 h 2706095"/>
              <a:gd name="connsiteX20" fmla="*/ 3617843 w 3676153"/>
              <a:gd name="connsiteY20" fmla="*/ 2425148 h 2706095"/>
              <a:gd name="connsiteX21" fmla="*/ 3617843 w 3676153"/>
              <a:gd name="connsiteY21" fmla="*/ 2631882 h 2706095"/>
              <a:gd name="connsiteX22" fmla="*/ 3267986 w 3676153"/>
              <a:gd name="connsiteY22" fmla="*/ 2695493 h 2706095"/>
              <a:gd name="connsiteX23" fmla="*/ 3236181 w 3676153"/>
              <a:gd name="connsiteY23" fmla="*/ 2695493 h 2706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676153" h="2706095">
                <a:moveTo>
                  <a:pt x="0" y="0"/>
                </a:moveTo>
                <a:cubicBezTo>
                  <a:pt x="285584" y="49696"/>
                  <a:pt x="571169" y="99392"/>
                  <a:pt x="763325" y="166978"/>
                </a:cubicBezTo>
                <a:cubicBezTo>
                  <a:pt x="955481" y="234564"/>
                  <a:pt x="1081377" y="364435"/>
                  <a:pt x="1152939" y="405517"/>
                </a:cubicBezTo>
                <a:cubicBezTo>
                  <a:pt x="1224501" y="446599"/>
                  <a:pt x="1166192" y="433346"/>
                  <a:pt x="1192696" y="413468"/>
                </a:cubicBezTo>
                <a:cubicBezTo>
                  <a:pt x="1219200" y="393590"/>
                  <a:pt x="1249680" y="296849"/>
                  <a:pt x="1311965" y="286247"/>
                </a:cubicBezTo>
                <a:cubicBezTo>
                  <a:pt x="1374250" y="275645"/>
                  <a:pt x="1508097" y="296849"/>
                  <a:pt x="1566407" y="349858"/>
                </a:cubicBezTo>
                <a:cubicBezTo>
                  <a:pt x="1624717" y="402867"/>
                  <a:pt x="1622067" y="535389"/>
                  <a:pt x="1661823" y="604300"/>
                </a:cubicBezTo>
                <a:cubicBezTo>
                  <a:pt x="1701579" y="673211"/>
                  <a:pt x="1766515" y="743448"/>
                  <a:pt x="1804946" y="763326"/>
                </a:cubicBezTo>
                <a:cubicBezTo>
                  <a:pt x="1843377" y="783204"/>
                  <a:pt x="1831450" y="716943"/>
                  <a:pt x="1892410" y="723569"/>
                </a:cubicBezTo>
                <a:cubicBezTo>
                  <a:pt x="1953370" y="730195"/>
                  <a:pt x="2060713" y="747423"/>
                  <a:pt x="2170706" y="803082"/>
                </a:cubicBezTo>
                <a:cubicBezTo>
                  <a:pt x="2280699" y="858741"/>
                  <a:pt x="2496710" y="995239"/>
                  <a:pt x="2552369" y="1057524"/>
                </a:cubicBezTo>
                <a:cubicBezTo>
                  <a:pt x="2608028" y="1119809"/>
                  <a:pt x="2499360" y="1127761"/>
                  <a:pt x="2504661" y="1176794"/>
                </a:cubicBezTo>
                <a:cubicBezTo>
                  <a:pt x="2509962" y="1225827"/>
                  <a:pt x="2503336" y="1338470"/>
                  <a:pt x="2584174" y="1351722"/>
                </a:cubicBezTo>
                <a:cubicBezTo>
                  <a:pt x="2665012" y="1364974"/>
                  <a:pt x="2877047" y="1262933"/>
                  <a:pt x="2989690" y="1256307"/>
                </a:cubicBezTo>
                <a:cubicBezTo>
                  <a:pt x="3102333" y="1249681"/>
                  <a:pt x="3183172" y="1281486"/>
                  <a:pt x="3260035" y="1311966"/>
                </a:cubicBezTo>
                <a:cubicBezTo>
                  <a:pt x="3336898" y="1342446"/>
                  <a:pt x="3405809" y="1378227"/>
                  <a:pt x="3450866" y="1439187"/>
                </a:cubicBezTo>
                <a:cubicBezTo>
                  <a:pt x="3495923" y="1500147"/>
                  <a:pt x="3513151" y="1595563"/>
                  <a:pt x="3530379" y="1677726"/>
                </a:cubicBezTo>
                <a:cubicBezTo>
                  <a:pt x="3547607" y="1759889"/>
                  <a:pt x="3550257" y="1861931"/>
                  <a:pt x="3554233" y="1932167"/>
                </a:cubicBezTo>
                <a:cubicBezTo>
                  <a:pt x="3558209" y="2002403"/>
                  <a:pt x="3554233" y="2099145"/>
                  <a:pt x="3554233" y="2099145"/>
                </a:cubicBezTo>
                <a:cubicBezTo>
                  <a:pt x="3554233" y="2153479"/>
                  <a:pt x="3543631" y="2203837"/>
                  <a:pt x="3554233" y="2258171"/>
                </a:cubicBezTo>
                <a:cubicBezTo>
                  <a:pt x="3564835" y="2312505"/>
                  <a:pt x="3607241" y="2362863"/>
                  <a:pt x="3617843" y="2425148"/>
                </a:cubicBezTo>
                <a:cubicBezTo>
                  <a:pt x="3628445" y="2487433"/>
                  <a:pt x="3676153" y="2586825"/>
                  <a:pt x="3617843" y="2631882"/>
                </a:cubicBezTo>
                <a:cubicBezTo>
                  <a:pt x="3559534" y="2676940"/>
                  <a:pt x="3331596" y="2684891"/>
                  <a:pt x="3267986" y="2695493"/>
                </a:cubicBezTo>
                <a:cubicBezTo>
                  <a:pt x="3204376" y="2706095"/>
                  <a:pt x="3220278" y="2700794"/>
                  <a:pt x="3236181" y="269549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 40"/>
          <p:cNvSpPr/>
          <p:nvPr/>
        </p:nvSpPr>
        <p:spPr>
          <a:xfrm>
            <a:off x="15903" y="4426754"/>
            <a:ext cx="3697853" cy="2443173"/>
          </a:xfrm>
          <a:custGeom>
            <a:avLst/>
            <a:gdLst>
              <a:gd name="connsiteX0" fmla="*/ 0 w 3697853"/>
              <a:gd name="connsiteY0" fmla="*/ 296321 h 2443173"/>
              <a:gd name="connsiteX1" fmla="*/ 15902 w 3697853"/>
              <a:gd name="connsiteY1" fmla="*/ 272467 h 2443173"/>
              <a:gd name="connsiteX2" fmla="*/ 87464 w 3697853"/>
              <a:gd name="connsiteY2" fmla="*/ 200905 h 2443173"/>
              <a:gd name="connsiteX3" fmla="*/ 119269 w 3697853"/>
              <a:gd name="connsiteY3" fmla="*/ 177051 h 2443173"/>
              <a:gd name="connsiteX4" fmla="*/ 143123 w 3697853"/>
              <a:gd name="connsiteY4" fmla="*/ 153197 h 2443173"/>
              <a:gd name="connsiteX5" fmla="*/ 166977 w 3697853"/>
              <a:gd name="connsiteY5" fmla="*/ 137295 h 2443173"/>
              <a:gd name="connsiteX6" fmla="*/ 214685 w 3697853"/>
              <a:gd name="connsiteY6" fmla="*/ 97538 h 2443173"/>
              <a:gd name="connsiteX7" fmla="*/ 230587 w 3697853"/>
              <a:gd name="connsiteY7" fmla="*/ 73684 h 2443173"/>
              <a:gd name="connsiteX8" fmla="*/ 286247 w 3697853"/>
              <a:gd name="connsiteY8" fmla="*/ 25976 h 2443173"/>
              <a:gd name="connsiteX9" fmla="*/ 318052 w 3697853"/>
              <a:gd name="connsiteY9" fmla="*/ 18025 h 2443173"/>
              <a:gd name="connsiteX10" fmla="*/ 341906 w 3697853"/>
              <a:gd name="connsiteY10" fmla="*/ 2123 h 2443173"/>
              <a:gd name="connsiteX11" fmla="*/ 437321 w 3697853"/>
              <a:gd name="connsiteY11" fmla="*/ 10074 h 2443173"/>
              <a:gd name="connsiteX12" fmla="*/ 461175 w 3697853"/>
              <a:gd name="connsiteY12" fmla="*/ 25976 h 2443173"/>
              <a:gd name="connsiteX13" fmla="*/ 500932 w 3697853"/>
              <a:gd name="connsiteY13" fmla="*/ 57782 h 2443173"/>
              <a:gd name="connsiteX14" fmla="*/ 524786 w 3697853"/>
              <a:gd name="connsiteY14" fmla="*/ 73684 h 2443173"/>
              <a:gd name="connsiteX15" fmla="*/ 572494 w 3697853"/>
              <a:gd name="connsiteY15" fmla="*/ 121392 h 2443173"/>
              <a:gd name="connsiteX16" fmla="*/ 580445 w 3697853"/>
              <a:gd name="connsiteY16" fmla="*/ 145246 h 2443173"/>
              <a:gd name="connsiteX17" fmla="*/ 588396 w 3697853"/>
              <a:gd name="connsiteY17" fmla="*/ 177051 h 2443173"/>
              <a:gd name="connsiteX18" fmla="*/ 604299 w 3697853"/>
              <a:gd name="connsiteY18" fmla="*/ 145246 h 2443173"/>
              <a:gd name="connsiteX19" fmla="*/ 652007 w 3697853"/>
              <a:gd name="connsiteY19" fmla="*/ 113441 h 2443173"/>
              <a:gd name="connsiteX20" fmla="*/ 675860 w 3697853"/>
              <a:gd name="connsiteY20" fmla="*/ 97538 h 2443173"/>
              <a:gd name="connsiteX21" fmla="*/ 723568 w 3697853"/>
              <a:gd name="connsiteY21" fmla="*/ 81636 h 2443173"/>
              <a:gd name="connsiteX22" fmla="*/ 747422 w 3697853"/>
              <a:gd name="connsiteY22" fmla="*/ 73684 h 2443173"/>
              <a:gd name="connsiteX23" fmla="*/ 834887 w 3697853"/>
              <a:gd name="connsiteY23" fmla="*/ 41879 h 2443173"/>
              <a:gd name="connsiteX24" fmla="*/ 898497 w 3697853"/>
              <a:gd name="connsiteY24" fmla="*/ 33928 h 2443173"/>
              <a:gd name="connsiteX25" fmla="*/ 1025718 w 3697853"/>
              <a:gd name="connsiteY25" fmla="*/ 49830 h 2443173"/>
              <a:gd name="connsiteX26" fmla="*/ 1081377 w 3697853"/>
              <a:gd name="connsiteY26" fmla="*/ 81636 h 2443173"/>
              <a:gd name="connsiteX27" fmla="*/ 1144987 w 3697853"/>
              <a:gd name="connsiteY27" fmla="*/ 105489 h 2443173"/>
              <a:gd name="connsiteX28" fmla="*/ 1200647 w 3697853"/>
              <a:gd name="connsiteY28" fmla="*/ 145246 h 2443173"/>
              <a:gd name="connsiteX29" fmla="*/ 1224500 w 3697853"/>
              <a:gd name="connsiteY29" fmla="*/ 153197 h 2443173"/>
              <a:gd name="connsiteX30" fmla="*/ 1248354 w 3697853"/>
              <a:gd name="connsiteY30" fmla="*/ 169100 h 2443173"/>
              <a:gd name="connsiteX31" fmla="*/ 1272208 w 3697853"/>
              <a:gd name="connsiteY31" fmla="*/ 200905 h 2443173"/>
              <a:gd name="connsiteX32" fmla="*/ 1288111 w 3697853"/>
              <a:gd name="connsiteY32" fmla="*/ 264516 h 2443173"/>
              <a:gd name="connsiteX33" fmla="*/ 1351721 w 3697853"/>
              <a:gd name="connsiteY33" fmla="*/ 232710 h 2443173"/>
              <a:gd name="connsiteX34" fmla="*/ 1407380 w 3697853"/>
              <a:gd name="connsiteY34" fmla="*/ 208856 h 2443173"/>
              <a:gd name="connsiteX35" fmla="*/ 1478942 w 3697853"/>
              <a:gd name="connsiteY35" fmla="*/ 192954 h 2443173"/>
              <a:gd name="connsiteX36" fmla="*/ 1582309 w 3697853"/>
              <a:gd name="connsiteY36" fmla="*/ 177051 h 2443173"/>
              <a:gd name="connsiteX37" fmla="*/ 1661822 w 3697853"/>
              <a:gd name="connsiteY37" fmla="*/ 185003 h 2443173"/>
              <a:gd name="connsiteX38" fmla="*/ 1765189 w 3697853"/>
              <a:gd name="connsiteY38" fmla="*/ 240662 h 2443173"/>
              <a:gd name="connsiteX39" fmla="*/ 1804946 w 3697853"/>
              <a:gd name="connsiteY39" fmla="*/ 264516 h 2443173"/>
              <a:gd name="connsiteX40" fmla="*/ 1852654 w 3697853"/>
              <a:gd name="connsiteY40" fmla="*/ 296321 h 2443173"/>
              <a:gd name="connsiteX41" fmla="*/ 1884459 w 3697853"/>
              <a:gd name="connsiteY41" fmla="*/ 351980 h 2443173"/>
              <a:gd name="connsiteX42" fmla="*/ 1940118 w 3697853"/>
              <a:gd name="connsiteY42" fmla="*/ 423542 h 2443173"/>
              <a:gd name="connsiteX43" fmla="*/ 1979874 w 3697853"/>
              <a:gd name="connsiteY43" fmla="*/ 495103 h 2443173"/>
              <a:gd name="connsiteX44" fmla="*/ 1995777 w 3697853"/>
              <a:gd name="connsiteY44" fmla="*/ 542811 h 2443173"/>
              <a:gd name="connsiteX45" fmla="*/ 2035534 w 3697853"/>
              <a:gd name="connsiteY45" fmla="*/ 590519 h 2443173"/>
              <a:gd name="connsiteX46" fmla="*/ 2043485 w 3697853"/>
              <a:gd name="connsiteY46" fmla="*/ 614373 h 2443173"/>
              <a:gd name="connsiteX47" fmla="*/ 2067339 w 3697853"/>
              <a:gd name="connsiteY47" fmla="*/ 622324 h 2443173"/>
              <a:gd name="connsiteX48" fmla="*/ 2154803 w 3697853"/>
              <a:gd name="connsiteY48" fmla="*/ 614373 h 2443173"/>
              <a:gd name="connsiteX49" fmla="*/ 2202511 w 3697853"/>
              <a:gd name="connsiteY49" fmla="*/ 582568 h 2443173"/>
              <a:gd name="connsiteX50" fmla="*/ 2226365 w 3697853"/>
              <a:gd name="connsiteY50" fmla="*/ 574616 h 2443173"/>
              <a:gd name="connsiteX51" fmla="*/ 2250219 w 3697853"/>
              <a:gd name="connsiteY51" fmla="*/ 558714 h 2443173"/>
              <a:gd name="connsiteX52" fmla="*/ 2313829 w 3697853"/>
              <a:gd name="connsiteY52" fmla="*/ 566665 h 2443173"/>
              <a:gd name="connsiteX53" fmla="*/ 2393342 w 3697853"/>
              <a:gd name="connsiteY53" fmla="*/ 614373 h 2443173"/>
              <a:gd name="connsiteX54" fmla="*/ 2433099 w 3697853"/>
              <a:gd name="connsiteY54" fmla="*/ 630276 h 2443173"/>
              <a:gd name="connsiteX55" fmla="*/ 2560320 w 3697853"/>
              <a:gd name="connsiteY55" fmla="*/ 709789 h 2443173"/>
              <a:gd name="connsiteX56" fmla="*/ 2631881 w 3697853"/>
              <a:gd name="connsiteY56" fmla="*/ 733643 h 2443173"/>
              <a:gd name="connsiteX57" fmla="*/ 2655735 w 3697853"/>
              <a:gd name="connsiteY57" fmla="*/ 741594 h 2443173"/>
              <a:gd name="connsiteX58" fmla="*/ 2671638 w 3697853"/>
              <a:gd name="connsiteY58" fmla="*/ 765448 h 2443173"/>
              <a:gd name="connsiteX59" fmla="*/ 2695492 w 3697853"/>
              <a:gd name="connsiteY59" fmla="*/ 829058 h 2443173"/>
              <a:gd name="connsiteX60" fmla="*/ 2719346 w 3697853"/>
              <a:gd name="connsiteY60" fmla="*/ 860863 h 2443173"/>
              <a:gd name="connsiteX61" fmla="*/ 2727297 w 3697853"/>
              <a:gd name="connsiteY61" fmla="*/ 964230 h 2443173"/>
              <a:gd name="connsiteX62" fmla="*/ 2767054 w 3697853"/>
              <a:gd name="connsiteY62" fmla="*/ 972182 h 2443173"/>
              <a:gd name="connsiteX63" fmla="*/ 2782956 w 3697853"/>
              <a:gd name="connsiteY63" fmla="*/ 948328 h 2443173"/>
              <a:gd name="connsiteX64" fmla="*/ 2862469 w 3697853"/>
              <a:gd name="connsiteY64" fmla="*/ 900620 h 2443173"/>
              <a:gd name="connsiteX65" fmla="*/ 2918128 w 3697853"/>
              <a:gd name="connsiteY65" fmla="*/ 884717 h 2443173"/>
              <a:gd name="connsiteX66" fmla="*/ 3085106 w 3697853"/>
              <a:gd name="connsiteY66" fmla="*/ 892669 h 2443173"/>
              <a:gd name="connsiteX67" fmla="*/ 3140765 w 3697853"/>
              <a:gd name="connsiteY67" fmla="*/ 932425 h 2443173"/>
              <a:gd name="connsiteX68" fmla="*/ 3164619 w 3697853"/>
              <a:gd name="connsiteY68" fmla="*/ 948328 h 2443173"/>
              <a:gd name="connsiteX69" fmla="*/ 3212327 w 3697853"/>
              <a:gd name="connsiteY69" fmla="*/ 988084 h 2443173"/>
              <a:gd name="connsiteX70" fmla="*/ 3220278 w 3697853"/>
              <a:gd name="connsiteY70" fmla="*/ 1011938 h 2443173"/>
              <a:gd name="connsiteX71" fmla="*/ 3244132 w 3697853"/>
              <a:gd name="connsiteY71" fmla="*/ 1059646 h 2443173"/>
              <a:gd name="connsiteX72" fmla="*/ 3252083 w 3697853"/>
              <a:gd name="connsiteY72" fmla="*/ 1091451 h 2443173"/>
              <a:gd name="connsiteX73" fmla="*/ 3403158 w 3697853"/>
              <a:gd name="connsiteY73" fmla="*/ 1099403 h 2443173"/>
              <a:gd name="connsiteX74" fmla="*/ 3450866 w 3697853"/>
              <a:gd name="connsiteY74" fmla="*/ 1123256 h 2443173"/>
              <a:gd name="connsiteX75" fmla="*/ 3474720 w 3697853"/>
              <a:gd name="connsiteY75" fmla="*/ 1139159 h 2443173"/>
              <a:gd name="connsiteX76" fmla="*/ 3514476 w 3697853"/>
              <a:gd name="connsiteY76" fmla="*/ 1210721 h 2443173"/>
              <a:gd name="connsiteX77" fmla="*/ 3530379 w 3697853"/>
              <a:gd name="connsiteY77" fmla="*/ 1282283 h 2443173"/>
              <a:gd name="connsiteX78" fmla="*/ 3538330 w 3697853"/>
              <a:gd name="connsiteY78" fmla="*/ 1306136 h 2443173"/>
              <a:gd name="connsiteX79" fmla="*/ 3570135 w 3697853"/>
              <a:gd name="connsiteY79" fmla="*/ 1322039 h 2443173"/>
              <a:gd name="connsiteX80" fmla="*/ 3625794 w 3697853"/>
              <a:gd name="connsiteY80" fmla="*/ 1385649 h 2443173"/>
              <a:gd name="connsiteX81" fmla="*/ 3681454 w 3697853"/>
              <a:gd name="connsiteY81" fmla="*/ 1449260 h 2443173"/>
              <a:gd name="connsiteX82" fmla="*/ 3689405 w 3697853"/>
              <a:gd name="connsiteY82" fmla="*/ 1481065 h 2443173"/>
              <a:gd name="connsiteX83" fmla="*/ 3681454 w 3697853"/>
              <a:gd name="connsiteY83" fmla="*/ 1536724 h 2443173"/>
              <a:gd name="connsiteX84" fmla="*/ 3657600 w 3697853"/>
              <a:gd name="connsiteY84" fmla="*/ 1624189 h 2443173"/>
              <a:gd name="connsiteX85" fmla="*/ 3641697 w 3697853"/>
              <a:gd name="connsiteY85" fmla="*/ 1671896 h 2443173"/>
              <a:gd name="connsiteX86" fmla="*/ 3633746 w 3697853"/>
              <a:gd name="connsiteY86" fmla="*/ 1695750 h 2443173"/>
              <a:gd name="connsiteX87" fmla="*/ 3649648 w 3697853"/>
              <a:gd name="connsiteY87" fmla="*/ 1799117 h 2443173"/>
              <a:gd name="connsiteX88" fmla="*/ 3673502 w 3697853"/>
              <a:gd name="connsiteY88" fmla="*/ 1830923 h 2443173"/>
              <a:gd name="connsiteX89" fmla="*/ 3673502 w 3697853"/>
              <a:gd name="connsiteY89" fmla="*/ 1966095 h 2443173"/>
              <a:gd name="connsiteX90" fmla="*/ 3657600 w 3697853"/>
              <a:gd name="connsiteY90" fmla="*/ 2013803 h 2443173"/>
              <a:gd name="connsiteX91" fmla="*/ 3673502 w 3697853"/>
              <a:gd name="connsiteY91" fmla="*/ 2236439 h 2443173"/>
              <a:gd name="connsiteX92" fmla="*/ 3681454 w 3697853"/>
              <a:gd name="connsiteY92" fmla="*/ 2260293 h 2443173"/>
              <a:gd name="connsiteX93" fmla="*/ 3649648 w 3697853"/>
              <a:gd name="connsiteY93" fmla="*/ 2300049 h 2443173"/>
              <a:gd name="connsiteX94" fmla="*/ 3625794 w 3697853"/>
              <a:gd name="connsiteY94" fmla="*/ 2323903 h 2443173"/>
              <a:gd name="connsiteX95" fmla="*/ 3601940 w 3697853"/>
              <a:gd name="connsiteY95" fmla="*/ 2331855 h 2443173"/>
              <a:gd name="connsiteX96" fmla="*/ 3578087 w 3697853"/>
              <a:gd name="connsiteY96" fmla="*/ 2347757 h 2443173"/>
              <a:gd name="connsiteX97" fmla="*/ 3554233 w 3697853"/>
              <a:gd name="connsiteY97" fmla="*/ 2371611 h 2443173"/>
              <a:gd name="connsiteX98" fmla="*/ 3522427 w 3697853"/>
              <a:gd name="connsiteY98" fmla="*/ 2379563 h 2443173"/>
              <a:gd name="connsiteX99" fmla="*/ 3442914 w 3697853"/>
              <a:gd name="connsiteY99" fmla="*/ 2387514 h 2443173"/>
              <a:gd name="connsiteX100" fmla="*/ 3395207 w 3697853"/>
              <a:gd name="connsiteY100" fmla="*/ 2419319 h 2443173"/>
              <a:gd name="connsiteX101" fmla="*/ 3371353 w 3697853"/>
              <a:gd name="connsiteY101" fmla="*/ 2443173 h 244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697853" h="2443173">
                <a:moveTo>
                  <a:pt x="0" y="296321"/>
                </a:moveTo>
                <a:cubicBezTo>
                  <a:pt x="5301" y="288370"/>
                  <a:pt x="9553" y="279609"/>
                  <a:pt x="15902" y="272467"/>
                </a:cubicBezTo>
                <a:lnTo>
                  <a:pt x="87464" y="200905"/>
                </a:lnTo>
                <a:cubicBezTo>
                  <a:pt x="96835" y="191534"/>
                  <a:pt x="109207" y="185675"/>
                  <a:pt x="119269" y="177051"/>
                </a:cubicBezTo>
                <a:cubicBezTo>
                  <a:pt x="127807" y="169733"/>
                  <a:pt x="134484" y="160396"/>
                  <a:pt x="143123" y="153197"/>
                </a:cubicBezTo>
                <a:cubicBezTo>
                  <a:pt x="150464" y="147079"/>
                  <a:pt x="159636" y="143413"/>
                  <a:pt x="166977" y="137295"/>
                </a:cubicBezTo>
                <a:cubicBezTo>
                  <a:pt x="228207" y="86270"/>
                  <a:pt x="155453" y="137027"/>
                  <a:pt x="214685" y="97538"/>
                </a:cubicBezTo>
                <a:cubicBezTo>
                  <a:pt x="219986" y="89587"/>
                  <a:pt x="224469" y="81025"/>
                  <a:pt x="230587" y="73684"/>
                </a:cubicBezTo>
                <a:cubicBezTo>
                  <a:pt x="241955" y="60043"/>
                  <a:pt x="271204" y="33497"/>
                  <a:pt x="286247" y="25976"/>
                </a:cubicBezTo>
                <a:cubicBezTo>
                  <a:pt x="296021" y="21089"/>
                  <a:pt x="307450" y="20675"/>
                  <a:pt x="318052" y="18025"/>
                </a:cubicBezTo>
                <a:cubicBezTo>
                  <a:pt x="326003" y="12724"/>
                  <a:pt x="332371" y="2759"/>
                  <a:pt x="341906" y="2123"/>
                </a:cubicBezTo>
                <a:cubicBezTo>
                  <a:pt x="373751" y="0"/>
                  <a:pt x="406025" y="3815"/>
                  <a:pt x="437321" y="10074"/>
                </a:cubicBezTo>
                <a:cubicBezTo>
                  <a:pt x="446692" y="11948"/>
                  <a:pt x="453530" y="20242"/>
                  <a:pt x="461175" y="25976"/>
                </a:cubicBezTo>
                <a:cubicBezTo>
                  <a:pt x="474752" y="36159"/>
                  <a:pt x="487355" y="47599"/>
                  <a:pt x="500932" y="57782"/>
                </a:cubicBezTo>
                <a:cubicBezTo>
                  <a:pt x="508577" y="63516"/>
                  <a:pt x="517644" y="67335"/>
                  <a:pt x="524786" y="73684"/>
                </a:cubicBezTo>
                <a:cubicBezTo>
                  <a:pt x="541595" y="88625"/>
                  <a:pt x="572494" y="121392"/>
                  <a:pt x="572494" y="121392"/>
                </a:cubicBezTo>
                <a:cubicBezTo>
                  <a:pt x="575144" y="129343"/>
                  <a:pt x="578143" y="137187"/>
                  <a:pt x="580445" y="145246"/>
                </a:cubicBezTo>
                <a:cubicBezTo>
                  <a:pt x="583447" y="155753"/>
                  <a:pt x="577468" y="177051"/>
                  <a:pt x="588396" y="177051"/>
                </a:cubicBezTo>
                <a:cubicBezTo>
                  <a:pt x="600249" y="177051"/>
                  <a:pt x="595918" y="153627"/>
                  <a:pt x="604299" y="145246"/>
                </a:cubicBezTo>
                <a:cubicBezTo>
                  <a:pt x="617814" y="131731"/>
                  <a:pt x="636104" y="124043"/>
                  <a:pt x="652007" y="113441"/>
                </a:cubicBezTo>
                <a:lnTo>
                  <a:pt x="675860" y="97538"/>
                </a:lnTo>
                <a:cubicBezTo>
                  <a:pt x="689807" y="88239"/>
                  <a:pt x="707665" y="86937"/>
                  <a:pt x="723568" y="81636"/>
                </a:cubicBezTo>
                <a:lnTo>
                  <a:pt x="747422" y="73684"/>
                </a:lnTo>
                <a:cubicBezTo>
                  <a:pt x="781552" y="62307"/>
                  <a:pt x="798527" y="49671"/>
                  <a:pt x="834887" y="41879"/>
                </a:cubicBezTo>
                <a:cubicBezTo>
                  <a:pt x="855781" y="37402"/>
                  <a:pt x="877294" y="36578"/>
                  <a:pt x="898497" y="33928"/>
                </a:cubicBezTo>
                <a:cubicBezTo>
                  <a:pt x="926234" y="36239"/>
                  <a:pt x="989853" y="36380"/>
                  <a:pt x="1025718" y="49830"/>
                </a:cubicBezTo>
                <a:cubicBezTo>
                  <a:pt x="1060669" y="62937"/>
                  <a:pt x="1052016" y="64858"/>
                  <a:pt x="1081377" y="81636"/>
                </a:cubicBezTo>
                <a:cubicBezTo>
                  <a:pt x="1113715" y="100115"/>
                  <a:pt x="1110203" y="96793"/>
                  <a:pt x="1144987" y="105489"/>
                </a:cubicBezTo>
                <a:cubicBezTo>
                  <a:pt x="1152187" y="110889"/>
                  <a:pt x="1189023" y="139434"/>
                  <a:pt x="1200647" y="145246"/>
                </a:cubicBezTo>
                <a:cubicBezTo>
                  <a:pt x="1208143" y="148994"/>
                  <a:pt x="1216549" y="150547"/>
                  <a:pt x="1224500" y="153197"/>
                </a:cubicBezTo>
                <a:cubicBezTo>
                  <a:pt x="1232451" y="158498"/>
                  <a:pt x="1241597" y="162343"/>
                  <a:pt x="1248354" y="169100"/>
                </a:cubicBezTo>
                <a:cubicBezTo>
                  <a:pt x="1257725" y="178471"/>
                  <a:pt x="1265633" y="189399"/>
                  <a:pt x="1272208" y="200905"/>
                </a:cubicBezTo>
                <a:cubicBezTo>
                  <a:pt x="1279733" y="214073"/>
                  <a:pt x="1286097" y="254444"/>
                  <a:pt x="1288111" y="264516"/>
                </a:cubicBezTo>
                <a:cubicBezTo>
                  <a:pt x="1374491" y="212687"/>
                  <a:pt x="1291818" y="258383"/>
                  <a:pt x="1351721" y="232710"/>
                </a:cubicBezTo>
                <a:cubicBezTo>
                  <a:pt x="1394110" y="214544"/>
                  <a:pt x="1370100" y="219508"/>
                  <a:pt x="1407380" y="208856"/>
                </a:cubicBezTo>
                <a:cubicBezTo>
                  <a:pt x="1429707" y="202477"/>
                  <a:pt x="1456406" y="197051"/>
                  <a:pt x="1478942" y="192954"/>
                </a:cubicBezTo>
                <a:cubicBezTo>
                  <a:pt x="1519380" y="185602"/>
                  <a:pt x="1540631" y="183006"/>
                  <a:pt x="1582309" y="177051"/>
                </a:cubicBezTo>
                <a:cubicBezTo>
                  <a:pt x="1608813" y="179702"/>
                  <a:pt x="1636309" y="177349"/>
                  <a:pt x="1661822" y="185003"/>
                </a:cubicBezTo>
                <a:cubicBezTo>
                  <a:pt x="1714984" y="200952"/>
                  <a:pt x="1727934" y="217378"/>
                  <a:pt x="1765189" y="240662"/>
                </a:cubicBezTo>
                <a:cubicBezTo>
                  <a:pt x="1778295" y="248853"/>
                  <a:pt x="1791907" y="256219"/>
                  <a:pt x="1804946" y="264516"/>
                </a:cubicBezTo>
                <a:cubicBezTo>
                  <a:pt x="1821071" y="274777"/>
                  <a:pt x="1852654" y="296321"/>
                  <a:pt x="1852654" y="296321"/>
                </a:cubicBezTo>
                <a:cubicBezTo>
                  <a:pt x="1865903" y="336069"/>
                  <a:pt x="1853825" y="308218"/>
                  <a:pt x="1884459" y="351980"/>
                </a:cubicBezTo>
                <a:cubicBezTo>
                  <a:pt x="1928843" y="415386"/>
                  <a:pt x="1899018" y="382442"/>
                  <a:pt x="1940118" y="423542"/>
                </a:cubicBezTo>
                <a:cubicBezTo>
                  <a:pt x="1954113" y="465528"/>
                  <a:pt x="1943420" y="440422"/>
                  <a:pt x="1979874" y="495103"/>
                </a:cubicBezTo>
                <a:cubicBezTo>
                  <a:pt x="1989172" y="509051"/>
                  <a:pt x="1983924" y="530958"/>
                  <a:pt x="1995777" y="542811"/>
                </a:cubicBezTo>
                <a:cubicBezTo>
                  <a:pt x="2026388" y="573422"/>
                  <a:pt x="2013393" y="557309"/>
                  <a:pt x="2035534" y="590519"/>
                </a:cubicBezTo>
                <a:cubicBezTo>
                  <a:pt x="2038184" y="598470"/>
                  <a:pt x="2037558" y="608446"/>
                  <a:pt x="2043485" y="614373"/>
                </a:cubicBezTo>
                <a:cubicBezTo>
                  <a:pt x="2049412" y="620300"/>
                  <a:pt x="2058958" y="622324"/>
                  <a:pt x="2067339" y="622324"/>
                </a:cubicBezTo>
                <a:cubicBezTo>
                  <a:pt x="2096614" y="622324"/>
                  <a:pt x="2125648" y="617023"/>
                  <a:pt x="2154803" y="614373"/>
                </a:cubicBezTo>
                <a:lnTo>
                  <a:pt x="2202511" y="582568"/>
                </a:lnTo>
                <a:cubicBezTo>
                  <a:pt x="2209485" y="577919"/>
                  <a:pt x="2218868" y="578364"/>
                  <a:pt x="2226365" y="574616"/>
                </a:cubicBezTo>
                <a:cubicBezTo>
                  <a:pt x="2234912" y="570342"/>
                  <a:pt x="2242268" y="564015"/>
                  <a:pt x="2250219" y="558714"/>
                </a:cubicBezTo>
                <a:cubicBezTo>
                  <a:pt x="2271422" y="561364"/>
                  <a:pt x="2293182" y="561159"/>
                  <a:pt x="2313829" y="566665"/>
                </a:cubicBezTo>
                <a:cubicBezTo>
                  <a:pt x="2421627" y="595411"/>
                  <a:pt x="2331927" y="575988"/>
                  <a:pt x="2393342" y="614373"/>
                </a:cubicBezTo>
                <a:cubicBezTo>
                  <a:pt x="2405446" y="621938"/>
                  <a:pt x="2420622" y="623344"/>
                  <a:pt x="2433099" y="630276"/>
                </a:cubicBezTo>
                <a:cubicBezTo>
                  <a:pt x="2504692" y="670049"/>
                  <a:pt x="2424752" y="664601"/>
                  <a:pt x="2560320" y="709789"/>
                </a:cubicBezTo>
                <a:lnTo>
                  <a:pt x="2631881" y="733643"/>
                </a:lnTo>
                <a:lnTo>
                  <a:pt x="2655735" y="741594"/>
                </a:lnTo>
                <a:cubicBezTo>
                  <a:pt x="2661036" y="749545"/>
                  <a:pt x="2667364" y="756901"/>
                  <a:pt x="2671638" y="765448"/>
                </a:cubicBezTo>
                <a:cubicBezTo>
                  <a:pt x="2707347" y="836866"/>
                  <a:pt x="2636892" y="723580"/>
                  <a:pt x="2695492" y="829058"/>
                </a:cubicBezTo>
                <a:cubicBezTo>
                  <a:pt x="2701928" y="840642"/>
                  <a:pt x="2711395" y="850261"/>
                  <a:pt x="2719346" y="860863"/>
                </a:cubicBezTo>
                <a:cubicBezTo>
                  <a:pt x="2721996" y="895319"/>
                  <a:pt x="2713684" y="932467"/>
                  <a:pt x="2727297" y="964230"/>
                </a:cubicBezTo>
                <a:cubicBezTo>
                  <a:pt x="2732621" y="976652"/>
                  <a:pt x="2754059" y="975895"/>
                  <a:pt x="2767054" y="972182"/>
                </a:cubicBezTo>
                <a:cubicBezTo>
                  <a:pt x="2776243" y="969557"/>
                  <a:pt x="2775764" y="954621"/>
                  <a:pt x="2782956" y="948328"/>
                </a:cubicBezTo>
                <a:cubicBezTo>
                  <a:pt x="2801041" y="932504"/>
                  <a:pt x="2838057" y="911082"/>
                  <a:pt x="2862469" y="900620"/>
                </a:cubicBezTo>
                <a:cubicBezTo>
                  <a:pt x="2878434" y="893778"/>
                  <a:pt x="2901996" y="888750"/>
                  <a:pt x="2918128" y="884717"/>
                </a:cubicBezTo>
                <a:cubicBezTo>
                  <a:pt x="2973787" y="887368"/>
                  <a:pt x="3029781" y="886030"/>
                  <a:pt x="3085106" y="892669"/>
                </a:cubicBezTo>
                <a:cubicBezTo>
                  <a:pt x="3112608" y="895969"/>
                  <a:pt x="3122154" y="916916"/>
                  <a:pt x="3140765" y="932425"/>
                </a:cubicBezTo>
                <a:cubicBezTo>
                  <a:pt x="3148106" y="938543"/>
                  <a:pt x="3157278" y="942210"/>
                  <a:pt x="3164619" y="948328"/>
                </a:cubicBezTo>
                <a:cubicBezTo>
                  <a:pt x="3225834" y="999341"/>
                  <a:pt x="3153109" y="948607"/>
                  <a:pt x="3212327" y="988084"/>
                </a:cubicBezTo>
                <a:cubicBezTo>
                  <a:pt x="3214977" y="996035"/>
                  <a:pt x="3216530" y="1004441"/>
                  <a:pt x="3220278" y="1011938"/>
                </a:cubicBezTo>
                <a:cubicBezTo>
                  <a:pt x="3243508" y="1058400"/>
                  <a:pt x="3230808" y="1013014"/>
                  <a:pt x="3244132" y="1059646"/>
                </a:cubicBezTo>
                <a:cubicBezTo>
                  <a:pt x="3247134" y="1070153"/>
                  <a:pt x="3241481" y="1088801"/>
                  <a:pt x="3252083" y="1091451"/>
                </a:cubicBezTo>
                <a:cubicBezTo>
                  <a:pt x="3301005" y="1103682"/>
                  <a:pt x="3352800" y="1096752"/>
                  <a:pt x="3403158" y="1099403"/>
                </a:cubicBezTo>
                <a:cubicBezTo>
                  <a:pt x="3471529" y="1144982"/>
                  <a:pt x="3385018" y="1090332"/>
                  <a:pt x="3450866" y="1123256"/>
                </a:cubicBezTo>
                <a:cubicBezTo>
                  <a:pt x="3459413" y="1127530"/>
                  <a:pt x="3466769" y="1133858"/>
                  <a:pt x="3474720" y="1139159"/>
                </a:cubicBezTo>
                <a:cubicBezTo>
                  <a:pt x="3498410" y="1174694"/>
                  <a:pt x="3506079" y="1177132"/>
                  <a:pt x="3514476" y="1210721"/>
                </a:cubicBezTo>
                <a:cubicBezTo>
                  <a:pt x="3530873" y="1276310"/>
                  <a:pt x="3514053" y="1225142"/>
                  <a:pt x="3530379" y="1282283"/>
                </a:cubicBezTo>
                <a:cubicBezTo>
                  <a:pt x="3532682" y="1290342"/>
                  <a:pt x="3532404" y="1300210"/>
                  <a:pt x="3538330" y="1306136"/>
                </a:cubicBezTo>
                <a:cubicBezTo>
                  <a:pt x="3546711" y="1314517"/>
                  <a:pt x="3560653" y="1314927"/>
                  <a:pt x="3570135" y="1322039"/>
                </a:cubicBezTo>
                <a:cubicBezTo>
                  <a:pt x="3603127" y="1346784"/>
                  <a:pt x="3600177" y="1356373"/>
                  <a:pt x="3625794" y="1385649"/>
                </a:cubicBezTo>
                <a:cubicBezTo>
                  <a:pt x="3697853" y="1468001"/>
                  <a:pt x="3621309" y="1369067"/>
                  <a:pt x="3681454" y="1449260"/>
                </a:cubicBezTo>
                <a:cubicBezTo>
                  <a:pt x="3684104" y="1459862"/>
                  <a:pt x="3689405" y="1470137"/>
                  <a:pt x="3689405" y="1481065"/>
                </a:cubicBezTo>
                <a:cubicBezTo>
                  <a:pt x="3689405" y="1499806"/>
                  <a:pt x="3684535" y="1518238"/>
                  <a:pt x="3681454" y="1536724"/>
                </a:cubicBezTo>
                <a:cubicBezTo>
                  <a:pt x="3673963" y="1581671"/>
                  <a:pt x="3673126" y="1577610"/>
                  <a:pt x="3657600" y="1624189"/>
                </a:cubicBezTo>
                <a:lnTo>
                  <a:pt x="3641697" y="1671896"/>
                </a:lnTo>
                <a:lnTo>
                  <a:pt x="3633746" y="1695750"/>
                </a:lnTo>
                <a:cubicBezTo>
                  <a:pt x="3634262" y="1700392"/>
                  <a:pt x="3639811" y="1779443"/>
                  <a:pt x="3649648" y="1799117"/>
                </a:cubicBezTo>
                <a:cubicBezTo>
                  <a:pt x="3655575" y="1810970"/>
                  <a:pt x="3665551" y="1820321"/>
                  <a:pt x="3673502" y="1830923"/>
                </a:cubicBezTo>
                <a:cubicBezTo>
                  <a:pt x="3683898" y="1893294"/>
                  <a:pt x="3687216" y="1888384"/>
                  <a:pt x="3673502" y="1966095"/>
                </a:cubicBezTo>
                <a:cubicBezTo>
                  <a:pt x="3670589" y="1982603"/>
                  <a:pt x="3657600" y="2013803"/>
                  <a:pt x="3657600" y="2013803"/>
                </a:cubicBezTo>
                <a:cubicBezTo>
                  <a:pt x="3661404" y="2101301"/>
                  <a:pt x="3654633" y="2160966"/>
                  <a:pt x="3673502" y="2236439"/>
                </a:cubicBezTo>
                <a:cubicBezTo>
                  <a:pt x="3675535" y="2244570"/>
                  <a:pt x="3678803" y="2252342"/>
                  <a:pt x="3681454" y="2260293"/>
                </a:cubicBezTo>
                <a:cubicBezTo>
                  <a:pt x="3668400" y="2299453"/>
                  <a:pt x="3682848" y="2272383"/>
                  <a:pt x="3649648" y="2300049"/>
                </a:cubicBezTo>
                <a:cubicBezTo>
                  <a:pt x="3641009" y="2307248"/>
                  <a:pt x="3635150" y="2317665"/>
                  <a:pt x="3625794" y="2323903"/>
                </a:cubicBezTo>
                <a:cubicBezTo>
                  <a:pt x="3618820" y="2328552"/>
                  <a:pt x="3609437" y="2328107"/>
                  <a:pt x="3601940" y="2331855"/>
                </a:cubicBezTo>
                <a:cubicBezTo>
                  <a:pt x="3593393" y="2336129"/>
                  <a:pt x="3585428" y="2341639"/>
                  <a:pt x="3578087" y="2347757"/>
                </a:cubicBezTo>
                <a:cubicBezTo>
                  <a:pt x="3569448" y="2354956"/>
                  <a:pt x="3563996" y="2366032"/>
                  <a:pt x="3554233" y="2371611"/>
                </a:cubicBezTo>
                <a:cubicBezTo>
                  <a:pt x="3544745" y="2377033"/>
                  <a:pt x="3533245" y="2378017"/>
                  <a:pt x="3522427" y="2379563"/>
                </a:cubicBezTo>
                <a:cubicBezTo>
                  <a:pt x="3496058" y="2383330"/>
                  <a:pt x="3469418" y="2384864"/>
                  <a:pt x="3442914" y="2387514"/>
                </a:cubicBezTo>
                <a:cubicBezTo>
                  <a:pt x="3427012" y="2398116"/>
                  <a:pt x="3408721" y="2405805"/>
                  <a:pt x="3395207" y="2419319"/>
                </a:cubicBezTo>
                <a:lnTo>
                  <a:pt x="3371353" y="2443173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Стрелка вниз 41"/>
          <p:cNvSpPr/>
          <p:nvPr/>
        </p:nvSpPr>
        <p:spPr>
          <a:xfrm>
            <a:off x="0" y="202028"/>
            <a:ext cx="2448272" cy="2232248"/>
          </a:xfrm>
          <a:prstGeom prst="downArrow">
            <a:avLst/>
          </a:prstGeom>
          <a:solidFill>
            <a:schemeClr val="bg2"/>
          </a:solidFill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u="sng" dirty="0" smtClean="0">
                <a:solidFill>
                  <a:schemeClr val="tx1"/>
                </a:solidFill>
              </a:rPr>
              <a:t>Цель:</a:t>
            </a:r>
            <a:endParaRPr lang="ru-RU" sz="1000" i="1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ru-RU" sz="11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 Создание условий для удовлетворения потребности населения в пассажирских перевозках и услугах</a:t>
            </a:r>
          </a:p>
          <a:p>
            <a:pPr algn="ctr"/>
            <a:endParaRPr lang="ru-RU" sz="11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7046151" y="755350"/>
            <a:ext cx="1914525" cy="936427"/>
          </a:xfrm>
          <a:prstGeom prst="roundRect">
            <a:avLst/>
          </a:prstGeom>
          <a:solidFill>
            <a:schemeClr val="bg2"/>
          </a:solidFill>
          <a:ln w="12700" cap="rnd">
            <a:solidFill>
              <a:srgbClr val="FF0000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Расходы на одного жителя города</a:t>
            </a:r>
          </a:p>
          <a:p>
            <a:pPr algn="ctr">
              <a:spcBef>
                <a:spcPts val="600"/>
              </a:spcBef>
            </a:pPr>
            <a:r>
              <a:rPr lang="ru-RU" sz="20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1 705 </a:t>
            </a: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руб. в год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4055690" y="3993189"/>
            <a:ext cx="1080120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</a:rPr>
              <a:t>млн руб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375308" y="4077072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+mn-lt"/>
              </a:rPr>
              <a:t>66</a:t>
            </a:r>
          </a:p>
        </p:txBody>
      </p:sp>
      <p:sp>
        <p:nvSpPr>
          <p:cNvPr id="25" name="Выноска-облако 24"/>
          <p:cNvSpPr/>
          <p:nvPr/>
        </p:nvSpPr>
        <p:spPr>
          <a:xfrm>
            <a:off x="1043608" y="4221088"/>
            <a:ext cx="2880320" cy="1728192"/>
          </a:xfrm>
          <a:prstGeom prst="cloudCallout">
            <a:avLst>
              <a:gd name="adj1" fmla="val -64090"/>
              <a:gd name="adj2" fmla="val 32259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30000"/>
              </a:spcBef>
              <a:defRPr/>
            </a:pPr>
            <a:r>
              <a:rPr lang="ru-RU" sz="1100" i="1" dirty="0" smtClean="0">
                <a:solidFill>
                  <a:schemeClr val="tx1"/>
                </a:solidFill>
              </a:rPr>
              <a:t>Себестоимость перевозки</a:t>
            </a:r>
            <a:br>
              <a:rPr lang="ru-RU" sz="1100" i="1" dirty="0" smtClean="0">
                <a:solidFill>
                  <a:schemeClr val="tx1"/>
                </a:solidFill>
              </a:rPr>
            </a:br>
            <a:r>
              <a:rPr lang="ru-RU" sz="1100" b="1" i="1" dirty="0" smtClean="0">
                <a:solidFill>
                  <a:schemeClr val="tx1"/>
                </a:solidFill>
              </a:rPr>
              <a:t>1</a:t>
            </a:r>
            <a:r>
              <a:rPr lang="ru-RU" sz="1100" i="1" dirty="0" smtClean="0">
                <a:solidFill>
                  <a:schemeClr val="tx1"/>
                </a:solidFill>
              </a:rPr>
              <a:t> пассажира</a:t>
            </a:r>
            <a:br>
              <a:rPr lang="ru-RU" sz="1100" i="1" dirty="0" smtClean="0">
                <a:solidFill>
                  <a:schemeClr val="tx1"/>
                </a:solidFill>
              </a:rPr>
            </a:br>
            <a:r>
              <a:rPr lang="ru-RU" sz="1100" i="1" dirty="0" smtClean="0">
                <a:solidFill>
                  <a:schemeClr val="tx1"/>
                </a:solidFill>
              </a:rPr>
              <a:t>в общественном транспорте  составляет </a:t>
            </a:r>
            <a:br>
              <a:rPr lang="ru-RU" sz="1100" i="1" dirty="0" smtClean="0">
                <a:solidFill>
                  <a:schemeClr val="tx1"/>
                </a:solidFill>
              </a:rPr>
            </a:br>
            <a:r>
              <a:rPr lang="ru-RU" sz="1100" b="1" i="1" dirty="0" smtClean="0">
                <a:solidFill>
                  <a:schemeClr val="tx1"/>
                </a:solidFill>
              </a:rPr>
              <a:t>40 рубль</a:t>
            </a:r>
            <a:r>
              <a:rPr lang="ru-RU" sz="1100" i="1" dirty="0" smtClean="0">
                <a:solidFill>
                  <a:schemeClr val="tx1"/>
                </a:solidFill>
              </a:rPr>
              <a:t>,</a:t>
            </a:r>
          </a:p>
          <a:p>
            <a:pPr marL="228600" indent="-228600" algn="ctr">
              <a:spcBef>
                <a:spcPct val="30000"/>
              </a:spcBef>
              <a:defRPr/>
            </a:pPr>
            <a:r>
              <a:rPr lang="ru-RU" sz="1100" i="1" dirty="0" smtClean="0">
                <a:solidFill>
                  <a:schemeClr val="tx1"/>
                </a:solidFill>
              </a:rPr>
              <a:t>а стоимость билета</a:t>
            </a:r>
          </a:p>
          <a:p>
            <a:pPr marL="228600" indent="-228600" algn="ctr">
              <a:spcBef>
                <a:spcPct val="30000"/>
              </a:spcBef>
              <a:defRPr/>
            </a:pPr>
            <a:r>
              <a:rPr lang="ru-RU" sz="1100" b="1" i="1" dirty="0" smtClean="0">
                <a:solidFill>
                  <a:schemeClr val="tx1"/>
                </a:solidFill>
              </a:rPr>
              <a:t>20 руб</a:t>
            </a:r>
            <a:r>
              <a:rPr lang="ru-RU" sz="1100" i="1" dirty="0" smtClean="0">
                <a:solidFill>
                  <a:schemeClr val="tx1"/>
                </a:solidFill>
              </a:rPr>
              <a:t>.</a:t>
            </a:r>
            <a:endParaRPr lang="ru-RU" sz="1100" i="1" dirty="0">
              <a:solidFill>
                <a:schemeClr val="tx1"/>
              </a:solidFill>
            </a:endParaRPr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772852" y="312770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  <p:extLst>
      <p:ext uri="{BB962C8B-B14F-4D97-AF65-F5344CB8AC3E}">
        <p14:creationId xmlns:p14="http://schemas.microsoft.com/office/powerpoint/2010/main" xmlns="" val="212045134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60649"/>
            <a:ext cx="4176465" cy="720080"/>
          </a:xfrm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МП «Развитие культуры в городе Новокузнецке»</a:t>
            </a: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96935" y="1246910"/>
          <a:ext cx="4144488" cy="4108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38575" y="3810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3776352" y="2801081"/>
            <a:ext cx="973775" cy="461665"/>
          </a:xfrm>
          <a:prstGeom prst="rect">
            <a:avLst/>
          </a:prstGeom>
          <a:noFill/>
          <a:ln cap="rnd">
            <a:noFill/>
            <a:round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400" dirty="0" smtClean="0">
                <a:latin typeface="Trebuchet MS" pitchFamily="34" charset="0"/>
                <a:ea typeface="Verdana" pitchFamily="34" charset="0"/>
                <a:cs typeface="Verdana" pitchFamily="34" charset="0"/>
              </a:rPr>
              <a:t>567</a:t>
            </a: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6246421" y="1888177"/>
            <a:ext cx="1900052" cy="1163780"/>
          </a:xfrm>
          <a:prstGeom prst="wedgeRoundRectCallout">
            <a:avLst>
              <a:gd name="adj1" fmla="val -83552"/>
              <a:gd name="adj2" fmla="val 29060"/>
              <a:gd name="adj3" fmla="val 16667"/>
            </a:avLst>
          </a:prstGeom>
          <a:solidFill>
            <a:schemeClr val="accent6">
              <a:lumMod val="90000"/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ПП </a:t>
            </a:r>
            <a:r>
              <a:rPr lang="ru-RU" sz="1200" dirty="0" smtClean="0">
                <a:solidFill>
                  <a:schemeClr val="tx1"/>
                </a:solidFill>
              </a:rPr>
              <a:t>Расходы на организацию программы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332509" y="2769274"/>
            <a:ext cx="1911077" cy="2123360"/>
          </a:xfrm>
          <a:prstGeom prst="wedgeRoundRectCallout">
            <a:avLst>
              <a:gd name="adj1" fmla="val 110136"/>
              <a:gd name="adj2" fmla="val -48896"/>
              <a:gd name="adj3" fmla="val 16667"/>
            </a:avLst>
          </a:prstGeom>
          <a:solidFill>
            <a:schemeClr val="accent1">
              <a:lumMod val="9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ПП </a:t>
            </a:r>
            <a:r>
              <a:rPr lang="ru-RU" sz="1200" dirty="0" smtClean="0">
                <a:solidFill>
                  <a:schemeClr val="tx1"/>
                </a:solidFill>
              </a:rPr>
              <a:t>Сохранение и развитие профессионального искусства и народного творчества (Содержание  8 клубов), 544 клубных формирований, кол-во участников -12 921 чел.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6403100" y="3801356"/>
            <a:ext cx="2581275" cy="960649"/>
          </a:xfrm>
          <a:prstGeom prst="wedgeRoundRectCallout">
            <a:avLst>
              <a:gd name="adj1" fmla="val -78119"/>
              <a:gd name="adj2" fmla="val -78288"/>
              <a:gd name="adj3" fmla="val 16667"/>
            </a:avLst>
          </a:prstGeom>
          <a:solidFill>
            <a:schemeClr val="accent4">
              <a:lumMod val="75000"/>
              <a:alpha val="5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Прочие мероприятия в сфере культуры (в т.ч. финансовое оздоровление и прочие мероприятия)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2" name="Выноска 2 21"/>
          <p:cNvSpPr/>
          <p:nvPr/>
        </p:nvSpPr>
        <p:spPr>
          <a:xfrm flipH="1">
            <a:off x="807517" y="5522024"/>
            <a:ext cx="2149437" cy="1163783"/>
          </a:xfrm>
          <a:prstGeom prst="borderCallout2">
            <a:avLst>
              <a:gd name="adj1" fmla="val -922"/>
              <a:gd name="adj2" fmla="val 31676"/>
              <a:gd name="adj3" fmla="val -11545"/>
              <a:gd name="adj4" fmla="val 23296"/>
              <a:gd name="adj5" fmla="val -91527"/>
              <a:gd name="adj6" fmla="val -39688"/>
            </a:avLst>
          </a:prstGeom>
          <a:solidFill>
            <a:schemeClr val="accent5">
              <a:lumMod val="90000"/>
              <a:alpha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138</a:t>
            </a:r>
          </a:p>
          <a:p>
            <a:pPr algn="ctr"/>
            <a:r>
              <a:rPr lang="ru-RU" sz="1000" b="1" i="1" dirty="0" smtClean="0">
                <a:solidFill>
                  <a:schemeClr val="tx1"/>
                </a:solidFill>
              </a:rPr>
              <a:t>Мероприятие</a:t>
            </a: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Обеспечение деятельности муниципальных библиотек </a:t>
            </a:r>
          </a:p>
          <a:p>
            <a:pPr algn="ctr"/>
            <a:r>
              <a:rPr lang="ru-RU" sz="1000" b="1" i="1" dirty="0" smtClean="0">
                <a:solidFill>
                  <a:schemeClr val="tx1"/>
                </a:solidFill>
              </a:rPr>
              <a:t>(1 МИБС, 28 филиалов библиотек</a:t>
            </a:r>
            <a:r>
              <a:rPr lang="ru-RU" sz="1000" i="1" dirty="0" smtClean="0">
                <a:solidFill>
                  <a:schemeClr val="tx1"/>
                </a:solidFill>
              </a:rPr>
              <a:t>), посетило 1 161тыс. чел.</a:t>
            </a:r>
          </a:p>
        </p:txBody>
      </p:sp>
      <p:sp>
        <p:nvSpPr>
          <p:cNvPr id="23" name="Выноска 2 22"/>
          <p:cNvSpPr/>
          <p:nvPr/>
        </p:nvSpPr>
        <p:spPr>
          <a:xfrm flipH="1">
            <a:off x="6175169" y="5605154"/>
            <a:ext cx="2529444" cy="1050966"/>
          </a:xfrm>
          <a:prstGeom prst="borderCallout2">
            <a:avLst>
              <a:gd name="adj1" fmla="val -378"/>
              <a:gd name="adj2" fmla="val 87879"/>
              <a:gd name="adj3" fmla="val -16767"/>
              <a:gd name="adj4" fmla="val 102480"/>
              <a:gd name="adj5" fmla="val -85645"/>
              <a:gd name="adj6" fmla="val 159547"/>
            </a:avLst>
          </a:prstGeom>
          <a:solidFill>
            <a:schemeClr val="accent5">
              <a:lumMod val="90000"/>
              <a:alpha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79 </a:t>
            </a:r>
          </a:p>
          <a:p>
            <a:pPr algn="ctr"/>
            <a:r>
              <a:rPr lang="ru-RU" sz="1000" b="1" i="1" dirty="0" smtClean="0">
                <a:solidFill>
                  <a:schemeClr val="tx1"/>
                </a:solidFill>
              </a:rPr>
              <a:t>Мероприятие</a:t>
            </a: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Обеспечение деятельности муниципальных музеев </a:t>
            </a:r>
          </a:p>
          <a:p>
            <a:pPr algn="ctr"/>
            <a:r>
              <a:rPr lang="ru-RU" sz="1000" i="1" dirty="0" smtClean="0">
                <a:solidFill>
                  <a:schemeClr val="tx1"/>
                </a:solidFill>
              </a:rPr>
              <a:t>(</a:t>
            </a:r>
            <a:r>
              <a:rPr lang="ru-RU" sz="1000" b="1" i="1" dirty="0" smtClean="0">
                <a:solidFill>
                  <a:schemeClr val="tx1"/>
                </a:solidFill>
              </a:rPr>
              <a:t>4 музея</a:t>
            </a:r>
            <a:r>
              <a:rPr lang="ru-RU" sz="1000" i="1" dirty="0" smtClean="0">
                <a:solidFill>
                  <a:schemeClr val="tx1"/>
                </a:solidFill>
              </a:rPr>
              <a:t>), посетило 445 тыс. чел.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0" y="332656"/>
            <a:ext cx="2448272" cy="2232248"/>
          </a:xfrm>
          <a:prstGeom prst="downArrow">
            <a:avLst/>
          </a:prstGeom>
          <a:solidFill>
            <a:schemeClr val="bg2"/>
          </a:solidFill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endParaRPr lang="ru-RU" sz="1000" b="1" u="sng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u="sng" dirty="0" smtClean="0">
                <a:solidFill>
                  <a:schemeClr val="tx1"/>
                </a:solidFill>
              </a:rPr>
              <a:t>Цель:</a:t>
            </a:r>
            <a:endParaRPr lang="ru-RU" sz="1000" i="1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sz="11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 Создание условий для сохранения, развития и реализации культурного и духовного потенциала населения</a:t>
            </a:r>
          </a:p>
          <a:p>
            <a:pPr algn="ctr"/>
            <a:endParaRPr lang="ru-RU" sz="11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7037525" y="651833"/>
            <a:ext cx="1914525" cy="936427"/>
          </a:xfrm>
          <a:prstGeom prst="roundRect">
            <a:avLst/>
          </a:prstGeom>
          <a:solidFill>
            <a:schemeClr val="bg2"/>
          </a:solidFill>
          <a:ln w="12700" cap="rnd">
            <a:solidFill>
              <a:srgbClr val="FF0000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Расходы на одного жителя города</a:t>
            </a:r>
          </a:p>
          <a:p>
            <a:pPr algn="ctr">
              <a:spcBef>
                <a:spcPts val="600"/>
              </a:spcBef>
            </a:pPr>
            <a:r>
              <a:rPr lang="ru-RU" sz="20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1 032 </a:t>
            </a:r>
            <a:r>
              <a:rPr lang="ru-RU" sz="1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руб. в год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805711" y="3203369"/>
            <a:ext cx="1080120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</a:rPr>
              <a:t>млн руб</a:t>
            </a:r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0" name="Скругленная прямоугольная выноска 29"/>
          <p:cNvSpPr/>
          <p:nvPr/>
        </p:nvSpPr>
        <p:spPr>
          <a:xfrm>
            <a:off x="3206338" y="4961360"/>
            <a:ext cx="2795684" cy="801249"/>
          </a:xfrm>
          <a:prstGeom prst="wedgeRoundRectCallout">
            <a:avLst>
              <a:gd name="adj1" fmla="val -18929"/>
              <a:gd name="adj2" fmla="val -131571"/>
              <a:gd name="adj3" fmla="val 16667"/>
            </a:avLst>
          </a:prstGeom>
          <a:solidFill>
            <a:schemeClr val="accent5">
              <a:lumMod val="90000"/>
              <a:alpha val="9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4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ПП </a:t>
            </a:r>
            <a:r>
              <a:rPr lang="ru-RU" sz="1200" dirty="0" smtClean="0">
                <a:solidFill>
                  <a:schemeClr val="tx1"/>
                </a:solidFill>
              </a:rPr>
              <a:t>Культурно-историческое наследие и доступность информационного пространства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764226" y="30414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  <p:extLst>
      <p:ext uri="{BB962C8B-B14F-4D97-AF65-F5344CB8AC3E}">
        <p14:creationId xmlns:p14="http://schemas.microsoft.com/office/powerpoint/2010/main" xmlns="" val="212045134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Диаграмма 21"/>
          <p:cNvGraphicFramePr>
            <a:graphicFrameLocks/>
          </p:cNvGraphicFramePr>
          <p:nvPr/>
        </p:nvGraphicFramePr>
        <p:xfrm>
          <a:off x="1208088" y="1722438"/>
          <a:ext cx="6980237" cy="4781550"/>
        </p:xfrm>
        <a:graphic>
          <a:graphicData uri="http://schemas.openxmlformats.org/presentationml/2006/ole">
            <p:oleObj spid="_x0000_s186370" r:id="rId4" imgW="6980525" imgH="4785775" progId="Excel.Sheet.8">
              <p:embed/>
            </p:oleObj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911225" y="1151906"/>
            <a:ext cx="7829014" cy="5522026"/>
          </a:xfrm>
          <a:prstGeom prst="roundRect">
            <a:avLst/>
          </a:prstGeom>
          <a:solidFill>
            <a:schemeClr val="accent6">
              <a:lumMod val="90000"/>
            </a:schemeClr>
          </a:solidFill>
          <a:ln w="50800">
            <a:solidFill>
              <a:schemeClr val="accent5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2019 год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Дефицит</a:t>
            </a:r>
            <a:r>
              <a:rPr lang="ru-RU" sz="2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бюджета    </a:t>
            </a:r>
            <a:r>
              <a:rPr lang="en-US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     </a:t>
            </a:r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                                       </a:t>
            </a:r>
            <a:r>
              <a:rPr lang="ru-RU" sz="2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97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том числе: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Кредиты кредитных организаций       </a:t>
            </a:r>
            <a:r>
              <a:rPr lang="ru-RU" sz="2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-1 092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Из них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: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Получение кредитов                              </a:t>
            </a:r>
            <a:r>
              <a:rPr lang="ru-RU" sz="24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420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Погашение кредитов                         </a:t>
            </a:r>
            <a:r>
              <a:rPr lang="ru-RU" sz="24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-1 512</a:t>
            </a:r>
            <a:endParaRPr lang="ru-RU" sz="2400" b="1" i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Бюджетные кредиты                                        </a:t>
            </a:r>
            <a:r>
              <a:rPr lang="ru-RU" sz="2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1 171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Из них</a:t>
            </a:r>
            <a:r>
              <a:rPr lang="ru-RU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: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Получение кредитов                            </a:t>
            </a:r>
            <a:r>
              <a:rPr lang="ru-RU" sz="24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1 212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Погашение кредитов                               </a:t>
            </a:r>
            <a:r>
              <a:rPr lang="ru-RU" sz="24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- 41</a:t>
            </a:r>
            <a:endParaRPr lang="ru-RU" sz="2400" b="1" i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Изменение остатков                                               </a:t>
            </a:r>
            <a:r>
              <a:rPr lang="ru-RU" sz="2400" b="1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18</a:t>
            </a:r>
          </a:p>
        </p:txBody>
      </p:sp>
      <p:sp>
        <p:nvSpPr>
          <p:cNvPr id="26629" name="Заголовок 9"/>
          <p:cNvSpPr txBox="1">
            <a:spLocks/>
          </p:cNvSpPr>
          <p:nvPr/>
        </p:nvSpPr>
        <p:spPr bwMode="auto">
          <a:xfrm>
            <a:off x="0" y="1"/>
            <a:ext cx="9144000" cy="741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ru-RU" sz="2800" b="1" dirty="0" smtClean="0">
                <a:latin typeface="Cambria" pitchFamily="18" charset="0"/>
              </a:rPr>
              <a:t>4. Источники </a:t>
            </a:r>
            <a:r>
              <a:rPr lang="ru-RU" sz="2800" b="1" dirty="0">
                <a:latin typeface="Cambria" pitchFamily="18" charset="0"/>
              </a:rPr>
              <a:t>финансирования дефицита </a:t>
            </a:r>
            <a:r>
              <a:rPr lang="ru-RU" sz="2800" b="1" dirty="0" smtClean="0">
                <a:latin typeface="Cambria" pitchFamily="18" charset="0"/>
              </a:rPr>
              <a:t>бюджета</a:t>
            </a:r>
            <a:endParaRPr lang="ru-RU" sz="2800" b="1" dirty="0">
              <a:latin typeface="Cambria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936754" y="700958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08962" cy="527079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  <a:ea typeface="+mn-ea"/>
                <a:cs typeface="+mn-cs"/>
              </a:rPr>
              <a:t>Структура муниципального долга в 2019 году</a:t>
            </a:r>
            <a:endParaRPr lang="ru-RU" sz="20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04848" y="971380"/>
            <a:ext cx="3416300" cy="565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chemeClr val="tx1"/>
                </a:solidFill>
                <a:latin typeface="Cambria" pitchFamily="18" charset="0"/>
              </a:rPr>
              <a:t>Увеличение муниципального долга </a:t>
            </a:r>
          </a:p>
          <a:p>
            <a:pPr algn="ctr" defTabSz="685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chemeClr val="tx1"/>
                </a:solidFill>
                <a:latin typeface="Cambria" pitchFamily="18" charset="0"/>
              </a:rPr>
              <a:t>на </a:t>
            </a:r>
            <a:r>
              <a:rPr lang="ru-RU" sz="1400" b="1" dirty="0" smtClean="0">
                <a:solidFill>
                  <a:srgbClr val="00B050"/>
                </a:solidFill>
                <a:latin typeface="Cambria" pitchFamily="18" charset="0"/>
              </a:rPr>
              <a:t>79 </a:t>
            </a:r>
            <a:r>
              <a:rPr lang="ru-RU" sz="1400" i="1" dirty="0" smtClean="0">
                <a:solidFill>
                  <a:schemeClr val="tx1"/>
                </a:solidFill>
                <a:latin typeface="Cambria" pitchFamily="18" charset="0"/>
              </a:rPr>
              <a:t>млн. руб.</a:t>
            </a:r>
          </a:p>
        </p:txBody>
      </p:sp>
      <p:graphicFrame>
        <p:nvGraphicFramePr>
          <p:cNvPr id="17" name="Диаграмма 16"/>
          <p:cNvGraphicFramePr/>
          <p:nvPr/>
        </p:nvGraphicFramePr>
        <p:xfrm>
          <a:off x="276224" y="1568449"/>
          <a:ext cx="8582025" cy="5051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57325" y="1733550"/>
            <a:ext cx="1028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n-lt"/>
              </a:rPr>
              <a:t>3 487</a:t>
            </a:r>
            <a:endParaRPr lang="ru-RU" sz="24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05300" y="1743075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n-lt"/>
              </a:rPr>
              <a:t>3 566</a:t>
            </a:r>
            <a:endParaRPr lang="ru-RU" sz="2400" b="1" dirty="0">
              <a:latin typeface="+mn-lt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721094" y="88211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8760" y="760020"/>
          <a:ext cx="5729731" cy="5878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01783" y="178130"/>
            <a:ext cx="7886700" cy="5136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Cambria" panose="02040503050406030204" pitchFamily="18" charset="0"/>
              </a:rPr>
              <a:t>5. Справочная информация </a:t>
            </a:r>
            <a:r>
              <a:rPr lang="ru-RU" sz="2000" b="1" dirty="0" smtClean="0">
                <a:latin typeface="Cambria" panose="02040503050406030204" pitchFamily="18" charset="0"/>
              </a:rPr>
              <a:t/>
            </a:r>
            <a:br>
              <a:rPr lang="ru-RU" sz="2000" b="1" dirty="0" smtClean="0">
                <a:latin typeface="Cambria" panose="02040503050406030204" pitchFamily="18" charset="0"/>
              </a:rPr>
            </a:br>
            <a:r>
              <a:rPr lang="ru-RU" sz="2200" b="1" dirty="0" smtClean="0">
                <a:latin typeface="Cambria" panose="02040503050406030204" pitchFamily="18" charset="0"/>
              </a:rPr>
              <a:t>Расходы на реализацию национальных проектов в 2019 году</a:t>
            </a:r>
            <a:endParaRPr lang="ru-RU" sz="2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57202" y="1441155"/>
            <a:ext cx="504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Малое и среднее предпринимательство и поддержка </a:t>
            </a:r>
            <a:r>
              <a:rPr lang="ru-RU" b="1" i="1" dirty="0" smtClean="0">
                <a:solidFill>
                  <a:srgbClr val="FF0000"/>
                </a:solidFill>
              </a:rPr>
              <a:t>81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62960" y="2559667"/>
            <a:ext cx="504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Образование                                        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345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60091" y="3678179"/>
            <a:ext cx="504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Демография                                         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611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48597" y="4813943"/>
            <a:ext cx="504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Безопасные и качественные дороги 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820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71607" y="5915203"/>
            <a:ext cx="504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Жилье и городская среда                   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962</a:t>
            </a:r>
            <a:endParaRPr lang="ru-RU" dirty="0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6003985" y="1120955"/>
          <a:ext cx="3010618" cy="5176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24878"/>
                <a:gridCol w="1881891"/>
                <a:gridCol w="603849"/>
              </a:tblGrid>
              <a:tr h="50400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Акселерация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81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Современная школа</a:t>
                      </a:r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272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Успех каждого ребенка</a:t>
                      </a:r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73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Финансовая поддержка при рождении детей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395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Содействие занятости женщин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145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Спорт – норма жизни</a:t>
                      </a:r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69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Старшее поколение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Дорожная сеть</a:t>
                      </a:r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820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Сокращение непригодного фонда</a:t>
                      </a:r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656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Комфортная среда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306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07357" y="778596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886700" cy="876250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 smtClean="0">
                <a:latin typeface="Cambria" pitchFamily="18" charset="0"/>
              </a:rPr>
              <a:t/>
            </a:r>
            <a:br>
              <a:rPr lang="en-US" sz="2000" b="1" dirty="0" smtClean="0">
                <a:latin typeface="Cambria" pitchFamily="18" charset="0"/>
              </a:rPr>
            </a:br>
            <a:r>
              <a:rPr lang="ru-RU" sz="2000" b="1" dirty="0" smtClean="0">
                <a:latin typeface="Cambria" pitchFamily="18" charset="0"/>
              </a:rPr>
              <a:t>Меры соц.поддержки для детей сирот и детей, оставшихся без попечения родителей, оказанные в 2019 году</a:t>
            </a:r>
            <a:endParaRPr lang="ru-RU" sz="2000" b="1" dirty="0">
              <a:latin typeface="Cambria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19" y="1124744"/>
          <a:ext cx="8640961" cy="5058366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214247"/>
                <a:gridCol w="1591098"/>
                <a:gridCol w="3445916"/>
                <a:gridCol w="1389700"/>
              </a:tblGrid>
              <a:tr h="526708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tx1"/>
                          </a:solidFill>
                        </a:rPr>
                        <a:t>Наименование меры </a:t>
                      </a:r>
                      <a:endParaRPr lang="ru-RU" sz="16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tx1"/>
                          </a:solidFill>
                        </a:rPr>
                        <a:t> получателей</a:t>
                      </a:r>
                      <a:endParaRPr lang="ru-RU" sz="16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tx1"/>
                          </a:solidFill>
                        </a:rPr>
                        <a:t>Размер поддержки</a:t>
                      </a:r>
                      <a:endParaRPr lang="ru-RU" sz="16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tx1"/>
                          </a:solidFill>
                        </a:rPr>
                        <a:t>Объем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tx1"/>
                          </a:solidFill>
                        </a:rPr>
                        <a:t> расходов</a:t>
                      </a:r>
                      <a:endParaRPr lang="ru-RU" sz="16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871855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400" u="none" strike="noStrike" kern="1200" dirty="0" smtClean="0"/>
                        <a:t>Единовременное пособие при передаче ребенка на воспитание в семью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400" u="none" strike="noStrike" kern="1200" dirty="0" smtClean="0"/>
                        <a:t>При передаче  одного ребенка - 21 876,82 руб., при усыновлении братьев и сестер, ребенка-инвалида, ребенка старше 7 лет - 166 469 руб.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450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400" u="none" strike="noStrike" kern="1200" dirty="0" smtClean="0"/>
                        <a:t>Выплата на содержание ребенка, находящегося под опекой (попечительством)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400" u="none" strike="noStrike" kern="1200" dirty="0" smtClean="0"/>
                        <a:t>2 598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400" u="none" strike="noStrike" kern="1200" dirty="0" smtClean="0"/>
                        <a:t>На ребенка до 10 лет - 5 100 руб., на ребенка в возрасте от 10 до 18 лет - 6 000 руб., на ребенка, являющегося инвалидом, независимо от  возраста - 7 000руб.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400" u="none" strike="noStrike" kern="1200" dirty="0" smtClean="0"/>
                        <a:t>175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1362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400" u="none" strike="noStrike" kern="1200" dirty="0" smtClean="0"/>
                        <a:t>Вознаграждение приемного родителя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400" u="none" strike="noStrike" kern="1200" dirty="0" smtClean="0"/>
                        <a:t>370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400" u="none" strike="noStrike" kern="1200" dirty="0" smtClean="0"/>
                        <a:t>За каждого приемного ребенка до достижения 18 лет - 4 000 руб., за каждого приемного ребенка с 18 по 23 года при очной форме обучения - 3 250 руб.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400" u="none" strike="noStrike" kern="1200" dirty="0" smtClean="0"/>
                        <a:t>44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138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400" u="none" strike="noStrike" kern="1200" dirty="0" smtClean="0"/>
                        <a:t>Единовременное пособие при передаче на воспитание в семью  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400" u="none" strike="noStrike" kern="1200" dirty="0" smtClean="0"/>
                        <a:t>За каждого ребенка в возрасте от 14 до 18 лет - 10 000 руб.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7853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400" u="none" strike="noStrike" kern="1200" dirty="0" smtClean="0"/>
                        <a:t>Ежемесячное денежное пособие на каждого ребенка, переданного в приемную семью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731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400" u="none" strike="noStrike" kern="1200" dirty="0" smtClean="0"/>
                        <a:t>На каждого ребенка - 3 600 руб., на каждого ребенка являющегося инвалидом - 4 500 руб.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400" u="none" strike="noStrike" kern="1200" dirty="0" smtClean="0"/>
                        <a:t>28</a:t>
                      </a:r>
                      <a:endParaRPr lang="ru-RU" sz="140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72851" y="675079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1"/>
            <a:ext cx="7886700" cy="64807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Меры социальной поддержки в сфере образования, оказанные в 2019 году</a:t>
            </a:r>
            <a:endParaRPr lang="ru-RU" sz="2000" b="1" dirty="0">
              <a:latin typeface="Cambria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23528" y="908721"/>
          <a:ext cx="8568951" cy="5718014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3096344"/>
                <a:gridCol w="1512168"/>
                <a:gridCol w="2736304"/>
                <a:gridCol w="1224135"/>
              </a:tblGrid>
              <a:tr h="591855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tx1"/>
                          </a:solidFill>
                        </a:rPr>
                        <a:t>Наименование меры </a:t>
                      </a:r>
                      <a:endParaRPr lang="ru-RU" sz="18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tx1"/>
                          </a:solidFill>
                        </a:rPr>
                        <a:t>Число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tx1"/>
                          </a:solidFill>
                        </a:rPr>
                        <a:t> получателей</a:t>
                      </a:r>
                      <a:endParaRPr lang="ru-RU" sz="18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tx1"/>
                          </a:solidFill>
                        </a:rPr>
                        <a:t>Размер поддержки</a:t>
                      </a:r>
                      <a:endParaRPr lang="ru-RU" sz="18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tx1"/>
                          </a:solidFill>
                        </a:rPr>
                        <a:t>Объем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tx1"/>
                          </a:solidFill>
                        </a:rPr>
                        <a:t> расходов, </a:t>
                      </a:r>
                      <a:br>
                        <a:rPr lang="ru-RU" sz="1800" u="none" strike="noStrike" kern="12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800" u="none" strike="noStrike" kern="1200" dirty="0" err="1" smtClean="0">
                          <a:solidFill>
                            <a:schemeClr val="tx1"/>
                          </a:solidFill>
                        </a:rPr>
                        <a:t>млн</a:t>
                      </a:r>
                      <a:r>
                        <a:rPr lang="ru-RU" sz="1800" u="none" strike="noStrike" kern="1200" dirty="0" smtClean="0">
                          <a:solidFill>
                            <a:schemeClr val="tx1"/>
                          </a:solidFill>
                        </a:rPr>
                        <a:t> руб.</a:t>
                      </a:r>
                      <a:endParaRPr lang="ru-RU" sz="18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67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Льготное питание обучающихся из малообеспеченных семей в муниципальных образовательных учреждениях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3</a:t>
                      </a:r>
                      <a:r>
                        <a:rPr lang="ru-RU" sz="1400" u="none" strike="noStrike" baseline="0" dirty="0" smtClean="0"/>
                        <a:t> 174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25,0 рублей в день на 1 ребёнка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17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Материальная поддержка детей из малообеспеченных, многодетных семей в рамках акции "1 сентября - каждому ребёнку"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569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Приобретение одежды и обуви на сумму 5000 рублей, 10000 рублей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7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Материальная поддержка детей из малообеспеченных, многодетных и неблагополучных семей в рамках акции "1 сентября - каждому ребёнку"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6 </a:t>
                      </a:r>
                      <a:r>
                        <a:rPr lang="ru-RU" sz="1400" u="none" strike="noStrike" dirty="0" smtClean="0"/>
                        <a:t>800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/>
                        <a:t>Обеспечение первоклассников дневниками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/>
                        <a:t>Губернаторские стипендии отличникам учебы, обучающимся в </a:t>
                      </a:r>
                      <a:r>
                        <a:rPr lang="ru-RU" sz="1200" u="none" strike="noStrike" dirty="0" smtClean="0"/>
                        <a:t>школах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4 </a:t>
                      </a:r>
                      <a:r>
                        <a:rPr lang="ru-RU" sz="1400" u="none" strike="noStrike" dirty="0" smtClean="0"/>
                        <a:t>837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в размере 1000 </a:t>
                      </a:r>
                      <a:r>
                        <a:rPr lang="ru-RU" sz="1400" u="none" strike="noStrike" dirty="0" smtClean="0"/>
                        <a:t>руб. </a:t>
                      </a:r>
                      <a:r>
                        <a:rPr lang="ru-RU" sz="1400" u="none" strike="noStrike" dirty="0"/>
                        <a:t>- обучающимся 2 - 4-х </a:t>
                      </a:r>
                      <a:r>
                        <a:rPr lang="ru-RU" sz="1400" u="none" strike="noStrike" dirty="0" err="1" smtClean="0"/>
                        <a:t>кл</a:t>
                      </a:r>
                      <a:r>
                        <a:rPr lang="ru-RU" sz="1400" u="none" strike="noStrike" dirty="0" smtClean="0"/>
                        <a:t>;  </a:t>
                      </a:r>
                      <a:r>
                        <a:rPr lang="ru-RU" sz="1400" u="none" strike="noStrike" dirty="0"/>
                        <a:t>1500 </a:t>
                      </a:r>
                      <a:r>
                        <a:rPr lang="ru-RU" sz="1400" u="none" strike="noStrike" dirty="0" smtClean="0"/>
                        <a:t>руб. </a:t>
                      </a:r>
                      <a:r>
                        <a:rPr lang="ru-RU" sz="1400" u="none" strike="noStrike" dirty="0"/>
                        <a:t>- обучающимся 5 - 9-х </a:t>
                      </a:r>
                      <a:r>
                        <a:rPr lang="ru-RU" sz="1400" u="none" strike="noStrike" dirty="0" err="1" smtClean="0"/>
                        <a:t>кл</a:t>
                      </a:r>
                      <a:r>
                        <a:rPr lang="ru-RU" sz="1400" u="none" strike="noStrike" dirty="0" smtClean="0"/>
                        <a:t>.; </a:t>
                      </a:r>
                      <a:r>
                        <a:rPr lang="ru-RU" sz="1400" u="none" strike="noStrike" dirty="0"/>
                        <a:t>2000 </a:t>
                      </a:r>
                      <a:r>
                        <a:rPr lang="ru-RU" sz="1400" u="none" strike="noStrike" dirty="0" smtClean="0"/>
                        <a:t>руб. </a:t>
                      </a:r>
                      <a:r>
                        <a:rPr lang="ru-RU" sz="1400" u="none" strike="noStrike" dirty="0"/>
                        <a:t>- обучающимся 10 - 11-х </a:t>
                      </a:r>
                      <a:r>
                        <a:rPr lang="ru-RU" sz="1400" u="none" strike="noStrike" dirty="0" err="1" smtClean="0"/>
                        <a:t>кл</a:t>
                      </a:r>
                      <a:r>
                        <a:rPr lang="ru-RU" sz="1400" u="none" strike="noStrike" dirty="0" smtClean="0"/>
                        <a:t>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5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/>
                        <a:t>Предоставление бесплатного проезда отличникам учёбы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4 </a:t>
                      </a:r>
                      <a:r>
                        <a:rPr lang="ru-RU" sz="1400" u="none" strike="noStrike" dirty="0" smtClean="0"/>
                        <a:t>818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/>
                        <a:t>100 рублей в месяц на одного ребёнка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2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/>
                        <a:t>Ежемесячные выплаты одиноким родителям, студенческим семьям, родителям имеющим двойню, воспитывающих детей в возрасте от 1,5 до 7 лет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711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/>
                        <a:t>2000 рублей  на каждого ребенка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95214" y="54568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886700" cy="64807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Меры социальной поддержки отдельных категории граждан, оказанные в 2019 году</a:t>
            </a:r>
            <a:endParaRPr lang="ru-RU" sz="2000" b="1" dirty="0">
              <a:latin typeface="Cambria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23528" y="908721"/>
          <a:ext cx="8568951" cy="5698007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4608512"/>
                <a:gridCol w="1512168"/>
                <a:gridCol w="1368152"/>
                <a:gridCol w="1080119"/>
              </a:tblGrid>
              <a:tr h="543007"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2000" kern="1200" dirty="0" smtClean="0">
                          <a:solidFill>
                            <a:schemeClr val="tx2"/>
                          </a:solidFill>
                        </a:rPr>
                        <a:t>Наименование</a:t>
                      </a:r>
                      <a:r>
                        <a:rPr lang="ru-RU" sz="1800" u="none" strike="noStrike" kern="1200" dirty="0" smtClean="0">
                          <a:solidFill>
                            <a:schemeClr val="tx2"/>
                          </a:solidFill>
                        </a:rPr>
                        <a:t> меры </a:t>
                      </a:r>
                      <a:endParaRPr lang="ru-RU" sz="1800" u="none" strike="noStrike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tx2"/>
                          </a:solidFill>
                        </a:rPr>
                        <a:t>Число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tx2"/>
                          </a:solidFill>
                        </a:rPr>
                        <a:t> получателей</a:t>
                      </a:r>
                      <a:endParaRPr lang="ru-RU" sz="1800" u="none" strike="noStrike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tx2"/>
                          </a:solidFill>
                        </a:rPr>
                        <a:t>Размер поддержки, руб.</a:t>
                      </a:r>
                      <a:endParaRPr lang="ru-RU" sz="1800" u="none" strike="noStrike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tx2"/>
                          </a:solidFill>
                        </a:rPr>
                        <a:t>Объем</a:t>
                      </a:r>
                    </a:p>
                    <a:p>
                      <a:pPr marL="0" algn="ctr" defTabSz="685800" rtl="0" eaLnBrk="1" fontAlgn="b" latinLnBrk="0" hangingPunct="1"/>
                      <a:r>
                        <a:rPr lang="ru-RU" sz="1800" u="none" strike="noStrike" kern="1200" dirty="0" smtClean="0">
                          <a:solidFill>
                            <a:schemeClr val="tx2"/>
                          </a:solidFill>
                        </a:rPr>
                        <a:t> расходов,</a:t>
                      </a:r>
                      <a:br>
                        <a:rPr lang="ru-RU" sz="1800" u="none" strike="noStrike" kern="1200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ru-RU" sz="1800" u="none" strike="noStrike" kern="1200" dirty="0" err="1" smtClean="0">
                          <a:solidFill>
                            <a:schemeClr val="tx2"/>
                          </a:solidFill>
                        </a:rPr>
                        <a:t>млн</a:t>
                      </a:r>
                      <a:r>
                        <a:rPr lang="ru-RU" sz="1800" u="none" strike="noStrike" kern="1200" dirty="0" smtClean="0">
                          <a:solidFill>
                            <a:schemeClr val="tx2"/>
                          </a:solidFill>
                        </a:rPr>
                        <a:t> руб. </a:t>
                      </a:r>
                      <a:endParaRPr lang="ru-RU" sz="1800" u="none" strike="noStrike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Бесплатное питание в период учебного процесса для учащихся муниципальных ОУ из многодетных семей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2 830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20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83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/>
                        <a:t>Ежемес</a:t>
                      </a:r>
                      <a:r>
                        <a:rPr lang="ru-RU" sz="1200" u="none" strike="noStrike" dirty="0"/>
                        <a:t>. </a:t>
                      </a:r>
                      <a:r>
                        <a:rPr lang="ru-RU" sz="1200" u="none" strike="noStrike" dirty="0" err="1"/>
                        <a:t>ден.выплата</a:t>
                      </a:r>
                      <a:r>
                        <a:rPr lang="ru-RU" sz="1200" u="none" strike="noStrike" dirty="0"/>
                        <a:t> по 1000 руб. многодетным семьям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4593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1 000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55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/>
                        <a:t>Ежекварт</a:t>
                      </a:r>
                      <a:r>
                        <a:rPr lang="ru-RU" sz="1200" u="none" strike="noStrike" dirty="0"/>
                        <a:t>. денежная выплата в размере 500 рублей неполным многодетным семьям, имеющим 3, 4, 5 детей и более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593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500; 700;</a:t>
                      </a:r>
                      <a:r>
                        <a:rPr lang="ru-RU" sz="1400" u="none" strike="noStrike" baseline="0" dirty="0" smtClean="0"/>
                        <a:t> </a:t>
                      </a:r>
                      <a:r>
                        <a:rPr lang="ru-RU" sz="1400" u="none" strike="noStrike" dirty="0" smtClean="0"/>
                        <a:t>1000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3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/>
                        <a:t>Меры социальной поддержки для лиц, награжденных знаком "Почетный донор СССР", "Почетный донор России"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1551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14 146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22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3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/>
                        <a:t>Ежемесячное пособие на ребенка военнослужащего, проходящего военную службу по призыву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19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15 </a:t>
                      </a:r>
                      <a:r>
                        <a:rPr lang="ru-RU" sz="1400" u="none" strike="noStrike" dirty="0" smtClean="0"/>
                        <a:t>422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33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/>
                        <a:t>Компенс</a:t>
                      </a:r>
                      <a:r>
                        <a:rPr lang="ru-RU" sz="1200" u="none" strike="noStrike" dirty="0"/>
                        <a:t>. </a:t>
                      </a:r>
                      <a:r>
                        <a:rPr lang="ru-RU" sz="1200" u="none" strike="noStrike" dirty="0" err="1"/>
                        <a:t>абон</a:t>
                      </a:r>
                      <a:r>
                        <a:rPr lang="ru-RU" sz="1200" u="none" strike="noStrike" dirty="0"/>
                        <a:t> платы за телефон ветеранам ВОВ и ветеранов труда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9 758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/>
                        <a:t>120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15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Ежемесячная денежная выплата ветеранам ВОВ и ветеранов труда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27 347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420; 629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140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/>
                        <a:t>Ежемесячная денежная выплата реабилитированным </a:t>
                      </a:r>
                      <a:r>
                        <a:rPr lang="ru-RU" sz="1200" u="none" strike="noStrike" dirty="0" smtClean="0"/>
                        <a:t>лицам </a:t>
                      </a:r>
                      <a:r>
                        <a:rPr lang="ru-RU" sz="1200" u="none" strike="noStrike" dirty="0"/>
                        <a:t>и лицам, признанных пострадавшими от политических репрессий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1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 982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629; </a:t>
                      </a:r>
                      <a:r>
                        <a:rPr lang="ru-RU" sz="1400" u="none" strike="noStrike" dirty="0"/>
                        <a:t>733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18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3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/>
                        <a:t>Ежемесячная денежная выплата семьям при рождении третьего ребенка или последующих детей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1 </a:t>
                      </a:r>
                      <a:r>
                        <a:rPr lang="ru-RU" sz="1400" u="none" strike="noStrike" baseline="0" dirty="0" smtClean="0"/>
                        <a:t>025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9 476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143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8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/>
                        <a:t>Ежемесячная выплата в связи с рождением первого </a:t>
                      </a:r>
                      <a:r>
                        <a:rPr lang="ru-RU" sz="1200" u="none" strike="noStrike" dirty="0" smtClean="0"/>
                        <a:t>ребенка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778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9 930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110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9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/>
                        <a:t>Ежемесячная денежная выплата гражданам с хронической почечной недостаточностью, нуждающихся в прохождении процедуры амбулаторного гемодиализа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171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1 000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3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/>
                        <a:t>Единовременная денежная выплата молодым специалистам в возрасте до 35 лет, имеющим высшее </a:t>
                      </a:r>
                      <a:r>
                        <a:rPr lang="ru-RU" sz="1200" u="none" strike="noStrike" dirty="0" smtClean="0"/>
                        <a:t>мед </a:t>
                      </a:r>
                      <a:r>
                        <a:rPr lang="ru-RU" sz="1200" u="none" strike="noStrike" dirty="0"/>
                        <a:t>образование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/>
                        <a:t>42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68 965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95214" y="54568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4104456" cy="193022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Cambria" panose="02040503050406030204" pitchFamily="18" charset="0"/>
                <a:ea typeface="+mn-ea"/>
                <a:cs typeface="+mn-cs"/>
              </a:rPr>
              <a:t>Уважаемые новокузнечане!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836712"/>
            <a:ext cx="3826768" cy="568863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600" dirty="0" smtClean="0">
                <a:latin typeface="Cambria" panose="02040503050406030204" pitchFamily="18" charset="0"/>
              </a:rPr>
              <a:t>Перед вами «Бюджет для граждан» – это упрощенная версия отчета об исполнении бюджета Новокузнецкого городского округа за 2019 год. Мы постарались кратко, наглядно и доступно изложить сложные финансовые отчеты и механизмы.</a:t>
            </a:r>
          </a:p>
          <a:p>
            <a:pPr algn="just">
              <a:buNone/>
            </a:pPr>
            <a:endParaRPr lang="ru-RU" sz="2600" dirty="0" smtClean="0">
              <a:latin typeface="Cambria" panose="02040503050406030204" pitchFamily="18" charset="0"/>
            </a:endParaRPr>
          </a:p>
          <a:p>
            <a:pPr algn="just">
              <a:buNone/>
            </a:pPr>
            <a:r>
              <a:rPr lang="ru-RU" sz="2600" dirty="0" smtClean="0">
                <a:latin typeface="Cambria" panose="02040503050406030204" pitchFamily="18" charset="0"/>
              </a:rPr>
              <a:t>		Представленная информация позволит получить ответы на вопросы, связанные с составом доходов бюджета, структурой и динамикой расходов, исполнением муниципальных программ Новокузнецкого городского округа, мерами социальной поддержки граждан и т.п.</a:t>
            </a:r>
          </a:p>
        </p:txBody>
      </p:sp>
      <p:pic>
        <p:nvPicPr>
          <p:cNvPr id="4" name="Рисунок 3" descr="Byudzh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1672" y="3620746"/>
            <a:ext cx="3822296" cy="25445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1840" y="260648"/>
            <a:ext cx="3052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ambria" pitchFamily="18" charset="0"/>
              </a:rPr>
              <a:t>1. Вводная часть</a:t>
            </a:r>
            <a:endParaRPr lang="ru-RU" sz="2800" b="1" dirty="0">
              <a:latin typeface="Cambria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632848" cy="90872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  <a:ea typeface="+mn-ea"/>
                <a:cs typeface="Arial" pitchFamily="34" charset="0"/>
              </a:rPr>
              <a:t>Сведения о средней заработной плате отдельных категорий работников муниципальных учреждений</a:t>
            </a:r>
            <a:endParaRPr lang="ru-RU" sz="1400" b="1" dirty="0" smtClean="0">
              <a:latin typeface="Cambria" pitchFamily="18" charset="0"/>
              <a:ea typeface="+mn-ea"/>
              <a:cs typeface="Arial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2" y="1052738"/>
          <a:ext cx="8064894" cy="37113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5472606"/>
                <a:gridCol w="1320597"/>
                <a:gridCol w="1271691"/>
              </a:tblGrid>
              <a:tr h="5192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Наименование показателя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2018  год, </a:t>
                      </a:r>
                      <a:br>
                        <a:rPr lang="ru-RU" sz="18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ru-RU" sz="18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в руб.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2019 год</a:t>
                      </a:r>
                      <a:br>
                        <a:rPr lang="ru-RU" sz="18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ru-RU" sz="180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в руб.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70900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Педагогические работники  муниципальных дошкольных учреждений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29 944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34 692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00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Педагогические работники муниципальных общеобразовательных  учреждений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30 812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34 548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00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Педагогические работники </a:t>
                      </a:r>
                      <a:r>
                        <a:rPr lang="ru-RU" sz="1800" u="none" strike="noStrike" dirty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дополнительного </a:t>
                      </a:r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образования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31 652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34 537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Социальные работники 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31 313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34 850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Работники культуры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30 949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+mn-lt"/>
                        </a:rPr>
                        <a:t>34 075</a:t>
                      </a:r>
                      <a:endParaRPr lang="ru-RU" sz="1800" b="0" i="0" u="none" strike="noStrike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467544" y="4941168"/>
            <a:ext cx="7128792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Arial" pitchFamily="34" charset="0"/>
              </a:rPr>
              <a:t>Расходы осуществлялись в целях обеспечения мероприятий, предусмотренных Указом Президента РФ от 07.05.2012 №597 «О мероприятиях</a:t>
            </a:r>
            <a:r>
              <a:rPr kumimoji="0" lang="ru-RU" sz="20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Arial" pitchFamily="34" charset="0"/>
              </a:rPr>
              <a:t> по реализации государственной социальной политики»</a:t>
            </a:r>
            <a:endParaRPr kumimoji="0" lang="ru-RU" sz="200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95214" y="54568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886700" cy="79208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Cambria" panose="02040503050406030204" pitchFamily="18" charset="0"/>
                <a:ea typeface="+mn-ea"/>
                <a:cs typeface="+mn-cs"/>
              </a:rPr>
              <a:t/>
            </a:r>
            <a:br>
              <a:rPr lang="ru-RU" sz="2000" b="1" dirty="0" smtClean="0">
                <a:latin typeface="Cambria" panose="02040503050406030204" pitchFamily="18" charset="0"/>
                <a:ea typeface="+mn-ea"/>
                <a:cs typeface="+mn-cs"/>
              </a:rPr>
            </a:br>
            <a:r>
              <a:rPr lang="ru-RU" sz="2000" b="1" dirty="0" smtClean="0">
                <a:latin typeface="Cambria" panose="02040503050406030204" pitchFamily="18" charset="0"/>
                <a:ea typeface="+mn-ea"/>
                <a:cs typeface="+mn-cs"/>
              </a:rPr>
              <a:t>Информация по кредиторской и дебиторской задолженности</a:t>
            </a:r>
            <a:endParaRPr lang="ru-RU" sz="20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980728"/>
          <a:ext cx="8651304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5364088" y="1484784"/>
            <a:ext cx="2736304" cy="280928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050" dirty="0" smtClean="0"/>
              <a:t>Задолженность учреждений города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95214" y="54568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4"/>
          <p:cNvSpPr/>
          <p:nvPr/>
        </p:nvSpPr>
        <p:spPr>
          <a:xfrm>
            <a:off x="269194" y="188640"/>
            <a:ext cx="8565877" cy="92525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2878" tIns="162878" rIns="162878" bIns="162878" numCol="1" spcCol="1270" anchor="ctr" anchorCtr="0">
            <a:noAutofit/>
          </a:bodyPr>
          <a:lstStyle/>
          <a:p>
            <a:pPr algn="ctr" defTabSz="19002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450" dirty="0" smtClean="0">
                <a:solidFill>
                  <a:schemeClr val="tx1"/>
                </a:solidFill>
              </a:rPr>
              <a:t>Контактная информация для граждан</a:t>
            </a:r>
            <a:endParaRPr lang="ru-RU" sz="3450" dirty="0">
              <a:solidFill>
                <a:schemeClr val="tx1"/>
              </a:solidFill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251520" y="1139154"/>
          <a:ext cx="8663123" cy="4810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1811930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281" y="142505"/>
            <a:ext cx="7802087" cy="665017"/>
          </a:xfrm>
        </p:spPr>
        <p:txBody>
          <a:bodyPr anchor="b">
            <a:noAutofit/>
          </a:bodyPr>
          <a:lstStyle/>
          <a:p>
            <a:pPr algn="l"/>
            <a:r>
              <a:rPr lang="ru-RU" sz="3200" dirty="0" smtClean="0">
                <a:solidFill>
                  <a:srgbClr val="002060"/>
                </a:solidFill>
              </a:rPr>
              <a:t>Открытые информационные ресурсы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39100" y="3712621"/>
            <a:ext cx="4163944" cy="52294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hlinkClick r:id="rId2"/>
              </a:rPr>
              <a:t>Бюджет для граждан Кемеровской области</a:t>
            </a:r>
            <a:endParaRPr lang="ru-RU" sz="1600" dirty="0"/>
          </a:p>
        </p:txBody>
      </p:sp>
      <p:pic>
        <p:nvPicPr>
          <p:cNvPr id="4" name="Рисунок 3" descr="Minfi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08902" y="1650515"/>
            <a:ext cx="607088" cy="7406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46420" y="2413861"/>
            <a:ext cx="4132052" cy="546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hlinkClick r:id="rId4"/>
              </a:rPr>
              <a:t>Бюджет для граждан Российской Федерации</a:t>
            </a:r>
            <a:endParaRPr lang="ru-RU" sz="1600" dirty="0"/>
          </a:p>
          <a:p>
            <a:pPr algn="ctr"/>
            <a:endParaRPr lang="ru-RU" sz="1350" dirty="0"/>
          </a:p>
        </p:txBody>
      </p:sp>
      <p:sp>
        <p:nvSpPr>
          <p:cNvPr id="6" name="TextBox 5"/>
          <p:cNvSpPr txBox="1"/>
          <p:nvPr/>
        </p:nvSpPr>
        <p:spPr>
          <a:xfrm>
            <a:off x="232664" y="5870313"/>
            <a:ext cx="85137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0" dirty="0"/>
              <a:t>	</a:t>
            </a:r>
            <a:r>
              <a:rPr lang="ru-RU" sz="1350" dirty="0" smtClean="0"/>
              <a:t>  </a:t>
            </a:r>
            <a:r>
              <a:rPr lang="en-US" sz="1350" dirty="0" smtClean="0"/>
              <a:t>© </a:t>
            </a:r>
            <a:r>
              <a:rPr lang="ru-RU" sz="1050" dirty="0" smtClean="0"/>
              <a:t>Автор </a:t>
            </a:r>
            <a:r>
              <a:rPr lang="ru-RU" sz="1050" dirty="0"/>
              <a:t>титульного рисунка </a:t>
            </a:r>
            <a:r>
              <a:rPr lang="ru-RU" sz="1050" dirty="0" smtClean="0"/>
              <a:t>«Кузнецкая крепость» – </a:t>
            </a:r>
            <a:r>
              <a:rPr lang="ru-RU" sz="1050" dirty="0"/>
              <a:t>Савино</a:t>
            </a:r>
            <a:r>
              <a:rPr lang="en-US" sz="1050" dirty="0"/>
              <a:t>ff </a:t>
            </a:r>
            <a:r>
              <a:rPr lang="ru-RU" sz="1050" dirty="0"/>
              <a:t>Дмитрий</a:t>
            </a:r>
          </a:p>
        </p:txBody>
      </p:sp>
      <p:pic>
        <p:nvPicPr>
          <p:cNvPr id="10" name="Рисунок 9" descr="logotip.gif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71703" y="4533076"/>
            <a:ext cx="1648653" cy="824327"/>
          </a:xfrm>
          <a:prstGeom prst="rect">
            <a:avLst/>
          </a:prstGeom>
        </p:spPr>
      </p:pic>
      <p:pic>
        <p:nvPicPr>
          <p:cNvPr id="1028" name="Picture 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19297" y="2674189"/>
            <a:ext cx="2260592" cy="7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index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53161" y="2887271"/>
            <a:ext cx="718571" cy="761421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65544" y="5762847"/>
            <a:ext cx="2700670" cy="1588"/>
          </a:xfrm>
          <a:prstGeom prst="line">
            <a:avLst/>
          </a:prstGeom>
          <a:ln w="1587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Ð°ÑÑÐ¸Ð½ÐºÐ¸ Ð¿Ð¾ Ð·Ð°Ð¿ÑÐ¾ÑÑ Ð³ÐµÑÐ± Ð½Ð¾Ð²Ð¾ÐºÑÐ·Ð½ÐµÑÐºÐ°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87032" y="4062383"/>
            <a:ext cx="888220" cy="888220"/>
          </a:xfrm>
          <a:prstGeom prst="rect">
            <a:avLst/>
          </a:prstGeom>
          <a:noFill/>
        </p:spPr>
      </p:pic>
      <p:sp>
        <p:nvSpPr>
          <p:cNvPr id="17" name="Содержимое 2"/>
          <p:cNvSpPr txBox="1">
            <a:spLocks/>
          </p:cNvSpPr>
          <p:nvPr/>
        </p:nvSpPr>
        <p:spPr bwMode="auto">
          <a:xfrm>
            <a:off x="4448368" y="4917443"/>
            <a:ext cx="4163944" cy="522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1"/>
              </a:rPr>
              <a:t>Бюджет для граждан города Новокузнецка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ÐÑÐ¸ÑÐ¸Ð°Ð»ÑÐ½ÑÐ¹ ÑÐ°Ð¹Ñ Ð°Ð´Ð¼Ð¸Ð½Ð¸ÑÑÑÐ°ÑÐ¸Ð¸ Ð³Ð¾ÑÐ¾Ð´Ð° ÐÐ¾Ð²Ð¾ÐºÑÐ·Ð½ÐµÑÐº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99372" y="3701211"/>
            <a:ext cx="2173556" cy="643416"/>
          </a:xfrm>
          <a:prstGeom prst="rect">
            <a:avLst/>
          </a:prstGeom>
          <a:noFill/>
        </p:spPr>
      </p:pic>
      <p:pic>
        <p:nvPicPr>
          <p:cNvPr id="3075" name="Picture 3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67564" y="1690777"/>
            <a:ext cx="2188112" cy="585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59081" y="188640"/>
            <a:ext cx="7825838" cy="653143"/>
          </a:xfrm>
          <a:noFill/>
        </p:spPr>
        <p:txBody>
          <a:bodyPr anchor="b">
            <a:no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Cambria" pitchFamily="18" charset="0"/>
              </a:rPr>
              <a:t>Список источников и литературы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412776"/>
            <a:ext cx="8738165" cy="5050799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Конституция Российской Федерации (принята всенародным голосованием 12.12.1993).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Бюджетный кодекс Российской Федерации от 31.07.1998 № 145-ФЗ.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Налоговый кодекс Российской Федерации (часть первая) от 31.07.1998 № 146-ФЗ.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Налоговый кодекс Российской Федерации (часть вторая) от 05.08.2000 № 117-ФЗ.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Федеральный Закон от 06.10.2003 № 131-ФЗ «Об общих принципах организации местного самоуправления в Российской Федерации».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Федеральный закон от 08.05.2010 № 83-ФЗ «О внесении изменений в отдельные законодательные акты Российской Федерации в связи с совершенствованием правового положения государственных (муниципальных) учреждений».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 smtClean="0"/>
              <a:t>Основные направления бюджетной политики на 2018 год и плановый период 2019 и 2020 годов.</a:t>
            </a:r>
            <a:endParaRPr lang="ru-RU" sz="1200" dirty="0"/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Закон Кемеровской области от 24.11.2005 № 134-ОЗ «О межбюджетных отношениях в Кемеровской области».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Устав Новокузнецкого городского округа.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Решение Новокузнецкого городского Совета народных депутатов от </a:t>
            </a:r>
            <a:r>
              <a:rPr lang="ru-RU" sz="1200" dirty="0" smtClean="0"/>
              <a:t>16.03.2016 </a:t>
            </a:r>
            <a:r>
              <a:rPr lang="ru-RU" sz="1200" dirty="0"/>
              <a:t>№ </a:t>
            </a:r>
            <a:r>
              <a:rPr lang="ru-RU" sz="1200" dirty="0" smtClean="0"/>
              <a:t>2/25 </a:t>
            </a:r>
            <a:r>
              <a:rPr lang="ru-RU" sz="1200" dirty="0"/>
              <a:t>«Об утверждении Положения о бюджетном процессе в Новокузнецком городском округе».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/>
              <a:t>Постановление </a:t>
            </a:r>
            <a:r>
              <a:rPr lang="ru-RU" sz="1200" dirty="0" smtClean="0"/>
              <a:t>администрации города </a:t>
            </a:r>
            <a:r>
              <a:rPr lang="ru-RU" sz="1200" dirty="0"/>
              <a:t>Новокузнецка от </a:t>
            </a:r>
            <a:r>
              <a:rPr lang="ru-RU" sz="1200" dirty="0" smtClean="0"/>
              <a:t>10.04.2014 </a:t>
            </a:r>
            <a:r>
              <a:rPr lang="ru-RU" sz="1200" dirty="0"/>
              <a:t>№ </a:t>
            </a:r>
            <a:r>
              <a:rPr lang="ru-RU" sz="1200" dirty="0" smtClean="0"/>
              <a:t>54 </a:t>
            </a:r>
            <a:r>
              <a:rPr lang="ru-RU" sz="1200" dirty="0"/>
              <a:t>«О реализации норм Бюджетного кодекса Российской Федерации».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 smtClean="0"/>
              <a:t>Решение Новокузнецкого городского Совета народных депутатов от 28.05.2019 № 6/48 «Об утверждении отчета об исполнении бюджета Новокузнецкого городского округа за 2018 год».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 smtClean="0"/>
              <a:t>Решение Новокузнецкого городского Совета народных депутатов от </a:t>
            </a:r>
            <a:r>
              <a:rPr lang="ru-RU" sz="1200" dirty="0" smtClean="0">
                <a:solidFill>
                  <a:schemeClr val="accent1">
                    <a:lumMod val="10000"/>
                  </a:schemeClr>
                </a:solidFill>
              </a:rPr>
              <a:t>26.05.2020</a:t>
            </a:r>
            <a:r>
              <a:rPr lang="ru-RU" sz="1200" dirty="0" smtClean="0">
                <a:solidFill>
                  <a:schemeClr val="tx2"/>
                </a:solidFill>
              </a:rPr>
              <a:t> </a:t>
            </a:r>
            <a:r>
              <a:rPr lang="ru-RU" sz="1200" dirty="0" smtClean="0"/>
              <a:t>№6/38 </a:t>
            </a:r>
            <a:r>
              <a:rPr lang="ru-RU" sz="1200" dirty="0" smtClean="0">
                <a:solidFill>
                  <a:schemeClr val="tx2"/>
                </a:solidFill>
              </a:rPr>
              <a:t>«</a:t>
            </a:r>
            <a:r>
              <a:rPr lang="ru-RU" sz="1200" dirty="0" smtClean="0"/>
              <a:t>Об утверждении отчета об исполнении бюджета Новокузнецкого городского округа за 2019 год».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1200" dirty="0" smtClean="0"/>
              <a:t>Приказ МФ РФ от 22.09.2015 №145н «Об утверждении методических рекомендаций по представлению бюджетов субъектов РФ и местных бюджетов и отчетов об их исполнении в доступной для граждан форме»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1200" dirty="0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232997" y="1302451"/>
            <a:ext cx="8703969" cy="137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662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867261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5585" y="908720"/>
            <a:ext cx="7928658" cy="583264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ru-RU" sz="1500" b="1" dirty="0" smtClean="0"/>
              <a:t>ЕНВД</a:t>
            </a:r>
            <a:r>
              <a:rPr lang="ru-RU" sz="1500" dirty="0" smtClean="0"/>
              <a:t> – единый налог на вмененный доход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КО</a:t>
            </a:r>
            <a:r>
              <a:rPr lang="ru-RU" sz="1500" dirty="0" smtClean="0"/>
              <a:t> – Кемеровская область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МКД</a:t>
            </a:r>
            <a:r>
              <a:rPr lang="ru-RU" sz="1500" dirty="0" smtClean="0"/>
              <a:t> – многоквартирный дом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МП – </a:t>
            </a:r>
            <a:r>
              <a:rPr lang="ru-RU" sz="1500" dirty="0" smtClean="0"/>
              <a:t>муниципальная программа, 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 и обеспечивающих наиболее эффективное достижение целей и решение задач социально-экономического развития муниципального образования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ПП</a:t>
            </a:r>
            <a:r>
              <a:rPr lang="ru-RU" sz="1500" dirty="0" smtClean="0"/>
              <a:t> – подпрограмма в муниципальной программе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Мероприятие</a:t>
            </a:r>
            <a:r>
              <a:rPr lang="ru-RU" sz="1500" dirty="0" smtClean="0"/>
              <a:t> (отдельное мероприятие) – структурная единица муниципальной программы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МБТ</a:t>
            </a:r>
            <a:r>
              <a:rPr lang="ru-RU" sz="1500" dirty="0" smtClean="0"/>
              <a:t> – межбюджетные трансферты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НГО</a:t>
            </a:r>
            <a:r>
              <a:rPr lang="ru-RU" sz="1500" dirty="0" smtClean="0"/>
              <a:t> – Новокузнецкий городской округ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НДПИ</a:t>
            </a:r>
            <a:r>
              <a:rPr lang="ru-RU" sz="1500" dirty="0" smtClean="0"/>
              <a:t> – налог на добычу полезных ископаемых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НДС</a:t>
            </a:r>
            <a:r>
              <a:rPr lang="ru-RU" sz="1500" dirty="0" smtClean="0"/>
              <a:t> – налог на добавленную стоимость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НДФЛ</a:t>
            </a:r>
            <a:r>
              <a:rPr lang="ru-RU" sz="1500" dirty="0" smtClean="0"/>
              <a:t> – налог на доходы физических лиц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СНД</a:t>
            </a:r>
            <a:r>
              <a:rPr lang="ru-RU" sz="1500" dirty="0" smtClean="0"/>
              <a:t> – Совет народных депутатов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УСН</a:t>
            </a:r>
            <a:r>
              <a:rPr lang="ru-RU" sz="1500" dirty="0" smtClean="0"/>
              <a:t> – упрощенная система налогообложения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ФО</a:t>
            </a:r>
            <a:r>
              <a:rPr lang="ru-RU" sz="1500" dirty="0" smtClean="0"/>
              <a:t> – финансовый орган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ПСД – </a:t>
            </a:r>
            <a:r>
              <a:rPr lang="ru-RU" sz="1500" dirty="0" smtClean="0"/>
              <a:t>проектно-сметная документация</a:t>
            </a:r>
          </a:p>
          <a:p>
            <a:pPr>
              <a:lnSpc>
                <a:spcPct val="120000"/>
              </a:lnSpc>
            </a:pPr>
            <a:r>
              <a:rPr lang="ru-RU" sz="1500" b="1" dirty="0" smtClean="0"/>
              <a:t>ПИР –</a:t>
            </a:r>
            <a:r>
              <a:rPr lang="ru-RU" sz="1500" dirty="0" smtClean="0"/>
              <a:t> проектно-изыскательские работы</a:t>
            </a:r>
          </a:p>
          <a:p>
            <a:pPr>
              <a:lnSpc>
                <a:spcPct val="120000"/>
              </a:lnSpc>
            </a:pPr>
            <a:endParaRPr lang="ru-RU" sz="1600" dirty="0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V="1">
            <a:off x="0" y="836712"/>
            <a:ext cx="8683154" cy="3379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662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0044" y="188640"/>
            <a:ext cx="5183911" cy="653143"/>
          </a:xfrm>
          <a:noFill/>
        </p:spPr>
        <p:txBody>
          <a:bodyPr anchor="b">
            <a:no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Cambria" pitchFamily="18" charset="0"/>
              </a:rPr>
              <a:t>Список </a:t>
            </a: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использованных сокращений</a:t>
            </a:r>
            <a:endParaRPr lang="ru-RU" sz="20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2B8BEA-4209-4625-86EC-9A135FA52920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39750" y="692150"/>
          <a:ext cx="8208912" cy="568279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949123"/>
                <a:gridCol w="1595295"/>
                <a:gridCol w="1224136"/>
                <a:gridCol w="1440358"/>
              </a:tblGrid>
              <a:tr h="33509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Наименование показателя</a:t>
                      </a:r>
                      <a:endParaRPr lang="ru-RU" sz="13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kern="1200" dirty="0" smtClean="0"/>
                        <a:t>Единица измерения</a:t>
                      </a:r>
                      <a:endParaRPr lang="ru-RU" sz="13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kern="1200" dirty="0" smtClean="0"/>
                        <a:t>2018 год</a:t>
                      </a:r>
                      <a:endParaRPr lang="ru-RU" sz="13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kern="1200" dirty="0" smtClean="0"/>
                        <a:t>2019 год</a:t>
                      </a:r>
                      <a:endParaRPr lang="ru-RU" sz="13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  <a:tr h="412582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u="none" strike="noStrike" kern="1200" dirty="0"/>
                        <a:t>Оборот организаций (без субъектов малого предпринимательства)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 в </a:t>
                      </a:r>
                      <a:r>
                        <a:rPr lang="ru-RU" sz="1300" u="none" strike="noStrike" kern="1200" dirty="0"/>
                        <a:t>действ. ценах </a:t>
                      </a:r>
                      <a:r>
                        <a:rPr lang="ru-RU" sz="1300" u="none" strike="noStrike" kern="1200" dirty="0" smtClean="0"/>
                        <a:t>млн </a:t>
                      </a:r>
                      <a:r>
                        <a:rPr lang="ru-RU" sz="1300" u="none" strike="noStrike" kern="1200" dirty="0"/>
                        <a:t>рублей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808 547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771 541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2582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u="none" strike="noStrike" kern="1200" dirty="0"/>
                        <a:t>Инвестиции в основной капитал за счет всех источников финансирования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 </a:t>
                      </a:r>
                      <a:r>
                        <a:rPr lang="ru-RU" sz="1300" u="none" strike="noStrike" kern="1200" dirty="0" err="1" smtClean="0"/>
                        <a:t>млрд</a:t>
                      </a:r>
                      <a:r>
                        <a:rPr lang="ru-RU" sz="1300" u="none" strike="noStrike" kern="1200" dirty="0" smtClean="0"/>
                        <a:t> </a:t>
                      </a:r>
                      <a:r>
                        <a:rPr lang="ru-RU" sz="1300" u="none" strike="noStrike" kern="1200" dirty="0"/>
                        <a:t>рублей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30,14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34,71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194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u="none" strike="noStrike" kern="1200" dirty="0"/>
                        <a:t>Оборот розничной </a:t>
                      </a:r>
                      <a:r>
                        <a:rPr lang="ru-RU" sz="1300" u="none" strike="noStrike" kern="1200" dirty="0" smtClean="0"/>
                        <a:t>торговли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 </a:t>
                      </a:r>
                      <a:r>
                        <a:rPr lang="ru-RU" sz="1300" u="none" strike="noStrike" kern="1200" dirty="0" err="1" smtClean="0"/>
                        <a:t>млн</a:t>
                      </a:r>
                      <a:r>
                        <a:rPr lang="ru-RU" sz="1300" u="none" strike="noStrike" kern="1200" dirty="0" smtClean="0"/>
                        <a:t> </a:t>
                      </a:r>
                      <a:r>
                        <a:rPr lang="ru-RU" sz="1300" u="none" strike="noStrike" kern="1200" dirty="0"/>
                        <a:t>рублей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106 518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111 108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194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Оборот </a:t>
                      </a:r>
                      <a:r>
                        <a:rPr lang="ru-RU" sz="1300" u="none" strike="noStrike" kern="1200" dirty="0" smtClean="0"/>
                        <a:t>общественного питания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 </a:t>
                      </a:r>
                      <a:r>
                        <a:rPr lang="ru-RU" sz="1300" u="none" strike="noStrike" kern="1200" dirty="0" err="1" smtClean="0"/>
                        <a:t>млн</a:t>
                      </a:r>
                      <a:r>
                        <a:rPr lang="ru-RU" sz="1300" u="none" strike="noStrike" kern="1200" dirty="0" smtClean="0"/>
                        <a:t> рублей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6 301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6 798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194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u="none" strike="noStrike" kern="1200" dirty="0"/>
                        <a:t>Объем платных услуг населению 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 </a:t>
                      </a:r>
                      <a:r>
                        <a:rPr lang="ru-RU" sz="1300" u="none" strike="noStrike" kern="1200" dirty="0" err="1" smtClean="0"/>
                        <a:t>млн</a:t>
                      </a:r>
                      <a:r>
                        <a:rPr lang="ru-RU" sz="1300" u="none" strike="noStrike" kern="1200" dirty="0" smtClean="0"/>
                        <a:t> </a:t>
                      </a:r>
                      <a:r>
                        <a:rPr lang="ru-RU" sz="1300" u="none" strike="noStrike" kern="1200" dirty="0"/>
                        <a:t>рублей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21 700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ru-RU" sz="13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839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194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u="none" strike="noStrike" kern="1200" dirty="0"/>
                        <a:t>Ввод в действие жилых домов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 тыс</a:t>
                      </a:r>
                      <a:r>
                        <a:rPr lang="ru-RU" sz="1300" u="none" strike="noStrike" kern="1200" dirty="0"/>
                        <a:t>. </a:t>
                      </a:r>
                      <a:r>
                        <a:rPr lang="ru-RU" sz="1300" u="none" strike="noStrike" kern="1200" dirty="0" smtClean="0"/>
                        <a:t>кв. м.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107,0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150,5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3218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u="none" strike="noStrike" kern="1200" dirty="0"/>
                        <a:t>Индекс потребительских цен в Кемеровской области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 % </a:t>
                      </a:r>
                      <a:r>
                        <a:rPr lang="ru-RU" sz="1300" u="none" strike="noStrike" kern="1200" dirty="0"/>
                        <a:t>к пред. году 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104,6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103,9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194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u="none" strike="noStrike" kern="1200" dirty="0"/>
                        <a:t>Численность постоянного населения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 тыс</a:t>
                      </a:r>
                      <a:r>
                        <a:rPr lang="ru-RU" sz="1300" u="none" strike="noStrike" kern="1200" dirty="0"/>
                        <a:t>. человек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552,1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549,3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2582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u="none" strike="noStrike" kern="1200" dirty="0"/>
                        <a:t>Численность лиц, не занятых трудовой деятельностью и ищущих работу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тыс</a:t>
                      </a:r>
                      <a:r>
                        <a:rPr lang="ru-RU" sz="1300" u="none" strike="noStrike" kern="1200" dirty="0"/>
                        <a:t>. человек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3,3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3,0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194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Численность населения в трудоспособном</a:t>
                      </a:r>
                      <a:r>
                        <a:rPr lang="ru-RU" sz="13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возрасте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тыс. человек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315,6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313,0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194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u="none" strike="noStrike" kern="1200" dirty="0"/>
                        <a:t>Численность зарегистрированных безработных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тыс</a:t>
                      </a:r>
                      <a:r>
                        <a:rPr lang="ru-RU" sz="1300" u="none" strike="noStrike" kern="1200" dirty="0"/>
                        <a:t>. человек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2,8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2,5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2582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u="none" strike="noStrike" kern="1200" dirty="0"/>
                        <a:t>Уровень зарегистрированной безработицы, в процентах к трудоспособному населению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 %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0,9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2582">
                <a:tc>
                  <a:txBody>
                    <a:bodyPr/>
                    <a:lstStyle/>
                    <a:p>
                      <a:pPr marL="85725" indent="0" algn="l" fontAlgn="b">
                        <a:tabLst/>
                      </a:pPr>
                      <a:r>
                        <a:rPr lang="ru-RU" sz="1300" u="none" strike="noStrike" kern="1200" dirty="0"/>
                        <a:t>Численность пенсионеров, состоящих на учете в системе Пенсионного фонда </a:t>
                      </a:r>
                      <a:r>
                        <a:rPr lang="ru-RU" sz="1300" u="none" strike="noStrike" kern="1200" dirty="0" smtClean="0"/>
                        <a:t>РФ </a:t>
                      </a:r>
                      <a:r>
                        <a:rPr lang="ru-RU" sz="1300" u="none" strike="noStrike" kern="1200" dirty="0" smtClean="0">
                          <a:solidFill>
                            <a:srgbClr val="FF0000"/>
                          </a:solidFill>
                        </a:rPr>
                        <a:t>(на начало года)</a:t>
                      </a:r>
                      <a:endParaRPr lang="ru-RU" sz="1300" b="0" i="0" u="none" strike="noStrike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 тыс. человек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170,5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168,0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3635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u="none" strike="noStrike" kern="1200" dirty="0"/>
                        <a:t>Среднемесячная номинальная начисленная заработная плата работников организаций (без субъектов малого предпринимательства)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 рублей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41 510,0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46 005,5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2582"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1300" u="none" strike="noStrike" kern="1200" dirty="0"/>
                        <a:t>Величина прожиточного минимума (в среднем на душу населения)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ru-RU" sz="1300" u="none" strike="noStrike" kern="1200" dirty="0" smtClean="0"/>
                        <a:t> рублей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9 278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10 339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162" name="TextBox 8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Показатели </a:t>
            </a:r>
            <a:r>
              <a:rPr lang="ru-RU" sz="2000" b="1" dirty="0">
                <a:latin typeface="Cambria" pitchFamily="18" charset="0"/>
              </a:rPr>
              <a:t>социально-экономического развития </a:t>
            </a:r>
          </a:p>
          <a:p>
            <a:pPr algn="ctr"/>
            <a:r>
              <a:rPr lang="ru-RU" sz="2000" b="1" dirty="0">
                <a:latin typeface="Cambria" pitchFamily="18" charset="0"/>
              </a:rPr>
              <a:t>Новокузнецкого городского округа </a:t>
            </a:r>
            <a:r>
              <a:rPr lang="en-US" sz="2000" b="1" dirty="0">
                <a:latin typeface="Cambria" pitchFamily="18" charset="0"/>
              </a:rPr>
              <a:t> </a:t>
            </a:r>
            <a:r>
              <a:rPr lang="ru-RU" sz="2000" b="1" dirty="0">
                <a:latin typeface="Cambria" pitchFamily="18" charset="0"/>
              </a:rPr>
              <a:t>за </a:t>
            </a:r>
            <a:r>
              <a:rPr lang="ru-RU" sz="2000" b="1" dirty="0" smtClean="0">
                <a:latin typeface="Cambria" pitchFamily="18" charset="0"/>
              </a:rPr>
              <a:t>2018 </a:t>
            </a:r>
            <a:r>
              <a:rPr lang="ru-RU" sz="2000" b="1" dirty="0">
                <a:latin typeface="Cambria" pitchFamily="18" charset="0"/>
              </a:rPr>
              <a:t>и </a:t>
            </a:r>
            <a:r>
              <a:rPr lang="ru-RU" sz="2000" b="1" dirty="0" smtClean="0">
                <a:latin typeface="Cambria" pitchFamily="18" charset="0"/>
              </a:rPr>
              <a:t>2019 </a:t>
            </a:r>
            <a:r>
              <a:rPr lang="ru-RU" sz="2000" b="1" dirty="0">
                <a:latin typeface="Cambria" pitchFamily="18" charset="0"/>
              </a:rPr>
              <a:t>годы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8163" y="6399213"/>
            <a:ext cx="4033837" cy="458787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latin typeface="+mn-lt"/>
                <a:cs typeface="+mn-cs"/>
              </a:rPr>
              <a:t>Данные представлены на основании показателей статистического справочника «Новокузнецк в цифрах»</a:t>
            </a:r>
          </a:p>
        </p:txBody>
      </p:sp>
      <p:sp>
        <p:nvSpPr>
          <p:cNvPr id="3164" name="TextBox 2"/>
          <p:cNvSpPr txBox="1">
            <a:spLocks noChangeArrowheads="1"/>
          </p:cNvSpPr>
          <p:nvPr/>
        </p:nvSpPr>
        <p:spPr bwMode="auto">
          <a:xfrm>
            <a:off x="0" y="5733256"/>
            <a:ext cx="57626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7200" b="1" dirty="0">
                <a:solidFill>
                  <a:srgbClr val="C00000"/>
                </a:solidFill>
                <a:latin typeface="Calibri" pitchFamily="34" charset="0"/>
              </a:rPr>
              <a:t>!</a:t>
            </a:r>
            <a:endParaRPr lang="ru-RU" sz="72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45660" y="817578"/>
          <a:ext cx="8652680" cy="237471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452883"/>
                <a:gridCol w="2047164"/>
                <a:gridCol w="1665027"/>
                <a:gridCol w="1487606"/>
              </a:tblGrid>
              <a:tr h="88153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Наименование показателя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Уточненный</a:t>
                      </a:r>
                      <a:r>
                        <a:rPr lang="ru-RU" sz="1800" baseline="0" dirty="0" smtClean="0"/>
                        <a:t> план на 2019 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Исполнено за      2019 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% исполнения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</a:tr>
              <a:tr h="49282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Доходы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/>
                        <a:t>22 513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/>
                        <a:t>22 323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/>
                        <a:t>99,2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752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Расходы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/>
                        <a:t>22 712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/>
                        <a:t>22 420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/>
                        <a:t>98,7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9282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Дефицит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/>
                        <a:t>-199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/>
                        <a:t>-97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err="1" smtClean="0"/>
                        <a:t>х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26211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>Основные показатели исполнения бюджета за 2019 год</a:t>
            </a:r>
            <a:endParaRPr lang="ru-RU" sz="20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934200" y="6492875"/>
            <a:ext cx="20574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0C2A43-F80A-4D50-B5D5-AA9048FD773E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29" name="Диаграмма 28"/>
          <p:cNvGraphicFramePr/>
          <p:nvPr/>
        </p:nvGraphicFramePr>
        <p:xfrm>
          <a:off x="191070" y="3631721"/>
          <a:ext cx="3862315" cy="3055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24287" y="3244334"/>
            <a:ext cx="1965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Доходы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760709" y="3244334"/>
            <a:ext cx="1965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Расходы</a:t>
            </a:r>
            <a:endParaRPr lang="ru-RU" b="1" dirty="0"/>
          </a:p>
        </p:txBody>
      </p:sp>
      <p:graphicFrame>
        <p:nvGraphicFramePr>
          <p:cNvPr id="23" name="Диаграмма 22"/>
          <p:cNvGraphicFramePr/>
          <p:nvPr/>
        </p:nvGraphicFramePr>
        <p:xfrm>
          <a:off x="4997357" y="3648975"/>
          <a:ext cx="3862315" cy="3031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"/>
          <p:cNvSpPr txBox="1"/>
          <p:nvPr/>
        </p:nvSpPr>
        <p:spPr>
          <a:xfrm>
            <a:off x="5179518" y="4061642"/>
            <a:ext cx="1112808" cy="39343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17 666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6379879" y="3804414"/>
            <a:ext cx="1112808" cy="39343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19 733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7699720" y="3576112"/>
            <a:ext cx="1112808" cy="39343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22 420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695214" y="433540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33349"/>
            <a:ext cx="9144000" cy="858689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latin typeface="Cambria" pitchFamily="18" charset="0"/>
                <a:ea typeface="+mn-ea"/>
                <a:cs typeface="Arial" pitchFamily="34" charset="0"/>
              </a:rPr>
              <a:t>2. Доходы бюджета</a:t>
            </a:r>
            <a:r>
              <a:rPr lang="ru-RU" sz="2800" b="1" dirty="0" smtClean="0">
                <a:latin typeface="Cambria" panose="02040503050406030204" pitchFamily="18" charset="0"/>
              </a:rPr>
              <a:t/>
            </a:r>
            <a:br>
              <a:rPr lang="ru-RU" sz="2800" b="1" dirty="0" smtClean="0">
                <a:latin typeface="Cambria" panose="02040503050406030204" pitchFamily="18" charset="0"/>
              </a:rPr>
            </a:br>
            <a:r>
              <a:rPr lang="ru-RU" sz="2000" b="1" dirty="0" smtClean="0">
                <a:latin typeface="Cambria" panose="02040503050406030204" pitchFamily="18" charset="0"/>
              </a:rPr>
              <a:t>Исполнение и структура бюджета за 2019 год по доходам</a:t>
            </a:r>
            <a:endParaRPr lang="ru-RU" sz="20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971549" y="1164566"/>
          <a:ext cx="7611733" cy="5533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3131391" y="3252158"/>
            <a:ext cx="785004" cy="353683"/>
          </a:xfrm>
          <a:prstGeom prst="roundRect">
            <a:avLst/>
          </a:prstGeom>
          <a:solidFill>
            <a:schemeClr val="accent4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+2 066</a:t>
            </a:r>
            <a:endParaRPr lang="ru-RU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19312" y="1673237"/>
          <a:ext cx="790537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565"/>
                <a:gridCol w="2411000"/>
                <a:gridCol w="2411000"/>
                <a:gridCol w="180381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19 719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22 514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22 323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772852" y="1201290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6261" y="836703"/>
          <a:ext cx="8320194" cy="5852695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077310"/>
                <a:gridCol w="1121442"/>
                <a:gridCol w="1121442"/>
              </a:tblGrid>
              <a:tr h="2573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Виды доходов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Нормативы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2289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2018 </a:t>
                      </a:r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2019 </a:t>
                      </a:r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Плата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за негативное воздействие на окружающую среду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libri"/>
                        </a:rPr>
                        <a:t> Налог </a:t>
                      </a:r>
                      <a:r>
                        <a:rPr lang="ru-RU" sz="115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libri"/>
                        </a:rPr>
                        <a:t>на доходы физических лиц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libri"/>
                        </a:rPr>
                        <a:t>29,89</a:t>
                      </a:r>
                      <a:endParaRPr lang="ru-RU" sz="115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150" b="1" i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29,69</a:t>
                      </a:r>
                      <a:endParaRPr lang="ru-RU" sz="1150" b="1" i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1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libri"/>
                        </a:rPr>
                        <a:t> в </a:t>
                      </a:r>
                      <a:r>
                        <a:rPr lang="ru-RU" sz="1150" b="1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libri"/>
                        </a:rPr>
                        <a:t>т.ч. дополнительный норматив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1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libri"/>
                        </a:rPr>
                        <a:t>14,89</a:t>
                      </a:r>
                      <a:endParaRPr lang="ru-RU" sz="1150" b="1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150" b="1" i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14,69</a:t>
                      </a:r>
                      <a:endParaRPr lang="ru-RU" sz="1150" b="1" i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Транспортный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налог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Налог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на имущество физических лиц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Земельный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налог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marL="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Налог, взимаемый в связи с применением упрощенной системы налогообложения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30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Единый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налог на вмененный доход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Налог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с применением патентной системе налогообложения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Единый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сельскохозяйственный налог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7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Доходы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от передачи в аренду и продажи земельных участков, государственная собственность на </a:t>
                      </a:r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которые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не разграничена, а также средства от продажи права на заключение договоров аренды указанных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Часть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прибыли муниципальных унитарных предприятий, остающаяся после уплаты налогов и иных обязательных платежей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Доходы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от использования и продажи имущества, находящегося в муниципальной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Доходы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от платных услуг, оказываемых муниципальными казенными учреждениями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ru-RU" sz="1150" b="0" i="0" u="none" strike="noStrike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Доходы </a:t>
                      </a:r>
                      <a:r>
                        <a:rPr lang="ru-RU" sz="1150" b="0" i="0" u="none" strike="noStrike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от акцизов на автомобильный бензин, прямогонный бензин, </a:t>
                      </a:r>
                      <a:r>
                        <a:rPr lang="ru-RU" sz="1150" b="0" i="0" u="none" strike="noStrike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дизельное </a:t>
                      </a:r>
                      <a:r>
                        <a:rPr lang="ru-RU" sz="1150" b="0" i="0" u="none" strike="noStrike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топливо, моторные масла для дизельных и карбюраторных (</a:t>
                      </a:r>
                      <a:r>
                        <a:rPr lang="ru-RU" sz="1150" b="0" i="0" u="none" strike="noStrike" kern="1200" dirty="0" err="1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инжекторных</a:t>
                      </a:r>
                      <a:r>
                        <a:rPr lang="ru-RU" sz="1150" b="0" i="0" u="none" strike="noStrike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) двигателей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150" b="0" i="0" u="none" strike="noStrike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0,6967</a:t>
                      </a:r>
                      <a:endParaRPr lang="ru-RU" sz="1150" b="0" i="0" u="none" strike="noStrike" kern="1200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ru-RU" sz="1150" b="0" i="0" u="none" strike="noStrike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0,6967</a:t>
                      </a:r>
                      <a:endParaRPr lang="ru-RU" sz="1150" b="0" i="0" u="none" strike="noStrike" kern="1200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Штрафы, санкции, возмещение ущерба</a:t>
                      </a:r>
                      <a:endParaRPr lang="ru-RU" sz="115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Денежные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взыскания (штрафы) за нарушение законодательства о налогах и сборах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Государственная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пошлина (подлежащая зачислению по месту государственной регистрации, совершения юридически значимых действий 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Государственная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пошлина за государственную регистрацию, при обращении через многофункциональные центры предоставления государственных и муниципальных </a:t>
                      </a:r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услуг</a:t>
                      </a:r>
                      <a:endParaRPr lang="ru-RU" sz="115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Задолженность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по </a:t>
                      </a:r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отменённым </a:t>
                      </a:r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налогам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55577" y="116633"/>
            <a:ext cx="788359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mbria" pitchFamily="18" charset="0"/>
                <a:ea typeface="+mj-ea"/>
                <a:cs typeface="+mj-cs"/>
              </a:rPr>
              <a:t>Нормативы отчислений от налоговых и неналоговых доходов в бюджет Новокузнецкого городского округа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55092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>Структура доходной части бюджета в 2019 году</a:t>
            </a:r>
            <a:endParaRPr lang="ru-RU" sz="2000" b="1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934200" y="6492875"/>
            <a:ext cx="20574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0C2A43-F80A-4D50-B5D5-AA9048FD773E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53683" y="267420"/>
          <a:ext cx="3660690" cy="3265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094138" y="1813351"/>
            <a:ext cx="15012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  <a:cs typeface="+mn-cs"/>
              </a:rPr>
              <a:t>22 323*</a:t>
            </a:r>
            <a:endParaRPr lang="ru-RU" sz="28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graphicFrame>
        <p:nvGraphicFramePr>
          <p:cNvPr id="29" name="Диаграмма 28"/>
          <p:cNvGraphicFramePr/>
          <p:nvPr/>
        </p:nvGraphicFramePr>
        <p:xfrm>
          <a:off x="211347" y="3303918"/>
          <a:ext cx="8721306" cy="3358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1260872" y="4557067"/>
            <a:ext cx="1078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13 144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338598" y="5540305"/>
            <a:ext cx="1078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6 419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235699" y="5550561"/>
            <a:ext cx="1078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7 106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032913" y="4573546"/>
            <a:ext cx="1078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15 217 </a:t>
            </a:r>
            <a:endParaRPr lang="ru-RU" b="1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864634" y="915802"/>
          <a:ext cx="4157932" cy="212788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61049"/>
                <a:gridCol w="1500996"/>
                <a:gridCol w="664234"/>
                <a:gridCol w="931653"/>
              </a:tblGrid>
              <a:tr h="216000">
                <a:tc gridSpan="3"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Безвозмездные поступления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15 217*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</a:tr>
              <a:tr h="216000">
                <a:tc rowSpan="5"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Дотации</a:t>
                      </a: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3 872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000">
                <a:tc vMerge="1"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Субсидии</a:t>
                      </a: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1 863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000">
                <a:tc vMerge="1"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Субвенции</a:t>
                      </a: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9 015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000">
                <a:tc vMerge="1"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Иные МБТ</a:t>
                      </a: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440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000">
                <a:tc vMerge="1">
                  <a:txBody>
                    <a:bodyPr/>
                    <a:lstStyle/>
                    <a:p>
                      <a:pPr algn="l" fontAlgn="b"/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Прочие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60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Налоговые доходы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6 498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2160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Неналоговые доходы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608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</a:tr>
              <a:tr h="2160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Всего доходов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22 323*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7746972" y="407660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59471" y="3108366"/>
            <a:ext cx="28359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/>
              <a:t>*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том числе возвраты МБТ   -4 млн.руб.</a:t>
            </a:r>
            <a:endParaRPr lang="ru-RU" sz="1200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Диаграмма 26"/>
          <p:cNvGraphicFramePr/>
          <p:nvPr/>
        </p:nvGraphicFramePr>
        <p:xfrm>
          <a:off x="448573" y="742984"/>
          <a:ext cx="3777855" cy="2970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13401" y="0"/>
            <a:ext cx="8497887" cy="48461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Cambria" panose="02040503050406030204" pitchFamily="18" charset="0"/>
              </a:rPr>
              <a:t>Структура  налоговых доходов бюджета в 2019 году</a:t>
            </a:r>
            <a:endParaRPr lang="ru-RU" sz="2000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934200" y="6492875"/>
            <a:ext cx="20574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5318F9-8D5F-47F7-B998-107DFC63C0B5}" type="slidenum">
              <a:rPr lang="ru-RU">
                <a:solidFill>
                  <a:schemeClr val="tx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авая фигурная скобка 16"/>
          <p:cNvSpPr/>
          <p:nvPr/>
        </p:nvSpPr>
        <p:spPr>
          <a:xfrm>
            <a:off x="3584920" y="776044"/>
            <a:ext cx="358775" cy="2867910"/>
          </a:xfrm>
          <a:prstGeom prst="rightBrace">
            <a:avLst>
              <a:gd name="adj1" fmla="val 67858"/>
              <a:gd name="adj2" fmla="val 5061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393" name="TextBox 1"/>
          <p:cNvSpPr txBox="1">
            <a:spLocks noChangeArrowheads="1"/>
          </p:cNvSpPr>
          <p:nvPr/>
        </p:nvSpPr>
        <p:spPr bwMode="auto">
          <a:xfrm>
            <a:off x="1391441" y="1917454"/>
            <a:ext cx="1404733" cy="45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  <a:cs typeface="+mn-cs"/>
              </a:rPr>
              <a:t>7 106</a:t>
            </a:r>
          </a:p>
        </p:txBody>
      </p:sp>
      <p:sp>
        <p:nvSpPr>
          <p:cNvPr id="16395" name="TextBox 14"/>
          <p:cNvSpPr txBox="1">
            <a:spLocks noChangeArrowheads="1"/>
          </p:cNvSpPr>
          <p:nvPr/>
        </p:nvSpPr>
        <p:spPr bwMode="auto">
          <a:xfrm rot="-5400000">
            <a:off x="3035374" y="2044616"/>
            <a:ext cx="2546844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в том числе:</a:t>
            </a:r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4572000" y="1234482"/>
          <a:ext cx="4203034" cy="167249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15052"/>
                <a:gridCol w="1387982"/>
              </a:tblGrid>
              <a:tr h="334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Государственная пошлина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AB4D4"/>
                    </a:solidFill>
                  </a:tcPr>
                </a:tc>
              </a:tr>
              <a:tr h="334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Прочие </a:t>
                      </a:r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налоговые доходы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774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334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Совокупные налоги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780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334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Земельный налог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1 305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90000"/>
                      </a:schemeClr>
                    </a:solidFill>
                  </a:tcPr>
                </a:tc>
              </a:tr>
              <a:tr h="334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НДФЛ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4 095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13812" y="3944204"/>
          <a:ext cx="8725472" cy="279705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399131"/>
                <a:gridCol w="1351129"/>
                <a:gridCol w="1596788"/>
                <a:gridCol w="1378424"/>
              </a:tblGrid>
              <a:tr h="3275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Доходы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План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Исполнено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% Исполнения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0000"/>
                      </a:schemeClr>
                    </a:solidFill>
                  </a:tcPr>
                </a:tc>
              </a:tr>
              <a:tr h="27439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/>
                        <a:t>Налог на доходы физических лиц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4 </a:t>
                      </a:r>
                      <a:r>
                        <a:rPr lang="ru-RU" sz="1500" u="none" strike="noStrike" dirty="0" smtClean="0"/>
                        <a:t>090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4 </a:t>
                      </a:r>
                      <a:r>
                        <a:rPr lang="ru-RU" sz="1500" u="none" strike="noStrike" dirty="0" smtClean="0"/>
                        <a:t>095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100,1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9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/>
                        <a:t>УСН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445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443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99,5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9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/>
                        <a:t>Акцизы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39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39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99,6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9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/>
                        <a:t>ЕНВД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330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325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98,5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9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/>
                        <a:t>Патент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12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11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96,5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9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/>
                        <a:t>Налог на имущество физических лиц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105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103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98,0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9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/>
                        <a:t>Транспортный налог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25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24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96,2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9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/>
                        <a:t>Земельный налог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1 </a:t>
                      </a:r>
                      <a:r>
                        <a:rPr lang="ru-RU" sz="1500" u="none" strike="noStrike" dirty="0" smtClean="0"/>
                        <a:t>311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1 </a:t>
                      </a:r>
                      <a:r>
                        <a:rPr lang="ru-RU" sz="1500" u="none" strike="noStrike" dirty="0" smtClean="0"/>
                        <a:t>305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99,5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439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/>
                        <a:t>Государственная пошлина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150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 smtClean="0"/>
                        <a:t>152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/>
                        <a:t>101,4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7695214" y="545683"/>
            <a:ext cx="1207246" cy="308332"/>
          </a:xfrm>
          <a:prstGeom prst="roundRect">
            <a:avLst/>
          </a:prstGeom>
          <a:solidFill>
            <a:schemeClr val="accent1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млн руб.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2020">
      <a:dk1>
        <a:srgbClr val="002060"/>
      </a:dk1>
      <a:lt1>
        <a:sysClr val="window" lastClr="FFFFFF"/>
      </a:lt1>
      <a:dk2>
        <a:srgbClr val="44546A"/>
      </a:dk2>
      <a:lt2>
        <a:srgbClr val="E7E6E6"/>
      </a:lt2>
      <a:accent1>
        <a:srgbClr val="EBF3F9"/>
      </a:accent1>
      <a:accent2>
        <a:srgbClr val="9CC3E5"/>
      </a:accent2>
      <a:accent3>
        <a:srgbClr val="DEEBF6"/>
      </a:accent3>
      <a:accent4>
        <a:srgbClr val="EBF4DC"/>
      </a:accent4>
      <a:accent5>
        <a:srgbClr val="D3D4FD"/>
      </a:accent5>
      <a:accent6>
        <a:srgbClr val="FCF8E0"/>
      </a:accent6>
      <a:hlink>
        <a:srgbClr val="0563C1"/>
      </a:hlink>
      <a:folHlink>
        <a:srgbClr val="FF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69504</TotalTime>
  <Words>3784</Words>
  <Application>Microsoft Office PowerPoint</Application>
  <PresentationFormat>Экран (4:3)</PresentationFormat>
  <Paragraphs>1070</Paragraphs>
  <Slides>35</Slides>
  <Notes>19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Тема2</vt:lpstr>
      <vt:lpstr>Лист Microsoft Office Excel 97-2003</vt:lpstr>
      <vt:lpstr>«Бюджет для граждан»  Исполнение бюджета Новокузнецкого городского округа за 2019 год</vt:lpstr>
      <vt:lpstr> Бюджет для граждан Оглавление</vt:lpstr>
      <vt:lpstr>Уважаемые новокузнечане!</vt:lpstr>
      <vt:lpstr>Слайд 4</vt:lpstr>
      <vt:lpstr>Основные показатели исполнения бюджета за 2019 год</vt:lpstr>
      <vt:lpstr>2. Доходы бюджета Исполнение и структура бюджета за 2019 год по доходам</vt:lpstr>
      <vt:lpstr>Слайд 7</vt:lpstr>
      <vt:lpstr>Структура доходной части бюджета в 2019 году</vt:lpstr>
      <vt:lpstr>Структура  налоговых доходов бюджета в 2019 году</vt:lpstr>
      <vt:lpstr>Структура  неналоговых доходов бюджета в 2019 году</vt:lpstr>
      <vt:lpstr>Структура  безвозмездных поступлений бюджета  в 2019 году</vt:lpstr>
      <vt:lpstr>3. Расходы бюджета Исполнение и структура бюджета за 2019 год по расходам</vt:lpstr>
      <vt:lpstr>Структура расходной части бюджета в 2019 году</vt:lpstr>
      <vt:lpstr>Исполнение бюджета по расходам в 2019 году в разрезе функциональной структуры</vt:lpstr>
      <vt:lpstr>Исполнение бюджета по расходам в 2018 и 2019 году  в разрезе функциональной структуры</vt:lpstr>
      <vt:lpstr>Исполнение муниципальных программ в 2019 году</vt:lpstr>
      <vt:lpstr>Расходы бюджета на реализацию муниципальных программ в 2019 году</vt:lpstr>
      <vt:lpstr>Исполнение МП ⃰ «Развитие и функционирование системы образования города Новокузнецка»</vt:lpstr>
      <vt:lpstr>Исполнение МП «Развитие системы социальной защиты населения города Новокузнецка»</vt:lpstr>
      <vt:lpstr>Исполнение МП «Комплексное благоустройство Новокузнецкого городского округа»  </vt:lpstr>
      <vt:lpstr>МП «Развитие жилищно-коммунального хозяйства города Новокузнецка»</vt:lpstr>
      <vt:lpstr>Исполнение МП «Организация и развитие пассажирских перевозок и координация работы операторов связи на территории Новокузнецкого городского округа»</vt:lpstr>
      <vt:lpstr>МП «Развитие культуры в городе Новокузнецке»</vt:lpstr>
      <vt:lpstr>Слайд 24</vt:lpstr>
      <vt:lpstr>Структура муниципального долга в 2019 году</vt:lpstr>
      <vt:lpstr>5. Справочная информация  Расходы на реализацию национальных проектов в 2019 году</vt:lpstr>
      <vt:lpstr> Меры соц.поддержки для детей сирот и детей, оставшихся без попечения родителей, оказанные в 2019 году</vt:lpstr>
      <vt:lpstr>Меры социальной поддержки в сфере образования, оказанные в 2019 году</vt:lpstr>
      <vt:lpstr>Меры социальной поддержки отдельных категории граждан, оказанные в 2019 году</vt:lpstr>
      <vt:lpstr>Сведения о средней заработной плате отдельных категорий работников муниципальных учреждений</vt:lpstr>
      <vt:lpstr> Информация по кредиторской и дебиторской задолженности</vt:lpstr>
      <vt:lpstr>Слайд 32</vt:lpstr>
      <vt:lpstr>Открытые информационные ресурсы</vt:lpstr>
      <vt:lpstr>Список источников и литературы</vt:lpstr>
      <vt:lpstr>Список использованных сокращений</vt:lpstr>
    </vt:vector>
  </TitlesOfParts>
  <Company>Finnkz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Увеличение расходов</dc:title>
  <dc:creator>Customer</dc:creator>
  <cp:lastModifiedBy>Савенкова Марина Владиславовна</cp:lastModifiedBy>
  <cp:revision>4194</cp:revision>
  <dcterms:created xsi:type="dcterms:W3CDTF">2010-11-19T03:12:29Z</dcterms:created>
  <dcterms:modified xsi:type="dcterms:W3CDTF">2020-06-05T02:35:44Z</dcterms:modified>
</cp:coreProperties>
</file>