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rawings/drawing7.xml" ContentType="application/vnd.openxmlformats-officedocument.drawingml.chartshap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rawings/drawing4.xml" ContentType="application/vnd.openxmlformats-officedocument.drawingml.chartshape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charts/chart26.xml" ContentType="application/vnd.openxmlformats-officedocument.drawingml.chart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25" r:id="rId1"/>
    <p:sldMasterId id="2147484950" r:id="rId2"/>
  </p:sldMasterIdLst>
  <p:notesMasterIdLst>
    <p:notesMasterId r:id="rId40"/>
  </p:notesMasterIdLst>
  <p:sldIdLst>
    <p:sldId id="503" r:id="rId3"/>
    <p:sldId id="408" r:id="rId4"/>
    <p:sldId id="460" r:id="rId5"/>
    <p:sldId id="572" r:id="rId6"/>
    <p:sldId id="559" r:id="rId7"/>
    <p:sldId id="571" r:id="rId8"/>
    <p:sldId id="560" r:id="rId9"/>
    <p:sldId id="561" r:id="rId10"/>
    <p:sldId id="562" r:id="rId11"/>
    <p:sldId id="563" r:id="rId12"/>
    <p:sldId id="564" r:id="rId13"/>
    <p:sldId id="569" r:id="rId14"/>
    <p:sldId id="570" r:id="rId15"/>
    <p:sldId id="499" r:id="rId16"/>
    <p:sldId id="515" r:id="rId17"/>
    <p:sldId id="535" r:id="rId18"/>
    <p:sldId id="500" r:id="rId19"/>
    <p:sldId id="574" r:id="rId20"/>
    <p:sldId id="575" r:id="rId21"/>
    <p:sldId id="576" r:id="rId22"/>
    <p:sldId id="577" r:id="rId23"/>
    <p:sldId id="578" r:id="rId24"/>
    <p:sldId id="579" r:id="rId25"/>
    <p:sldId id="580" r:id="rId26"/>
    <p:sldId id="581" r:id="rId27"/>
    <p:sldId id="538" r:id="rId28"/>
    <p:sldId id="550" r:id="rId29"/>
    <p:sldId id="573" r:id="rId30"/>
    <p:sldId id="552" r:id="rId31"/>
    <p:sldId id="553" r:id="rId32"/>
    <p:sldId id="554" r:id="rId33"/>
    <p:sldId id="555" r:id="rId34"/>
    <p:sldId id="566" r:id="rId35"/>
    <p:sldId id="429" r:id="rId36"/>
    <p:sldId id="539" r:id="rId37"/>
    <p:sldId id="478" r:id="rId38"/>
    <p:sldId id="479" r:id="rId39"/>
  </p:sldIdLst>
  <p:sldSz cx="11522075" cy="6480175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EDA3"/>
    <a:srgbClr val="6666FF"/>
    <a:srgbClr val="FAB4D4"/>
    <a:srgbClr val="F78DBD"/>
    <a:srgbClr val="7CDE7C"/>
    <a:srgbClr val="33CC33"/>
    <a:srgbClr val="CC99FF"/>
    <a:srgbClr val="FF9900"/>
    <a:srgbClr val="ADEB6F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7" autoAdjust="0"/>
    <p:restoredTop sz="94405" autoAdjust="0"/>
  </p:normalViewPr>
  <p:slideViewPr>
    <p:cSldViewPr snapToGrid="0">
      <p:cViewPr>
        <p:scale>
          <a:sx n="100" d="100"/>
          <a:sy n="100" d="100"/>
        </p:scale>
        <p:origin x="-654" y="-252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6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48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3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5.2687313178754067E-2"/>
          <c:y val="3.6064085027186039E-3"/>
          <c:w val="0.94723652727969743"/>
          <c:h val="0.86963922866596044"/>
        </c:manualLayout>
      </c:layout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17247</c:v>
                </c:pt>
                <c:pt idx="1">
                  <c:v>22324</c:v>
                </c:pt>
                <c:pt idx="2">
                  <c:v>21181</c:v>
                </c:pt>
              </c:numCache>
            </c:numRef>
          </c:val>
        </c:ser>
        <c:overlap val="100"/>
        <c:axId val="162731520"/>
        <c:axId val="162733056"/>
      </c:barChart>
      <c:catAx>
        <c:axId val="162731520"/>
        <c:scaling>
          <c:orientation val="minMax"/>
        </c:scaling>
        <c:axPos val="b"/>
        <c:tickLblPos val="nextTo"/>
        <c:crossAx val="162733056"/>
        <c:crosses val="autoZero"/>
        <c:auto val="1"/>
        <c:lblAlgn val="ctr"/>
        <c:lblOffset val="100"/>
      </c:catAx>
      <c:valAx>
        <c:axId val="162733056"/>
        <c:scaling>
          <c:orientation val="minMax"/>
        </c:scaling>
        <c:delete val="1"/>
        <c:axPos val="l"/>
        <c:numFmt formatCode="#,##0" sourceLinked="1"/>
        <c:tickLblPos val="none"/>
        <c:crossAx val="1627315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89716822699903E-2"/>
          <c:y val="0.1483984792655712"/>
          <c:w val="0.96820570476595758"/>
          <c:h val="0.707002840433353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переданные полномочия</c:v>
                </c:pt>
              </c:strCache>
            </c:strRef>
          </c:tx>
          <c:spPr>
            <a:solidFill>
              <a:srgbClr val="FCF8E0">
                <a:lumMod val="75000"/>
              </a:srgbClr>
            </a:solidFill>
            <a:ln w="412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Исполнено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9925</c:v>
                </c:pt>
                <c:pt idx="1">
                  <c:v>10683</c:v>
                </c:pt>
                <c:pt idx="2">
                  <c:v>10117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местные полномочия</c:v>
                </c:pt>
              </c:strCache>
            </c:strRef>
          </c:tx>
          <c:spPr>
            <a:ln w="285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Исполнено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10428</c:v>
                </c:pt>
                <c:pt idx="1">
                  <c:v>11325</c:v>
                </c:pt>
                <c:pt idx="2">
                  <c:v>10829</c:v>
                </c:pt>
              </c:numCache>
            </c:numRef>
          </c:val>
        </c:ser>
        <c:overlap val="100"/>
        <c:axId val="126636416"/>
        <c:axId val="126637952"/>
      </c:barChart>
      <c:catAx>
        <c:axId val="126636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6637952"/>
        <c:crosses val="autoZero"/>
        <c:auto val="1"/>
        <c:lblAlgn val="ctr"/>
        <c:lblOffset val="100"/>
      </c:catAx>
      <c:valAx>
        <c:axId val="126637952"/>
        <c:scaling>
          <c:orientation val="minMax"/>
        </c:scaling>
        <c:delete val="1"/>
        <c:axPos val="l"/>
        <c:numFmt formatCode="#,##0" sourceLinked="1"/>
        <c:tickLblPos val="none"/>
        <c:crossAx val="12663641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8320708306505233E-2"/>
          <c:y val="0.93864581859273777"/>
          <c:w val="0.8999999080367117"/>
          <c:h val="6.1354181407276324E-2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0723782974275578E-2"/>
          <c:y val="2.6306958708431888E-2"/>
          <c:w val="0.65955668194815797"/>
          <c:h val="0.7768220503409012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за счет средств местного бюджета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Лист1!$B$2:$B$3</c:f>
              <c:numCache>
                <c:formatCode>#,##0.000000</c:formatCode>
                <c:ptCount val="2"/>
                <c:pt idx="0">
                  <c:v>11117</c:v>
                </c:pt>
                <c:pt idx="1">
                  <c:v>10829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за счет субсидий, субвенций и иных МБТ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Лист1!$C$2:$C$3</c:f>
              <c:numCache>
                <c:formatCode>#,##0.000000</c:formatCode>
                <c:ptCount val="2"/>
                <c:pt idx="0">
                  <c:v>11303</c:v>
                </c:pt>
                <c:pt idx="1">
                  <c:v>10117</c:v>
                </c:pt>
              </c:numCache>
            </c:numRef>
          </c:val>
        </c:ser>
        <c:gapWidth val="55"/>
        <c:overlap val="100"/>
        <c:axId val="148530304"/>
        <c:axId val="148532224"/>
      </c:barChart>
      <c:catAx>
        <c:axId val="148530304"/>
        <c:scaling>
          <c:orientation val="minMax"/>
        </c:scaling>
        <c:axPos val="b"/>
        <c:majorTickMark val="none"/>
        <c:tickLblPos val="nextTo"/>
        <c:crossAx val="148532224"/>
        <c:crosses val="autoZero"/>
        <c:auto val="1"/>
        <c:lblAlgn val="ctr"/>
        <c:lblOffset val="100"/>
      </c:catAx>
      <c:valAx>
        <c:axId val="148532224"/>
        <c:scaling>
          <c:orientation val="minMax"/>
        </c:scaling>
        <c:axPos val="l"/>
        <c:majorGridlines/>
        <c:numFmt formatCode="#,##0.000000" sourceLinked="1"/>
        <c:majorTickMark val="none"/>
        <c:tickLblPos val="none"/>
        <c:crossAx val="148530304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400">
                <a:latin typeface="+mn-lt"/>
              </a:defRPr>
            </a:pPr>
            <a:endParaRPr lang="ru-RU"/>
          </a:p>
        </c:txPr>
      </c:legendEntry>
      <c:layout>
        <c:manualLayout>
          <c:xMode val="edge"/>
          <c:yMode val="edge"/>
          <c:x val="0.7325413737178057"/>
          <c:y val="0.15466876127532439"/>
          <c:w val="0.25826681230424842"/>
          <c:h val="0.5986483478349505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2133E-2"/>
          <c:y val="0.10177313946581373"/>
          <c:w val="0.67708780119259082"/>
          <c:h val="0.89822686053418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социальная сфера</c:v>
                </c:pt>
                <c:pt idx="1">
                  <c:v>отрасли экономики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13350</c:v>
                </c:pt>
                <c:pt idx="1">
                  <c:v>6623</c:v>
                </c:pt>
                <c:pt idx="2">
                  <c:v>973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666259304521719"/>
          <c:y val="0.10121504114719022"/>
          <c:w val="0.71099754348282285"/>
          <c:h val="0.780363157481146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исполнение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dPt>
            <c:idx val="0"/>
            <c:spPr>
              <a:solidFill>
                <a:srgbClr val="8064A2">
                  <a:lumMod val="90000"/>
                  <a:alpha val="50000"/>
                </a:srgb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spPr>
              <a:solidFill>
                <a:srgbClr val="4BACC6">
                  <a:lumMod val="90000"/>
                  <a:alpha val="50000"/>
                </a:srgb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spPr>
              <a:solidFill>
                <a:srgbClr val="F79646">
                  <a:lumMod val="75000"/>
                  <a:alpha val="50000"/>
                </a:srgb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64%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35%</a:t>
                    </a:r>
                    <a:endParaRPr lang="ru-RU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Муниципальные программы социальной направленности</c:v>
                </c:pt>
                <c:pt idx="1">
                  <c:v>Муниципальные программы, направленные на обеспечение безопасных условий жизнедеятельности</c:v>
                </c:pt>
                <c:pt idx="2">
                  <c:v>Муниципальные программы общего характера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13000</c:v>
                </c:pt>
                <c:pt idx="1">
                  <c:v>7114</c:v>
                </c:pt>
                <c:pt idx="2">
                  <c:v>270</c:v>
                </c:pt>
              </c:numCache>
            </c:numRef>
          </c:val>
        </c:ser>
        <c:firstSliceAng val="189"/>
        <c:holeSize val="52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1066811961765928"/>
          <c:y val="0.16382544780848154"/>
          <c:w val="0.80876895590205156"/>
          <c:h val="0.757675951980135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4.7105148438761155E-3"/>
                  <c:y val="1.8278505654793289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3812</c:v>
                </c:pt>
                <c:pt idx="1">
                  <c:v>5554</c:v>
                </c:pt>
                <c:pt idx="2">
                  <c:v>171</c:v>
                </c:pt>
                <c:pt idx="3">
                  <c:v>874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3750337458020274E-3"/>
          <c:y val="2.5887106435347043E-2"/>
          <c:w val="0.99062487724005432"/>
          <c:h val="0.9380366900858706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762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4 282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3000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87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4000</c:v>
                </c:pt>
              </c:numCache>
            </c:numRef>
          </c:val>
        </c:ser>
        <c:overlap val="100"/>
        <c:axId val="183119872"/>
        <c:axId val="183121408"/>
      </c:barChart>
      <c:catAx>
        <c:axId val="183119872"/>
        <c:scaling>
          <c:orientation val="minMax"/>
        </c:scaling>
        <c:delete val="1"/>
        <c:axPos val="b"/>
        <c:tickLblPos val="none"/>
        <c:crossAx val="183121408"/>
        <c:crosses val="autoZero"/>
        <c:auto val="1"/>
        <c:lblAlgn val="ctr"/>
        <c:lblOffset val="100"/>
      </c:catAx>
      <c:valAx>
        <c:axId val="183121408"/>
        <c:scaling>
          <c:orientation val="minMax"/>
        </c:scaling>
        <c:delete val="1"/>
        <c:axPos val="l"/>
        <c:numFmt formatCode="General" sourceLinked="1"/>
        <c:tickLblPos val="none"/>
        <c:crossAx val="1831198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4.6191957507366897E-2"/>
          <c:y val="4.6127353370992649E-2"/>
          <c:w val="0.94185880331184024"/>
          <c:h val="0.9403057779904796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119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182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200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223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570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567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396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1300</c:v>
                </c:pt>
              </c:numCache>
            </c:numRef>
          </c:val>
        </c:ser>
        <c:overlap val="100"/>
        <c:axId val="206627584"/>
        <c:axId val="206629120"/>
      </c:barChart>
      <c:catAx>
        <c:axId val="206627584"/>
        <c:scaling>
          <c:orientation val="minMax"/>
        </c:scaling>
        <c:delete val="1"/>
        <c:axPos val="b"/>
        <c:tickLblPos val="none"/>
        <c:crossAx val="206629120"/>
        <c:crosses val="autoZero"/>
        <c:auto val="1"/>
        <c:lblAlgn val="ctr"/>
        <c:lblOffset val="100"/>
      </c:catAx>
      <c:valAx>
        <c:axId val="206629120"/>
        <c:scaling>
          <c:orientation val="minMax"/>
        </c:scaling>
        <c:delete val="1"/>
        <c:axPos val="l"/>
        <c:numFmt formatCode="General" sourceLinked="1"/>
        <c:tickLblPos val="none"/>
        <c:crossAx val="2066275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4.2362638587203948E-3"/>
                  <c:y val="-0.1211231393202977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1520</c:v>
                </c:pt>
                <c:pt idx="1">
                  <c:v>350</c:v>
                </c:pt>
                <c:pt idx="2">
                  <c:v>817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981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</c:ser>
        <c:overlap val="100"/>
        <c:axId val="183482240"/>
        <c:axId val="183483776"/>
      </c:barChart>
      <c:catAx>
        <c:axId val="183482240"/>
        <c:scaling>
          <c:orientation val="minMax"/>
        </c:scaling>
        <c:delete val="1"/>
        <c:axPos val="b"/>
        <c:tickLblPos val="none"/>
        <c:crossAx val="183483776"/>
        <c:crosses val="autoZero"/>
        <c:auto val="1"/>
        <c:lblAlgn val="ctr"/>
        <c:lblOffset val="100"/>
      </c:catAx>
      <c:valAx>
        <c:axId val="183483776"/>
        <c:scaling>
          <c:orientation val="minMax"/>
        </c:scaling>
        <c:delete val="1"/>
        <c:axPos val="l"/>
        <c:numFmt formatCode="General" sourceLinked="1"/>
        <c:tickLblPos val="none"/>
        <c:crossAx val="1834822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2158</c:v>
                </c:pt>
                <c:pt idx="1">
                  <c:v>95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5.2763433329494139E-2"/>
          <c:y val="0"/>
          <c:w val="0.94723652727969743"/>
          <c:h val="0.8696392286659606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EBF4DC">
                  <a:lumMod val="75000"/>
                </a:srgbClr>
              </a:solidFill>
            </c:spPr>
          </c:dPt>
          <c:dPt>
            <c:idx val="1"/>
            <c:spPr>
              <a:solidFill>
                <a:srgbClr val="FCF8E0">
                  <a:lumMod val="75000"/>
                </a:srgb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17666</c:v>
                </c:pt>
                <c:pt idx="1">
                  <c:v>22420</c:v>
                </c:pt>
                <c:pt idx="2">
                  <c:v>20946</c:v>
                </c:pt>
              </c:numCache>
            </c:numRef>
          </c:val>
        </c:ser>
        <c:overlap val="100"/>
        <c:axId val="163438592"/>
        <c:axId val="166257792"/>
      </c:barChart>
      <c:catAx>
        <c:axId val="163438592"/>
        <c:scaling>
          <c:orientation val="minMax"/>
        </c:scaling>
        <c:axPos val="b"/>
        <c:tickLblPos val="nextTo"/>
        <c:crossAx val="166257792"/>
        <c:crosses val="autoZero"/>
        <c:auto val="1"/>
        <c:lblAlgn val="ctr"/>
        <c:lblOffset val="100"/>
      </c:catAx>
      <c:valAx>
        <c:axId val="166257792"/>
        <c:scaling>
          <c:orientation val="minMax"/>
        </c:scaling>
        <c:delete val="1"/>
        <c:axPos val="l"/>
        <c:numFmt formatCode="#,##0" sourceLinked="1"/>
        <c:tickLblPos val="none"/>
        <c:crossAx val="1634385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3.4705748279602391E-2"/>
          <c:w val="1"/>
          <c:h val="0.96529425010439462"/>
        </c:manualLayout>
      </c:layout>
      <c:barChart>
        <c:barDir val="col"/>
        <c:grouping val="stack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5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330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206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406</c:v>
                </c:pt>
              </c:numCache>
            </c:numRef>
          </c:val>
        </c:ser>
        <c:ser>
          <c:idx val="3"/>
          <c:order val="2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>
                <c:manualLayout>
                  <c:x val="9.9382327699687866E-3"/>
                  <c:y val="-2.08234499373656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308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1308</c:v>
                </c:pt>
              </c:numCache>
            </c:numRef>
          </c:val>
        </c:ser>
        <c:overlap val="100"/>
        <c:axId val="183687808"/>
        <c:axId val="183968128"/>
      </c:barChart>
      <c:catAx>
        <c:axId val="183687808"/>
        <c:scaling>
          <c:orientation val="minMax"/>
        </c:scaling>
        <c:delete val="1"/>
        <c:axPos val="b"/>
        <c:tickLblPos val="none"/>
        <c:crossAx val="183968128"/>
        <c:crosses val="autoZero"/>
        <c:auto val="1"/>
        <c:lblAlgn val="ctr"/>
        <c:lblOffset val="100"/>
      </c:catAx>
      <c:valAx>
        <c:axId val="183968128"/>
        <c:scaling>
          <c:orientation val="minMax"/>
        </c:scaling>
        <c:delete val="1"/>
        <c:axPos val="l"/>
        <c:numFmt formatCode="General" sourceLinked="1"/>
        <c:tickLblPos val="none"/>
        <c:crossAx val="1836878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158</c:v>
                </c:pt>
                <c:pt idx="1">
                  <c:v>1119</c:v>
                </c:pt>
                <c:pt idx="2">
                  <c:v>271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1915843620671545E-2"/>
                  <c:y val="0.129041015395464"/>
                </c:manualLayout>
              </c:layout>
              <c:showVal val="1"/>
            </c:dLbl>
            <c:dLbl>
              <c:idx val="1"/>
              <c:layout>
                <c:manualLayout>
                  <c:x val="7.6790279747233986E-2"/>
                  <c:y val="9.78650056802603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37</a:t>
                    </a:r>
                    <a:endParaRPr lang="en-US" dirty="0"/>
                  </a:p>
                </c:rich>
              </c:tx>
              <c:showVal val="1"/>
            </c:dLbl>
            <c:numFmt formatCode="#,##0" sourceLinked="0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6</c:v>
                </c:pt>
                <c:pt idx="1">
                  <c:v>22</c:v>
                </c:pt>
                <c:pt idx="2">
                  <c:v>200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340312054655437E-2"/>
          <c:y val="0"/>
          <c:w val="0.94659675278389144"/>
          <c:h val="0.9570963866374131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3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11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229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1200</c:v>
                </c:pt>
              </c:numCache>
            </c:numRef>
          </c:val>
        </c:ser>
        <c:overlap val="100"/>
        <c:axId val="184272768"/>
        <c:axId val="184274304"/>
      </c:barChart>
      <c:catAx>
        <c:axId val="184272768"/>
        <c:scaling>
          <c:orientation val="minMax"/>
        </c:scaling>
        <c:delete val="1"/>
        <c:axPos val="b"/>
        <c:tickLblPos val="none"/>
        <c:crossAx val="184274304"/>
        <c:crosses val="autoZero"/>
        <c:auto val="1"/>
        <c:lblAlgn val="ctr"/>
        <c:lblOffset val="100"/>
      </c:catAx>
      <c:valAx>
        <c:axId val="184274304"/>
        <c:scaling>
          <c:orientation val="minMax"/>
        </c:scaling>
        <c:delete val="1"/>
        <c:axPos val="l"/>
        <c:numFmt formatCode="General" sourceLinked="1"/>
        <c:tickLblPos val="none"/>
        <c:crossAx val="1842727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4.2175265550204545E-2"/>
          <c:y val="3.4643968130525296E-2"/>
          <c:w val="0.95782484282373503"/>
          <c:h val="0.930712063738947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80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252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overlap val="100"/>
        <c:axId val="184117120"/>
        <c:axId val="184118656"/>
      </c:barChart>
      <c:catAx>
        <c:axId val="184117120"/>
        <c:scaling>
          <c:orientation val="minMax"/>
        </c:scaling>
        <c:delete val="1"/>
        <c:axPos val="b"/>
        <c:tickLblPos val="none"/>
        <c:crossAx val="184118656"/>
        <c:crosses val="autoZero"/>
        <c:auto val="1"/>
        <c:lblAlgn val="ctr"/>
        <c:lblOffset val="100"/>
      </c:catAx>
      <c:valAx>
        <c:axId val="184118656"/>
        <c:scaling>
          <c:orientation val="minMax"/>
        </c:scaling>
        <c:delete val="1"/>
        <c:axPos val="l"/>
        <c:numFmt formatCode="General" sourceLinked="1"/>
        <c:tickLblPos val="none"/>
        <c:crossAx val="1841171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7390129647942008E-2"/>
          <c:y val="0.14321435480174358"/>
          <c:w val="0.80948325368051965"/>
          <c:h val="0.764017901794349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</a:t>
                    </a:r>
                    <a:r>
                      <a:rPr lang="ru-RU" smtClean="0"/>
                      <a:t>0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81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3.1158511720700142E-2"/>
                  <c:y val="3.0089219003040023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114</c:v>
                </c:pt>
                <c:pt idx="1">
                  <c:v>277</c:v>
                </c:pt>
                <c:pt idx="2">
                  <c:v>15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42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305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328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601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578</c:v>
                </c:pt>
              </c:numCache>
            </c:numRef>
          </c:val>
        </c:ser>
        <c:overlap val="100"/>
        <c:axId val="184410496"/>
        <c:axId val="184412032"/>
      </c:barChart>
      <c:catAx>
        <c:axId val="184410496"/>
        <c:scaling>
          <c:orientation val="minMax"/>
        </c:scaling>
        <c:delete val="1"/>
        <c:axPos val="b"/>
        <c:tickLblPos val="none"/>
        <c:crossAx val="184412032"/>
        <c:crosses val="autoZero"/>
        <c:auto val="1"/>
        <c:lblAlgn val="ctr"/>
        <c:lblOffset val="100"/>
      </c:catAx>
      <c:valAx>
        <c:axId val="184412032"/>
        <c:scaling>
          <c:orientation val="minMax"/>
        </c:scaling>
        <c:delete val="1"/>
        <c:axPos val="l"/>
        <c:numFmt formatCode="General" sourceLinked="1"/>
        <c:tickLblPos val="none"/>
        <c:crossAx val="1844104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629300054131193"/>
          <c:y val="0.1727308076880347"/>
          <c:w val="0.79244445652611095"/>
          <c:h val="0.777996889234532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3.4032453451944791E-2"/>
                  <c:y val="8.171557925434883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380</c:v>
                </c:pt>
                <c:pt idx="1">
                  <c:v>546</c:v>
                </c:pt>
                <c:pt idx="2">
                  <c:v>50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45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198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793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793</c:v>
                </c:pt>
              </c:numCache>
            </c:numRef>
          </c:val>
        </c:ser>
        <c:overlap val="100"/>
        <c:axId val="184889344"/>
        <c:axId val="184890880"/>
      </c:barChart>
      <c:catAx>
        <c:axId val="184889344"/>
        <c:scaling>
          <c:orientation val="minMax"/>
        </c:scaling>
        <c:delete val="1"/>
        <c:axPos val="b"/>
        <c:tickLblPos val="none"/>
        <c:crossAx val="184890880"/>
        <c:crosses val="autoZero"/>
        <c:auto val="1"/>
        <c:lblAlgn val="ctr"/>
        <c:lblOffset val="100"/>
      </c:catAx>
      <c:valAx>
        <c:axId val="184890880"/>
        <c:scaling>
          <c:orientation val="minMax"/>
        </c:scaling>
        <c:delete val="1"/>
        <c:axPos val="l"/>
        <c:numFmt formatCode="General" sourceLinked="1"/>
        <c:tickLblPos val="none"/>
        <c:crossAx val="1848893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3727077471172811"/>
          <c:y val="0.22142279530755318"/>
          <c:w val="0.79244445652611128"/>
          <c:h val="0.777996889234533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802</c:v>
                </c:pt>
                <c:pt idx="1">
                  <c:v>234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80"/>
      <c:depthPercent val="90"/>
      <c:perspective val="30"/>
    </c:view3D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explosion val="13"/>
            <c:spPr>
              <a:solidFill>
                <a:srgbClr val="92D050"/>
              </a:solidFill>
            </c:spPr>
          </c:dPt>
          <c:dPt>
            <c:idx val="1"/>
            <c:explosion val="14"/>
            <c:spPr>
              <a:solidFill>
                <a:srgbClr val="FAB4D4"/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dLbls>
            <c:dLbl>
              <c:idx val="0"/>
              <c:layout>
                <c:manualLayout>
                  <c:x val="-1.6696881160761241E-2"/>
                  <c:y val="1.8844481317180185E-2"/>
                </c:manualLayout>
              </c:layout>
              <c:showPercent val="1"/>
            </c:dLbl>
            <c:dLbl>
              <c:idx val="1"/>
              <c:layout>
                <c:manualLayout>
                  <c:x val="-4.3911863893490784E-2"/>
                  <c:y val="3.56440600998149E-3"/>
                </c:manualLayout>
              </c:layout>
              <c:dLblPos val="bestFit"/>
              <c:showPercent val="1"/>
            </c:dLbl>
            <c:dLbl>
              <c:idx val="2"/>
              <c:layout>
                <c:manualLayout>
                  <c:x val="5.0334346577038613E-2"/>
                  <c:y val="-1.6947487598954383E-2"/>
                </c:manualLayout>
              </c:layout>
              <c:showPercent val="1"/>
            </c:dLbl>
            <c:dLbl>
              <c:idx val="3"/>
              <c:layout>
                <c:manualLayout>
                  <c:x val="6.0375295612211714E-2"/>
                  <c:y val="-3.467072466338817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6010</c:v>
                </c:pt>
                <c:pt idx="1">
                  <c:v>659</c:v>
                </c:pt>
                <c:pt idx="2">
                  <c:v>14511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01.01.2020</c:v>
                </c:pt>
                <c:pt idx="1">
                  <c:v>на 01.01.2021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2388</c:v>
                </c:pt>
                <c:pt idx="1">
                  <c:v>2618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rgbClr val="FFC000"/>
            </a:solidFill>
            <a:ln w="28575">
              <a:solidFill>
                <a:prstClr val="black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01.01.2020</c:v>
                </c:pt>
                <c:pt idx="1">
                  <c:v>на 01.01.2021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1178</c:v>
                </c:pt>
                <c:pt idx="1">
                  <c:v>1223</c:v>
                </c:pt>
              </c:numCache>
            </c:numRef>
          </c:val>
        </c:ser>
        <c:overlap val="100"/>
        <c:axId val="185204736"/>
        <c:axId val="185206272"/>
      </c:barChart>
      <c:catAx>
        <c:axId val="185204736"/>
        <c:scaling>
          <c:orientation val="minMax"/>
        </c:scaling>
        <c:axPos val="b"/>
        <c:tickLblPos val="nextTo"/>
        <c:crossAx val="185206272"/>
        <c:crosses val="autoZero"/>
        <c:auto val="1"/>
        <c:lblAlgn val="ctr"/>
        <c:lblOffset val="100"/>
      </c:catAx>
      <c:valAx>
        <c:axId val="185206272"/>
        <c:scaling>
          <c:orientation val="minMax"/>
        </c:scaling>
        <c:delete val="1"/>
        <c:axPos val="l"/>
        <c:numFmt formatCode="#,##0" sourceLinked="1"/>
        <c:tickLblPos val="none"/>
        <c:crossAx val="1852047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D7D31">
                <a:lumMod val="75000"/>
              </a:srgbClr>
            </a:solidFill>
            <a:ln w="6350">
              <a:solidFill>
                <a:schemeClr val="tx1"/>
              </a:solidFill>
            </a:ln>
          </c:spPr>
          <c:dPt>
            <c:idx val="0"/>
            <c:spPr>
              <a:solidFill>
                <a:schemeClr val="accent5">
                  <a:lumMod val="90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tx1">
                  <a:lumMod val="25000"/>
                  <a:lumOff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50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accent4">
                  <a:lumMod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FAB4D4"/>
              </a:solidFill>
              <a:ln w="6350"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rgbClr val="FFCCCC"/>
              </a:solidFill>
              <a:ln w="6350">
                <a:solidFill>
                  <a:schemeClr val="tx1"/>
                </a:solidFill>
              </a:ln>
            </c:spPr>
          </c:dPt>
          <c:cat>
            <c:strRef>
              <c:f>Лист1!$A$2:$A$7</c:f>
              <c:strCache>
                <c:ptCount val="6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  <c:pt idx="5">
                  <c:v>Категория 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1515</c:v>
                </c:pt>
                <c:pt idx="1">
                  <c:v>916</c:v>
                </c:pt>
                <c:pt idx="2">
                  <c:v>564</c:v>
                </c:pt>
                <c:pt idx="3">
                  <c:v>366</c:v>
                </c:pt>
                <c:pt idx="4">
                  <c:v>110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  <a:ln w="6350">
              <a:solidFill>
                <a:schemeClr val="tx1"/>
              </a:solidFill>
            </a:ln>
          </c:spPr>
          <c:dPt>
            <c:idx val="0"/>
            <c:spPr>
              <a:solidFill>
                <a:schemeClr val="accent5"/>
              </a:solidFill>
              <a:ln w="635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tx1">
                  <a:lumMod val="10000"/>
                  <a:lumOff val="90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cat>
            <c:strRef>
              <c:f>Лист1!$A$2:$A$7</c:f>
              <c:strCache>
                <c:ptCount val="6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  <c:pt idx="5">
                  <c:v>Категория 6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119</c:v>
                </c:pt>
                <c:pt idx="1">
                  <c:v>220</c:v>
                </c:pt>
                <c:pt idx="2">
                  <c:v>280</c:v>
                </c:pt>
                <c:pt idx="3">
                  <c:v>78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6">
                <a:lumMod val="90000"/>
              </a:schemeClr>
            </a:solidFill>
            <a:ln w="6350">
              <a:solidFill>
                <a:prstClr val="black"/>
              </a:solidFill>
            </a:ln>
          </c:spPr>
          <c:dPt>
            <c:idx val="3"/>
            <c:spPr>
              <a:solidFill>
                <a:schemeClr val="accent4">
                  <a:lumMod val="25000"/>
                </a:schemeClr>
              </a:solidFill>
              <a:ln w="6350">
                <a:solidFill>
                  <a:prstClr val="black"/>
                </a:solidFill>
              </a:ln>
            </c:spPr>
          </c:dPt>
          <c:cat>
            <c:strRef>
              <c:f>Лист1!$A$2:$A$7</c:f>
              <c:strCache>
                <c:ptCount val="6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  <c:pt idx="5">
                  <c:v>Категория 6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64</c:v>
                </c:pt>
                <c:pt idx="3">
                  <c:v>12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6">
                <a:lumMod val="25000"/>
              </a:schemeClr>
            </a:solidFill>
            <a:ln w="6350">
              <a:solidFill>
                <a:prstClr val="black"/>
              </a:solidFill>
            </a:ln>
          </c:spPr>
          <c:cat>
            <c:strRef>
              <c:f>Лист1!$A$2:$A$7</c:f>
              <c:strCache>
                <c:ptCount val="6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  <c:pt idx="5">
                  <c:v>Категория 6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gapWidth val="61"/>
        <c:overlap val="100"/>
        <c:axId val="185236480"/>
        <c:axId val="185279232"/>
      </c:barChart>
      <c:catAx>
        <c:axId val="185236480"/>
        <c:scaling>
          <c:orientation val="minMax"/>
        </c:scaling>
        <c:delete val="1"/>
        <c:axPos val="l"/>
        <c:tickLblPos val="none"/>
        <c:crossAx val="185279232"/>
        <c:crosses val="autoZero"/>
        <c:auto val="1"/>
        <c:lblAlgn val="ctr"/>
        <c:lblOffset val="100"/>
      </c:catAx>
      <c:valAx>
        <c:axId val="185279232"/>
        <c:scaling>
          <c:orientation val="minMax"/>
          <c:max val="1700"/>
          <c:min val="0"/>
        </c:scaling>
        <c:axPos val="b"/>
        <c:numFmt formatCode="General" sourceLinked="1"/>
        <c:tickLblPos val="none"/>
        <c:crossAx val="185236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7.6062406314701708E-2"/>
          <c:y val="7.1318552509636784E-2"/>
          <c:w val="0.90632175218903765"/>
          <c:h val="0.7424891978969295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66675">
              <a:solidFill>
                <a:schemeClr val="accent3">
                  <a:lumMod val="50000"/>
                </a:schemeClr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6.5622708437941824E-2"/>
                  <c:y val="-2.725347675856006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431493795617468E-2"/>
                  <c:y val="4.4678404227941226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1.5711157531858783E-2"/>
                  <c:y val="5.0884817298781172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6.2686734855231935E-2"/>
                  <c:y val="4.4187249236723514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9910977582107973E-2"/>
                  <c:y val="4.2445881540588322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800">
                    <a:solidFill>
                      <a:schemeClr val="accent3">
                        <a:lumMod val="25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Лист1!$A$2:$A$6</c:f>
              <c:strCache>
                <c:ptCount val="5"/>
                <c:pt idx="0">
                  <c:v>01.01.2020</c:v>
                </c:pt>
                <c:pt idx="1">
                  <c:v>01.04.2020</c:v>
                </c:pt>
                <c:pt idx="2">
                  <c:v>01.07.2020</c:v>
                </c:pt>
                <c:pt idx="3">
                  <c:v>01.09.2020</c:v>
                </c:pt>
                <c:pt idx="4">
                  <c:v>01.01.2021г.</c:v>
                </c:pt>
              </c:strCache>
            </c:strRef>
          </c:cat>
          <c:val>
            <c:numRef>
              <c:f>Лист1!$B$2:$B$6</c:f>
              <c:numCache>
                <c:formatCode>0</c:formatCode>
                <c:ptCount val="5"/>
                <c:pt idx="0">
                  <c:v>311</c:v>
                </c:pt>
                <c:pt idx="1">
                  <c:v>151</c:v>
                </c:pt>
                <c:pt idx="2">
                  <c:v>269</c:v>
                </c:pt>
                <c:pt idx="3">
                  <c:v>259</c:v>
                </c:pt>
                <c:pt idx="4">
                  <c:v>161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кредиторская задолженость2</c:v>
                </c:pt>
              </c:strCache>
            </c:strRef>
          </c:tx>
          <c:spPr>
            <a:ln w="82550">
              <a:solidFill>
                <a:schemeClr val="accent4">
                  <a:lumMod val="50000"/>
                </a:schemeClr>
              </a:solidFill>
            </a:ln>
          </c:spPr>
          <c:marker>
            <c:symbol val="diamond"/>
            <c:size val="13"/>
            <c:spPr>
              <a:solidFill>
                <a:schemeClr val="accent4">
                  <a:lumMod val="25000"/>
                </a:schemeClr>
              </a:solidFill>
              <a:ln w="19050"/>
            </c:spPr>
          </c:marker>
          <c:dPt>
            <c:idx val="0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1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2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3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4"/>
            <c:marker>
              <c:spPr>
                <a:solidFill>
                  <a:srgbClr val="FF0000"/>
                </a:solidFill>
                <a:ln w="19050"/>
              </c:spPr>
            </c:marker>
          </c:dPt>
          <c:dLbls>
            <c:dLbl>
              <c:idx val="0"/>
              <c:layout>
                <c:manualLayout>
                  <c:x val="-5.8994921459239444E-2"/>
                  <c:y val="4.0157633680645913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8442990790752474E-2"/>
                  <c:y val="-4.0213183064047739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7.9546620948704003E-2"/>
                  <c:y val="-8.9578654411113252E-3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8442990790752474E-2"/>
                  <c:y val="-2.9050569627284736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4.6792945895785514E-3"/>
                  <c:y val="-3.3515615001989942E-2"/>
                </c:manualLayout>
              </c:layout>
              <c:dLblPos val="r"/>
              <c:showVal val="1"/>
            </c:dLbl>
            <c:numFmt formatCode="#,##0" sourceLinked="0"/>
            <c:dLblPos val="b"/>
            <c:showVal val="1"/>
          </c:dLbls>
          <c:cat>
            <c:strRef>
              <c:f>Лист1!$A$2:$A$6</c:f>
              <c:strCache>
                <c:ptCount val="5"/>
                <c:pt idx="0">
                  <c:v>01.01.2020</c:v>
                </c:pt>
                <c:pt idx="1">
                  <c:v>01.04.2020</c:v>
                </c:pt>
                <c:pt idx="2">
                  <c:v>01.07.2020</c:v>
                </c:pt>
                <c:pt idx="3">
                  <c:v>01.09.2020</c:v>
                </c:pt>
                <c:pt idx="4">
                  <c:v>01.01.2021г.</c:v>
                </c:pt>
              </c:strCache>
            </c:strRef>
          </c:cat>
          <c:val>
            <c:numRef>
              <c:f>Лист1!$C$2:$C$6</c:f>
              <c:numCache>
                <c:formatCode>#,##0</c:formatCode>
                <c:ptCount val="5"/>
                <c:pt idx="0">
                  <c:v>278</c:v>
                </c:pt>
                <c:pt idx="1">
                  <c:v>267</c:v>
                </c:pt>
                <c:pt idx="2">
                  <c:v>332</c:v>
                </c:pt>
                <c:pt idx="3">
                  <c:v>316</c:v>
                </c:pt>
                <c:pt idx="4">
                  <c:v>168</c:v>
                </c:pt>
              </c:numCache>
            </c:numRef>
          </c:val>
        </c:ser>
        <c:dLbls>
          <c:showVal val="1"/>
        </c:dLbls>
        <c:marker val="1"/>
        <c:axId val="186115200"/>
        <c:axId val="186116736"/>
      </c:lineChart>
      <c:catAx>
        <c:axId val="1861152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6116736"/>
        <c:crosses val="autoZero"/>
        <c:auto val="1"/>
        <c:lblAlgn val="ctr"/>
        <c:lblOffset val="100"/>
      </c:catAx>
      <c:valAx>
        <c:axId val="186116736"/>
        <c:scaling>
          <c:orientation val="minMax"/>
          <c:min val="0"/>
        </c:scaling>
        <c:axPos val="l"/>
        <c:numFmt formatCode="0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6115200"/>
        <c:crosses val="autoZero"/>
        <c:crossBetween val="between"/>
      </c:valAx>
      <c:spPr>
        <a:ln>
          <a:solidFill>
            <a:schemeClr val="accent3">
              <a:lumMod val="50000"/>
            </a:schemeClr>
          </a:solidFill>
        </a:ln>
      </c:spPr>
    </c:plotArea>
    <c:plotVisOnly val="1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2133E-2"/>
          <c:y val="0.10177313946581368"/>
          <c:w val="0.6770878011925906"/>
          <c:h val="0.89822686053418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6010439.0238099527</c:v>
                </c:pt>
                <c:pt idx="1">
                  <c:v>659378.60488999996</c:v>
                </c:pt>
                <c:pt idx="2">
                  <c:v>14510777.50358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lang="ru-RU" sz="2400" b="1" kern="1200" dirty="0" smtClean="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4124311578440865E-3"/>
          <c:y val="3.4311772788584126E-2"/>
          <c:w val="0.60177401036685441"/>
          <c:h val="0.8259971384270176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Лист1!$B$2:$B$3</c:f>
              <c:numCache>
                <c:formatCode>#,##0.000000</c:formatCode>
                <c:ptCount val="2"/>
                <c:pt idx="0" formatCode="#,##0.00">
                  <c:v>6419287.9537999993</c:v>
                </c:pt>
                <c:pt idx="1">
                  <c:v>7106667.8119100006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5">
                <a:lumMod val="9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 formatCode="General">
                  <c:v>13144125.073359998</c:v>
                </c:pt>
                <c:pt idx="1">
                  <c:v>15216783.141019993</c:v>
                </c:pt>
              </c:numCache>
            </c:numRef>
          </c:val>
        </c:ser>
        <c:gapWidth val="55"/>
        <c:overlap val="100"/>
        <c:axId val="95741824"/>
        <c:axId val="95743360"/>
      </c:barChart>
      <c:catAx>
        <c:axId val="957418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5743360"/>
        <c:crosses val="autoZero"/>
        <c:auto val="1"/>
        <c:lblAlgn val="ctr"/>
        <c:lblOffset val="100"/>
      </c:catAx>
      <c:valAx>
        <c:axId val="95743360"/>
        <c:scaling>
          <c:orientation val="minMax"/>
        </c:scaling>
        <c:axPos val="l"/>
        <c:numFmt formatCode="#,##0.00" sourceLinked="1"/>
        <c:majorTickMark val="none"/>
        <c:tickLblPos val="none"/>
        <c:crossAx val="95741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856274712904158"/>
          <c:y val="0.23935420355524076"/>
          <c:w val="0.37270005571706932"/>
          <c:h val="0.60827566655530085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0753945217308368E-2"/>
          <c:y val="1.9456772303251162E-3"/>
          <c:w val="0.64995706710952805"/>
          <c:h val="0.998054189584685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90000"/>
                </a:schemeClr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5">
                  <a:lumMod val="90000"/>
                </a:schemeClr>
              </a:solidFill>
            </c:spPr>
          </c:dPt>
          <c:dLbls>
            <c:dLbl>
              <c:idx val="0"/>
              <c:layout>
                <c:manualLayout>
                  <c:x val="6.7233919777228502E-3"/>
                  <c:y val="-6.4126895857122071E-2"/>
                </c:manualLayout>
              </c:layout>
              <c:showPercent val="1"/>
              <c:separator>
</c:separator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Госпошлина</c:v>
                </c:pt>
                <c:pt idx="1">
                  <c:v>Прочие доходы</c:v>
                </c:pt>
                <c:pt idx="2">
                  <c:v>Совокупные налоги</c:v>
                </c:pt>
                <c:pt idx="3">
                  <c:v>Земельный налог</c:v>
                </c:pt>
                <c:pt idx="4">
                  <c:v>НДФЛ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194</c:v>
                </c:pt>
                <c:pt idx="2">
                  <c:v>699</c:v>
                </c:pt>
                <c:pt idx="3">
                  <c:v>1333</c:v>
                </c:pt>
                <c:pt idx="4">
                  <c:v>3685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2722223772954212E-2"/>
          <c:y val="5.9450492118161939E-2"/>
          <c:w val="0.76983732724360965"/>
          <c:h val="0.912661978490854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2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Pt>
            <c:idx val="4"/>
            <c:spPr>
              <a:solidFill>
                <a:schemeClr val="accent5">
                  <a:lumMod val="90000"/>
                </a:schemeClr>
              </a:solidFill>
            </c:spPr>
          </c:dPt>
          <c:dPt>
            <c:idx val="5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spPr>
              <a:solidFill>
                <a:schemeClr val="tx1">
                  <a:lumMod val="10000"/>
                  <a:lumOff val="9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городских округов, а также средства от продажи права на заключение договоров аренды указанных земельны</c:v>
                </c:pt>
                <c:pt idx="1">
                  <c:v>Доходы от сдачи в аренду имущества, составляющего казну городских округов (за исключением земельных участков)</c:v>
                </c:pt>
                <c:pt idx="2">
                  <c:v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</c:v>
                </c:pt>
                <c:pt idx="3">
                  <c:v>ПЛАТЕЖИ ПРИ ПОЛЬЗОВАНИИ ПРИРОДНЫМИ РЕСУРСАМИ</c:v>
                </c:pt>
                <c:pt idx="4">
                  <c:v>ДОХОДЫ ОТ ОКАЗАНИЯ ПЛАТНЫХ УСЛУГ И КОМПЕНСАЦИИ ЗАТРАТ ГОСУДАРСТВА</c:v>
                </c:pt>
                <c:pt idx="5">
                  <c:v>ДОХОДЫ ОТ ПРОДАЖИ МАТЕРИАЛЬНЫХ И НЕМАТЕРИАЛЬНЫХ АКТИВОВ</c:v>
                </c:pt>
                <c:pt idx="6">
                  <c:v>ШТРАФЫ, САНКЦИИ, ВОЗМЕЩЕНИЕ УЩЕРБА</c:v>
                </c:pt>
                <c:pt idx="7">
                  <c:v>Прочие 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303</c:v>
                </c:pt>
                <c:pt idx="1">
                  <c:v>51</c:v>
                </c:pt>
                <c:pt idx="2">
                  <c:v>51</c:v>
                </c:pt>
                <c:pt idx="3">
                  <c:v>59</c:v>
                </c:pt>
                <c:pt idx="4">
                  <c:v>53</c:v>
                </c:pt>
                <c:pt idx="5">
                  <c:v>46</c:v>
                </c:pt>
                <c:pt idx="6">
                  <c:v>70</c:v>
                </c:pt>
                <c:pt idx="7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городских округов, а также средства от продажи права на заключение договоров аренды указанных земельны</c:v>
                </c:pt>
                <c:pt idx="1">
                  <c:v>Доходы от сдачи в аренду имущества, составляющего казну городских округов (за исключением земельных участков)</c:v>
                </c:pt>
                <c:pt idx="2">
                  <c:v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</c:v>
                </c:pt>
                <c:pt idx="3">
                  <c:v>ПЛАТЕЖИ ПРИ ПОЛЬЗОВАНИИ ПРИРОДНЫМИ РЕСУРСАМИ</c:v>
                </c:pt>
                <c:pt idx="4">
                  <c:v>ДОХОДЫ ОТ ОКАЗАНИЯ ПЛАТНЫХ УСЛУГ И КОМПЕНСАЦИИ ЗАТРАТ ГОСУДАРСТВА</c:v>
                </c:pt>
                <c:pt idx="5">
                  <c:v>ДОХОДЫ ОТ ПРОДАЖИ МАТЕРИАЛЬНЫХ И НЕМАТЕРИАЛЬНЫХ АКТИВОВ</c:v>
                </c:pt>
                <c:pt idx="6">
                  <c:v>ШТРАФЫ, САНКЦИИ, ВОЗМЕЩЕНИЕ УЩЕРБА</c:v>
                </c:pt>
                <c:pt idx="7">
                  <c:v>Прочие </c:v>
                </c:pt>
              </c:strCache>
            </c:strRef>
          </c:cat>
          <c:val>
            <c:numRef>
              <c:f>Лист1!$C$2:$C$9</c:f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9634101876114384E-2"/>
          <c:y val="4.8971988800111332E-2"/>
          <c:w val="0.76983732724360965"/>
          <c:h val="0.912661978490854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90000"/>
                </a:schemeClr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4377</c:v>
                </c:pt>
                <c:pt idx="1">
                  <c:v>1830</c:v>
                </c:pt>
                <c:pt idx="2">
                  <c:v>7343</c:v>
                </c:pt>
                <c:pt idx="3">
                  <c:v>945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plotArea>
      <c:layout>
        <c:manualLayout>
          <c:layoutTarget val="inner"/>
          <c:xMode val="edge"/>
          <c:yMode val="edge"/>
          <c:x val="2.321113124108606E-2"/>
          <c:y val="4.5093012003391934E-2"/>
          <c:w val="0.95357773751782793"/>
          <c:h val="0.72437388659479296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FAB4D4"/>
            </a:solidFill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3871.9050000000002</c:v>
                </c:pt>
                <c:pt idx="1">
                  <c:v>4377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2020год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1862.7165935000094</c:v>
                </c:pt>
                <c:pt idx="1">
                  <c:v>1830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3">
                <a:lumMod val="90000"/>
              </a:schemeClr>
            </a:solidFill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2"/>
                <c:pt idx="0">
                  <c:v>9015.4617610400001</c:v>
                </c:pt>
                <c:pt idx="1">
                  <c:v>7343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rgbClr val="FF9900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2020год</c:v>
                </c:pt>
              </c:strCache>
            </c:strRef>
          </c:cat>
          <c:val>
            <c:numRef>
              <c:f>Лист1!$E$2:$E$3</c:f>
              <c:numCache>
                <c:formatCode>#,##0</c:formatCode>
                <c:ptCount val="2"/>
                <c:pt idx="0">
                  <c:v>440</c:v>
                </c:pt>
                <c:pt idx="1">
                  <c:v>945</c:v>
                </c:pt>
              </c:numCache>
            </c:numRef>
          </c:val>
        </c:ser>
        <c:dLbls>
          <c:showVal val="1"/>
        </c:dLbls>
        <c:gapWidth val="75"/>
        <c:overlap val="100"/>
        <c:axId val="138517888"/>
        <c:axId val="142083200"/>
      </c:barChart>
      <c:catAx>
        <c:axId val="1385178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2083200"/>
        <c:crosses val="autoZero"/>
        <c:auto val="1"/>
        <c:lblAlgn val="ctr"/>
        <c:lblOffset val="100"/>
      </c:catAx>
      <c:valAx>
        <c:axId val="142083200"/>
        <c:scaling>
          <c:orientation val="minMax"/>
        </c:scaling>
        <c:axPos val="l"/>
        <c:numFmt formatCode="0%" sourceLinked="1"/>
        <c:majorTickMark val="none"/>
        <c:tickLblPos val="none"/>
        <c:crossAx val="1385178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5210020031023501E-2"/>
          <c:y val="0.88921741190642656"/>
          <c:w val="0.89999995038006464"/>
          <c:h val="0.11078271795759852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6A462-BDE8-4C6E-969E-8ABE8B550B1D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26B7B03-87F1-41D5-89CF-F749FF73DB9E}">
      <dgm:prSet phldrT="[Текст]"/>
      <dgm:spPr/>
      <dgm:t>
        <a:bodyPr/>
        <a:lstStyle/>
        <a:p>
          <a:r>
            <a:rPr lang="ru-RU" dirty="0" smtClean="0"/>
            <a:t>Заместитель Главы города - Начальник финансового управления г. Новокузнецка</a:t>
          </a:r>
          <a:endParaRPr lang="ru-RU" dirty="0"/>
        </a:p>
      </dgm:t>
    </dgm:pt>
    <dgm:pt modelId="{B99A850D-AB11-4BC8-8CD6-AD507E61A217}" type="parTrans" cxnId="{B255EC70-0117-4C38-86BC-1FF3A94F9EA5}">
      <dgm:prSet/>
      <dgm:spPr/>
      <dgm:t>
        <a:bodyPr/>
        <a:lstStyle/>
        <a:p>
          <a:endParaRPr lang="ru-RU"/>
        </a:p>
      </dgm:t>
    </dgm:pt>
    <dgm:pt modelId="{702053D5-974D-4C65-BCFE-E4B5CDCFCBD4}" type="sibTrans" cxnId="{B255EC70-0117-4C38-86BC-1FF3A94F9EA5}">
      <dgm:prSet/>
      <dgm:spPr/>
      <dgm:t>
        <a:bodyPr/>
        <a:lstStyle/>
        <a:p>
          <a:endParaRPr lang="ru-RU"/>
        </a:p>
      </dgm:t>
    </dgm:pt>
    <dgm:pt modelId="{D3E726E3-05DC-41CB-9D49-9C397BD4BAA9}">
      <dgm:prSet phldrT="[Текст]" custT="1"/>
      <dgm:spPr/>
      <dgm:t>
        <a:bodyPr/>
        <a:lstStyle/>
        <a:p>
          <a:r>
            <a:rPr lang="ru-RU" sz="1800" b="1" i="1" dirty="0" smtClean="0"/>
            <a:t>Алешкова Олеся Александровна</a:t>
          </a:r>
          <a:endParaRPr lang="ru-RU" sz="1800" b="1" i="1" dirty="0"/>
        </a:p>
      </dgm:t>
    </dgm:pt>
    <dgm:pt modelId="{A5FC2B78-0C72-4D4C-B612-ECE26D1F2ADC}" type="parTrans" cxnId="{BA7FE982-B7F3-43D2-871B-3208F309442A}">
      <dgm:prSet/>
      <dgm:spPr/>
      <dgm:t>
        <a:bodyPr/>
        <a:lstStyle/>
        <a:p>
          <a:endParaRPr lang="ru-RU"/>
        </a:p>
      </dgm:t>
    </dgm:pt>
    <dgm:pt modelId="{AEBA6A47-913F-45F0-AA4F-EB674E0E5062}" type="sibTrans" cxnId="{BA7FE982-B7F3-43D2-871B-3208F309442A}">
      <dgm:prSet/>
      <dgm:spPr/>
      <dgm:t>
        <a:bodyPr/>
        <a:lstStyle/>
        <a:p>
          <a:endParaRPr lang="ru-RU"/>
        </a:p>
      </dgm:t>
    </dgm:pt>
    <dgm:pt modelId="{F0C3771D-D285-4380-893A-9E7ED5D6779D}">
      <dgm:prSet phldrT="[Текст]"/>
      <dgm:spPr/>
      <dgm:t>
        <a:bodyPr/>
        <a:lstStyle/>
        <a:p>
          <a:r>
            <a:rPr lang="ru-RU" dirty="0" smtClean="0"/>
            <a:t>Почтовый адрес</a:t>
          </a:r>
          <a:endParaRPr lang="ru-RU" dirty="0"/>
        </a:p>
      </dgm:t>
    </dgm:pt>
    <dgm:pt modelId="{4CC0E613-6AB3-4BCD-BE8E-888098137C03}" type="parTrans" cxnId="{BF02FFBE-8989-4718-AB5F-4166290716EC}">
      <dgm:prSet/>
      <dgm:spPr/>
      <dgm:t>
        <a:bodyPr/>
        <a:lstStyle/>
        <a:p>
          <a:endParaRPr lang="ru-RU"/>
        </a:p>
      </dgm:t>
    </dgm:pt>
    <dgm:pt modelId="{0467A164-4AA5-48C1-A23C-A4B39F44CF7D}" type="sibTrans" cxnId="{BF02FFBE-8989-4718-AB5F-4166290716EC}">
      <dgm:prSet/>
      <dgm:spPr/>
      <dgm:t>
        <a:bodyPr/>
        <a:lstStyle/>
        <a:p>
          <a:endParaRPr lang="ru-RU"/>
        </a:p>
      </dgm:t>
    </dgm:pt>
    <dgm:pt modelId="{5B68A1E3-83E5-4695-AC6A-932551B31274}">
      <dgm:prSet phldrT="[Текст]" custT="1"/>
      <dgm:spPr/>
      <dgm:t>
        <a:bodyPr/>
        <a:lstStyle/>
        <a:p>
          <a:r>
            <a:rPr lang="en-US" sz="1800" b="1" i="1" dirty="0" smtClean="0"/>
            <a:t>654080 </a:t>
          </a:r>
          <a:r>
            <a:rPr lang="ru-RU" sz="1800" b="1" i="1" dirty="0" smtClean="0"/>
            <a:t>Кемеровская область, г. Новокузнецк, ул. Кирова, 71</a:t>
          </a:r>
          <a:endParaRPr lang="ru-RU" sz="1800" b="1" i="1" dirty="0"/>
        </a:p>
      </dgm:t>
    </dgm:pt>
    <dgm:pt modelId="{59A97DC2-0EDA-4A47-9404-39F6AD18CDD7}" type="parTrans" cxnId="{45BB5A8F-5D2B-42E3-8A2C-6C8E8078A010}">
      <dgm:prSet/>
      <dgm:spPr/>
      <dgm:t>
        <a:bodyPr/>
        <a:lstStyle/>
        <a:p>
          <a:endParaRPr lang="ru-RU"/>
        </a:p>
      </dgm:t>
    </dgm:pt>
    <dgm:pt modelId="{C5A8288E-82A2-46BD-9B46-9B40BB18FBD7}" type="sibTrans" cxnId="{45BB5A8F-5D2B-42E3-8A2C-6C8E8078A010}">
      <dgm:prSet/>
      <dgm:spPr/>
      <dgm:t>
        <a:bodyPr/>
        <a:lstStyle/>
        <a:p>
          <a:endParaRPr lang="ru-RU"/>
        </a:p>
      </dgm:t>
    </dgm:pt>
    <dgm:pt modelId="{6B2AD239-B328-45FA-B235-B087D36ED489}">
      <dgm:prSet phldrT="[Текст]"/>
      <dgm:spPr/>
      <dgm:t>
        <a:bodyPr/>
        <a:lstStyle/>
        <a:p>
          <a:r>
            <a:rPr lang="ru-RU" dirty="0" smtClean="0"/>
            <a:t>Телефон</a:t>
          </a:r>
          <a:endParaRPr lang="ru-RU" dirty="0"/>
        </a:p>
      </dgm:t>
    </dgm:pt>
    <dgm:pt modelId="{FBCEA485-09BA-4933-9906-6660BF29602E}" type="parTrans" cxnId="{A271873C-A9BC-47C3-94A3-22B9749C3541}">
      <dgm:prSet/>
      <dgm:spPr/>
      <dgm:t>
        <a:bodyPr/>
        <a:lstStyle/>
        <a:p>
          <a:endParaRPr lang="ru-RU"/>
        </a:p>
      </dgm:t>
    </dgm:pt>
    <dgm:pt modelId="{C4E6DF6C-29D1-4F1E-99FA-4F765DEED63C}" type="sibTrans" cxnId="{A271873C-A9BC-47C3-94A3-22B9749C3541}">
      <dgm:prSet/>
      <dgm:spPr/>
      <dgm:t>
        <a:bodyPr/>
        <a:lstStyle/>
        <a:p>
          <a:endParaRPr lang="ru-RU"/>
        </a:p>
      </dgm:t>
    </dgm:pt>
    <dgm:pt modelId="{6A6FC257-5A50-44C3-B9B6-79AB246E6AF6}">
      <dgm:prSet phldrT="[Текст]" custT="1"/>
      <dgm:spPr/>
      <dgm:t>
        <a:bodyPr/>
        <a:lstStyle/>
        <a:p>
          <a:r>
            <a:rPr lang="ru-RU" sz="1800" b="1" i="1" dirty="0" smtClean="0"/>
            <a:t>(3843)-321-624</a:t>
          </a:r>
          <a:endParaRPr lang="ru-RU" sz="1800" b="1" i="1" dirty="0"/>
        </a:p>
      </dgm:t>
    </dgm:pt>
    <dgm:pt modelId="{C480B0C4-4E68-476B-8746-3BDE0FB519C8}" type="parTrans" cxnId="{F4A6CDE3-F435-4415-91AC-6478B7DEBA09}">
      <dgm:prSet/>
      <dgm:spPr/>
      <dgm:t>
        <a:bodyPr/>
        <a:lstStyle/>
        <a:p>
          <a:endParaRPr lang="ru-RU"/>
        </a:p>
      </dgm:t>
    </dgm:pt>
    <dgm:pt modelId="{BA65B59F-898C-40A8-BB86-816BF36BCF92}" type="sibTrans" cxnId="{F4A6CDE3-F435-4415-91AC-6478B7DEBA09}">
      <dgm:prSet/>
      <dgm:spPr/>
      <dgm:t>
        <a:bodyPr/>
        <a:lstStyle/>
        <a:p>
          <a:endParaRPr lang="ru-RU"/>
        </a:p>
      </dgm:t>
    </dgm:pt>
    <dgm:pt modelId="{E0A553A1-2A4E-40C8-B33D-B6AC188F5F29}">
      <dgm:prSet phldrT="[Текст]"/>
      <dgm:spPr/>
      <dgm:t>
        <a:bodyPr/>
        <a:lstStyle/>
        <a:p>
          <a:r>
            <a:rPr lang="ru-RU" dirty="0" smtClean="0"/>
            <a:t>Электронная почта</a:t>
          </a:r>
          <a:endParaRPr lang="ru-RU" dirty="0"/>
        </a:p>
      </dgm:t>
    </dgm:pt>
    <dgm:pt modelId="{DE7C579A-FFC5-439F-91DB-EA6220B4C8F8}" type="parTrans" cxnId="{347C89B0-5458-40A0-BD23-3F7262295CCE}">
      <dgm:prSet/>
      <dgm:spPr/>
      <dgm:t>
        <a:bodyPr/>
        <a:lstStyle/>
        <a:p>
          <a:endParaRPr lang="ru-RU"/>
        </a:p>
      </dgm:t>
    </dgm:pt>
    <dgm:pt modelId="{DFE0AD6F-F7B9-4F1F-AB38-2CED6585D3FE}" type="sibTrans" cxnId="{347C89B0-5458-40A0-BD23-3F7262295CCE}">
      <dgm:prSet/>
      <dgm:spPr/>
      <dgm:t>
        <a:bodyPr/>
        <a:lstStyle/>
        <a:p>
          <a:endParaRPr lang="ru-RU"/>
        </a:p>
      </dgm:t>
    </dgm:pt>
    <dgm:pt modelId="{C7F35FD8-CB0D-46EB-8D2A-E9A761E9971F}">
      <dgm:prSet phldrT="[Текст]" custT="1"/>
      <dgm:spPr/>
      <dgm:t>
        <a:bodyPr/>
        <a:lstStyle/>
        <a:p>
          <a:r>
            <a:rPr lang="en-US" sz="1800" b="1" i="1" dirty="0" smtClean="0"/>
            <a:t>main@finnkz.ru</a:t>
          </a:r>
          <a:endParaRPr lang="ru-RU" sz="1800" b="1" i="1" dirty="0"/>
        </a:p>
      </dgm:t>
    </dgm:pt>
    <dgm:pt modelId="{F83D1C33-1617-46C3-A6CE-D0139B2A8F1C}" type="parTrans" cxnId="{E0501267-8A67-4644-8BA5-1932DD65FCD0}">
      <dgm:prSet/>
      <dgm:spPr/>
      <dgm:t>
        <a:bodyPr/>
        <a:lstStyle/>
        <a:p>
          <a:endParaRPr lang="ru-RU"/>
        </a:p>
      </dgm:t>
    </dgm:pt>
    <dgm:pt modelId="{175438EC-BFC2-4E3C-B115-561E663E91F6}" type="sibTrans" cxnId="{E0501267-8A67-4644-8BA5-1932DD65FCD0}">
      <dgm:prSet/>
      <dgm:spPr/>
      <dgm:t>
        <a:bodyPr/>
        <a:lstStyle/>
        <a:p>
          <a:endParaRPr lang="ru-RU"/>
        </a:p>
      </dgm:t>
    </dgm:pt>
    <dgm:pt modelId="{57AB0691-6B34-423E-B18F-CFE438C98893}">
      <dgm:prSet phldrT="[Текст]"/>
      <dgm:spPr/>
      <dgm:t>
        <a:bodyPr/>
        <a:lstStyle/>
        <a:p>
          <a:r>
            <a:rPr lang="ru-RU" dirty="0" smtClean="0"/>
            <a:t>График работы финансового органа</a:t>
          </a:r>
          <a:endParaRPr lang="ru-RU" dirty="0"/>
        </a:p>
      </dgm:t>
    </dgm:pt>
    <dgm:pt modelId="{8E50633A-5864-4178-842B-9A34AAA35B2C}" type="parTrans" cxnId="{97496960-CC81-40C1-9B30-43D6F82A79C7}">
      <dgm:prSet/>
      <dgm:spPr/>
      <dgm:t>
        <a:bodyPr/>
        <a:lstStyle/>
        <a:p>
          <a:endParaRPr lang="ru-RU"/>
        </a:p>
      </dgm:t>
    </dgm:pt>
    <dgm:pt modelId="{9329B28A-B213-4387-8E72-7368589868D2}" type="sibTrans" cxnId="{97496960-CC81-40C1-9B30-43D6F82A79C7}">
      <dgm:prSet/>
      <dgm:spPr/>
      <dgm:t>
        <a:bodyPr/>
        <a:lstStyle/>
        <a:p>
          <a:endParaRPr lang="ru-RU"/>
        </a:p>
      </dgm:t>
    </dgm:pt>
    <dgm:pt modelId="{B5B3766A-5769-4EB1-BF75-1BD85DCB0C50}">
      <dgm:prSet phldrT="[Текст]"/>
      <dgm:spPr/>
      <dgm:t>
        <a:bodyPr/>
        <a:lstStyle/>
        <a:p>
          <a:r>
            <a:rPr lang="ru-RU" dirty="0" smtClean="0"/>
            <a:t>График личного приёма граждан начальником финансового управления г. Новокузнецка</a:t>
          </a:r>
          <a:endParaRPr lang="ru-RU" dirty="0"/>
        </a:p>
      </dgm:t>
    </dgm:pt>
    <dgm:pt modelId="{4AC5792C-EC9C-449D-A2C4-91650E7F4270}" type="parTrans" cxnId="{49D20611-8635-4EAA-94AF-657FFEB105BB}">
      <dgm:prSet/>
      <dgm:spPr/>
      <dgm:t>
        <a:bodyPr/>
        <a:lstStyle/>
        <a:p>
          <a:endParaRPr lang="ru-RU"/>
        </a:p>
      </dgm:t>
    </dgm:pt>
    <dgm:pt modelId="{C63E097C-6F6D-4D09-92CE-D707A085F6B7}" type="sibTrans" cxnId="{49D20611-8635-4EAA-94AF-657FFEB105BB}">
      <dgm:prSet/>
      <dgm:spPr/>
      <dgm:t>
        <a:bodyPr/>
        <a:lstStyle/>
        <a:p>
          <a:endParaRPr lang="ru-RU"/>
        </a:p>
      </dgm:t>
    </dgm:pt>
    <dgm:pt modelId="{31D6C008-8B98-4E2A-B2E2-40FB746119F5}">
      <dgm:prSet phldrT="[Текст]" custT="1"/>
      <dgm:spPr/>
      <dgm:t>
        <a:bodyPr/>
        <a:lstStyle/>
        <a:p>
          <a:r>
            <a:rPr lang="ru-RU" sz="1800" b="1" i="1" dirty="0" smtClean="0"/>
            <a:t>Понедельник – пятница с 8:30 до 17:30; обед 12:00 – 13:00</a:t>
          </a:r>
          <a:endParaRPr lang="ru-RU" sz="1800" b="1" i="1" dirty="0"/>
        </a:p>
      </dgm:t>
    </dgm:pt>
    <dgm:pt modelId="{49C310A8-8C48-4FD5-9D46-FCCF488B80E2}" type="parTrans" cxnId="{374C60B2-96C2-4FA1-BE78-CC163486859A}">
      <dgm:prSet/>
      <dgm:spPr/>
      <dgm:t>
        <a:bodyPr/>
        <a:lstStyle/>
        <a:p>
          <a:endParaRPr lang="ru-RU"/>
        </a:p>
      </dgm:t>
    </dgm:pt>
    <dgm:pt modelId="{B34C91B3-D4C6-4629-B9B4-4F7F26F2B515}" type="sibTrans" cxnId="{374C60B2-96C2-4FA1-BE78-CC163486859A}">
      <dgm:prSet/>
      <dgm:spPr/>
      <dgm:t>
        <a:bodyPr/>
        <a:lstStyle/>
        <a:p>
          <a:endParaRPr lang="ru-RU"/>
        </a:p>
      </dgm:t>
    </dgm:pt>
    <dgm:pt modelId="{969EE69A-509D-4E36-A182-B628FCF492CD}">
      <dgm:prSet phldrT="[Текст]" custT="1"/>
      <dgm:spPr/>
      <dgm:t>
        <a:bodyPr/>
        <a:lstStyle/>
        <a:p>
          <a:r>
            <a:rPr lang="ru-RU" sz="1800" b="1" i="1" dirty="0" smtClean="0"/>
            <a:t>Ежедневно в рабочее время</a:t>
          </a:r>
          <a:endParaRPr lang="ru-RU" sz="1800" b="1" i="1" dirty="0"/>
        </a:p>
      </dgm:t>
    </dgm:pt>
    <dgm:pt modelId="{A8273F10-6689-4CBA-A171-A663B50657D1}" type="parTrans" cxnId="{7D856441-ADE5-49E5-B704-F4FFB0BE195F}">
      <dgm:prSet/>
      <dgm:spPr/>
      <dgm:t>
        <a:bodyPr/>
        <a:lstStyle/>
        <a:p>
          <a:endParaRPr lang="ru-RU"/>
        </a:p>
      </dgm:t>
    </dgm:pt>
    <dgm:pt modelId="{C5FB3EF1-6E7C-4CAE-A1A5-0F69B11C6FCF}" type="sibTrans" cxnId="{7D856441-ADE5-49E5-B704-F4FFB0BE195F}">
      <dgm:prSet/>
      <dgm:spPr/>
      <dgm:t>
        <a:bodyPr/>
        <a:lstStyle/>
        <a:p>
          <a:endParaRPr lang="ru-RU"/>
        </a:p>
      </dgm:t>
    </dgm:pt>
    <dgm:pt modelId="{AE2747C8-DB86-4160-A0A8-E5C5AE929B82}" type="pres">
      <dgm:prSet presAssocID="{4AA6A462-BDE8-4C6E-969E-8ABE8B550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E37730-C84B-49ED-80B9-82BDE8636E43}" type="pres">
      <dgm:prSet presAssocID="{B26B7B03-87F1-41D5-89CF-F749FF73DB9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02C59-87B8-4D15-BBC4-7EE816B0585E}" type="pres">
      <dgm:prSet presAssocID="{B26B7B03-87F1-41D5-89CF-F749FF73DB9E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E1112-351C-44EE-B678-6C2FD63C71D8}" type="pres">
      <dgm:prSet presAssocID="{F0C3771D-D285-4380-893A-9E7ED5D6779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9569-7591-4915-84D1-91653CA7A0F3}" type="pres">
      <dgm:prSet presAssocID="{F0C3771D-D285-4380-893A-9E7ED5D6779D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5989A-A5D8-4D41-8861-03586B87EA37}" type="pres">
      <dgm:prSet presAssocID="{6B2AD239-B328-45FA-B235-B087D36ED48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FA1D9-C126-46A6-8B19-E07747F1EF2C}" type="pres">
      <dgm:prSet presAssocID="{6B2AD239-B328-45FA-B235-B087D36ED489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53D67-0675-4B1C-8852-996BC5516FC1}" type="pres">
      <dgm:prSet presAssocID="{E0A553A1-2A4E-40C8-B33D-B6AC188F5F2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D6071-3578-4D07-87D9-D8A9438DA82A}" type="pres">
      <dgm:prSet presAssocID="{E0A553A1-2A4E-40C8-B33D-B6AC188F5F29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BBDAE-6952-4ED6-868E-898406677E82}" type="pres">
      <dgm:prSet presAssocID="{57AB0691-6B34-423E-B18F-CFE438C9889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9887-D5DE-4085-99EE-604841CADD20}" type="pres">
      <dgm:prSet presAssocID="{57AB0691-6B34-423E-B18F-CFE438C98893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ADC75-11B5-423E-8ABA-CDF0BA994BCE}" type="pres">
      <dgm:prSet presAssocID="{B5B3766A-5769-4EB1-BF75-1BD85DCB0C5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A2E58-0223-48F9-9DFD-93735610914A}" type="pres">
      <dgm:prSet presAssocID="{B5B3766A-5769-4EB1-BF75-1BD85DCB0C50}" presName="child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0C0ED5-01CE-4489-AD5F-DB97B612C48A}" type="presOf" srcId="{6A6FC257-5A50-44C3-B9B6-79AB246E6AF6}" destId="{58EFA1D9-C126-46A6-8B19-E07747F1EF2C}" srcOrd="0" destOrd="0" presId="urn:microsoft.com/office/officeart/2005/8/layout/vList2"/>
    <dgm:cxn modelId="{B255EC70-0117-4C38-86BC-1FF3A94F9EA5}" srcId="{4AA6A462-BDE8-4C6E-969E-8ABE8B550B1D}" destId="{B26B7B03-87F1-41D5-89CF-F749FF73DB9E}" srcOrd="0" destOrd="0" parTransId="{B99A850D-AB11-4BC8-8CD6-AD507E61A217}" sibTransId="{702053D5-974D-4C65-BCFE-E4B5CDCFCBD4}"/>
    <dgm:cxn modelId="{CD924985-895C-40C5-88DA-007C18DAD3C0}" type="presOf" srcId="{E0A553A1-2A4E-40C8-B33D-B6AC188F5F29}" destId="{F4853D67-0675-4B1C-8852-996BC5516FC1}" srcOrd="0" destOrd="0" presId="urn:microsoft.com/office/officeart/2005/8/layout/vList2"/>
    <dgm:cxn modelId="{7D856441-ADE5-49E5-B704-F4FFB0BE195F}" srcId="{B5B3766A-5769-4EB1-BF75-1BD85DCB0C50}" destId="{969EE69A-509D-4E36-A182-B628FCF492CD}" srcOrd="0" destOrd="0" parTransId="{A8273F10-6689-4CBA-A171-A663B50657D1}" sibTransId="{C5FB3EF1-6E7C-4CAE-A1A5-0F69B11C6FCF}"/>
    <dgm:cxn modelId="{E5C0F452-5052-4CA5-8BCB-9C5255A11906}" type="presOf" srcId="{F0C3771D-D285-4380-893A-9E7ED5D6779D}" destId="{4FCE1112-351C-44EE-B678-6C2FD63C71D8}" srcOrd="0" destOrd="0" presId="urn:microsoft.com/office/officeart/2005/8/layout/vList2"/>
    <dgm:cxn modelId="{A271873C-A9BC-47C3-94A3-22B9749C3541}" srcId="{4AA6A462-BDE8-4C6E-969E-8ABE8B550B1D}" destId="{6B2AD239-B328-45FA-B235-B087D36ED489}" srcOrd="2" destOrd="0" parTransId="{FBCEA485-09BA-4933-9906-6660BF29602E}" sibTransId="{C4E6DF6C-29D1-4F1E-99FA-4F765DEED63C}"/>
    <dgm:cxn modelId="{BF02FFBE-8989-4718-AB5F-4166290716EC}" srcId="{4AA6A462-BDE8-4C6E-969E-8ABE8B550B1D}" destId="{F0C3771D-D285-4380-893A-9E7ED5D6779D}" srcOrd="1" destOrd="0" parTransId="{4CC0E613-6AB3-4BCD-BE8E-888098137C03}" sibTransId="{0467A164-4AA5-48C1-A23C-A4B39F44CF7D}"/>
    <dgm:cxn modelId="{D922974B-603E-48B6-8F40-6BA3ECFCE291}" type="presOf" srcId="{57AB0691-6B34-423E-B18F-CFE438C98893}" destId="{D7EBBDAE-6952-4ED6-868E-898406677E82}" srcOrd="0" destOrd="0" presId="urn:microsoft.com/office/officeart/2005/8/layout/vList2"/>
    <dgm:cxn modelId="{762A382F-2592-4AEC-8133-79A7D04AA2AB}" type="presOf" srcId="{D3E726E3-05DC-41CB-9D49-9C397BD4BAA9}" destId="{CBF02C59-87B8-4D15-BBC4-7EE816B0585E}" srcOrd="0" destOrd="0" presId="urn:microsoft.com/office/officeart/2005/8/layout/vList2"/>
    <dgm:cxn modelId="{7FB0530A-AFC5-4DFB-944D-A87DB6DE21A9}" type="presOf" srcId="{6B2AD239-B328-45FA-B235-B087D36ED489}" destId="{1705989A-A5D8-4D41-8861-03586B87EA37}" srcOrd="0" destOrd="0" presId="urn:microsoft.com/office/officeart/2005/8/layout/vList2"/>
    <dgm:cxn modelId="{BA7FE982-B7F3-43D2-871B-3208F309442A}" srcId="{B26B7B03-87F1-41D5-89CF-F749FF73DB9E}" destId="{D3E726E3-05DC-41CB-9D49-9C397BD4BAA9}" srcOrd="0" destOrd="0" parTransId="{A5FC2B78-0C72-4D4C-B612-ECE26D1F2ADC}" sibTransId="{AEBA6A47-913F-45F0-AA4F-EB674E0E5062}"/>
    <dgm:cxn modelId="{25CDBF89-EE9C-4ADE-B757-62DD79D646D3}" type="presOf" srcId="{5B68A1E3-83E5-4695-AC6A-932551B31274}" destId="{4CD79569-7591-4915-84D1-91653CA7A0F3}" srcOrd="0" destOrd="0" presId="urn:microsoft.com/office/officeart/2005/8/layout/vList2"/>
    <dgm:cxn modelId="{347C89B0-5458-40A0-BD23-3F7262295CCE}" srcId="{4AA6A462-BDE8-4C6E-969E-8ABE8B550B1D}" destId="{E0A553A1-2A4E-40C8-B33D-B6AC188F5F29}" srcOrd="3" destOrd="0" parTransId="{DE7C579A-FFC5-439F-91DB-EA6220B4C8F8}" sibTransId="{DFE0AD6F-F7B9-4F1F-AB38-2CED6585D3FE}"/>
    <dgm:cxn modelId="{01E7D44F-D2F7-4F2E-BF8F-B0AE9EE171E1}" type="presOf" srcId="{C7F35FD8-CB0D-46EB-8D2A-E9A761E9971F}" destId="{C09D6071-3578-4D07-87D9-D8A9438DA82A}" srcOrd="0" destOrd="0" presId="urn:microsoft.com/office/officeart/2005/8/layout/vList2"/>
    <dgm:cxn modelId="{E0501267-8A67-4644-8BA5-1932DD65FCD0}" srcId="{E0A553A1-2A4E-40C8-B33D-B6AC188F5F29}" destId="{C7F35FD8-CB0D-46EB-8D2A-E9A761E9971F}" srcOrd="0" destOrd="0" parTransId="{F83D1C33-1617-46C3-A6CE-D0139B2A8F1C}" sibTransId="{175438EC-BFC2-4E3C-B115-561E663E91F6}"/>
    <dgm:cxn modelId="{45BB5A8F-5D2B-42E3-8A2C-6C8E8078A010}" srcId="{F0C3771D-D285-4380-893A-9E7ED5D6779D}" destId="{5B68A1E3-83E5-4695-AC6A-932551B31274}" srcOrd="0" destOrd="0" parTransId="{59A97DC2-0EDA-4A47-9404-39F6AD18CDD7}" sibTransId="{C5A8288E-82A2-46BD-9B46-9B40BB18FBD7}"/>
    <dgm:cxn modelId="{F3F195E1-26D3-492D-A8AA-D266A434F72C}" type="presOf" srcId="{B26B7B03-87F1-41D5-89CF-F749FF73DB9E}" destId="{78E37730-C84B-49ED-80B9-82BDE8636E43}" srcOrd="0" destOrd="0" presId="urn:microsoft.com/office/officeart/2005/8/layout/vList2"/>
    <dgm:cxn modelId="{49D20611-8635-4EAA-94AF-657FFEB105BB}" srcId="{4AA6A462-BDE8-4C6E-969E-8ABE8B550B1D}" destId="{B5B3766A-5769-4EB1-BF75-1BD85DCB0C50}" srcOrd="5" destOrd="0" parTransId="{4AC5792C-EC9C-449D-A2C4-91650E7F4270}" sibTransId="{C63E097C-6F6D-4D09-92CE-D707A085F6B7}"/>
    <dgm:cxn modelId="{374C60B2-96C2-4FA1-BE78-CC163486859A}" srcId="{57AB0691-6B34-423E-B18F-CFE438C98893}" destId="{31D6C008-8B98-4E2A-B2E2-40FB746119F5}" srcOrd="0" destOrd="0" parTransId="{49C310A8-8C48-4FD5-9D46-FCCF488B80E2}" sibTransId="{B34C91B3-D4C6-4629-B9B4-4F7F26F2B515}"/>
    <dgm:cxn modelId="{F4A6CDE3-F435-4415-91AC-6478B7DEBA09}" srcId="{6B2AD239-B328-45FA-B235-B087D36ED489}" destId="{6A6FC257-5A50-44C3-B9B6-79AB246E6AF6}" srcOrd="0" destOrd="0" parTransId="{C480B0C4-4E68-476B-8746-3BDE0FB519C8}" sibTransId="{BA65B59F-898C-40A8-BB86-816BF36BCF92}"/>
    <dgm:cxn modelId="{53180C4B-A9E6-4AAC-8DC3-C15CED655A12}" type="presOf" srcId="{B5B3766A-5769-4EB1-BF75-1BD85DCB0C50}" destId="{DBEADC75-11B5-423E-8ABA-CDF0BA994BCE}" srcOrd="0" destOrd="0" presId="urn:microsoft.com/office/officeart/2005/8/layout/vList2"/>
    <dgm:cxn modelId="{BDA342DE-6C85-4069-B9E2-141149C820CB}" type="presOf" srcId="{4AA6A462-BDE8-4C6E-969E-8ABE8B550B1D}" destId="{AE2747C8-DB86-4160-A0A8-E5C5AE929B82}" srcOrd="0" destOrd="0" presId="urn:microsoft.com/office/officeart/2005/8/layout/vList2"/>
    <dgm:cxn modelId="{2EF14775-C8BC-4BE7-9263-79077680C88C}" type="presOf" srcId="{31D6C008-8B98-4E2A-B2E2-40FB746119F5}" destId="{A4729887-D5DE-4085-99EE-604841CADD20}" srcOrd="0" destOrd="0" presId="urn:microsoft.com/office/officeart/2005/8/layout/vList2"/>
    <dgm:cxn modelId="{97496960-CC81-40C1-9B30-43D6F82A79C7}" srcId="{4AA6A462-BDE8-4C6E-969E-8ABE8B550B1D}" destId="{57AB0691-6B34-423E-B18F-CFE438C98893}" srcOrd="4" destOrd="0" parTransId="{8E50633A-5864-4178-842B-9A34AAA35B2C}" sibTransId="{9329B28A-B213-4387-8E72-7368589868D2}"/>
    <dgm:cxn modelId="{66D8FA37-257B-4477-8B6A-A2760DDAC4E1}" type="presOf" srcId="{969EE69A-509D-4E36-A182-B628FCF492CD}" destId="{49BA2E58-0223-48F9-9DFD-93735610914A}" srcOrd="0" destOrd="0" presId="urn:microsoft.com/office/officeart/2005/8/layout/vList2"/>
    <dgm:cxn modelId="{D206F7E4-AAF9-44D2-9E9F-103C35A4738F}" type="presParOf" srcId="{AE2747C8-DB86-4160-A0A8-E5C5AE929B82}" destId="{78E37730-C84B-49ED-80B9-82BDE8636E43}" srcOrd="0" destOrd="0" presId="urn:microsoft.com/office/officeart/2005/8/layout/vList2"/>
    <dgm:cxn modelId="{C2475D37-A093-439D-87E4-B255D7A656CD}" type="presParOf" srcId="{AE2747C8-DB86-4160-A0A8-E5C5AE929B82}" destId="{CBF02C59-87B8-4D15-BBC4-7EE816B0585E}" srcOrd="1" destOrd="0" presId="urn:microsoft.com/office/officeart/2005/8/layout/vList2"/>
    <dgm:cxn modelId="{9DCB0C4A-9283-4328-8C60-B25BFF4C6F83}" type="presParOf" srcId="{AE2747C8-DB86-4160-A0A8-E5C5AE929B82}" destId="{4FCE1112-351C-44EE-B678-6C2FD63C71D8}" srcOrd="2" destOrd="0" presId="urn:microsoft.com/office/officeart/2005/8/layout/vList2"/>
    <dgm:cxn modelId="{218019DE-E55D-437B-A2BB-C8405B5B658B}" type="presParOf" srcId="{AE2747C8-DB86-4160-A0A8-E5C5AE929B82}" destId="{4CD79569-7591-4915-84D1-91653CA7A0F3}" srcOrd="3" destOrd="0" presId="urn:microsoft.com/office/officeart/2005/8/layout/vList2"/>
    <dgm:cxn modelId="{661816BA-9C7E-4B55-9F6F-15528FF93016}" type="presParOf" srcId="{AE2747C8-DB86-4160-A0A8-E5C5AE929B82}" destId="{1705989A-A5D8-4D41-8861-03586B87EA37}" srcOrd="4" destOrd="0" presId="urn:microsoft.com/office/officeart/2005/8/layout/vList2"/>
    <dgm:cxn modelId="{87C845CF-1390-41CF-9778-B3172B1189B1}" type="presParOf" srcId="{AE2747C8-DB86-4160-A0A8-E5C5AE929B82}" destId="{58EFA1D9-C126-46A6-8B19-E07747F1EF2C}" srcOrd="5" destOrd="0" presId="urn:microsoft.com/office/officeart/2005/8/layout/vList2"/>
    <dgm:cxn modelId="{41D852D7-0D91-427F-A8EA-4823DE7415BF}" type="presParOf" srcId="{AE2747C8-DB86-4160-A0A8-E5C5AE929B82}" destId="{F4853D67-0675-4B1C-8852-996BC5516FC1}" srcOrd="6" destOrd="0" presId="urn:microsoft.com/office/officeart/2005/8/layout/vList2"/>
    <dgm:cxn modelId="{A72C5AE8-095C-4E33-AE8E-97A267A92FDB}" type="presParOf" srcId="{AE2747C8-DB86-4160-A0A8-E5C5AE929B82}" destId="{C09D6071-3578-4D07-87D9-D8A9438DA82A}" srcOrd="7" destOrd="0" presId="urn:microsoft.com/office/officeart/2005/8/layout/vList2"/>
    <dgm:cxn modelId="{0DF00A76-D363-4C46-8E30-E9A34CBCF7FD}" type="presParOf" srcId="{AE2747C8-DB86-4160-A0A8-E5C5AE929B82}" destId="{D7EBBDAE-6952-4ED6-868E-898406677E82}" srcOrd="8" destOrd="0" presId="urn:microsoft.com/office/officeart/2005/8/layout/vList2"/>
    <dgm:cxn modelId="{0DBCA8B2-AE6E-45A5-8982-BB78F26B8A5F}" type="presParOf" srcId="{AE2747C8-DB86-4160-A0A8-E5C5AE929B82}" destId="{A4729887-D5DE-4085-99EE-604841CADD20}" srcOrd="9" destOrd="0" presId="urn:microsoft.com/office/officeart/2005/8/layout/vList2"/>
    <dgm:cxn modelId="{700B34FF-31E9-4D6A-B176-3E0F33F96D63}" type="presParOf" srcId="{AE2747C8-DB86-4160-A0A8-E5C5AE929B82}" destId="{DBEADC75-11B5-423E-8ABA-CDF0BA994BCE}" srcOrd="10" destOrd="0" presId="urn:microsoft.com/office/officeart/2005/8/layout/vList2"/>
    <dgm:cxn modelId="{DD0FD33B-0E03-4DA7-AFD7-D294BEEDABA3}" type="presParOf" srcId="{AE2747C8-DB86-4160-A0A8-E5C5AE929B82}" destId="{49BA2E58-0223-48F9-9DFD-93735610914A}" srcOrd="11" destOrd="0" presId="urn:microsoft.com/office/officeart/2005/8/layout/vList2"/>
  </dgm:cxnLst>
  <dgm:bg>
    <a:solidFill>
      <a:schemeClr val="tx1">
        <a:lumMod val="25000"/>
        <a:lumOff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0.08057</cdr:x>
      <cdr:y>0.08364</cdr:y>
    </cdr:from>
    <cdr:to>
      <cdr:x>0.36869</cdr:x>
      <cdr:y>0.2124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33186" y="255585"/>
          <a:ext cx="1191455" cy="393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rgbClr val="FF0000"/>
              </a:solidFill>
            </a:rPr>
            <a:t>19 563</a:t>
          </a:r>
          <a:endParaRPr lang="ru-RU" sz="24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0.12799</cdr:x>
      <cdr:y>0.12806</cdr:y>
    </cdr:from>
    <cdr:to>
      <cdr:x>0.34547</cdr:x>
      <cdr:y>0.30377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1048" y="370935"/>
          <a:ext cx="1802921" cy="5089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0.09771</cdr:x>
      <cdr:y>0.02484</cdr:y>
    </cdr:from>
    <cdr:to>
      <cdr:x>0.21425</cdr:x>
      <cdr:y>0.16481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073822" y="78806"/>
          <a:ext cx="1280710" cy="4441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800" b="1" dirty="0" smtClean="0">
              <a:solidFill>
                <a:srgbClr val="FF0000"/>
              </a:solidFill>
            </a:rPr>
            <a:t>22 323</a:t>
          </a:r>
          <a:endParaRPr lang="ru-RU" sz="2800" b="1" dirty="0">
            <a:solidFill>
              <a:srgbClr val="FF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0.32899</cdr:x>
      <cdr:y>0.32272</cdr:y>
    </cdr:from>
    <cdr:to>
      <cdr:x>0.34948</cdr:x>
      <cdr:y>0.4065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2504184" y="1785669"/>
          <a:ext cx="155988" cy="463546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0.32654</cdr:x>
      <cdr:y>0.64721</cdr:y>
    </cdr:from>
    <cdr:to>
      <cdr:x>0.34786</cdr:x>
      <cdr:y>0.72519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2869572" y="4058111"/>
          <a:ext cx="187325" cy="488950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0.64981</cdr:x>
      <cdr:y>0.33675</cdr:y>
    </cdr:from>
    <cdr:to>
      <cdr:x>0.67134</cdr:x>
      <cdr:y>0.38229</cdr:y>
    </cdr:to>
    <cdr:sp macro="" textlink="">
      <cdr:nvSpPr>
        <cdr:cNvPr id="5" name="Стрелка вверх 4"/>
        <cdr:cNvSpPr/>
      </cdr:nvSpPr>
      <cdr:spPr>
        <a:xfrm xmlns:a="http://schemas.openxmlformats.org/drawingml/2006/main" rot="10800000">
          <a:off x="4946157" y="1863286"/>
          <a:ext cx="163881" cy="251978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0.65888</cdr:x>
      <cdr:y>0.66727</cdr:y>
    </cdr:from>
    <cdr:to>
      <cdr:x>0.68041</cdr:x>
      <cdr:y>0.70727</cdr:y>
    </cdr:to>
    <cdr:sp macro="" textlink="">
      <cdr:nvSpPr>
        <cdr:cNvPr id="7" name="Стрелка вверх 6"/>
        <cdr:cNvSpPr/>
      </cdr:nvSpPr>
      <cdr:spPr>
        <a:xfrm xmlns:a="http://schemas.openxmlformats.org/drawingml/2006/main" rot="10800000">
          <a:off x="5015193" y="3692090"/>
          <a:ext cx="163881" cy="221324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0.28035</cdr:x>
      <cdr:y>0.71093</cdr:y>
    </cdr:from>
    <cdr:to>
      <cdr:x>0.38579</cdr:x>
      <cdr:y>0.78007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2133960" y="3933645"/>
          <a:ext cx="802570" cy="38257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0AD47">
            <a:lumMod val="40000"/>
            <a:lumOff val="60000"/>
          </a:srgbClr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sz="1400" b="1" dirty="0" smtClean="0">
            <a:solidFill>
              <a:sysClr val="windowText" lastClr="000000"/>
            </a:solidFill>
          </a:endParaRPr>
        </a:p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+758</a:t>
          </a:r>
        </a:p>
        <a:p xmlns:a="http://schemas.openxmlformats.org/drawingml/2006/main">
          <a:pPr algn="ctr"/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0.61541</cdr:x>
      <cdr:y>0.38189</cdr:y>
    </cdr:from>
    <cdr:to>
      <cdr:x>0.71327</cdr:x>
      <cdr:y>0.4383</cdr:y>
    </cdr:to>
    <cdr:sp macro="" textlink="">
      <cdr:nvSpPr>
        <cdr:cNvPr id="9" name="Скругленный прямоугольник 8"/>
        <cdr:cNvSpPr/>
      </cdr:nvSpPr>
      <cdr:spPr>
        <a:xfrm xmlns:a="http://schemas.openxmlformats.org/drawingml/2006/main">
          <a:off x="4684336" y="2113057"/>
          <a:ext cx="744914" cy="31212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-496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0.61685</cdr:x>
      <cdr:y>0.71</cdr:y>
    </cdr:from>
    <cdr:to>
      <cdr:x>0.71554</cdr:x>
      <cdr:y>0.77173</cdr:y>
    </cdr:to>
    <cdr:sp macro="" textlink="">
      <cdr:nvSpPr>
        <cdr:cNvPr id="10" name="Скругленный прямоугольник 9"/>
        <cdr:cNvSpPr/>
      </cdr:nvSpPr>
      <cdr:spPr>
        <a:xfrm xmlns:a="http://schemas.openxmlformats.org/drawingml/2006/main">
          <a:off x="4695273" y="3928494"/>
          <a:ext cx="751230" cy="34158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-566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0.44225</cdr:x>
      <cdr:y>0.0283</cdr:y>
    </cdr:from>
    <cdr:to>
      <cdr:x>0.55879</cdr:x>
      <cdr:y>0.16827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474965" y="95250"/>
          <a:ext cx="1179225" cy="4710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800" b="1" dirty="0" smtClean="0">
              <a:solidFill>
                <a:srgbClr val="FF0000"/>
              </a:solidFill>
            </a:rPr>
            <a:t>20 946</a:t>
          </a:r>
          <a:endParaRPr lang="ru-RU" sz="2800" b="1" dirty="0">
            <a:solidFill>
              <a:srgbClr val="FF00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0.14107</cdr:x>
      <cdr:y>0.06571</cdr:y>
    </cdr:from>
    <cdr:to>
      <cdr:x>0.24762</cdr:x>
      <cdr:y>0.1208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0666" y="331929"/>
          <a:ext cx="914415" cy="278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0.26095</cdr:y>
    </cdr:from>
    <cdr:to>
      <cdr:x>0.23523</cdr:x>
      <cdr:y>0.36921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93988" y="1318186"/>
          <a:ext cx="824753" cy="5468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1 178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0.34739</cdr:x>
      <cdr:y>0.06474</cdr:y>
    </cdr:from>
    <cdr:to>
      <cdr:x>0.45172</cdr:x>
      <cdr:y>0.14393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81326" y="327026"/>
          <a:ext cx="895350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0.01906</cdr:x>
      <cdr:y>0.24378</cdr:y>
    </cdr:from>
    <cdr:to>
      <cdr:x>0.89868</cdr:x>
      <cdr:y>0.30661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09182" y="1433016"/>
          <a:ext cx="5040000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rgbClr val="002060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r>
            <a:rPr lang="ru-RU" sz="1400" i="1" dirty="0" smtClean="0"/>
            <a:t>Культура					</a:t>
          </a:r>
          <a:r>
            <a:rPr lang="ru-RU" sz="1800" b="1" i="1" dirty="0" smtClean="0">
              <a:solidFill>
                <a:srgbClr val="FF0000"/>
              </a:solidFill>
            </a:rPr>
            <a:t>11</a:t>
          </a:r>
          <a:endParaRPr lang="ru-RU" sz="18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0.56529</cdr:x>
      <cdr:y>0.54761</cdr:y>
    </cdr:from>
    <cdr:to>
      <cdr:x>0.96481</cdr:x>
      <cdr:y>0.62843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4890471" y="3115162"/>
          <a:ext cx="3456369" cy="45975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2">
            <a:lumMod val="75000"/>
          </a:schemeClr>
        </a:solidFill>
        <a:ln xmlns:a="http://schemas.openxmlformats.org/drawingml/2006/main">
          <a:solidFill>
            <a:srgbClr val="FCF8E0">
              <a:lumMod val="50000"/>
            </a:srgbClr>
          </a:solidFill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9pPr>
        </a:lstStyle>
        <a:p xmlns:a="http://schemas.openxmlformats.org/drawingml/2006/main">
          <a:r>
            <a:rPr lang="ru-RU" sz="1050" b="1" dirty="0" smtClean="0">
              <a:latin typeface="Arial" pitchFamily="34" charset="0"/>
              <a:cs typeface="Arial" pitchFamily="34" charset="0"/>
            </a:rPr>
            <a:t>Дебиторская задолженность по доходам (начислено, но не получено доходов)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65B8C-C65F-4A6D-B82C-5E2652C605E0}" type="datetimeFigureOut">
              <a:rPr lang="ru-RU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834"/>
            <a:ext cx="5438140" cy="4466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7C5441-66EE-4189-B907-B7C60EFD43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345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CF8BE-23CF-432C-9B41-BE47D439AC16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608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Убрать пояснения оставить разницу в цифрах, </a:t>
            </a:r>
            <a:r>
              <a:rPr lang="ru-RU" dirty="0" err="1" smtClean="0"/>
              <a:t>табл</a:t>
            </a:r>
            <a:r>
              <a:rPr lang="ru-RU" dirty="0" smtClean="0"/>
              <a:t> тоже убрать</a:t>
            </a:r>
          </a:p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Стрелка динамика добавить итого</a:t>
            </a: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B09973-A405-4165-A457-7CCB63454B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D5308D-C13C-4518-BA77-F7642AD80DF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1305B2-AF2C-4A8C-B6AF-5E7F40AC37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8472E-2258-4DC5-A851-AD34EA57DB72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583382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CAC91F-A0DE-47D7-8F73-D8CB70BD8E82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400658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245488" y="345009"/>
            <a:ext cx="2484447" cy="54916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4C0F5-A013-4E80-9342-65345C13D56F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406052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76104" y="1512042"/>
            <a:ext cx="10369868" cy="4276616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76104" y="5901159"/>
            <a:ext cx="2688484" cy="450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AFF28-2992-44BD-B896-69488C332BEB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36709" y="5901159"/>
            <a:ext cx="3648657" cy="450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57487" y="5901159"/>
            <a:ext cx="2688484" cy="450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3804108"/>
      </p:ext>
    </p:extLst>
  </p:cSld>
  <p:clrMapOvr>
    <a:masterClrMapping/>
  </p:clrMapOvr>
  <p:transition spd="slow"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8472E-2258-4DC5-A851-AD34EA57DB72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371C5-91F4-43F2-A0BE-04313B3F3F9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4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515DF-D078-4A68-A397-44FAF8F2D31A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F6A7F-C054-4AAB-A99A-7A723C72F8E8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055057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6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6" y="2055057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04BFB-C729-4BF4-869A-30E504BA2FC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3521-6FFD-43B7-9868-E6689FC55F1A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2B340-DCF6-4FF4-959A-446844AD05D1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371C5-91F4-43F2-A0BE-04313B3F3F9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782317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6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6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9E7BE-BCDD-4958-9B82-E23573AAE183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579017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78B5-84D0-41C2-B2A9-66B21E02E39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CAC91F-A0DE-47D7-8F73-D8CB70BD8E82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59509"/>
            <a:ext cx="2592467" cy="55291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59509"/>
            <a:ext cx="7585366" cy="55291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4C0F5-A013-4E80-9342-65345C13D56F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142" y="1615548"/>
            <a:ext cx="9937790" cy="269557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6142" y="4336621"/>
            <a:ext cx="9937790" cy="141753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515DF-D078-4A68-A397-44FAF8F2D31A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669265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F6A7F-C054-4AAB-A99A-7A723C72F8E8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996727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3" y="345013"/>
            <a:ext cx="9937790" cy="125253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3646" y="1588543"/>
            <a:ext cx="4874377" cy="7785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3646" y="2367064"/>
            <a:ext cx="4874377" cy="34815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33053" y="1588543"/>
            <a:ext cx="4898383" cy="7785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33053" y="2367064"/>
            <a:ext cx="4898383" cy="34815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04BFB-C729-4BF4-869A-30E504BA2FC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29231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3521-6FFD-43B7-9868-E6689FC55F1A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64196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2B340-DCF6-4FF4-959A-446844AD05D1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1047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3" y="432013"/>
            <a:ext cx="3716169" cy="151204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383" y="933029"/>
            <a:ext cx="5833050" cy="460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3" y="1944052"/>
            <a:ext cx="3716169" cy="360159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9E7BE-BCDD-4958-9B82-E23573AAE183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655922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3" y="432013"/>
            <a:ext cx="3716169" cy="151204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898383" y="933029"/>
            <a:ext cx="5833050" cy="460512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3" y="1944052"/>
            <a:ext cx="3716169" cy="360159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78B5-84D0-41C2-B2A9-66B21E02E39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99090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43" y="345013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2145" y="6006166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32D7AB-3749-47A6-82AA-C5F43A16707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6688" y="6006166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37465" y="6006166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802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928" r:id="rId3"/>
    <p:sldLayoutId id="2147484929" r:id="rId4"/>
    <p:sldLayoutId id="2147484930" r:id="rId5"/>
    <p:sldLayoutId id="2147484931" r:id="rId6"/>
    <p:sldLayoutId id="2147484932" r:id="rId7"/>
    <p:sldLayoutId id="2147484933" r:id="rId8"/>
    <p:sldLayoutId id="2147484934" r:id="rId9"/>
    <p:sldLayoutId id="2147484935" r:id="rId10"/>
    <p:sldLayoutId id="2147484936" r:id="rId11"/>
    <p:sldLayoutId id="2147484937" r:id="rId12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32D7AB-3749-47A6-82AA-C5F43A167070}" type="datetime1">
              <a:rPr lang="ru-RU" smtClean="0"/>
              <a:pPr>
                <a:defRPr/>
              </a:pPr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4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1" r:id="rId1"/>
    <p:sldLayoutId id="2147484952" r:id="rId2"/>
    <p:sldLayoutId id="2147484953" r:id="rId3"/>
    <p:sldLayoutId id="2147484954" r:id="rId4"/>
    <p:sldLayoutId id="2147484955" r:id="rId5"/>
    <p:sldLayoutId id="2147484956" r:id="rId6"/>
    <p:sldLayoutId id="2147484957" r:id="rId7"/>
    <p:sldLayoutId id="2147484958" r:id="rId8"/>
    <p:sldLayoutId id="2147484959" r:id="rId9"/>
    <p:sldLayoutId id="2147484960" r:id="rId10"/>
    <p:sldLayoutId id="2147484961" r:id="rId11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chart" Target="../charts/chart14.xml"/><Relationship Id="rId12" Type="http://schemas.openxmlformats.org/officeDocument/2006/relationships/chart" Target="../charts/chart1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e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9.png"/><Relationship Id="rId7" Type="http://schemas.openxmlformats.org/officeDocument/2006/relationships/chart" Target="../charts/chart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16.xml"/><Relationship Id="rId5" Type="http://schemas.openxmlformats.org/officeDocument/2006/relationships/image" Target="../media/image25.png"/><Relationship Id="rId10" Type="http://schemas.openxmlformats.org/officeDocument/2006/relationships/image" Target="../media/image23.png"/><Relationship Id="rId4" Type="http://schemas.openxmlformats.org/officeDocument/2006/relationships/image" Target="../media/image20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jpeg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21.xml"/><Relationship Id="rId11" Type="http://schemas.openxmlformats.org/officeDocument/2006/relationships/image" Target="../media/image27.jpeg"/><Relationship Id="rId5" Type="http://schemas.openxmlformats.org/officeDocument/2006/relationships/chart" Target="../charts/chart20.xml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3.xml"/><Relationship Id="rId3" Type="http://schemas.openxmlformats.org/officeDocument/2006/relationships/image" Target="../media/image19.png"/><Relationship Id="rId7" Type="http://schemas.openxmlformats.org/officeDocument/2006/relationships/chart" Target="../charts/chart2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eg"/><Relationship Id="rId5" Type="http://schemas.openxmlformats.org/officeDocument/2006/relationships/image" Target="../media/image21.jpeg"/><Relationship Id="rId10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5.xml"/><Relationship Id="rId3" Type="http://schemas.openxmlformats.org/officeDocument/2006/relationships/image" Target="../media/image18.jpeg"/><Relationship Id="rId7" Type="http://schemas.openxmlformats.org/officeDocument/2006/relationships/chart" Target="../charts/chart24.xml"/><Relationship Id="rId12" Type="http://schemas.openxmlformats.org/officeDocument/2006/relationships/image" Target="../media/image2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11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23.png"/><Relationship Id="rId4" Type="http://schemas.openxmlformats.org/officeDocument/2006/relationships/image" Target="../media/image29.jpeg"/><Relationship Id="rId9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jpeg"/><Relationship Id="rId5" Type="http://schemas.openxmlformats.org/officeDocument/2006/relationships/chart" Target="../charts/chart27.xml"/><Relationship Id="rId4" Type="http://schemas.openxmlformats.org/officeDocument/2006/relationships/chart" Target="../charts/chart26.xml"/><Relationship Id="rId9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jpeg"/><Relationship Id="rId3" Type="http://schemas.openxmlformats.org/officeDocument/2006/relationships/image" Target="../media/image34.gif"/><Relationship Id="rId7" Type="http://schemas.openxmlformats.org/officeDocument/2006/relationships/hyperlink" Target="http://budget.gov.ru/" TargetMode="External"/><Relationship Id="rId12" Type="http://schemas.openxmlformats.org/officeDocument/2006/relationships/hyperlink" Target="https://www.admnkz.info/" TargetMode="External"/><Relationship Id="rId2" Type="http://schemas.openxmlformats.org/officeDocument/2006/relationships/hyperlink" Target="https://www.ofukem.ru/activity/budget-citize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11" Type="http://schemas.openxmlformats.org/officeDocument/2006/relationships/hyperlink" Target="http://www.finnkz.ru/web/budget_open.aspx" TargetMode="External"/><Relationship Id="rId5" Type="http://schemas.openxmlformats.org/officeDocument/2006/relationships/hyperlink" Target="http://finnkz.ru/" TargetMode="External"/><Relationship Id="rId15" Type="http://schemas.openxmlformats.org/officeDocument/2006/relationships/image" Target="../media/image40.jpeg"/><Relationship Id="rId10" Type="http://schemas.openxmlformats.org/officeDocument/2006/relationships/image" Target="../media/image38.jpeg"/><Relationship Id="rId4" Type="http://schemas.openxmlformats.org/officeDocument/2006/relationships/hyperlink" Target="http://www.minfin.ru/common/upload/library/2013/12/main/Budzhet_dlya_grazhdan_k_349-FZ.pdf" TargetMode="External"/><Relationship Id="rId9" Type="http://schemas.openxmlformats.org/officeDocument/2006/relationships/image" Target="../media/image37.jpeg"/><Relationship Id="rId14" Type="http://schemas.openxmlformats.org/officeDocument/2006/relationships/hyperlink" Target="https://www.minfin.ru/ru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045" y="507269"/>
            <a:ext cx="5988515" cy="5726621"/>
          </a:xfrm>
          <a:prstGeom prst="rect">
            <a:avLst/>
          </a:prstGeom>
          <a:effectLst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0"/>
            <a:ext cx="11522075" cy="3920496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atin typeface="Cambria" panose="02040503050406030204" pitchFamily="18" charset="0"/>
              </a:rPr>
              <a:t>«Бюджет для граждан»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/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Исполнение бюджета Новокузнецкого городского округа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за 2020 год</a:t>
            </a:r>
            <a:endParaRPr lang="ru-RU" sz="4000" b="1" dirty="0">
              <a:latin typeface="Cambria" panose="02040503050406030204" pitchFamily="18" charset="0"/>
            </a:endParaRPr>
          </a:p>
        </p:txBody>
      </p:sp>
      <p:sp>
        <p:nvSpPr>
          <p:cNvPr id="14338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" y="5145233"/>
            <a:ext cx="11522075" cy="12247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ambria" panose="02040503050406030204" pitchFamily="18" charset="0"/>
              </a:rPr>
              <a:t>По материалам решения Новокузнецкого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</a:rPr>
              <a:t>городского Совета народных депутатов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№ 6/50 от 25.05.2021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«Об утверждении отчёта об исполнении бюджета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Новокузнецкого городского округа за 2020 год»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0" y="331072"/>
          <a:ext cx="5778235" cy="343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4910" y="4"/>
            <a:ext cx="10707928" cy="45791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  <a:ea typeface="+mn-ea"/>
                <a:cs typeface="+mn-cs"/>
              </a:rPr>
              <a:t>Структура  неналоговых доходов бюджета в 2020 году</a:t>
            </a:r>
            <a:endParaRPr lang="ru-RU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4625951" y="782197"/>
            <a:ext cx="452081" cy="2709909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803936" y="1925934"/>
            <a:ext cx="1770061" cy="42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n-lt"/>
                <a:cs typeface="+mn-cs"/>
              </a:rPr>
              <a:t>659</a:t>
            </a:r>
            <a:endParaRPr lang="ru-RU" sz="36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3967187" y="1852156"/>
            <a:ext cx="2406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630875" y="412703"/>
          <a:ext cx="5502481" cy="313779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488451"/>
                <a:gridCol w="1014030"/>
              </a:tblGrid>
              <a:tr h="275244">
                <a:tc>
                  <a:txBody>
                    <a:bodyPr/>
                    <a:lstStyle/>
                    <a:p>
                      <a:pPr marL="0" indent="95250" algn="l" fontAlgn="b"/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Арендная плата за землю</a:t>
                      </a: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</a:tr>
              <a:tr h="331228">
                <a:tc>
                  <a:txBody>
                    <a:bodyPr/>
                    <a:lstStyle/>
                    <a:p>
                      <a:pPr marL="0" marR="0" indent="173038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Доходы от сдачи в аренду имущества</a:t>
                      </a:r>
                    </a:p>
                  </a:txBody>
                  <a:tcPr marL="12002" marR="12002" marT="900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3339">
                <a:tc>
                  <a:txBody>
                    <a:bodyPr/>
                    <a:lstStyle/>
                    <a:p>
                      <a:pPr marL="0" marR="0" indent="173038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доходы от использования имущества</a:t>
                      </a:r>
                    </a:p>
                  </a:txBody>
                  <a:tcPr marL="12002" marR="12002" marT="900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9136">
                <a:tc>
                  <a:txBody>
                    <a:bodyPr/>
                    <a:lstStyle/>
                    <a:p>
                      <a:pPr marL="173038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Платежи при пользовании природными ресурсами</a:t>
                      </a:r>
                    </a:p>
                  </a:txBody>
                  <a:tcPr marL="12002" marR="12002" marT="9000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F9900"/>
                    </a:solidFill>
                  </a:tcPr>
                </a:tc>
              </a:tr>
              <a:tr h="448231">
                <a:tc>
                  <a:txBody>
                    <a:bodyPr/>
                    <a:lstStyle/>
                    <a:p>
                      <a:pPr marL="173038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Доходы от оказания платных услуг и компенсации затрат</a:t>
                      </a:r>
                    </a:p>
                  </a:txBody>
                  <a:tcPr marL="12002" marR="12002" marT="900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5"/>
                    </a:solidFill>
                  </a:tcPr>
                </a:tc>
              </a:tr>
              <a:tr h="561138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Доходы от продажи материальных и нематериальных активов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75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75000"/>
                        <a:alpha val="88000"/>
                      </a:schemeClr>
                    </a:solidFill>
                  </a:tcPr>
                </a:tc>
              </a:tr>
              <a:tr h="366133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Штрафы, санкции, возмещение ущерба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317355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75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75000"/>
                        <a:alpha val="76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90500" y="3705225"/>
          <a:ext cx="11117975" cy="25832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048727"/>
                <a:gridCol w="1026007"/>
                <a:gridCol w="1460755"/>
                <a:gridCol w="1582486"/>
              </a:tblGrid>
              <a:tr h="4476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Доходы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План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Исполнено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% Исполнения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FEDA3"/>
                    </a:solidFill>
                  </a:tcPr>
                </a:tc>
              </a:tr>
              <a:tr h="33604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latin typeface="+mn-lt"/>
                        </a:rPr>
                        <a:t>Доходы</a:t>
                      </a:r>
                      <a:r>
                        <a:rPr lang="ru-RU" sz="1800" u="none" strike="noStrike" baseline="0" dirty="0" smtClean="0">
                          <a:latin typeface="+mn-lt"/>
                        </a:rPr>
                        <a:t> от </a:t>
                      </a:r>
                      <a:r>
                        <a:rPr lang="ru-RU" sz="1800" u="none" strike="noStrike" dirty="0" smtClean="0">
                          <a:latin typeface="+mn-lt"/>
                        </a:rPr>
                        <a:t>арендной </a:t>
                      </a:r>
                      <a:r>
                        <a:rPr lang="ru-RU" sz="1800" u="none" strike="noStrike" dirty="0">
                          <a:latin typeface="+mn-lt"/>
                        </a:rPr>
                        <a:t>платы за </a:t>
                      </a:r>
                      <a:r>
                        <a:rPr lang="ru-RU" sz="1800" u="none" strike="noStrike" dirty="0" smtClean="0">
                          <a:latin typeface="+mn-lt"/>
                        </a:rPr>
                        <a:t>земельные</a:t>
                      </a:r>
                      <a:r>
                        <a:rPr lang="ru-RU" sz="1800" u="none" strike="noStrike" baseline="0" dirty="0" smtClean="0">
                          <a:latin typeface="+mn-lt"/>
                        </a:rPr>
                        <a:t> </a:t>
                      </a:r>
                      <a:r>
                        <a:rPr lang="ru-RU" sz="1800" u="none" strike="noStrike" dirty="0" smtClean="0">
                          <a:latin typeface="+mn-lt"/>
                        </a:rPr>
                        <a:t>участки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296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303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102,5</a:t>
                      </a:r>
                    </a:p>
                  </a:txBody>
                  <a:tcPr marL="12002" marR="12002" marT="9000" marB="0" anchor="b"/>
                </a:tc>
              </a:tr>
              <a:tr h="2793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latin typeface="+mn-lt"/>
                        </a:rPr>
                        <a:t>Доходы от сдачи в аренду </a:t>
                      </a:r>
                      <a:r>
                        <a:rPr lang="ru-RU" sz="1800" u="none" strike="noStrike" dirty="0" smtClean="0">
                          <a:latin typeface="+mn-lt"/>
                        </a:rPr>
                        <a:t>имущества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51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103,7</a:t>
                      </a:r>
                    </a:p>
                  </a:txBody>
                  <a:tcPr marL="12002" marR="12002" marT="9000" marB="0" anchor="b"/>
                </a:tc>
              </a:tr>
              <a:tr h="281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latin typeface="+mn-lt"/>
                        </a:rPr>
                        <a:t>Прочие доходы от использования </a:t>
                      </a:r>
                      <a:r>
                        <a:rPr lang="ru-RU" sz="1800" u="none" strike="noStrike" dirty="0" smtClean="0">
                          <a:latin typeface="+mn-lt"/>
                        </a:rPr>
                        <a:t>имущества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51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52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100,8</a:t>
                      </a:r>
                    </a:p>
                  </a:txBody>
                  <a:tcPr marL="12002" marR="12002" marT="9000" marB="0" anchor="b"/>
                </a:tc>
              </a:tr>
              <a:tr h="2661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latin typeface="+mn-lt"/>
                        </a:rPr>
                        <a:t>Платежи при пользовании природными ресурсами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59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59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99,8</a:t>
                      </a:r>
                    </a:p>
                  </a:txBody>
                  <a:tcPr marL="12002" marR="12002" marT="9000" marB="0" anchor="b"/>
                </a:tc>
              </a:tr>
              <a:tr h="382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latin typeface="+mn-lt"/>
                        </a:rPr>
                        <a:t>Доходы от оказания платных услуг и компенсации затрат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52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102,6</a:t>
                      </a:r>
                    </a:p>
                  </a:txBody>
                  <a:tcPr marL="12002" marR="12002" marT="9000" marB="0" anchor="b"/>
                </a:tc>
              </a:tr>
              <a:tr h="268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latin typeface="+mn-lt"/>
                        </a:rPr>
                        <a:t>Доходы от продажи материальных и нематериальных активов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98,6</a:t>
                      </a:r>
                    </a:p>
                  </a:txBody>
                  <a:tcPr marL="12002" marR="12002" marT="9000" marB="0" anchor="b"/>
                </a:tc>
              </a:tr>
              <a:tr h="281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latin typeface="+mn-lt"/>
                        </a:rPr>
                        <a:t>Штрафы, санкции, возмещение ущерба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68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70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102,8</a:t>
                      </a: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9653801" y="0"/>
            <a:ext cx="1626427" cy="363136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395538" y="433065"/>
          <a:ext cx="5038759" cy="343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4911" y="0"/>
            <a:ext cx="8701793" cy="631897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  <a:ea typeface="+mn-ea"/>
                <a:cs typeface="+mn-cs"/>
              </a:rPr>
              <a:t>Структура  безвозмездных поступлений бюджета в 2020 году</a:t>
            </a:r>
            <a:endParaRPr lang="ru-RU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4517253" y="733293"/>
            <a:ext cx="452081" cy="2709909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731415" y="1792734"/>
            <a:ext cx="1770061" cy="42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n-lt"/>
                <a:cs typeface="+mn-cs"/>
              </a:rPr>
              <a:t>14 511</a:t>
            </a:r>
            <a:endParaRPr lang="ru-RU" sz="36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4071342" y="1947104"/>
            <a:ext cx="2406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675051" y="598830"/>
          <a:ext cx="5296115" cy="288961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83369"/>
                <a:gridCol w="1512746"/>
              </a:tblGrid>
              <a:tr h="353670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Дотации, в том числе: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4 377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выравнивание бюджетной обеспеченности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400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поддержку мер по обеспечению сбалансированности бюджетов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977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</a:tr>
              <a:tr h="268207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830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0464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343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269283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rgbClr val="FF9900"/>
                    </a:solidFill>
                  </a:tcPr>
                </a:tc>
              </a:tr>
              <a:tr h="268207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8207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возвраты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796272" y="3552814"/>
          <a:ext cx="7411963" cy="292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08601" y="3868764"/>
            <a:ext cx="2818094" cy="23212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Всего 2019 год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15 217 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Всего 2020 год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14 511 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руб.</a:t>
            </a:r>
            <a:endParaRPr lang="ru-RU" sz="18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425201" y="220719"/>
            <a:ext cx="1626427" cy="363136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26006"/>
            <a:ext cx="11522075" cy="116103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Cambria" pitchFamily="18" charset="0"/>
                <a:ea typeface="+mn-ea"/>
                <a:cs typeface="Arial" pitchFamily="34" charset="0"/>
              </a:rPr>
              <a:t>3. Расходы бюджета</a:t>
            </a:r>
            <a:r>
              <a:rPr lang="ru-RU" sz="2800" b="1" dirty="0" smtClean="0">
                <a:latin typeface="Cambria" panose="02040503050406030204" pitchFamily="18" charset="0"/>
              </a:rPr>
              <a:t/>
            </a:r>
            <a:br>
              <a:rPr lang="ru-RU" sz="28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Исполнение и структура бюджета за 2020 год по расходам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1224221" y="1100407"/>
          <a:ext cx="9591312" cy="522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3945770" y="3072989"/>
            <a:ext cx="989160" cy="334198"/>
          </a:xfrm>
          <a:prstGeom prst="roundRect">
            <a:avLst/>
          </a:prstGeom>
          <a:solidFill>
            <a:schemeClr val="accent4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+897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62981" y="1605507"/>
          <a:ext cx="9961322" cy="489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341"/>
                <a:gridCol w="3038027"/>
                <a:gridCol w="3038027"/>
                <a:gridCol w="2272927"/>
              </a:tblGrid>
              <a:tr h="489613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rgbClr val="FF0000"/>
                          </a:solidFill>
                        </a:rPr>
                        <a:t>20 353</a:t>
                      </a:r>
                      <a:endParaRPr lang="ru-RU" sz="2600" dirty="0">
                        <a:solidFill>
                          <a:srgbClr val="FF0000"/>
                        </a:solidFill>
                      </a:endParaRPr>
                    </a:p>
                  </a:txBody>
                  <a:tcPr marL="115221" marR="115221" marT="43201" marB="432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ru-RU" sz="2600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r>
                        <a:rPr lang="ru-RU" sz="2600" baseline="0" dirty="0" smtClean="0">
                          <a:solidFill>
                            <a:srgbClr val="FF0000"/>
                          </a:solidFill>
                        </a:rPr>
                        <a:t> 008</a:t>
                      </a:r>
                      <a:endParaRPr lang="ru-RU" sz="2600" dirty="0">
                        <a:solidFill>
                          <a:srgbClr val="FF0000"/>
                        </a:solidFill>
                      </a:endParaRPr>
                    </a:p>
                  </a:txBody>
                  <a:tcPr marL="115221" marR="115221" marT="43201" marB="432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600" dirty="0" smtClean="0">
                          <a:solidFill>
                            <a:srgbClr val="FF0000"/>
                          </a:solidFill>
                        </a:rPr>
                        <a:t>20 946</a:t>
                      </a:r>
                      <a:endParaRPr lang="ru-RU" sz="2600" dirty="0">
                        <a:solidFill>
                          <a:srgbClr val="FF0000"/>
                        </a:solidFill>
                      </a:endParaRPr>
                    </a:p>
                  </a:txBody>
                  <a:tcPr marL="115221" marR="115221" marT="43201" marB="4320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9696504" y="515623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/>
          <p:cNvGraphicFramePr/>
          <p:nvPr/>
        </p:nvGraphicFramePr>
        <p:xfrm>
          <a:off x="1158969" y="3114676"/>
          <a:ext cx="10118631" cy="336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1522075" cy="61900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расходной части бюджета в 2020 году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28675" y="0"/>
          <a:ext cx="4612724" cy="3085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356950" y="1509670"/>
            <a:ext cx="189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20 946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43706" y="5045570"/>
            <a:ext cx="135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11 117</a:t>
            </a:r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989279" y="914255"/>
          <a:ext cx="5250153" cy="13241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76206"/>
                <a:gridCol w="1173947"/>
              </a:tblGrid>
              <a:tr h="343045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Социальная сфера</a:t>
                      </a:r>
                      <a:endParaRPr lang="ru-RU" sz="15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13 350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Отрасли экономики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6 623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rgbClr val="FAB4D4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расходы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расходов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20 946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9761723" y="385201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9213" y="4048407"/>
            <a:ext cx="135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11 303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73514" y="4013090"/>
            <a:ext cx="135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10 117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478588" y="5061873"/>
            <a:ext cx="135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10 829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324100" y="3076576"/>
            <a:ext cx="16668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22 420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250068" y="4874399"/>
            <a:ext cx="695669" cy="48907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337201" y="2999632"/>
            <a:ext cx="1364878" cy="101074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61441" y="4938280"/>
            <a:ext cx="890873" cy="686024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413292" y="1752504"/>
            <a:ext cx="1619613" cy="1157465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6500" y="4108189"/>
            <a:ext cx="785730" cy="553641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829495" y="4695073"/>
            <a:ext cx="1290310" cy="904778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58851" y="4887230"/>
            <a:ext cx="1083781" cy="785983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095550" y="4067430"/>
            <a:ext cx="1339507" cy="927563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7629" y="1279733"/>
            <a:ext cx="1851310" cy="1369399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184905" y="1133013"/>
            <a:ext cx="2000864" cy="1541126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35463" y="926697"/>
            <a:ext cx="3720138" cy="2721636"/>
          </a:xfrm>
          <a:prstGeom prst="ellipse">
            <a:avLst/>
          </a:prstGeom>
          <a:blipFill>
            <a:blip r:embed="rId1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792143" y="4"/>
            <a:ext cx="9937790" cy="92669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Исполнение бюджета по расходам в 2020 году в разрезе функциональной структуры</a:t>
            </a: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857515" y="926697"/>
            <a:ext cx="1814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Образование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9 639</a:t>
            </a:r>
          </a:p>
          <a:p>
            <a:pPr algn="ctr"/>
            <a:r>
              <a:rPr lang="ru-RU" sz="1400" dirty="0" smtClean="0"/>
              <a:t>46%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9470985" y="1513585"/>
            <a:ext cx="18147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Социальная политика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2 157</a:t>
            </a:r>
          </a:p>
          <a:p>
            <a:pPr algn="ctr"/>
            <a:r>
              <a:rPr lang="ru-RU" sz="1400" dirty="0" smtClean="0"/>
              <a:t>10%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560984" y="823481"/>
            <a:ext cx="154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ЖКХ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3 094</a:t>
            </a:r>
          </a:p>
          <a:p>
            <a:pPr algn="ctr"/>
            <a:r>
              <a:rPr lang="ru-RU" sz="1400" dirty="0" smtClean="0"/>
              <a:t>15%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548222" y="712284"/>
            <a:ext cx="1633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</a:t>
            </a:r>
            <a:r>
              <a:rPr lang="ru-RU" sz="1400" i="1" dirty="0" smtClean="0"/>
              <a:t>. экономика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3 528</a:t>
            </a:r>
          </a:p>
          <a:p>
            <a:pPr algn="ctr"/>
            <a:r>
              <a:rPr lang="ru-RU" sz="1400" dirty="0" smtClean="0"/>
              <a:t>17%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9073145" y="4194465"/>
            <a:ext cx="1905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Культура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579</a:t>
            </a:r>
          </a:p>
          <a:p>
            <a:pPr algn="ctr"/>
            <a:r>
              <a:rPr lang="ru-RU" sz="1400" dirty="0" smtClean="0"/>
              <a:t>3%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758550" y="5598253"/>
            <a:ext cx="2359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Обслуживание</a:t>
            </a:r>
          </a:p>
          <a:p>
            <a:pPr algn="ctr"/>
            <a:r>
              <a:rPr lang="ru-RU" sz="1400" i="1" dirty="0" smtClean="0"/>
              <a:t>долга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169 </a:t>
            </a:r>
            <a:r>
              <a:rPr lang="ru-RU" sz="1400" i="1" dirty="0" smtClean="0"/>
              <a:t>(1%)</a:t>
            </a:r>
            <a:endParaRPr lang="ru-RU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871518" y="5223574"/>
            <a:ext cx="19961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Общегосуд</a:t>
            </a:r>
            <a:r>
              <a:rPr lang="ru-RU" sz="1400" i="1" dirty="0" smtClean="0"/>
              <a:t>.</a:t>
            </a:r>
          </a:p>
          <a:p>
            <a:pPr algn="ctr"/>
            <a:r>
              <a:rPr lang="ru-RU" sz="1400" i="1" dirty="0" smtClean="0"/>
              <a:t>вопросы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564</a:t>
            </a:r>
          </a:p>
          <a:p>
            <a:pPr algn="ctr"/>
            <a:r>
              <a:rPr lang="ru-RU" sz="1400" dirty="0" smtClean="0"/>
              <a:t>3%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047" y="4629224"/>
            <a:ext cx="2217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Охрана окружающей   среды     </a:t>
            </a:r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476234" y="5380586"/>
            <a:ext cx="1179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СМИ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9384616" y="3035212"/>
            <a:ext cx="21374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Физкультура</a:t>
            </a:r>
          </a:p>
          <a:p>
            <a:pPr algn="ctr"/>
            <a:r>
              <a:rPr lang="ru-RU" sz="1400" i="1" dirty="0" smtClean="0"/>
              <a:t> и спорт    </a:t>
            </a:r>
            <a:r>
              <a:rPr lang="ru-RU" sz="1600" b="1" dirty="0" smtClean="0">
                <a:solidFill>
                  <a:srgbClr val="FF0000"/>
                </a:solidFill>
              </a:rPr>
              <a:t>975 </a:t>
            </a:r>
            <a:r>
              <a:rPr lang="ru-RU" sz="1400" i="1" dirty="0" smtClean="0"/>
              <a:t>(5%)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4975769" y="5771415"/>
            <a:ext cx="2359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Нацбезопасность</a:t>
            </a:r>
            <a:endParaRPr lang="ru-RU" sz="1400" i="1" dirty="0" smtClean="0"/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230 </a:t>
            </a:r>
            <a:r>
              <a:rPr lang="ru-RU" sz="1400" i="1" dirty="0" smtClean="0"/>
              <a:t>(1%)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41" name="Загнутый угол 40"/>
          <p:cNvSpPr/>
          <p:nvPr/>
        </p:nvSpPr>
        <p:spPr>
          <a:xfrm>
            <a:off x="3646987" y="3117998"/>
            <a:ext cx="2945642" cy="1397463"/>
          </a:xfrm>
          <a:prstGeom prst="foldedCorner">
            <a:avLst/>
          </a:prstGeom>
          <a:solidFill>
            <a:schemeClr val="accent6">
              <a:lumMod val="9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20 946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38120" y="4109748"/>
            <a:ext cx="1976593" cy="300531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руб.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38572"/>
            <a:ext cx="11522075" cy="507297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Исполнение бюджета по расходам в 2019 и 2020 году </a:t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в разрезе функциональной структуры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98404" y="1198860"/>
          <a:ext cx="10525269" cy="4643248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162060"/>
                <a:gridCol w="1157013"/>
                <a:gridCol w="2119288"/>
                <a:gridCol w="2086908"/>
              </a:tblGrid>
              <a:tr h="48874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Исполнено за  2019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Исполнено за 2020 год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92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b="1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1" u="none" strike="noStrike" dirty="0" smtClean="0"/>
                        <a:t>22 420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1" u="none" strike="noStrike" dirty="0" smtClean="0"/>
                        <a:t>20 946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1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Общегосударственные вопросы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522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564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49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безопасность и правоохранительная деятельность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218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230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2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экономика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2 973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3 528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246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Жилищно-коммунальное хозяйство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980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094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9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Охрана окружающей среды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55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Образование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9 446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9 639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77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Культура и кинематография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567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579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4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Социальная политика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4 096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2 157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0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Физическая культура и спорт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373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975</a:t>
                      </a: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61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Средства массовой информации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813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Обслуживание государственного и муниципального долга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235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169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696504" y="515623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10372"/>
            <a:ext cx="11522075" cy="34560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Исполнение муниципальных программ в 2020 году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1316" y="776424"/>
          <a:ext cx="10659857" cy="5377937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7518190"/>
                <a:gridCol w="958258"/>
                <a:gridCol w="1333974"/>
                <a:gridCol w="849435"/>
              </a:tblGrid>
              <a:tr h="350411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План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21 357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20 383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u="none" strike="noStrike" dirty="0" smtClean="0"/>
                        <a:t>95,4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Развитие и функционирование системы образования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9 621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9 537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99,1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Комплексное благоустройство НГО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2 704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2 687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Развитие жилищно-коммунального хозяйства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/>
                        <a:t>2 </a:t>
                      </a:r>
                      <a:r>
                        <a:rPr lang="ru-RU" sz="1500" u="none" strike="noStrike" dirty="0" smtClean="0"/>
                        <a:t>260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2 253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Развитие системы социальной защиты населения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1 553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1 549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/>
                        <a:t> Развитие физической культуры и массового спорта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1 332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976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73,3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Организация и развитие пас. </a:t>
                      </a:r>
                      <a:r>
                        <a:rPr lang="ru-RU" sz="1300" u="none" strike="noStrike" dirty="0" smtClean="0"/>
                        <a:t>перевозок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1 161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1 036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89,2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Обеспечение жилыми помещениями отдельных категорий граждан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762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406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53,3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Развитие культуры в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583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579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Защита прав детей-сирот и детей, оставшихся без попечения родителей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304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300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Формирование современной городской среды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243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243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Защита населения и территории от ЧС территории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219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216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Обеспечение комфортного проживания в секторе индивид</a:t>
                      </a:r>
                      <a:r>
                        <a:rPr lang="ru-RU" sz="1300" b="0" i="0" u="none" strike="noStrike" baseline="0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 жилой застройки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196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187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Управление муниципальными финансами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171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169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98,9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Управление муниципальным имуществом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66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65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98,9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Основные направления развития территории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59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58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300" u="none" strike="noStrike" dirty="0" smtClean="0"/>
                        <a:t>Реализация молодежной политики в НГО </a:t>
                      </a:r>
                      <a:endParaRPr lang="ru-RU" sz="13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59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59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99,5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/>
                        <a:t> Развитие субъектов малого и среднего предпринимательства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Управление капиталовложениями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97,8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Поддержка социально ориентированных некоммерческих организаций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Охрана окружающей среды в границах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5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5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92,9</a:t>
                      </a:r>
                      <a:endParaRPr lang="ru-RU" sz="15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39984" y="425961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522075" cy="54432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Расходы бюджета на реализацию муниципальных программ в 2020 году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492660" y="1266901"/>
          <a:ext cx="4083079" cy="278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6934" y="1879270"/>
            <a:ext cx="3447933" cy="1088654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социальной направленности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13 000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199" y="3444210"/>
            <a:ext cx="3447933" cy="1632981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детей-сирот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Социальная защита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образования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 Молодежная политика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культуры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физкультуры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677959" y="2967927"/>
            <a:ext cx="544410" cy="544327"/>
          </a:xfrm>
          <a:prstGeom prst="downArrow">
            <a:avLst/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03534" y="994741"/>
            <a:ext cx="3992344" cy="1428859"/>
          </a:xfrm>
          <a:prstGeom prst="roundRect">
            <a:avLst/>
          </a:prstGeom>
          <a:solidFill>
            <a:schemeClr val="accent5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программы, направленные на обеспечение безопасных условий жизнедеятельности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7 114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94269" y="2763801"/>
            <a:ext cx="3901608" cy="2313390"/>
          </a:xfrm>
          <a:prstGeom prst="roundRect">
            <a:avLst/>
          </a:prstGeom>
          <a:solidFill>
            <a:schemeClr val="accent5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Пассажирские перевозки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Жилье для граждан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Благоустройство города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ЖКХ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Строительство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ГО и ЧС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Сектор </a:t>
            </a:r>
            <a:r>
              <a:rPr lang="ru-RU" sz="1400" dirty="0" err="1" smtClean="0">
                <a:solidFill>
                  <a:schemeClr val="tx1"/>
                </a:solidFill>
              </a:rPr>
              <a:t>идивид</a:t>
            </a:r>
            <a:r>
              <a:rPr lang="ru-RU" sz="1400" dirty="0" smtClean="0">
                <a:solidFill>
                  <a:schemeClr val="tx1"/>
                </a:solidFill>
              </a:rPr>
              <a:t> жил застройки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Охрана среды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Новокузнецка </a:t>
            </a:r>
          </a:p>
          <a:p>
            <a:pPr>
              <a:buClr>
                <a:srgbClr val="FF0000"/>
              </a:buClr>
              <a:buSzPct val="120000"/>
            </a:pPr>
            <a:r>
              <a:rPr lang="ru-RU" sz="1400" dirty="0" smtClean="0">
                <a:solidFill>
                  <a:schemeClr val="tx1"/>
                </a:solidFill>
              </a:rPr>
              <a:t>      (градостроительство)</a:t>
            </a:r>
          </a:p>
          <a:p>
            <a:pPr>
              <a:buClr>
                <a:srgbClr val="FF0000"/>
              </a:buClr>
              <a:buSzPct val="120000"/>
            </a:pP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9118236" y="2423600"/>
            <a:ext cx="544410" cy="408245"/>
          </a:xfrm>
          <a:prstGeom prst="downArrow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27806" y="3920499"/>
            <a:ext cx="2631317" cy="1020613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общей направленности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270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48250" y="5281314"/>
            <a:ext cx="4899694" cy="1020613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муниципальными финансами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 имуществом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предпринимательства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Поддержка НКО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5216627" y="4941110"/>
            <a:ext cx="544410" cy="340204"/>
          </a:xfrm>
          <a:prstGeom prst="downArrow">
            <a:avLst/>
          </a:prstGeom>
          <a:solidFill>
            <a:schemeClr val="accent6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6199" y="450411"/>
            <a:ext cx="4808959" cy="10886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7941" y="485850"/>
            <a:ext cx="4943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i="1" dirty="0" smtClean="0">
                <a:latin typeface="Cambria" pitchFamily="18" charset="0"/>
              </a:rPr>
              <a:t>Исполнение по 20  муниципальным программам составило 97,3% (20 384 </a:t>
            </a:r>
            <a:r>
              <a:rPr lang="ru-RU" sz="1400" i="1" dirty="0" err="1" smtClean="0">
                <a:latin typeface="Cambria" pitchFamily="18" charset="0"/>
              </a:rPr>
              <a:t>млн</a:t>
            </a:r>
            <a:r>
              <a:rPr lang="ru-RU" sz="1400" i="1" dirty="0" smtClean="0">
                <a:latin typeface="Cambria" pitchFamily="18" charset="0"/>
              </a:rPr>
              <a:t> руб.) от общего объема расходов.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Непрограммная часть бюджета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составила  2,7% (562 </a:t>
            </a:r>
            <a:r>
              <a:rPr lang="ru-RU" sz="1400" i="1" dirty="0" err="1" smtClean="0">
                <a:latin typeface="Cambria" pitchFamily="18" charset="0"/>
              </a:rPr>
              <a:t>млн</a:t>
            </a:r>
            <a:r>
              <a:rPr lang="ru-RU" sz="1400" i="1" dirty="0" smtClean="0">
                <a:latin typeface="Cambria" pitchFamily="18" charset="0"/>
              </a:rPr>
              <a:t> руб.)</a:t>
            </a:r>
            <a:endParaRPr lang="ru-RU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81483" y="2371725"/>
            <a:ext cx="17353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20 384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696504" y="515623"/>
            <a:ext cx="1521214" cy="2913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2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39701">
            <a:off x="2055819" y="2705571"/>
            <a:ext cx="258639" cy="1042508"/>
          </a:xfrm>
          <a:prstGeom prst="rect">
            <a:avLst/>
          </a:prstGeom>
          <a:noFill/>
        </p:spPr>
      </p:pic>
      <p:pic>
        <p:nvPicPr>
          <p:cNvPr id="66" name="Picture 12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191297">
            <a:off x="2046295" y="2896073"/>
            <a:ext cx="258639" cy="1042508"/>
          </a:xfrm>
          <a:prstGeom prst="rect">
            <a:avLst/>
          </a:prstGeom>
          <a:noFill/>
        </p:spPr>
      </p:pic>
      <p:pic>
        <p:nvPicPr>
          <p:cNvPr id="60" name="Picture 8" descr="https://st4.depositphotos.com/7438112/25040/v/950/depositphotos_250409496-stock-illustration-red-arrow-icon-on-wh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5285">
            <a:off x="1759621" y="4532331"/>
            <a:ext cx="1121686" cy="318867"/>
          </a:xfrm>
          <a:prstGeom prst="rect">
            <a:avLst/>
          </a:prstGeom>
          <a:noFill/>
        </p:spPr>
      </p:pic>
      <p:pic>
        <p:nvPicPr>
          <p:cNvPr id="5132" name="Picture 12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998667" y="5820249"/>
            <a:ext cx="258639" cy="1042508"/>
          </a:xfrm>
          <a:prstGeom prst="rect">
            <a:avLst/>
          </a:prstGeom>
          <a:noFill/>
        </p:spPr>
      </p:pic>
      <p:pic>
        <p:nvPicPr>
          <p:cNvPr id="5131" name="Picture 11" descr="C:\Users\urlapo\Pictures\стрелка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93030">
            <a:off x="2168372" y="4960319"/>
            <a:ext cx="203753" cy="1170344"/>
          </a:xfrm>
          <a:prstGeom prst="rect">
            <a:avLst/>
          </a:prstGeom>
          <a:noFill/>
        </p:spPr>
      </p:pic>
      <p:pic>
        <p:nvPicPr>
          <p:cNvPr id="26" name="Picture 2" descr="C:\Users\urlapo\Pictures\цель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080" y="654534"/>
            <a:ext cx="1776183" cy="11146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61343" y="1"/>
            <a:ext cx="10804748" cy="8088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и функционирование 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системы образования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69828" y="17183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2078" y="3716374"/>
            <a:ext cx="920607" cy="723783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9 390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1800" y="1752713"/>
            <a:ext cx="4523827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61037" y="1"/>
            <a:ext cx="2761040" cy="1947311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9968587" y="331904"/>
            <a:ext cx="907351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 в год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19 117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498594" y="1238328"/>
            <a:ext cx="37974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доступности и качества образования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88760" y="5213275"/>
            <a:ext cx="5032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 учреждений для дополнительного образования детей – 46 249 занимающихся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50659" y="5776652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прочих учреждения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475525" y="5956240"/>
            <a:ext cx="35049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Социальные гарантии в сфере образования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398099" y="1743188"/>
            <a:ext cx="1458887" cy="323737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7303534" y="2118762"/>
          <a:ext cx="4218541" cy="221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6" name="Скругленный прямоугольник 35"/>
          <p:cNvSpPr/>
          <p:nvPr/>
        </p:nvSpPr>
        <p:spPr>
          <a:xfrm>
            <a:off x="7929155" y="4302863"/>
            <a:ext cx="1542496" cy="278662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967255" y="5543549"/>
            <a:ext cx="1542496" cy="25717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948204" y="4952999"/>
            <a:ext cx="1542496" cy="295276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767421" y="4339705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9910296" y="5637728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54" y="3828596"/>
            <a:ext cx="527122" cy="7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227725" y="4631321"/>
            <a:ext cx="1049875" cy="726225"/>
          </a:xfrm>
          <a:prstGeom prst="rect">
            <a:avLst/>
          </a:prstGeom>
          <a:noFill/>
        </p:spPr>
      </p:pic>
      <p:pic>
        <p:nvPicPr>
          <p:cNvPr id="44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555462" y="5334000"/>
            <a:ext cx="474488" cy="718876"/>
          </a:xfrm>
          <a:prstGeom prst="rect">
            <a:avLst/>
          </a:prstGeom>
          <a:noFill/>
        </p:spPr>
      </p:pic>
      <p:sp>
        <p:nvSpPr>
          <p:cNvPr id="45" name="Скругленный прямоугольник 44"/>
          <p:cNvSpPr/>
          <p:nvPr/>
        </p:nvSpPr>
        <p:spPr>
          <a:xfrm>
            <a:off x="8844546" y="183027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805522" y="5000955"/>
            <a:ext cx="453675" cy="1360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714640" y="2901249"/>
            <a:ext cx="360043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ежемесячное денежное вознаграждение за  классное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руководство педагогическим работникам (2 533 чел.);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843475" y="3317655"/>
            <a:ext cx="480452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бесплатное горячее питание обучающихся 1-4 классов (26 409 учеников), средняя стоимость питания  44,48 коп.;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63047" y="3731328"/>
            <a:ext cx="416812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устройство многофункциональных спортивных площадок школ.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857517" y="5485438"/>
            <a:ext cx="39513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оснащение музыкальных школ инструментами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3" name="Picture 11" descr="C:\Users\urlapo\Pictures\стрелка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12264">
            <a:off x="2253359" y="5079259"/>
            <a:ext cx="161234" cy="1061609"/>
          </a:xfrm>
          <a:prstGeom prst="rect">
            <a:avLst/>
          </a:prstGeom>
          <a:noFill/>
        </p:spPr>
      </p:pic>
      <p:sp>
        <p:nvSpPr>
          <p:cNvPr id="54" name="Прямоугольник 53"/>
          <p:cNvSpPr/>
          <p:nvPr/>
        </p:nvSpPr>
        <p:spPr>
          <a:xfrm>
            <a:off x="2766780" y="5349357"/>
            <a:ext cx="427854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создание центра цифрового образования "IT-куб"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38175" y="2297040"/>
            <a:ext cx="1219200" cy="293760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10 411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628421" y="6100604"/>
            <a:ext cx="4713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Круглогодичный отдых и оздоровление (902 детей);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питание детей из малообеспеченных и многодетных семей (2 916 детей)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681697" y="6085548"/>
            <a:ext cx="1300629" cy="14380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976780" y="6057900"/>
            <a:ext cx="1542496" cy="23812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источники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26861" y="2676712"/>
            <a:ext cx="18165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88 школ – 61 832 учащихся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93276" y="4127351"/>
            <a:ext cx="27462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160 детских садов – 28 275 дошкольников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227011" y="4572187"/>
            <a:ext cx="1847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855536" y="4400737"/>
            <a:ext cx="39084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458 млн.руб. – питание, стоимость питания в день 107,86 коп.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019425" y="4712924"/>
            <a:ext cx="4524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норматив затрат за присмотр и уход в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/саду на  1-го дошкольника составляет 5 276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/мес., а родительская плата – 2 687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</a:t>
            </a:r>
          </a:p>
        </p:txBody>
      </p:sp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40038" y="47990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12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47842">
            <a:off x="1970094" y="3086574"/>
            <a:ext cx="258639" cy="1042508"/>
          </a:xfrm>
          <a:prstGeom prst="rect">
            <a:avLst/>
          </a:prstGeom>
          <a:noFill/>
        </p:spPr>
      </p:pic>
      <p:graphicFrame>
        <p:nvGraphicFramePr>
          <p:cNvPr id="28" name="Диаграмма 27"/>
          <p:cNvGraphicFramePr/>
          <p:nvPr/>
        </p:nvGraphicFramePr>
        <p:xfrm>
          <a:off x="-438148" y="1971675"/>
          <a:ext cx="3333748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st4.depositphotos.com/7438112/25040/v/950/depositphotos_250409496-stock-illustration-red-arrow-icon-on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3362">
            <a:off x="1426246" y="6008706"/>
            <a:ext cx="1121686" cy="3188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0477" y="2"/>
            <a:ext cx="10801598" cy="578004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«Комплексное благоустройство территории города»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07928" y="17183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6978" y="1647938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79456" y="1752302"/>
            <a:ext cx="1440160" cy="295573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25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446" y="586494"/>
            <a:ext cx="1776183" cy="1114679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94574" y="99473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Повышение уровня безопасности, комфортности и эстетической привлекательности среды проживания населения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4560" y="1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0025586" y="246290"/>
            <a:ext cx="907351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 в год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4 934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212845" y="2522946"/>
            <a:ext cx="37201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«Дорожная сеть»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100" name="Picture 4" descr="https://e7.pngegg.com/pngimages/402/886/png-clipart-three-red-arrows-arrow-transparency-and-translucency-streamlined-arrow-angle-tex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23334">
            <a:off x="2131637" y="2895663"/>
            <a:ext cx="1270291" cy="888752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3129720" y="2763800"/>
            <a:ext cx="39568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замена дорожного полотна, общей площадью 153,1 тыс.м2;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69357" y="3301335"/>
            <a:ext cx="362940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установлено 3 228,6 п.м. ограничивающего пешеходного ограждения перильного типа.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59311" y="2961131"/>
            <a:ext cx="372013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оборудовано 11 пешеходных переходов</a:t>
            </a:r>
          </a:p>
          <a:p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новыми светофорными объектами;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51180" y="5911366"/>
            <a:ext cx="54497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"Общесистемные меры развития дорожного хозяйства»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17099" y="3807562"/>
            <a:ext cx="38108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ремонт автомобильных дорог общего пользования местного значения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26626" y="5507220"/>
            <a:ext cx="20056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и озеленение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136149" y="5052716"/>
            <a:ext cx="47182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реконструкция сетей наружного освещения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571368" y="1745919"/>
          <a:ext cx="3828918" cy="4600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732013" y="2192265"/>
            <a:ext cx="139206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2 687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126624" y="4458030"/>
            <a:ext cx="5171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Вывоз и утилизация отходов, содержание систем видеонаблюдения,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видеофиксации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средств организации дорожного движения и прочие мероприятия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460989" y="6040656"/>
            <a:ext cx="325281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создан центр организации дорожного движения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6" name="Диаграмма 45"/>
          <p:cNvGraphicFramePr/>
          <p:nvPr/>
        </p:nvGraphicFramePr>
        <p:xfrm>
          <a:off x="7575739" y="1947310"/>
          <a:ext cx="4083079" cy="2600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7" name="Скругленный прямоугольник 46"/>
          <p:cNvSpPr/>
          <p:nvPr/>
        </p:nvSpPr>
        <p:spPr>
          <a:xfrm>
            <a:off x="8807931" y="1891527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957731" y="4268860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938680" y="4958794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938680" y="5591578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571911" y="4260701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571911" y="5009151"/>
            <a:ext cx="453675" cy="13608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571911" y="5621519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792" y="4010026"/>
            <a:ext cx="560709" cy="66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25587" y="4724400"/>
            <a:ext cx="1128189" cy="697127"/>
          </a:xfrm>
          <a:prstGeom prst="rect">
            <a:avLst/>
          </a:prstGeom>
          <a:noFill/>
        </p:spPr>
      </p:pic>
      <p:pic>
        <p:nvPicPr>
          <p:cNvPr id="56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372725" y="5505450"/>
            <a:ext cx="466725" cy="619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2"/>
            <a:ext cx="11522075" cy="926696"/>
          </a:xfrm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>Бюджет для граждан</a:t>
            </a:r>
            <a: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>Оглавление</a:t>
            </a:r>
            <a:endParaRPr lang="ru-RU" sz="24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24" name="Объект 2"/>
          <p:cNvSpPr>
            <a:spLocks noGrp="1"/>
          </p:cNvSpPr>
          <p:nvPr>
            <p:ph sz="half" idx="1"/>
          </p:nvPr>
        </p:nvSpPr>
        <p:spPr>
          <a:xfrm>
            <a:off x="449434" y="1304889"/>
            <a:ext cx="10162329" cy="2585554"/>
          </a:xfrm>
          <a:noFill/>
        </p:spPr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1. Вводная часть  …………………………………….…………………………………….	3 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2. Доходы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…………………………………………………………………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……. 	6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3. Расходы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…………………………………………………………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..</a:t>
            </a:r>
            <a:r>
              <a:rPr lang="ru-RU" sz="2000" dirty="0" smtClean="0">
                <a:solidFill>
                  <a:srgbClr val="002060"/>
                </a:solidFill>
              </a:rPr>
              <a:t>.....	</a:t>
            </a: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12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4. Источники финансирования дефицита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…….</a:t>
            </a:r>
            <a:r>
              <a:rPr lang="en-US" sz="2000" dirty="0" smtClean="0">
                <a:solidFill>
                  <a:srgbClr val="002060"/>
                </a:solidFill>
              </a:rPr>
              <a:t>..</a:t>
            </a:r>
            <a:r>
              <a:rPr lang="ru-RU" sz="2000" dirty="0" smtClean="0">
                <a:solidFill>
                  <a:srgbClr val="002060"/>
                </a:solidFill>
              </a:rPr>
              <a:t>.	</a:t>
            </a:r>
            <a:r>
              <a:rPr lang="ru-RU" sz="2000" dirty="0" smtClean="0">
                <a:latin typeface="Cambria" panose="02040503050406030204" pitchFamily="18" charset="0"/>
              </a:rPr>
              <a:t>26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5. Справочная информация……………………………………………………..…….	</a:t>
            </a:r>
            <a:r>
              <a:rPr lang="ru-RU" sz="2000" smtClean="0">
                <a:solidFill>
                  <a:srgbClr val="002060"/>
                </a:solidFill>
                <a:latin typeface="Cambria" panose="02040503050406030204" pitchFamily="18" charset="0"/>
              </a:rPr>
              <a:t>28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3548" y="5077195"/>
            <a:ext cx="697973" cy="934267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4309276" y="3240087"/>
            <a:ext cx="5353370" cy="2177309"/>
          </a:xfrm>
          <a:prstGeom prst="cloudCallout">
            <a:avLst>
              <a:gd name="adj1" fmla="val -83871"/>
              <a:gd name="adj2" fmla="val 4976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Краткий словарь используемых в «Бюджете для граждан» терминов и понятий размещен на сайте Финансового управления</a:t>
            </a:r>
            <a:r>
              <a:rPr lang="en-US" sz="1400" i="1" dirty="0" smtClean="0">
                <a:solidFill>
                  <a:schemeClr val="tx1"/>
                </a:solidFill>
              </a:rPr>
              <a:t> http://www.finnkz.ru/web/budget_open.aspx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0479" y="2"/>
            <a:ext cx="8669963" cy="578004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жилищно-коммунального хозяйства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7279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35393" y="1756810"/>
            <a:ext cx="1440160" cy="319640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285" y="722575"/>
            <a:ext cx="1559343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766780" y="92669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поддержания ЖКХ надлежащем состоянии и обеспечения населения доступными и качественными ЖК услугами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4560" y="1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0025586" y="314331"/>
            <a:ext cx="9073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4 137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681153" y="2362200"/>
          <a:ext cx="4355284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685800" y="24739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70256" y="3866078"/>
            <a:ext cx="48401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Разработка и актуализация схем коммунальной инфраструктуры и строительство, ремонт и реконструкция объектов инженерной инфраструктуры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3104" y="3350326"/>
            <a:ext cx="39923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Жилищное хозяйство и капитальный ремонт жилого фонда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313104" y="4980576"/>
            <a:ext cx="41738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Субсидии и компенсации выпадающих доходов организациям, предоставляющим населению жилищно-коммунальные услуги, возникших в результате установления мер социальной поддержки гражданам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313106" y="2989707"/>
            <a:ext cx="38108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Развитие жилищно-коммунального хозяйства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735751" y="1890161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7485004" y="2219474"/>
          <a:ext cx="4264549" cy="272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9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528" y="4410075"/>
            <a:ext cx="603323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79262" y="5353050"/>
            <a:ext cx="518370" cy="723901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8029416" y="4941110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029416" y="5757600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755295" y="4805028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755295" y="5621519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300413" y="4317098"/>
            <a:ext cx="4748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«Строительство наружной сети канализации микрорайона №7 Новоильинского района»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63888" y="44084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Прямоугольник 45"/>
          <p:cNvSpPr/>
          <p:nvPr/>
        </p:nvSpPr>
        <p:spPr>
          <a:xfrm>
            <a:off x="3348038" y="4650473"/>
            <a:ext cx="49291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«Строительство газовой котельной в микрорайоне №24 Новоильинского района»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5313" y="47037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2513" name="Rectangle 1"/>
          <p:cNvSpPr>
            <a:spLocks noChangeArrowheads="1"/>
          </p:cNvSpPr>
          <p:nvPr/>
        </p:nvSpPr>
        <p:spPr bwMode="auto">
          <a:xfrm>
            <a:off x="2724149" y="3530083"/>
            <a:ext cx="5286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снесено 4 дома признанных аварийными и переселенных в рамках Федерального закона от 21.07.2007 №185-ФЗ</a:t>
            </a:r>
          </a:p>
        </p:txBody>
      </p:sp>
      <p:pic>
        <p:nvPicPr>
          <p:cNvPr id="4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5238" y="35893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0477" y="2"/>
            <a:ext cx="10801598" cy="8088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системы социальной 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защиты населения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2080" y="181122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2078" y="324008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1 549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7" y="1871935"/>
            <a:ext cx="4511977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20858" y="1853427"/>
            <a:ext cx="1440160" cy="308748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494575" y="858658"/>
            <a:ext cx="5670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Повышения эффективности социальной поддержки и повышения качества и доступности предоставления услуг по социальному обслуживанию населения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222369" y="2967924"/>
            <a:ext cx="48766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Повышение качества жизни отдельных категорий граждан, степени их социальной защищенности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22369" y="5689560"/>
            <a:ext cx="52626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развитие сети загородных учреждений с целью оздоровления детей, оказавшихся в трудной жизненной ситуации; проведение социально значимых мероприятий </a:t>
            </a:r>
            <a:endParaRPr lang="ru-RU" sz="1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222369" y="5077192"/>
            <a:ext cx="4536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Комитета по реализации муниципальной программы</a:t>
            </a:r>
            <a:endParaRPr lang="ru-RU" sz="1000" dirty="0"/>
          </a:p>
        </p:txBody>
      </p:sp>
      <p:pic>
        <p:nvPicPr>
          <p:cNvPr id="38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7317" y="4023907"/>
            <a:ext cx="560709" cy="7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343" y="722575"/>
            <a:ext cx="1723967" cy="1088654"/>
          </a:xfrm>
          <a:prstGeom prst="rect">
            <a:avLst/>
          </a:prstGeom>
          <a:noFill/>
        </p:spPr>
      </p:pic>
      <p:pic>
        <p:nvPicPr>
          <p:cNvPr id="40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4560" y="1"/>
            <a:ext cx="2857515" cy="2015352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10025586" y="314331"/>
            <a:ext cx="9073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2 844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408948" y="2114699"/>
          <a:ext cx="3810873" cy="4150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Диаграмма 42"/>
          <p:cNvGraphicFramePr/>
          <p:nvPr/>
        </p:nvGraphicFramePr>
        <p:xfrm>
          <a:off x="7485004" y="2151433"/>
          <a:ext cx="4203632" cy="2313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Скругленный прямоугольник 43"/>
          <p:cNvSpPr/>
          <p:nvPr/>
        </p:nvSpPr>
        <p:spPr>
          <a:xfrm>
            <a:off x="8545250" y="1871111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45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16061" y="4792772"/>
            <a:ext cx="1156764" cy="752580"/>
          </a:xfrm>
          <a:prstGeom prst="rect">
            <a:avLst/>
          </a:prstGeom>
          <a:noFill/>
        </p:spPr>
      </p:pic>
      <p:pic>
        <p:nvPicPr>
          <p:cNvPr id="47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340903" y="5550746"/>
            <a:ext cx="508074" cy="748450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9590962" y="4421260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590962" y="5180601"/>
            <a:ext cx="453675" cy="1360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9648111" y="5775285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948206" y="4364110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948205" y="5782078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910105" y="5139769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70608" y="2528372"/>
            <a:ext cx="149634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1 549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89332" y="3284982"/>
            <a:ext cx="40972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3 170 семей получили выплаты при рождении первого ребенка;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89407" y="3504057"/>
            <a:ext cx="36781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1 972 семей, имеющих трех и более детей, получили ежемесячную денежную выплату;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27607" y="3875532"/>
            <a:ext cx="30589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4 781 многодетных семей, воспользовались мерами социальной поддержки;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08581" y="4285107"/>
            <a:ext cx="34399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398 семей, воспользовались материнским капиталом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0532" y="4608957"/>
            <a:ext cx="30589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52 619 ветеранов труда, получили меры социально поддержки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4532" y="3850814"/>
            <a:ext cx="1153994" cy="124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1489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20938" y="3313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5313" y="3513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63963" y="3894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92563" y="42846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68788" y="46942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2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56744">
            <a:off x="2062231" y="5406149"/>
            <a:ext cx="258639" cy="1551091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79875" y="1879270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6240" y="2936079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38440" y="2750075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2487" y="1"/>
            <a:ext cx="8416484" cy="8088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«Формирование современной городской среды на территории Новокузнецкого городского округа»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" y="2015353"/>
            <a:ext cx="4968155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</a:t>
            </a: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136407" y="1888795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</a:t>
            </a: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pic>
        <p:nvPicPr>
          <p:cNvPr id="2050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925" y="790617"/>
            <a:ext cx="1717867" cy="1078082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2676045" y="926699"/>
            <a:ext cx="530736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dirty="0" smtClean="0">
                <a:ea typeface="Verdana" pitchFamily="34" charset="0"/>
                <a:cs typeface="Verdana" pitchFamily="34" charset="0"/>
              </a:rPr>
              <a:t> </a:t>
            </a:r>
            <a:endParaRPr lang="ru-RU" sz="1500" dirty="0" smtClean="0"/>
          </a:p>
          <a:p>
            <a:pPr algn="ctr">
              <a:spcBef>
                <a:spcPts val="600"/>
              </a:spcBef>
            </a:pPr>
            <a:endParaRPr lang="ru-RU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03839" y="790617"/>
            <a:ext cx="576103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200" dirty="0" smtClean="0"/>
              <a:t>Повышение качества и комфорта городской среды путем благоустройства территории города, а также повышение уровня благоустройства территории, развитие благоприятных, комфортных и безопасных условий для проживания.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03841" y="3240088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793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03841" y="4192660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198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03841" y="5145233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45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41420" y="5764395"/>
            <a:ext cx="39016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общественных территорий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241419" y="4907071"/>
            <a:ext cx="36294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68 дворов за счет средств заинтересованных лиц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0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60213" y="5664084"/>
            <a:ext cx="493538" cy="701791"/>
          </a:xfrm>
          <a:prstGeom prst="rect">
            <a:avLst/>
          </a:prstGeom>
          <a:noFill/>
        </p:spPr>
      </p:pic>
      <p:sp>
        <p:nvSpPr>
          <p:cNvPr id="54" name="Прямоугольник 53"/>
          <p:cNvSpPr/>
          <p:nvPr/>
        </p:nvSpPr>
        <p:spPr>
          <a:xfrm>
            <a:off x="8134191" y="5994360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8105616" y="5285376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7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054" y="4884533"/>
            <a:ext cx="536647" cy="70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4560" y="1"/>
            <a:ext cx="2857515" cy="1958467"/>
          </a:xfrm>
          <a:prstGeom prst="rect">
            <a:avLst/>
          </a:prstGeom>
          <a:noFill/>
        </p:spPr>
      </p:pic>
      <p:sp>
        <p:nvSpPr>
          <p:cNvPr id="59" name="Прямоугольник 58"/>
          <p:cNvSpPr/>
          <p:nvPr/>
        </p:nvSpPr>
        <p:spPr>
          <a:xfrm>
            <a:off x="10025586" y="314331"/>
            <a:ext cx="9073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446</a:t>
            </a: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7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85264" y="1905000"/>
          <a:ext cx="4241865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1" name="Диаграмма 60"/>
          <p:cNvGraphicFramePr/>
          <p:nvPr/>
        </p:nvGraphicFramePr>
        <p:xfrm>
          <a:off x="-424473" y="2686049"/>
          <a:ext cx="3710598" cy="379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2" name="Скругленный прямоугольник 31"/>
          <p:cNvSpPr/>
          <p:nvPr/>
        </p:nvSpPr>
        <p:spPr>
          <a:xfrm>
            <a:off x="866775" y="2694395"/>
            <a:ext cx="1381126" cy="31550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243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736245" y="5168344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774345" y="5869169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935775" y="1831645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222370" y="2967924"/>
            <a:ext cx="3720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«формирования современной городской среды»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81835" y="3531301"/>
            <a:ext cx="34479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Благоустроено 68 дворовых территорий многоквартирных домов;</a:t>
            </a:r>
          </a:p>
          <a:p>
            <a:endParaRPr lang="ru-RU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«Сквера у фонтана» ул. Кирова,71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876565" y="5926177"/>
            <a:ext cx="39016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Гос. экспертиза проект. документации по объектам: Площадь общественных мероприятий(Новоильинский район); «Сквер у фонтана» ул. Кирова,71 </a:t>
            </a:r>
          </a:p>
        </p:txBody>
      </p:sp>
      <p:pic>
        <p:nvPicPr>
          <p:cNvPr id="52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151526" y="4158507"/>
            <a:ext cx="1040350" cy="670668"/>
          </a:xfrm>
          <a:prstGeom prst="rect">
            <a:avLst/>
          </a:prstGeom>
          <a:noFill/>
        </p:spPr>
      </p:pic>
      <p:sp>
        <p:nvSpPr>
          <p:cNvPr id="53" name="Прямоугольник 52"/>
          <p:cNvSpPr/>
          <p:nvPr/>
        </p:nvSpPr>
        <p:spPr>
          <a:xfrm>
            <a:off x="8067516" y="4527401"/>
            <a:ext cx="453675" cy="1360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8679095" y="4372269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06688" y="36083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16213" y="40274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3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34396" y="4472603"/>
            <a:ext cx="233393" cy="975788"/>
          </a:xfrm>
          <a:prstGeom prst="rect">
            <a:avLst/>
          </a:prstGeom>
          <a:noFill/>
        </p:spPr>
      </p:pic>
      <p:pic>
        <p:nvPicPr>
          <p:cNvPr id="48" name="Picture 11" descr="C:\Users\urlapo\Pictures\стрелк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93030">
            <a:off x="2548957" y="5322243"/>
            <a:ext cx="189217" cy="1086848"/>
          </a:xfrm>
          <a:prstGeom prst="rect">
            <a:avLst/>
          </a:prstGeom>
          <a:noFill/>
        </p:spPr>
      </p:pic>
      <p:pic>
        <p:nvPicPr>
          <p:cNvPr id="61443" name="Picture 3" descr="C:\Users\urlapo\Pictures\стрелка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216978">
            <a:off x="2353207" y="5671383"/>
            <a:ext cx="184017" cy="965310"/>
          </a:xfrm>
          <a:prstGeom prst="rect">
            <a:avLst/>
          </a:prstGeom>
          <a:noFill/>
        </p:spPr>
      </p:pic>
      <p:pic>
        <p:nvPicPr>
          <p:cNvPr id="61442" name="Picture 2" descr="C:\Users\urlapo\Pictures\стрелка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88544">
            <a:off x="2520202" y="3055742"/>
            <a:ext cx="315234" cy="10908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0479" y="2"/>
            <a:ext cx="8669963" cy="8088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«Обеспечение жилыми помещениями отдельных категорий граждан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2080" y="1743188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4285" y="722575"/>
            <a:ext cx="1559343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94574" y="1334944"/>
            <a:ext cx="5761038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улучшение жилищных условий отдельных категорий граждан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295276" y="2669885"/>
          <a:ext cx="3533775" cy="3810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885825" y="2614097"/>
            <a:ext cx="1343025" cy="281503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406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79520" y="4433517"/>
            <a:ext cx="3901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жилых помещений социальным категориям граждан, по договорам социального найма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275004" y="2890358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жилых помещений в целях предоставления их детям-сиротам и детям, оставшимся без попечения родителей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222369" y="5396980"/>
            <a:ext cx="462748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устойчивого сокращения непригодного для проживания жилищного фонда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389304" y="5890952"/>
            <a:ext cx="43552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социальных выплат молодым семьям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369410" y="1733663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7485004" y="1879271"/>
          <a:ext cx="4264549" cy="2517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39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528" y="4636562"/>
            <a:ext cx="527122" cy="72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48926" y="5514975"/>
            <a:ext cx="493226" cy="752476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8158251" y="5161551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125161" y="4440310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655531" y="5054044"/>
            <a:ext cx="1326670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669570" y="5757601"/>
            <a:ext cx="1379305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2" name="Рисунок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8970" y="314331"/>
            <a:ext cx="1996172" cy="1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Скругленный прямоугольник 44"/>
          <p:cNvSpPr/>
          <p:nvPr/>
        </p:nvSpPr>
        <p:spPr>
          <a:xfrm>
            <a:off x="5203627" y="1757939"/>
            <a:ext cx="1440160" cy="337561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362340" y="6018873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18 молодых семей улучшили жилищные условия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224970" y="5620154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173 квартиры приобретены за 2019-2020 год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038985" y="4736987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173 квартиры приобретены за 2019-2020 год;</a:t>
            </a:r>
          </a:p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 семьи получили выкупную стоимость за изымаемое жилое помещение.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129720" y="3444210"/>
            <a:ext cx="390160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169 специализированных жилых помещений приобретено для детей-сирот</a:t>
            </a:r>
          </a:p>
        </p:txBody>
      </p:sp>
      <p:pic>
        <p:nvPicPr>
          <p:cNvPr id="53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075324" y="3939547"/>
            <a:ext cx="1145126" cy="752580"/>
          </a:xfrm>
          <a:prstGeom prst="rect">
            <a:avLst/>
          </a:prstGeom>
          <a:noFill/>
        </p:spPr>
      </p:pic>
      <p:sp>
        <p:nvSpPr>
          <p:cNvPr id="54" name="Прямоугольник 53"/>
          <p:cNvSpPr/>
          <p:nvPr/>
        </p:nvSpPr>
        <p:spPr>
          <a:xfrm>
            <a:off x="8120151" y="5825641"/>
            <a:ext cx="453675" cy="1360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651016" y="4315119"/>
            <a:ext cx="1378810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0479" y="2"/>
            <a:ext cx="8669963" cy="808836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физической культуры и массового спорта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69934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68742" y="1728235"/>
            <a:ext cx="1440160" cy="300590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609" y="722575"/>
            <a:ext cx="1723967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222371" y="1198862"/>
            <a:ext cx="6169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укрепления здоровья населения путем развития, популяризации массового спорта на территории города</a:t>
            </a: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4560" y="1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0025586" y="314331"/>
            <a:ext cx="9073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1 792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681153" y="2355557"/>
          <a:ext cx="4355284" cy="412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676275" y="2693029"/>
            <a:ext cx="1636829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976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13104" y="5553478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Построен и введен в эксплуатацию «Физкультурно-оздоровительный комплекс», пр. Запсибовцев,16В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3104" y="5956698"/>
            <a:ext cx="4083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Приобретено спортивное оборудование и инвентарь для хоккея в МАФСУ «СШОР Металлург»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583351" y="1880636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7346644" y="1736396"/>
          <a:ext cx="4045256" cy="2721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9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112" y="4870337"/>
            <a:ext cx="607839" cy="81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79264" y="5732169"/>
            <a:ext cx="512587" cy="748007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8067515" y="5345257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105615" y="5961723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755295" y="5191492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764820" y="5892317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60470" y="4689362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учреждений спортивной подготовки, содержание аппарата, мероприятия в области спорта, физической культуры и туризма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2" name="Picture 20" descr="http://www.minpriroda-udm.ru/images/im_news/gerb_r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41999" y="4064739"/>
            <a:ext cx="1192751" cy="820621"/>
          </a:xfrm>
          <a:prstGeom prst="rect">
            <a:avLst/>
          </a:prstGeom>
          <a:noFill/>
        </p:spPr>
      </p:pic>
      <p:sp>
        <p:nvSpPr>
          <p:cNvPr id="53" name="Прямоугольник 52"/>
          <p:cNvSpPr/>
          <p:nvPr/>
        </p:nvSpPr>
        <p:spPr>
          <a:xfrm>
            <a:off x="8057991" y="4626748"/>
            <a:ext cx="453675" cy="1360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8802920" y="4519242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303579" y="2980182"/>
            <a:ext cx="39923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Капитальный ремонт «Арены Кузнецких металлургов»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25687" y="3209925"/>
            <a:ext cx="3379787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11" descr="C:\Users\urlapo\Pictures\стрел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93030">
            <a:off x="2587059" y="4788807"/>
            <a:ext cx="189217" cy="10868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0478" y="2"/>
            <a:ext cx="8760698" cy="716503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defTabSz="1022286">
              <a:defRPr/>
            </a:pPr>
            <a:r>
              <a:rPr lang="ru-RU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defTabSz="1022286">
              <a:defRPr/>
            </a:pPr>
            <a:r>
              <a:rPr lang="ru-RU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«Организация и развитие пассажирских перевозок и координация работы операторов связи на территории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7279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154964" y="1755444"/>
            <a:ext cx="1440160" cy="282906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 руб.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483090" y="6135167"/>
            <a:ext cx="2688484" cy="345009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079" y="704850"/>
            <a:ext cx="1581572" cy="9702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94574" y="994739"/>
            <a:ext cx="60332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благоприятных условий для удовлетворения потребностей населения города в пассажирских перевозках и координации работы операторов связи.</a:t>
            </a: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4560" y="2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10025586" y="314331"/>
            <a:ext cx="9073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1 902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681153" y="2423597"/>
          <a:ext cx="4355284" cy="4056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723900" y="25501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1 036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13104" y="5689559"/>
            <a:ext cx="39923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Управления по созданию условий для организации и предоставления транспортных услуг и услуг связи населению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755295" y="1879270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7212800" y="1743189"/>
          <a:ext cx="4627489" cy="3129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8057991" y="5407835"/>
            <a:ext cx="453675" cy="1360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077040" y="6001153"/>
            <a:ext cx="453675" cy="136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717195" y="5224128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745770" y="5856912"/>
            <a:ext cx="1542496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29720" y="5077193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8 единиц трамвайных пассажирских вагонов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313102" y="2831842"/>
            <a:ext cx="54211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населения города Новокузнецка пассажирским транспортом, перевезено автомобильным и городским электротранспортом города 54,5 млн. пассажиров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313104" y="4805029"/>
            <a:ext cx="52626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подвижного состава для электротранспорта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" name="Picture 2" descr="Кемеровская область 2019_ПП-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8053" y="4692059"/>
            <a:ext cx="641423" cy="81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 descr="C:\Users\org_nach\AppData\Local\Microsoft\Windows\Temporary Internet Files\Content.IE5\JGEXPBLC\Герб_цв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79264" y="5701015"/>
            <a:ext cx="541163" cy="779161"/>
          </a:xfrm>
          <a:prstGeom prst="rect">
            <a:avLst/>
          </a:prstGeom>
          <a:noFill/>
        </p:spPr>
      </p:pic>
      <p:sp>
        <p:nvSpPr>
          <p:cNvPr id="47" name="Прямоугольник 46"/>
          <p:cNvSpPr/>
          <p:nvPr/>
        </p:nvSpPr>
        <p:spPr>
          <a:xfrm>
            <a:off x="3893206" y="3456467"/>
            <a:ext cx="4584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1 пассажира автотранспортом в пределах социального заказа составила  - 62,33 руб., стоимость проезда 20 руб.</a:t>
            </a:r>
          </a:p>
          <a:p>
            <a:endParaRPr lang="ru-RU" sz="1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959882" y="3991269"/>
            <a:ext cx="46221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одного пассажира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горэлектротранспортом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составила - 44,78 руб., стоимость проезда 20 руб.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6" name="AutoShape 2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13106" y="3240089"/>
            <a:ext cx="1314455" cy="141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16338" y="36369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44913" y="41132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Диаграмма 21"/>
          <p:cNvGraphicFramePr>
            <a:graphicFrameLocks/>
          </p:cNvGraphicFramePr>
          <p:nvPr/>
        </p:nvGraphicFramePr>
        <p:xfrm>
          <a:off x="1522279" y="1627544"/>
          <a:ext cx="8795583" cy="4518122"/>
        </p:xfrm>
        <a:graphic>
          <a:graphicData uri="http://schemas.openxmlformats.org/presentationml/2006/ole">
            <p:oleObj spid="_x0000_s186370" r:id="rId4" imgW="6980525" imgH="4785775" progId="Excel.Sheet.8">
              <p:embed/>
            </p:oleObj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148207" y="1097972"/>
            <a:ext cx="9865101" cy="5217803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 w="50800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2020 год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Дефицит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бюджета    </a:t>
            </a:r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</a:t>
            </a: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-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235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том числе: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Кредиты кредитных организаций       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230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 них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Получение кредитов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1 500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Погашение кредитов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-1 270</a:t>
            </a:r>
            <a:endParaRPr lang="ru-RU" sz="24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Бюджетные кредиты                                     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45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 них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Получение кредитов  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181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Погашение кредитов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- 136</a:t>
            </a:r>
            <a:endParaRPr lang="ru-RU" sz="24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Изменение остатков                                        -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510</a:t>
            </a:r>
          </a:p>
        </p:txBody>
      </p:sp>
      <p:sp>
        <p:nvSpPr>
          <p:cNvPr id="26629" name="Заголовок 9"/>
          <p:cNvSpPr txBox="1">
            <a:spLocks/>
          </p:cNvSpPr>
          <p:nvPr/>
        </p:nvSpPr>
        <p:spPr bwMode="auto">
          <a:xfrm>
            <a:off x="0" y="1"/>
            <a:ext cx="11522075" cy="70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ru-RU" sz="2800" b="1" dirty="0" smtClean="0">
                <a:latin typeface="Cambria" pitchFamily="18" charset="0"/>
              </a:rPr>
              <a:t>4. Источники </a:t>
            </a:r>
            <a:r>
              <a:rPr lang="ru-RU" sz="2800" b="1" dirty="0">
                <a:latin typeface="Cambria" pitchFamily="18" charset="0"/>
              </a:rPr>
              <a:t>финансирования дефицита </a:t>
            </a:r>
            <a:r>
              <a:rPr lang="ru-RU" sz="2800" b="1" dirty="0" smtClean="0">
                <a:latin typeface="Cambria" pitchFamily="18" charset="0"/>
              </a:rPr>
              <a:t>бюджета</a:t>
            </a:r>
            <a:endParaRPr lang="ru-RU" sz="2800" b="1" dirty="0">
              <a:latin typeface="Cambri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99440" y="6135166"/>
            <a:ext cx="2592467" cy="345009"/>
          </a:xfrm>
        </p:spPr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0861" y="662341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139" y="178509"/>
            <a:ext cx="10343862" cy="49804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Структура муниципального долга в 2020 году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22220" y="917864"/>
            <a:ext cx="4304775" cy="5340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Увеличение муниципального долга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1400" b="1" dirty="0" smtClean="0">
                <a:solidFill>
                  <a:srgbClr val="00B050"/>
                </a:solidFill>
                <a:latin typeface="Cambria" pitchFamily="18" charset="0"/>
              </a:rPr>
              <a:t>275 </a:t>
            </a: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млн. руб.</a:t>
            </a: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348066" y="1482043"/>
          <a:ext cx="10813947" cy="4773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6331" y="1838170"/>
            <a:ext cx="1296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3 566</a:t>
            </a:r>
            <a:endParaRPr lang="ru-RU" sz="2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4977" y="1647048"/>
            <a:ext cx="1248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3 841</a:t>
            </a:r>
            <a:endParaRPr lang="ru-RU" sz="2400" b="1" dirty="0">
              <a:latin typeface="+mn-lt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29115" y="833515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36309" y="168320"/>
            <a:ext cx="9937790" cy="4853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Cambria" panose="02040503050406030204" pitchFamily="18" charset="0"/>
              </a:rPr>
              <a:t>5. Справочная информация </a:t>
            </a:r>
            <a:r>
              <a:rPr lang="ru-RU" sz="2000" b="1" dirty="0" smtClean="0">
                <a:latin typeface="Cambria" panose="02040503050406030204" pitchFamily="18" charset="0"/>
              </a:rPr>
              <a:t/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200" b="1" dirty="0" smtClean="0">
                <a:latin typeface="Cambria" panose="02040503050406030204" pitchFamily="18" charset="0"/>
              </a:rPr>
              <a:t>Расходы на реализацию национальных проектов в 2020 году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9063" y="718152"/>
          <a:ext cx="7219859" cy="5554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41713" y="1207007"/>
            <a:ext cx="635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Малое и среднее предпринимательство и поддержка </a:t>
            </a:r>
            <a:r>
              <a:rPr lang="ru-RU" b="1" i="1" dirty="0" smtClean="0">
                <a:solidFill>
                  <a:srgbClr val="FF0000"/>
                </a:solidFill>
              </a:rPr>
              <a:t>10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48968" y="2973170"/>
            <a:ext cx="635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Образование                        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76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62550" y="3849518"/>
            <a:ext cx="635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Демография                      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228</a:t>
            </a:r>
            <a:endParaRPr lang="ru-RU" dirty="0" smtClean="0"/>
          </a:p>
        </p:txBody>
      </p:sp>
      <p:sp>
        <p:nvSpPr>
          <p:cNvPr id="19" name="Прямоугольник 18"/>
          <p:cNvSpPr/>
          <p:nvPr/>
        </p:nvSpPr>
        <p:spPr>
          <a:xfrm>
            <a:off x="582460" y="4729273"/>
            <a:ext cx="635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Жилье и городская среда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284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4258" y="5628003"/>
            <a:ext cx="635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Безопасные и качественные дороги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1515</a:t>
            </a:r>
            <a:endParaRPr lang="ru-RU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501354" y="1080031"/>
          <a:ext cx="3756676" cy="52380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54946"/>
                <a:gridCol w="2348241"/>
                <a:gridCol w="753489"/>
              </a:tblGrid>
              <a:tr h="651928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Акселерация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4195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Культурная среда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2012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Цифровая образовательная среда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809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Современная школа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809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Успех каждого ребенка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2012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Финансовая поддержка при рождении детей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809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Спорт – норма жизни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809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Старшее поколение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809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Комфортная среда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229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2012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Сокращение непригодного фонда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55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74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Дорожная сеть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1396</a:t>
                      </a: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7994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Общесистемные меры развития дорожного хозяйства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9837812" y="735701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873" y="0"/>
            <a:ext cx="9937790" cy="827975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latin typeface="Cambria" pitchFamily="18" charset="0"/>
              </a:rPr>
              <a:t/>
            </a:r>
            <a:br>
              <a:rPr lang="en-US" sz="2000" b="1" dirty="0" smtClean="0">
                <a:latin typeface="Cambria" pitchFamily="18" charset="0"/>
              </a:rPr>
            </a:br>
            <a:r>
              <a:rPr lang="ru-RU" sz="2000" b="1" dirty="0" smtClean="0">
                <a:latin typeface="Cambria" pitchFamily="18" charset="0"/>
              </a:rPr>
              <a:t>Меры соц.поддержки для детей сирот и детей, оставшихся без попечения родителей, оказанные в 2020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16936" y="1062781"/>
          <a:ext cx="10888211" cy="4779687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790105"/>
                <a:gridCol w="2004894"/>
                <a:gridCol w="4342093"/>
                <a:gridCol w="1751119"/>
              </a:tblGrid>
              <a:tr h="497690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82382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Единовременное пособие при передаче ребенка на воспитание в семью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</a:t>
                      </a: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При передаче  одного ребенка - 23 405 руб., при усыновлении братьев и сестер, ребенка-инвалида, ребенка старше 7 лет - 178 836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01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Выплата на содержание ребенка, находящегося под опекой (попечительством)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2 512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На ребенка до 10 лет - 5 823 руб., на ребенка в возрасте от 10 до 18 лет - 6 850 руб., на ребенка, являющегося инвалидом, независимо от  возраста - 7 993руб.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175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39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Вознаграждение приемного родителя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372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приемного ребенка до достижения 18 лет - 4 000 руб., за каждого приемного ребенка с 18 по 23 года при очной форме обучения - 3 250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42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9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Единовременное пособие при передаче на воспитание в семью  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ребенка в возрасте от 14 до 18 лет - 10 000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777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Ежемесячное денежное пособие на каждого ребенка, переданного в приемную семью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689</a:t>
                      </a: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На каждого ребенка - 3 600 руб., на каждого ребенка, являющегося инвалидом - 4 500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94332" y="637887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138" y="654534"/>
            <a:ext cx="5171900" cy="182388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+mn-ea"/>
                <a:cs typeface="+mn-cs"/>
              </a:rPr>
              <a:t>Уважаемые новокузнечане!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3978" y="790618"/>
            <a:ext cx="4821993" cy="537523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600" dirty="0" smtClean="0">
                <a:latin typeface="Cambria" panose="02040503050406030204" pitchFamily="18" charset="0"/>
              </a:rPr>
              <a:t>Перед вами «Бюджет для граждан» – это упрощенная версия отчета об исполнении бюджета Новокузнецкого городского округа за 2020 год. Мы постарались кратко, наглядно и доступно изложить сложные финансовые отчеты и механизмы.</a:t>
            </a:r>
          </a:p>
          <a:p>
            <a:pPr algn="just">
              <a:buNone/>
            </a:pPr>
            <a:endParaRPr lang="ru-RU" sz="2600" dirty="0" smtClean="0">
              <a:latin typeface="Cambria" panose="02040503050406030204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Cambria" panose="02040503050406030204" pitchFamily="18" charset="0"/>
              </a:rPr>
              <a:t>		Представленная информация позволит получить ответы на вопросы, связанные с составом доходов бюджета, структурой и динамикой расходов, исполнением муниципальных программ Новокузнецкого городского округа, мерами социальной поддержки граждан и т.п.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4" name="Рисунок 3" descr="Byudzh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739" y="3421273"/>
            <a:ext cx="4816358" cy="2404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46341" y="246288"/>
            <a:ext cx="3052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ambria" pitchFamily="18" charset="0"/>
              </a:rPr>
              <a:t>1. Вводная часть</a:t>
            </a:r>
            <a:endParaRPr lang="ru-RU" sz="2800" b="1" dirty="0">
              <a:latin typeface="Cambria" pitchFamily="18" charset="0"/>
            </a:endParaRPr>
          </a:p>
        </p:txBody>
      </p:sp>
      <p:pic>
        <p:nvPicPr>
          <p:cNvPr id="8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9995" y="0"/>
            <a:ext cx="1352080" cy="80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43" y="178249"/>
            <a:ext cx="9937790" cy="51707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Меры социальной поддержки в сфере образования, оказанные в 2020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8147" y="1002299"/>
          <a:ext cx="10797473" cy="536377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901608"/>
                <a:gridCol w="1905437"/>
                <a:gridCol w="3447933"/>
                <a:gridCol w="1542495"/>
              </a:tblGrid>
              <a:tr h="759558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расходов, </a:t>
                      </a:r>
                      <a:b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kern="1200" dirty="0" err="1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руб.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Льготное питание обучающихся из малообеспеченных семей в муниципальных образовательных учреждениях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</a:t>
                      </a:r>
                      <a:r>
                        <a:rPr lang="ru-RU" sz="1400" u="none" strike="noStrike" baseline="0" dirty="0" smtClean="0"/>
                        <a:t> 908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/>
                        <a:t>50,0 </a:t>
                      </a:r>
                      <a:r>
                        <a:rPr lang="ru-RU" sz="1400" u="none" strike="noStrike" dirty="0"/>
                        <a:t>рублей в день на 1 ребёнка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Материальная поддержка детей из малообеспеченных, многодетных семей в рамках акции "1 сентября - каждому ребёнку"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571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Приобретение одежды и обуви на сумму 5000 рублей, 10000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74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Материальная поддержка детей из малообеспеченных, многодетных и неблагополучных семей в рамках акции "1 сентября - каждому ребёнку"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7 100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Обеспечение первоклассников дневниками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7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Губернаторские стипендии отличникам учебы, обучающимся в </a:t>
                      </a:r>
                      <a:r>
                        <a:rPr lang="ru-RU" sz="1400" u="none" strike="noStrike" dirty="0" smtClean="0"/>
                        <a:t>школах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 </a:t>
                      </a:r>
                      <a:r>
                        <a:rPr lang="ru-RU" sz="1400" u="none" strike="noStrike" dirty="0" smtClean="0"/>
                        <a:t>949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размере 1000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2 - 4-х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;  </a:t>
                      </a:r>
                      <a:r>
                        <a:rPr lang="ru-RU" sz="1400" u="none" strike="noStrike" dirty="0"/>
                        <a:t>1500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5 - 9-х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.; </a:t>
                      </a:r>
                      <a:r>
                        <a:rPr lang="ru-RU" sz="1400" u="none" strike="noStrike" dirty="0"/>
                        <a:t>2000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10 - 11-х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Предоставление бесплатного проезда отличникам учёбы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 </a:t>
                      </a:r>
                      <a:r>
                        <a:rPr lang="ru-RU" sz="1400" u="none" strike="noStrike" dirty="0" smtClean="0"/>
                        <a:t>907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100 рублей в месяц на одного ребёнка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7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Ежемесячные выплаты одиноким родителям, студенческим семьям, родителям имеющим двойню, воспитывающих детей в возрасте от 1,5 до 7 лет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2000 рублей  на каждого ребенка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48880" y="629923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028" y="0"/>
            <a:ext cx="9937790" cy="6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Меры социальной поддержки отдельных категории граждан, оказанные в 2020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07670" y="858657"/>
          <a:ext cx="10797474" cy="537798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807045"/>
                <a:gridCol w="1905437"/>
                <a:gridCol w="1723967"/>
                <a:gridCol w="1361025"/>
              </a:tblGrid>
              <a:tr h="1225312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900" kern="1200" dirty="0" smtClean="0">
                          <a:solidFill>
                            <a:schemeClr val="tx2"/>
                          </a:solidFill>
                        </a:rPr>
                        <a:t>Наименование</a:t>
                      </a:r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 меры </a:t>
                      </a:r>
                      <a:endParaRPr lang="ru-RU" sz="17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Размер поддержки, руб.</a:t>
                      </a:r>
                      <a:endParaRPr lang="ru-RU" sz="17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 расходов,</a:t>
                      </a:r>
                      <a:b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700" u="none" strike="noStrike" kern="1200" dirty="0" err="1" smtClean="0">
                          <a:solidFill>
                            <a:schemeClr val="tx2"/>
                          </a:solidFill>
                        </a:rPr>
                        <a:t>млн</a:t>
                      </a:r>
                      <a:r>
                        <a:rPr lang="ru-RU" sz="1700" u="none" strike="noStrike" kern="1200" dirty="0" smtClean="0">
                          <a:solidFill>
                            <a:schemeClr val="tx2"/>
                          </a:solidFill>
                        </a:rPr>
                        <a:t> руб. </a:t>
                      </a:r>
                      <a:endParaRPr lang="ru-RU" sz="17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82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/>
                        <a:t>Бесплатное питание в период учебного процесса для учащихся муниципальных ОУ из многодетных семей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1 799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/>
                        <a:t>Ежемесячное пособие на ребенка военнослужащего, проходящего военную службу по призыву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15 </a:t>
                      </a:r>
                      <a:r>
                        <a:rPr lang="ru-RU" sz="1800" u="none" strike="noStrike" dirty="0" smtClean="0"/>
                        <a:t>422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6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/>
                        <a:t>Ежемесячная выплата в связи с рождением первого </a:t>
                      </a:r>
                      <a:r>
                        <a:rPr lang="ru-RU" sz="1800" u="none" strike="noStrike" dirty="0" smtClean="0"/>
                        <a:t>ребенка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1 637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10 778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123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4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/>
                        <a:t>Ежемесячная денежная выплата гражданам с хронической почечной недостаточностью, нуждающихся в прохождении процедуры амбулаторного гемодиализа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177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1 000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9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/>
                        <a:t>Единовременная денежная выплата молодым специалистам в возрасте до 35 лет, имеющим высшее </a:t>
                      </a:r>
                      <a:r>
                        <a:rPr lang="ru-RU" sz="1800" u="none" strike="noStrike" dirty="0" smtClean="0"/>
                        <a:t>мед </a:t>
                      </a:r>
                      <a:r>
                        <a:rPr lang="ru-RU" sz="1800" u="none" strike="noStrike" dirty="0"/>
                        <a:t>образование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68 965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96504" y="515623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018" y="0"/>
            <a:ext cx="9617919" cy="85865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+mn-ea"/>
                <a:cs typeface="Arial" pitchFamily="34" charset="0"/>
              </a:rPr>
              <a:t>Сведения о средней заработной плате отдельных категорий работников муниципальных учреждений</a:t>
            </a:r>
            <a:endParaRPr lang="ru-RU" sz="1400" b="1" dirty="0" smtClean="0">
              <a:latin typeface="Cambria" pitchFamily="18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6935" y="994743"/>
          <a:ext cx="10162327" cy="3534099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6895864"/>
                <a:gridCol w="1664044"/>
                <a:gridCol w="1602419"/>
              </a:tblGrid>
              <a:tr h="5274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Наименование показателя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2019  год, 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в руб.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2020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в руб.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9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 муниципальных дошкольных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34 692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36 744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4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муниципальных общеобразовательных 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34 548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38 248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4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</a:t>
                      </a:r>
                      <a:r>
                        <a:rPr lang="ru-RU" sz="1700" u="none" strike="noStrike" dirty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дополнительного </a:t>
                      </a:r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образования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34 537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36 513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Социальные работники 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34 938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37 227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Работники культуры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34 030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34 028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89138" y="4668946"/>
            <a:ext cx="8982773" cy="1292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Расходы осуществлялись в целях обеспечения мероприятий, предусмотренных Указом Президента РФ от 07.05.2012 №597 «О мероприятиях</a:t>
            </a:r>
            <a:r>
              <a:rPr kumimoji="0" lang="ru-RU" sz="20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 по реализации государственной социальной политики»</a:t>
            </a:r>
            <a:endParaRPr kumimoji="0" lang="ru-RU" sz="20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96504" y="591823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873" y="110206"/>
            <a:ext cx="9937790" cy="74845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Информация по кредиторской и дебиторской задолженности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16933" y="926700"/>
          <a:ext cx="10901244" cy="5375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89165" y="1459065"/>
            <a:ext cx="2321612" cy="459700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/>
              <a:t>Задолженность учреждений города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10890" y="589718"/>
            <a:ext cx="1521214" cy="291345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4"/>
          <p:cNvSpPr/>
          <p:nvPr/>
        </p:nvSpPr>
        <p:spPr>
          <a:xfrm>
            <a:off x="339206" y="178249"/>
            <a:ext cx="10793600" cy="874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2878" tIns="162878" rIns="162878" bIns="162878" numCol="1" spcCol="1270" anchor="ctr" anchorCtr="0">
            <a:noAutofit/>
          </a:bodyPr>
          <a:lstStyle/>
          <a:p>
            <a:pPr algn="ctr" defTabSz="19002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450" dirty="0" smtClean="0">
                <a:solidFill>
                  <a:schemeClr val="tx1"/>
                </a:solidFill>
              </a:rPr>
              <a:t>Контактная информация для граждан</a:t>
            </a:r>
            <a:endParaRPr lang="ru-RU" sz="3450" dirty="0">
              <a:solidFill>
                <a:schemeClr val="tx1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316937" y="1076395"/>
          <a:ext cx="10916137" cy="4545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811930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596" y="134658"/>
            <a:ext cx="9831171" cy="628379"/>
          </a:xfrm>
        </p:spPr>
        <p:txBody>
          <a:bodyPr anchor="b">
            <a:noAutofit/>
          </a:bodyPr>
          <a:lstStyle/>
          <a:p>
            <a:pPr algn="l"/>
            <a:r>
              <a:rPr lang="ru-RU" sz="3200" dirty="0" smtClean="0">
                <a:solidFill>
                  <a:srgbClr val="002060"/>
                </a:solidFill>
              </a:rPr>
              <a:t>Открытые информационные ресурсы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67567" y="3508084"/>
            <a:ext cx="5246859" cy="494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hlinkClick r:id="rId2"/>
              </a:rPr>
              <a:t>Бюджет для граждан Кемеровской области</a:t>
            </a:r>
            <a:endParaRPr lang="ru-RU" sz="1600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pic>
        <p:nvPicPr>
          <p:cNvPr id="4" name="Рисунок 3" descr="Minf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7642" y="1559587"/>
            <a:ext cx="764973" cy="6998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6791" y="2280875"/>
            <a:ext cx="5206672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hlinkClick r:id="rId4"/>
              </a:rPr>
              <a:t>Бюджет для граждан Российской Федерации</a:t>
            </a:r>
            <a:endParaRPr lang="ru-RU" sz="1600" dirty="0"/>
          </a:p>
          <a:p>
            <a:pPr algn="ctr"/>
            <a:endParaRPr lang="ru-RU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293177" y="5546902"/>
            <a:ext cx="107278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/>
              <a:t>	</a:t>
            </a:r>
            <a:r>
              <a:rPr lang="ru-RU" sz="1350" dirty="0" smtClean="0"/>
              <a:t>  </a:t>
            </a:r>
            <a:r>
              <a:rPr lang="en-US" sz="1350" dirty="0" smtClean="0"/>
              <a:t>© </a:t>
            </a:r>
            <a:r>
              <a:rPr lang="ru-RU" sz="1050" dirty="0" smtClean="0"/>
              <a:t>Автор </a:t>
            </a:r>
            <a:r>
              <a:rPr lang="ru-RU" sz="1050" dirty="0"/>
              <a:t>титульного рисунка </a:t>
            </a:r>
            <a:r>
              <a:rPr lang="ru-RU" sz="1050" dirty="0" smtClean="0"/>
              <a:t>«Кузнецкая крепость» – </a:t>
            </a:r>
            <a:r>
              <a:rPr lang="ru-RU" sz="1050" dirty="0"/>
              <a:t>Савино</a:t>
            </a:r>
            <a:r>
              <a:rPr lang="en-US" sz="1050" dirty="0"/>
              <a:t>ff </a:t>
            </a:r>
            <a:r>
              <a:rPr lang="ru-RU" sz="1050" dirty="0"/>
              <a:t>Дмитрий</a:t>
            </a:r>
          </a:p>
        </p:txBody>
      </p:sp>
      <p:pic>
        <p:nvPicPr>
          <p:cNvPr id="10" name="Рисунок 9" descr="logotip.gif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4453" y="4283340"/>
            <a:ext cx="2077417" cy="778913"/>
          </a:xfrm>
          <a:prstGeom prst="rect">
            <a:avLst/>
          </a:prstGeom>
        </p:spPr>
      </p:pic>
      <p:pic>
        <p:nvPicPr>
          <p:cNvPr id="1028" name="Picture 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10392" y="2526864"/>
            <a:ext cx="2848503" cy="66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index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27408" y="2728204"/>
            <a:ext cx="905449" cy="719472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964638" y="5445360"/>
            <a:ext cx="3403032" cy="1501"/>
          </a:xfrm>
          <a:prstGeom prst="line">
            <a:avLst/>
          </a:prstGeom>
          <a:ln w="158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Ð³ÐµÑÐ± Ð½Ð¾Ð²Ð¾ÐºÑÐ·Ð½ÐµÑÐºÐ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4076" y="3838576"/>
            <a:ext cx="1119219" cy="839286"/>
          </a:xfrm>
          <a:prstGeom prst="rect">
            <a:avLst/>
          </a:prstGeom>
          <a:noFill/>
        </p:spPr>
      </p:pic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5605252" y="4646529"/>
            <a:ext cx="5246859" cy="49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/>
              </a:rPr>
              <a:t>Бюджет для граждан города Новокузнецка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ÐÑÐ¸ÑÐ¸Ð°Ð»ÑÐ½ÑÐ¹ ÑÐ°Ð¹Ñ Ð°Ð´Ð¼Ð¸Ð½Ð¸ÑÑÑÐ°ÑÐ¸Ð¸ Ð³Ð¾ÑÐ¾Ð´Ð° ÐÐ¾Ð²Ð¾ÐºÑÐ·Ð½ÐµÑÐº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11292" y="3497301"/>
            <a:ext cx="2738832" cy="607969"/>
          </a:xfrm>
          <a:prstGeom prst="rect">
            <a:avLst/>
          </a:prstGeom>
          <a:noFill/>
        </p:spPr>
      </p:pic>
      <p:pic>
        <p:nvPicPr>
          <p:cNvPr id="3075" name="Picture 3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71213" y="1597631"/>
            <a:ext cx="2757173" cy="55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0488" y="178250"/>
            <a:ext cx="9861099" cy="617160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ambria" pitchFamily="18" charset="0"/>
              </a:rPr>
              <a:t>Список источников и литературы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16937" y="1334946"/>
            <a:ext cx="11010695" cy="4772537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Конституция Российской Федерации (принята всенародным голосованием 12.12.1993).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Бюджетный кодекс Российской Федерации от 31.07.1998 № 145-ФЗ.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Налоговый кодекс Российской Федерации (часть первая) от 31.07.1998 № 146-ФЗ.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Налоговый кодекс Российской Федерации (часть вторая) от 05.08.2000 № 117-ФЗ.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Федеральный Закон от 06.10.2003 № 131-ФЗ «Об общих принципах организации местного самоуправления в Российской Федерации».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Федеральный закон от 08.05.2010 № 83-ФЗ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Основные направления бюджетной политики на 2018 год и плановый период 2019 и 2020 годов.</a:t>
            </a:r>
            <a:endParaRPr lang="ru-RU" sz="1200" dirty="0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Закон Кемеровской области от 24.11.2005 № 134-ОЗ «О межбюджетных отношениях в Кемеровской области».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Устав Новокузнецкого городского округа.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Решение Новокузнецкого городского Совета народных депутатов от </a:t>
            </a:r>
            <a:r>
              <a:rPr lang="ru-RU" sz="1200" dirty="0" smtClean="0"/>
              <a:t>16.03.2016 </a:t>
            </a:r>
            <a:r>
              <a:rPr lang="ru-RU" sz="1200" dirty="0"/>
              <a:t>№ </a:t>
            </a:r>
            <a:r>
              <a:rPr lang="ru-RU" sz="1200" dirty="0" smtClean="0"/>
              <a:t>2/25 </a:t>
            </a:r>
            <a:r>
              <a:rPr lang="ru-RU" sz="1200" dirty="0"/>
              <a:t>«Об утверждении Положения о бюджетном процессе в Новокузнецком городском округе».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Постановление </a:t>
            </a:r>
            <a:r>
              <a:rPr lang="ru-RU" sz="1200" dirty="0" smtClean="0"/>
              <a:t>администрации города </a:t>
            </a:r>
            <a:r>
              <a:rPr lang="ru-RU" sz="1200" dirty="0"/>
              <a:t>Новокузнецка от </a:t>
            </a:r>
            <a:r>
              <a:rPr lang="ru-RU" sz="1200" dirty="0" smtClean="0"/>
              <a:t>10.04.2014 </a:t>
            </a:r>
            <a:r>
              <a:rPr lang="ru-RU" sz="1200" dirty="0"/>
              <a:t>№ </a:t>
            </a:r>
            <a:r>
              <a:rPr lang="ru-RU" sz="1200" dirty="0" smtClean="0"/>
              <a:t>54 </a:t>
            </a:r>
            <a:r>
              <a:rPr lang="ru-RU" sz="1200" dirty="0"/>
              <a:t>«О реализации норм Бюджетного кодекса Российской Федерации».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Решение Новокузнецкого городского Совета народных депутатов от 28.05.2019 № 6/48 «Об утверждении отчета об исполнении бюджета Новокузнецкого городского округа за 2018 год».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Решение Новокузнецкого городского Совета народных депутатов от </a:t>
            </a:r>
            <a:r>
              <a:rPr lang="ru-RU" sz="1200" dirty="0" smtClean="0">
                <a:solidFill>
                  <a:schemeClr val="accent1">
                    <a:lumMod val="10000"/>
                  </a:schemeClr>
                </a:solidFill>
              </a:rPr>
              <a:t>26.05.2020</a:t>
            </a:r>
            <a:r>
              <a:rPr lang="ru-RU" sz="1200" dirty="0" smtClean="0">
                <a:solidFill>
                  <a:schemeClr val="tx2"/>
                </a:solidFill>
              </a:rPr>
              <a:t> </a:t>
            </a:r>
            <a:r>
              <a:rPr lang="ru-RU" sz="1200" dirty="0" smtClean="0"/>
              <a:t>№6/38 </a:t>
            </a:r>
            <a:r>
              <a:rPr lang="ru-RU" sz="1200" dirty="0" smtClean="0">
                <a:solidFill>
                  <a:schemeClr val="tx2"/>
                </a:solidFill>
              </a:rPr>
              <a:t>«</a:t>
            </a:r>
            <a:r>
              <a:rPr lang="ru-RU" sz="1200" dirty="0" smtClean="0"/>
              <a:t>Об утверждении отчета об исполнении бюджета Новокузнецкого городского округа за 2019 год».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Приказ МФ РФ от 22.09.2015 №145н «Об утверждении методических рекомендаций по представлению бюджетов субъектов РФ и местных бюджетов и отчетов об их исполнении в доступной для граждан форме»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1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293597" y="1230699"/>
            <a:ext cx="10967605" cy="129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62"/>
          </a:p>
        </p:txBody>
      </p:sp>
    </p:spTree>
    <p:extLst>
      <p:ext uri="{BB962C8B-B14F-4D97-AF65-F5344CB8AC3E}">
        <p14:creationId xmlns="" xmlns:p14="http://schemas.microsoft.com/office/powerpoint/2010/main" val="236867261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0076" y="858656"/>
            <a:ext cx="9990660" cy="55113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ru-RU" sz="1500" b="1" dirty="0" smtClean="0"/>
              <a:t>ЕНВД</a:t>
            </a:r>
            <a:r>
              <a:rPr lang="ru-RU" sz="1500" dirty="0" smtClean="0"/>
              <a:t> – единый налог на вмененный доход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КО</a:t>
            </a:r>
            <a:r>
              <a:rPr lang="ru-RU" sz="1500" dirty="0" smtClean="0"/>
              <a:t> – Кемеровская область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МКД</a:t>
            </a:r>
            <a:r>
              <a:rPr lang="ru-RU" sz="1500" dirty="0" smtClean="0"/>
              <a:t> – многоквартирный дом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МП – </a:t>
            </a:r>
            <a:r>
              <a:rPr lang="ru-RU" sz="1500" dirty="0" smtClean="0"/>
              <a:t>муниципальная программа,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ПП</a:t>
            </a:r>
            <a:r>
              <a:rPr lang="ru-RU" sz="1500" dirty="0" smtClean="0"/>
              <a:t> – подпрограмма в муниципальной программе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Мероприятие</a:t>
            </a:r>
            <a:r>
              <a:rPr lang="ru-RU" sz="1500" dirty="0" smtClean="0"/>
              <a:t> (отдельное мероприятие) – структурная единица муниципальной программы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МБТ</a:t>
            </a:r>
            <a:r>
              <a:rPr lang="ru-RU" sz="1500" dirty="0" smtClean="0"/>
              <a:t> – межбюджетные трансферты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НГО</a:t>
            </a:r>
            <a:r>
              <a:rPr lang="ru-RU" sz="1500" dirty="0" smtClean="0"/>
              <a:t> – Новокузнецкий городской округ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НДПИ</a:t>
            </a:r>
            <a:r>
              <a:rPr lang="ru-RU" sz="1500" dirty="0" smtClean="0"/>
              <a:t> – налог на добычу полезных ископаемых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НДС</a:t>
            </a:r>
            <a:r>
              <a:rPr lang="ru-RU" sz="1500" dirty="0" smtClean="0"/>
              <a:t> – налог на добавленную стоимость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НДФЛ</a:t>
            </a:r>
            <a:r>
              <a:rPr lang="ru-RU" sz="1500" dirty="0" smtClean="0"/>
              <a:t> – налог на доходы физических лиц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СНД</a:t>
            </a:r>
            <a:r>
              <a:rPr lang="ru-RU" sz="1500" dirty="0" smtClean="0"/>
              <a:t> – Совет народных депутатов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УСН</a:t>
            </a:r>
            <a:r>
              <a:rPr lang="ru-RU" sz="1500" dirty="0" smtClean="0"/>
              <a:t> – упрощенная система налогообложения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ФО</a:t>
            </a:r>
            <a:r>
              <a:rPr lang="ru-RU" sz="1500" dirty="0" smtClean="0"/>
              <a:t> – финансовый орган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ПСД – </a:t>
            </a:r>
            <a:r>
              <a:rPr lang="ru-RU" sz="1500" dirty="0" smtClean="0"/>
              <a:t>проектно-сметная документация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ПИР –</a:t>
            </a:r>
            <a:r>
              <a:rPr lang="ru-RU" sz="1500" dirty="0" smtClean="0"/>
              <a:t> проектно-изыскательские работы</a:t>
            </a:r>
          </a:p>
          <a:p>
            <a:pPr>
              <a:lnSpc>
                <a:spcPct val="120000"/>
              </a:lnSpc>
            </a:pPr>
            <a:endParaRPr lang="ru-RU" sz="1600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0" y="790619"/>
            <a:ext cx="10941377" cy="3193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62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4996" y="178250"/>
            <a:ext cx="6532088" cy="617160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ambria" pitchFamily="18" charset="0"/>
              </a:rPr>
              <a:t>Список </a:t>
            </a: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использованных сокращений</a:t>
            </a:r>
            <a:endParaRPr lang="ru-RU" sz="2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6363" y="933254"/>
          <a:ext cx="11104955" cy="549231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889253"/>
                <a:gridCol w="2037924"/>
                <a:gridCol w="1657972"/>
                <a:gridCol w="1519806"/>
              </a:tblGrid>
              <a:tr h="31696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 показателя</a:t>
                      </a:r>
                      <a:endParaRPr lang="ru-RU" sz="1200" dirty="0"/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kern="1200" dirty="0" smtClean="0"/>
                        <a:t>Единица измерения</a:t>
                      </a:r>
                      <a:endParaRPr lang="ru-RU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kern="1200" dirty="0" smtClean="0"/>
                        <a:t>2019 год</a:t>
                      </a:r>
                      <a:endParaRPr lang="ru-RU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 год 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401958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Оборот организаций </a:t>
                      </a:r>
                      <a:endParaRPr lang="ru-RU" sz="1200" u="none" strike="noStrike" kern="1200" dirty="0" smtClean="0"/>
                    </a:p>
                    <a:p>
                      <a:pPr marL="85725" indent="0" algn="l" fontAlgn="b"/>
                      <a:r>
                        <a:rPr lang="ru-RU" sz="1200" u="none" strike="noStrike" kern="1200" dirty="0" smtClean="0"/>
                        <a:t>(</a:t>
                      </a:r>
                      <a:r>
                        <a:rPr lang="ru-RU" sz="1200" u="none" strike="noStrike" kern="1200" dirty="0"/>
                        <a:t>без субъектов малого предпринимательства)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в действующих ценах, млн </a:t>
                      </a:r>
                      <a:r>
                        <a:rPr lang="ru-RU" sz="1200" u="none" strike="noStrike" kern="1200" dirty="0"/>
                        <a:t>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771 541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860 964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138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Инвестиции в основной капитал за счет всех источников финансирования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 err="1" smtClean="0"/>
                        <a:t>млрд</a:t>
                      </a:r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/>
                        <a:t>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34,7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32,5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142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Оборот розничной </a:t>
                      </a:r>
                      <a:r>
                        <a:rPr lang="ru-RU" sz="1200" u="none" strike="noStrike" kern="1200" dirty="0" smtClean="0"/>
                        <a:t>торговли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 err="1" smtClean="0"/>
                        <a:t>млн</a:t>
                      </a:r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/>
                        <a:t>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111 108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104 718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142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Оборот </a:t>
                      </a:r>
                      <a:r>
                        <a:rPr lang="ru-RU" sz="1200" u="none" strike="noStrike" kern="1200" dirty="0" smtClean="0"/>
                        <a:t>общественного питания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 err="1" smtClean="0"/>
                        <a:t>млн</a:t>
                      </a:r>
                      <a:r>
                        <a:rPr lang="ru-RU" sz="1200" u="none" strike="noStrike" kern="1200" dirty="0" smtClean="0"/>
                        <a:t> 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6 798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5 791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142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Объем платных услуг населению 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 err="1" smtClean="0"/>
                        <a:t>млн</a:t>
                      </a:r>
                      <a:r>
                        <a:rPr lang="ru-RU" sz="1200" u="none" strike="noStrike" kern="1200" dirty="0" smtClean="0"/>
                        <a:t> </a:t>
                      </a:r>
                      <a:r>
                        <a:rPr lang="ru-RU" sz="1200" u="none" strike="noStrike" kern="1200" dirty="0"/>
                        <a:t>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839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22 172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142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Ввод в действие жилых домов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тыс</a:t>
                      </a:r>
                      <a:r>
                        <a:rPr lang="ru-RU" sz="1200" u="none" strike="noStrike" kern="1200" dirty="0"/>
                        <a:t>. </a:t>
                      </a:r>
                      <a:r>
                        <a:rPr lang="ru-RU" sz="1200" u="none" strike="noStrike" kern="1200" dirty="0" smtClean="0"/>
                        <a:t>кв. м.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150,5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149,9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142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Индекс потребительских цен в Кемеровской области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% </a:t>
                      </a:r>
                      <a:r>
                        <a:rPr lang="ru-RU" sz="1200" u="none" strike="noStrike" kern="1200" dirty="0"/>
                        <a:t>к пред. году 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103,9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104,6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620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Численность постоянного населения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тыс</a:t>
                      </a:r>
                      <a:r>
                        <a:rPr lang="ru-RU" sz="1200" u="none" strike="noStrike" kern="1200" dirty="0"/>
                        <a:t>. человек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549,4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544,6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341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Численность лиц, не занятых трудовой деятельностью и ищущих </a:t>
                      </a:r>
                      <a:r>
                        <a:rPr lang="ru-RU" sz="1200" u="none" strike="noStrike" kern="1200" dirty="0" smtClean="0"/>
                        <a:t>работу </a:t>
                      </a:r>
                      <a:r>
                        <a:rPr lang="ru-RU" sz="1200" i="1" u="none" strike="noStrike" kern="1200" dirty="0" smtClean="0"/>
                        <a:t>(на конец</a:t>
                      </a:r>
                      <a:r>
                        <a:rPr lang="ru-RU" sz="1200" i="1" u="none" strike="noStrike" kern="1200" baseline="0" dirty="0" smtClean="0"/>
                        <a:t> декабря отчетного года)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тыс</a:t>
                      </a:r>
                      <a:r>
                        <a:rPr lang="ru-RU" sz="1200" u="none" strike="noStrike" kern="1200" dirty="0"/>
                        <a:t>. человек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2,956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9,685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341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Численность населения в трудоспособном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возрасте </a:t>
                      </a:r>
                    </a:p>
                    <a:p>
                      <a:pPr marL="85725" indent="0" algn="l" fontAlgn="b"/>
                      <a:r>
                        <a:rPr lang="ru-RU" sz="12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(на 1 января отчетного года)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тыс. человек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313,0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316,6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620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Численность зарегистрированных безработных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тыс</a:t>
                      </a:r>
                      <a:r>
                        <a:rPr lang="ru-RU" sz="1200" u="none" strike="noStrike" kern="1200" dirty="0"/>
                        <a:t>. человек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2,539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8,253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061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Уровень зарегистрированной безработицы, в процентах к трудоспособному </a:t>
                      </a:r>
                      <a:r>
                        <a:rPr lang="ru-RU" sz="1200" u="none" strike="noStrike" kern="1200" dirty="0" smtClean="0"/>
                        <a:t>населению </a:t>
                      </a:r>
                    </a:p>
                    <a:p>
                      <a:pPr marL="85725" indent="0" algn="l" fontAlgn="b"/>
                      <a:r>
                        <a:rPr lang="ru-RU" sz="1200" i="1" u="none" strike="noStrike" kern="1200" dirty="0" smtClean="0"/>
                        <a:t>(на конец декабря отчетного</a:t>
                      </a:r>
                      <a:r>
                        <a:rPr lang="ru-RU" sz="1200" i="1" u="none" strike="noStrike" kern="1200" baseline="0" dirty="0" smtClean="0"/>
                        <a:t> года)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%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0615">
                <a:tc>
                  <a:txBody>
                    <a:bodyPr/>
                    <a:lstStyle/>
                    <a:p>
                      <a:pPr marL="85725" indent="0" algn="l" fontAlgn="b">
                        <a:tabLst/>
                      </a:pPr>
                      <a:r>
                        <a:rPr lang="ru-RU" sz="1200" u="none" strike="noStrike" kern="1200" dirty="0"/>
                        <a:t>Численность пенсионеров, состоящих на учете в системе Пенсионного фонда </a:t>
                      </a:r>
                      <a:r>
                        <a:rPr lang="ru-RU" sz="1200" u="none" strike="noStrike" kern="1200" dirty="0" smtClean="0"/>
                        <a:t>РФ </a:t>
                      </a:r>
                    </a:p>
                    <a:p>
                      <a:pPr marL="85725" indent="0" algn="l" fontAlgn="b">
                        <a:tabLst/>
                      </a:pPr>
                      <a:r>
                        <a:rPr lang="ru-RU" sz="1200" i="1" u="none" strike="noStrike" kern="1200" dirty="0" smtClean="0"/>
                        <a:t>(на</a:t>
                      </a:r>
                      <a:r>
                        <a:rPr lang="ru-RU" sz="1200" i="1" u="none" strike="noStrike" kern="1200" baseline="0" dirty="0" smtClean="0"/>
                        <a:t> 1 января года, следующего за отчетным)</a:t>
                      </a:r>
                      <a:endParaRPr lang="ru-RU" sz="1200" b="0" i="1" u="none" strike="noStrik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тыс. человек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167,972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165,358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341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 smtClean="0"/>
                        <a:t>Номинальная начисленная заработная плата работников организаций (без субъектов малого предпринимательства)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46 005,5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48 610,6 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0259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200" u="none" strike="noStrike" kern="1200" dirty="0"/>
                        <a:t>Величина прожиточного минимума (в среднем на душу населения)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u="none" strike="noStrike" kern="1200" dirty="0" smtClean="0"/>
                        <a:t> рублей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9 764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10 403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162" name="TextBox 8"/>
          <p:cNvSpPr txBox="1">
            <a:spLocks noChangeArrowheads="1"/>
          </p:cNvSpPr>
          <p:nvPr/>
        </p:nvSpPr>
        <p:spPr bwMode="auto">
          <a:xfrm>
            <a:off x="4" y="110206"/>
            <a:ext cx="110400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Показатели </a:t>
            </a:r>
            <a:r>
              <a:rPr lang="ru-RU" sz="2000" b="1" dirty="0">
                <a:latin typeface="Cambria" pitchFamily="18" charset="0"/>
              </a:rPr>
              <a:t>социально-экономического развития </a:t>
            </a:r>
            <a:r>
              <a:rPr lang="ru-RU" sz="2000" b="1" dirty="0" smtClean="0">
                <a:latin typeface="Cambria" pitchFamily="18" charset="0"/>
              </a:rPr>
              <a:t>Новокузнецкого </a:t>
            </a:r>
            <a:r>
              <a:rPr lang="ru-RU" sz="2000" b="1" dirty="0">
                <a:latin typeface="Cambria" pitchFamily="18" charset="0"/>
              </a:rPr>
              <a:t>городского округа 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ru-RU" sz="2000" b="1" dirty="0">
                <a:latin typeface="Cambria" pitchFamily="18" charset="0"/>
              </a:rPr>
              <a:t>за </a:t>
            </a:r>
            <a:r>
              <a:rPr lang="ru-RU" sz="2000" b="1" dirty="0" smtClean="0">
                <a:latin typeface="Cambria" pitchFamily="18" charset="0"/>
              </a:rPr>
              <a:t>2019 </a:t>
            </a:r>
            <a:r>
              <a:rPr lang="ru-RU" sz="2000" b="1" dirty="0">
                <a:latin typeface="Cambria" pitchFamily="18" charset="0"/>
              </a:rPr>
              <a:t>и </a:t>
            </a:r>
            <a:r>
              <a:rPr lang="ru-RU" sz="2000" b="1" dirty="0" smtClean="0">
                <a:latin typeface="Cambria" pitchFamily="18" charset="0"/>
              </a:rPr>
              <a:t>2020 </a:t>
            </a:r>
            <a:r>
              <a:rPr lang="ru-RU" sz="2000" b="1" dirty="0">
                <a:latin typeface="Cambria" pitchFamily="18" charset="0"/>
              </a:rPr>
              <a:t>годы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09549" y="899289"/>
          <a:ext cx="10902978" cy="24045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350872"/>
                <a:gridCol w="2579569"/>
                <a:gridCol w="2098050"/>
                <a:gridCol w="1874487"/>
              </a:tblGrid>
              <a:tr h="993627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показателя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Уточненный план на 2020 год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Исполнено за      2020 год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 исполнения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4656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Доходы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21 732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21 181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97,5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</a:tr>
              <a:tr h="47956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Расходы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22 008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20 946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95,2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</a:tr>
              <a:tr h="4656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Дефицит/</a:t>
                      </a:r>
                      <a:r>
                        <a:rPr lang="ru-RU" sz="2000" dirty="0" err="1" smtClean="0"/>
                        <a:t>Профицит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-276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235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err="1" smtClean="0"/>
                        <a:t>х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15221" marR="115221" marT="43201" marB="43201" anchor="ctr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93967"/>
            <a:ext cx="10122966" cy="497221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latin typeface="+mn-lt"/>
                <a:ea typeface="+mn-ea"/>
                <a:cs typeface="+mn-cs"/>
              </a:rPr>
              <a:t>Основные показатели исполнения бюджета за 2020 год</a:t>
            </a:r>
            <a:endParaRPr lang="ru-RU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257959" y="3431644"/>
          <a:ext cx="5210727" cy="288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" y="3234929"/>
            <a:ext cx="247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Доходы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885940" y="3325239"/>
            <a:ext cx="247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Расходы</a:t>
            </a:r>
            <a:endParaRPr lang="ru-RU" b="1" dirty="0"/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5881418" y="3447944"/>
          <a:ext cx="5282385" cy="2864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"/>
          <p:cNvSpPr txBox="1"/>
          <p:nvPr/>
        </p:nvSpPr>
        <p:spPr>
          <a:xfrm>
            <a:off x="9759611" y="3360731"/>
            <a:ext cx="1402215" cy="37176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20 946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302182" y="3736673"/>
            <a:ext cx="1402215" cy="37176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19 733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7982472" y="3263035"/>
            <a:ext cx="1402215" cy="37176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22 420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4012946" y="3299222"/>
            <a:ext cx="1501316" cy="37177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21 181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2310433" y="3208951"/>
            <a:ext cx="1501315" cy="37177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22 324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391335" y="265723"/>
            <a:ext cx="1814702" cy="40824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16229" y="846406"/>
          <a:ext cx="7635000" cy="25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6106" y="3249509"/>
          <a:ext cx="11040556" cy="3098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0708"/>
                <a:gridCol w="2527978"/>
                <a:gridCol w="2166838"/>
                <a:gridCol w="1931436"/>
                <a:gridCol w="1473596"/>
              </a:tblGrid>
              <a:tr h="736744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Доходы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Первоначальный план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Изменения плана (+,-)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Уточненный план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Факт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410419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Всего, в т.ч.</a:t>
                      </a:r>
                      <a:endParaRPr lang="ru-RU" sz="2200" b="1" dirty="0"/>
                    </a:p>
                  </a:txBody>
                  <a:tcPr marL="115221" marR="115221" marT="43201" marB="4320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kern="1200" dirty="0" smtClean="0"/>
                        <a:t>20 143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kern="1200" dirty="0" smtClean="0"/>
                        <a:t>1 589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kern="1200" dirty="0" smtClean="0"/>
                        <a:t>21 732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kern="1200" dirty="0" smtClean="0"/>
                        <a:t>21 181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81305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Налоговые доходы</a:t>
                      </a:r>
                      <a:endParaRPr lang="ru-RU" sz="2200" b="0" dirty="0"/>
                    </a:p>
                  </a:txBody>
                  <a:tcPr marL="115221" marR="115221" marT="43201" marB="43201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6 361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-361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6 000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6 011</a:t>
                      </a:r>
                    </a:p>
                  </a:txBody>
                  <a:tcPr marL="12002" marR="12002" marT="9000" marB="0" anchor="b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581305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Неналоговые доходы </a:t>
                      </a:r>
                      <a:endParaRPr lang="ru-RU" sz="2200" b="0" dirty="0"/>
                    </a:p>
                  </a:txBody>
                  <a:tcPr marL="115221" marR="115221" marT="43201" marB="43201" anchor="ctr">
                    <a:solidFill>
                      <a:srgbClr val="FAB4D4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545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rgbClr val="FAB4D4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102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rgbClr val="FAB4D4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647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rgbClr val="FAB4D4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200" kern="1200" dirty="0" smtClean="0"/>
                        <a:t>659</a:t>
                      </a:r>
                      <a:endParaRPr lang="ru-RU" sz="2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rgbClr val="FAB4D4">
                        <a:alpha val="54000"/>
                      </a:srgbClr>
                    </a:solidFill>
                  </a:tcPr>
                </a:tc>
              </a:tr>
              <a:tr h="736744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Безвозмездные поступления</a:t>
                      </a:r>
                      <a:endParaRPr lang="ru-RU" sz="2200" b="0" dirty="0"/>
                    </a:p>
                  </a:txBody>
                  <a:tcPr marL="115221" marR="115221" marT="43201" marB="43201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kern="1200" dirty="0" smtClean="0"/>
                        <a:t>13 237</a:t>
                      </a:r>
                      <a:endParaRPr lang="ru-RU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kern="1200" dirty="0" smtClean="0"/>
                        <a:t>1 848</a:t>
                      </a:r>
                      <a:endParaRPr lang="ru-RU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kern="1200" dirty="0" smtClean="0"/>
                        <a:t>15 085</a:t>
                      </a:r>
                      <a:endParaRPr lang="ru-RU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kern="1200" dirty="0" smtClean="0"/>
                        <a:t>14 511</a:t>
                      </a:r>
                      <a:endParaRPr lang="ru-RU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9460017" y="2754256"/>
            <a:ext cx="1814702" cy="40824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8" name="Заголовок 9"/>
          <p:cNvSpPr txBox="1">
            <a:spLocks/>
          </p:cNvSpPr>
          <p:nvPr/>
        </p:nvSpPr>
        <p:spPr>
          <a:xfrm>
            <a:off x="0" y="126006"/>
            <a:ext cx="10169995" cy="81138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atin typeface="+mn-lt"/>
                <a:cs typeface="+mn-cs"/>
              </a:rPr>
              <a:t>2. Доходы бюджета</a:t>
            </a:r>
            <a:br>
              <a:rPr lang="ru-RU" sz="2400" b="1" dirty="0" smtClean="0">
                <a:latin typeface="+mn-lt"/>
                <a:cs typeface="+mn-cs"/>
              </a:rPr>
            </a:br>
            <a:r>
              <a:rPr lang="ru-RU" sz="2400" b="1" dirty="0" smtClean="0">
                <a:latin typeface="+mn-lt"/>
                <a:cs typeface="+mn-cs"/>
              </a:rPr>
              <a:t>Исполнение и структура бюджета за 2020 год по доходам</a:t>
            </a:r>
            <a:endParaRPr lang="ru-RU" sz="2400" b="1" dirty="0"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40414" y="1561320"/>
            <a:ext cx="2822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ru-RU" sz="2400" b="1" dirty="0" smtClean="0">
                <a:latin typeface="+mn-lt"/>
                <a:cs typeface="+mn-cs"/>
              </a:rPr>
              <a:t>Доходы исполнены на  97,5%</a:t>
            </a: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6659232" y="1642273"/>
            <a:ext cx="1080120" cy="576065"/>
          </a:xfrm>
          <a:prstGeom prst="stripedRightArrow">
            <a:avLst>
              <a:gd name="adj1" fmla="val 48842"/>
              <a:gd name="adj2" fmla="val 50000"/>
            </a:avLst>
          </a:prstGeom>
          <a:solidFill>
            <a:srgbClr val="FFEDA3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6" tIns="45719" rIns="91436" bIns="45719" anchor="ctr"/>
          <a:lstStyle/>
          <a:p>
            <a:pPr algn="ctr" defTabSz="81133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87"/>
          </a:p>
        </p:txBody>
      </p:sp>
    </p:spTree>
  </p:cSld>
  <p:clrMapOvr>
    <a:masterClrMapping/>
  </p:clrMapOvr>
  <p:transition spd="slow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40258" y="872841"/>
          <a:ext cx="10988964" cy="554181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8253755"/>
                <a:gridCol w="1424007"/>
                <a:gridCol w="1311202"/>
              </a:tblGrid>
              <a:tr h="246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Виды доходов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Нормативы %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19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 </a:t>
                      </a:r>
                      <a:r>
                        <a:rPr lang="ru-RU" sz="13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 </a:t>
                      </a:r>
                      <a:r>
                        <a:rPr lang="ru-RU" sz="13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Плата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за негативное воздействие на окружающую среду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55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Налог </a:t>
                      </a:r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 доходы физических лиц 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29,69</a:t>
                      </a:r>
                      <a:endParaRPr lang="ru-RU" sz="1300" b="1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29,52</a:t>
                      </a:r>
                      <a:endParaRPr lang="ru-RU" sz="1300" b="1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в </a:t>
                      </a:r>
                      <a:r>
                        <a:rPr lang="ru-RU" sz="11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т.ч. дополнительный норматив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14,69</a:t>
                      </a:r>
                      <a:endParaRPr lang="ru-RU" sz="1300" b="1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1" i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14,52</a:t>
                      </a:r>
                      <a:endParaRPr lang="ru-RU" sz="1300" b="1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Транспортный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налог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Налог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 имущество физических лиц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Земельный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налог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1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Единый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налог на вмененный доход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Налог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с применением патентной системе налогообложения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Единый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сельскохозяйственный налог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Доходы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от передачи в аренду и продажи земельных участков, государственная собственность на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которые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не разграничена, а также средства от продажи права на заключение договоров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аренды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Часть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прибыли муниципальных унитарных предприятий, остающаяся после уплаты налогов и иных обязательных платежей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Доходы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от использования и продажи имущества, находящегося в муниципальной собственности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Доходы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от платных услуг, оказываемых муниципальными казенными учреждениями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</a:t>
                      </a:r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 акцизов на автомобильный бензин, прямогонный бензин, </a:t>
                      </a:r>
                      <a:r>
                        <a:rPr lang="ru-RU" sz="11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дизельное </a:t>
                      </a:r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топливо, моторные масла для дизельных и карбюраторных (</a:t>
                      </a:r>
                      <a:r>
                        <a:rPr lang="ru-RU" sz="1100" b="0" i="0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инжекторных</a:t>
                      </a:r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двигателей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0,6967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0,6808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Денежные взыскания (штрафы) за нарушение законодательства о налогах и сборах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Денежные взыскания вынесенные</a:t>
                      </a:r>
                      <a:r>
                        <a:rPr lang="ru-RU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мировыми судьями, </a:t>
                      </a:r>
                      <a:r>
                        <a:rPr lang="ru-RU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комис</a:t>
                      </a:r>
                      <a:r>
                        <a:rPr lang="ru-RU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по делам </a:t>
                      </a:r>
                      <a:r>
                        <a:rPr lang="ru-RU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несоверш-х</a:t>
                      </a:r>
                      <a:endParaRPr lang="ru-RU" sz="11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Денежные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взыскания за нарушения </a:t>
                      </a:r>
                      <a:r>
                        <a:rPr lang="ru-RU" sz="1100" b="0" i="0" u="none" strike="noStrike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муницип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правовых актов (</a:t>
                      </a:r>
                      <a:r>
                        <a:rPr lang="ru-RU" sz="1100" b="0" i="0" u="none" strike="noStrike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администр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</a:t>
                      </a:r>
                      <a:r>
                        <a:rPr lang="ru-RU" sz="1100" b="0" i="0" u="none" strike="noStrike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комис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.)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Государственная пошлина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(по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месту </a:t>
                      </a:r>
                      <a:r>
                        <a:rPr lang="ru-RU" sz="1100" b="0" i="0" u="none" strike="noStrike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гос.регистр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., </a:t>
                      </a:r>
                      <a:r>
                        <a:rPr lang="ru-RU" sz="1100" b="0" i="0" u="none" strike="noStrike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соверш.юридич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. знач. действий) 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Государственная пошлина за </a:t>
                      </a:r>
                      <a:r>
                        <a:rPr lang="ru-RU" sz="1100" b="0" i="0" u="none" strike="noStrike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гос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регистрацию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, при обращении через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МФЦ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Задолженность по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отменённым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налогам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63967" y="3"/>
            <a:ext cx="9194400" cy="68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" pitchFamily="18" charset="0"/>
                <a:ea typeface="+mj-ea"/>
                <a:cs typeface="+mj-cs"/>
              </a:rPr>
              <a:t>Нормативы отчислений от налоговых и неналоговых доходов в бюджет Новокузнецкого городского округа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1522075" cy="61900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  <a:ea typeface="+mn-ea"/>
                <a:cs typeface="+mn-cs"/>
              </a:rPr>
              <a:t>Структура доходной части бюджета в 2020 году</a:t>
            </a:r>
            <a:endParaRPr lang="ru-RU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261243" y="409904"/>
          <a:ext cx="5249917" cy="2869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482276" y="1697684"/>
            <a:ext cx="189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21 181*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266312" y="3121897"/>
          <a:ext cx="10989451" cy="3173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4671336" y="4078167"/>
            <a:ext cx="1358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+mn-lt"/>
                <a:cs typeface="+mn-cs"/>
              </a:rPr>
              <a:t>14 511</a:t>
            </a:r>
            <a:endParaRPr lang="ru-RU" sz="20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21643" y="5240850"/>
            <a:ext cx="1358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+mn-lt"/>
                <a:cs typeface="+mn-cs"/>
              </a:rPr>
              <a:t>6 670</a:t>
            </a:r>
            <a:endParaRPr lang="ru-RU" sz="20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28563" y="5183153"/>
            <a:ext cx="1358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+mn-lt"/>
                <a:cs typeface="+mn-cs"/>
              </a:rPr>
              <a:t>7 106</a:t>
            </a:r>
            <a:endParaRPr lang="ru-RU" sz="20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88332" y="4244202"/>
            <a:ext cx="1358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+mn-lt"/>
                <a:cs typeface="+mn-cs"/>
              </a:rPr>
              <a:t>15 217 </a:t>
            </a:r>
            <a:endParaRPr lang="ru-RU" sz="20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240517" y="541501"/>
          <a:ext cx="4776953" cy="295943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9256"/>
                <a:gridCol w="1718442"/>
                <a:gridCol w="677917"/>
                <a:gridCol w="851338"/>
              </a:tblGrid>
              <a:tr h="527414">
                <a:tc gridSpan="3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Безвозмездные поступления</a:t>
                      </a:r>
                      <a:endParaRPr lang="ru-RU" sz="17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14 511*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</a:tr>
              <a:tr h="268207">
                <a:tc rowSpan="5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Дотации</a:t>
                      </a: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4 377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r" fontAlgn="b"/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noFill/>
                  </a:tcPr>
                </a:tc>
              </a:tr>
              <a:tr h="268207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Субсидии</a:t>
                      </a: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r>
                        <a:rPr lang="ru-RU" sz="17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830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68207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Субвенции</a:t>
                      </a: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7 343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68207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Иные МБТ</a:t>
                      </a: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945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68207">
                <a:tc vMerge="1">
                  <a:txBody>
                    <a:bodyPr/>
                    <a:lstStyle/>
                    <a:p>
                      <a:pPr algn="l" fontAlgn="b"/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8178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6 011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28178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Неналоговые доходы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rgbClr val="FAB4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659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rgbClr val="FAB4D4"/>
                    </a:solidFill>
                  </a:tcPr>
                </a:tc>
              </a:tr>
              <a:tr h="52741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доходов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21 181*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7966434" y="3425856"/>
            <a:ext cx="32789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*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том числе возвраты МБТ   -9 млн.руб.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495161" y="123825"/>
            <a:ext cx="1814702" cy="40824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4663426" y="3002255"/>
            <a:ext cx="1280820" cy="44413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</a:rPr>
              <a:t>21 181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321846" y="417891"/>
          <a:ext cx="5581026" cy="2954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4910" y="4"/>
            <a:ext cx="10707928" cy="45791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  <a:ea typeface="+mn-ea"/>
                <a:cs typeface="+mn-cs"/>
              </a:rPr>
              <a:t>Структура  налоговых доходов бюджета в 2020 году</a:t>
            </a:r>
            <a:endParaRPr lang="ru-RU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4385217" y="562500"/>
            <a:ext cx="452081" cy="2709909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623848" y="1623849"/>
            <a:ext cx="1899529" cy="8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n-lt"/>
                <a:cs typeface="+mn-cs"/>
              </a:rPr>
              <a:t>6 011</a:t>
            </a: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4052695" y="1810953"/>
            <a:ext cx="2406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808334" y="778004"/>
          <a:ext cx="5296115" cy="238261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47161"/>
                <a:gridCol w="1748954"/>
              </a:tblGrid>
              <a:tr h="585016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Государственная пошлина</a:t>
                      </a:r>
                      <a:endParaRPr lang="ru-RU" sz="19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rgbClr val="FAB4D4"/>
                    </a:solidFill>
                  </a:tcPr>
                </a:tc>
              </a:tr>
              <a:tr h="522930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Прочие </a:t>
                      </a:r>
                      <a:r>
                        <a:rPr lang="ru-RU" sz="19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</a:t>
                      </a:r>
                      <a:endParaRPr lang="ru-RU" sz="19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194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Совокупные налоги</a:t>
                      </a:r>
                    </a:p>
                  </a:txBody>
                  <a:tcPr marL="12002" marR="12002" marT="9000" marB="0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699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Земельный налог</a:t>
                      </a:r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1 333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474568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НДФЛ</a:t>
                      </a:r>
                    </a:p>
                  </a:txBody>
                  <a:tcPr marL="12002" marR="12002" marT="9000" marB="0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ru-RU" sz="1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685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53204" y="3412180"/>
          <a:ext cx="11168871" cy="29191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631022"/>
                <a:gridCol w="1729486"/>
                <a:gridCol w="2043938"/>
                <a:gridCol w="1764425"/>
              </a:tblGrid>
              <a:tr h="369245">
                <a:tc>
                  <a:txBody>
                    <a:bodyPr/>
                    <a:lstStyle/>
                    <a:p>
                      <a:pPr algn="ctr" fontAlgn="b"/>
                      <a:endParaRPr lang="ru-RU" sz="1800" u="none" strike="noStrike" dirty="0" smtClean="0"/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План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/>
                        <a:t>Исполнено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/>
                        <a:t>% Исполнения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/>
                        <a:t>Налог на доходы физических лиц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3 675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3 685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100,3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/>
                        <a:t>УСН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latin typeface="+mn-lt"/>
                        </a:rPr>
                        <a:t>428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latin typeface="+mn-lt"/>
                        </a:rPr>
                        <a:t>426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latin typeface="+mn-lt"/>
                        </a:rPr>
                        <a:t>99,6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/>
                        <a:t>Акцизы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98,2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/>
                        <a:t>ЕНВД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262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262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/>
                        <a:t>Патент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90,5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/>
                        <a:t>Налог на имущество физических лиц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125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130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103,9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/>
                        <a:t>Транспортный налог</a:t>
                      </a:r>
                      <a:endParaRPr lang="ru-RU" sz="1800" b="0" i="0" u="none" strike="noStrike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101,9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/>
                        <a:t>Земельный налог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1 333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1 333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</a:p>
                  </a:txBody>
                  <a:tcPr marL="12002" marR="12002" marT="9000" marB="0" anchor="b"/>
                </a:tc>
              </a:tr>
              <a:tr h="28332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/>
                        <a:t>Государственная пошлина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9425201" y="333263"/>
            <a:ext cx="1814702" cy="40824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Млн.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2">
  <a:themeElements>
    <a:clrScheme name="2020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EBF3F9"/>
      </a:accent1>
      <a:accent2>
        <a:srgbClr val="9CC3E5"/>
      </a:accent2>
      <a:accent3>
        <a:srgbClr val="DEEBF6"/>
      </a:accent3>
      <a:accent4>
        <a:srgbClr val="EBF4DC"/>
      </a:accent4>
      <a:accent5>
        <a:srgbClr val="D3D4FD"/>
      </a:accent5>
      <a:accent6>
        <a:srgbClr val="FCF8E0"/>
      </a:accent6>
      <a:hlink>
        <a:srgbClr val="0563C1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71331</TotalTime>
  <Words>3851</Words>
  <Application>Microsoft Office PowerPoint</Application>
  <PresentationFormat>Произвольный</PresentationFormat>
  <Paragraphs>1109</Paragraphs>
  <Slides>37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1_Тема2</vt:lpstr>
      <vt:lpstr>Тема Office</vt:lpstr>
      <vt:lpstr>Лист Microsoft Office Excel 97-2003</vt:lpstr>
      <vt:lpstr>«Бюджет для граждан»  Исполнение бюджета Новокузнецкого городского округа за 2020 год</vt:lpstr>
      <vt:lpstr> Бюджет для граждан Оглавление</vt:lpstr>
      <vt:lpstr>Уважаемые новокузнечане!</vt:lpstr>
      <vt:lpstr>Слайд 4</vt:lpstr>
      <vt:lpstr>Основные показатели исполнения бюджета за 2020 год</vt:lpstr>
      <vt:lpstr>Слайд 6</vt:lpstr>
      <vt:lpstr>Слайд 7</vt:lpstr>
      <vt:lpstr>Структура доходной части бюджета в 2020 году</vt:lpstr>
      <vt:lpstr>Структура  налоговых доходов бюджета в 2020 году</vt:lpstr>
      <vt:lpstr>Структура  неналоговых доходов бюджета в 2020 году</vt:lpstr>
      <vt:lpstr>Структура  безвозмездных поступлений бюджета в 2020 году</vt:lpstr>
      <vt:lpstr>3. Расходы бюджета Исполнение и структура бюджета за 2020 год по расходам</vt:lpstr>
      <vt:lpstr>Структура расходной части бюджета в 2020 году</vt:lpstr>
      <vt:lpstr>Исполнение бюджета по расходам в 2020 году в разрезе функциональной структуры</vt:lpstr>
      <vt:lpstr>Исполнение бюджета по расходам в 2019 и 2020 году  в разрезе функциональной структуры</vt:lpstr>
      <vt:lpstr>Исполнение муниципальных программ в 2020 году</vt:lpstr>
      <vt:lpstr>Расходы бюджета на реализацию муниципальных программ в 2020 году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Структура муниципального долга в 2020 году</vt:lpstr>
      <vt:lpstr>5. Справочная информация  Расходы на реализацию национальных проектов в 2020 году</vt:lpstr>
      <vt:lpstr> Меры соц.поддержки для детей сирот и детей, оставшихся без попечения родителей, оказанные в 2020 году</vt:lpstr>
      <vt:lpstr>Меры социальной поддержки в сфере образования, оказанные в 2020 году</vt:lpstr>
      <vt:lpstr>Меры социальной поддержки отдельных категории граждан, оказанные в 2020 году</vt:lpstr>
      <vt:lpstr>Сведения о средней заработной плате отдельных категорий работников муниципальных учреждений</vt:lpstr>
      <vt:lpstr> Информация по кредиторской и дебиторской задолженности</vt:lpstr>
      <vt:lpstr>Слайд 34</vt:lpstr>
      <vt:lpstr>Открытые информационные ресурсы</vt:lpstr>
      <vt:lpstr>Список источников и литературы</vt:lpstr>
      <vt:lpstr>Список использованных сокращений</vt:lpstr>
    </vt:vector>
  </TitlesOfParts>
  <Company>Finnkz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Увеличение расходов</dc:title>
  <dc:creator>Customer</dc:creator>
  <cp:lastModifiedBy>urlapo</cp:lastModifiedBy>
  <cp:revision>4423</cp:revision>
  <dcterms:created xsi:type="dcterms:W3CDTF">2010-11-19T03:12:29Z</dcterms:created>
  <dcterms:modified xsi:type="dcterms:W3CDTF">2021-05-31T03:31:30Z</dcterms:modified>
</cp:coreProperties>
</file>