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charts/chart28.xml" ContentType="application/vnd.openxmlformats-officedocument.drawingml.char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drawings/drawing13.xml" ContentType="application/vnd.openxmlformats-officedocument.drawingml.chartshapes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drawings/drawing7.xml" ContentType="application/vnd.openxmlformats-officedocument.drawingml.chartshapes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drawings/drawing3.xml" ContentType="application/vnd.openxmlformats-officedocument.drawingml.chartshapes+xml"/>
  <Override PartName="/ppt/charts/chart29.xml" ContentType="application/vnd.openxmlformats-officedocument.drawingml.chart+xml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notesSlides/notesSlide39.xml" ContentType="application/vnd.openxmlformats-officedocument.presentationml.notesSlid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charts/chart25.xml" ContentType="application/vnd.openxmlformats-officedocument.drawingml.chart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charts/chart14.xml" ContentType="application/vnd.openxmlformats-officedocument.drawingml.chart+xml"/>
  <Override PartName="/ppt/theme/themeOverride2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21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charts/chart10.xml" ContentType="application/vnd.openxmlformats-officedocument.drawingml.chart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gif" ContentType="image/gif"/>
  <Override PartName="/ppt/charts/chart4.xml" ContentType="application/vnd.openxmlformats-officedocument.drawingml.chart+xml"/>
  <Override PartName="/ppt/drawings/drawing8.xml" ContentType="application/vnd.openxmlformats-officedocument.drawingml.chartshapes+xml"/>
  <Override PartName="/ppt/diagrams/data3.xml" ContentType="application/vnd.openxmlformats-officedocument.drawingml.diagramData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drawings/drawing10.xml" ContentType="application/vnd.openxmlformats-officedocument.drawingml.chartshape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19.xml" ContentType="application/vnd.openxmlformats-officedocument.drawingml.char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charts/chart26.xml" ContentType="application/vnd.openxmlformats-officedocument.drawingml.chart+xml"/>
  <Override PartName="/ppt/notesSlides/notesSlide18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drawings/drawing9.xml" ContentType="application/vnd.openxmlformats-officedocument.drawingml.chartshapes+xml"/>
  <Override PartName="/ppt/notesSlides/notesSlide21.xml" ContentType="application/vnd.openxmlformats-officedocument.presentationml.notesSlide+xml"/>
  <Override PartName="/ppt/diagrams/layout3.xml" ContentType="application/vnd.openxmlformats-officedocument.drawingml.diagramLayout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drawings/drawing11.xml" ContentType="application/vnd.openxmlformats-officedocument.drawingml.chartshap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rawings/drawing5.xml" ContentType="application/vnd.openxmlformats-officedocument.drawingml.chartshape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charts/chart27.xml" ContentType="application/vnd.openxmlformats-officedocument.drawingml.char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23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12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charts/chart30.xml" ContentType="application/vnd.openxmlformats-officedocument.drawingml.chart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drawings/drawing12.xml" ContentType="application/vnd.openxmlformats-officedocument.drawingml.chartshape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ppt/diagrams/colors3.xml" ContentType="application/vnd.openxmlformats-officedocument.drawingml.diagramColors+xml"/>
  <Override PartName="/ppt/slides/slide29.xml" ContentType="application/vnd.openxmlformats-officedocument.presentationml.slide+xml"/>
  <Override PartName="/ppt/diagrams/drawing2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722" r:id="rId1"/>
  </p:sldMasterIdLst>
  <p:notesMasterIdLst>
    <p:notesMasterId r:id="rId63"/>
  </p:notesMasterIdLst>
  <p:sldIdLst>
    <p:sldId id="256" r:id="rId2"/>
    <p:sldId id="445" r:id="rId3"/>
    <p:sldId id="455" r:id="rId4"/>
    <p:sldId id="486" r:id="rId5"/>
    <p:sldId id="332" r:id="rId6"/>
    <p:sldId id="417" r:id="rId7"/>
    <p:sldId id="275" r:id="rId8"/>
    <p:sldId id="524" r:id="rId9"/>
    <p:sldId id="467" r:id="rId10"/>
    <p:sldId id="557" r:id="rId11"/>
    <p:sldId id="558" r:id="rId12"/>
    <p:sldId id="534" r:id="rId13"/>
    <p:sldId id="570" r:id="rId14"/>
    <p:sldId id="532" r:id="rId15"/>
    <p:sldId id="659" r:id="rId16"/>
    <p:sldId id="642" r:id="rId17"/>
    <p:sldId id="657" r:id="rId18"/>
    <p:sldId id="630" r:id="rId19"/>
    <p:sldId id="644" r:id="rId20"/>
    <p:sldId id="643" r:id="rId21"/>
    <p:sldId id="468" r:id="rId22"/>
    <p:sldId id="638" r:id="rId23"/>
    <p:sldId id="652" r:id="rId24"/>
    <p:sldId id="571" r:id="rId25"/>
    <p:sldId id="537" r:id="rId26"/>
    <p:sldId id="572" r:id="rId27"/>
    <p:sldId id="538" r:id="rId28"/>
    <p:sldId id="540" r:id="rId29"/>
    <p:sldId id="661" r:id="rId30"/>
    <p:sldId id="653" r:id="rId31"/>
    <p:sldId id="641" r:id="rId32"/>
    <p:sldId id="603" r:id="rId33"/>
    <p:sldId id="605" r:id="rId34"/>
    <p:sldId id="606" r:id="rId35"/>
    <p:sldId id="607" r:id="rId36"/>
    <p:sldId id="617" r:id="rId37"/>
    <p:sldId id="618" r:id="rId38"/>
    <p:sldId id="579" r:id="rId39"/>
    <p:sldId id="610" r:id="rId40"/>
    <p:sldId id="611" r:id="rId41"/>
    <p:sldId id="612" r:id="rId42"/>
    <p:sldId id="613" r:id="rId43"/>
    <p:sldId id="614" r:id="rId44"/>
    <p:sldId id="615" r:id="rId45"/>
    <p:sldId id="616" r:id="rId46"/>
    <p:sldId id="619" r:id="rId47"/>
    <p:sldId id="620" r:id="rId48"/>
    <p:sldId id="621" r:id="rId49"/>
    <p:sldId id="622" r:id="rId50"/>
    <p:sldId id="624" r:id="rId51"/>
    <p:sldId id="631" r:id="rId52"/>
    <p:sldId id="632" r:id="rId53"/>
    <p:sldId id="633" r:id="rId54"/>
    <p:sldId id="635" r:id="rId55"/>
    <p:sldId id="636" r:id="rId56"/>
    <p:sldId id="559" r:id="rId57"/>
    <p:sldId id="660" r:id="rId58"/>
    <p:sldId id="640" r:id="rId59"/>
    <p:sldId id="646" r:id="rId60"/>
    <p:sldId id="554" r:id="rId61"/>
    <p:sldId id="555" r:id="rId62"/>
  </p:sldIdLst>
  <p:sldSz cx="9144000" cy="6858000" type="screen4x3"/>
  <p:notesSz cx="6669088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Савенкова Марина Владиславовна" initials="СМВ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A6E4"/>
    <a:srgbClr val="8064A2"/>
    <a:srgbClr val="C2CCFE"/>
    <a:srgbClr val="CCE9AD"/>
    <a:srgbClr val="C0E399"/>
    <a:srgbClr val="558ED5"/>
    <a:srgbClr val="EAEAEA"/>
    <a:srgbClr val="B2B2B2"/>
    <a:srgbClr val="4F81BD"/>
    <a:srgbClr val="F5F95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79" autoAdjust="0"/>
    <p:restoredTop sz="93929" autoAdjust="0"/>
  </p:normalViewPr>
  <p:slideViewPr>
    <p:cSldViewPr snapToGrid="0">
      <p:cViewPr>
        <p:scale>
          <a:sx n="90" d="100"/>
          <a:sy n="90" d="100"/>
        </p:scale>
        <p:origin x="-1854" y="-4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3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-3738" y="-126"/>
      </p:cViewPr>
      <p:guideLst>
        <p:guide orient="horz" pos="3126"/>
        <p:guide pos="2101"/>
      </p:guideLst>
    </p:cSldViewPr>
  </p:notesViewPr>
  <p:gridSpacing cx="184343675" cy="18434367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Office_Excel25.xlsx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Office_Excel26.xlsx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Office_Excel27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_____Microsoft_Office_Excel28.xlsx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_____Microsoft_Office_Excel29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package" Target="../embeddings/_____Microsoft_Office_Excel30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88E-2"/>
          <c:y val="0.10785143919192683"/>
          <c:w val="0.92554993523590467"/>
          <c:h val="0.577378839064366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C2CCFE"/>
            </a:solidFill>
          </c:spPr>
          <c:dLbls>
            <c:dLbl>
              <c:idx val="0"/>
              <c:layout>
                <c:manualLayout>
                  <c:x val="0"/>
                  <c:y val="7.212337525264326E-4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Лист1!$B$2:$B$6</c:f>
              <c:numCache>
                <c:formatCode>0.0</c:formatCode>
                <c:ptCount val="5"/>
                <c:pt idx="0">
                  <c:v>313</c:v>
                </c:pt>
                <c:pt idx="1">
                  <c:v>312</c:v>
                </c:pt>
                <c:pt idx="2">
                  <c:v>311.39999999999969</c:v>
                </c:pt>
                <c:pt idx="3">
                  <c:v>311</c:v>
                </c:pt>
                <c:pt idx="4">
                  <c:v>310.7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Лист1!$D$2:$D$6</c:f>
            </c:numRef>
          </c:val>
        </c:ser>
        <c:axId val="89019904"/>
        <c:axId val="89021440"/>
      </c:barChart>
      <c:catAx>
        <c:axId val="8901990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89021440"/>
        <c:crosses val="autoZero"/>
        <c:auto val="1"/>
        <c:lblAlgn val="ctr"/>
        <c:lblOffset val="100"/>
      </c:catAx>
      <c:valAx>
        <c:axId val="89021440"/>
        <c:scaling>
          <c:orientation val="minMax"/>
        </c:scaling>
        <c:delete val="1"/>
        <c:axPos val="l"/>
        <c:numFmt formatCode="0.0" sourceLinked="1"/>
        <c:tickLblPos val="none"/>
        <c:crossAx val="890199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1.7460904117542093E-2"/>
          <c:w val="0.92554993523590467"/>
          <c:h val="0.758159411455794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dLbl>
              <c:idx val="0"/>
              <c:layout>
                <c:manualLayout>
                  <c:x val="0"/>
                  <c:y val="7.2123375252643434E-4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24591.3</c:v>
                </c:pt>
                <c:pt idx="1">
                  <c:v>25580.6</c:v>
                </c:pt>
                <c:pt idx="2">
                  <c:v>27027.4</c:v>
                </c:pt>
                <c:pt idx="3">
                  <c:v>28275.200000000001</c:v>
                </c:pt>
                <c:pt idx="4">
                  <c:v>29610.1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Лист1!$D$2:$D$6</c:f>
            </c:numRef>
          </c:val>
        </c:ser>
        <c:axId val="107984768"/>
        <c:axId val="107986304"/>
      </c:barChart>
      <c:catAx>
        <c:axId val="10798476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07986304"/>
        <c:crosses val="autoZero"/>
        <c:auto val="1"/>
        <c:lblAlgn val="ctr"/>
        <c:lblOffset val="100"/>
      </c:catAx>
      <c:valAx>
        <c:axId val="107986304"/>
        <c:scaling>
          <c:orientation val="minMax"/>
        </c:scaling>
        <c:delete val="1"/>
        <c:axPos val="l"/>
        <c:numFmt formatCode="#,##0" sourceLinked="1"/>
        <c:tickLblPos val="none"/>
        <c:crossAx val="1079847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2368131804356589E-2"/>
          <c:y val="0.36888038288942759"/>
          <c:w val="0.87526373639129162"/>
          <c:h val="0.57814041069648592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">
                  <c:v>261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</c:spPr>
          <c:dPt>
            <c:idx val="0"/>
            <c:spPr>
              <a:gradFill rotWithShape="1">
                <a:gsLst>
                  <a:gs pos="0">
                    <a:schemeClr val="accent5">
                      <a:tint val="50000"/>
                      <a:satMod val="300000"/>
                    </a:schemeClr>
                  </a:gs>
                  <a:gs pos="35000">
                    <a:schemeClr val="accent5">
                      <a:tint val="37000"/>
                      <a:satMod val="300000"/>
                    </a:schemeClr>
                  </a:gs>
                  <a:gs pos="100000">
                    <a:schemeClr val="accent5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 formatCode="0">
                  <c:v>17486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Дефицит2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Pt>
            <c:idx val="1"/>
            <c:spPr>
              <a:gradFill rotWithShape="1">
                <a:gsLst>
                  <a:gs pos="0">
                    <a:schemeClr val="accent3">
                      <a:tint val="50000"/>
                      <a:satMod val="300000"/>
                    </a:schemeClr>
                  </a:gs>
                  <a:gs pos="35000">
                    <a:schemeClr val="accent3">
                      <a:tint val="37000"/>
                      <a:satMod val="300000"/>
                    </a:schemeClr>
                  </a:gs>
                  <a:gs pos="100000">
                    <a:schemeClr val="accent3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3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Лист1!$D$2:$D$3</c:f>
              <c:numCache>
                <c:formatCode>0</c:formatCode>
                <c:ptCount val="2"/>
                <c:pt idx="1">
                  <c:v>17747</c:v>
                </c:pt>
              </c:numCache>
            </c:numRef>
          </c:val>
        </c:ser>
        <c:gapWidth val="0"/>
        <c:overlap val="100"/>
        <c:axId val="152087168"/>
        <c:axId val="152174976"/>
      </c:barChart>
      <c:catAx>
        <c:axId val="152087168"/>
        <c:scaling>
          <c:orientation val="minMax"/>
        </c:scaling>
        <c:delete val="1"/>
        <c:axPos val="b"/>
        <c:tickLblPos val="none"/>
        <c:crossAx val="152174976"/>
        <c:crosses val="autoZero"/>
        <c:auto val="1"/>
        <c:lblAlgn val="ctr"/>
        <c:lblOffset val="100"/>
      </c:catAx>
      <c:valAx>
        <c:axId val="152174976"/>
        <c:scaling>
          <c:orientation val="minMax"/>
          <c:max val="16000"/>
        </c:scaling>
        <c:delete val="1"/>
        <c:axPos val="l"/>
        <c:numFmt formatCode="0" sourceLinked="1"/>
        <c:tickLblPos val="none"/>
        <c:crossAx val="1520871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2368131804356408E-2"/>
          <c:y val="0.36888038288942726"/>
          <c:w val="0.87526373639129162"/>
          <c:h val="0.57814041069648536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">
                  <c:v>209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50000"/>
                    <a:satMod val="300000"/>
                  </a:schemeClr>
                </a:gs>
                <a:gs pos="35000">
                  <a:schemeClr val="accent5">
                    <a:tint val="37000"/>
                    <a:satMod val="300000"/>
                  </a:schemeClr>
                </a:gs>
                <a:gs pos="100000">
                  <a:schemeClr val="accent5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 formatCode="0">
                  <c:v>20143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Pt>
            <c:idx val="1"/>
            <c:spPr>
              <a:gradFill rotWithShape="1">
                <a:gsLst>
                  <a:gs pos="0">
                    <a:schemeClr val="accent3">
                      <a:tint val="50000"/>
                      <a:satMod val="300000"/>
                    </a:schemeClr>
                  </a:gs>
                  <a:gs pos="35000">
                    <a:schemeClr val="accent3">
                      <a:tint val="37000"/>
                      <a:satMod val="300000"/>
                    </a:schemeClr>
                  </a:gs>
                  <a:gs pos="100000">
                    <a:schemeClr val="accent3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3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Лист1!$D$2:$D$3</c:f>
              <c:numCache>
                <c:formatCode>0</c:formatCode>
                <c:ptCount val="2"/>
                <c:pt idx="1">
                  <c:v>20352</c:v>
                </c:pt>
              </c:numCache>
            </c:numRef>
          </c:val>
        </c:ser>
        <c:gapWidth val="0"/>
        <c:overlap val="100"/>
        <c:axId val="152230912"/>
        <c:axId val="152257280"/>
      </c:barChart>
      <c:catAx>
        <c:axId val="152230912"/>
        <c:scaling>
          <c:orientation val="minMax"/>
        </c:scaling>
        <c:delete val="1"/>
        <c:axPos val="b"/>
        <c:tickLblPos val="none"/>
        <c:crossAx val="152257280"/>
        <c:crosses val="autoZero"/>
        <c:auto val="1"/>
        <c:lblAlgn val="ctr"/>
        <c:lblOffset val="100"/>
      </c:catAx>
      <c:valAx>
        <c:axId val="152257280"/>
        <c:scaling>
          <c:orientation val="minMax"/>
          <c:max val="16000"/>
        </c:scaling>
        <c:delete val="1"/>
        <c:axPos val="l"/>
        <c:numFmt formatCode="0" sourceLinked="1"/>
        <c:tickLblPos val="none"/>
        <c:crossAx val="1522309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2368131804356484E-2"/>
          <c:y val="0.36888038288942793"/>
          <c:w val="0.87526373639129162"/>
          <c:h val="0.57814041069648636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">
                  <c:v>252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</c:spPr>
          <c:dPt>
            <c:idx val="0"/>
            <c:spPr>
              <a:gradFill rotWithShape="1">
                <a:gsLst>
                  <a:gs pos="0">
                    <a:schemeClr val="accent5">
                      <a:tint val="50000"/>
                      <a:satMod val="300000"/>
                    </a:schemeClr>
                  </a:gs>
                  <a:gs pos="35000">
                    <a:schemeClr val="accent5">
                      <a:tint val="37000"/>
                      <a:satMod val="300000"/>
                    </a:schemeClr>
                  </a:gs>
                  <a:gs pos="100000">
                    <a:schemeClr val="accent5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 formatCode="0">
                  <c:v>17471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Дефицит2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Лист1!$D$2:$D$3</c:f>
              <c:numCache>
                <c:formatCode>0</c:formatCode>
                <c:ptCount val="2"/>
                <c:pt idx="1">
                  <c:v>17723</c:v>
                </c:pt>
              </c:numCache>
            </c:numRef>
          </c:val>
        </c:ser>
        <c:gapWidth val="0"/>
        <c:overlap val="100"/>
        <c:axId val="152495232"/>
        <c:axId val="152496768"/>
      </c:barChart>
      <c:catAx>
        <c:axId val="152495232"/>
        <c:scaling>
          <c:orientation val="minMax"/>
        </c:scaling>
        <c:delete val="1"/>
        <c:axPos val="b"/>
        <c:tickLblPos val="none"/>
        <c:crossAx val="152496768"/>
        <c:crosses val="autoZero"/>
        <c:auto val="1"/>
        <c:lblAlgn val="ctr"/>
        <c:lblOffset val="100"/>
      </c:catAx>
      <c:valAx>
        <c:axId val="152496768"/>
        <c:scaling>
          <c:orientation val="minMax"/>
          <c:max val="16000"/>
        </c:scaling>
        <c:delete val="1"/>
        <c:axPos val="l"/>
        <c:numFmt formatCode="0" sourceLinked="1"/>
        <c:tickLblPos val="none"/>
        <c:crossAx val="1524952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plotArea>
      <c:layout>
        <c:manualLayout>
          <c:layoutTarget val="inner"/>
          <c:xMode val="edge"/>
          <c:yMode val="edge"/>
          <c:x val="7.2360271020951702E-2"/>
          <c:y val="0.10177313946581294"/>
          <c:w val="0.6770878011925866"/>
          <c:h val="0.8982268605341886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AB4D4"/>
            </a:solidFill>
          </c:spPr>
          <c:dPt>
            <c:idx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Lbls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 formatCode="#,##0.000000">
                  <c:v>5778</c:v>
                </c:pt>
                <c:pt idx="1">
                  <c:v>1755</c:v>
                </c:pt>
                <c:pt idx="2">
                  <c:v>11056</c:v>
                </c:pt>
              </c:numCache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0723782974275578E-2"/>
          <c:y val="2.6306958708431888E-2"/>
          <c:w val="0.65955668194815797"/>
          <c:h val="0.77682205034089313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7 </a:t>
                    </a:r>
                    <a:r>
                      <a:rPr lang="en-US" smtClean="0"/>
                      <a:t>533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7 </a:t>
                    </a:r>
                    <a:r>
                      <a:rPr lang="en-US" smtClean="0"/>
                      <a:t>619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7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744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Лист1!$B$2:$B$4</c:f>
              <c:numCache>
                <c:formatCode>#,##0.000000</c:formatCode>
                <c:ptCount val="3"/>
                <c:pt idx="0" formatCode="#,##0.00">
                  <c:v>7533</c:v>
                </c:pt>
                <c:pt idx="1">
                  <c:v>7619</c:v>
                </c:pt>
                <c:pt idx="2" formatCode="General">
                  <c:v>7744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11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056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10 </a:t>
                    </a:r>
                    <a:r>
                      <a:rPr lang="en-US" smtClean="0"/>
                      <a:t>518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10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400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 formatCode="General">
                  <c:v>11056</c:v>
                </c:pt>
                <c:pt idx="1">
                  <c:v>10518</c:v>
                </c:pt>
                <c:pt idx="2" formatCode="General">
                  <c:v>10400</c:v>
                </c:pt>
              </c:numCache>
            </c:numRef>
          </c:val>
        </c:ser>
        <c:gapWidth val="55"/>
        <c:overlap val="100"/>
        <c:axId val="132684800"/>
        <c:axId val="132707072"/>
      </c:barChart>
      <c:catAx>
        <c:axId val="13268480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32707072"/>
        <c:crosses val="autoZero"/>
        <c:auto val="1"/>
        <c:lblAlgn val="ctr"/>
        <c:lblOffset val="100"/>
      </c:catAx>
      <c:valAx>
        <c:axId val="132707072"/>
        <c:scaling>
          <c:orientation val="minMax"/>
        </c:scaling>
        <c:axPos val="l"/>
        <c:majorGridlines/>
        <c:numFmt formatCode="#,##0.00" sourceLinked="1"/>
        <c:majorTickMark val="none"/>
        <c:tickLblPos val="none"/>
        <c:crossAx val="1326848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181243391876033"/>
          <c:y val="0.14886628254533657"/>
          <c:w val="0.30827196912901689"/>
          <c:h val="0.64696124766324636"/>
        </c:manualLayout>
      </c:layout>
      <c:overlay val="1"/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3594895706032809"/>
          <c:y val="0.16269123692138784"/>
          <c:w val="0.81779914844296553"/>
          <c:h val="0.7119663174679937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1"/>
            <c:spPr>
              <a:solidFill>
                <a:srgbClr val="C9A6E4"/>
              </a:solidFill>
            </c:spPr>
          </c:dPt>
          <c:cat>
            <c:strRef>
              <c:f>Лист1!$A$2:$A$7</c:f>
              <c:strCache>
                <c:ptCount val="6"/>
                <c:pt idx="0">
                  <c:v>Прочие доходы</c:v>
                </c:pt>
                <c:pt idx="1">
                  <c:v>НДФЛ</c:v>
                </c:pt>
                <c:pt idx="2">
                  <c:v>Земельный налог</c:v>
                </c:pt>
                <c:pt idx="3">
                  <c:v>Арендная плата за земельные участки</c:v>
                </c:pt>
                <c:pt idx="4">
                  <c:v>УСН</c:v>
                </c:pt>
                <c:pt idx="5">
                  <c:v>Доходы от компенсации затрат государства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607</c:v>
                </c:pt>
                <c:pt idx="1">
                  <c:v>3622</c:v>
                </c:pt>
                <c:pt idx="2">
                  <c:v>1321</c:v>
                </c:pt>
                <c:pt idx="3">
                  <c:v>287</c:v>
                </c:pt>
                <c:pt idx="4">
                  <c:v>485</c:v>
                </c:pt>
                <c:pt idx="5" formatCode="General">
                  <c:v>1211</c:v>
                </c:pt>
              </c:numCache>
            </c:numRef>
          </c:val>
        </c:ser>
        <c:firstSliceAng val="314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4"/>
  <c:chart>
    <c:autoTitleDeleted val="1"/>
    <c:view3D>
      <c:rotX val="10"/>
      <c:rotY val="15"/>
      <c:depthPercent val="70"/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6101057641896541E-2"/>
          <c:y val="3.5909378124652856E-2"/>
          <c:w val="0.97718377180727956"/>
          <c:h val="0.47441950894346097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арендная плата за землю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50000"/>
                    <a:satMod val="300000"/>
                  </a:schemeClr>
                </a:gs>
                <a:gs pos="35000">
                  <a:schemeClr val="accent5">
                    <a:tint val="37000"/>
                    <a:satMod val="300000"/>
                  </a:schemeClr>
                </a:gs>
                <a:gs pos="100000">
                  <a:schemeClr val="accent5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0"/>
              <c:layout>
                <c:manualLayout>
                  <c:x val="-4.3727923710955904E-3"/>
                  <c:y val="-4.5810205792429989E-3"/>
                </c:manualLayout>
              </c:layout>
              <c:showVal val="1"/>
            </c:dLbl>
            <c:dLbl>
              <c:idx val="1"/>
              <c:layout>
                <c:manualLayout>
                  <c:x val="5.8303898281274495E-3"/>
                  <c:y val="6.8715308688644975E-3"/>
                </c:manualLayout>
              </c:layout>
              <c:showVal val="1"/>
            </c:dLbl>
            <c:dLbl>
              <c:idx val="2"/>
              <c:layout>
                <c:manualLayout>
                  <c:x val="1.4575974570318632E-3"/>
                  <c:y val="-6.8715308688644975E-3"/>
                </c:manualLayout>
              </c:layout>
              <c:showVal val="1"/>
            </c:dLbl>
            <c:dLbl>
              <c:idx val="3"/>
              <c:layout>
                <c:manualLayout>
                  <c:x val="5.8303898281275614E-3"/>
                  <c:y val="4.5810205792429989E-3"/>
                </c:manualLayout>
              </c:layout>
              <c:showVal val="1"/>
            </c:dLbl>
            <c:dLbl>
              <c:idx val="4"/>
              <c:layout>
                <c:manualLayout>
                  <c:x val="1.0688924538866729E-16"/>
                  <c:y val="8.0167860136754768E-2"/>
                </c:manualLayout>
              </c:layout>
              <c:showVal val="1"/>
            </c:dLbl>
            <c:txPr>
              <a:bodyPr/>
              <a:lstStyle/>
              <a:p>
                <a:pPr algn="ctr">
                  <a:defRPr lang="ru-RU" sz="2400" b="0" i="0" u="none" strike="noStrike" kern="1200" baseline="0">
                    <a:solidFill>
                      <a:prstClr val="black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Лист1!$B$2:$D$2</c:f>
              <c:numCache>
                <c:formatCode>#,##0</c:formatCode>
                <c:ptCount val="3"/>
                <c:pt idx="0">
                  <c:v>287</c:v>
                </c:pt>
                <c:pt idx="1">
                  <c:v>296</c:v>
                </c:pt>
                <c:pt idx="2" formatCode="0">
                  <c:v>305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земельный налог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0"/>
              <c:layout>
                <c:manualLayout>
                  <c:x val="0"/>
                  <c:y val="0.15751303048249457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0.15751303048249457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0.14569955319630604"/>
                </c:manualLayout>
              </c:layout>
              <c:showVal val="1"/>
            </c:dLbl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Лист1!$B$3:$D$3</c:f>
              <c:numCache>
                <c:formatCode>#,##0</c:formatCode>
                <c:ptCount val="3"/>
                <c:pt idx="0">
                  <c:v>1321</c:v>
                </c:pt>
                <c:pt idx="1">
                  <c:v>1324</c:v>
                </c:pt>
                <c:pt idx="2" formatCode="0">
                  <c:v>1325</c:v>
                </c:pt>
              </c:numCache>
            </c:numRef>
          </c:val>
        </c:ser>
        <c:dLbls>
          <c:showVal val="1"/>
        </c:dLbls>
        <c:shape val="box"/>
        <c:axId val="133561728"/>
        <c:axId val="133657728"/>
        <c:axId val="0"/>
      </c:bar3DChart>
      <c:dateAx>
        <c:axId val="13356172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133657728"/>
        <c:crosses val="autoZero"/>
        <c:lblOffset val="100"/>
        <c:baseTimeUnit val="days"/>
      </c:dateAx>
      <c:valAx>
        <c:axId val="133657728"/>
        <c:scaling>
          <c:orientation val="minMax"/>
          <c:max val="1350"/>
          <c:min val="0"/>
        </c:scaling>
        <c:delete val="1"/>
        <c:axPos val="l"/>
        <c:numFmt formatCode="#,##0" sourceLinked="1"/>
        <c:majorTickMark val="none"/>
        <c:tickLblPos val="none"/>
        <c:crossAx val="133561728"/>
        <c:crosses val="autoZero"/>
        <c:crossBetween val="between"/>
      </c:valAx>
      <c:spPr>
        <a:ln w="25400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10"/>
      <c:rotY val="15"/>
      <c:depthPercent val="70"/>
      <c:rAngAx val="1"/>
    </c:view3D>
    <c:floor>
      <c:spPr>
        <a:solidFill>
          <a:schemeClr val="accent6">
            <a:lumMod val="40000"/>
            <a:lumOff val="60000"/>
          </a:schemeClr>
        </a:solidFill>
      </c:spPr>
    </c:floor>
    <c:plotArea>
      <c:layout>
        <c:manualLayout>
          <c:layoutTarget val="inner"/>
          <c:xMode val="edge"/>
          <c:yMode val="edge"/>
          <c:x val="6.7152902712024004E-3"/>
          <c:y val="1.4018277835752455E-3"/>
          <c:w val="0.99328476302316016"/>
          <c:h val="0.6959738391640696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Лист1!$A$4</c:f>
              <c:strCache>
                <c:ptCount val="1"/>
                <c:pt idx="0">
                  <c:v>ЕНВД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4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0"/>
              <c:layout>
                <c:manualLayout>
                  <c:x val="3.7437483603595993E-4"/>
                  <c:y val="-3.0641621604528411E-2"/>
                </c:manualLayout>
              </c:layout>
              <c:showVal val="1"/>
            </c:dLbl>
            <c:dLbl>
              <c:idx val="1"/>
              <c:layout>
                <c:manualLayout>
                  <c:x val="-3.3230434713603292E-3"/>
                  <c:y val="0.25324984979287235"/>
                </c:manualLayout>
              </c:layout>
              <c:showVal val="1"/>
            </c:dLbl>
            <c:dLbl>
              <c:idx val="2"/>
              <c:layout>
                <c:manualLayout>
                  <c:x val="-2.9641897865690641E-3"/>
                  <c:y val="4.8792655516909124E-3"/>
                </c:manualLayout>
              </c:layout>
              <c:showVal val="1"/>
            </c:dLbl>
            <c:dLbl>
              <c:idx val="3"/>
              <c:layout>
                <c:manualLayout>
                  <c:x val="7.4104744664224981E-3"/>
                  <c:y val="4.8197992245875834E-3"/>
                </c:manualLayout>
              </c:layout>
              <c:showVal val="1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Лист1!$B$4:$D$4</c:f>
              <c:numCache>
                <c:formatCode>General</c:formatCode>
                <c:ptCount val="3"/>
                <c:pt idx="0" formatCode="#,##0">
                  <c:v>65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УСН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0"/>
              <c:layout>
                <c:manualLayout>
                  <c:x val="1.4819781928992017E-3"/>
                  <c:y val="0.18473895582329636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0.20883534136546519"/>
                </c:manualLayout>
              </c:layout>
              <c:showVal val="1"/>
            </c:dLbl>
            <c:dLbl>
              <c:idx val="2"/>
              <c:layout>
                <c:manualLayout>
                  <c:x val="8.8925693597073103E-3"/>
                  <c:y val="0.11646586345381529"/>
                </c:manualLayout>
              </c:layout>
              <c:showVal val="1"/>
            </c:dLbl>
            <c:dLbl>
              <c:idx val="3"/>
              <c:layout>
                <c:manualLayout>
                  <c:x val="1.0374664252991498E-2"/>
                  <c:y val="-6.7834343192636924E-3"/>
                </c:manualLayout>
              </c:layout>
              <c:showVal val="1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Лист1!$B$3:$D$3</c:f>
              <c:numCache>
                <c:formatCode>#,##0</c:formatCode>
                <c:ptCount val="3"/>
                <c:pt idx="0" formatCode="General">
                  <c:v>485</c:v>
                </c:pt>
                <c:pt idx="1">
                  <c:v>489</c:v>
                </c:pt>
                <c:pt idx="2" formatCode="0">
                  <c:v>493</c:v>
                </c:pt>
              </c:numCache>
            </c:numRef>
          </c:val>
        </c:ser>
        <c:ser>
          <c:idx val="2"/>
          <c:order val="2"/>
          <c:tx>
            <c:strRef>
              <c:f>Лист1!$A$2</c:f>
              <c:strCache>
                <c:ptCount val="1"/>
                <c:pt idx="0">
                  <c:v>Патент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3"/>
              <c:layout>
                <c:manualLayout>
                  <c:x val="5.8972205702634353E-3"/>
                  <c:y val="6.7834343192636924E-3"/>
                </c:manualLayout>
              </c:layout>
              <c:showVal val="1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Лист1!$B$2:$D$2</c:f>
              <c:numCache>
                <c:formatCode>#,##0</c:formatCode>
                <c:ptCount val="3"/>
                <c:pt idx="0">
                  <c:v>18</c:v>
                </c:pt>
                <c:pt idx="1">
                  <c:v>22</c:v>
                </c:pt>
                <c:pt idx="2">
                  <c:v>24</c:v>
                </c:pt>
              </c:numCache>
            </c:numRef>
          </c:val>
        </c:ser>
        <c:dLbls>
          <c:showVal val="1"/>
        </c:dLbls>
        <c:gapWidth val="56"/>
        <c:shape val="box"/>
        <c:axId val="133817088"/>
        <c:axId val="133818624"/>
        <c:axId val="0"/>
      </c:bar3DChart>
      <c:dateAx>
        <c:axId val="13381708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133818624"/>
        <c:crosses val="autoZero"/>
        <c:lblOffset val="100"/>
        <c:baseTimeUnit val="days"/>
      </c:dateAx>
      <c:valAx>
        <c:axId val="133818624"/>
        <c:scaling>
          <c:orientation val="minMax"/>
          <c:max val="400"/>
          <c:min val="0"/>
        </c:scaling>
        <c:delete val="1"/>
        <c:axPos val="l"/>
        <c:numFmt formatCode="#,##0" sourceLinked="1"/>
        <c:tickLblPos val="none"/>
        <c:crossAx val="133817088"/>
        <c:crosses val="autoZero"/>
        <c:crossBetween val="between"/>
        <c:majorUnit val="100"/>
        <c:minorUnit val="50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Безвозмедные поступления в 2020 году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dPt>
            <c:idx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2"/>
                </a:solidFill>
              </a:ln>
            </c:spPr>
          </c:dPt>
          <c:dPt>
            <c:idx val="1"/>
            <c:spPr>
              <a:solidFill>
                <a:srgbClr val="F5F959"/>
              </a:solidFill>
              <a:ln>
                <a:solidFill>
                  <a:schemeClr val="tx2"/>
                </a:solidFill>
              </a:ln>
            </c:spPr>
          </c:dPt>
          <c:dPt>
            <c:idx val="2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tx2"/>
                </a:solidFill>
              </a:ln>
            </c:spPr>
          </c:dPt>
          <c:dPt>
            <c:idx val="3"/>
            <c:spPr>
              <a:solidFill>
                <a:schemeClr val="accent3">
                  <a:lumMod val="75000"/>
                </a:schemeClr>
              </a:solidFill>
              <a:ln>
                <a:solidFill>
                  <a:schemeClr val="tx2"/>
                </a:solidFill>
              </a:ln>
            </c:spPr>
          </c:dPt>
          <c:dPt>
            <c:idx val="4"/>
            <c:spPr>
              <a:solidFill>
                <a:srgbClr val="558ED5"/>
              </a:solidFill>
              <a:ln>
                <a:solidFill>
                  <a:schemeClr val="tx2"/>
                </a:solidFill>
              </a:ln>
            </c:spPr>
          </c:dPt>
          <c:dLbls>
            <c:dLbl>
              <c:idx val="4"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0</a:t>
                    </a:r>
                    <a:r>
                      <a:rPr lang="ru-RU" dirty="0" smtClean="0"/>
                      <a:t>,3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pPr>
                <a:solidFill>
                  <a:srgbClr val="00B0F0"/>
                </a:solidFill>
              </c:spPr>
              <c:showPercent val="1"/>
            </c:dLbl>
            <c:showPercent val="1"/>
            <c:showLeaderLines val="1"/>
          </c:dLbls>
          <c:cat>
            <c:strRef>
              <c:f>Лист1!$A$2:$A$6</c:f>
              <c:strCache>
                <c:ptCount val="5"/>
                <c:pt idx="0">
                  <c:v>Дотации  </c:v>
                </c:pt>
                <c:pt idx="1">
                  <c:v>Субсидии  </c:v>
                </c:pt>
                <c:pt idx="2">
                  <c:v>Субвенции  </c:v>
                </c:pt>
                <c:pt idx="3">
                  <c:v>Иные межбюджетные трансферты
</c:v>
                </c:pt>
                <c:pt idx="4">
                  <c:v>Прочие безвозмездные поступления 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1078</c:v>
                </c:pt>
                <c:pt idx="1">
                  <c:v>1661</c:v>
                </c:pt>
                <c:pt idx="2">
                  <c:v>7047</c:v>
                </c:pt>
                <c:pt idx="3">
                  <c:v>1251</c:v>
                </c:pt>
                <c:pt idx="4" formatCode="General">
                  <c:v>19</c:v>
                </c:pt>
              </c:numCache>
            </c:numRef>
          </c:val>
        </c:ser>
        <c:firstSliceAng val="45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3.045684467622092E-2"/>
          <c:y val="0"/>
          <c:w val="0.92554993523590467"/>
          <c:h val="0.8057638309077594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CCE9AD"/>
            </a:solidFill>
          </c:spPr>
          <c:dLbls>
            <c:dLbl>
              <c:idx val="0"/>
              <c:layout>
                <c:manualLayout>
                  <c:x val="3.3840938529134403E-3"/>
                  <c:y val="6.5252854812397924E-3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550.79999999999995</c:v>
                </c:pt>
                <c:pt idx="1">
                  <c:v>548.79999999999995</c:v>
                </c:pt>
                <c:pt idx="2">
                  <c:v>546.70000000000005</c:v>
                </c:pt>
                <c:pt idx="3">
                  <c:v>546.5</c:v>
                </c:pt>
                <c:pt idx="4">
                  <c:v>546.9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Лист1!$D$2:$D$6</c:f>
            </c:numRef>
          </c:val>
        </c:ser>
        <c:axId val="150808832"/>
        <c:axId val="150827008"/>
      </c:barChart>
      <c:catAx>
        <c:axId val="1508088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50827008"/>
        <c:crosses val="autoZero"/>
        <c:auto val="1"/>
        <c:lblAlgn val="ctr"/>
        <c:lblOffset val="100"/>
      </c:catAx>
      <c:valAx>
        <c:axId val="150827008"/>
        <c:scaling>
          <c:orientation val="minMax"/>
        </c:scaling>
        <c:delete val="1"/>
        <c:axPos val="l"/>
        <c:numFmt formatCode="General" sourceLinked="1"/>
        <c:tickLblPos val="none"/>
        <c:crossAx val="1508088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6603"/>
          <c:h val="0.894536219332638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0AF4B">
                <a:lumMod val="75000"/>
              </a:srgb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explosion val="1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 rot="0" anchor="b" anchorCtr="0"/>
              <a:lstStyle/>
              <a:p>
                <a:pPr>
                  <a:defRPr sz="1600"/>
                </a:pPr>
                <a:endParaRPr lang="ru-RU"/>
              </a:p>
            </c:txPr>
            <c:dLblPos val="bestFit"/>
            <c:showVal val="1"/>
          </c:dLbls>
          <c:cat>
            <c:strRef>
              <c:f>Лист1!$A$2:$A$3</c:f>
              <c:strCache>
                <c:ptCount val="2"/>
                <c:pt idx="0">
                  <c:v>Переданные полномочия</c:v>
                </c:pt>
                <c:pt idx="1">
                  <c:v>Местные полномочия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9958</c:v>
                </c:pt>
                <c:pt idx="1">
                  <c:v>9091</c:v>
                </c:pt>
              </c:numCache>
            </c:numRef>
          </c:val>
        </c:ser>
        <c:dLbls>
          <c:showVal val="1"/>
        </c:dLbls>
        <c:firstSliceAng val="0"/>
      </c:pieChart>
      <c:spPr>
        <a:noFill/>
        <a:ln w="25351">
          <a:noFill/>
        </a:ln>
      </c:spPr>
    </c:plotArea>
    <c:plotVisOnly val="1"/>
    <c:dispBlanksAs val="zero"/>
  </c:chart>
  <c:txPr>
    <a:bodyPr/>
    <a:lstStyle/>
    <a:p>
      <a:pPr>
        <a:defRPr sz="1791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6592"/>
          <c:h val="0.894536219332638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3CB7BA">
                <a:lumMod val="60000"/>
                <a:lumOff val="40000"/>
              </a:srgb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explosion val="11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dLblPos val="inEnd"/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Переданные полномочия</c:v>
                </c:pt>
                <c:pt idx="1">
                  <c:v>Местные полномочия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9936</c:v>
                </c:pt>
                <c:pt idx="1">
                  <c:v>8581</c:v>
                </c:pt>
              </c:numCache>
            </c:numRef>
          </c:val>
        </c:ser>
        <c:firstSliceAng val="0"/>
      </c:pieChart>
      <c:spPr>
        <a:noFill/>
        <a:ln w="25351">
          <a:noFill/>
        </a:ln>
      </c:spPr>
    </c:plotArea>
    <c:plotVisOnly val="1"/>
    <c:dispBlanksAs val="zero"/>
  </c:chart>
  <c:txPr>
    <a:bodyPr/>
    <a:lstStyle/>
    <a:p>
      <a:pPr>
        <a:defRPr sz="1794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6592"/>
          <c:h val="0.894536219332638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explosion val="13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dLblPos val="inEnd"/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Переданные полномочия</c:v>
                </c:pt>
                <c:pt idx="1">
                  <c:v>Местные полномочия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9987</c:v>
                </c:pt>
                <c:pt idx="1">
                  <c:v>8529</c:v>
                </c:pt>
              </c:numCache>
            </c:numRef>
          </c:val>
        </c:ser>
        <c:firstSliceAng val="0"/>
      </c:pieChart>
      <c:spPr>
        <a:noFill/>
        <a:ln w="25412">
          <a:noFill/>
        </a:ln>
      </c:spPr>
    </c:plotArea>
    <c:plotVisOnly val="1"/>
    <c:dispBlanksAs val="zero"/>
  </c:chart>
  <c:txPr>
    <a:bodyPr/>
    <a:lstStyle/>
    <a:p>
      <a:pPr>
        <a:defRPr sz="1802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3156926376639248"/>
          <c:y val="3.9862202898898094E-2"/>
          <c:w val="0.67507583601955501"/>
          <c:h val="0.92027559420220351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</c:v>
                </c:pt>
              </c:strCache>
            </c:strRef>
          </c:tx>
          <c:spPr>
            <a:solidFill>
              <a:srgbClr val="00B0F0"/>
            </a:solidFill>
            <a:ln w="38100">
              <a:noFill/>
              <a:headEnd type="oval"/>
              <a:tailEnd type="oval"/>
            </a:ln>
          </c:spPr>
          <c:dPt>
            <c:idx val="0"/>
            <c:spPr>
              <a:solidFill>
                <a:schemeClr val="accent3"/>
              </a:solidFill>
              <a:ln w="38100">
                <a:noFill/>
                <a:headEnd type="oval"/>
                <a:tailEnd type="oval"/>
              </a:ln>
            </c:spPr>
          </c:dPt>
          <c:dPt>
            <c:idx val="1"/>
            <c:spPr>
              <a:solidFill>
                <a:schemeClr val="accent3"/>
              </a:solidFill>
              <a:ln w="38100">
                <a:noFill/>
                <a:headEnd type="oval"/>
                <a:tailEnd type="oval"/>
              </a:ln>
            </c:spPr>
          </c:dPt>
          <c:dPt>
            <c:idx val="2"/>
            <c:spPr>
              <a:solidFill>
                <a:schemeClr val="accent3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3"/>
            <c:spPr>
              <a:solidFill>
                <a:schemeClr val="accent3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4"/>
            <c:spPr>
              <a:solidFill>
                <a:schemeClr val="accent5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5"/>
            <c:spPr>
              <a:solidFill>
                <a:schemeClr val="accent5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6"/>
            <c:spPr>
              <a:solidFill>
                <a:schemeClr val="accent3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7"/>
            <c:spPr>
              <a:solidFill>
                <a:schemeClr val="accent2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8"/>
            <c:spPr>
              <a:solidFill>
                <a:schemeClr val="accent5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9"/>
            <c:spPr>
              <a:solidFill>
                <a:schemeClr val="accent2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10"/>
            <c:spPr>
              <a:solidFill>
                <a:schemeClr val="accent5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Lbls>
            <c:dLbl>
              <c:idx val="4"/>
              <c:tx>
                <c:rich>
                  <a:bodyPr/>
                  <a:lstStyle/>
                  <a:p>
                    <a:r>
                      <a:rPr lang="en-US" smtClean="0"/>
                      <a:t>34</a:t>
                    </a:r>
                    <a:r>
                      <a:rPr lang="ru-RU" smtClean="0"/>
                      <a:t>9</a:t>
                    </a:r>
                    <a:endParaRPr lang="en-US" dirty="0"/>
                  </a:p>
                </c:rich>
              </c:tx>
              <c:showVal val="1"/>
            </c:dLbl>
            <c:dLbl>
              <c:idx val="10"/>
              <c:layout>
                <c:manualLayout>
                  <c:x val="-1.4831825781403756E-3"/>
                  <c:y val="6.522905928910594E-2"/>
                </c:manualLayout>
              </c:layout>
              <c:showVal val="1"/>
            </c:dLbl>
            <c:showVal val="1"/>
          </c:dLbls>
          <c:cat>
            <c:strRef>
              <c:f>Лист1!$A$2:$A$12</c:f>
              <c:strCache>
                <c:ptCount val="11"/>
                <c:pt idx="0">
                  <c:v>Средства массовой информации</c:v>
                </c:pt>
                <c:pt idx="1">
                  <c:v>Охрана окружающей среды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Обслуживание государственного и муниципального долга</c:v>
                </c:pt>
                <c:pt idx="4">
                  <c:v>Физическая культура и спорт</c:v>
                </c:pt>
                <c:pt idx="5">
                  <c:v>Культура и кинематография</c:v>
                </c:pt>
                <c:pt idx="6">
                  <c:v>Общегосударственные вопросы</c:v>
                </c:pt>
                <c:pt idx="7">
                  <c:v>Социальная политика</c:v>
                </c:pt>
                <c:pt idx="8">
                  <c:v>Жилищно-коммунальное хозяйство</c:v>
                </c:pt>
                <c:pt idx="9">
                  <c:v>Национальная экономика</c:v>
                </c:pt>
                <c:pt idx="10">
                  <c:v>Образование</c:v>
                </c:pt>
              </c:strCache>
            </c:strRef>
          </c:cat>
          <c:val>
            <c:numRef>
              <c:f>Лист1!$B$2:$B$12</c:f>
              <c:numCache>
                <c:formatCode>#,##0</c:formatCode>
                <c:ptCount val="11"/>
                <c:pt idx="0">
                  <c:v>5</c:v>
                </c:pt>
                <c:pt idx="1">
                  <c:v>5</c:v>
                </c:pt>
                <c:pt idx="2">
                  <c:v>150</c:v>
                </c:pt>
                <c:pt idx="3">
                  <c:v>212</c:v>
                </c:pt>
                <c:pt idx="4">
                  <c:v>271</c:v>
                </c:pt>
                <c:pt idx="5">
                  <c:v>530</c:v>
                </c:pt>
                <c:pt idx="6">
                  <c:v>536</c:v>
                </c:pt>
                <c:pt idx="7">
                  <c:v>1389</c:v>
                </c:pt>
                <c:pt idx="8">
                  <c:v>3235</c:v>
                </c:pt>
                <c:pt idx="9">
                  <c:v>4605</c:v>
                </c:pt>
                <c:pt idx="10">
                  <c:v>8111</c:v>
                </c:pt>
              </c:numCache>
            </c:numRef>
          </c:val>
        </c:ser>
        <c:dLbls>
          <c:showVal val="1"/>
        </c:dLbls>
        <c:gapWidth val="81"/>
        <c:overlap val="-64"/>
        <c:axId val="134417792"/>
        <c:axId val="134520192"/>
      </c:barChart>
      <c:catAx>
        <c:axId val="134417792"/>
        <c:scaling>
          <c:orientation val="minMax"/>
        </c:scaling>
        <c:axPos val="l"/>
        <c:numFmt formatCode="@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34520192"/>
        <c:crosses val="autoZero"/>
        <c:auto val="1"/>
        <c:lblAlgn val="ctr"/>
        <c:lblOffset val="100"/>
      </c:catAx>
      <c:valAx>
        <c:axId val="134520192"/>
        <c:scaling>
          <c:orientation val="minMax"/>
        </c:scaling>
        <c:delete val="1"/>
        <c:axPos val="b"/>
        <c:numFmt formatCode="#,##0" sourceLinked="0"/>
        <c:tickLblPos val="none"/>
        <c:crossAx val="134417792"/>
        <c:crosses val="autoZero"/>
        <c:crossBetween val="between"/>
      </c:valAx>
    </c:plotArea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9723739828062076E-2"/>
          <c:y val="0.1775860294287791"/>
          <c:w val="0.61820707175166256"/>
          <c:h val="0.7989589309400076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 руб.</c:v>
                </c:pt>
              </c:strCache>
            </c:strRef>
          </c:tx>
          <c:explosion val="8"/>
          <c:dPt>
            <c:idx val="0"/>
            <c:explosion val="5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chemeClr val="accent3"/>
              </a:solidFill>
            </c:spPr>
          </c:dPt>
          <c:dLbls>
            <c:dLbl>
              <c:idx val="0"/>
              <c:layout>
                <c:manualLayout>
                  <c:x val="-0.23300156264180927"/>
                  <c:y val="-0.17355270245623874"/>
                </c:manualLayout>
              </c:layout>
              <c:spPr/>
              <c:txPr>
                <a:bodyPr/>
                <a:lstStyle/>
                <a:p>
                  <a:pPr>
                    <a:defRPr sz="1600" b="1"/>
                  </a:pPr>
                  <a:endParaRPr lang="ru-RU"/>
                </a:p>
              </c:txPr>
              <c:showVal val="1"/>
              <c:showPercent val="1"/>
              <c:separator>
</c:separator>
            </c:dLbl>
            <c:dLbl>
              <c:idx val="2"/>
              <c:layout>
                <c:manualLayout>
                  <c:x val="5.7112880856642588E-2"/>
                  <c:y val="3.1346173947527381E-2"/>
                </c:manualLayout>
              </c:layout>
              <c:showVal val="1"/>
              <c:showPercent val="1"/>
              <c:separator>
</c:separator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  <c:showPercent val="1"/>
            <c:separator>
</c:separator>
            <c:showLeaderLines val="1"/>
          </c:dLbls>
          <c:cat>
            <c:strRef>
              <c:f>Лист1!$A$2:$A$4</c:f>
              <c:strCache>
                <c:ptCount val="3"/>
                <c:pt idx="0">
                  <c:v>Социальная сфера</c:v>
                </c:pt>
                <c:pt idx="1">
                  <c:v>Отрасли экономики</c:v>
                </c:pt>
                <c:pt idx="2">
                  <c:v>Прочие расходы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10301</c:v>
                </c:pt>
                <c:pt idx="1">
                  <c:v>7840</c:v>
                </c:pt>
                <c:pt idx="2">
                  <c:v>908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5058090226563514"/>
          <c:y val="0.2836063917696115"/>
          <c:w val="0.30796947322734908"/>
          <c:h val="0.55767692079840203"/>
        </c:manualLayout>
      </c:layout>
      <c:txPr>
        <a:bodyPr/>
        <a:lstStyle/>
        <a:p>
          <a:pPr>
            <a:defRPr sz="1400">
              <a:latin typeface="Tahoma" pitchFamily="34" charset="0"/>
              <a:ea typeface="Tahoma" pitchFamily="34" charset="0"/>
              <a:cs typeface="Tahoma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7.8583532434430822E-2"/>
          <c:y val="3.9862141379151755E-2"/>
          <c:w val="0.90756899156305049"/>
          <c:h val="0.90015203567760849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 w="38100">
              <a:noFill/>
              <a:headEnd type="oval"/>
              <a:tailEnd type="oval"/>
            </a:ln>
          </c:spPr>
          <c:dLbls>
            <c:dLbl>
              <c:idx val="0"/>
              <c:delete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9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10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3"/>
              <c:tx>
                <c:rich>
                  <a:bodyPr/>
                  <a:lstStyle/>
                  <a:p>
                    <a:r>
                      <a:rPr lang="ru-RU" dirty="0" smtClean="0"/>
                      <a:t>13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4"/>
              <c:tx>
                <c:rich>
                  <a:bodyPr/>
                  <a:lstStyle/>
                  <a:p>
                    <a:r>
                      <a:rPr lang="ru-RU" dirty="0" smtClean="0"/>
                      <a:t>25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5"/>
              <c:tx>
                <c:rich>
                  <a:bodyPr/>
                  <a:lstStyle/>
                  <a:p>
                    <a:r>
                      <a:rPr lang="ru-RU" dirty="0" smtClean="0"/>
                      <a:t>50</a:t>
                    </a:r>
                  </a:p>
                </c:rich>
              </c:tx>
              <c:dLblPos val="outEnd"/>
              <c:showVal val="1"/>
            </c:dLbl>
            <c:dLbl>
              <c:idx val="6"/>
              <c:tx>
                <c:rich>
                  <a:bodyPr/>
                  <a:lstStyle/>
                  <a:p>
                    <a:r>
                      <a:rPr lang="ru-RU" dirty="0" smtClean="0"/>
                      <a:t>62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7"/>
              <c:tx>
                <c:rich>
                  <a:bodyPr/>
                  <a:lstStyle/>
                  <a:p>
                    <a:r>
                      <a:rPr lang="ru-RU" dirty="0" smtClean="0"/>
                      <a:t>150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8"/>
              <c:tx>
                <c:rich>
                  <a:bodyPr/>
                  <a:lstStyle/>
                  <a:p>
                    <a:r>
                      <a:rPr lang="ru-RU" dirty="0" smtClean="0"/>
                      <a:t>212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9"/>
              <c:tx>
                <c:rich>
                  <a:bodyPr/>
                  <a:lstStyle/>
                  <a:p>
                    <a:r>
                      <a:rPr lang="ru-RU" dirty="0" smtClean="0"/>
                      <a:t>258</a:t>
                    </a:r>
                  </a:p>
                </c:rich>
              </c:tx>
              <c:dLblPos val="outEnd"/>
              <c:showVal val="1"/>
            </c:dLbl>
            <c:dLbl>
              <c:idx val="10"/>
              <c:tx>
                <c:rich>
                  <a:bodyPr/>
                  <a:lstStyle/>
                  <a:p>
                    <a:r>
                      <a:rPr lang="ru-RU" dirty="0" smtClean="0"/>
                      <a:t>264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11"/>
              <c:tx>
                <c:rich>
                  <a:bodyPr/>
                  <a:lstStyle/>
                  <a:p>
                    <a:r>
                      <a:rPr lang="ru-RU" dirty="0" smtClean="0"/>
                      <a:t>271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12"/>
              <c:tx>
                <c:rich>
                  <a:bodyPr/>
                  <a:lstStyle/>
                  <a:p>
                    <a:r>
                      <a:rPr lang="ru-RU" dirty="0" smtClean="0"/>
                      <a:t>530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13"/>
              <c:tx>
                <c:rich>
                  <a:bodyPr/>
                  <a:lstStyle/>
                  <a:p>
                    <a:r>
                      <a:rPr lang="ru-RU" dirty="0" smtClean="0"/>
                      <a:t>856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14"/>
              <c:tx>
                <c:rich>
                  <a:bodyPr/>
                  <a:lstStyle/>
                  <a:p>
                    <a:r>
                      <a:rPr lang="ru-RU" dirty="0" smtClean="0"/>
                      <a:t>1073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15"/>
              <c:tx>
                <c:rich>
                  <a:bodyPr/>
                  <a:lstStyle/>
                  <a:p>
                    <a:r>
                      <a:rPr lang="ru-RU" dirty="0" smtClean="0"/>
                      <a:t>1 869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16"/>
              <c:layout>
                <c:manualLayout>
                  <c:x val="1.1708082471917342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1 975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17"/>
              <c:tx>
                <c:rich>
                  <a:bodyPr/>
                  <a:lstStyle/>
                  <a:p>
                    <a:r>
                      <a:rPr lang="ru-RU" dirty="0" smtClean="0"/>
                      <a:t>2 876</a:t>
                    </a:r>
                  </a:p>
                </c:rich>
              </c:tx>
              <c:dLblPos val="outEnd"/>
              <c:showVal val="1"/>
            </c:dLbl>
            <c:dLbl>
              <c:idx val="18"/>
              <c:layout>
                <c:manualLayout>
                  <c:x val="-3.039491961410398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8 069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19"/>
              <c:tx>
                <c:rich>
                  <a:bodyPr/>
                  <a:lstStyle/>
                  <a:p>
                    <a:r>
                      <a:rPr lang="ru-RU" smtClean="0"/>
                      <a:t>2</a:t>
                    </a:r>
                    <a:r>
                      <a:rPr lang="en-US" smtClean="0"/>
                      <a:t> 5</a:t>
                    </a:r>
                    <a:r>
                      <a:rPr lang="ru-RU" smtClean="0"/>
                      <a:t>59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20"/>
              <c:tx>
                <c:rich>
                  <a:bodyPr/>
                  <a:lstStyle/>
                  <a:p>
                    <a:r>
                      <a:rPr lang="ru-RU" smtClean="0"/>
                      <a:t>9</a:t>
                    </a:r>
                    <a:r>
                      <a:rPr lang="en-US" smtClean="0"/>
                      <a:t> </a:t>
                    </a:r>
                    <a:r>
                      <a:rPr lang="ru-RU" smtClean="0"/>
                      <a:t>428</a:t>
                    </a:r>
                    <a:endParaRPr lang="en-US" dirty="0"/>
                  </a:p>
                </c:rich>
              </c:tx>
              <c:dLblPos val="outEnd"/>
              <c:showVal val="1"/>
            </c:dLbl>
            <c:numFmt formatCode="#,##0" sourceLinked="0"/>
            <c:txPr>
              <a:bodyPr/>
              <a:lstStyle/>
              <a:p>
                <a:pPr>
                  <a:defRPr sz="1200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Лист1!$A$2:$A$20</c:f>
              <c:strCache>
                <c:ptCount val="19"/>
                <c:pt idx="0">
                  <c:v>Муниципальная программа Новокузнецкого городского округа "Охрана окружающей среды и рациональное природопользование в границах Новокузнецкого городского округа"</c:v>
                </c:pt>
                <c:pt idx="1">
                  <c:v>Муниципальная программа Новокузнецкого городского округа "Реализация молодежной политики в городе Новокузнецке"</c:v>
                </c:pt>
                <c:pt idx="2">
                  <c:v>Муниципальная программа Новокузнецкого городского округа "Развитие субъектов малого и среднего предпринимательства в городе Новокузнецке"</c:v>
                </c:pt>
                <c:pt idx="3">
                  <c:v>Муниципальная программа Новокузнецкого городского округа "Управление капиталовложениями Новокузнецкого городского округа"</c:v>
                </c:pt>
                <c:pt idx="4">
                  <c:v>Муниципальная программа Новокузнецкого городского округа "Обеспечение комфортного проживания в секторе индивидуальной жилой застройки"</c:v>
                </c:pt>
                <c:pt idx="5">
                  <c:v>Муниципальная программа Новокузнецкого городского округа "Управление муниципальным имуществом Новокузнецкого городского округа"</c:v>
                </c:pt>
                <c:pt idx="6">
                  <c:v>Муниципальная программа Новокузнецкого городского округа "Основные направления развития территории Новокузнецкого городского округа"</c:v>
                </c:pt>
                <c:pt idx="7">
                  <c:v>Муниципальная программа Новокузнецкого городского округа "Защита населения и территории от чрезвычайных ситуаций природного и техногенного характера, обеспечение пожарной безопасности, безопасности на водных объектах территории Новокузнецкого городского о</c:v>
                </c:pt>
                <c:pt idx="8">
                  <c:v>Муниципальная программа Новокузнецкого городского округа "Управление муниципальными финансами Новокузнецкого городского округа"</c:v>
                </c:pt>
                <c:pt idx="9">
                  <c:v>Муниципальная программа Новокузнецкого городского округа "Формирование современной городской среды на территории Новокузнецкого городского округа на 2018-2022 годы"</c:v>
                </c:pt>
                <c:pt idx="10">
                  <c:v>Муниципальная программа Новокузнецкого городского округа "Защита прав детей-сирот и детей, оставшихся без попечения родителей, прав недееспособных граждан"</c:v>
                </c:pt>
                <c:pt idx="11">
                  <c:v>Муниципальная программа Новокузнецкого городского округа "Развитие физической культуры и массового спорта Новокузнецкого городского округа"</c:v>
                </c:pt>
                <c:pt idx="12">
                  <c:v>Муниципальная программа Новокузнецкого городского округа "Развитие культуры в городе Новокузнецке"</c:v>
                </c:pt>
                <c:pt idx="13">
                  <c:v>Муниципальная программа Новокузнецкого городского округа "Обеспечение жилыми помещениями отдельных категорий граждан города Новокузнецка"</c:v>
                </c:pt>
                <c:pt idx="14">
                  <c:v>Муниципальная программа Новокузнецкого городского округа "Развитие системы социальной защиты населения города Новокузнецка"</c:v>
                </c:pt>
                <c:pt idx="15">
                  <c:v>Муниципальная программа Новокузнецкого городского округа "Комплексное благоустройство Новокузнецкого городского округа"</c:v>
                </c:pt>
                <c:pt idx="16">
                  <c:v>Муниципальная программа Новокузнецкого городского округа "Развитие жилищно-коммунального хозяйства города Новокузнецка"</c:v>
                </c:pt>
                <c:pt idx="17">
                  <c:v>Муниципальная программа Новокузнецкого городского округа "Организация и развитие пассажирских перевозок и координация работы операторов связи на территории Новокузнецкого городского округа"</c:v>
                </c:pt>
                <c:pt idx="18">
                  <c:v>Муниципальная программа Новокузнецкого городского округа "Развитие и функционирование системы образования города Новокузнецка"</c:v>
                </c:pt>
              </c:strCache>
            </c:strRef>
          </c:cat>
          <c:val>
            <c:numRef>
              <c:f>Лист1!$B$2:$B$20</c:f>
              <c:numCache>
                <c:formatCode>#,##0</c:formatCode>
                <c:ptCount val="19"/>
                <c:pt idx="0">
                  <c:v>5</c:v>
                </c:pt>
                <c:pt idx="1">
                  <c:v>9</c:v>
                </c:pt>
                <c:pt idx="2">
                  <c:v>10</c:v>
                </c:pt>
                <c:pt idx="3">
                  <c:v>13</c:v>
                </c:pt>
                <c:pt idx="4">
                  <c:v>26</c:v>
                </c:pt>
                <c:pt idx="5">
                  <c:v>50</c:v>
                </c:pt>
                <c:pt idx="6">
                  <c:v>62</c:v>
                </c:pt>
                <c:pt idx="7">
                  <c:v>150</c:v>
                </c:pt>
                <c:pt idx="8">
                  <c:v>212</c:v>
                </c:pt>
                <c:pt idx="9">
                  <c:v>258</c:v>
                </c:pt>
                <c:pt idx="10">
                  <c:v>264</c:v>
                </c:pt>
                <c:pt idx="11">
                  <c:v>271</c:v>
                </c:pt>
                <c:pt idx="12">
                  <c:v>530</c:v>
                </c:pt>
                <c:pt idx="13">
                  <c:v>856</c:v>
                </c:pt>
                <c:pt idx="14">
                  <c:v>1073</c:v>
                </c:pt>
                <c:pt idx="15">
                  <c:v>1869</c:v>
                </c:pt>
                <c:pt idx="16">
                  <c:v>1974</c:v>
                </c:pt>
                <c:pt idx="17">
                  <c:v>2876</c:v>
                </c:pt>
                <c:pt idx="18">
                  <c:v>8069</c:v>
                </c:pt>
              </c:numCache>
            </c:numRef>
          </c:val>
        </c:ser>
        <c:dLbls>
          <c:showVal val="1"/>
        </c:dLbls>
        <c:gapWidth val="67"/>
        <c:overlap val="-92"/>
        <c:axId val="135509888"/>
        <c:axId val="135511424"/>
      </c:barChart>
      <c:catAx>
        <c:axId val="135509888"/>
        <c:scaling>
          <c:orientation val="minMax"/>
        </c:scaling>
        <c:axPos val="l"/>
        <c:numFmt formatCode="@" sourceLinked="1"/>
        <c:tickLblPos val="none"/>
        <c:crossAx val="135511424"/>
        <c:crosses val="autoZero"/>
        <c:auto val="1"/>
        <c:lblAlgn val="ctr"/>
        <c:lblOffset val="100"/>
      </c:catAx>
      <c:valAx>
        <c:axId val="135511424"/>
        <c:scaling>
          <c:orientation val="minMax"/>
        </c:scaling>
        <c:axPos val="b"/>
        <c:numFmt formatCode="#,##0" sourceLinked="0"/>
        <c:tickLblPos val="none"/>
        <c:crossAx val="135509888"/>
        <c:crosses val="autoZero"/>
        <c:crossBetween val="between"/>
      </c:valAx>
    </c:plotArea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6703"/>
          <c:h val="0.8945362193326372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1"/>
            <c:explosion val="16"/>
            <c:spPr>
              <a:solidFill>
                <a:srgbClr val="FF0000"/>
              </a:solidFill>
            </c:spPr>
          </c:dPt>
          <c:dLbls>
            <c:dLbl>
              <c:idx val="0"/>
              <c:delete val="1"/>
            </c:dLbl>
            <c:dLbl>
              <c:idx val="1"/>
              <c:layout>
                <c:manualLayout>
                  <c:x val="6.1430379789695283E-3"/>
                  <c:y val="-9.1743684369802833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2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numFmt formatCode="0.0%" sourceLinked="0"/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Программные мероприятия</c:v>
                </c:pt>
                <c:pt idx="1">
                  <c:v>Непрограммные мероприятия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0.98</c:v>
                </c:pt>
                <c:pt idx="1">
                  <c:v>2.0000000000000011E-2</c:v>
                </c:pt>
              </c:numCache>
            </c:numRef>
          </c:val>
        </c:ser>
        <c:firstSliceAng val="34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explosion val="6"/>
            <c:spPr>
              <a:solidFill>
                <a:srgbClr val="00B050"/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explosion val="14"/>
            <c:spPr>
              <a:solidFill>
                <a:srgbClr val="ED7D31"/>
              </a:solidFill>
            </c:spPr>
          </c:dPt>
          <c:dPt>
            <c:idx val="2"/>
            <c:spPr>
              <a:solidFill>
                <a:schemeClr val="accent5">
                  <a:lumMod val="75000"/>
                </a:schemeClr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rgbClr val="8064A2"/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elete val="1"/>
          </c:dLbls>
          <c:cat>
            <c:strRef>
              <c:f>Лист1!$A$2:$A$5</c:f>
              <c:strCache>
                <c:ptCount val="4"/>
                <c:pt idx="0">
                  <c:v>Образование</c:v>
                </c:pt>
                <c:pt idx="1">
                  <c:v>Демография</c:v>
                </c:pt>
                <c:pt idx="2">
                  <c:v>Безопасные и качественные дороги</c:v>
                </c:pt>
                <c:pt idx="3">
                  <c:v>Жилье и городская среда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29</c:v>
                </c:pt>
                <c:pt idx="1">
                  <c:v>38</c:v>
                </c:pt>
                <c:pt idx="2">
                  <c:v>982</c:v>
                </c:pt>
                <c:pt idx="3">
                  <c:v>1283</c:v>
                </c:pt>
              </c:numCache>
            </c:numRef>
          </c:val>
        </c:ser>
        <c:dLbls>
          <c:showVal val="1"/>
        </c:dLbls>
        <c:firstSliceAng val="0"/>
        <c:holeSize val="52"/>
      </c:doughnutChart>
    </c:plotArea>
    <c:plotVisOnly val="1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explosion val="5"/>
            <c:spPr>
              <a:solidFill>
                <a:srgbClr val="00B050"/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explosion val="82"/>
            <c:spPr>
              <a:solidFill>
                <a:srgbClr val="ED7D31"/>
              </a:solidFill>
            </c:spPr>
          </c:dPt>
          <c:dPt>
            <c:idx val="2"/>
            <c:spPr>
              <a:solidFill>
                <a:schemeClr val="accent5">
                  <a:lumMod val="75000"/>
                </a:schemeClr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rgbClr val="8064A2"/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elete val="1"/>
          </c:dLbls>
          <c:cat>
            <c:strRef>
              <c:f>Лист1!$A$2:$A$5</c:f>
              <c:strCache>
                <c:ptCount val="4"/>
                <c:pt idx="0">
                  <c:v>Образование</c:v>
                </c:pt>
                <c:pt idx="1">
                  <c:v>Демография</c:v>
                </c:pt>
                <c:pt idx="2">
                  <c:v>Безопасные и качественные дороги</c:v>
                </c:pt>
                <c:pt idx="3">
                  <c:v>Жилье и городская среда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</c:v>
                </c:pt>
                <c:pt idx="1">
                  <c:v>25</c:v>
                </c:pt>
                <c:pt idx="2">
                  <c:v>881</c:v>
                </c:pt>
                <c:pt idx="3">
                  <c:v>685</c:v>
                </c:pt>
              </c:numCache>
            </c:numRef>
          </c:val>
        </c:ser>
        <c:dLbls>
          <c:showVal val="1"/>
        </c:dLbls>
        <c:firstSliceAng val="0"/>
        <c:holeSize val="52"/>
      </c:doughnutChart>
    </c:plotArea>
    <c:plotVisOnly val="1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'Лист1'!$B$1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spPr>
              <a:solidFill>
                <a:schemeClr val="accent1"/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explosion val="6"/>
            <c:spPr>
              <a:solidFill>
                <a:srgbClr val="ED7D31"/>
              </a:solidFill>
            </c:spPr>
          </c:dPt>
          <c:dPt>
            <c:idx val="2"/>
            <c:spPr>
              <a:solidFill>
                <a:schemeClr val="accent5">
                  <a:lumMod val="75000"/>
                </a:schemeClr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explosion val="3"/>
            <c:spPr>
              <a:solidFill>
                <a:srgbClr val="8064A2"/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spPr>
              <a:solidFill>
                <a:schemeClr val="accent1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elete val="1"/>
          </c:dLbls>
          <c:cat>
            <c:strRef>
              <c:f>'Лист1'!$A$2:$A$6</c:f>
              <c:strCache>
                <c:ptCount val="4"/>
                <c:pt idx="0">
                  <c:v>Образование</c:v>
                </c:pt>
                <c:pt idx="1">
                  <c:v>Демография</c:v>
                </c:pt>
                <c:pt idx="2">
                  <c:v>Безопасные и качественные дороги</c:v>
                </c:pt>
                <c:pt idx="3">
                  <c:v>Жилье и городская среда</c:v>
                </c:pt>
              </c:strCache>
            </c:strRef>
          </c:cat>
          <c:val>
            <c:numRef>
              <c:f>'Лист1'!$B$2:$B$6</c:f>
              <c:numCache>
                <c:formatCode>General</c:formatCode>
                <c:ptCount val="5"/>
                <c:pt idx="0">
                  <c:v>2</c:v>
                </c:pt>
                <c:pt idx="1">
                  <c:v>25</c:v>
                </c:pt>
                <c:pt idx="2">
                  <c:v>880</c:v>
                </c:pt>
                <c:pt idx="3">
                  <c:v>1884</c:v>
                </c:pt>
              </c:numCache>
            </c:numRef>
          </c:val>
        </c:ser>
        <c:dLbls>
          <c:showVal val="1"/>
        </c:dLbls>
        <c:firstSliceAng val="0"/>
        <c:holeSize val="52"/>
      </c:doughnutChart>
    </c:plotArea>
    <c:plotVisOnly val="1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0.1078514391919268"/>
          <c:w val="0.92554993523590467"/>
          <c:h val="0.654415600486241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8064A2"/>
            </a:solidFill>
          </c:spPr>
          <c:dLbls>
            <c:dLbl>
              <c:idx val="0"/>
              <c:layout>
                <c:manualLayout>
                  <c:x val="0"/>
                  <c:y val="7.2123375252643185E-4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254.4</c:v>
                </c:pt>
                <c:pt idx="1">
                  <c:v>252.2</c:v>
                </c:pt>
                <c:pt idx="2">
                  <c:v>252.1</c:v>
                </c:pt>
                <c:pt idx="3">
                  <c:v>251.9</c:v>
                </c:pt>
                <c:pt idx="4">
                  <c:v>251.7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Лист1!$D$2:$D$6</c:f>
            </c:numRef>
          </c:val>
        </c:ser>
        <c:axId val="79069952"/>
        <c:axId val="79071488"/>
      </c:barChart>
      <c:catAx>
        <c:axId val="7906995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79071488"/>
        <c:crosses val="autoZero"/>
        <c:auto val="1"/>
        <c:lblAlgn val="ctr"/>
        <c:lblOffset val="100"/>
      </c:catAx>
      <c:valAx>
        <c:axId val="79071488"/>
        <c:scaling>
          <c:orientation val="minMax"/>
        </c:scaling>
        <c:delete val="1"/>
        <c:axPos val="l"/>
        <c:numFmt formatCode="0.0" sourceLinked="1"/>
        <c:tickLblPos val="none"/>
        <c:crossAx val="790699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autoTitleDeleted val="1"/>
    <c:view3D>
      <c:rotX val="10"/>
      <c:rotY val="15"/>
      <c:depthPercent val="70"/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6101057641896541E-2"/>
          <c:y val="3.5909378124652856E-2"/>
          <c:w val="0.97718377180727956"/>
          <c:h val="0.47441950894346124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Кредиты кредитных организаций</c:v>
                </c:pt>
              </c:strCache>
            </c:strRef>
          </c:tx>
          <c:spPr>
            <a:solidFill>
              <a:srgbClr val="FF9999"/>
            </a:solidFill>
            <a:ln w="9525" cap="flat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0"/>
              <c:layout>
                <c:manualLayout>
                  <c:x val="1.4575974570318633E-2"/>
                  <c:y val="-1.45484197812047E-2"/>
                </c:manualLayout>
              </c:layout>
              <c:showVal val="1"/>
            </c:dLbl>
            <c:dLbl>
              <c:idx val="1"/>
              <c:layout>
                <c:manualLayout>
                  <c:x val="5.8303898281274495E-3"/>
                  <c:y val="6.8715308688644975E-3"/>
                </c:manualLayout>
              </c:layout>
              <c:showVal val="1"/>
            </c:dLbl>
            <c:dLbl>
              <c:idx val="2"/>
              <c:layout>
                <c:manualLayout>
                  <c:x val="1.0203182199223042E-2"/>
                  <c:y val="-6.8717221843323474E-3"/>
                </c:manualLayout>
              </c:layout>
              <c:showVal val="1"/>
            </c:dLbl>
            <c:dLbl>
              <c:idx val="3"/>
              <c:layout>
                <c:manualLayout>
                  <c:x val="5.8303898281275614E-3"/>
                  <c:y val="4.5810205792429989E-3"/>
                </c:manualLayout>
              </c:layout>
              <c:showVal val="1"/>
            </c:dLbl>
            <c:dLbl>
              <c:idx val="4"/>
              <c:layout>
                <c:manualLayout>
                  <c:x val="1.068892453886677E-16"/>
                  <c:y val="8.0167860136754768E-2"/>
                </c:manualLayout>
              </c:layout>
              <c:showVal val="1"/>
            </c:dLbl>
            <c:txPr>
              <a:bodyPr/>
              <a:lstStyle/>
              <a:p>
                <a:pPr algn="ctr">
                  <a:defRPr lang="ru-RU" sz="2000" b="0" i="0" u="none" strike="noStrike" kern="1200" baseline="0">
                    <a:solidFill>
                      <a:prstClr val="black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Лист1!$B$2:$D$2</c:f>
              <c:numCache>
                <c:formatCode>#,##0</c:formatCode>
                <c:ptCount val="3"/>
                <c:pt idx="0">
                  <c:v>596</c:v>
                </c:pt>
                <c:pt idx="1">
                  <c:v>1284</c:v>
                </c:pt>
                <c:pt idx="2" formatCode="0">
                  <c:v>390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Бюджетны кредиты</c:v>
                </c:pt>
              </c:strCache>
            </c:strRef>
          </c:tx>
          <c:spPr>
            <a:solidFill>
              <a:srgbClr val="99CCFF"/>
            </a:solidFill>
            <a:ln w="9525" cap="flat" cmpd="sng" algn="ctr">
              <a:solidFill>
                <a:schemeClr val="accent2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0"/>
              <c:layout>
                <c:manualLayout>
                  <c:x val="1.3118377113286769E-2"/>
                  <c:y val="-1.1932053482597803E-2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0.15751303048249499"/>
                </c:manualLayout>
              </c:layout>
              <c:showVal val="1"/>
            </c:dLbl>
            <c:dLbl>
              <c:idx val="2"/>
              <c:layout>
                <c:manualLayout>
                  <c:x val="8.745584742191179E-3"/>
                  <c:y val="9.478932116530803E-3"/>
                </c:manualLayout>
              </c:layout>
              <c:showVal val="1"/>
            </c:dLbl>
            <c:txPr>
              <a:bodyPr/>
              <a:lstStyle/>
              <a:p>
                <a:pPr>
                  <a:defRPr sz="2000" baseline="0"/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Лист1!$B$3:$D$3</c:f>
              <c:numCache>
                <c:formatCode>#,##0</c:formatCode>
                <c:ptCount val="3"/>
                <c:pt idx="0">
                  <c:v>136</c:v>
                </c:pt>
                <c:pt idx="1">
                  <c:v>905</c:v>
                </c:pt>
                <c:pt idx="2" formatCode="0">
                  <c:v>18</c:v>
                </c:pt>
              </c:numCache>
            </c:numRef>
          </c:val>
        </c:ser>
        <c:dLbls>
          <c:showVal val="1"/>
        </c:dLbls>
        <c:shape val="box"/>
        <c:axId val="158705920"/>
        <c:axId val="158711808"/>
        <c:axId val="0"/>
      </c:bar3DChart>
      <c:dateAx>
        <c:axId val="15870592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158711808"/>
        <c:crosses val="autoZero"/>
        <c:lblOffset val="100"/>
        <c:baseTimeUnit val="days"/>
      </c:dateAx>
      <c:valAx>
        <c:axId val="158711808"/>
        <c:scaling>
          <c:orientation val="minMax"/>
          <c:max val="1350"/>
          <c:min val="0"/>
        </c:scaling>
        <c:delete val="1"/>
        <c:axPos val="l"/>
        <c:numFmt formatCode="#,##0" sourceLinked="1"/>
        <c:majorTickMark val="none"/>
        <c:tickLblPos val="none"/>
        <c:crossAx val="158705920"/>
        <c:crosses val="autoZero"/>
        <c:crossBetween val="between"/>
      </c:valAx>
      <c:spPr>
        <a:ln w="25400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1.7460904117542093E-2"/>
          <c:w val="0.92554993523590467"/>
          <c:h val="0.7581594114557922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0"/>
                  <c:y val="7.2123375252643228E-4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41660</c:v>
                </c:pt>
                <c:pt idx="1">
                  <c:v>42829</c:v>
                </c:pt>
                <c:pt idx="2">
                  <c:v>44785</c:v>
                </c:pt>
                <c:pt idx="3">
                  <c:v>47011</c:v>
                </c:pt>
                <c:pt idx="4">
                  <c:v>49504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Лист1!$D$2:$D$6</c:f>
            </c:numRef>
          </c:val>
        </c:ser>
        <c:axId val="79096832"/>
        <c:axId val="150864640"/>
      </c:barChart>
      <c:catAx>
        <c:axId val="790968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50864640"/>
        <c:crosses val="autoZero"/>
        <c:auto val="1"/>
        <c:lblAlgn val="ctr"/>
        <c:lblOffset val="100"/>
      </c:catAx>
      <c:valAx>
        <c:axId val="150864640"/>
        <c:scaling>
          <c:orientation val="minMax"/>
        </c:scaling>
        <c:delete val="1"/>
        <c:axPos val="l"/>
        <c:numFmt formatCode="#,##0.0" sourceLinked="1"/>
        <c:tickLblPos val="none"/>
        <c:crossAx val="790968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1.7460904117542093E-2"/>
          <c:w val="0.92554993523590467"/>
          <c:h val="0.758159411455792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7030A0"/>
            </a:solidFill>
          </c:spPr>
          <c:dLbls>
            <c:dLbl>
              <c:idx val="0"/>
              <c:layout>
                <c:manualLayout>
                  <c:x val="0"/>
                  <c:y val="7.2123375252643271E-4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86341.6</c:v>
                </c:pt>
                <c:pt idx="1">
                  <c:v>87834.3</c:v>
                </c:pt>
                <c:pt idx="2">
                  <c:v>90889.8</c:v>
                </c:pt>
                <c:pt idx="3">
                  <c:v>94837.9</c:v>
                </c:pt>
                <c:pt idx="4">
                  <c:v>99422.9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Лист1!$D$2:$D$6</c:f>
            </c:numRef>
          </c:val>
        </c:ser>
        <c:axId val="150898176"/>
        <c:axId val="150899712"/>
      </c:barChart>
      <c:catAx>
        <c:axId val="1508981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50899712"/>
        <c:crosses val="autoZero"/>
        <c:auto val="1"/>
        <c:lblAlgn val="ctr"/>
        <c:lblOffset val="100"/>
      </c:catAx>
      <c:valAx>
        <c:axId val="150899712"/>
        <c:scaling>
          <c:orientation val="minMax"/>
        </c:scaling>
        <c:delete val="1"/>
        <c:axPos val="l"/>
        <c:numFmt formatCode="#,##0.0" sourceLinked="1"/>
        <c:tickLblPos val="none"/>
        <c:crossAx val="15089817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1.7460904117542093E-2"/>
          <c:w val="0.92554993523590467"/>
          <c:h val="0.7775287833441730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dLbl>
              <c:idx val="0"/>
              <c:layout>
                <c:manualLayout>
                  <c:x val="0"/>
                  <c:y val="7.2123375252643315E-4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0.8</c:v>
                </c:pt>
                <c:pt idx="1">
                  <c:v>4.2</c:v>
                </c:pt>
                <c:pt idx="2">
                  <c:v>3</c:v>
                </c:pt>
                <c:pt idx="3">
                  <c:v>2.5</c:v>
                </c:pt>
                <c:pt idx="4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Лист1!$D$2:$D$6</c:f>
            </c:numRef>
          </c:val>
        </c:ser>
        <c:axId val="151810048"/>
        <c:axId val="151811584"/>
      </c:barChart>
      <c:catAx>
        <c:axId val="1518100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51811584"/>
        <c:crosses val="autoZero"/>
        <c:auto val="1"/>
        <c:lblAlgn val="ctr"/>
        <c:lblOffset val="100"/>
      </c:catAx>
      <c:valAx>
        <c:axId val="151811584"/>
        <c:scaling>
          <c:orientation val="minMax"/>
        </c:scaling>
        <c:delete val="1"/>
        <c:axPos val="l"/>
        <c:numFmt formatCode="#,##0.0" sourceLinked="1"/>
        <c:tickLblPos val="none"/>
        <c:crossAx val="15181004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1.7460904117542093E-2"/>
          <c:w val="0.92554993523590467"/>
          <c:h val="0.7581594114557932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F0"/>
            </a:solidFill>
          </c:spPr>
          <c:dLbls>
            <c:dLbl>
              <c:idx val="0"/>
              <c:layout>
                <c:manualLayout>
                  <c:x val="0"/>
                  <c:y val="7.2123375252643315E-4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112927</c:v>
                </c:pt>
                <c:pt idx="1">
                  <c:v>117339.9</c:v>
                </c:pt>
                <c:pt idx="2">
                  <c:v>123385.1</c:v>
                </c:pt>
                <c:pt idx="3">
                  <c:v>129866.7</c:v>
                </c:pt>
                <c:pt idx="4">
                  <c:v>137087.29999999999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Лист1!$D$2:$D$6</c:f>
            </c:numRef>
          </c:val>
        </c:ser>
        <c:axId val="151939712"/>
        <c:axId val="151949696"/>
      </c:barChart>
      <c:catAx>
        <c:axId val="1519397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51949696"/>
        <c:crosses val="autoZero"/>
        <c:auto val="1"/>
        <c:lblAlgn val="ctr"/>
        <c:lblOffset val="100"/>
      </c:catAx>
      <c:valAx>
        <c:axId val="151949696"/>
        <c:scaling>
          <c:orientation val="minMax"/>
        </c:scaling>
        <c:delete val="1"/>
        <c:axPos val="l"/>
        <c:numFmt formatCode="#,##0" sourceLinked="1"/>
        <c:tickLblPos val="none"/>
        <c:crossAx val="1519397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1.7460904117542093E-2"/>
          <c:w val="0.92554993523590467"/>
          <c:h val="0.758159411455793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8064A2"/>
            </a:solidFill>
          </c:spPr>
          <c:dLbls>
            <c:dLbl>
              <c:idx val="0"/>
              <c:layout>
                <c:manualLayout>
                  <c:x val="0"/>
                  <c:y val="7.2123375252643358E-4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150492</c:v>
                </c:pt>
                <c:pt idx="1">
                  <c:v>102000</c:v>
                </c:pt>
                <c:pt idx="2">
                  <c:v>185000</c:v>
                </c:pt>
                <c:pt idx="3">
                  <c:v>204638</c:v>
                </c:pt>
                <c:pt idx="4">
                  <c:v>220379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Лист1!$D$2:$D$6</c:f>
            </c:numRef>
          </c:val>
        </c:ser>
        <c:axId val="152016000"/>
        <c:axId val="152017536"/>
      </c:barChart>
      <c:catAx>
        <c:axId val="15201600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52017536"/>
        <c:crosses val="autoZero"/>
        <c:auto val="1"/>
        <c:lblAlgn val="ctr"/>
        <c:lblOffset val="100"/>
      </c:catAx>
      <c:valAx>
        <c:axId val="152017536"/>
        <c:scaling>
          <c:orientation val="minMax"/>
        </c:scaling>
        <c:delete val="1"/>
        <c:axPos val="l"/>
        <c:numFmt formatCode="#,##0" sourceLinked="1"/>
        <c:tickLblPos val="none"/>
        <c:crossAx val="1520160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1.7460904117542093E-2"/>
          <c:w val="0.92554993523590467"/>
          <c:h val="0.7636805895203624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dLbls>
            <c:dLbl>
              <c:idx val="0"/>
              <c:layout>
                <c:manualLayout>
                  <c:x val="0"/>
                  <c:y val="7.2123375252643401E-4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103.9</c:v>
                </c:pt>
                <c:pt idx="1">
                  <c:v>104.2</c:v>
                </c:pt>
                <c:pt idx="2">
                  <c:v>104.1</c:v>
                </c:pt>
                <c:pt idx="3">
                  <c:v>104</c:v>
                </c:pt>
                <c:pt idx="4">
                  <c:v>104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strCache>
            </c:strRef>
          </c:cat>
          <c:val>
            <c:numRef>
              <c:f>Лист1!$D$2:$D$6</c:f>
            </c:numRef>
          </c:val>
        </c:ser>
        <c:axId val="152042880"/>
        <c:axId val="107938944"/>
      </c:barChart>
      <c:catAx>
        <c:axId val="15204288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07938944"/>
        <c:crosses val="autoZero"/>
        <c:auto val="1"/>
        <c:lblAlgn val="ctr"/>
        <c:lblOffset val="100"/>
      </c:catAx>
      <c:valAx>
        <c:axId val="107938944"/>
        <c:scaling>
          <c:orientation val="minMax"/>
        </c:scaling>
        <c:delete val="1"/>
        <c:axPos val="l"/>
        <c:numFmt formatCode="#,##0.0" sourceLinked="1"/>
        <c:tickLblPos val="none"/>
        <c:crossAx val="1520428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63FC18-63C7-4AE7-A1C1-84127B390596}" type="doc">
      <dgm:prSet loTypeId="urn:microsoft.com/office/officeart/2005/8/layout/cycle8" loCatId="cycle" qsTypeId="urn:microsoft.com/office/officeart/2005/8/quickstyle/simple2" qsCatId="simple" csTypeId="urn:microsoft.com/office/officeart/2005/8/colors/accent1_2" csCatId="accent1" phldr="1"/>
      <dgm:spPr/>
    </dgm:pt>
    <dgm:pt modelId="{C8C90BA1-F3A5-45E9-BCBE-FF581BFE9CE5}">
      <dgm:prSet phldrT="[Текст]" custT="1"/>
      <dgm:spPr/>
      <dgm:t>
        <a:bodyPr/>
        <a:lstStyle/>
        <a:p>
          <a:pPr algn="ctr"/>
          <a:r>
            <a:rPr lang="ru-RU" sz="1400" b="1" smtClean="0"/>
            <a:t>3.</a:t>
          </a:r>
          <a:r>
            <a:rPr lang="ru-RU" sz="1200" b="1" smtClean="0"/>
            <a:t> </a:t>
          </a:r>
          <a:r>
            <a:rPr lang="ru-RU" sz="1100" b="1" smtClean="0"/>
            <a:t>Утверждение бюджета очередного года –СНД</a:t>
          </a:r>
          <a:endParaRPr lang="ru-RU" sz="1100" b="1" dirty="0"/>
        </a:p>
      </dgm:t>
    </dgm:pt>
    <dgm:pt modelId="{432CEEC4-414C-4AC4-87D3-C28DFD6ABAD6}" type="parTrans" cxnId="{F3C3517C-41D9-4D37-B4F8-D880B9ADB33E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3C581DA7-A2AA-42C9-8DA3-745DBF4F6DE9}" type="sibTrans" cxnId="{F3C3517C-41D9-4D37-B4F8-D880B9ADB33E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C27D20BF-6732-4C8E-A635-06AE3CE55AD0}">
      <dgm:prSet phldrT="[Текст]" custT="1"/>
      <dgm:spPr/>
      <dgm:t>
        <a:bodyPr/>
        <a:lstStyle/>
        <a:p>
          <a:pPr algn="ctr"/>
          <a:r>
            <a:rPr lang="ru-RU" sz="1400" b="1" dirty="0" smtClean="0"/>
            <a:t>4.</a:t>
          </a:r>
          <a:r>
            <a:rPr lang="ru-RU" sz="1200" b="1" dirty="0" smtClean="0"/>
            <a:t> </a:t>
          </a:r>
          <a:r>
            <a:rPr lang="ru-RU" sz="1000" b="1" dirty="0" smtClean="0"/>
            <a:t>Исполнение бюджета в текущем году – ГРБС, ФО, ГАДБ</a:t>
          </a:r>
          <a:endParaRPr lang="ru-RU" sz="1100" b="1" dirty="0"/>
        </a:p>
      </dgm:t>
    </dgm:pt>
    <dgm:pt modelId="{FFF82F4D-D8A9-46F0-A6C1-16D608F2206A}" type="parTrans" cxnId="{235A0505-BA50-48DF-B0AE-E88CB496778F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A73F68BD-5DE5-4BD5-832F-8DEAF2563097}" type="sibTrans" cxnId="{235A0505-BA50-48DF-B0AE-E88CB496778F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0DB74938-9826-4A41-9B29-76C340CE1C1E}">
      <dgm:prSet phldrT="[Текст]" custT="1"/>
      <dgm:spPr/>
      <dgm:t>
        <a:bodyPr/>
        <a:lstStyle/>
        <a:p>
          <a:pPr algn="l"/>
          <a:r>
            <a:rPr lang="ru-RU" sz="1400" b="1" dirty="0" smtClean="0"/>
            <a:t>  </a:t>
          </a:r>
        </a:p>
        <a:p>
          <a:pPr algn="l"/>
          <a:r>
            <a:rPr lang="ru-RU" sz="1400" b="1" dirty="0" smtClean="0"/>
            <a:t>5.</a:t>
          </a:r>
          <a:r>
            <a:rPr lang="en-US" sz="1400" b="1" dirty="0" smtClean="0"/>
            <a:t> </a:t>
          </a:r>
          <a:r>
            <a:rPr lang="ru-RU" sz="1400" b="1" dirty="0" smtClean="0"/>
            <a:t>  </a:t>
          </a:r>
          <a:r>
            <a:rPr lang="ru-RU" sz="1000" b="1" dirty="0" smtClean="0"/>
            <a:t>Формирование отчета об исполнении бюджета – ФО, ГРБС, ГАДБ</a:t>
          </a:r>
          <a:endParaRPr lang="ru-RU" sz="1000" b="1" dirty="0"/>
        </a:p>
      </dgm:t>
    </dgm:pt>
    <dgm:pt modelId="{CCF15FA8-6814-4F14-A216-1266FDF6BAF7}" type="parTrans" cxnId="{828B3A45-F671-497D-B8BC-35AAF7224EE8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DB2B6495-172D-46FA-8AD9-CD2D6F13CDB2}" type="sibTrans" cxnId="{828B3A45-F671-497D-B8BC-35AAF7224EE8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D8F276B6-3BA3-4539-971A-16B76521628D}">
      <dgm:prSet phldrT="[Текст]" custT="1"/>
      <dgm:spPr/>
      <dgm:t>
        <a:bodyPr/>
        <a:lstStyle/>
        <a:p>
          <a:pPr algn="ctr"/>
          <a:endParaRPr lang="ru-RU" sz="1200" b="1" dirty="0" smtClean="0"/>
        </a:p>
        <a:p>
          <a:pPr algn="r"/>
          <a:r>
            <a:rPr lang="ru-RU" sz="1400" b="1" dirty="0" smtClean="0"/>
            <a:t>7. </a:t>
          </a:r>
          <a:r>
            <a:rPr lang="ru-RU" sz="1000" b="1" dirty="0" smtClean="0"/>
            <a:t>Утверждение отчета об исполнении бюджета – СНД,</a:t>
          </a:r>
          <a:r>
            <a:rPr lang="en-US" sz="1000" b="1" dirty="0" smtClean="0"/>
            <a:t> </a:t>
          </a:r>
          <a:r>
            <a:rPr lang="ru-RU" sz="1000" b="1" dirty="0" smtClean="0">
              <a:solidFill>
                <a:srgbClr val="FF0000"/>
              </a:solidFill>
            </a:rPr>
            <a:t>публичные</a:t>
          </a:r>
          <a:r>
            <a:rPr lang="en-US" sz="1000" b="1" dirty="0" smtClean="0">
              <a:solidFill>
                <a:srgbClr val="FF0000"/>
              </a:solidFill>
            </a:rPr>
            <a:t> </a:t>
          </a:r>
          <a:r>
            <a:rPr lang="ru-RU" sz="1000" b="1" dirty="0" smtClean="0">
              <a:solidFill>
                <a:srgbClr val="FF0000"/>
              </a:solidFill>
            </a:rPr>
            <a:t>слушания</a:t>
          </a:r>
          <a:endParaRPr lang="ru-RU" sz="1000" b="1" dirty="0">
            <a:solidFill>
              <a:srgbClr val="FF0000"/>
            </a:solidFill>
          </a:endParaRPr>
        </a:p>
      </dgm:t>
    </dgm:pt>
    <dgm:pt modelId="{47A04E95-7A75-4F49-BFC3-6CBA789F906C}" type="parTrans" cxnId="{6C1B7BB9-3BB5-4F02-9D2C-17CFBDAAB926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58CAC353-A7D9-4DF4-BC76-79E08B5DACE3}" type="sibTrans" cxnId="{6C1B7BB9-3BB5-4F02-9D2C-17CFBDAAB926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B981DE94-722A-4EBE-9C8D-82FB66C28672}">
      <dgm:prSet phldrT="[Текст]" custT="1"/>
      <dgm:spPr/>
      <dgm:t>
        <a:bodyPr/>
        <a:lstStyle/>
        <a:p>
          <a:pPr algn="l"/>
          <a:r>
            <a:rPr lang="ru-RU" sz="1400" b="1" dirty="0" smtClean="0"/>
            <a:t>1.</a:t>
          </a:r>
          <a:r>
            <a:rPr lang="ru-RU" sz="1200" b="1" dirty="0" smtClean="0"/>
            <a:t> </a:t>
          </a:r>
          <a:r>
            <a:rPr lang="ru-RU" sz="1100" b="1" dirty="0" smtClean="0"/>
            <a:t>Составление</a:t>
          </a:r>
          <a:r>
            <a:rPr lang="en-US" sz="1100" b="1" dirty="0" smtClean="0"/>
            <a:t> </a:t>
          </a:r>
          <a:r>
            <a:rPr lang="ru-RU" sz="1100" b="1" dirty="0" smtClean="0"/>
            <a:t>проекта бюджета очередного года – ГРБС, ФО, ГАДБ</a:t>
          </a:r>
          <a:endParaRPr lang="ru-RU" sz="1100" b="1" dirty="0"/>
        </a:p>
      </dgm:t>
    </dgm:pt>
    <dgm:pt modelId="{35597CFD-BEC1-46C9-9B91-CBF7A7B3C369}" type="parTrans" cxnId="{406B0A5E-D5B3-4191-BD90-38B599A51B67}">
      <dgm:prSet/>
      <dgm:spPr/>
      <dgm:t>
        <a:bodyPr/>
        <a:lstStyle/>
        <a:p>
          <a:endParaRPr lang="ru-RU"/>
        </a:p>
      </dgm:t>
    </dgm:pt>
    <dgm:pt modelId="{74E38537-FDA7-4E5A-96C8-47933E3E1B9C}" type="sibTrans" cxnId="{406B0A5E-D5B3-4191-BD90-38B599A51B67}">
      <dgm:prSet/>
      <dgm:spPr/>
      <dgm:t>
        <a:bodyPr/>
        <a:lstStyle/>
        <a:p>
          <a:endParaRPr lang="ru-RU"/>
        </a:p>
      </dgm:t>
    </dgm:pt>
    <dgm:pt modelId="{8DC0DCAC-923E-4C05-A041-D49A601E9020}">
      <dgm:prSet phldrT="[Текст]" custT="1"/>
      <dgm:spPr/>
      <dgm:t>
        <a:bodyPr/>
        <a:lstStyle/>
        <a:p>
          <a:pPr algn="r"/>
          <a:r>
            <a:rPr lang="ru-RU" sz="1400" b="1" dirty="0" smtClean="0"/>
            <a:t>2.</a:t>
          </a:r>
          <a:r>
            <a:rPr lang="ru-RU" sz="1100" b="1" dirty="0" smtClean="0"/>
            <a:t> </a:t>
          </a:r>
          <a:r>
            <a:rPr lang="ru-RU" sz="1000" b="1" dirty="0" smtClean="0"/>
            <a:t>Рассмотрение проекта бюджета очередного года – СНД, </a:t>
          </a:r>
          <a:r>
            <a:rPr lang="ru-RU" sz="1000" b="1" dirty="0" smtClean="0">
              <a:solidFill>
                <a:srgbClr val="FF0000"/>
              </a:solidFill>
            </a:rPr>
            <a:t>публичные слушания</a:t>
          </a:r>
          <a:endParaRPr lang="ru-RU" sz="1000" b="1" dirty="0">
            <a:solidFill>
              <a:srgbClr val="FF0000"/>
            </a:solidFill>
          </a:endParaRPr>
        </a:p>
      </dgm:t>
    </dgm:pt>
    <dgm:pt modelId="{71BBC231-03F5-4EC9-8E2B-ADF13FE7DE8D}" type="parTrans" cxnId="{F212FA33-22A0-4218-84B7-544384BFFE4C}">
      <dgm:prSet/>
      <dgm:spPr/>
      <dgm:t>
        <a:bodyPr/>
        <a:lstStyle/>
        <a:p>
          <a:endParaRPr lang="ru-RU"/>
        </a:p>
      </dgm:t>
    </dgm:pt>
    <dgm:pt modelId="{1EA53990-8D8E-4D99-88BB-2C0DCAEF1263}" type="sibTrans" cxnId="{F212FA33-22A0-4218-84B7-544384BFFE4C}">
      <dgm:prSet/>
      <dgm:spPr/>
      <dgm:t>
        <a:bodyPr/>
        <a:lstStyle/>
        <a:p>
          <a:endParaRPr lang="ru-RU"/>
        </a:p>
      </dgm:t>
    </dgm:pt>
    <dgm:pt modelId="{13F19FB1-198B-4856-B4C2-2234187A50C0}">
      <dgm:prSet phldrT="[Текст]" custT="1"/>
      <dgm:spPr/>
      <dgm:t>
        <a:bodyPr/>
        <a:lstStyle/>
        <a:p>
          <a:pPr algn="l"/>
          <a:r>
            <a:rPr lang="ru-RU" sz="1400" b="1" dirty="0" smtClean="0"/>
            <a:t>6. </a:t>
          </a:r>
          <a:r>
            <a:rPr lang="ru-RU" sz="1000" b="1" dirty="0" smtClean="0"/>
            <a:t>Подготовка заключения на годовой отчёт об исполнении бюджета – КГК</a:t>
          </a:r>
          <a:endParaRPr lang="ru-RU" sz="1000" b="1" dirty="0"/>
        </a:p>
      </dgm:t>
    </dgm:pt>
    <dgm:pt modelId="{97B3D491-CBDB-489F-ACC5-405440CC4774}" type="parTrans" cxnId="{EBDE9595-D3D7-4AEF-A586-06D95112F8E0}">
      <dgm:prSet/>
      <dgm:spPr/>
      <dgm:t>
        <a:bodyPr/>
        <a:lstStyle/>
        <a:p>
          <a:endParaRPr lang="ru-RU"/>
        </a:p>
      </dgm:t>
    </dgm:pt>
    <dgm:pt modelId="{A18EB54A-FF56-4DB2-8B68-41B856455191}" type="sibTrans" cxnId="{EBDE9595-D3D7-4AEF-A586-06D95112F8E0}">
      <dgm:prSet/>
      <dgm:spPr/>
      <dgm:t>
        <a:bodyPr/>
        <a:lstStyle/>
        <a:p>
          <a:endParaRPr lang="ru-RU"/>
        </a:p>
      </dgm:t>
    </dgm:pt>
    <dgm:pt modelId="{89F43A97-74D3-4C5E-8C0F-9A1131C48778}" type="pres">
      <dgm:prSet presAssocID="{B263FC18-63C7-4AE7-A1C1-84127B390596}" presName="compositeShape" presStyleCnt="0">
        <dgm:presLayoutVars>
          <dgm:chMax val="7"/>
          <dgm:dir/>
          <dgm:resizeHandles val="exact"/>
        </dgm:presLayoutVars>
      </dgm:prSet>
      <dgm:spPr/>
    </dgm:pt>
    <dgm:pt modelId="{254D6150-07D9-443D-83EE-27F7B49F69D2}" type="pres">
      <dgm:prSet presAssocID="{B263FC18-63C7-4AE7-A1C1-84127B390596}" presName="wedge1" presStyleLbl="node1" presStyleIdx="0" presStyleCnt="7"/>
      <dgm:spPr/>
      <dgm:t>
        <a:bodyPr/>
        <a:lstStyle/>
        <a:p>
          <a:endParaRPr lang="ru-RU"/>
        </a:p>
      </dgm:t>
    </dgm:pt>
    <dgm:pt modelId="{2F750E0B-CDE1-4D53-9ECC-2DD4EDBE594E}" type="pres">
      <dgm:prSet presAssocID="{B263FC18-63C7-4AE7-A1C1-84127B390596}" presName="dummy1a" presStyleCnt="0"/>
      <dgm:spPr/>
    </dgm:pt>
    <dgm:pt modelId="{03627226-5A12-48EC-90B0-0DE064674925}" type="pres">
      <dgm:prSet presAssocID="{B263FC18-63C7-4AE7-A1C1-84127B390596}" presName="dummy1b" presStyleCnt="0"/>
      <dgm:spPr/>
    </dgm:pt>
    <dgm:pt modelId="{97CB748A-3C8A-449D-B5DC-2999D3079B46}" type="pres">
      <dgm:prSet presAssocID="{B263FC18-63C7-4AE7-A1C1-84127B390596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5BCAB1-C210-4D29-A026-4280E164710A}" type="pres">
      <dgm:prSet presAssocID="{B263FC18-63C7-4AE7-A1C1-84127B390596}" presName="wedge2" presStyleLbl="node1" presStyleIdx="1" presStyleCnt="7"/>
      <dgm:spPr/>
      <dgm:t>
        <a:bodyPr/>
        <a:lstStyle/>
        <a:p>
          <a:endParaRPr lang="ru-RU"/>
        </a:p>
      </dgm:t>
    </dgm:pt>
    <dgm:pt modelId="{5015C444-E060-4B50-B862-13F7FF4A30F5}" type="pres">
      <dgm:prSet presAssocID="{B263FC18-63C7-4AE7-A1C1-84127B390596}" presName="dummy2a" presStyleCnt="0"/>
      <dgm:spPr/>
    </dgm:pt>
    <dgm:pt modelId="{2773A5BC-C9D4-4E8D-B1ED-828977462C6D}" type="pres">
      <dgm:prSet presAssocID="{B263FC18-63C7-4AE7-A1C1-84127B390596}" presName="dummy2b" presStyleCnt="0"/>
      <dgm:spPr/>
    </dgm:pt>
    <dgm:pt modelId="{14CBF55A-6621-4ACB-BC22-C955567C63C9}" type="pres">
      <dgm:prSet presAssocID="{B263FC18-63C7-4AE7-A1C1-84127B390596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A959FA-1D21-4704-B1FF-F3624A501DEB}" type="pres">
      <dgm:prSet presAssocID="{B263FC18-63C7-4AE7-A1C1-84127B390596}" presName="wedge3" presStyleLbl="node1" presStyleIdx="2" presStyleCnt="7"/>
      <dgm:spPr/>
      <dgm:t>
        <a:bodyPr/>
        <a:lstStyle/>
        <a:p>
          <a:endParaRPr lang="ru-RU"/>
        </a:p>
      </dgm:t>
    </dgm:pt>
    <dgm:pt modelId="{077C768F-0313-42CC-B829-689E3E6264E6}" type="pres">
      <dgm:prSet presAssocID="{B263FC18-63C7-4AE7-A1C1-84127B390596}" presName="dummy3a" presStyleCnt="0"/>
      <dgm:spPr/>
    </dgm:pt>
    <dgm:pt modelId="{0634752B-A59D-4672-9F88-039CD164AFAE}" type="pres">
      <dgm:prSet presAssocID="{B263FC18-63C7-4AE7-A1C1-84127B390596}" presName="dummy3b" presStyleCnt="0"/>
      <dgm:spPr/>
    </dgm:pt>
    <dgm:pt modelId="{B15C6EFD-011E-4EA8-893A-6EC93A12B6D7}" type="pres">
      <dgm:prSet presAssocID="{B263FC18-63C7-4AE7-A1C1-84127B390596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44E62B-2290-462A-9CB9-1486F0D7772B}" type="pres">
      <dgm:prSet presAssocID="{B263FC18-63C7-4AE7-A1C1-84127B390596}" presName="wedge4" presStyleLbl="node1" presStyleIdx="3" presStyleCnt="7" custLinFactNeighborX="121" custLinFactNeighborY="-148"/>
      <dgm:spPr/>
      <dgm:t>
        <a:bodyPr/>
        <a:lstStyle/>
        <a:p>
          <a:endParaRPr lang="ru-RU"/>
        </a:p>
      </dgm:t>
    </dgm:pt>
    <dgm:pt modelId="{33EEF588-3150-46B5-AFA7-2A69AA309F90}" type="pres">
      <dgm:prSet presAssocID="{B263FC18-63C7-4AE7-A1C1-84127B390596}" presName="dummy4a" presStyleCnt="0"/>
      <dgm:spPr/>
    </dgm:pt>
    <dgm:pt modelId="{1F72B0D0-966E-4A0E-8561-593B60D50016}" type="pres">
      <dgm:prSet presAssocID="{B263FC18-63C7-4AE7-A1C1-84127B390596}" presName="dummy4b" presStyleCnt="0"/>
      <dgm:spPr/>
    </dgm:pt>
    <dgm:pt modelId="{3D69D1E0-B709-41F7-B029-28C794919D41}" type="pres">
      <dgm:prSet presAssocID="{B263FC18-63C7-4AE7-A1C1-84127B390596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D4A354-65EB-432D-9EEC-AB1EF9A3E270}" type="pres">
      <dgm:prSet presAssocID="{B263FC18-63C7-4AE7-A1C1-84127B390596}" presName="wedge5" presStyleLbl="node1" presStyleIdx="4" presStyleCnt="7" custScaleX="103824"/>
      <dgm:spPr/>
      <dgm:t>
        <a:bodyPr/>
        <a:lstStyle/>
        <a:p>
          <a:endParaRPr lang="ru-RU"/>
        </a:p>
      </dgm:t>
    </dgm:pt>
    <dgm:pt modelId="{4716336F-6EDC-48D7-B4C8-8B1E156B35E2}" type="pres">
      <dgm:prSet presAssocID="{B263FC18-63C7-4AE7-A1C1-84127B390596}" presName="dummy5a" presStyleCnt="0"/>
      <dgm:spPr/>
    </dgm:pt>
    <dgm:pt modelId="{883E9306-1651-47D1-9B76-D3176D2C7DFA}" type="pres">
      <dgm:prSet presAssocID="{B263FC18-63C7-4AE7-A1C1-84127B390596}" presName="dummy5b" presStyleCnt="0"/>
      <dgm:spPr/>
    </dgm:pt>
    <dgm:pt modelId="{92691257-37CC-4BCF-9ADF-912B4DC4F744}" type="pres">
      <dgm:prSet presAssocID="{B263FC18-63C7-4AE7-A1C1-84127B390596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9122B7-32C0-487B-8918-78F73237B499}" type="pres">
      <dgm:prSet presAssocID="{B263FC18-63C7-4AE7-A1C1-84127B390596}" presName="wedge6" presStyleLbl="node1" presStyleIdx="5" presStyleCnt="7"/>
      <dgm:spPr/>
      <dgm:t>
        <a:bodyPr/>
        <a:lstStyle/>
        <a:p>
          <a:endParaRPr lang="ru-RU"/>
        </a:p>
      </dgm:t>
    </dgm:pt>
    <dgm:pt modelId="{76549985-22EE-4D0C-8F72-8566FCB7AFD5}" type="pres">
      <dgm:prSet presAssocID="{B263FC18-63C7-4AE7-A1C1-84127B390596}" presName="dummy6a" presStyleCnt="0"/>
      <dgm:spPr/>
    </dgm:pt>
    <dgm:pt modelId="{975C5A7F-C19C-4628-8766-8D47F22D62EC}" type="pres">
      <dgm:prSet presAssocID="{B263FC18-63C7-4AE7-A1C1-84127B390596}" presName="dummy6b" presStyleCnt="0"/>
      <dgm:spPr/>
    </dgm:pt>
    <dgm:pt modelId="{618234CE-63BD-4CC1-88B7-0441C77A9A19}" type="pres">
      <dgm:prSet presAssocID="{B263FC18-63C7-4AE7-A1C1-84127B390596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B0C10-C016-40D2-83A1-174F381D9117}" type="pres">
      <dgm:prSet presAssocID="{B263FC18-63C7-4AE7-A1C1-84127B390596}" presName="wedge7" presStyleLbl="node1" presStyleIdx="6" presStyleCnt="7" custScaleX="113547" custScaleY="101109"/>
      <dgm:spPr/>
      <dgm:t>
        <a:bodyPr/>
        <a:lstStyle/>
        <a:p>
          <a:endParaRPr lang="ru-RU"/>
        </a:p>
      </dgm:t>
    </dgm:pt>
    <dgm:pt modelId="{E1A79A25-D872-47E6-9D6D-59A18B21574D}" type="pres">
      <dgm:prSet presAssocID="{B263FC18-63C7-4AE7-A1C1-84127B390596}" presName="dummy7a" presStyleCnt="0"/>
      <dgm:spPr/>
    </dgm:pt>
    <dgm:pt modelId="{4B9F3CB7-7C44-4A20-87EF-4C3066E8F457}" type="pres">
      <dgm:prSet presAssocID="{B263FC18-63C7-4AE7-A1C1-84127B390596}" presName="dummy7b" presStyleCnt="0"/>
      <dgm:spPr/>
    </dgm:pt>
    <dgm:pt modelId="{F0AC7263-86BD-4CF7-83EB-57F95E740006}" type="pres">
      <dgm:prSet presAssocID="{B263FC18-63C7-4AE7-A1C1-84127B390596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F19E85-7499-44FB-80FD-A6F58713B033}" type="pres">
      <dgm:prSet presAssocID="{74E38537-FDA7-4E5A-96C8-47933E3E1B9C}" presName="arrowWedge1" presStyleLbl="fgSibTrans2D1" presStyleIdx="0" presStyleCnt="7" custLinFactNeighborX="730" custLinFactNeighborY="-1703"/>
      <dgm:spPr/>
    </dgm:pt>
    <dgm:pt modelId="{B117077E-B438-45E2-B3AD-34F38CBDD0AC}" type="pres">
      <dgm:prSet presAssocID="{1EA53990-8D8E-4D99-88BB-2C0DCAEF1263}" presName="arrowWedge2" presStyleLbl="fgSibTrans2D1" presStyleIdx="1" presStyleCnt="7" custLinFactNeighborX="1216" custLinFactNeighborY="-486"/>
      <dgm:spPr/>
    </dgm:pt>
    <dgm:pt modelId="{7154D0DB-CF90-486B-A397-D41B52E6D0BB}" type="pres">
      <dgm:prSet presAssocID="{3C581DA7-A2AA-42C9-8DA3-745DBF4F6DE9}" presName="arrowWedge3" presStyleLbl="fgSibTrans2D1" presStyleIdx="2" presStyleCnt="7" custLinFactNeighborX="1216" custLinFactNeighborY="1703"/>
      <dgm:spPr/>
    </dgm:pt>
    <dgm:pt modelId="{8420AD62-FFF8-4455-AEE9-5C85DF63D5F4}" type="pres">
      <dgm:prSet presAssocID="{A73F68BD-5DE5-4BD5-832F-8DEAF2563097}" presName="arrowWedge4" presStyleLbl="fgSibTrans2D1" presStyleIdx="3" presStyleCnt="7" custLinFactNeighborX="486" custLinFactNeighborY="1216"/>
      <dgm:spPr/>
    </dgm:pt>
    <dgm:pt modelId="{4E3D2FBB-BF8F-491E-9B0F-76755833E042}" type="pres">
      <dgm:prSet presAssocID="{DB2B6495-172D-46FA-8AD9-CD2D6F13CDB2}" presName="arrowWedge5" presStyleLbl="fgSibTrans2D1" presStyleIdx="4" presStyleCnt="7" custLinFactNeighborX="-1216" custLinFactNeighborY="2188"/>
      <dgm:spPr/>
    </dgm:pt>
    <dgm:pt modelId="{A8C35D83-189F-40B1-B8FD-90B2D5A66BA7}" type="pres">
      <dgm:prSet presAssocID="{A18EB54A-FF56-4DB2-8B68-41B856455191}" presName="arrowWedge6" presStyleLbl="fgSibTrans2D1" presStyleIdx="5" presStyleCnt="7" custLinFactNeighborX="-2676" custLinFactNeighborY="-243"/>
      <dgm:spPr/>
    </dgm:pt>
    <dgm:pt modelId="{519738D7-FBFA-4214-BD8B-A448300469B5}" type="pres">
      <dgm:prSet presAssocID="{58CAC353-A7D9-4DF4-BC76-79E08B5DACE3}" presName="arrowWedge7" presStyleLbl="fgSibTrans2D1" presStyleIdx="6" presStyleCnt="7" custLinFactNeighborX="-1459" custLinFactNeighborY="-2189"/>
      <dgm:spPr/>
    </dgm:pt>
  </dgm:ptLst>
  <dgm:cxnLst>
    <dgm:cxn modelId="{5FE16F99-9CF6-4862-9160-57869F76FCDA}" type="presOf" srcId="{C27D20BF-6732-4C8E-A635-06AE3CE55AD0}" destId="{3D69D1E0-B709-41F7-B029-28C794919D41}" srcOrd="1" destOrd="0" presId="urn:microsoft.com/office/officeart/2005/8/layout/cycle8"/>
    <dgm:cxn modelId="{B111CD4B-B251-4240-AB30-66063B0FD96A}" type="presOf" srcId="{0DB74938-9826-4A41-9B29-76C340CE1C1E}" destId="{92691257-37CC-4BCF-9ADF-912B4DC4F744}" srcOrd="1" destOrd="0" presId="urn:microsoft.com/office/officeart/2005/8/layout/cycle8"/>
    <dgm:cxn modelId="{2F7FC6B1-3129-43D4-B136-8C3DF4687EE6}" type="presOf" srcId="{C27D20BF-6732-4C8E-A635-06AE3CE55AD0}" destId="{8A44E62B-2290-462A-9CB9-1486F0D7772B}" srcOrd="0" destOrd="0" presId="urn:microsoft.com/office/officeart/2005/8/layout/cycle8"/>
    <dgm:cxn modelId="{94D33FCB-0F6E-4C83-BA4C-11A32227894E}" type="presOf" srcId="{C8C90BA1-F3A5-45E9-BCBE-FF581BFE9CE5}" destId="{B15C6EFD-011E-4EA8-893A-6EC93A12B6D7}" srcOrd="1" destOrd="0" presId="urn:microsoft.com/office/officeart/2005/8/layout/cycle8"/>
    <dgm:cxn modelId="{51866D63-CE93-4B01-8404-8B977E1F06AA}" type="presOf" srcId="{8DC0DCAC-923E-4C05-A041-D49A601E9020}" destId="{14CBF55A-6621-4ACB-BC22-C955567C63C9}" srcOrd="1" destOrd="0" presId="urn:microsoft.com/office/officeart/2005/8/layout/cycle8"/>
    <dgm:cxn modelId="{F212FA33-22A0-4218-84B7-544384BFFE4C}" srcId="{B263FC18-63C7-4AE7-A1C1-84127B390596}" destId="{8DC0DCAC-923E-4C05-A041-D49A601E9020}" srcOrd="1" destOrd="0" parTransId="{71BBC231-03F5-4EC9-8E2B-ADF13FE7DE8D}" sibTransId="{1EA53990-8D8E-4D99-88BB-2C0DCAEF1263}"/>
    <dgm:cxn modelId="{8BD1D016-90AA-4A0B-B111-7FC73B7C0775}" type="presOf" srcId="{13F19FB1-198B-4856-B4C2-2234187A50C0}" destId="{618234CE-63BD-4CC1-88B7-0441C77A9A19}" srcOrd="1" destOrd="0" presId="urn:microsoft.com/office/officeart/2005/8/layout/cycle8"/>
    <dgm:cxn modelId="{828B3A45-F671-497D-B8BC-35AAF7224EE8}" srcId="{B263FC18-63C7-4AE7-A1C1-84127B390596}" destId="{0DB74938-9826-4A41-9B29-76C340CE1C1E}" srcOrd="4" destOrd="0" parTransId="{CCF15FA8-6814-4F14-A216-1266FDF6BAF7}" sibTransId="{DB2B6495-172D-46FA-8AD9-CD2D6F13CDB2}"/>
    <dgm:cxn modelId="{CFEBE73B-D633-4F94-9317-3334153E4744}" type="presOf" srcId="{B981DE94-722A-4EBE-9C8D-82FB66C28672}" destId="{254D6150-07D9-443D-83EE-27F7B49F69D2}" srcOrd="0" destOrd="0" presId="urn:microsoft.com/office/officeart/2005/8/layout/cycle8"/>
    <dgm:cxn modelId="{406B0A5E-D5B3-4191-BD90-38B599A51B67}" srcId="{B263FC18-63C7-4AE7-A1C1-84127B390596}" destId="{B981DE94-722A-4EBE-9C8D-82FB66C28672}" srcOrd="0" destOrd="0" parTransId="{35597CFD-BEC1-46C9-9B91-CBF7A7B3C369}" sibTransId="{74E38537-FDA7-4E5A-96C8-47933E3E1B9C}"/>
    <dgm:cxn modelId="{B00CF222-BC61-441A-BA98-64B1F983F3F9}" type="presOf" srcId="{13F19FB1-198B-4856-B4C2-2234187A50C0}" destId="{AF9122B7-32C0-487B-8918-78F73237B499}" srcOrd="0" destOrd="0" presId="urn:microsoft.com/office/officeart/2005/8/layout/cycle8"/>
    <dgm:cxn modelId="{631D1EEC-FACB-4389-9522-7B5ACA1341B0}" type="presOf" srcId="{8DC0DCAC-923E-4C05-A041-D49A601E9020}" destId="{C05BCAB1-C210-4D29-A026-4280E164710A}" srcOrd="0" destOrd="0" presId="urn:microsoft.com/office/officeart/2005/8/layout/cycle8"/>
    <dgm:cxn modelId="{EBDE9595-D3D7-4AEF-A586-06D95112F8E0}" srcId="{B263FC18-63C7-4AE7-A1C1-84127B390596}" destId="{13F19FB1-198B-4856-B4C2-2234187A50C0}" srcOrd="5" destOrd="0" parTransId="{97B3D491-CBDB-489F-ACC5-405440CC4774}" sibTransId="{A18EB54A-FF56-4DB2-8B68-41B856455191}"/>
    <dgm:cxn modelId="{A3E54326-03F4-430B-AD99-7454E1047B07}" type="presOf" srcId="{D8F276B6-3BA3-4539-971A-16B76521628D}" destId="{3C4B0C10-C016-40D2-83A1-174F381D9117}" srcOrd="0" destOrd="0" presId="urn:microsoft.com/office/officeart/2005/8/layout/cycle8"/>
    <dgm:cxn modelId="{D3DB90AC-CF86-488E-98B4-79D94E2E59C0}" type="presOf" srcId="{0DB74938-9826-4A41-9B29-76C340CE1C1E}" destId="{11D4A354-65EB-432D-9EEC-AB1EF9A3E270}" srcOrd="0" destOrd="0" presId="urn:microsoft.com/office/officeart/2005/8/layout/cycle8"/>
    <dgm:cxn modelId="{14E709D9-6D46-4D68-8C12-319333DF3CC1}" type="presOf" srcId="{B981DE94-722A-4EBE-9C8D-82FB66C28672}" destId="{97CB748A-3C8A-449D-B5DC-2999D3079B46}" srcOrd="1" destOrd="0" presId="urn:microsoft.com/office/officeart/2005/8/layout/cycle8"/>
    <dgm:cxn modelId="{822B6E68-D7A8-40A3-A154-C71C31C8FA8E}" type="presOf" srcId="{B263FC18-63C7-4AE7-A1C1-84127B390596}" destId="{89F43A97-74D3-4C5E-8C0F-9A1131C48778}" srcOrd="0" destOrd="0" presId="urn:microsoft.com/office/officeart/2005/8/layout/cycle8"/>
    <dgm:cxn modelId="{B51F7D2E-3D7C-4B6E-8276-1AA322648635}" type="presOf" srcId="{C8C90BA1-F3A5-45E9-BCBE-FF581BFE9CE5}" destId="{24A959FA-1D21-4704-B1FF-F3624A501DEB}" srcOrd="0" destOrd="0" presId="urn:microsoft.com/office/officeart/2005/8/layout/cycle8"/>
    <dgm:cxn modelId="{235A0505-BA50-48DF-B0AE-E88CB496778F}" srcId="{B263FC18-63C7-4AE7-A1C1-84127B390596}" destId="{C27D20BF-6732-4C8E-A635-06AE3CE55AD0}" srcOrd="3" destOrd="0" parTransId="{FFF82F4D-D8A9-46F0-A6C1-16D608F2206A}" sibTransId="{A73F68BD-5DE5-4BD5-832F-8DEAF2563097}"/>
    <dgm:cxn modelId="{B58ABD63-DA8E-4494-A044-60D2F5493CC6}" type="presOf" srcId="{D8F276B6-3BA3-4539-971A-16B76521628D}" destId="{F0AC7263-86BD-4CF7-83EB-57F95E740006}" srcOrd="1" destOrd="0" presId="urn:microsoft.com/office/officeart/2005/8/layout/cycle8"/>
    <dgm:cxn modelId="{F3C3517C-41D9-4D37-B4F8-D880B9ADB33E}" srcId="{B263FC18-63C7-4AE7-A1C1-84127B390596}" destId="{C8C90BA1-F3A5-45E9-BCBE-FF581BFE9CE5}" srcOrd="2" destOrd="0" parTransId="{432CEEC4-414C-4AC4-87D3-C28DFD6ABAD6}" sibTransId="{3C581DA7-A2AA-42C9-8DA3-745DBF4F6DE9}"/>
    <dgm:cxn modelId="{6C1B7BB9-3BB5-4F02-9D2C-17CFBDAAB926}" srcId="{B263FC18-63C7-4AE7-A1C1-84127B390596}" destId="{D8F276B6-3BA3-4539-971A-16B76521628D}" srcOrd="6" destOrd="0" parTransId="{47A04E95-7A75-4F49-BFC3-6CBA789F906C}" sibTransId="{58CAC353-A7D9-4DF4-BC76-79E08B5DACE3}"/>
    <dgm:cxn modelId="{E8FA8784-1ACA-41E1-A1BB-E73ECE0DC6D6}" type="presParOf" srcId="{89F43A97-74D3-4C5E-8C0F-9A1131C48778}" destId="{254D6150-07D9-443D-83EE-27F7B49F69D2}" srcOrd="0" destOrd="0" presId="urn:microsoft.com/office/officeart/2005/8/layout/cycle8"/>
    <dgm:cxn modelId="{5677EC65-160E-4837-A4AD-7457C7146A98}" type="presParOf" srcId="{89F43A97-74D3-4C5E-8C0F-9A1131C48778}" destId="{2F750E0B-CDE1-4D53-9ECC-2DD4EDBE594E}" srcOrd="1" destOrd="0" presId="urn:microsoft.com/office/officeart/2005/8/layout/cycle8"/>
    <dgm:cxn modelId="{E8980FCF-23F6-40FF-9B2F-6DB51BCCEF2F}" type="presParOf" srcId="{89F43A97-74D3-4C5E-8C0F-9A1131C48778}" destId="{03627226-5A12-48EC-90B0-0DE064674925}" srcOrd="2" destOrd="0" presId="urn:microsoft.com/office/officeart/2005/8/layout/cycle8"/>
    <dgm:cxn modelId="{D6A5C312-951B-488F-952F-B05D2B81034B}" type="presParOf" srcId="{89F43A97-74D3-4C5E-8C0F-9A1131C48778}" destId="{97CB748A-3C8A-449D-B5DC-2999D3079B46}" srcOrd="3" destOrd="0" presId="urn:microsoft.com/office/officeart/2005/8/layout/cycle8"/>
    <dgm:cxn modelId="{781C684E-8370-4543-835E-2BDE77ED3986}" type="presParOf" srcId="{89F43A97-74D3-4C5E-8C0F-9A1131C48778}" destId="{C05BCAB1-C210-4D29-A026-4280E164710A}" srcOrd="4" destOrd="0" presId="urn:microsoft.com/office/officeart/2005/8/layout/cycle8"/>
    <dgm:cxn modelId="{C278C21F-1CDB-49F3-A4F2-74F8C378D55A}" type="presParOf" srcId="{89F43A97-74D3-4C5E-8C0F-9A1131C48778}" destId="{5015C444-E060-4B50-B862-13F7FF4A30F5}" srcOrd="5" destOrd="0" presId="urn:microsoft.com/office/officeart/2005/8/layout/cycle8"/>
    <dgm:cxn modelId="{B9C9ED0D-B71C-4150-8280-C5BF3A9820DB}" type="presParOf" srcId="{89F43A97-74D3-4C5E-8C0F-9A1131C48778}" destId="{2773A5BC-C9D4-4E8D-B1ED-828977462C6D}" srcOrd="6" destOrd="0" presId="urn:microsoft.com/office/officeart/2005/8/layout/cycle8"/>
    <dgm:cxn modelId="{11F02FE7-84DD-4D40-A5AD-87474336247D}" type="presParOf" srcId="{89F43A97-74D3-4C5E-8C0F-9A1131C48778}" destId="{14CBF55A-6621-4ACB-BC22-C955567C63C9}" srcOrd="7" destOrd="0" presId="urn:microsoft.com/office/officeart/2005/8/layout/cycle8"/>
    <dgm:cxn modelId="{2BE3791D-6592-49D5-A308-8E371192B05F}" type="presParOf" srcId="{89F43A97-74D3-4C5E-8C0F-9A1131C48778}" destId="{24A959FA-1D21-4704-B1FF-F3624A501DEB}" srcOrd="8" destOrd="0" presId="urn:microsoft.com/office/officeart/2005/8/layout/cycle8"/>
    <dgm:cxn modelId="{558B65B9-916D-456B-8C71-4009C280F0A2}" type="presParOf" srcId="{89F43A97-74D3-4C5E-8C0F-9A1131C48778}" destId="{077C768F-0313-42CC-B829-689E3E6264E6}" srcOrd="9" destOrd="0" presId="urn:microsoft.com/office/officeart/2005/8/layout/cycle8"/>
    <dgm:cxn modelId="{99C8745C-E48A-4E02-B11D-212A8CBED3AD}" type="presParOf" srcId="{89F43A97-74D3-4C5E-8C0F-9A1131C48778}" destId="{0634752B-A59D-4672-9F88-039CD164AFAE}" srcOrd="10" destOrd="0" presId="urn:microsoft.com/office/officeart/2005/8/layout/cycle8"/>
    <dgm:cxn modelId="{23475EF2-5F5A-43BB-8A4A-1D1B264450C4}" type="presParOf" srcId="{89F43A97-74D3-4C5E-8C0F-9A1131C48778}" destId="{B15C6EFD-011E-4EA8-893A-6EC93A12B6D7}" srcOrd="11" destOrd="0" presId="urn:microsoft.com/office/officeart/2005/8/layout/cycle8"/>
    <dgm:cxn modelId="{7A2E041B-EFD5-4C6E-94B0-E73048A98C1F}" type="presParOf" srcId="{89F43A97-74D3-4C5E-8C0F-9A1131C48778}" destId="{8A44E62B-2290-462A-9CB9-1486F0D7772B}" srcOrd="12" destOrd="0" presId="urn:microsoft.com/office/officeart/2005/8/layout/cycle8"/>
    <dgm:cxn modelId="{AE7FF67F-97FC-4A90-8144-ED97D737FA71}" type="presParOf" srcId="{89F43A97-74D3-4C5E-8C0F-9A1131C48778}" destId="{33EEF588-3150-46B5-AFA7-2A69AA309F90}" srcOrd="13" destOrd="0" presId="urn:microsoft.com/office/officeart/2005/8/layout/cycle8"/>
    <dgm:cxn modelId="{DB721883-2E5E-410F-93C5-C17A1E3362BC}" type="presParOf" srcId="{89F43A97-74D3-4C5E-8C0F-9A1131C48778}" destId="{1F72B0D0-966E-4A0E-8561-593B60D50016}" srcOrd="14" destOrd="0" presId="urn:microsoft.com/office/officeart/2005/8/layout/cycle8"/>
    <dgm:cxn modelId="{056A7CDA-49FF-4839-8730-BAF2732B2D09}" type="presParOf" srcId="{89F43A97-74D3-4C5E-8C0F-9A1131C48778}" destId="{3D69D1E0-B709-41F7-B029-28C794919D41}" srcOrd="15" destOrd="0" presId="urn:microsoft.com/office/officeart/2005/8/layout/cycle8"/>
    <dgm:cxn modelId="{43726868-5637-498F-9A1E-BDBDE07B9921}" type="presParOf" srcId="{89F43A97-74D3-4C5E-8C0F-9A1131C48778}" destId="{11D4A354-65EB-432D-9EEC-AB1EF9A3E270}" srcOrd="16" destOrd="0" presId="urn:microsoft.com/office/officeart/2005/8/layout/cycle8"/>
    <dgm:cxn modelId="{D985C3A9-83A1-4154-9A12-5DDB57681CEB}" type="presParOf" srcId="{89F43A97-74D3-4C5E-8C0F-9A1131C48778}" destId="{4716336F-6EDC-48D7-B4C8-8B1E156B35E2}" srcOrd="17" destOrd="0" presId="urn:microsoft.com/office/officeart/2005/8/layout/cycle8"/>
    <dgm:cxn modelId="{E1DA0C43-3386-4ED3-BFD9-E3455DA3E833}" type="presParOf" srcId="{89F43A97-74D3-4C5E-8C0F-9A1131C48778}" destId="{883E9306-1651-47D1-9B76-D3176D2C7DFA}" srcOrd="18" destOrd="0" presId="urn:microsoft.com/office/officeart/2005/8/layout/cycle8"/>
    <dgm:cxn modelId="{05C5B3D9-DCCA-4E30-ABB5-99B59D6A0C6F}" type="presParOf" srcId="{89F43A97-74D3-4C5E-8C0F-9A1131C48778}" destId="{92691257-37CC-4BCF-9ADF-912B4DC4F744}" srcOrd="19" destOrd="0" presId="urn:microsoft.com/office/officeart/2005/8/layout/cycle8"/>
    <dgm:cxn modelId="{CA57E7B0-34D5-4AE4-97F1-F435254545DE}" type="presParOf" srcId="{89F43A97-74D3-4C5E-8C0F-9A1131C48778}" destId="{AF9122B7-32C0-487B-8918-78F73237B499}" srcOrd="20" destOrd="0" presId="urn:microsoft.com/office/officeart/2005/8/layout/cycle8"/>
    <dgm:cxn modelId="{0FB487B5-912A-496A-A87F-5B79590D2E4B}" type="presParOf" srcId="{89F43A97-74D3-4C5E-8C0F-9A1131C48778}" destId="{76549985-22EE-4D0C-8F72-8566FCB7AFD5}" srcOrd="21" destOrd="0" presId="urn:microsoft.com/office/officeart/2005/8/layout/cycle8"/>
    <dgm:cxn modelId="{AAC88528-5C9A-4272-8985-BFB7959CAB0C}" type="presParOf" srcId="{89F43A97-74D3-4C5E-8C0F-9A1131C48778}" destId="{975C5A7F-C19C-4628-8766-8D47F22D62EC}" srcOrd="22" destOrd="0" presId="urn:microsoft.com/office/officeart/2005/8/layout/cycle8"/>
    <dgm:cxn modelId="{C93B6D32-0050-419B-98A8-7DD62C572D10}" type="presParOf" srcId="{89F43A97-74D3-4C5E-8C0F-9A1131C48778}" destId="{618234CE-63BD-4CC1-88B7-0441C77A9A19}" srcOrd="23" destOrd="0" presId="urn:microsoft.com/office/officeart/2005/8/layout/cycle8"/>
    <dgm:cxn modelId="{6B733041-35EC-405B-B352-05DDF189DCF7}" type="presParOf" srcId="{89F43A97-74D3-4C5E-8C0F-9A1131C48778}" destId="{3C4B0C10-C016-40D2-83A1-174F381D9117}" srcOrd="24" destOrd="0" presId="urn:microsoft.com/office/officeart/2005/8/layout/cycle8"/>
    <dgm:cxn modelId="{628BBD8A-D6E8-46EE-9586-618E59859EE0}" type="presParOf" srcId="{89F43A97-74D3-4C5E-8C0F-9A1131C48778}" destId="{E1A79A25-D872-47E6-9D6D-59A18B21574D}" srcOrd="25" destOrd="0" presId="urn:microsoft.com/office/officeart/2005/8/layout/cycle8"/>
    <dgm:cxn modelId="{007412C5-FFDA-4F0A-B661-D4D31B9D7513}" type="presParOf" srcId="{89F43A97-74D3-4C5E-8C0F-9A1131C48778}" destId="{4B9F3CB7-7C44-4A20-87EF-4C3066E8F457}" srcOrd="26" destOrd="0" presId="urn:microsoft.com/office/officeart/2005/8/layout/cycle8"/>
    <dgm:cxn modelId="{D0EF470D-A8A2-48A7-82BA-AC9BFE4AE812}" type="presParOf" srcId="{89F43A97-74D3-4C5E-8C0F-9A1131C48778}" destId="{F0AC7263-86BD-4CF7-83EB-57F95E740006}" srcOrd="27" destOrd="0" presId="urn:microsoft.com/office/officeart/2005/8/layout/cycle8"/>
    <dgm:cxn modelId="{E53996C7-BBFE-4C60-A01E-8B66CBEE418A}" type="presParOf" srcId="{89F43A97-74D3-4C5E-8C0F-9A1131C48778}" destId="{7AF19E85-7499-44FB-80FD-A6F58713B033}" srcOrd="28" destOrd="0" presId="urn:microsoft.com/office/officeart/2005/8/layout/cycle8"/>
    <dgm:cxn modelId="{BFDBE53A-4BB9-4FC6-8FD1-46B9DF116607}" type="presParOf" srcId="{89F43A97-74D3-4C5E-8C0F-9A1131C48778}" destId="{B117077E-B438-45E2-B3AD-34F38CBDD0AC}" srcOrd="29" destOrd="0" presId="urn:microsoft.com/office/officeart/2005/8/layout/cycle8"/>
    <dgm:cxn modelId="{AA976A0F-FCC0-4BFF-AA1C-05DEAFA32ACB}" type="presParOf" srcId="{89F43A97-74D3-4C5E-8C0F-9A1131C48778}" destId="{7154D0DB-CF90-486B-A397-D41B52E6D0BB}" srcOrd="30" destOrd="0" presId="urn:microsoft.com/office/officeart/2005/8/layout/cycle8"/>
    <dgm:cxn modelId="{CBD43871-F78A-4BB5-882F-7427C8FE9B83}" type="presParOf" srcId="{89F43A97-74D3-4C5E-8C0F-9A1131C48778}" destId="{8420AD62-FFF8-4455-AEE9-5C85DF63D5F4}" srcOrd="31" destOrd="0" presId="urn:microsoft.com/office/officeart/2005/8/layout/cycle8"/>
    <dgm:cxn modelId="{F67FC0FC-F371-4481-B278-E687FE7FD53C}" type="presParOf" srcId="{89F43A97-74D3-4C5E-8C0F-9A1131C48778}" destId="{4E3D2FBB-BF8F-491E-9B0F-76755833E042}" srcOrd="32" destOrd="0" presId="urn:microsoft.com/office/officeart/2005/8/layout/cycle8"/>
    <dgm:cxn modelId="{9281731C-2525-4383-81AB-47874BA09C97}" type="presParOf" srcId="{89F43A97-74D3-4C5E-8C0F-9A1131C48778}" destId="{A8C35D83-189F-40B1-B8FD-90B2D5A66BA7}" srcOrd="33" destOrd="0" presId="urn:microsoft.com/office/officeart/2005/8/layout/cycle8"/>
    <dgm:cxn modelId="{DD7FF0C4-1130-4581-B632-35EEA1E5FF50}" type="presParOf" srcId="{89F43A97-74D3-4C5E-8C0F-9A1131C48778}" destId="{519738D7-FBFA-4214-BD8B-A448300469B5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4BE769-BED7-4EE0-BC75-39FED9BFE726}" type="doc">
      <dgm:prSet loTypeId="urn:microsoft.com/office/officeart/2005/8/layout/targe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E3E885A1-10AF-4175-A094-32F2EA2ECB23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1000" dirty="0" smtClean="0">
              <a:solidFill>
                <a:schemeClr val="tx2">
                  <a:lumMod val="50000"/>
                </a:schemeClr>
              </a:solidFill>
            </a:rPr>
            <a:t>Бюджет на 2021–2023 гг. сформирован с использованием </a:t>
          </a:r>
        </a:p>
        <a:p>
          <a:pPr algn="ctr">
            <a:spcAft>
              <a:spcPts val="0"/>
            </a:spcAft>
          </a:pPr>
          <a:r>
            <a:rPr lang="ru-RU" sz="1000" dirty="0" smtClean="0">
              <a:solidFill>
                <a:schemeClr val="tx2">
                  <a:lumMod val="50000"/>
                </a:schemeClr>
              </a:solidFill>
            </a:rPr>
            <a:t>программно-целевого метода планирования</a:t>
          </a:r>
        </a:p>
      </dgm:t>
    </dgm:pt>
    <dgm:pt modelId="{7A6EF78F-CDF0-4BFC-AEB3-CAA497F10B45}" type="parTrans" cxnId="{271152A2-053A-4656-A60D-E55650E2F974}">
      <dgm:prSet/>
      <dgm:spPr/>
      <dgm:t>
        <a:bodyPr/>
        <a:lstStyle/>
        <a:p>
          <a:endParaRPr lang="ru-RU"/>
        </a:p>
      </dgm:t>
    </dgm:pt>
    <dgm:pt modelId="{EAB8C3F5-9870-44A8-BF9E-1325C410CCA1}" type="sibTrans" cxnId="{271152A2-053A-4656-A60D-E55650E2F974}">
      <dgm:prSet/>
      <dgm:spPr/>
      <dgm:t>
        <a:bodyPr/>
        <a:lstStyle/>
        <a:p>
          <a:endParaRPr lang="ru-RU"/>
        </a:p>
      </dgm:t>
    </dgm:pt>
    <dgm:pt modelId="{6894849B-21A3-4CE9-89CB-EF6DE92886E7}">
      <dgm:prSet phldrT="[Текст]" custT="1"/>
      <dgm:spPr/>
      <dgm:t>
        <a:bodyPr/>
        <a:lstStyle/>
        <a:p>
          <a:pPr algn="ctr"/>
          <a:r>
            <a:rPr lang="ru-RU" sz="1000" dirty="0" smtClean="0">
              <a:solidFill>
                <a:schemeClr val="tx2">
                  <a:lumMod val="50000"/>
                </a:schemeClr>
              </a:solidFill>
            </a:rPr>
            <a:t>Предусмотрена реализация 19 муниципальных программ</a:t>
          </a:r>
          <a:endParaRPr lang="ru-RU" sz="1000" dirty="0">
            <a:solidFill>
              <a:schemeClr val="tx2">
                <a:lumMod val="50000"/>
              </a:schemeClr>
            </a:solidFill>
          </a:endParaRPr>
        </a:p>
      </dgm:t>
    </dgm:pt>
    <dgm:pt modelId="{94D36E3B-54E0-46BC-946E-1C0B30387F01}" type="parTrans" cxnId="{0A3C625C-B3C8-4BFC-A2F2-ABB3BFF4ABC3}">
      <dgm:prSet/>
      <dgm:spPr/>
      <dgm:t>
        <a:bodyPr/>
        <a:lstStyle/>
        <a:p>
          <a:endParaRPr lang="ru-RU"/>
        </a:p>
      </dgm:t>
    </dgm:pt>
    <dgm:pt modelId="{7066EC61-93D8-44E4-8C87-315FD44DAE10}" type="sibTrans" cxnId="{0A3C625C-B3C8-4BFC-A2F2-ABB3BFF4ABC3}">
      <dgm:prSet/>
      <dgm:spPr/>
      <dgm:t>
        <a:bodyPr/>
        <a:lstStyle/>
        <a:p>
          <a:endParaRPr lang="ru-RU"/>
        </a:p>
      </dgm:t>
    </dgm:pt>
    <dgm:pt modelId="{25ED92E7-8E3F-4745-8C3E-AFF0CC9A377B}" type="pres">
      <dgm:prSet presAssocID="{DB4BE769-BED7-4EE0-BC75-39FED9BFE726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37CC73-2924-4C7B-A58E-764301FC7606}" type="pres">
      <dgm:prSet presAssocID="{E3E885A1-10AF-4175-A094-32F2EA2ECB23}" presName="circle1" presStyleLbl="node1" presStyleIdx="0" presStyleCnt="2" custScaleX="100957"/>
      <dgm:spPr/>
    </dgm:pt>
    <dgm:pt modelId="{CFA7BC85-4C0B-4D53-B1C8-D22ABF3DEC7C}" type="pres">
      <dgm:prSet presAssocID="{E3E885A1-10AF-4175-A094-32F2EA2ECB23}" presName="space" presStyleCnt="0"/>
      <dgm:spPr/>
    </dgm:pt>
    <dgm:pt modelId="{50DD8733-DC63-45AC-A3B5-6C0BB0FC1F11}" type="pres">
      <dgm:prSet presAssocID="{E3E885A1-10AF-4175-A094-32F2EA2ECB23}" presName="rect1" presStyleLbl="alignAcc1" presStyleIdx="0" presStyleCnt="2" custLinFactNeighborX="327"/>
      <dgm:spPr/>
      <dgm:t>
        <a:bodyPr/>
        <a:lstStyle/>
        <a:p>
          <a:endParaRPr lang="ru-RU"/>
        </a:p>
      </dgm:t>
    </dgm:pt>
    <dgm:pt modelId="{47D2FC4F-3102-40A6-AE25-AC0F960C4E4A}" type="pres">
      <dgm:prSet presAssocID="{6894849B-21A3-4CE9-89CB-EF6DE92886E7}" presName="vertSpace2" presStyleLbl="node1" presStyleIdx="0" presStyleCnt="2"/>
      <dgm:spPr/>
    </dgm:pt>
    <dgm:pt modelId="{B2165108-2E2A-4F3F-8FAC-C520D9A78F82}" type="pres">
      <dgm:prSet presAssocID="{6894849B-21A3-4CE9-89CB-EF6DE92886E7}" presName="circle2" presStyleLbl="node1" presStyleIdx="1" presStyleCnt="2"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1E579427-9DF3-4AFF-84D0-DE359857D005}" type="pres">
      <dgm:prSet presAssocID="{6894849B-21A3-4CE9-89CB-EF6DE92886E7}" presName="rect2" presStyleLbl="alignAcc1" presStyleIdx="1" presStyleCnt="2" custScaleY="94045"/>
      <dgm:spPr/>
      <dgm:t>
        <a:bodyPr/>
        <a:lstStyle/>
        <a:p>
          <a:endParaRPr lang="ru-RU"/>
        </a:p>
      </dgm:t>
    </dgm:pt>
    <dgm:pt modelId="{52347421-9DEA-4B14-A87C-2E84BF864355}" type="pres">
      <dgm:prSet presAssocID="{E3E885A1-10AF-4175-A094-32F2EA2ECB23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6D1056-F90E-4B24-A184-5238B1D4EF2C}" type="pres">
      <dgm:prSet presAssocID="{6894849B-21A3-4CE9-89CB-EF6DE92886E7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3C625C-B3C8-4BFC-A2F2-ABB3BFF4ABC3}" srcId="{DB4BE769-BED7-4EE0-BC75-39FED9BFE726}" destId="{6894849B-21A3-4CE9-89CB-EF6DE92886E7}" srcOrd="1" destOrd="0" parTransId="{94D36E3B-54E0-46BC-946E-1C0B30387F01}" sibTransId="{7066EC61-93D8-44E4-8C87-315FD44DAE10}"/>
    <dgm:cxn modelId="{271152A2-053A-4656-A60D-E55650E2F974}" srcId="{DB4BE769-BED7-4EE0-BC75-39FED9BFE726}" destId="{E3E885A1-10AF-4175-A094-32F2EA2ECB23}" srcOrd="0" destOrd="0" parTransId="{7A6EF78F-CDF0-4BFC-AEB3-CAA497F10B45}" sibTransId="{EAB8C3F5-9870-44A8-BF9E-1325C410CCA1}"/>
    <dgm:cxn modelId="{2B3FE7A1-3173-45F3-B4E4-38D1D008EF7D}" type="presOf" srcId="{6894849B-21A3-4CE9-89CB-EF6DE92886E7}" destId="{1E579427-9DF3-4AFF-84D0-DE359857D005}" srcOrd="0" destOrd="0" presId="urn:microsoft.com/office/officeart/2005/8/layout/target3"/>
    <dgm:cxn modelId="{DB9922B5-BB24-4927-9A42-DCEFFE41DD98}" type="presOf" srcId="{E3E885A1-10AF-4175-A094-32F2EA2ECB23}" destId="{52347421-9DEA-4B14-A87C-2E84BF864355}" srcOrd="1" destOrd="0" presId="urn:microsoft.com/office/officeart/2005/8/layout/target3"/>
    <dgm:cxn modelId="{84B690DB-6DBB-4613-823C-4ECA634DA511}" type="presOf" srcId="{E3E885A1-10AF-4175-A094-32F2EA2ECB23}" destId="{50DD8733-DC63-45AC-A3B5-6C0BB0FC1F11}" srcOrd="0" destOrd="0" presId="urn:microsoft.com/office/officeart/2005/8/layout/target3"/>
    <dgm:cxn modelId="{FA025533-5EF2-49F2-ACC2-BA889C99685C}" type="presOf" srcId="{DB4BE769-BED7-4EE0-BC75-39FED9BFE726}" destId="{25ED92E7-8E3F-4745-8C3E-AFF0CC9A377B}" srcOrd="0" destOrd="0" presId="urn:microsoft.com/office/officeart/2005/8/layout/target3"/>
    <dgm:cxn modelId="{4B21F559-B433-42CA-AB08-2921B8B3C0AF}" type="presOf" srcId="{6894849B-21A3-4CE9-89CB-EF6DE92886E7}" destId="{D76D1056-F90E-4B24-A184-5238B1D4EF2C}" srcOrd="1" destOrd="0" presId="urn:microsoft.com/office/officeart/2005/8/layout/target3"/>
    <dgm:cxn modelId="{52565D0F-45C8-498D-A84A-FCB0957A66CB}" type="presParOf" srcId="{25ED92E7-8E3F-4745-8C3E-AFF0CC9A377B}" destId="{E737CC73-2924-4C7B-A58E-764301FC7606}" srcOrd="0" destOrd="0" presId="urn:microsoft.com/office/officeart/2005/8/layout/target3"/>
    <dgm:cxn modelId="{023F6F4B-AD02-4F98-A5FD-431EAE843292}" type="presParOf" srcId="{25ED92E7-8E3F-4745-8C3E-AFF0CC9A377B}" destId="{CFA7BC85-4C0B-4D53-B1C8-D22ABF3DEC7C}" srcOrd="1" destOrd="0" presId="urn:microsoft.com/office/officeart/2005/8/layout/target3"/>
    <dgm:cxn modelId="{BEA7E45F-FAE9-456D-B349-2DE4F55A4EA0}" type="presParOf" srcId="{25ED92E7-8E3F-4745-8C3E-AFF0CC9A377B}" destId="{50DD8733-DC63-45AC-A3B5-6C0BB0FC1F11}" srcOrd="2" destOrd="0" presId="urn:microsoft.com/office/officeart/2005/8/layout/target3"/>
    <dgm:cxn modelId="{29FC7C48-4C1E-49F5-BEE1-DF59D385EAA4}" type="presParOf" srcId="{25ED92E7-8E3F-4745-8C3E-AFF0CC9A377B}" destId="{47D2FC4F-3102-40A6-AE25-AC0F960C4E4A}" srcOrd="3" destOrd="0" presId="urn:microsoft.com/office/officeart/2005/8/layout/target3"/>
    <dgm:cxn modelId="{7D37CB38-D9E4-4B0D-9999-48595AC23F5A}" type="presParOf" srcId="{25ED92E7-8E3F-4745-8C3E-AFF0CC9A377B}" destId="{B2165108-2E2A-4F3F-8FAC-C520D9A78F82}" srcOrd="4" destOrd="0" presId="urn:microsoft.com/office/officeart/2005/8/layout/target3"/>
    <dgm:cxn modelId="{E92DB1BB-1CC1-412C-A41C-ABA90DB47CC2}" type="presParOf" srcId="{25ED92E7-8E3F-4745-8C3E-AFF0CC9A377B}" destId="{1E579427-9DF3-4AFF-84D0-DE359857D005}" srcOrd="5" destOrd="0" presId="urn:microsoft.com/office/officeart/2005/8/layout/target3"/>
    <dgm:cxn modelId="{4122FEBB-BAEB-41A1-9D50-38FDC7C4D6F9}" type="presParOf" srcId="{25ED92E7-8E3F-4745-8C3E-AFF0CC9A377B}" destId="{52347421-9DEA-4B14-A87C-2E84BF864355}" srcOrd="6" destOrd="0" presId="urn:microsoft.com/office/officeart/2005/8/layout/target3"/>
    <dgm:cxn modelId="{98A36EB3-6E1B-425E-BCC6-62E49491204F}" type="presParOf" srcId="{25ED92E7-8E3F-4745-8C3E-AFF0CC9A377B}" destId="{D76D1056-F90E-4B24-A184-5238B1D4EF2C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AA6A462-BDE8-4C6E-969E-8ABE8B550B1D}" type="doc">
      <dgm:prSet loTypeId="urn:microsoft.com/office/officeart/2005/8/layout/vList2" loCatId="list" qsTypeId="urn:microsoft.com/office/officeart/2005/8/quickstyle/simple4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B26B7B03-87F1-41D5-89CF-F749FF73DB9E}">
      <dgm:prSet phldrT="[Текст]"/>
      <dgm:spPr/>
      <dgm:t>
        <a:bodyPr/>
        <a:lstStyle/>
        <a:p>
          <a:r>
            <a:rPr lang="ru-RU" dirty="0" smtClean="0"/>
            <a:t>Начальник финансового управления г. Новокузнецка</a:t>
          </a:r>
          <a:endParaRPr lang="ru-RU" dirty="0"/>
        </a:p>
      </dgm:t>
    </dgm:pt>
    <dgm:pt modelId="{B99A850D-AB11-4BC8-8CD6-AD507E61A217}" type="parTrans" cxnId="{B255EC70-0117-4C38-86BC-1FF3A94F9EA5}">
      <dgm:prSet/>
      <dgm:spPr/>
      <dgm:t>
        <a:bodyPr/>
        <a:lstStyle/>
        <a:p>
          <a:endParaRPr lang="ru-RU"/>
        </a:p>
      </dgm:t>
    </dgm:pt>
    <dgm:pt modelId="{702053D5-974D-4C65-BCFE-E4B5CDCFCBD4}" type="sibTrans" cxnId="{B255EC70-0117-4C38-86BC-1FF3A94F9EA5}">
      <dgm:prSet/>
      <dgm:spPr/>
      <dgm:t>
        <a:bodyPr/>
        <a:lstStyle/>
        <a:p>
          <a:endParaRPr lang="ru-RU"/>
        </a:p>
      </dgm:t>
    </dgm:pt>
    <dgm:pt modelId="{D3E726E3-05DC-41CB-9D49-9C397BD4BAA9}">
      <dgm:prSet phldrT="[Текст]"/>
      <dgm:spPr/>
      <dgm:t>
        <a:bodyPr/>
        <a:lstStyle/>
        <a:p>
          <a:r>
            <a:rPr lang="ru-RU" dirty="0" smtClean="0"/>
            <a:t>Алешкова Олеся Александровна</a:t>
          </a:r>
          <a:endParaRPr lang="ru-RU" dirty="0"/>
        </a:p>
      </dgm:t>
    </dgm:pt>
    <dgm:pt modelId="{A5FC2B78-0C72-4D4C-B612-ECE26D1F2ADC}" type="parTrans" cxnId="{BA7FE982-B7F3-43D2-871B-3208F309442A}">
      <dgm:prSet/>
      <dgm:spPr/>
      <dgm:t>
        <a:bodyPr/>
        <a:lstStyle/>
        <a:p>
          <a:endParaRPr lang="ru-RU"/>
        </a:p>
      </dgm:t>
    </dgm:pt>
    <dgm:pt modelId="{AEBA6A47-913F-45F0-AA4F-EB674E0E5062}" type="sibTrans" cxnId="{BA7FE982-B7F3-43D2-871B-3208F309442A}">
      <dgm:prSet/>
      <dgm:spPr/>
      <dgm:t>
        <a:bodyPr/>
        <a:lstStyle/>
        <a:p>
          <a:endParaRPr lang="ru-RU"/>
        </a:p>
      </dgm:t>
    </dgm:pt>
    <dgm:pt modelId="{F0C3771D-D285-4380-893A-9E7ED5D6779D}">
      <dgm:prSet phldrT="[Текст]"/>
      <dgm:spPr/>
      <dgm:t>
        <a:bodyPr/>
        <a:lstStyle/>
        <a:p>
          <a:r>
            <a:rPr lang="ru-RU" dirty="0" smtClean="0"/>
            <a:t>Почтовый адрес</a:t>
          </a:r>
          <a:endParaRPr lang="ru-RU" dirty="0"/>
        </a:p>
      </dgm:t>
    </dgm:pt>
    <dgm:pt modelId="{4CC0E613-6AB3-4BCD-BE8E-888098137C03}" type="parTrans" cxnId="{BF02FFBE-8989-4718-AB5F-4166290716EC}">
      <dgm:prSet/>
      <dgm:spPr/>
      <dgm:t>
        <a:bodyPr/>
        <a:lstStyle/>
        <a:p>
          <a:endParaRPr lang="ru-RU"/>
        </a:p>
      </dgm:t>
    </dgm:pt>
    <dgm:pt modelId="{0467A164-4AA5-48C1-A23C-A4B39F44CF7D}" type="sibTrans" cxnId="{BF02FFBE-8989-4718-AB5F-4166290716EC}">
      <dgm:prSet/>
      <dgm:spPr/>
      <dgm:t>
        <a:bodyPr/>
        <a:lstStyle/>
        <a:p>
          <a:endParaRPr lang="ru-RU"/>
        </a:p>
      </dgm:t>
    </dgm:pt>
    <dgm:pt modelId="{5B68A1E3-83E5-4695-AC6A-932551B31274}">
      <dgm:prSet phldrT="[Текст]"/>
      <dgm:spPr/>
      <dgm:t>
        <a:bodyPr/>
        <a:lstStyle/>
        <a:p>
          <a:r>
            <a:rPr lang="en-US" dirty="0" smtClean="0"/>
            <a:t>654080 </a:t>
          </a:r>
          <a:r>
            <a:rPr lang="ru-RU" dirty="0" smtClean="0"/>
            <a:t>Кемеровская область, г. Новокузнецк, ул. Кирова, 71</a:t>
          </a:r>
          <a:endParaRPr lang="ru-RU" dirty="0"/>
        </a:p>
      </dgm:t>
    </dgm:pt>
    <dgm:pt modelId="{59A97DC2-0EDA-4A47-9404-39F6AD18CDD7}" type="parTrans" cxnId="{45BB5A8F-5D2B-42E3-8A2C-6C8E8078A010}">
      <dgm:prSet/>
      <dgm:spPr/>
      <dgm:t>
        <a:bodyPr/>
        <a:lstStyle/>
        <a:p>
          <a:endParaRPr lang="ru-RU"/>
        </a:p>
      </dgm:t>
    </dgm:pt>
    <dgm:pt modelId="{C5A8288E-82A2-46BD-9B46-9B40BB18FBD7}" type="sibTrans" cxnId="{45BB5A8F-5D2B-42E3-8A2C-6C8E8078A010}">
      <dgm:prSet/>
      <dgm:spPr/>
      <dgm:t>
        <a:bodyPr/>
        <a:lstStyle/>
        <a:p>
          <a:endParaRPr lang="ru-RU"/>
        </a:p>
      </dgm:t>
    </dgm:pt>
    <dgm:pt modelId="{6B2AD239-B328-45FA-B235-B087D36ED489}">
      <dgm:prSet phldrT="[Текст]"/>
      <dgm:spPr/>
      <dgm:t>
        <a:bodyPr/>
        <a:lstStyle/>
        <a:p>
          <a:r>
            <a:rPr lang="ru-RU" dirty="0" smtClean="0"/>
            <a:t>Телефон</a:t>
          </a:r>
          <a:endParaRPr lang="ru-RU" dirty="0"/>
        </a:p>
      </dgm:t>
    </dgm:pt>
    <dgm:pt modelId="{FBCEA485-09BA-4933-9906-6660BF29602E}" type="parTrans" cxnId="{A271873C-A9BC-47C3-94A3-22B9749C3541}">
      <dgm:prSet/>
      <dgm:spPr/>
      <dgm:t>
        <a:bodyPr/>
        <a:lstStyle/>
        <a:p>
          <a:endParaRPr lang="ru-RU"/>
        </a:p>
      </dgm:t>
    </dgm:pt>
    <dgm:pt modelId="{C4E6DF6C-29D1-4F1E-99FA-4F765DEED63C}" type="sibTrans" cxnId="{A271873C-A9BC-47C3-94A3-22B9749C3541}">
      <dgm:prSet/>
      <dgm:spPr/>
      <dgm:t>
        <a:bodyPr/>
        <a:lstStyle/>
        <a:p>
          <a:endParaRPr lang="ru-RU"/>
        </a:p>
      </dgm:t>
    </dgm:pt>
    <dgm:pt modelId="{6A6FC257-5A50-44C3-B9B6-79AB246E6AF6}">
      <dgm:prSet phldrT="[Текст]"/>
      <dgm:spPr/>
      <dgm:t>
        <a:bodyPr/>
        <a:lstStyle/>
        <a:p>
          <a:r>
            <a:rPr lang="ru-RU" dirty="0" smtClean="0"/>
            <a:t>(3843) 321-624</a:t>
          </a:r>
          <a:endParaRPr lang="ru-RU" dirty="0"/>
        </a:p>
      </dgm:t>
    </dgm:pt>
    <dgm:pt modelId="{C480B0C4-4E68-476B-8746-3BDE0FB519C8}" type="parTrans" cxnId="{F4A6CDE3-F435-4415-91AC-6478B7DEBA09}">
      <dgm:prSet/>
      <dgm:spPr/>
      <dgm:t>
        <a:bodyPr/>
        <a:lstStyle/>
        <a:p>
          <a:endParaRPr lang="ru-RU"/>
        </a:p>
      </dgm:t>
    </dgm:pt>
    <dgm:pt modelId="{BA65B59F-898C-40A8-BB86-816BF36BCF92}" type="sibTrans" cxnId="{F4A6CDE3-F435-4415-91AC-6478B7DEBA09}">
      <dgm:prSet/>
      <dgm:spPr/>
      <dgm:t>
        <a:bodyPr/>
        <a:lstStyle/>
        <a:p>
          <a:endParaRPr lang="ru-RU"/>
        </a:p>
      </dgm:t>
    </dgm:pt>
    <dgm:pt modelId="{E0A553A1-2A4E-40C8-B33D-B6AC188F5F29}">
      <dgm:prSet phldrT="[Текст]"/>
      <dgm:spPr/>
      <dgm:t>
        <a:bodyPr/>
        <a:lstStyle/>
        <a:p>
          <a:r>
            <a:rPr lang="ru-RU" dirty="0" smtClean="0"/>
            <a:t>Электронная почта</a:t>
          </a:r>
          <a:endParaRPr lang="ru-RU" dirty="0"/>
        </a:p>
      </dgm:t>
    </dgm:pt>
    <dgm:pt modelId="{DE7C579A-FFC5-439F-91DB-EA6220B4C8F8}" type="parTrans" cxnId="{347C89B0-5458-40A0-BD23-3F7262295CCE}">
      <dgm:prSet/>
      <dgm:spPr/>
      <dgm:t>
        <a:bodyPr/>
        <a:lstStyle/>
        <a:p>
          <a:endParaRPr lang="ru-RU"/>
        </a:p>
      </dgm:t>
    </dgm:pt>
    <dgm:pt modelId="{DFE0AD6F-F7B9-4F1F-AB38-2CED6585D3FE}" type="sibTrans" cxnId="{347C89B0-5458-40A0-BD23-3F7262295CCE}">
      <dgm:prSet/>
      <dgm:spPr/>
      <dgm:t>
        <a:bodyPr/>
        <a:lstStyle/>
        <a:p>
          <a:endParaRPr lang="ru-RU"/>
        </a:p>
      </dgm:t>
    </dgm:pt>
    <dgm:pt modelId="{C7F35FD8-CB0D-46EB-8D2A-E9A761E9971F}">
      <dgm:prSet phldrT="[Текст]"/>
      <dgm:spPr/>
      <dgm:t>
        <a:bodyPr/>
        <a:lstStyle/>
        <a:p>
          <a:r>
            <a:rPr lang="en-US" dirty="0" smtClean="0"/>
            <a:t>main@finnkz.ru</a:t>
          </a:r>
          <a:endParaRPr lang="ru-RU" dirty="0"/>
        </a:p>
      </dgm:t>
    </dgm:pt>
    <dgm:pt modelId="{F83D1C33-1617-46C3-A6CE-D0139B2A8F1C}" type="parTrans" cxnId="{E0501267-8A67-4644-8BA5-1932DD65FCD0}">
      <dgm:prSet/>
      <dgm:spPr/>
      <dgm:t>
        <a:bodyPr/>
        <a:lstStyle/>
        <a:p>
          <a:endParaRPr lang="ru-RU"/>
        </a:p>
      </dgm:t>
    </dgm:pt>
    <dgm:pt modelId="{175438EC-BFC2-4E3C-B115-561E663E91F6}" type="sibTrans" cxnId="{E0501267-8A67-4644-8BA5-1932DD65FCD0}">
      <dgm:prSet/>
      <dgm:spPr/>
      <dgm:t>
        <a:bodyPr/>
        <a:lstStyle/>
        <a:p>
          <a:endParaRPr lang="ru-RU"/>
        </a:p>
      </dgm:t>
    </dgm:pt>
    <dgm:pt modelId="{57AB0691-6B34-423E-B18F-CFE438C98893}">
      <dgm:prSet phldrT="[Текст]"/>
      <dgm:spPr/>
      <dgm:t>
        <a:bodyPr/>
        <a:lstStyle/>
        <a:p>
          <a:r>
            <a:rPr lang="ru-RU" dirty="0" smtClean="0"/>
            <a:t>График работы финансового органа</a:t>
          </a:r>
          <a:endParaRPr lang="ru-RU" dirty="0"/>
        </a:p>
      </dgm:t>
    </dgm:pt>
    <dgm:pt modelId="{8E50633A-5864-4178-842B-9A34AAA35B2C}" type="parTrans" cxnId="{97496960-CC81-40C1-9B30-43D6F82A79C7}">
      <dgm:prSet/>
      <dgm:spPr/>
      <dgm:t>
        <a:bodyPr/>
        <a:lstStyle/>
        <a:p>
          <a:endParaRPr lang="ru-RU"/>
        </a:p>
      </dgm:t>
    </dgm:pt>
    <dgm:pt modelId="{9329B28A-B213-4387-8E72-7368589868D2}" type="sibTrans" cxnId="{97496960-CC81-40C1-9B30-43D6F82A79C7}">
      <dgm:prSet/>
      <dgm:spPr/>
      <dgm:t>
        <a:bodyPr/>
        <a:lstStyle/>
        <a:p>
          <a:endParaRPr lang="ru-RU"/>
        </a:p>
      </dgm:t>
    </dgm:pt>
    <dgm:pt modelId="{B5B3766A-5769-4EB1-BF75-1BD85DCB0C50}">
      <dgm:prSet phldrT="[Текст]"/>
      <dgm:spPr/>
      <dgm:t>
        <a:bodyPr/>
        <a:lstStyle/>
        <a:p>
          <a:r>
            <a:rPr lang="ru-RU" dirty="0" smtClean="0"/>
            <a:t>График личного приёма граждан начальником финансового управления г. Новокузнецка</a:t>
          </a:r>
          <a:endParaRPr lang="ru-RU" dirty="0"/>
        </a:p>
      </dgm:t>
    </dgm:pt>
    <dgm:pt modelId="{4AC5792C-EC9C-449D-A2C4-91650E7F4270}" type="parTrans" cxnId="{49D20611-8635-4EAA-94AF-657FFEB105BB}">
      <dgm:prSet/>
      <dgm:spPr/>
      <dgm:t>
        <a:bodyPr/>
        <a:lstStyle/>
        <a:p>
          <a:endParaRPr lang="ru-RU"/>
        </a:p>
      </dgm:t>
    </dgm:pt>
    <dgm:pt modelId="{C63E097C-6F6D-4D09-92CE-D707A085F6B7}" type="sibTrans" cxnId="{49D20611-8635-4EAA-94AF-657FFEB105BB}">
      <dgm:prSet/>
      <dgm:spPr/>
      <dgm:t>
        <a:bodyPr/>
        <a:lstStyle/>
        <a:p>
          <a:endParaRPr lang="ru-RU"/>
        </a:p>
      </dgm:t>
    </dgm:pt>
    <dgm:pt modelId="{31D6C008-8B98-4E2A-B2E2-40FB746119F5}">
      <dgm:prSet phldrT="[Текст]"/>
      <dgm:spPr/>
      <dgm:t>
        <a:bodyPr/>
        <a:lstStyle/>
        <a:p>
          <a:r>
            <a:rPr lang="ru-RU" dirty="0" smtClean="0"/>
            <a:t>Понедельник – пятница с 8:30 до 17:30; обед 12:00 – 13:00</a:t>
          </a:r>
          <a:endParaRPr lang="ru-RU" dirty="0"/>
        </a:p>
      </dgm:t>
    </dgm:pt>
    <dgm:pt modelId="{49C310A8-8C48-4FD5-9D46-FCCF488B80E2}" type="parTrans" cxnId="{374C60B2-96C2-4FA1-BE78-CC163486859A}">
      <dgm:prSet/>
      <dgm:spPr/>
      <dgm:t>
        <a:bodyPr/>
        <a:lstStyle/>
        <a:p>
          <a:endParaRPr lang="ru-RU"/>
        </a:p>
      </dgm:t>
    </dgm:pt>
    <dgm:pt modelId="{B34C91B3-D4C6-4629-B9B4-4F7F26F2B515}" type="sibTrans" cxnId="{374C60B2-96C2-4FA1-BE78-CC163486859A}">
      <dgm:prSet/>
      <dgm:spPr/>
      <dgm:t>
        <a:bodyPr/>
        <a:lstStyle/>
        <a:p>
          <a:endParaRPr lang="ru-RU"/>
        </a:p>
      </dgm:t>
    </dgm:pt>
    <dgm:pt modelId="{969EE69A-509D-4E36-A182-B628FCF492CD}">
      <dgm:prSet phldrT="[Текст]"/>
      <dgm:spPr/>
      <dgm:t>
        <a:bodyPr/>
        <a:lstStyle/>
        <a:p>
          <a:r>
            <a:rPr lang="ru-RU" dirty="0" smtClean="0"/>
            <a:t>Ежедневно в рабочее время</a:t>
          </a:r>
          <a:endParaRPr lang="ru-RU" dirty="0"/>
        </a:p>
      </dgm:t>
    </dgm:pt>
    <dgm:pt modelId="{A8273F10-6689-4CBA-A171-A663B50657D1}" type="parTrans" cxnId="{7D856441-ADE5-49E5-B704-F4FFB0BE195F}">
      <dgm:prSet/>
      <dgm:spPr/>
      <dgm:t>
        <a:bodyPr/>
        <a:lstStyle/>
        <a:p>
          <a:endParaRPr lang="ru-RU"/>
        </a:p>
      </dgm:t>
    </dgm:pt>
    <dgm:pt modelId="{C5FB3EF1-6E7C-4CAE-A1A5-0F69B11C6FCF}" type="sibTrans" cxnId="{7D856441-ADE5-49E5-B704-F4FFB0BE195F}">
      <dgm:prSet/>
      <dgm:spPr/>
      <dgm:t>
        <a:bodyPr/>
        <a:lstStyle/>
        <a:p>
          <a:endParaRPr lang="ru-RU"/>
        </a:p>
      </dgm:t>
    </dgm:pt>
    <dgm:pt modelId="{AE2747C8-DB86-4160-A0A8-E5C5AE929B82}" type="pres">
      <dgm:prSet presAssocID="{4AA6A462-BDE8-4C6E-969E-8ABE8B550B1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8E37730-C84B-49ED-80B9-82BDE8636E43}" type="pres">
      <dgm:prSet presAssocID="{B26B7B03-87F1-41D5-89CF-F749FF73DB9E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F02C59-87B8-4D15-BBC4-7EE816B0585E}" type="pres">
      <dgm:prSet presAssocID="{B26B7B03-87F1-41D5-89CF-F749FF73DB9E}" presName="childText" presStyleLbl="revTx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CE1112-351C-44EE-B678-6C2FD63C71D8}" type="pres">
      <dgm:prSet presAssocID="{F0C3771D-D285-4380-893A-9E7ED5D6779D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D79569-7591-4915-84D1-91653CA7A0F3}" type="pres">
      <dgm:prSet presAssocID="{F0C3771D-D285-4380-893A-9E7ED5D6779D}" presName="childText" presStyleLbl="revTx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05989A-A5D8-4D41-8861-03586B87EA37}" type="pres">
      <dgm:prSet presAssocID="{6B2AD239-B328-45FA-B235-B087D36ED489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EFA1D9-C126-46A6-8B19-E07747F1EF2C}" type="pres">
      <dgm:prSet presAssocID="{6B2AD239-B328-45FA-B235-B087D36ED489}" presName="childText" presStyleLbl="revTx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853D67-0675-4B1C-8852-996BC5516FC1}" type="pres">
      <dgm:prSet presAssocID="{E0A553A1-2A4E-40C8-B33D-B6AC188F5F29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9D6071-3578-4D07-87D9-D8A9438DA82A}" type="pres">
      <dgm:prSet presAssocID="{E0A553A1-2A4E-40C8-B33D-B6AC188F5F29}" presName="childText" presStyleLbl="revTx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EBBDAE-6952-4ED6-868E-898406677E82}" type="pres">
      <dgm:prSet presAssocID="{57AB0691-6B34-423E-B18F-CFE438C98893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729887-D5DE-4085-99EE-604841CADD20}" type="pres">
      <dgm:prSet presAssocID="{57AB0691-6B34-423E-B18F-CFE438C98893}" presName="childText" presStyleLbl="revTx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EADC75-11B5-423E-8ABA-CDF0BA994BCE}" type="pres">
      <dgm:prSet presAssocID="{B5B3766A-5769-4EB1-BF75-1BD85DCB0C50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BA2E58-0223-48F9-9DFD-93735610914A}" type="pres">
      <dgm:prSet presAssocID="{B5B3766A-5769-4EB1-BF75-1BD85DCB0C50}" presName="childText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4EE806-96B3-41C0-9A0D-0B2C9B00B8AB}" type="presOf" srcId="{5B68A1E3-83E5-4695-AC6A-932551B31274}" destId="{4CD79569-7591-4915-84D1-91653CA7A0F3}" srcOrd="0" destOrd="0" presId="urn:microsoft.com/office/officeart/2005/8/layout/vList2"/>
    <dgm:cxn modelId="{ADFB49E3-4B95-4DC6-97DE-3FB4324AC7B7}" type="presOf" srcId="{6A6FC257-5A50-44C3-B9B6-79AB246E6AF6}" destId="{58EFA1D9-C126-46A6-8B19-E07747F1EF2C}" srcOrd="0" destOrd="0" presId="urn:microsoft.com/office/officeart/2005/8/layout/vList2"/>
    <dgm:cxn modelId="{B7FF2BAD-F670-4A43-B27E-A8D506246213}" type="presOf" srcId="{4AA6A462-BDE8-4C6E-969E-8ABE8B550B1D}" destId="{AE2747C8-DB86-4160-A0A8-E5C5AE929B82}" srcOrd="0" destOrd="0" presId="urn:microsoft.com/office/officeart/2005/8/layout/vList2"/>
    <dgm:cxn modelId="{B255EC70-0117-4C38-86BC-1FF3A94F9EA5}" srcId="{4AA6A462-BDE8-4C6E-969E-8ABE8B550B1D}" destId="{B26B7B03-87F1-41D5-89CF-F749FF73DB9E}" srcOrd="0" destOrd="0" parTransId="{B99A850D-AB11-4BC8-8CD6-AD507E61A217}" sibTransId="{702053D5-974D-4C65-BCFE-E4B5CDCFCBD4}"/>
    <dgm:cxn modelId="{7D856441-ADE5-49E5-B704-F4FFB0BE195F}" srcId="{B5B3766A-5769-4EB1-BF75-1BD85DCB0C50}" destId="{969EE69A-509D-4E36-A182-B628FCF492CD}" srcOrd="0" destOrd="0" parTransId="{A8273F10-6689-4CBA-A171-A663B50657D1}" sibTransId="{C5FB3EF1-6E7C-4CAE-A1A5-0F69B11C6FCF}"/>
    <dgm:cxn modelId="{A271873C-A9BC-47C3-94A3-22B9749C3541}" srcId="{4AA6A462-BDE8-4C6E-969E-8ABE8B550B1D}" destId="{6B2AD239-B328-45FA-B235-B087D36ED489}" srcOrd="2" destOrd="0" parTransId="{FBCEA485-09BA-4933-9906-6660BF29602E}" sibTransId="{C4E6DF6C-29D1-4F1E-99FA-4F765DEED63C}"/>
    <dgm:cxn modelId="{BF02FFBE-8989-4718-AB5F-4166290716EC}" srcId="{4AA6A462-BDE8-4C6E-969E-8ABE8B550B1D}" destId="{F0C3771D-D285-4380-893A-9E7ED5D6779D}" srcOrd="1" destOrd="0" parTransId="{4CC0E613-6AB3-4BCD-BE8E-888098137C03}" sibTransId="{0467A164-4AA5-48C1-A23C-A4B39F44CF7D}"/>
    <dgm:cxn modelId="{BCAC139B-3BCD-429B-9C5C-817E266F58A6}" type="presOf" srcId="{C7F35FD8-CB0D-46EB-8D2A-E9A761E9971F}" destId="{C09D6071-3578-4D07-87D9-D8A9438DA82A}" srcOrd="0" destOrd="0" presId="urn:microsoft.com/office/officeart/2005/8/layout/vList2"/>
    <dgm:cxn modelId="{602666AF-DEC8-4655-BEAE-513C5584068E}" type="presOf" srcId="{E0A553A1-2A4E-40C8-B33D-B6AC188F5F29}" destId="{F4853D67-0675-4B1C-8852-996BC5516FC1}" srcOrd="0" destOrd="0" presId="urn:microsoft.com/office/officeart/2005/8/layout/vList2"/>
    <dgm:cxn modelId="{BA7FE982-B7F3-43D2-871B-3208F309442A}" srcId="{B26B7B03-87F1-41D5-89CF-F749FF73DB9E}" destId="{D3E726E3-05DC-41CB-9D49-9C397BD4BAA9}" srcOrd="0" destOrd="0" parTransId="{A5FC2B78-0C72-4D4C-B612-ECE26D1F2ADC}" sibTransId="{AEBA6A47-913F-45F0-AA4F-EB674E0E5062}"/>
    <dgm:cxn modelId="{9D24532B-9389-4D8C-9BFE-C0BF98D4D01A}" type="presOf" srcId="{B5B3766A-5769-4EB1-BF75-1BD85DCB0C50}" destId="{DBEADC75-11B5-423E-8ABA-CDF0BA994BCE}" srcOrd="0" destOrd="0" presId="urn:microsoft.com/office/officeart/2005/8/layout/vList2"/>
    <dgm:cxn modelId="{E0501267-8A67-4644-8BA5-1932DD65FCD0}" srcId="{E0A553A1-2A4E-40C8-B33D-B6AC188F5F29}" destId="{C7F35FD8-CB0D-46EB-8D2A-E9A761E9971F}" srcOrd="0" destOrd="0" parTransId="{F83D1C33-1617-46C3-A6CE-D0139B2A8F1C}" sibTransId="{175438EC-BFC2-4E3C-B115-561E663E91F6}"/>
    <dgm:cxn modelId="{347C89B0-5458-40A0-BD23-3F7262295CCE}" srcId="{4AA6A462-BDE8-4C6E-969E-8ABE8B550B1D}" destId="{E0A553A1-2A4E-40C8-B33D-B6AC188F5F29}" srcOrd="3" destOrd="0" parTransId="{DE7C579A-FFC5-439F-91DB-EA6220B4C8F8}" sibTransId="{DFE0AD6F-F7B9-4F1F-AB38-2CED6585D3FE}"/>
    <dgm:cxn modelId="{45BB5A8F-5D2B-42E3-8A2C-6C8E8078A010}" srcId="{F0C3771D-D285-4380-893A-9E7ED5D6779D}" destId="{5B68A1E3-83E5-4695-AC6A-932551B31274}" srcOrd="0" destOrd="0" parTransId="{59A97DC2-0EDA-4A47-9404-39F6AD18CDD7}" sibTransId="{C5A8288E-82A2-46BD-9B46-9B40BB18FBD7}"/>
    <dgm:cxn modelId="{5563CE94-1FF9-4AF2-A933-CDBDA88691D4}" type="presOf" srcId="{57AB0691-6B34-423E-B18F-CFE438C98893}" destId="{D7EBBDAE-6952-4ED6-868E-898406677E82}" srcOrd="0" destOrd="0" presId="urn:microsoft.com/office/officeart/2005/8/layout/vList2"/>
    <dgm:cxn modelId="{49D20611-8635-4EAA-94AF-657FFEB105BB}" srcId="{4AA6A462-BDE8-4C6E-969E-8ABE8B550B1D}" destId="{B5B3766A-5769-4EB1-BF75-1BD85DCB0C50}" srcOrd="5" destOrd="0" parTransId="{4AC5792C-EC9C-449D-A2C4-91650E7F4270}" sibTransId="{C63E097C-6F6D-4D09-92CE-D707A085F6B7}"/>
    <dgm:cxn modelId="{374C60B2-96C2-4FA1-BE78-CC163486859A}" srcId="{57AB0691-6B34-423E-B18F-CFE438C98893}" destId="{31D6C008-8B98-4E2A-B2E2-40FB746119F5}" srcOrd="0" destOrd="0" parTransId="{49C310A8-8C48-4FD5-9D46-FCCF488B80E2}" sibTransId="{B34C91B3-D4C6-4629-B9B4-4F7F26F2B515}"/>
    <dgm:cxn modelId="{F4A6CDE3-F435-4415-91AC-6478B7DEBA09}" srcId="{6B2AD239-B328-45FA-B235-B087D36ED489}" destId="{6A6FC257-5A50-44C3-B9B6-79AB246E6AF6}" srcOrd="0" destOrd="0" parTransId="{C480B0C4-4E68-476B-8746-3BDE0FB519C8}" sibTransId="{BA65B59F-898C-40A8-BB86-816BF36BCF92}"/>
    <dgm:cxn modelId="{3F8AB989-A37E-4AD9-9507-C6649F57D834}" type="presOf" srcId="{969EE69A-509D-4E36-A182-B628FCF492CD}" destId="{49BA2E58-0223-48F9-9DFD-93735610914A}" srcOrd="0" destOrd="0" presId="urn:microsoft.com/office/officeart/2005/8/layout/vList2"/>
    <dgm:cxn modelId="{92570019-401E-4173-B051-70A166B26FCC}" type="presOf" srcId="{B26B7B03-87F1-41D5-89CF-F749FF73DB9E}" destId="{78E37730-C84B-49ED-80B9-82BDE8636E43}" srcOrd="0" destOrd="0" presId="urn:microsoft.com/office/officeart/2005/8/layout/vList2"/>
    <dgm:cxn modelId="{F4ED776A-7D57-44FC-A0B3-264CBB5ECEF0}" type="presOf" srcId="{31D6C008-8B98-4E2A-B2E2-40FB746119F5}" destId="{A4729887-D5DE-4085-99EE-604841CADD20}" srcOrd="0" destOrd="0" presId="urn:microsoft.com/office/officeart/2005/8/layout/vList2"/>
    <dgm:cxn modelId="{D0828A53-255F-49DD-80D2-5E1658BC9B61}" type="presOf" srcId="{F0C3771D-D285-4380-893A-9E7ED5D6779D}" destId="{4FCE1112-351C-44EE-B678-6C2FD63C71D8}" srcOrd="0" destOrd="0" presId="urn:microsoft.com/office/officeart/2005/8/layout/vList2"/>
    <dgm:cxn modelId="{C3457790-97DF-4993-B1C9-E40287A1DD65}" type="presOf" srcId="{D3E726E3-05DC-41CB-9D49-9C397BD4BAA9}" destId="{CBF02C59-87B8-4D15-BBC4-7EE816B0585E}" srcOrd="0" destOrd="0" presId="urn:microsoft.com/office/officeart/2005/8/layout/vList2"/>
    <dgm:cxn modelId="{97496960-CC81-40C1-9B30-43D6F82A79C7}" srcId="{4AA6A462-BDE8-4C6E-969E-8ABE8B550B1D}" destId="{57AB0691-6B34-423E-B18F-CFE438C98893}" srcOrd="4" destOrd="0" parTransId="{8E50633A-5864-4178-842B-9A34AAA35B2C}" sibTransId="{9329B28A-B213-4387-8E72-7368589868D2}"/>
    <dgm:cxn modelId="{3A836746-39FA-475F-8410-F011DAC9A6D8}" type="presOf" srcId="{6B2AD239-B328-45FA-B235-B087D36ED489}" destId="{1705989A-A5D8-4D41-8861-03586B87EA37}" srcOrd="0" destOrd="0" presId="urn:microsoft.com/office/officeart/2005/8/layout/vList2"/>
    <dgm:cxn modelId="{27119D24-8751-4EE0-B840-74BEE4915995}" type="presParOf" srcId="{AE2747C8-DB86-4160-A0A8-E5C5AE929B82}" destId="{78E37730-C84B-49ED-80B9-82BDE8636E43}" srcOrd="0" destOrd="0" presId="urn:microsoft.com/office/officeart/2005/8/layout/vList2"/>
    <dgm:cxn modelId="{A08A5661-5F0F-4BEF-9D7B-B49EF93B43A8}" type="presParOf" srcId="{AE2747C8-DB86-4160-A0A8-E5C5AE929B82}" destId="{CBF02C59-87B8-4D15-BBC4-7EE816B0585E}" srcOrd="1" destOrd="0" presId="urn:microsoft.com/office/officeart/2005/8/layout/vList2"/>
    <dgm:cxn modelId="{47E0E86F-941B-4AE7-A140-0401141D8302}" type="presParOf" srcId="{AE2747C8-DB86-4160-A0A8-E5C5AE929B82}" destId="{4FCE1112-351C-44EE-B678-6C2FD63C71D8}" srcOrd="2" destOrd="0" presId="urn:microsoft.com/office/officeart/2005/8/layout/vList2"/>
    <dgm:cxn modelId="{908E97DB-B5AC-44E7-BFB6-729F1C108645}" type="presParOf" srcId="{AE2747C8-DB86-4160-A0A8-E5C5AE929B82}" destId="{4CD79569-7591-4915-84D1-91653CA7A0F3}" srcOrd="3" destOrd="0" presId="urn:microsoft.com/office/officeart/2005/8/layout/vList2"/>
    <dgm:cxn modelId="{5DE1E41C-771C-4C21-BFE4-3ADC4BA3FB7A}" type="presParOf" srcId="{AE2747C8-DB86-4160-A0A8-E5C5AE929B82}" destId="{1705989A-A5D8-4D41-8861-03586B87EA37}" srcOrd="4" destOrd="0" presId="urn:microsoft.com/office/officeart/2005/8/layout/vList2"/>
    <dgm:cxn modelId="{F0109CF0-5AAF-4841-8105-1F665A641C66}" type="presParOf" srcId="{AE2747C8-DB86-4160-A0A8-E5C5AE929B82}" destId="{58EFA1D9-C126-46A6-8B19-E07747F1EF2C}" srcOrd="5" destOrd="0" presId="urn:microsoft.com/office/officeart/2005/8/layout/vList2"/>
    <dgm:cxn modelId="{2AC8EA28-44AD-41B5-AEDF-89B9E9797322}" type="presParOf" srcId="{AE2747C8-DB86-4160-A0A8-E5C5AE929B82}" destId="{F4853D67-0675-4B1C-8852-996BC5516FC1}" srcOrd="6" destOrd="0" presId="urn:microsoft.com/office/officeart/2005/8/layout/vList2"/>
    <dgm:cxn modelId="{2223E7D8-9453-46B9-9871-0703F669B92F}" type="presParOf" srcId="{AE2747C8-DB86-4160-A0A8-E5C5AE929B82}" destId="{C09D6071-3578-4D07-87D9-D8A9438DA82A}" srcOrd="7" destOrd="0" presId="urn:microsoft.com/office/officeart/2005/8/layout/vList2"/>
    <dgm:cxn modelId="{BF8837F7-EB7D-427F-BCA9-C1818B41B7EC}" type="presParOf" srcId="{AE2747C8-DB86-4160-A0A8-E5C5AE929B82}" destId="{D7EBBDAE-6952-4ED6-868E-898406677E82}" srcOrd="8" destOrd="0" presId="urn:microsoft.com/office/officeart/2005/8/layout/vList2"/>
    <dgm:cxn modelId="{3C24AE88-2598-483F-8C5F-76BC037B3519}" type="presParOf" srcId="{AE2747C8-DB86-4160-A0A8-E5C5AE929B82}" destId="{A4729887-D5DE-4085-99EE-604841CADD20}" srcOrd="9" destOrd="0" presId="urn:microsoft.com/office/officeart/2005/8/layout/vList2"/>
    <dgm:cxn modelId="{8458DBFB-0291-487E-9849-620A7866EFB9}" type="presParOf" srcId="{AE2747C8-DB86-4160-A0A8-E5C5AE929B82}" destId="{DBEADC75-11B5-423E-8ABA-CDF0BA994BCE}" srcOrd="10" destOrd="0" presId="urn:microsoft.com/office/officeart/2005/8/layout/vList2"/>
    <dgm:cxn modelId="{C08C3F6A-A1C4-4392-98C8-3B1B6D04B7EA}" type="presParOf" srcId="{AE2747C8-DB86-4160-A0A8-E5C5AE929B82}" destId="{49BA2E58-0223-48F9-9DFD-93735610914A}" srcOrd="1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54D6150-07D9-443D-83EE-27F7B49F69D2}">
      <dsp:nvSpPr>
        <dsp:cNvPr id="0" name=""/>
        <dsp:cNvSpPr/>
      </dsp:nvSpPr>
      <dsp:spPr>
        <a:xfrm>
          <a:off x="1450910" y="293245"/>
          <a:ext cx="3889629" cy="3889629"/>
        </a:xfrm>
        <a:prstGeom prst="pie">
          <a:avLst>
            <a:gd name="adj1" fmla="val 16200000"/>
            <a:gd name="adj2" fmla="val 1928571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1.</a:t>
          </a:r>
          <a:r>
            <a:rPr lang="ru-RU" sz="1200" b="1" kern="1200" dirty="0" smtClean="0"/>
            <a:t> </a:t>
          </a:r>
          <a:r>
            <a:rPr lang="ru-RU" sz="1100" b="1" kern="1200" dirty="0" smtClean="0"/>
            <a:t>Составление</a:t>
          </a:r>
          <a:r>
            <a:rPr lang="en-US" sz="1100" b="1" kern="1200" dirty="0" smtClean="0"/>
            <a:t> </a:t>
          </a:r>
          <a:r>
            <a:rPr lang="ru-RU" sz="1100" b="1" kern="1200" dirty="0" smtClean="0"/>
            <a:t>проекта бюджета очередного года – ГРБС, ФО, ГАДБ</a:t>
          </a:r>
          <a:endParaRPr lang="ru-RU" sz="1100" b="1" kern="1200" dirty="0"/>
        </a:p>
      </dsp:txBody>
      <dsp:txXfrm>
        <a:off x="3494354" y="654425"/>
        <a:ext cx="926102" cy="740881"/>
      </dsp:txXfrm>
    </dsp:sp>
    <dsp:sp modelId="{C05BCAB1-C210-4D29-A026-4280E164710A}">
      <dsp:nvSpPr>
        <dsp:cNvPr id="0" name=""/>
        <dsp:cNvSpPr/>
      </dsp:nvSpPr>
      <dsp:spPr>
        <a:xfrm>
          <a:off x="1500919" y="355757"/>
          <a:ext cx="3889629" cy="3889629"/>
        </a:xfrm>
        <a:prstGeom prst="pie">
          <a:avLst>
            <a:gd name="adj1" fmla="val 19285716"/>
            <a:gd name="adj2" fmla="val 77142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2.</a:t>
          </a:r>
          <a:r>
            <a:rPr lang="ru-RU" sz="1100" b="1" kern="1200" dirty="0" smtClean="0"/>
            <a:t> </a:t>
          </a:r>
          <a:r>
            <a:rPr lang="ru-RU" sz="1000" b="1" kern="1200" dirty="0" smtClean="0"/>
            <a:t>Рассмотрение проекта бюджета очередного года – СНД, </a:t>
          </a:r>
          <a:r>
            <a:rPr lang="ru-RU" sz="1000" b="1" kern="1200" dirty="0" smtClean="0">
              <a:solidFill>
                <a:srgbClr val="FF0000"/>
              </a:solidFill>
            </a:rPr>
            <a:t>публичные слушания</a:t>
          </a:r>
          <a:endParaRPr lang="ru-RU" sz="1000" b="1" kern="1200" dirty="0">
            <a:solidFill>
              <a:srgbClr val="FF0000"/>
            </a:solidFill>
          </a:endParaRPr>
        </a:p>
      </dsp:txBody>
      <dsp:txXfrm>
        <a:off x="4142626" y="1765747"/>
        <a:ext cx="1065017" cy="648271"/>
      </dsp:txXfrm>
    </dsp:sp>
    <dsp:sp modelId="{24A959FA-1D21-4704-B1FF-F3624A501DEB}">
      <dsp:nvSpPr>
        <dsp:cNvPr id="0" name=""/>
        <dsp:cNvSpPr/>
      </dsp:nvSpPr>
      <dsp:spPr>
        <a:xfrm>
          <a:off x="1482860" y="434475"/>
          <a:ext cx="3889629" cy="3889629"/>
        </a:xfrm>
        <a:prstGeom prst="pie">
          <a:avLst>
            <a:gd name="adj1" fmla="val 771428"/>
            <a:gd name="adj2" fmla="val 385714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3.</a:t>
          </a:r>
          <a:r>
            <a:rPr lang="ru-RU" sz="1200" b="1" kern="1200" smtClean="0"/>
            <a:t> </a:t>
          </a:r>
          <a:r>
            <a:rPr lang="ru-RU" sz="1100" b="1" kern="1200" smtClean="0"/>
            <a:t>Утверждение бюджета очередного года –СНД</a:t>
          </a:r>
          <a:endParaRPr lang="ru-RU" sz="1100" b="1" kern="1200" dirty="0"/>
        </a:p>
      </dsp:txBody>
      <dsp:txXfrm>
        <a:off x="3980558" y="2738154"/>
        <a:ext cx="926102" cy="717729"/>
      </dsp:txXfrm>
    </dsp:sp>
    <dsp:sp modelId="{8A44E62B-2290-462A-9CB9-1486F0D7772B}">
      <dsp:nvSpPr>
        <dsp:cNvPr id="0" name=""/>
        <dsp:cNvSpPr/>
      </dsp:nvSpPr>
      <dsp:spPr>
        <a:xfrm>
          <a:off x="1415331" y="463447"/>
          <a:ext cx="3889629" cy="3889629"/>
        </a:xfrm>
        <a:prstGeom prst="pie">
          <a:avLst>
            <a:gd name="adj1" fmla="val 3857226"/>
            <a:gd name="adj2" fmla="val 694285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4.</a:t>
          </a:r>
          <a:r>
            <a:rPr lang="ru-RU" sz="1200" b="1" kern="1200" dirty="0" smtClean="0"/>
            <a:t> </a:t>
          </a:r>
          <a:r>
            <a:rPr lang="ru-RU" sz="1000" b="1" kern="1200" dirty="0" smtClean="0"/>
            <a:t>Исполнение бюджета в текущем году – ГРБС, ФО, ГАДБ</a:t>
          </a:r>
          <a:endParaRPr lang="ru-RU" sz="1100" b="1" kern="1200" dirty="0"/>
        </a:p>
      </dsp:txBody>
      <dsp:txXfrm>
        <a:off x="2908671" y="3519585"/>
        <a:ext cx="902949" cy="648271"/>
      </dsp:txXfrm>
    </dsp:sp>
    <dsp:sp modelId="{11D4A354-65EB-432D-9EEC-AB1EF9A3E270}">
      <dsp:nvSpPr>
        <dsp:cNvPr id="0" name=""/>
        <dsp:cNvSpPr/>
      </dsp:nvSpPr>
      <dsp:spPr>
        <a:xfrm>
          <a:off x="1264019" y="434475"/>
          <a:ext cx="4038368" cy="3889629"/>
        </a:xfrm>
        <a:prstGeom prst="pie">
          <a:avLst>
            <a:gd name="adj1" fmla="val 6942858"/>
            <a:gd name="adj2" fmla="val 1002857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 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5.</a:t>
          </a:r>
          <a:r>
            <a:rPr lang="en-US" sz="1400" b="1" kern="1200" dirty="0" smtClean="0"/>
            <a:t> </a:t>
          </a:r>
          <a:r>
            <a:rPr lang="ru-RU" sz="1400" b="1" kern="1200" dirty="0" smtClean="0"/>
            <a:t>  </a:t>
          </a:r>
          <a:r>
            <a:rPr lang="ru-RU" sz="1000" b="1" kern="1200" dirty="0" smtClean="0"/>
            <a:t>Формирование отчета об исполнении бюджета – ФО, ГРБС, ГАДБ</a:t>
          </a:r>
          <a:endParaRPr lang="ru-RU" sz="1000" b="1" kern="1200" dirty="0"/>
        </a:p>
      </dsp:txBody>
      <dsp:txXfrm>
        <a:off x="1747661" y="2738154"/>
        <a:ext cx="961516" cy="717729"/>
      </dsp:txXfrm>
    </dsp:sp>
    <dsp:sp modelId="{AF9122B7-32C0-487B-8918-78F73237B499}">
      <dsp:nvSpPr>
        <dsp:cNvPr id="0" name=""/>
        <dsp:cNvSpPr/>
      </dsp:nvSpPr>
      <dsp:spPr>
        <a:xfrm>
          <a:off x="1320329" y="355757"/>
          <a:ext cx="3889629" cy="3889629"/>
        </a:xfrm>
        <a:prstGeom prst="pie">
          <a:avLst>
            <a:gd name="adj1" fmla="val 10028574"/>
            <a:gd name="adj2" fmla="val 1311428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6. </a:t>
          </a:r>
          <a:r>
            <a:rPr lang="ru-RU" sz="1000" b="1" kern="1200" dirty="0" smtClean="0"/>
            <a:t>Подготовка заключения на годовой отчёт об исполнении бюджета – КГК</a:t>
          </a:r>
          <a:endParaRPr lang="ru-RU" sz="1000" b="1" kern="1200" dirty="0"/>
        </a:p>
      </dsp:txBody>
      <dsp:txXfrm>
        <a:off x="1503235" y="1765747"/>
        <a:ext cx="1065017" cy="648271"/>
      </dsp:txXfrm>
    </dsp:sp>
    <dsp:sp modelId="{3C4B0C10-C016-40D2-83A1-174F381D9117}">
      <dsp:nvSpPr>
        <dsp:cNvPr id="0" name=""/>
        <dsp:cNvSpPr/>
      </dsp:nvSpPr>
      <dsp:spPr>
        <a:xfrm>
          <a:off x="1106875" y="271677"/>
          <a:ext cx="4416557" cy="3932765"/>
        </a:xfrm>
        <a:prstGeom prst="pie">
          <a:avLst>
            <a:gd name="adj1" fmla="val 13114284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/>
        </a:p>
        <a:p>
          <a:pPr lvl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7. </a:t>
          </a:r>
          <a:r>
            <a:rPr lang="ru-RU" sz="1000" b="1" kern="1200" dirty="0" smtClean="0"/>
            <a:t>Утверждение отчета об исполнении бюджета – СНД,</a:t>
          </a:r>
          <a:r>
            <a:rPr lang="en-US" sz="1000" b="1" kern="1200" dirty="0" smtClean="0"/>
            <a:t> </a:t>
          </a:r>
          <a:r>
            <a:rPr lang="ru-RU" sz="1000" b="1" kern="1200" dirty="0" smtClean="0">
              <a:solidFill>
                <a:srgbClr val="FF0000"/>
              </a:solidFill>
            </a:rPr>
            <a:t>публичные</a:t>
          </a:r>
          <a:r>
            <a:rPr lang="en-US" sz="1000" b="1" kern="1200" dirty="0" smtClean="0">
              <a:solidFill>
                <a:srgbClr val="FF0000"/>
              </a:solidFill>
            </a:rPr>
            <a:t> </a:t>
          </a:r>
          <a:r>
            <a:rPr lang="ru-RU" sz="1000" b="1" kern="1200" dirty="0" smtClean="0">
              <a:solidFill>
                <a:srgbClr val="FF0000"/>
              </a:solidFill>
            </a:rPr>
            <a:t>слушания</a:t>
          </a:r>
          <a:endParaRPr lang="ru-RU" sz="1000" b="1" kern="1200" dirty="0">
            <a:solidFill>
              <a:srgbClr val="FF0000"/>
            </a:solidFill>
          </a:endParaRPr>
        </a:p>
      </dsp:txBody>
      <dsp:txXfrm>
        <a:off x="2151601" y="636862"/>
        <a:ext cx="1051561" cy="749098"/>
      </dsp:txXfrm>
    </dsp:sp>
    <dsp:sp modelId="{7AF19E85-7499-44FB-80FD-A6F58713B033}">
      <dsp:nvSpPr>
        <dsp:cNvPr id="0" name=""/>
        <dsp:cNvSpPr/>
      </dsp:nvSpPr>
      <dsp:spPr>
        <a:xfrm>
          <a:off x="1241839" y="-21982"/>
          <a:ext cx="4371202" cy="4371202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117077E-B438-45E2-B3AD-34F38CBDD0AC}">
      <dsp:nvSpPr>
        <dsp:cNvPr id="0" name=""/>
        <dsp:cNvSpPr/>
      </dsp:nvSpPr>
      <dsp:spPr>
        <a:xfrm>
          <a:off x="1313407" y="94003"/>
          <a:ext cx="4371202" cy="4371202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154D0DB-CF90-486B-A397-D41B52E6D0BB}">
      <dsp:nvSpPr>
        <dsp:cNvPr id="0" name=""/>
        <dsp:cNvSpPr/>
      </dsp:nvSpPr>
      <dsp:spPr>
        <a:xfrm>
          <a:off x="1295284" y="268224"/>
          <a:ext cx="4371202" cy="4371202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420AD62-FFF8-4455-AEE9-5C85DF63D5F4}">
      <dsp:nvSpPr>
        <dsp:cNvPr id="0" name=""/>
        <dsp:cNvSpPr/>
      </dsp:nvSpPr>
      <dsp:spPr>
        <a:xfrm>
          <a:off x="1195788" y="275713"/>
          <a:ext cx="4371202" cy="4371202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E3D2FBB-BF8F-491E-9B0F-76755833E042}">
      <dsp:nvSpPr>
        <dsp:cNvPr id="0" name=""/>
        <dsp:cNvSpPr/>
      </dsp:nvSpPr>
      <dsp:spPr>
        <a:xfrm>
          <a:off x="1043677" y="289425"/>
          <a:ext cx="4371202" cy="4371202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8C35D83-189F-40B1-B8FD-90B2D5A66BA7}">
      <dsp:nvSpPr>
        <dsp:cNvPr id="0" name=""/>
        <dsp:cNvSpPr/>
      </dsp:nvSpPr>
      <dsp:spPr>
        <a:xfrm>
          <a:off x="962449" y="104625"/>
          <a:ext cx="4371202" cy="4371202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19738D7-FBFA-4214-BD8B-A448300469B5}">
      <dsp:nvSpPr>
        <dsp:cNvPr id="0" name=""/>
        <dsp:cNvSpPr/>
      </dsp:nvSpPr>
      <dsp:spPr>
        <a:xfrm>
          <a:off x="1063202" y="-43428"/>
          <a:ext cx="4371202" cy="4371202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8E37730-C84B-49ED-80B9-82BDE8636E43}">
      <dsp:nvSpPr>
        <dsp:cNvPr id="0" name=""/>
        <dsp:cNvSpPr/>
      </dsp:nvSpPr>
      <dsp:spPr>
        <a:xfrm>
          <a:off x="0" y="337267"/>
          <a:ext cx="8447512" cy="40774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Начальник финансового управления г. Новокузнецка</a:t>
          </a:r>
          <a:endParaRPr lang="ru-RU" sz="1700" kern="1200" dirty="0"/>
        </a:p>
      </dsp:txBody>
      <dsp:txXfrm>
        <a:off x="0" y="337267"/>
        <a:ext cx="8447512" cy="407745"/>
      </dsp:txXfrm>
    </dsp:sp>
    <dsp:sp modelId="{CBF02C59-87B8-4D15-BBC4-7EE816B0585E}">
      <dsp:nvSpPr>
        <dsp:cNvPr id="0" name=""/>
        <dsp:cNvSpPr/>
      </dsp:nvSpPr>
      <dsp:spPr>
        <a:xfrm>
          <a:off x="0" y="745012"/>
          <a:ext cx="8447512" cy="281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209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300" kern="1200" dirty="0" smtClean="0"/>
            <a:t>Алешкова Олеся Александровна</a:t>
          </a:r>
          <a:endParaRPr lang="ru-RU" sz="1300" kern="1200" dirty="0"/>
        </a:p>
      </dsp:txBody>
      <dsp:txXfrm>
        <a:off x="0" y="745012"/>
        <a:ext cx="8447512" cy="281520"/>
      </dsp:txXfrm>
    </dsp:sp>
    <dsp:sp modelId="{4FCE1112-351C-44EE-B678-6C2FD63C71D8}">
      <dsp:nvSpPr>
        <dsp:cNvPr id="0" name=""/>
        <dsp:cNvSpPr/>
      </dsp:nvSpPr>
      <dsp:spPr>
        <a:xfrm>
          <a:off x="0" y="1026532"/>
          <a:ext cx="8447512" cy="40774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61249"/>
                <a:satOff val="-878"/>
                <a:lumOff val="5123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61249"/>
                <a:satOff val="-878"/>
                <a:lumOff val="5123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61249"/>
                <a:satOff val="-878"/>
                <a:lumOff val="512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Почтовый адрес</a:t>
          </a:r>
          <a:endParaRPr lang="ru-RU" sz="1700" kern="1200" dirty="0"/>
        </a:p>
      </dsp:txBody>
      <dsp:txXfrm>
        <a:off x="0" y="1026532"/>
        <a:ext cx="8447512" cy="407745"/>
      </dsp:txXfrm>
    </dsp:sp>
    <dsp:sp modelId="{4CD79569-7591-4915-84D1-91653CA7A0F3}">
      <dsp:nvSpPr>
        <dsp:cNvPr id="0" name=""/>
        <dsp:cNvSpPr/>
      </dsp:nvSpPr>
      <dsp:spPr>
        <a:xfrm>
          <a:off x="0" y="1434277"/>
          <a:ext cx="8447512" cy="281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209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300" kern="1200" dirty="0" smtClean="0"/>
            <a:t>654080 </a:t>
          </a:r>
          <a:r>
            <a:rPr lang="ru-RU" sz="1300" kern="1200" dirty="0" smtClean="0"/>
            <a:t>Кемеровская область, г. Новокузнецк, ул. Кирова, 71</a:t>
          </a:r>
          <a:endParaRPr lang="ru-RU" sz="1300" kern="1200" dirty="0"/>
        </a:p>
      </dsp:txBody>
      <dsp:txXfrm>
        <a:off x="0" y="1434277"/>
        <a:ext cx="8447512" cy="281520"/>
      </dsp:txXfrm>
    </dsp:sp>
    <dsp:sp modelId="{1705989A-A5D8-4D41-8861-03586B87EA37}">
      <dsp:nvSpPr>
        <dsp:cNvPr id="0" name=""/>
        <dsp:cNvSpPr/>
      </dsp:nvSpPr>
      <dsp:spPr>
        <a:xfrm>
          <a:off x="0" y="1715797"/>
          <a:ext cx="8447512" cy="40774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122498"/>
                <a:satOff val="-1757"/>
                <a:lumOff val="10246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122498"/>
                <a:satOff val="-1757"/>
                <a:lumOff val="10246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122498"/>
                <a:satOff val="-1757"/>
                <a:lumOff val="1024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Телефон</a:t>
          </a:r>
          <a:endParaRPr lang="ru-RU" sz="1700" kern="1200" dirty="0"/>
        </a:p>
      </dsp:txBody>
      <dsp:txXfrm>
        <a:off x="0" y="1715797"/>
        <a:ext cx="8447512" cy="407745"/>
      </dsp:txXfrm>
    </dsp:sp>
    <dsp:sp modelId="{58EFA1D9-C126-46A6-8B19-E07747F1EF2C}">
      <dsp:nvSpPr>
        <dsp:cNvPr id="0" name=""/>
        <dsp:cNvSpPr/>
      </dsp:nvSpPr>
      <dsp:spPr>
        <a:xfrm>
          <a:off x="0" y="2123542"/>
          <a:ext cx="8447512" cy="281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209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300" kern="1200" dirty="0" smtClean="0"/>
            <a:t>(3843) 321-624</a:t>
          </a:r>
          <a:endParaRPr lang="ru-RU" sz="1300" kern="1200" dirty="0"/>
        </a:p>
      </dsp:txBody>
      <dsp:txXfrm>
        <a:off x="0" y="2123542"/>
        <a:ext cx="8447512" cy="281520"/>
      </dsp:txXfrm>
    </dsp:sp>
    <dsp:sp modelId="{F4853D67-0675-4B1C-8852-996BC5516FC1}">
      <dsp:nvSpPr>
        <dsp:cNvPr id="0" name=""/>
        <dsp:cNvSpPr/>
      </dsp:nvSpPr>
      <dsp:spPr>
        <a:xfrm>
          <a:off x="0" y="2405063"/>
          <a:ext cx="8447512" cy="40774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183747"/>
                <a:satOff val="-2635"/>
                <a:lumOff val="15369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183747"/>
                <a:satOff val="-2635"/>
                <a:lumOff val="15369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183747"/>
                <a:satOff val="-2635"/>
                <a:lumOff val="1536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Электронная почта</a:t>
          </a:r>
          <a:endParaRPr lang="ru-RU" sz="1700" kern="1200" dirty="0"/>
        </a:p>
      </dsp:txBody>
      <dsp:txXfrm>
        <a:off x="0" y="2405063"/>
        <a:ext cx="8447512" cy="407745"/>
      </dsp:txXfrm>
    </dsp:sp>
    <dsp:sp modelId="{C09D6071-3578-4D07-87D9-D8A9438DA82A}">
      <dsp:nvSpPr>
        <dsp:cNvPr id="0" name=""/>
        <dsp:cNvSpPr/>
      </dsp:nvSpPr>
      <dsp:spPr>
        <a:xfrm>
          <a:off x="0" y="2812808"/>
          <a:ext cx="8447512" cy="281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209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300" kern="1200" dirty="0" smtClean="0"/>
            <a:t>main@finnkz.ru</a:t>
          </a:r>
          <a:endParaRPr lang="ru-RU" sz="1300" kern="1200" dirty="0"/>
        </a:p>
      </dsp:txBody>
      <dsp:txXfrm>
        <a:off x="0" y="2812808"/>
        <a:ext cx="8447512" cy="281520"/>
      </dsp:txXfrm>
    </dsp:sp>
    <dsp:sp modelId="{D7EBBDAE-6952-4ED6-868E-898406677E82}">
      <dsp:nvSpPr>
        <dsp:cNvPr id="0" name=""/>
        <dsp:cNvSpPr/>
      </dsp:nvSpPr>
      <dsp:spPr>
        <a:xfrm>
          <a:off x="0" y="3094327"/>
          <a:ext cx="8447512" cy="40774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244997"/>
                <a:satOff val="-3514"/>
                <a:lumOff val="20492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244997"/>
                <a:satOff val="-3514"/>
                <a:lumOff val="20492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244997"/>
                <a:satOff val="-3514"/>
                <a:lumOff val="2049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График работы финансового органа</a:t>
          </a:r>
          <a:endParaRPr lang="ru-RU" sz="1700" kern="1200" dirty="0"/>
        </a:p>
      </dsp:txBody>
      <dsp:txXfrm>
        <a:off x="0" y="3094327"/>
        <a:ext cx="8447512" cy="407745"/>
      </dsp:txXfrm>
    </dsp:sp>
    <dsp:sp modelId="{A4729887-D5DE-4085-99EE-604841CADD20}">
      <dsp:nvSpPr>
        <dsp:cNvPr id="0" name=""/>
        <dsp:cNvSpPr/>
      </dsp:nvSpPr>
      <dsp:spPr>
        <a:xfrm>
          <a:off x="0" y="3502072"/>
          <a:ext cx="8447512" cy="281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209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300" kern="1200" dirty="0" smtClean="0"/>
            <a:t>Понедельник – пятница с 8:30 до 17:30; обед 12:00 – 13:00</a:t>
          </a:r>
          <a:endParaRPr lang="ru-RU" sz="1300" kern="1200" dirty="0"/>
        </a:p>
      </dsp:txBody>
      <dsp:txXfrm>
        <a:off x="0" y="3502072"/>
        <a:ext cx="8447512" cy="281520"/>
      </dsp:txXfrm>
    </dsp:sp>
    <dsp:sp modelId="{DBEADC75-11B5-423E-8ABA-CDF0BA994BCE}">
      <dsp:nvSpPr>
        <dsp:cNvPr id="0" name=""/>
        <dsp:cNvSpPr/>
      </dsp:nvSpPr>
      <dsp:spPr>
        <a:xfrm>
          <a:off x="0" y="3783593"/>
          <a:ext cx="8447512" cy="40774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306246"/>
                <a:satOff val="-4392"/>
                <a:lumOff val="25615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306246"/>
                <a:satOff val="-4392"/>
                <a:lumOff val="25615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306246"/>
                <a:satOff val="-4392"/>
                <a:lumOff val="256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График личного приёма граждан начальником финансового управления г. Новокузнецка</a:t>
          </a:r>
          <a:endParaRPr lang="ru-RU" sz="1700" kern="1200" dirty="0"/>
        </a:p>
      </dsp:txBody>
      <dsp:txXfrm>
        <a:off x="0" y="3783593"/>
        <a:ext cx="8447512" cy="407745"/>
      </dsp:txXfrm>
    </dsp:sp>
    <dsp:sp modelId="{49BA2E58-0223-48F9-9DFD-93735610914A}">
      <dsp:nvSpPr>
        <dsp:cNvPr id="0" name=""/>
        <dsp:cNvSpPr/>
      </dsp:nvSpPr>
      <dsp:spPr>
        <a:xfrm>
          <a:off x="0" y="4191338"/>
          <a:ext cx="8447512" cy="281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209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300" kern="1200" dirty="0" smtClean="0"/>
            <a:t>Ежедневно в рабочее время</a:t>
          </a:r>
          <a:endParaRPr lang="ru-RU" sz="1300" kern="1200" dirty="0"/>
        </a:p>
      </dsp:txBody>
      <dsp:txXfrm>
        <a:off x="0" y="4191338"/>
        <a:ext cx="8447512" cy="2815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0.11765</cdr:x>
      <cdr:y>0.68254</cdr:y>
    </cdr:from>
    <cdr:to>
      <cdr:x>0.46508</cdr:x>
      <cdr:y>0.7619</cdr:y>
    </cdr:to>
    <cdr:sp macro="" textlink="">
      <cdr:nvSpPr>
        <cdr:cNvPr id="4" name="Скругленный прямоугольник 3"/>
        <cdr:cNvSpPr/>
      </cdr:nvSpPr>
      <cdr:spPr>
        <a:xfrm xmlns:a="http://schemas.openxmlformats.org/drawingml/2006/main">
          <a:off x="288032" y="3096344"/>
          <a:ext cx="850603" cy="360017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6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600" dirty="0" smtClean="0">
              <a:solidFill>
                <a:schemeClr val="tx1"/>
              </a:solidFill>
            </a:rPr>
            <a:t>18 137</a:t>
          </a:r>
          <a:endParaRPr lang="ru-RU" sz="16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0.52941</cdr:x>
      <cdr:y>0.68254</cdr:y>
    </cdr:from>
    <cdr:to>
      <cdr:x>0.87684</cdr:x>
      <cdr:y>0.7619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1296144" y="3096344"/>
          <a:ext cx="850603" cy="360017"/>
        </a:xfrm>
        <a:prstGeom xmlns:a="http://schemas.openxmlformats.org/drawingml/2006/main" prst="roundRect">
          <a:avLst/>
        </a:prstGeom>
        <a:solidFill xmlns:a="http://schemas.openxmlformats.org/drawingml/2006/main">
          <a:srgbClr val="C06F58">
            <a:lumMod val="20000"/>
            <a:lumOff val="80000"/>
          </a:srgbClr>
        </a:solidFill>
        <a:ln xmlns:a="http://schemas.openxmlformats.org/drawingml/2006/main" w="12700" cap="flat" cmpd="sng" algn="ctr">
          <a:solidFill>
            <a:srgbClr val="3CB7BA">
              <a:shade val="50000"/>
            </a:srgbClr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dirty="0" smtClean="0">
              <a:solidFill>
                <a:sysClr val="windowText" lastClr="000000"/>
              </a:solidFill>
            </a:rPr>
            <a:t>18 517</a:t>
          </a:r>
          <a:endParaRPr lang="ru-RU" sz="1600" dirty="0">
            <a:solidFill>
              <a:sysClr val="windowText" lastClr="000000"/>
            </a:solidFill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0.34146</cdr:x>
      <cdr:y>0.375</cdr:y>
    </cdr:from>
    <cdr:to>
      <cdr:x>0.63415</cdr:x>
      <cdr:y>0.5625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08112" y="864096"/>
          <a:ext cx="864096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800" b="1" dirty="0" smtClean="0"/>
            <a:t>2021</a:t>
          </a:r>
        </a:p>
        <a:p xmlns:a="http://schemas.openxmlformats.org/drawingml/2006/main">
          <a:endParaRPr lang="ru-RU" sz="2800" b="1" dirty="0"/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0.34146</cdr:x>
      <cdr:y>0.375</cdr:y>
    </cdr:from>
    <cdr:to>
      <cdr:x>0.63415</cdr:x>
      <cdr:y>0.5625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08112" y="864096"/>
          <a:ext cx="864096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800" b="1" dirty="0" smtClean="0"/>
            <a:t>2022</a:t>
          </a:r>
          <a:endParaRPr lang="ru-RU" sz="2800" b="1" dirty="0"/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0.34146</cdr:x>
      <cdr:y>0.375</cdr:y>
    </cdr:from>
    <cdr:to>
      <cdr:x>0.63415</cdr:x>
      <cdr:y>0.5625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08112" y="864096"/>
          <a:ext cx="864096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800" b="1" dirty="0" smtClean="0"/>
            <a:t>2023</a:t>
          </a:r>
          <a:endParaRPr lang="ru-RU" sz="2800" b="1" dirty="0"/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0.58819</cdr:x>
      <cdr:y>0.70665</cdr:y>
    </cdr:from>
    <cdr:to>
      <cdr:x>0.87745</cdr:x>
      <cdr:y>0.85117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5124890" y="2701152"/>
          <a:ext cx="2520313" cy="552412"/>
        </a:xfrm>
        <a:prstGeom xmlns:a="http://schemas.openxmlformats.org/drawingml/2006/main" prst="rect">
          <a:avLst/>
        </a:prstGeom>
        <a:solidFill xmlns:a="http://schemas.openxmlformats.org/drawingml/2006/main">
          <a:srgbClr val="99CCFF"/>
        </a:solidFill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400" dirty="0" smtClean="0">
              <a:solidFill>
                <a:schemeClr val="tx1"/>
              </a:solidFill>
            </a:rPr>
            <a:t>Бюджетные кредиты</a:t>
          </a:r>
          <a:endParaRPr lang="ru-RU" sz="14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0.08374</cdr:x>
      <cdr:y>0.702</cdr:y>
    </cdr:from>
    <cdr:to>
      <cdr:x>0.38952</cdr:x>
      <cdr:y>0.83726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729634" y="2683383"/>
          <a:ext cx="2664252" cy="517016"/>
        </a:xfrm>
        <a:prstGeom xmlns:a="http://schemas.openxmlformats.org/drawingml/2006/main" prst="rect">
          <a:avLst/>
        </a:prstGeom>
        <a:solidFill xmlns:a="http://schemas.openxmlformats.org/drawingml/2006/main">
          <a:srgbClr val="FF9999"/>
        </a:solidFill>
        <a:ln xmlns:a="http://schemas.openxmlformats.org/drawingml/2006/main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solidFill>
                <a:schemeClr val="tx1"/>
              </a:solidFill>
              <a:latin typeface="+mn-lt"/>
            </a:rPr>
            <a:t>Кредиты кредитных организаций</a:t>
          </a:r>
          <a:endParaRPr lang="ru-RU" sz="1400" dirty="0">
            <a:solidFill>
              <a:schemeClr val="tx1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0.39778</cdr:x>
      <cdr:y>0.8196</cdr:y>
    </cdr:from>
    <cdr:to>
      <cdr:x>0.50478</cdr:x>
      <cdr:y>0.97762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465872" y="4721396"/>
          <a:ext cx="932288" cy="9102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0.11765</cdr:x>
      <cdr:y>0.68254</cdr:y>
    </cdr:from>
    <cdr:to>
      <cdr:x>0.46507</cdr:x>
      <cdr:y>0.7619</cdr:y>
    </cdr:to>
    <cdr:sp macro="" textlink="">
      <cdr:nvSpPr>
        <cdr:cNvPr id="4" name="Скругленный прямоугольник 3"/>
        <cdr:cNvSpPr/>
      </cdr:nvSpPr>
      <cdr:spPr>
        <a:xfrm xmlns:a="http://schemas.openxmlformats.org/drawingml/2006/main">
          <a:off x="288032" y="3096344"/>
          <a:ext cx="850594" cy="360040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6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600" dirty="0" smtClean="0">
              <a:solidFill>
                <a:schemeClr val="tx1"/>
              </a:solidFill>
            </a:rPr>
            <a:t>18 589</a:t>
          </a:r>
          <a:endParaRPr lang="ru-RU" sz="16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0.52941</cdr:x>
      <cdr:y>0.68254</cdr:y>
    </cdr:from>
    <cdr:to>
      <cdr:x>0.87684</cdr:x>
      <cdr:y>0.7619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1296144" y="3096344"/>
          <a:ext cx="850594" cy="360040"/>
        </a:xfrm>
        <a:prstGeom xmlns:a="http://schemas.openxmlformats.org/drawingml/2006/main" prst="roundRect">
          <a:avLst/>
        </a:prstGeom>
        <a:solidFill xmlns:a="http://schemas.openxmlformats.org/drawingml/2006/main">
          <a:srgbClr val="C06F58">
            <a:lumMod val="20000"/>
            <a:lumOff val="80000"/>
          </a:srgbClr>
        </a:solidFill>
        <a:ln xmlns:a="http://schemas.openxmlformats.org/drawingml/2006/main" w="12700" cap="flat" cmpd="sng" algn="ctr">
          <a:solidFill>
            <a:srgbClr val="3CB7BA">
              <a:shade val="50000"/>
            </a:srgbClr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dirty="0" smtClean="0">
              <a:solidFill>
                <a:sysClr val="windowText" lastClr="000000"/>
              </a:solidFill>
            </a:rPr>
            <a:t>19 049</a:t>
          </a:r>
          <a:endParaRPr lang="ru-RU" sz="1600" dirty="0">
            <a:solidFill>
              <a:sysClr val="windowText" lastClr="000000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0.11765</cdr:x>
      <cdr:y>0.68254</cdr:y>
    </cdr:from>
    <cdr:to>
      <cdr:x>0.46508</cdr:x>
      <cdr:y>0.7619</cdr:y>
    </cdr:to>
    <cdr:sp macro="" textlink="">
      <cdr:nvSpPr>
        <cdr:cNvPr id="4" name="Скругленный прямоугольник 3"/>
        <cdr:cNvSpPr/>
      </cdr:nvSpPr>
      <cdr:spPr>
        <a:xfrm xmlns:a="http://schemas.openxmlformats.org/drawingml/2006/main">
          <a:off x="288032" y="3096344"/>
          <a:ext cx="850603" cy="360017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6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600" dirty="0" smtClean="0">
              <a:solidFill>
                <a:schemeClr val="tx1"/>
              </a:solidFill>
            </a:rPr>
            <a:t>18 144</a:t>
          </a:r>
          <a:endParaRPr lang="ru-RU" sz="16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0.52941</cdr:x>
      <cdr:y>0.68254</cdr:y>
    </cdr:from>
    <cdr:to>
      <cdr:x>0.87684</cdr:x>
      <cdr:y>0.7619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1296144" y="3096344"/>
          <a:ext cx="850603" cy="360017"/>
        </a:xfrm>
        <a:prstGeom xmlns:a="http://schemas.openxmlformats.org/drawingml/2006/main" prst="roundRect">
          <a:avLst/>
        </a:prstGeom>
        <a:solidFill xmlns:a="http://schemas.openxmlformats.org/drawingml/2006/main">
          <a:srgbClr val="C06F58">
            <a:lumMod val="20000"/>
            <a:lumOff val="80000"/>
          </a:srgbClr>
        </a:solidFill>
        <a:ln xmlns:a="http://schemas.openxmlformats.org/drawingml/2006/main" w="12700" cap="flat" cmpd="sng" algn="ctr">
          <a:solidFill>
            <a:srgbClr val="3CB7BA">
              <a:shade val="50000"/>
            </a:srgbClr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dirty="0" smtClean="0">
              <a:solidFill>
                <a:sysClr val="windowText" lastClr="000000"/>
              </a:solidFill>
            </a:rPr>
            <a:t>18 516</a:t>
          </a:r>
          <a:endParaRPr lang="ru-RU" sz="1600" dirty="0">
            <a:solidFill>
              <a:sysClr val="windowText" lastClr="000000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0.12799</cdr:x>
      <cdr:y>0.12806</cdr:y>
    </cdr:from>
    <cdr:to>
      <cdr:x>0.34547</cdr:x>
      <cdr:y>0.30377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61048" y="370935"/>
          <a:ext cx="1802921" cy="5089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0.325</cdr:x>
      <cdr:y>0.25882</cdr:y>
    </cdr:from>
    <cdr:to>
      <cdr:x>0.54121</cdr:x>
      <cdr:y>0.34326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72208" y="1584176"/>
          <a:ext cx="1245524" cy="5168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2800" dirty="0" smtClean="0">
              <a:solidFill>
                <a:schemeClr val="bg1"/>
              </a:solidFill>
            </a:rPr>
            <a:t>7%</a:t>
          </a:r>
          <a:endParaRPr lang="ru-RU" sz="28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0.05548</cdr:x>
      <cdr:y>0.76839</cdr:y>
    </cdr:from>
    <cdr:to>
      <cdr:x>0.28521</cdr:x>
      <cdr:y>0.99609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319288" y="4703098"/>
          <a:ext cx="1322129" cy="13936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2400" dirty="0" smtClean="0"/>
            <a:t>Арендная </a:t>
          </a:r>
        </a:p>
        <a:p xmlns:a="http://schemas.openxmlformats.org/drawingml/2006/main">
          <a:pPr algn="ctr"/>
          <a:r>
            <a:rPr lang="ru-RU" sz="2400" dirty="0"/>
            <a:t>п</a:t>
          </a:r>
          <a:r>
            <a:rPr lang="ru-RU" sz="2400" dirty="0" smtClean="0"/>
            <a:t>лата</a:t>
          </a:r>
        </a:p>
        <a:p xmlns:a="http://schemas.openxmlformats.org/drawingml/2006/main">
          <a:pPr algn="ctr"/>
          <a:r>
            <a:rPr lang="ru-RU" sz="2400" dirty="0" smtClean="0"/>
            <a:t>за землю</a:t>
          </a:r>
          <a:endParaRPr lang="ru-RU" sz="2400" dirty="0"/>
        </a:p>
      </cdr:txBody>
    </cdr:sp>
  </cdr:relSizeAnchor>
  <cdr:relSizeAnchor xmlns:cdr="http://schemas.openxmlformats.org/drawingml/2006/chartDrawing">
    <cdr:from>
      <cdr:x>0.25</cdr:x>
      <cdr:y>0.68235</cdr:y>
    </cdr:from>
    <cdr:to>
      <cdr:x>0.35811</cdr:x>
      <cdr:y>0.75294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1440160" y="4176464"/>
          <a:ext cx="622772" cy="4320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2800" dirty="0" smtClean="0">
              <a:solidFill>
                <a:schemeClr val="bg1"/>
              </a:solidFill>
            </a:rPr>
            <a:t>4%</a:t>
          </a:r>
          <a:endParaRPr lang="ru-RU" sz="28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0.36031</cdr:x>
      <cdr:y>0.85882</cdr:y>
    </cdr:from>
    <cdr:to>
      <cdr:x>0.63058</cdr:x>
      <cdr:y>1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073610" y="5501445"/>
          <a:ext cx="1555442" cy="8641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2400" dirty="0" smtClean="0"/>
            <a:t>Земельный</a:t>
          </a:r>
          <a:endParaRPr lang="en-US" sz="2400" dirty="0" smtClean="0"/>
        </a:p>
        <a:p xmlns:a="http://schemas.openxmlformats.org/drawingml/2006/main">
          <a:pPr algn="ctr"/>
          <a:r>
            <a:rPr lang="ru-RU" sz="2400" dirty="0" smtClean="0"/>
            <a:t>налог</a:t>
          </a:r>
          <a:r>
            <a:rPr lang="ru-RU" sz="2200" dirty="0"/>
            <a:t/>
          </a:r>
          <a:br>
            <a:rPr lang="ru-RU" sz="2200" dirty="0"/>
          </a:br>
          <a:endParaRPr lang="ru-RU" sz="2200" dirty="0"/>
        </a:p>
      </cdr:txBody>
    </cdr:sp>
  </cdr:relSizeAnchor>
  <cdr:relSizeAnchor xmlns:cdr="http://schemas.openxmlformats.org/drawingml/2006/chartDrawing">
    <cdr:from>
      <cdr:x>0.3875</cdr:x>
      <cdr:y>0.70588</cdr:y>
    </cdr:from>
    <cdr:to>
      <cdr:x>0.60371</cdr:x>
      <cdr:y>0.79032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2232248" y="4320480"/>
          <a:ext cx="1245524" cy="5168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2800" dirty="0" smtClean="0">
              <a:solidFill>
                <a:schemeClr val="bg1"/>
              </a:solidFill>
            </a:rPr>
            <a:t>18%</a:t>
          </a:r>
          <a:endParaRPr lang="ru-RU" sz="28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0.225</cdr:x>
      <cdr:y>0.6</cdr:y>
    </cdr:from>
    <cdr:to>
      <cdr:x>0.44121</cdr:x>
      <cdr:y>0.68444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1296144" y="3672408"/>
          <a:ext cx="1245524" cy="5168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2800" dirty="0" smtClean="0">
              <a:solidFill>
                <a:schemeClr val="bg1"/>
              </a:solidFill>
            </a:rPr>
            <a:t>6%</a:t>
          </a:r>
          <a:endParaRPr lang="ru-RU" sz="28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0.14865</cdr:x>
      <cdr:y>0.41176</cdr:y>
    </cdr:from>
    <cdr:to>
      <cdr:x>0.36486</cdr:x>
      <cdr:y>0.4962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792088" y="2520280"/>
          <a:ext cx="1152110" cy="5168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2800" dirty="0" smtClean="0">
              <a:solidFill>
                <a:schemeClr val="bg1"/>
              </a:solidFill>
            </a:rPr>
            <a:t>16%</a:t>
          </a:r>
          <a:endParaRPr lang="ru-RU" sz="28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0.5625</cdr:x>
      <cdr:y>0.28235</cdr:y>
    </cdr:from>
    <cdr:to>
      <cdr:x>0.83277</cdr:x>
      <cdr:y>0.42353</cdr:y>
    </cdr:to>
    <cdr:sp macro="" textlink="">
      <cdr:nvSpPr>
        <cdr:cNvPr id="10" name="TextBox 1"/>
        <cdr:cNvSpPr txBox="1"/>
      </cdr:nvSpPr>
      <cdr:spPr>
        <a:xfrm xmlns:a="http://schemas.openxmlformats.org/drawingml/2006/main">
          <a:off x="3240360" y="1728192"/>
          <a:ext cx="1556929" cy="8640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2800" dirty="0" smtClean="0">
              <a:solidFill>
                <a:schemeClr val="bg1"/>
              </a:solidFill>
            </a:rPr>
            <a:t>НДФЛ</a:t>
          </a:r>
          <a:r>
            <a:rPr lang="ru-RU" sz="2800" dirty="0">
              <a:solidFill>
                <a:schemeClr val="bg1"/>
              </a:solidFill>
            </a:rPr>
            <a:t/>
          </a:r>
          <a:br>
            <a:rPr lang="ru-RU" sz="2800" dirty="0">
              <a:solidFill>
                <a:schemeClr val="bg1"/>
              </a:solidFill>
            </a:rPr>
          </a:br>
          <a:endParaRPr lang="ru-RU" sz="28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0.2392</cdr:x>
      <cdr:y>0.04559</cdr:y>
    </cdr:from>
    <cdr:to>
      <cdr:x>0.50947</cdr:x>
      <cdr:y>0.18677</cdr:y>
    </cdr:to>
    <cdr:sp macro="" textlink="">
      <cdr:nvSpPr>
        <cdr:cNvPr id="11" name="TextBox 1"/>
        <cdr:cNvSpPr txBox="1"/>
      </cdr:nvSpPr>
      <cdr:spPr>
        <a:xfrm xmlns:a="http://schemas.openxmlformats.org/drawingml/2006/main">
          <a:off x="1376646" y="279061"/>
          <a:ext cx="1555442" cy="8641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2400" dirty="0" smtClean="0"/>
            <a:t>Прочие </a:t>
          </a:r>
        </a:p>
        <a:p xmlns:a="http://schemas.openxmlformats.org/drawingml/2006/main">
          <a:pPr algn="ctr"/>
          <a:r>
            <a:rPr lang="ru-RU" sz="2400" dirty="0" smtClean="0"/>
            <a:t>доходы</a:t>
          </a:r>
          <a:r>
            <a:rPr lang="ru-RU" sz="2200" dirty="0"/>
            <a:t/>
          </a:r>
          <a:br>
            <a:rPr lang="ru-RU" sz="2200" dirty="0"/>
          </a:br>
          <a:endParaRPr lang="ru-RU" sz="2200" dirty="0"/>
        </a:p>
      </cdr:txBody>
    </cdr:sp>
  </cdr:relSizeAnchor>
  <cdr:relSizeAnchor xmlns:cdr="http://schemas.openxmlformats.org/drawingml/2006/chartDrawing">
    <cdr:from>
      <cdr:x>0.6125</cdr:x>
      <cdr:y>0.4</cdr:y>
    </cdr:from>
    <cdr:to>
      <cdr:x>0.82871</cdr:x>
      <cdr:y>0.48444</cdr:y>
    </cdr:to>
    <cdr:sp macro="" textlink="">
      <cdr:nvSpPr>
        <cdr:cNvPr id="12" name="TextBox 1"/>
        <cdr:cNvSpPr txBox="1"/>
      </cdr:nvSpPr>
      <cdr:spPr>
        <a:xfrm xmlns:a="http://schemas.openxmlformats.org/drawingml/2006/main">
          <a:off x="3528392" y="2448272"/>
          <a:ext cx="1245524" cy="5168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2800" dirty="0" smtClean="0">
              <a:solidFill>
                <a:schemeClr val="bg1"/>
              </a:solidFill>
            </a:rPr>
            <a:t>49%</a:t>
          </a:r>
          <a:endParaRPr lang="ru-RU" sz="2800" dirty="0">
            <a:solidFill>
              <a:schemeClr val="bg1"/>
            </a:solidFill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0.07932</cdr:x>
      <cdr:y>0.62042</cdr:y>
    </cdr:from>
    <cdr:to>
      <cdr:x>0.36858</cdr:x>
      <cdr:y>0.70971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691094" y="2178219"/>
          <a:ext cx="2520313" cy="313486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400" dirty="0" smtClean="0">
              <a:solidFill>
                <a:schemeClr val="tx1"/>
              </a:solidFill>
            </a:rPr>
            <a:t>Арендная плата за землю</a:t>
          </a:r>
          <a:endParaRPr lang="ru-RU" sz="14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0.58407</cdr:x>
      <cdr:y>0.62968</cdr:y>
    </cdr:from>
    <cdr:to>
      <cdr:x>0.88985</cdr:x>
      <cdr:y>0.70971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5088983" y="2210716"/>
          <a:ext cx="2664251" cy="280989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solidFill>
                <a:schemeClr val="tx1"/>
              </a:solidFill>
              <a:latin typeface="+mn-lt"/>
            </a:rPr>
            <a:t>Земельный налог</a:t>
          </a:r>
          <a:endParaRPr lang="ru-RU" sz="1400" dirty="0">
            <a:solidFill>
              <a:schemeClr val="tx1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0.39778</cdr:x>
      <cdr:y>0.8196</cdr:y>
    </cdr:from>
    <cdr:to>
      <cdr:x>0.50478</cdr:x>
      <cdr:y>0.97762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465872" y="4721396"/>
          <a:ext cx="932288" cy="9102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0.39287</cdr:x>
      <cdr:y>0.84198</cdr:y>
    </cdr:from>
    <cdr:to>
      <cdr:x>0.49987</cdr:x>
      <cdr:y>1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357586" y="564360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0.39287</cdr:x>
      <cdr:y>0.93827</cdr:y>
    </cdr:from>
    <cdr:to>
      <cdr:x>0.61857</cdr:x>
      <cdr:y>1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3357586" y="5429288"/>
          <a:ext cx="1928826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dirty="0"/>
        </a:p>
      </cdr:txBody>
    </cdr:sp>
  </cdr:relSizeAnchor>
  <cdr:relSizeAnchor xmlns:cdr="http://schemas.openxmlformats.org/drawingml/2006/chartDrawing">
    <cdr:from>
      <cdr:x>0.02743</cdr:x>
      <cdr:y>0.81757</cdr:y>
    </cdr:from>
    <cdr:to>
      <cdr:x>0.25192</cdr:x>
      <cdr:y>0.94578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235073" y="2585412"/>
          <a:ext cx="1923644" cy="405438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1">
          <a:schemeClr val="accent4"/>
        </a:lnRef>
        <a:fillRef xmlns:a="http://schemas.openxmlformats.org/drawingml/2006/main" idx="2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200" dirty="0" smtClean="0">
              <a:solidFill>
                <a:sysClr val="windowText" lastClr="000000"/>
              </a:solidFill>
            </a:rPr>
            <a:t>Единый налог на вмененный доход</a:t>
          </a:r>
          <a:endParaRPr lang="ru-RU" sz="1200" dirty="0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0.65627</cdr:x>
      <cdr:y>0.81421</cdr:y>
    </cdr:from>
    <cdr:to>
      <cdr:x>1</cdr:x>
      <cdr:y>0.95306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5623522" y="2574776"/>
          <a:ext cx="2945430" cy="439082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>
            <a:lumMod val="60000"/>
            <a:lumOff val="40000"/>
          </a:schemeClr>
        </a:solidFill>
        <a:ln xmlns:a="http://schemas.openxmlformats.org/drawingml/2006/main" w="12700" cap="flat" cmpd="sng" algn="ctr">
          <a:solidFill>
            <a:srgbClr val="5B9BD5">
              <a:shade val="50000"/>
            </a:srgbClr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200" dirty="0" smtClean="0">
              <a:solidFill>
                <a:sysClr val="windowText" lastClr="000000"/>
              </a:solidFill>
              <a:latin typeface="Calibri"/>
            </a:rPr>
            <a:t>Налог, взимаемый в связи с применением патентной системы</a:t>
          </a:r>
          <a:endParaRPr lang="ru-RU" sz="1200" dirty="0">
            <a:solidFill>
              <a:sysClr val="windowText" lastClr="00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0.27513</cdr:x>
      <cdr:y>0.81411</cdr:y>
    </cdr:from>
    <cdr:to>
      <cdr:x>0.62231</cdr:x>
      <cdr:y>0.95353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2357533" y="2574471"/>
          <a:ext cx="2974969" cy="440890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1">
          <a:schemeClr val="accent6"/>
        </a:lnRef>
        <a:fillRef xmlns:a="http://schemas.openxmlformats.org/drawingml/2006/main" idx="2">
          <a:schemeClr val="accent6"/>
        </a:fillRef>
        <a:effectRef xmlns:a="http://schemas.openxmlformats.org/drawingml/2006/main" idx="1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200" dirty="0" smtClean="0">
              <a:solidFill>
                <a:sysClr val="windowText" lastClr="000000"/>
              </a:solidFill>
              <a:latin typeface="Calibri"/>
            </a:rPr>
            <a:t>Налог, взимаемый в связи с применением упрощенной системы налогообложения</a:t>
          </a:r>
          <a:endParaRPr lang="ru-RU" sz="1200" dirty="0">
            <a:solidFill>
              <a:sysClr val="windowText" lastClr="000000"/>
            </a:solidFill>
            <a:latin typeface="Calibri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0.07788</cdr:x>
      <cdr:y>0.88815</cdr:y>
    </cdr:from>
    <cdr:to>
      <cdr:x>0.14427</cdr:x>
      <cdr:y>0.94767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7920" y="4888954"/>
          <a:ext cx="288032" cy="3276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5</a:t>
          </a:r>
          <a:endParaRPr lang="ru-RU" sz="1200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0.49941</cdr:x>
      <cdr:y>0.41306</cdr:y>
    </cdr:from>
    <cdr:to>
      <cdr:x>0.79567</cdr:x>
      <cdr:y>0.64986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32478" y="616945"/>
          <a:ext cx="612475" cy="3536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98 %</a:t>
          </a:r>
          <a:endParaRPr lang="ru-RU" sz="14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65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6866" y="0"/>
            <a:ext cx="2890665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39E0B1-1D16-47AE-8BB1-5E59C8719F6F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1241425"/>
            <a:ext cx="4465638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598" y="4777552"/>
            <a:ext cx="5335893" cy="3909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258"/>
            <a:ext cx="2890665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6866" y="9431258"/>
            <a:ext cx="2890665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78B232-6756-4623-B63B-18F5D41282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14399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/>
                </a:solidFill>
              </a:rPr>
              <a:t>Доделать (диаграмму справа</a:t>
            </a:r>
            <a:r>
              <a:rPr lang="ru-RU" baseline="0" dirty="0" smtClean="0">
                <a:solidFill>
                  <a:schemeClr val="accent2"/>
                </a:solidFill>
              </a:rPr>
              <a:t> подогнать под наименование программ и после 9  </a:t>
            </a:r>
            <a:r>
              <a:rPr lang="ru-RU" baseline="0" smtClean="0">
                <a:solidFill>
                  <a:schemeClr val="accent2"/>
                </a:solidFill>
              </a:rPr>
              <a:t>поставить значение 5)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2B78375-3280-498E-AC8B-78B0291277D1}" type="slidenum">
              <a:rPr lang="ru-RU" smtClean="0"/>
              <a:pPr>
                <a:defRPr/>
              </a:pPr>
              <a:t>30</a:t>
            </a:fld>
            <a:endParaRPr lang="ru-RU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dirty="0" smtClean="0">
                <a:solidFill>
                  <a:srgbClr val="002060"/>
                </a:solidFill>
              </a:rPr>
              <a:t>Список используемых нормативных правовых актов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50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51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52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53</a:t>
            </a:fld>
            <a:endParaRPr lang="ru-RU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55</a:t>
            </a:fld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Может займы убрать?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56</a:t>
            </a:fld>
            <a:endParaRPr 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0B094C-3EE6-4D1A-BA4C-0496D94A360C}" type="slidenum">
              <a:rPr lang="ru-RU" smtClean="0"/>
              <a:pPr>
                <a:defRPr/>
              </a:pPr>
              <a:t>57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107545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smtClean="0"/>
              <a:t>готов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59</a:t>
            </a:fld>
            <a:endParaRPr lang="ru-RU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60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30D84A8-4D09-495D-8020-CBC8943E0F1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Красиво!)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7C5441-66EE-4189-B907-B7C60EFD430B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0B094C-3EE6-4D1A-BA4C-0496D94A360C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10754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Процент субсидий?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7162D6-3328-4B44-8E06-F0BB42A9DDC1}" type="datetime1">
              <a:rPr lang="en-US" smtClean="0"/>
              <a:pPr/>
              <a:t>12/30/2020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061837-A995-4453-A9B0-779EC2A3B638}" type="datetime1">
              <a:rPr lang="en-US" smtClean="0"/>
              <a:pPr/>
              <a:t>12/30/2020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77B9B0-04FA-40B4-8930-C06A52E78687}" type="datetime1">
              <a:rPr lang="en-US" smtClean="0"/>
              <a:pPr/>
              <a:t>12/30/2020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F89CC0E-DD74-45D2-8166-CBB557FAD4E1}" type="datetime1">
              <a:rPr lang="en-US" smtClean="0"/>
              <a:pPr/>
              <a:t>12/30/2020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F46632C-2616-4D0F-8CED-4A1C6A3EB1E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3804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52A709-2472-450D-B53E-C7C8293C5A60}" type="datetime1">
              <a:rPr lang="en-US" smtClean="0"/>
              <a:pPr/>
              <a:t>12/30/2020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F293EE-298B-479B-BEFD-C9F3374E4850}" type="datetime1">
              <a:rPr lang="en-US" smtClean="0"/>
              <a:pPr/>
              <a:t>12/30/2020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1E0F35-3A59-4D42-8F6D-8FB4513954B7}" type="datetime1">
              <a:rPr lang="en-US" smtClean="0"/>
              <a:pPr/>
              <a:t>12/30/2020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EAB9F0-CF36-460B-841F-3A9321E188CE}" type="datetime1">
              <a:rPr lang="en-US" smtClean="0"/>
              <a:pPr/>
              <a:t>12/30/2020</a:t>
            </a:fld>
            <a:endParaRPr lang="en-US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E61EF7-7A80-4166-8671-DDCAFED1D781}" type="datetime1">
              <a:rPr lang="en-US" smtClean="0"/>
              <a:pPr/>
              <a:t>12/30/2020</a:t>
            </a:fld>
            <a:endParaRPr lang="en-US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52F657-4EE7-413D-B86D-35C52674501C}" type="datetime1">
              <a:rPr lang="en-US" smtClean="0"/>
              <a:pPr/>
              <a:t>12/30/2020</a:t>
            </a:fld>
            <a:endParaRPr lang="en-US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20A024-99C0-459E-BF64-36C22B5DF5A9}" type="datetime1">
              <a:rPr lang="en-US" smtClean="0"/>
              <a:pPr/>
              <a:t>12/30/2020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4B0406-BAD9-4D26-A27B-F61D71D5724D}" type="datetime1">
              <a:rPr lang="en-US" smtClean="0"/>
              <a:pPr/>
              <a:t>12/30/2020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921F79F-5652-403A-A559-866109AAD9F1}" type="datetime1">
              <a:rPr lang="en-US" smtClean="0"/>
              <a:pPr/>
              <a:t>12/30/2020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2.xml"/><Relationship Id="rId4" Type="http://schemas.openxmlformats.org/officeDocument/2006/relationships/chart" Target="../charts/chart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chart" Target="../charts/chart25.xml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chart" Target="../charts/chart26.xml"/><Relationship Id="rId9" Type="http://schemas.microsoft.com/office/2007/relationships/diagramDrawing" Target="../diagrams/drawin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9.xml"/><Relationship Id="rId4" Type="http://schemas.openxmlformats.org/officeDocument/2006/relationships/chart" Target="../charts/chart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2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2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6.jpeg"/><Relationship Id="rId5" Type="http://schemas.openxmlformats.org/officeDocument/2006/relationships/image" Target="../media/image25.png"/><Relationship Id="rId4" Type="http://schemas.openxmlformats.org/officeDocument/2006/relationships/image" Target="../media/image1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2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2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2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2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3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33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34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35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36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gif"/><Relationship Id="rId13" Type="http://schemas.openxmlformats.org/officeDocument/2006/relationships/image" Target="../media/image42.jpeg"/><Relationship Id="rId3" Type="http://schemas.openxmlformats.org/officeDocument/2006/relationships/image" Target="../media/image37.gif"/><Relationship Id="rId7" Type="http://schemas.openxmlformats.org/officeDocument/2006/relationships/hyperlink" Target="http://finnkz.ru/" TargetMode="External"/><Relationship Id="rId12" Type="http://schemas.openxmlformats.org/officeDocument/2006/relationships/image" Target="../media/image41.png"/><Relationship Id="rId2" Type="http://schemas.openxmlformats.org/officeDocument/2006/relationships/hyperlink" Target="http://www.ofukem.ru/content/view/1895/147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hyperlink" Target="http://www.admnkz.info/" TargetMode="External"/><Relationship Id="rId5" Type="http://schemas.openxmlformats.org/officeDocument/2006/relationships/hyperlink" Target="http://www.minfin.ru/ru/" TargetMode="External"/><Relationship Id="rId10" Type="http://schemas.openxmlformats.org/officeDocument/2006/relationships/image" Target="../media/image40.png"/><Relationship Id="rId4" Type="http://schemas.openxmlformats.org/officeDocument/2006/relationships/hyperlink" Target="http://www.minfin.ru/common/upload/library/2013/12/main/Budzhet_dlya_grazhdan_k_349-FZ.pdf" TargetMode="External"/><Relationship Id="rId9" Type="http://schemas.openxmlformats.org/officeDocument/2006/relationships/hyperlink" Target="http://budget.gov.ru/" TargetMode="Externa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308" y="1888175"/>
            <a:ext cx="2545842" cy="3246504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80928" y="451262"/>
            <a:ext cx="7406640" cy="193567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«Бюджет для граждан»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к бюджету города Новокузнецка на 2021-2023 годы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2665" y="5341636"/>
            <a:ext cx="870312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50" b="1" dirty="0" smtClean="0">
                <a:solidFill>
                  <a:srgbClr val="002060"/>
                </a:solidFill>
              </a:rPr>
              <a:t>По материалам решения Новокузнецкого городского Совета народных депутатов № 16/98  от 29.12.2020 </a:t>
            </a:r>
          </a:p>
          <a:p>
            <a:pPr algn="ctr"/>
            <a:r>
              <a:rPr lang="ru-RU" sz="1350" b="1" dirty="0" smtClean="0">
                <a:solidFill>
                  <a:srgbClr val="002060"/>
                </a:solidFill>
              </a:rPr>
              <a:t>«О бюджете Новокузнецкого городского округа на 2021 год и на плановый период 2022 и 2023 годов»</a:t>
            </a:r>
            <a:endParaRPr lang="ru-RU" sz="135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486638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Диаграмма 19"/>
          <p:cNvGraphicFramePr/>
          <p:nvPr/>
        </p:nvGraphicFramePr>
        <p:xfrm>
          <a:off x="308344" y="3114822"/>
          <a:ext cx="3752851" cy="18293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48A485-2C52-472E-9D21-3FEF0C962CBC}" type="slidenum">
              <a:rPr lang="en-US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1106697" y="-112144"/>
            <a:ext cx="751522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chemeClr val="tx2"/>
                </a:solidFill>
                <a:ea typeface="+mj-ea"/>
                <a:cs typeface="+mj-cs"/>
              </a:rPr>
              <a:t>Социально-экономические </a:t>
            </a: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показатели</a:t>
            </a:r>
            <a:endParaRPr lang="ru-RU" sz="2400" dirty="0">
              <a:solidFill>
                <a:schemeClr val="tx2"/>
              </a:solidFill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3722" y="489099"/>
            <a:ext cx="3600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700" b="1" i="0" u="none" strike="noStrike" kern="1200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1600" dirty="0" smtClean="0">
                <a:solidFill>
                  <a:srgbClr val="002060"/>
                </a:solidFill>
              </a:rPr>
              <a:t>Среднегодовая численность населения, тыс. чел.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9478" y="2740625"/>
            <a:ext cx="3408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700" b="1" i="0" u="none" strike="noStrike" kern="1200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1600" dirty="0" smtClean="0">
                <a:solidFill>
                  <a:srgbClr val="002060"/>
                </a:solidFill>
              </a:rPr>
              <a:t>Численность населения в трудоспособном возрасте, тыс. чел.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78720" y="464509"/>
            <a:ext cx="39721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</a:rPr>
              <a:t>Фонд начисленной заработной платы всех работников, </a:t>
            </a:r>
            <a:r>
              <a:rPr lang="ru-RU" sz="1600" dirty="0" err="1" smtClean="0">
                <a:solidFill>
                  <a:srgbClr val="002060"/>
                </a:solidFill>
                <a:latin typeface="Calibri" pitchFamily="34" charset="0"/>
              </a:rPr>
              <a:t>млн</a:t>
            </a: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</a:rPr>
              <a:t> руб.</a:t>
            </a:r>
            <a:endParaRPr lang="ru-RU" sz="16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59116" y="2747473"/>
            <a:ext cx="3924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smtClean="0">
                <a:solidFill>
                  <a:srgbClr val="002060"/>
                </a:solidFill>
              </a:rPr>
              <a:t>Среднемесячная заработная плата </a:t>
            </a:r>
            <a:r>
              <a:rPr lang="ru-RU" sz="1600" b="1" dirty="0" smtClean="0">
                <a:solidFill>
                  <a:srgbClr val="002060"/>
                </a:solidFill>
              </a:rPr>
              <a:t>работников организаций</a:t>
            </a:r>
            <a:r>
              <a:rPr lang="ru-RU" sz="1600" dirty="0" smtClean="0">
                <a:solidFill>
                  <a:srgbClr val="002060"/>
                </a:solidFill>
              </a:rPr>
              <a:t>, руб.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5001" y="4694215"/>
            <a:ext cx="3143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700" b="1" i="0" u="none" strike="noStrike" kern="1200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1600" dirty="0" smtClean="0">
                <a:solidFill>
                  <a:srgbClr val="002060"/>
                </a:solidFill>
              </a:rPr>
              <a:t>В том числе </a:t>
            </a:r>
            <a:r>
              <a:rPr lang="ru-RU" sz="1600" b="1" dirty="0" smtClean="0">
                <a:solidFill>
                  <a:srgbClr val="002060"/>
                </a:solidFill>
              </a:rPr>
              <a:t>занятых</a:t>
            </a:r>
            <a:r>
              <a:rPr lang="ru-RU" sz="1600" dirty="0" smtClean="0">
                <a:solidFill>
                  <a:srgbClr val="002060"/>
                </a:solidFill>
              </a:rPr>
              <a:t> в экономике, тыс. чел.</a:t>
            </a:r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21" name="Диаграмма 20"/>
          <p:cNvGraphicFramePr/>
          <p:nvPr/>
        </p:nvGraphicFramePr>
        <p:xfrm>
          <a:off x="159488" y="757939"/>
          <a:ext cx="3752851" cy="1946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2" name="Диаграмма 21"/>
          <p:cNvGraphicFramePr/>
          <p:nvPr/>
        </p:nvGraphicFramePr>
        <p:xfrm>
          <a:off x="269359" y="5064125"/>
          <a:ext cx="3752851" cy="1648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3" name="Диаграмма 22"/>
          <p:cNvGraphicFramePr/>
          <p:nvPr/>
        </p:nvGraphicFramePr>
        <p:xfrm>
          <a:off x="4398334" y="3062176"/>
          <a:ext cx="4352261" cy="19670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4" name="Диаграмма 23"/>
          <p:cNvGraphicFramePr/>
          <p:nvPr/>
        </p:nvGraphicFramePr>
        <p:xfrm>
          <a:off x="4369981" y="843516"/>
          <a:ext cx="4224671" cy="19670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5" name="Диаграмма 24"/>
          <p:cNvGraphicFramePr/>
          <p:nvPr/>
        </p:nvGraphicFramePr>
        <p:xfrm>
          <a:off x="4501115" y="4890978"/>
          <a:ext cx="4224671" cy="1765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720316" y="4840890"/>
            <a:ext cx="3285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Уровень</a:t>
            </a:r>
            <a:r>
              <a:rPr lang="ru-RU" sz="1600" b="1" dirty="0" smtClean="0">
                <a:solidFill>
                  <a:srgbClr val="002060"/>
                </a:solidFill>
              </a:rPr>
              <a:t> зарегистрированной безработицы, %</a:t>
            </a:r>
            <a:endParaRPr lang="ru-RU" sz="1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A0DD3-29EE-46C6-B5E6-28A44C231CC2}" type="slidenum">
              <a:rPr lang="en-US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1123950" y="0"/>
            <a:ext cx="751522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chemeClr val="tx2"/>
                </a:solidFill>
                <a:ea typeface="+mj-ea"/>
                <a:cs typeface="+mj-cs"/>
              </a:rPr>
              <a:t>Социально-экономические </a:t>
            </a: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показатели</a:t>
            </a:r>
            <a:endParaRPr lang="ru-RU" sz="2400" dirty="0">
              <a:solidFill>
                <a:schemeClr val="tx2"/>
              </a:solidFill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39833" y="3748533"/>
            <a:ext cx="3710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>
                <a:solidFill>
                  <a:srgbClr val="002060"/>
                </a:solidFill>
              </a:rPr>
              <a:t>Индекс потребительских цен, %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0980" y="957400"/>
            <a:ext cx="4079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Оборот розничной торговли, </a:t>
            </a:r>
            <a:r>
              <a:rPr lang="ru-RU" b="1" dirty="0" err="1" smtClean="0">
                <a:solidFill>
                  <a:srgbClr val="002060"/>
                </a:solidFill>
              </a:rPr>
              <a:t>млн</a:t>
            </a:r>
            <a:r>
              <a:rPr lang="ru-RU" b="1" dirty="0" smtClean="0">
                <a:solidFill>
                  <a:srgbClr val="002060"/>
                </a:solidFill>
              </a:rPr>
              <a:t> руб.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31733" y="915005"/>
            <a:ext cx="3555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Объем платных услуг, </a:t>
            </a:r>
            <a:r>
              <a:rPr lang="ru-RU" b="1" dirty="0" err="1" smtClean="0">
                <a:solidFill>
                  <a:srgbClr val="002060"/>
                </a:solidFill>
              </a:rPr>
              <a:t>млн</a:t>
            </a:r>
            <a:r>
              <a:rPr lang="ru-RU" b="1" dirty="0" smtClean="0">
                <a:solidFill>
                  <a:srgbClr val="002060"/>
                </a:solidFill>
              </a:rPr>
              <a:t> руб.</a:t>
            </a:r>
          </a:p>
          <a:p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53444" y="3669539"/>
            <a:ext cx="30956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Ввод в эксплуатацию жилых домов, кв. м.</a:t>
            </a:r>
          </a:p>
          <a:p>
            <a:endParaRPr lang="ru-RU" b="1" dirty="0"/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127591" y="1318437"/>
          <a:ext cx="4224671" cy="23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Диаграмма 14"/>
          <p:cNvGraphicFramePr/>
          <p:nvPr/>
        </p:nvGraphicFramePr>
        <p:xfrm>
          <a:off x="290623" y="4341627"/>
          <a:ext cx="4224671" cy="23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4717310" y="4377069"/>
          <a:ext cx="4224671" cy="23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Диаграмма 16"/>
          <p:cNvGraphicFramePr/>
          <p:nvPr/>
        </p:nvGraphicFramePr>
        <p:xfrm>
          <a:off x="4603900" y="1169582"/>
          <a:ext cx="4369980" cy="2636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" name="Диаграмма 79"/>
          <p:cNvGraphicFramePr/>
          <p:nvPr/>
        </p:nvGraphicFramePr>
        <p:xfrm>
          <a:off x="3491880" y="548680"/>
          <a:ext cx="244827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51A48-2C47-493D-81B8-A74C375AD4E7}" type="slidenum">
              <a:rPr lang="ru-RU"/>
              <a:pPr/>
              <a:t>12</a:t>
            </a:fld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100166" y="159487"/>
            <a:ext cx="7882369" cy="4571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96336" y="980728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679379" y="5980984"/>
            <a:ext cx="244549" cy="23391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6732240" y="5980984"/>
            <a:ext cx="244549" cy="23391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4" name="Диаграмма 33"/>
          <p:cNvGraphicFramePr/>
          <p:nvPr/>
        </p:nvGraphicFramePr>
        <p:xfrm>
          <a:off x="395536" y="548680"/>
          <a:ext cx="244827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2" name="Прямоугольник 61"/>
          <p:cNvSpPr/>
          <p:nvPr/>
        </p:nvSpPr>
        <p:spPr>
          <a:xfrm>
            <a:off x="603367" y="5980984"/>
            <a:ext cx="244549" cy="23391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Заголовок 67"/>
          <p:cNvSpPr>
            <a:spLocks noGrp="1"/>
          </p:cNvSpPr>
          <p:nvPr>
            <p:ph type="title"/>
          </p:nvPr>
        </p:nvSpPr>
        <p:spPr>
          <a:xfrm>
            <a:off x="467544" y="161925"/>
            <a:ext cx="8229600" cy="98072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Основные параметры бюджета</a:t>
            </a:r>
            <a:br>
              <a:rPr lang="ru-RU" sz="2400" dirty="0" smtClean="0">
                <a:solidFill>
                  <a:schemeClr val="tx2"/>
                </a:solidFill>
                <a:latin typeface="+mn-lt"/>
              </a:rPr>
            </a:b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на 2021 год и плановый период 2022 и 2023 годов</a:t>
            </a:r>
            <a:endParaRPr lang="ru-RU" sz="24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331640" y="176352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2021</a:t>
            </a:r>
            <a:endParaRPr lang="ru-RU" dirty="0">
              <a:latin typeface="+mn-lt"/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539552" y="5157192"/>
            <a:ext cx="2160240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Дефицит     460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611560" y="2348880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Доходы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1691680" y="2348880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Расходы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427984" y="176352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2022</a:t>
            </a:r>
            <a:endParaRPr lang="ru-RU" dirty="0">
              <a:latin typeface="+mn-lt"/>
            </a:endParaRP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635896" y="5157192"/>
            <a:ext cx="2160240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Дефицит     379</a:t>
            </a:r>
            <a:endParaRPr lang="ru-RU" sz="1600" dirty="0">
              <a:solidFill>
                <a:schemeClr val="tx1"/>
              </a:solidFill>
            </a:endParaRPr>
          </a:p>
        </p:txBody>
      </p:sp>
      <p:graphicFrame>
        <p:nvGraphicFramePr>
          <p:cNvPr id="81" name="Диаграмма 80"/>
          <p:cNvGraphicFramePr/>
          <p:nvPr/>
        </p:nvGraphicFramePr>
        <p:xfrm>
          <a:off x="6516216" y="548680"/>
          <a:ext cx="244827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8" name="Скругленный прямоугольник 77"/>
          <p:cNvSpPr/>
          <p:nvPr/>
        </p:nvSpPr>
        <p:spPr>
          <a:xfrm>
            <a:off x="3779912" y="2492896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Доходы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4860032" y="2492896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Расходы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6732240" y="5157192"/>
            <a:ext cx="2160240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Дефицит     372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308304" y="176352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2023</a:t>
            </a:r>
            <a:endParaRPr lang="ru-RU" dirty="0">
              <a:latin typeface="+mn-lt"/>
            </a:endParaRP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6732240" y="2492896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Доходы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812360" y="2492896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Расходы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035415" y="5913276"/>
            <a:ext cx="944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Доходы</a:t>
            </a:r>
            <a:endParaRPr lang="ru-RU" dirty="0">
              <a:latin typeface="+mn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067944" y="5913276"/>
            <a:ext cx="1005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Расходы</a:t>
            </a:r>
            <a:endParaRPr lang="ru-RU" dirty="0">
              <a:latin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164288" y="5913276"/>
            <a:ext cx="1056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Дефицит</a:t>
            </a:r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82133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45859" y="1001451"/>
            <a:ext cx="5656230" cy="5133180"/>
          </a:xfrm>
        </p:spPr>
      </p:pic>
      <p:sp>
        <p:nvSpPr>
          <p:cNvPr id="49" name="Номер слайда 4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6471" y="5960420"/>
            <a:ext cx="1126629" cy="693308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7338021" y="4874325"/>
            <a:ext cx="1495425" cy="45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Физкультура и спорт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338021" y="3836225"/>
            <a:ext cx="1495425" cy="45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>
                <a:solidFill>
                  <a:schemeClr val="tx1"/>
                </a:solidFill>
              </a:rPr>
              <a:t>Общегосуд</a:t>
            </a:r>
            <a:r>
              <a:rPr lang="ru-RU" sz="1400" dirty="0" smtClean="0">
                <a:solidFill>
                  <a:schemeClr val="tx1"/>
                </a:solidFill>
              </a:rPr>
              <a:t>. вопросы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338021" y="4355275"/>
            <a:ext cx="1495425" cy="450000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Культура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338021" y="2790825"/>
            <a:ext cx="1495425" cy="450000"/>
          </a:xfrm>
          <a:prstGeom prst="roundRect">
            <a:avLst/>
          </a:prstGeom>
          <a:solidFill>
            <a:srgbClr val="E7C4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ЖКХ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338021" y="3325801"/>
            <a:ext cx="1495425" cy="450000"/>
          </a:xfrm>
          <a:prstGeom prst="roundRect">
            <a:avLst/>
          </a:prstGeom>
          <a:solidFill>
            <a:srgbClr val="E6E5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Соц. политика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338021" y="1228725"/>
            <a:ext cx="1495425" cy="450000"/>
          </a:xfrm>
          <a:prstGeom prst="roundRect">
            <a:avLst/>
          </a:prstGeom>
          <a:solidFill>
            <a:srgbClr val="DCDA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Образование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338021" y="2095500"/>
            <a:ext cx="1495425" cy="450000"/>
          </a:xfrm>
          <a:prstGeom prst="roundRect">
            <a:avLst/>
          </a:prstGeom>
          <a:solidFill>
            <a:srgbClr val="AD96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>
                <a:solidFill>
                  <a:schemeClr val="tx1"/>
                </a:solidFill>
              </a:rPr>
              <a:t>Нац</a:t>
            </a:r>
            <a:r>
              <a:rPr lang="ru-RU" sz="1400" dirty="0" smtClean="0">
                <a:solidFill>
                  <a:schemeClr val="tx1"/>
                </a:solidFill>
              </a:rPr>
              <a:t>. экономика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50475" y="21240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8,4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50475" y="2800350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5,9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50475" y="340042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2,5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50475" y="39528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1,0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50475" y="44481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1,0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50475" y="49053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0,5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50475" y="534352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0,4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394984" y="1209675"/>
            <a:ext cx="728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14,8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338021" y="5393374"/>
            <a:ext cx="1495425" cy="4500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Обслуживание </a:t>
            </a:r>
            <a:r>
              <a:rPr lang="ru-RU" sz="1400" dirty="0" err="1" smtClean="0">
                <a:solidFill>
                  <a:schemeClr val="tx1"/>
                </a:solidFill>
              </a:rPr>
              <a:t>муниц</a:t>
            </a:r>
            <a:r>
              <a:rPr lang="ru-RU" sz="1400" dirty="0" smtClean="0">
                <a:solidFill>
                  <a:schemeClr val="tx1"/>
                </a:solidFill>
              </a:rPr>
              <a:t>. долга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25824" y="1352550"/>
            <a:ext cx="1495425" cy="450000"/>
          </a:xfrm>
          <a:prstGeom prst="roundRect">
            <a:avLst/>
          </a:prstGeom>
          <a:solidFill>
            <a:srgbClr val="D5F4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Безвозмездные поступления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25824" y="2695575"/>
            <a:ext cx="1495425" cy="45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Налоговые доходы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25824" y="4171950"/>
            <a:ext cx="1495425" cy="450000"/>
          </a:xfrm>
          <a:prstGeom prst="roundRect">
            <a:avLst/>
          </a:prstGeom>
          <a:solidFill>
            <a:srgbClr val="9EB4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Неналоговые доходы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25824" y="5591175"/>
            <a:ext cx="1495425" cy="676275"/>
          </a:xfrm>
          <a:prstGeom prst="roundRect">
            <a:avLst/>
          </a:prstGeom>
          <a:solidFill>
            <a:srgbClr val="FFC9C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Источники </a:t>
            </a:r>
            <a:r>
              <a:rPr lang="ru-RU" sz="1400" dirty="0" err="1" smtClean="0">
                <a:solidFill>
                  <a:schemeClr val="tx1"/>
                </a:solidFill>
              </a:rPr>
              <a:t>финансирова</a:t>
            </a:r>
            <a:r>
              <a:rPr lang="ru-RU" sz="1400" dirty="0" smtClean="0">
                <a:solidFill>
                  <a:schemeClr val="tx1"/>
                </a:solidFill>
              </a:rPr>
              <a:t>- </a:t>
            </a:r>
            <a:r>
              <a:rPr lang="ru-RU" sz="1400" dirty="0" err="1" smtClean="0">
                <a:solidFill>
                  <a:schemeClr val="tx1"/>
                </a:solidFill>
              </a:rPr>
              <a:t>ния</a:t>
            </a:r>
            <a:r>
              <a:rPr lang="ru-RU" sz="1400" dirty="0" smtClean="0">
                <a:solidFill>
                  <a:schemeClr val="tx1"/>
                </a:solidFill>
              </a:rPr>
              <a:t> дефицита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056286" y="1337362"/>
            <a:ext cx="728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11,0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056286" y="26857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5,8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056286" y="4128061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1,8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056286" y="5637514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0,4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3305175" y="1069674"/>
            <a:ext cx="2571750" cy="131121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tx2"/>
              </a:solidFill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</a:rPr>
              <a:t>Бюджет города</a:t>
            </a:r>
          </a:p>
          <a:p>
            <a:pPr algn="ctr"/>
            <a:r>
              <a:rPr lang="ru-RU" sz="2400" b="1" dirty="0" smtClean="0">
                <a:solidFill>
                  <a:srgbClr val="CC0000"/>
                </a:solidFill>
              </a:rPr>
              <a:t>19 </a:t>
            </a:r>
            <a:r>
              <a:rPr lang="ru-RU" dirty="0" err="1" smtClean="0">
                <a:solidFill>
                  <a:schemeClr val="tx2"/>
                </a:solidFill>
              </a:rPr>
              <a:t>млрд</a:t>
            </a:r>
            <a:r>
              <a:rPr lang="ru-RU" dirty="0" smtClean="0">
                <a:solidFill>
                  <a:schemeClr val="tx2"/>
                </a:solidFill>
              </a:rPr>
              <a:t> руб.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1" name="Выноска со стрелкой вниз 50"/>
          <p:cNvSpPr/>
          <p:nvPr/>
        </p:nvSpPr>
        <p:spPr>
          <a:xfrm>
            <a:off x="3602425" y="4152901"/>
            <a:ext cx="2142767" cy="1752600"/>
          </a:xfrm>
          <a:prstGeom prst="downArrowCallout">
            <a:avLst>
              <a:gd name="adj1" fmla="val 9783"/>
              <a:gd name="adj2" fmla="val 25000"/>
              <a:gd name="adj3" fmla="val 23370"/>
              <a:gd name="adj4" fmla="val 64977"/>
            </a:avLst>
          </a:prstGeom>
          <a:solidFill>
            <a:schemeClr val="bg1">
              <a:lumMod val="95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/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На одного горожанина</a:t>
            </a:r>
          </a:p>
          <a:p>
            <a:pPr algn="ctr"/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приходится </a:t>
            </a:r>
          </a:p>
          <a:p>
            <a:pPr algn="ctr"/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Доходов </a:t>
            </a:r>
            <a:r>
              <a:rPr lang="ru-RU" dirty="0" smtClean="0">
                <a:solidFill>
                  <a:srgbClr val="FF0000"/>
                </a:solidFill>
                <a:latin typeface="Calibri" panose="020F0502020204030204" pitchFamily="34" charset="0"/>
              </a:rPr>
              <a:t>34,0 </a:t>
            </a:r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тыс. руб. расходов</a:t>
            </a:r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Calibri" panose="020F0502020204030204" pitchFamily="34" charset="0"/>
              </a:rPr>
              <a:t>34,8</a:t>
            </a:r>
            <a:r>
              <a:rPr lang="ru-RU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тыс. руб. </a:t>
            </a:r>
            <a:endParaRPr lang="ru-RU" sz="1400" dirty="0" smtClean="0"/>
          </a:p>
          <a:p>
            <a:pPr algn="ctr"/>
            <a:endParaRPr lang="ru-RU" dirty="0"/>
          </a:p>
        </p:txBody>
      </p:sp>
      <p:sp>
        <p:nvSpPr>
          <p:cNvPr id="43" name="Заголовок 1"/>
          <p:cNvSpPr txBox="1">
            <a:spLocks/>
          </p:cNvSpPr>
          <p:nvPr/>
        </p:nvSpPr>
        <p:spPr bwMode="auto">
          <a:xfrm>
            <a:off x="1088780" y="237395"/>
            <a:ext cx="7515225" cy="767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Структура доходов и расходов бюджета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 в расчете на 1 горожанина 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7479325" y="651850"/>
            <a:ext cx="1175657" cy="32592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rgbClr val="274A6C"/>
                </a:solidFill>
              </a:rPr>
              <a:t>млн</a:t>
            </a:r>
            <a:r>
              <a:rPr lang="ru-RU" sz="1600" dirty="0" smtClean="0">
                <a:solidFill>
                  <a:srgbClr val="274A6C"/>
                </a:solidFill>
              </a:rPr>
              <a:t> руб.</a:t>
            </a:r>
            <a:endParaRPr lang="ru-RU" sz="1600" dirty="0"/>
          </a:p>
        </p:txBody>
      </p:sp>
      <p:sp>
        <p:nvSpPr>
          <p:cNvPr id="37" name="TextBox 36"/>
          <p:cNvSpPr txBox="1"/>
          <p:nvPr/>
        </p:nvSpPr>
        <p:spPr>
          <a:xfrm>
            <a:off x="6551550" y="5776521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0,3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339096" y="5914858"/>
            <a:ext cx="1495425" cy="450000"/>
          </a:xfrm>
          <a:prstGeom prst="roundRect">
            <a:avLst/>
          </a:prstGeom>
          <a:solidFill>
            <a:srgbClr val="E888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Прочие расходы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167317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67595" y="828136"/>
            <a:ext cx="5379522" cy="5845796"/>
          </a:xfrm>
        </p:spPr>
        <p:txBody>
          <a:bodyPr anchor="ctr">
            <a:noAutofit/>
          </a:bodyPr>
          <a:lstStyle/>
          <a:p>
            <a:pPr marL="360000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050" dirty="0" smtClean="0">
                <a:solidFill>
                  <a:schemeClr val="tx2"/>
                </a:solidFill>
              </a:rPr>
              <a:t>Налоговые </a:t>
            </a:r>
            <a:r>
              <a:rPr lang="ru-RU" sz="1050" dirty="0">
                <a:solidFill>
                  <a:schemeClr val="tx2"/>
                </a:solidFill>
              </a:rPr>
              <a:t>доходы – поступления в бюджет от уплаты налогов и сборов, установленных Налоговым Кодексом </a:t>
            </a:r>
            <a:r>
              <a:rPr lang="ru-RU" sz="1050" dirty="0" smtClean="0">
                <a:solidFill>
                  <a:schemeClr val="tx2"/>
                </a:solidFill>
              </a:rPr>
              <a:t>РФ, в том числе: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Налог на доходы физических лиц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Земельный налог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Транспортный налог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Налог на имущество физических лиц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Единый налог  на вмененный доход  (</a:t>
            </a:r>
            <a:r>
              <a:rPr lang="ru-RU" sz="1050" dirty="0" smtClean="0">
                <a:solidFill>
                  <a:srgbClr val="FF0000"/>
                </a:solidFill>
              </a:rPr>
              <a:t>отменен с 2021 года</a:t>
            </a:r>
            <a:r>
              <a:rPr lang="ru-RU" sz="1050" dirty="0" smtClean="0">
                <a:solidFill>
                  <a:schemeClr val="tx2"/>
                </a:solidFill>
              </a:rPr>
              <a:t>,  в 2021 году запланированы только поступления за 4 квартал 2020 года)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Налог, взимаемый в связи с применением упрощенной системы налогообложения и другие</a:t>
            </a:r>
          </a:p>
          <a:p>
            <a:pPr marL="360000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endParaRPr lang="ru-RU" sz="1050" dirty="0">
              <a:solidFill>
                <a:schemeClr val="tx2"/>
              </a:solidFill>
            </a:endParaRPr>
          </a:p>
          <a:p>
            <a:pPr marL="360000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050" dirty="0">
                <a:solidFill>
                  <a:schemeClr val="tx2"/>
                </a:solidFill>
              </a:rPr>
              <a:t>Неналоговые доходы </a:t>
            </a:r>
            <a:r>
              <a:rPr lang="ru-RU" sz="1050" dirty="0" smtClean="0">
                <a:solidFill>
                  <a:schemeClr val="tx2"/>
                </a:solidFill>
              </a:rPr>
              <a:t>– </a:t>
            </a:r>
            <a:r>
              <a:rPr lang="ru-RU" sz="1050" dirty="0">
                <a:solidFill>
                  <a:schemeClr val="tx2"/>
                </a:solidFill>
              </a:rPr>
              <a:t>поступления </a:t>
            </a:r>
            <a:r>
              <a:rPr lang="ru-RU" sz="1050" dirty="0" smtClean="0">
                <a:solidFill>
                  <a:schemeClr val="tx2"/>
                </a:solidFill>
              </a:rPr>
              <a:t>:</a:t>
            </a:r>
            <a:endParaRPr lang="ru-RU" sz="1050" dirty="0">
              <a:solidFill>
                <a:schemeClr val="tx2"/>
              </a:solidFill>
            </a:endParaRP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>
                <a:solidFill>
                  <a:schemeClr val="tx2"/>
                </a:solidFill>
              </a:rPr>
              <a:t>доходов от использования </a:t>
            </a:r>
            <a:r>
              <a:rPr lang="ru-RU" sz="1050" dirty="0" smtClean="0">
                <a:solidFill>
                  <a:schemeClr val="tx2"/>
                </a:solidFill>
              </a:rPr>
              <a:t>имущества</a:t>
            </a:r>
            <a:endParaRPr lang="ru-RU" sz="1050" dirty="0">
              <a:solidFill>
                <a:schemeClr val="tx2"/>
              </a:solidFill>
            </a:endParaRP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>
                <a:solidFill>
                  <a:schemeClr val="tx2"/>
                </a:solidFill>
              </a:rPr>
              <a:t>доходов от продажи </a:t>
            </a:r>
            <a:r>
              <a:rPr lang="ru-RU" sz="1050" dirty="0" smtClean="0">
                <a:solidFill>
                  <a:schemeClr val="tx2"/>
                </a:solidFill>
              </a:rPr>
              <a:t>имущества</a:t>
            </a:r>
            <a:endParaRPr lang="ru-RU" sz="1050" dirty="0">
              <a:solidFill>
                <a:schemeClr val="tx2"/>
              </a:solidFill>
            </a:endParaRP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>
                <a:solidFill>
                  <a:schemeClr val="tx2"/>
                </a:solidFill>
              </a:rPr>
              <a:t>доходов от платных услуг казенных </a:t>
            </a:r>
            <a:r>
              <a:rPr lang="ru-RU" sz="1050" dirty="0" smtClean="0">
                <a:solidFill>
                  <a:schemeClr val="tx2"/>
                </a:solidFill>
              </a:rPr>
              <a:t>учреждений</a:t>
            </a:r>
            <a:endParaRPr lang="ru-RU" sz="1050" dirty="0">
              <a:solidFill>
                <a:schemeClr val="tx2"/>
              </a:solidFill>
            </a:endParaRP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>
                <a:solidFill>
                  <a:schemeClr val="tx2"/>
                </a:solidFill>
              </a:rPr>
              <a:t>штрафов за нарушение </a:t>
            </a:r>
            <a:r>
              <a:rPr lang="ru-RU" sz="1050" dirty="0" smtClean="0">
                <a:solidFill>
                  <a:schemeClr val="tx2"/>
                </a:solidFill>
              </a:rPr>
              <a:t>законодательства</a:t>
            </a:r>
            <a:endParaRPr lang="ru-RU" sz="1050" dirty="0">
              <a:solidFill>
                <a:schemeClr val="tx2"/>
              </a:solidFill>
            </a:endParaRP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>
                <a:solidFill>
                  <a:schemeClr val="tx2"/>
                </a:solidFill>
              </a:rPr>
              <a:t>иных неналоговых </a:t>
            </a:r>
            <a:r>
              <a:rPr lang="ru-RU" sz="1050" dirty="0" smtClean="0">
                <a:solidFill>
                  <a:schemeClr val="tx2"/>
                </a:solidFill>
              </a:rPr>
              <a:t>доходов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endParaRPr lang="ru-RU" sz="800" dirty="0" smtClean="0">
              <a:solidFill>
                <a:schemeClr val="tx2"/>
              </a:solidFill>
            </a:endParaRPr>
          </a:p>
          <a:p>
            <a:pPr marL="355600" lvl="0" indent="-355600" defTabSz="91440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>
                <a:solidFill>
                  <a:schemeClr val="tx2"/>
                </a:solidFill>
              </a:rPr>
              <a:t>Безвозмездные поступления, в том числе:</a:t>
            </a:r>
          </a:p>
          <a:p>
            <a:pPr marL="355600" lvl="0" indent="-268288" defTabSz="91440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SzPct val="125000"/>
              <a:buFont typeface="Wingdings" pitchFamily="2" charset="2"/>
              <a:buChar char="§"/>
            </a:pPr>
            <a:r>
              <a:rPr lang="ru-RU" sz="1050" dirty="0" smtClean="0">
                <a:solidFill>
                  <a:schemeClr val="tx2"/>
                </a:solidFill>
              </a:rPr>
              <a:t>Межбюджетные трансферты от других уровней бюджетов, в том числе:</a:t>
            </a:r>
          </a:p>
          <a:p>
            <a:pPr marL="355600" lvl="0" indent="-355600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125000"/>
              <a:buNone/>
            </a:pPr>
            <a:r>
              <a:rPr lang="ru-RU" sz="1050" dirty="0" smtClean="0">
                <a:solidFill>
                  <a:schemeClr val="tx2"/>
                </a:solidFill>
              </a:rPr>
              <a:t> </a:t>
            </a:r>
            <a:r>
              <a:rPr lang="en-US" sz="1050" dirty="0" smtClean="0">
                <a:solidFill>
                  <a:schemeClr val="tx2"/>
                </a:solidFill>
              </a:rPr>
              <a:t>  </a:t>
            </a:r>
            <a:r>
              <a:rPr lang="ru-RU" sz="1050" dirty="0" smtClean="0">
                <a:solidFill>
                  <a:schemeClr val="tx2"/>
                </a:solidFill>
              </a:rPr>
              <a:t>–        Дотации (от лат. </a:t>
            </a:r>
            <a:r>
              <a:rPr lang="ru-RU" sz="1050" dirty="0" err="1" smtClean="0">
                <a:solidFill>
                  <a:schemeClr val="tx2"/>
                </a:solidFill>
              </a:rPr>
              <a:t>dotatio</a:t>
            </a:r>
            <a:r>
              <a:rPr lang="ru-RU" sz="1050" dirty="0" smtClean="0">
                <a:solidFill>
                  <a:schemeClr val="tx2"/>
                </a:solidFill>
              </a:rPr>
              <a:t> – дар, пожертвование) - предоставляются на безвозмездной и безвозвратной основе без установления направлений и условий их использования 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Субсидии (от лат. </a:t>
            </a:r>
            <a:r>
              <a:rPr lang="ru-RU" sz="1050" dirty="0" err="1" smtClean="0">
                <a:solidFill>
                  <a:schemeClr val="tx2"/>
                </a:solidFill>
              </a:rPr>
              <a:t>subsidium</a:t>
            </a:r>
            <a:r>
              <a:rPr lang="ru-RU" sz="1050" dirty="0" smtClean="0">
                <a:solidFill>
                  <a:schemeClr val="tx2"/>
                </a:solidFill>
              </a:rPr>
              <a:t> – помощь, поддержка) - предоставляются в целях </a:t>
            </a:r>
            <a:r>
              <a:rPr lang="ru-RU" sz="1050" dirty="0" err="1" smtClean="0">
                <a:solidFill>
                  <a:schemeClr val="tx2"/>
                </a:solidFill>
              </a:rPr>
              <a:t>софинансирования</a:t>
            </a:r>
            <a:r>
              <a:rPr lang="ru-RU" sz="1050" dirty="0" smtClean="0">
                <a:solidFill>
                  <a:schemeClr val="tx2"/>
                </a:solidFill>
              </a:rPr>
              <a:t> расходных обязательств, возникающих при выполнении полномочий органов местного самоуправления по вопросам местного значения</a:t>
            </a:r>
          </a:p>
          <a:p>
            <a:pPr marL="360000" lvl="1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Субвенции (от лат. </a:t>
            </a:r>
            <a:r>
              <a:rPr lang="ru-RU" sz="1050" dirty="0" err="1" smtClean="0">
                <a:solidFill>
                  <a:schemeClr val="tx2"/>
                </a:solidFill>
              </a:rPr>
              <a:t>subvenire</a:t>
            </a:r>
            <a:r>
              <a:rPr lang="ru-RU" sz="1050" dirty="0" smtClean="0">
                <a:solidFill>
                  <a:schemeClr val="tx2"/>
                </a:solidFill>
              </a:rPr>
              <a:t> – приходить на помощь) - предоставляются в целях финансового обеспечения расходных обязательств муниципального образования, возникающих при выполнении переданных государственных полномочий 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Иные межбюджетные трансферты 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5000"/>
              <a:buFont typeface="Wingdings" pitchFamily="2" charset="2"/>
              <a:buChar char="§"/>
            </a:pPr>
            <a:r>
              <a:rPr lang="ru-RU" sz="1050" dirty="0" smtClean="0">
                <a:solidFill>
                  <a:schemeClr val="tx2"/>
                </a:solidFill>
              </a:rPr>
              <a:t>Прочие безвозмездные поступления от юридических и физических лиц</a:t>
            </a:r>
            <a:endParaRPr lang="ru-RU" sz="1050" dirty="0">
              <a:solidFill>
                <a:schemeClr val="tx2"/>
              </a:solidFill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34" y="5635627"/>
            <a:ext cx="553916" cy="988739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273133" y="1413163"/>
            <a:ext cx="3277590" cy="3633849"/>
          </a:xfrm>
          <a:prstGeom prst="cloudCallout">
            <a:avLst>
              <a:gd name="adj1" fmla="val -37226"/>
              <a:gd name="adj2" fmla="val 63939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en-US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Аналогия трансфертов в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семейном бюджете</a:t>
            </a:r>
            <a:endParaRPr lang="en-US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>
                <a:solidFill>
                  <a:srgbClr val="CC0000"/>
                </a:solidFill>
              </a:rPr>
              <a:t>Дотация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Вы даете ребенку «карманные» деньги</a:t>
            </a: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 smtClean="0">
                <a:solidFill>
                  <a:srgbClr val="CC0000"/>
                </a:solidFill>
              </a:rPr>
              <a:t>Субсидия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Вы добавляете денег для того, чтобы ваш ребенок купил себе новый телефон </a:t>
            </a:r>
            <a:endParaRPr lang="ru-RU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остальные он накопил сам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en-US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>
                <a:solidFill>
                  <a:srgbClr val="CC0000"/>
                </a:solidFill>
              </a:rPr>
              <a:t>Субвенция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Вы даете своему ребенку деньги и посылаете его в магазин купить продукты по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списку, составленному Вами.</a:t>
            </a: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dirty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473878" y="135634"/>
            <a:ext cx="5419387" cy="5411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2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ДОХОДЫ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БЮДЖЕТА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Номер слайда 4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224579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51520" y="0"/>
            <a:ext cx="7560840" cy="843732"/>
          </a:xfrm>
        </p:spPr>
        <p:txBody>
          <a:bodyPr rtlCol="0">
            <a:noAutofit/>
          </a:bodyPr>
          <a:lstStyle/>
          <a:p>
            <a:pPr fontAlgn="b">
              <a:defRPr/>
            </a:pPr>
            <a:r>
              <a:rPr lang="ru-RU" sz="2400" b="1" dirty="0" smtClean="0"/>
              <a:t>Доходы бюджета в 2021</a:t>
            </a:r>
            <a:r>
              <a:rPr lang="en-US" sz="2400" b="1" dirty="0" smtClean="0"/>
              <a:t>–</a:t>
            </a:r>
            <a:r>
              <a:rPr lang="ru-RU" sz="2400" b="1" dirty="0" smtClean="0"/>
              <a:t>2023 годах</a:t>
            </a:r>
            <a:endParaRPr lang="ru-RU" sz="2400" b="1" i="1" dirty="0">
              <a:solidFill>
                <a:schemeClr val="tx2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6934200" y="6492875"/>
            <a:ext cx="20574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</a:rPr>
              <a:t>5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353683" y="267420"/>
          <a:ext cx="3660690" cy="32650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1094138" y="1813351"/>
            <a:ext cx="15012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18 589</a:t>
            </a:r>
          </a:p>
        </p:txBody>
      </p:sp>
      <p:graphicFrame>
        <p:nvGraphicFramePr>
          <p:cNvPr id="29" name="Диаграмма 28"/>
          <p:cNvGraphicFramePr/>
          <p:nvPr/>
        </p:nvGraphicFramePr>
        <p:xfrm>
          <a:off x="250166" y="4136065"/>
          <a:ext cx="8289985" cy="2525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3347865" y="796837"/>
          <a:ext cx="5211344" cy="212788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329865"/>
                <a:gridCol w="1881273"/>
                <a:gridCol w="832518"/>
                <a:gridCol w="1167688"/>
              </a:tblGrid>
              <a:tr h="216000">
                <a:tc gridSpan="3"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Безвозмездные поступления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11 056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16000">
                <a:tc rowSpan="5"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Дотации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1 078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216000">
                <a:tc vMerge="1"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Субсидии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1 661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216000">
                <a:tc vMerge="1"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Субвенции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7 047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216000">
                <a:tc vMerge="1"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Иные МБТ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1 251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216000">
                <a:tc vMerge="1">
                  <a:txBody>
                    <a:bodyPr/>
                    <a:lstStyle/>
                    <a:p>
                      <a:pPr algn="l" fontAlgn="b"/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Прочие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2160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Налоговые доходы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5 778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160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Неналоговые доходы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rgbClr val="FAB4D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1 755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rgbClr val="FAB4D4"/>
                    </a:solidFill>
                  </a:tcPr>
                </a:tc>
              </a:tr>
              <a:tr h="2160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Всего доходов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rgbClr val="CCE9A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18 589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rgbClr val="CCE9A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18976" y="3750033"/>
          <a:ext cx="5401339" cy="42672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754373"/>
                <a:gridCol w="1871330"/>
                <a:gridCol w="17756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18 589</a:t>
                      </a:r>
                      <a:endParaRPr lang="ru-RU" sz="2200" dirty="0"/>
                    </a:p>
                  </a:txBody>
                  <a:tcPr>
                    <a:solidFill>
                      <a:srgbClr val="CCE9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18 137</a:t>
                      </a:r>
                      <a:endParaRPr lang="ru-RU" sz="2200" dirty="0"/>
                    </a:p>
                  </a:txBody>
                  <a:tcPr>
                    <a:solidFill>
                      <a:srgbClr val="CCE9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18 144</a:t>
                      </a:r>
                      <a:endParaRPr lang="ru-RU" sz="2200" dirty="0"/>
                    </a:p>
                  </a:txBody>
                  <a:tcPr>
                    <a:solidFill>
                      <a:srgbClr val="CCE9AD"/>
                    </a:solidFill>
                  </a:tcPr>
                </a:tc>
              </a:tr>
            </a:tbl>
          </a:graphicData>
        </a:graphic>
      </p:graphicFrame>
      <p:sp>
        <p:nvSpPr>
          <p:cNvPr id="16" name="TextBox 44"/>
          <p:cNvSpPr txBox="1">
            <a:spLocks noChangeArrowheads="1"/>
          </p:cNvSpPr>
          <p:nvPr/>
        </p:nvSpPr>
        <p:spPr bwMode="auto">
          <a:xfrm>
            <a:off x="340242" y="3279781"/>
            <a:ext cx="10241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685800"/>
            <a:r>
              <a:rPr lang="ru-RU" sz="2400" b="1" dirty="0">
                <a:solidFill>
                  <a:schemeClr val="dk1"/>
                </a:solidFill>
                <a:latin typeface="+mn-lt"/>
                <a:cs typeface="+mn-cs"/>
              </a:rPr>
              <a:t>Итого: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745139" y="247813"/>
            <a:ext cx="1175657" cy="32592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rgbClr val="274A6C"/>
                </a:solidFill>
              </a:rPr>
              <a:t>млн</a:t>
            </a:r>
            <a:r>
              <a:rPr lang="ru-RU" sz="1600" dirty="0" smtClean="0">
                <a:solidFill>
                  <a:srgbClr val="274A6C"/>
                </a:solidFill>
              </a:rPr>
              <a:t> руб.</a:t>
            </a:r>
            <a:endParaRPr lang="ru-RU" sz="1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863600" y="0"/>
            <a:ext cx="7629525" cy="838200"/>
          </a:xfrm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Налоговые и неналоговые доходы бюджета на </a:t>
            </a:r>
            <a:br>
              <a:rPr lang="ru-RU" sz="2400" dirty="0" smtClean="0">
                <a:solidFill>
                  <a:schemeClr val="tx2"/>
                </a:solidFill>
                <a:latin typeface="+mn-lt"/>
              </a:rPr>
            </a:b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2021 год и плановый период 2022–2023 годов</a:t>
            </a:r>
          </a:p>
        </p:txBody>
      </p:sp>
      <p:sp>
        <p:nvSpPr>
          <p:cNvPr id="15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ACD371-449D-45E4-AFE3-DE669707C429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848600" y="407988"/>
            <a:ext cx="1174750" cy="3683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err="1">
                <a:solidFill>
                  <a:srgbClr val="274A6C"/>
                </a:solidFill>
              </a:rPr>
              <a:t>млн</a:t>
            </a:r>
            <a:r>
              <a:rPr lang="ru-RU" sz="1600" dirty="0">
                <a:solidFill>
                  <a:srgbClr val="274A6C"/>
                </a:solidFill>
              </a:rPr>
              <a:t> руб.</a:t>
            </a:r>
            <a:endParaRPr lang="ru-RU" sz="1600" dirty="0"/>
          </a:p>
        </p:txBody>
      </p:sp>
      <p:graphicFrame>
        <p:nvGraphicFramePr>
          <p:cNvPr id="69" name="Таблица 68"/>
          <p:cNvGraphicFramePr>
            <a:graphicFrameLocks noGrp="1"/>
          </p:cNvGraphicFramePr>
          <p:nvPr/>
        </p:nvGraphicFramePr>
        <p:xfrm>
          <a:off x="437251" y="815886"/>
          <a:ext cx="8268598" cy="5499854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166647"/>
                <a:gridCol w="1339702"/>
                <a:gridCol w="1403498"/>
                <a:gridCol w="1358751"/>
              </a:tblGrid>
              <a:tr h="222130"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5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Наименование показателя</a:t>
                      </a:r>
                      <a:endParaRPr lang="ru-RU" sz="1500" b="1" kern="120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5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 2021 год</a:t>
                      </a:r>
                      <a:endParaRPr lang="ru-RU" sz="1500" b="1" kern="120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5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 2022 год</a:t>
                      </a:r>
                      <a:endParaRPr lang="ru-RU" sz="1500" b="1" kern="120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5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 2023 год</a:t>
                      </a:r>
                      <a:endParaRPr lang="ru-RU" sz="1500" b="1" kern="120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440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в том числе: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7 533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7 619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7 744</a:t>
                      </a:r>
                    </a:p>
                  </a:txBody>
                  <a:tcPr marL="0" marR="0" marT="0" marB="0" anchor="ctr"/>
                </a:tc>
              </a:tr>
              <a:tr h="1992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3 622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3 704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3 755</a:t>
                      </a:r>
                    </a:p>
                  </a:txBody>
                  <a:tcPr marL="0" marR="0" marT="0" marB="0" anchor="ctr"/>
                </a:tc>
              </a:tr>
              <a:tr h="2233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Акцизы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0" marR="0" marT="0" marB="0" anchor="ctr"/>
                </a:tc>
              </a:tr>
              <a:tr h="1802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Упрощенная система налогообложения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485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489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493</a:t>
                      </a:r>
                    </a:p>
                  </a:txBody>
                  <a:tcPr marL="0" marR="0" marT="0" marB="0" anchor="ctr"/>
                </a:tc>
              </a:tr>
              <a:tr h="18181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ЕНВД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отменён</a:t>
                      </a:r>
                      <a:endParaRPr lang="ru-RU" sz="15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02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Патент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0" marR="0" marT="0" marB="0" anchor="ctr"/>
                </a:tc>
              </a:tr>
              <a:tr h="1979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физических лиц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111</a:t>
                      </a:r>
                    </a:p>
                  </a:txBody>
                  <a:tcPr marL="0" marR="0" marT="0" marB="0" anchor="ctr"/>
                </a:tc>
              </a:tr>
              <a:tr h="1930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Транспортный налог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0" marR="0" marT="0" marB="0" anchor="ctr"/>
                </a:tc>
              </a:tr>
              <a:tr h="2205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Земельный налог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1 321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1 324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1 325</a:t>
                      </a:r>
                    </a:p>
                  </a:txBody>
                  <a:tcPr marL="0" marR="0" marT="0" marB="0" anchor="ctr"/>
                </a:tc>
              </a:tr>
              <a:tr h="189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0" marR="0" marT="0" marB="0" anchor="ctr"/>
                </a:tc>
              </a:tr>
              <a:tr h="2449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от сдачи в аренду имущества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302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Доходы, получаемые в виде арендной платы за  земельные </a:t>
                      </a:r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участки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287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296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305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3330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доходы от использования имущества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1802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Платежи при пользовании природными ресурсами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3116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от оказания платных услуг и компенсации затрат </a:t>
                      </a:r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государства, </a:t>
                      </a:r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1 237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1 288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1 341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3116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доходы от компенсации затрат бюджетов (плата за проезд пассажиров)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1 193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1 245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1 297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3116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</a:t>
                      </a:r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имущества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4185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15537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5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Прочие</a:t>
                      </a:r>
                      <a:endParaRPr lang="ru-RU" sz="15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</a:t>
                      </a:r>
                      <a:endParaRPr lang="ru-RU" sz="15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  <a:endParaRPr lang="ru-RU" sz="15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5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</a:t>
                      </a:r>
                      <a:endParaRPr lang="ru-RU" sz="15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25604" y="6273225"/>
            <a:ext cx="5686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налоговых и неналоговых доходов бюджета поступают за счет </a:t>
            </a:r>
            <a:r>
              <a:rPr lang="ru-RU" sz="1600" dirty="0" smtClean="0">
                <a:solidFill>
                  <a:srgbClr val="FF0000"/>
                </a:solidFill>
              </a:rPr>
              <a:t>НДФЛ</a:t>
            </a:r>
            <a:r>
              <a:rPr lang="ru-RU" sz="1600" dirty="0" smtClean="0"/>
              <a:t> и </a:t>
            </a:r>
            <a:r>
              <a:rPr lang="ru-RU" sz="1600" dirty="0" smtClean="0">
                <a:solidFill>
                  <a:srgbClr val="FF0000"/>
                </a:solidFill>
              </a:rPr>
              <a:t>земельного налога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2978" y="6368902"/>
            <a:ext cx="1293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66% 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720081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2800" b="1" dirty="0" smtClean="0"/>
              <a:t>Структура налоговых и неналоговых доходов </a:t>
            </a:r>
            <a:br>
              <a:rPr lang="ru-RU" sz="2800" b="1" dirty="0" smtClean="0"/>
            </a:br>
            <a:r>
              <a:rPr lang="ru-RU" sz="2800" b="1" dirty="0" smtClean="0"/>
              <a:t>в 2021 году</a:t>
            </a:r>
            <a:endParaRPr lang="ru-RU" sz="2800" b="1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580112" y="836712"/>
          <a:ext cx="3312368" cy="59675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2465"/>
                <a:gridCol w="3019903"/>
              </a:tblGrid>
              <a:tr h="430297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7 533 </a:t>
                      </a:r>
                      <a:r>
                        <a:rPr lang="ru-RU" sz="1800" b="1" dirty="0" err="1" smtClean="0">
                          <a:solidFill>
                            <a:schemeClr val="tx1"/>
                          </a:solidFill>
                        </a:rPr>
                        <a:t>млн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 руб.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endParaRPr lang="ru-RU" sz="135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762338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CFE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НДФЛ</a:t>
                      </a:r>
                      <a:b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3 622 </a:t>
                      </a:r>
                      <a:r>
                        <a:rPr lang="ru-RU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млн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руб.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9AD"/>
                    </a:solidFill>
                  </a:tcPr>
                </a:tc>
              </a:tr>
              <a:tr h="762338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Земельный налог</a:t>
                      </a:r>
                      <a:b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1 321 </a:t>
                      </a:r>
                      <a:r>
                        <a:rPr lang="ru-RU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млн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руб.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9AD"/>
                    </a:solidFill>
                  </a:tcPr>
                </a:tc>
              </a:tr>
              <a:tr h="762338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Арендная плата за землю</a:t>
                      </a:r>
                      <a:b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287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млн руб.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9AD"/>
                    </a:solidFill>
                  </a:tcPr>
                </a:tc>
              </a:tr>
              <a:tr h="762338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УСН</a:t>
                      </a:r>
                      <a:b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485 </a:t>
                      </a:r>
                      <a:r>
                        <a:rPr lang="ru-RU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млн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руб.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9AD"/>
                    </a:solidFill>
                  </a:tcPr>
                </a:tc>
              </a:tr>
              <a:tr h="799018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Доходы от компенсации затрат государства</a:t>
                      </a:r>
                      <a:b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1 211 </a:t>
                      </a:r>
                      <a:r>
                        <a:rPr lang="ru-RU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млн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руб.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9AD"/>
                    </a:solidFill>
                  </a:tcPr>
                </a:tc>
              </a:tr>
              <a:tr h="1337956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Прочие доходы (налог на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имущ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физ. лиц, ЕНВД за 4й кв., государственная пошлина, доходы от продажи активов,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штрафы и др.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b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607 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млн руб.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9A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0" y="492437"/>
          <a:ext cx="5755142" cy="6120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1"/>
          <p:cNvSpPr txBox="1"/>
          <p:nvPr/>
        </p:nvSpPr>
        <p:spPr>
          <a:xfrm>
            <a:off x="454001" y="4428561"/>
            <a:ext cx="779883" cy="481792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/>
              <a:t>УСН</a:t>
            </a:r>
            <a:endParaRPr lang="ru-RU" sz="2400" dirty="0"/>
          </a:p>
        </p:txBody>
      </p:sp>
      <p:sp>
        <p:nvSpPr>
          <p:cNvPr id="10" name="TextBox 1"/>
          <p:cNvSpPr txBox="1"/>
          <p:nvPr/>
        </p:nvSpPr>
        <p:spPr>
          <a:xfrm>
            <a:off x="276232" y="1702934"/>
            <a:ext cx="1245544" cy="86409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kern="1200" dirty="0" smtClean="0">
                <a:solidFill>
                  <a:schemeClr val="tx1"/>
                </a:solidFill>
              </a:rPr>
              <a:t>Компенсация </a:t>
            </a:r>
          </a:p>
          <a:p>
            <a:pPr algn="ctr"/>
            <a:r>
              <a:rPr lang="ru-RU" sz="2400" kern="1200" dirty="0" smtClean="0">
                <a:solidFill>
                  <a:schemeClr val="tx1"/>
                </a:solidFill>
              </a:rPr>
              <a:t>затрат </a:t>
            </a:r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054022" y="885766"/>
            <a:ext cx="1175657" cy="32592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rgbClr val="274A6C"/>
                </a:solidFill>
              </a:rPr>
              <a:t>млн</a:t>
            </a:r>
            <a:r>
              <a:rPr lang="ru-RU" sz="1600" dirty="0" smtClean="0">
                <a:solidFill>
                  <a:srgbClr val="274A6C"/>
                </a:solidFill>
              </a:rPr>
              <a:t> руб.</a:t>
            </a:r>
            <a:endParaRPr lang="ru-RU" sz="1600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908720"/>
          </a:xfrm>
        </p:spPr>
        <p:txBody>
          <a:bodyPr anchor="t">
            <a:noAutofit/>
          </a:bodyPr>
          <a:lstStyle/>
          <a:p>
            <a:pPr>
              <a:defRPr/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Поступления земельного налога, арендной платы за землю </a:t>
            </a:r>
            <a:br>
              <a:rPr lang="ru-RU" sz="2400" dirty="0" smtClean="0">
                <a:solidFill>
                  <a:schemeClr val="tx2"/>
                </a:solidFill>
                <a:latin typeface="+mn-lt"/>
              </a:rPr>
            </a:b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в 2021</a:t>
            </a:r>
            <a:r>
              <a:rPr lang="en-US" sz="2400" dirty="0" smtClean="0">
                <a:solidFill>
                  <a:schemeClr val="tx2"/>
                </a:solidFill>
                <a:latin typeface="+mn-lt"/>
              </a:rPr>
              <a:t>–</a:t>
            </a: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2023 годах</a:t>
            </a:r>
            <a:endParaRPr lang="ru-RU" sz="24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551633-07FA-4A45-8A6F-1F2F60E6661A}" type="slidenum">
              <a:rPr lang="ru-RU"/>
              <a:pPr>
                <a:defRPr/>
              </a:pPr>
              <a:t>18</a:t>
            </a:fld>
            <a:endParaRPr lang="ru-RU"/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86427762"/>
              </p:ext>
            </p:extLst>
          </p:nvPr>
        </p:nvGraphicFramePr>
        <p:xfrm>
          <a:off x="203542" y="788733"/>
          <a:ext cx="8712968" cy="32251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376486" y="3188879"/>
            <a:ext cx="8352928" cy="416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Поступления совокупных налогов в 2021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–</a:t>
            </a: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2023 годах</a:t>
            </a:r>
            <a:endParaRPr kumimoji="0" lang="ru-RU" sz="24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2" name="Содержимое 1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386427762"/>
              </p:ext>
            </p:extLst>
          </p:nvPr>
        </p:nvGraphicFramePr>
        <p:xfrm>
          <a:off x="147886" y="3695700"/>
          <a:ext cx="8568952" cy="3162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166256" y="3693226"/>
            <a:ext cx="1246908" cy="1270660"/>
          </a:xfrm>
          <a:prstGeom prst="roundRect">
            <a:avLst/>
          </a:prstGeom>
          <a:solidFill>
            <a:srgbClr val="C9A6E4">
              <a:alpha val="53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 2021 года будет отмена системы налогообложения в виде ЕНВД</a:t>
            </a:r>
            <a:endParaRPr kumimoji="0" lang="ru-RU" sz="120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840649" y="582917"/>
            <a:ext cx="1174750" cy="3683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err="1">
                <a:solidFill>
                  <a:srgbClr val="274A6C"/>
                </a:solidFill>
              </a:rPr>
              <a:t>млн</a:t>
            </a:r>
            <a:r>
              <a:rPr lang="ru-RU" sz="1600" dirty="0">
                <a:solidFill>
                  <a:srgbClr val="274A6C"/>
                </a:solidFill>
              </a:rPr>
              <a:t> руб.</a:t>
            </a:r>
            <a:endParaRPr lang="ru-RU" sz="1600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5008" y="154937"/>
            <a:ext cx="7629525" cy="838200"/>
          </a:xfrm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Безвозмездные поступления бюджета на </a:t>
            </a:r>
            <a:br>
              <a:rPr lang="ru-RU" sz="2400" dirty="0" smtClean="0">
                <a:solidFill>
                  <a:schemeClr val="tx2"/>
                </a:solidFill>
                <a:latin typeface="+mn-lt"/>
              </a:rPr>
            </a:b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2021 год и плановый период 2022–2023 годов</a:t>
            </a:r>
          </a:p>
        </p:txBody>
      </p:sp>
      <p:sp>
        <p:nvSpPr>
          <p:cNvPr id="15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320DBE-2296-4B72-AF6B-9F5310BAE233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40625" y="731838"/>
            <a:ext cx="1174750" cy="3683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err="1">
                <a:solidFill>
                  <a:srgbClr val="274A6C"/>
                </a:solidFill>
              </a:rPr>
              <a:t>млн</a:t>
            </a:r>
            <a:r>
              <a:rPr lang="ru-RU" sz="1600" dirty="0">
                <a:solidFill>
                  <a:srgbClr val="274A6C"/>
                </a:solidFill>
              </a:rPr>
              <a:t> руб.</a:t>
            </a:r>
            <a:endParaRPr lang="ru-RU" sz="1600" dirty="0"/>
          </a:p>
        </p:txBody>
      </p:sp>
      <p:graphicFrame>
        <p:nvGraphicFramePr>
          <p:cNvPr id="69" name="Таблица 68"/>
          <p:cNvGraphicFramePr>
            <a:graphicFrameLocks noGrp="1"/>
          </p:cNvGraphicFramePr>
          <p:nvPr/>
        </p:nvGraphicFramePr>
        <p:xfrm>
          <a:off x="541336" y="1358900"/>
          <a:ext cx="8193088" cy="2112175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3785004"/>
                <a:gridCol w="1542197"/>
                <a:gridCol w="1487606"/>
                <a:gridCol w="1378281"/>
              </a:tblGrid>
              <a:tr h="384175"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Наименование показателя</a:t>
                      </a:r>
                      <a:endParaRPr lang="ru-RU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2021 год</a:t>
                      </a:r>
                      <a:endParaRPr lang="ru-RU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2022 год</a:t>
                      </a:r>
                      <a:endParaRPr lang="ru-RU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2023 год</a:t>
                      </a:r>
                      <a:endParaRPr lang="ru-RU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поступления, в том числе: </a:t>
                      </a:r>
                      <a:endParaRPr lang="ru-RU" sz="1600" b="0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11 056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10 518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10 400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88000">
                <a:tc>
                  <a:txBody>
                    <a:bodyPr/>
                    <a:lstStyle/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Дотации 	</a:t>
                      </a:r>
                      <a:endParaRPr lang="ru-RU" sz="1600" b="0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1 078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540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371</a:t>
                      </a: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 	</a:t>
                      </a:r>
                      <a:endParaRPr lang="ru-RU" sz="1600" b="0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1 661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2 508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2 674</a:t>
                      </a: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85725" indent="0"/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 	</a:t>
                      </a:r>
                      <a:endParaRPr lang="ru-RU" sz="1600" b="0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7 047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7 037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7 038</a:t>
                      </a: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85725" indent="0"/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1 251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391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275</a:t>
                      </a: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 поступления </a:t>
                      </a:r>
                      <a:endParaRPr lang="ru-RU" sz="1600" b="0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</a:t>
                      </a:r>
                      <a:endParaRPr lang="ru-RU" sz="16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296883" y="3788229"/>
          <a:ext cx="3741717" cy="2879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371976" y="4132611"/>
          <a:ext cx="4381500" cy="22967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6863"/>
                <a:gridCol w="3994637"/>
              </a:tblGrid>
              <a:tr h="439064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Дотации </a:t>
                      </a:r>
                      <a:endParaRPr lang="ru-RU" sz="1400" b="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39064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Субсидии</a:t>
                      </a:r>
                      <a:endParaRPr lang="ru-RU" sz="14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39064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Субвенции</a:t>
                      </a:r>
                      <a:endParaRPr lang="ru-RU" sz="14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40506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39064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Прочие безвозмездные поступления</a:t>
                      </a:r>
                      <a:endParaRPr lang="ru-RU" sz="14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645722" y="3624571"/>
            <a:ext cx="1026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2021 год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755" y="154380"/>
            <a:ext cx="8704613" cy="736270"/>
          </a:xfrm>
        </p:spPr>
        <p:txBody>
          <a:bodyPr anchor="t"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Уважаемые жители Новокузнецкого городского округа!</a:t>
            </a:r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0719" y="1330654"/>
            <a:ext cx="7576460" cy="3765221"/>
          </a:xfrm>
        </p:spPr>
        <p:txBody>
          <a:bodyPr>
            <a:noAutofit/>
          </a:bodyPr>
          <a:lstStyle/>
          <a:p>
            <a:pPr marL="0" indent="447675" algn="just">
              <a:spcAft>
                <a:spcPts val="3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«</a:t>
            </a:r>
            <a:r>
              <a:rPr lang="ru-RU" sz="1400" b="1" dirty="0" smtClean="0">
                <a:solidFill>
                  <a:srgbClr val="002060"/>
                </a:solidFill>
              </a:rPr>
              <a:t>Бюджет для граждан</a:t>
            </a:r>
            <a:r>
              <a:rPr lang="ru-RU" sz="1400" dirty="0" smtClean="0">
                <a:solidFill>
                  <a:srgbClr val="002060"/>
                </a:solidFill>
              </a:rPr>
              <a:t>» – аналитический документ, разрабатываемый в целях предоставления гражданам актуальной информации о бюджете в формате, доступном для широкого круга пользователей. Внимательное изучение бюджета дает представление о намерениях власти, ее политике, распределении ею финансовых ресурсов, которые уплачиваются в виде налогов, различных сборов и пошлин физическими и юридическими лицами для проведения значимой для общества деятельности. Благодаря анализу бюджета можно установить, как распределяются денежные средства, расходуются ли они по назначению. </a:t>
            </a:r>
          </a:p>
          <a:p>
            <a:pPr marL="0" indent="447675" algn="just">
              <a:spcAft>
                <a:spcPts val="3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Настоящая информация в доступной форме знакомит граждан с основами бюджетного законодательства, целями, задачами и приоритетными направлениями бюджетной и налоговой политики Новокузнецкого городского округа, с основными показателями его социально-экономического развития. Кроме того, «</a:t>
            </a:r>
            <a:r>
              <a:rPr lang="ru-RU" sz="1400" b="1" dirty="0" smtClean="0">
                <a:solidFill>
                  <a:srgbClr val="002060"/>
                </a:solidFill>
              </a:rPr>
              <a:t>Бюджет для граждан</a:t>
            </a:r>
            <a:r>
              <a:rPr lang="ru-RU" sz="1400" dirty="0" smtClean="0">
                <a:solidFill>
                  <a:srgbClr val="002060"/>
                </a:solidFill>
              </a:rPr>
              <a:t>» познакомит Вас с положениями основного финансового документа – бюджета Новокузнецкого городского округа на 2021 год и плановый период 2022 и 2023 годов.</a:t>
            </a:r>
          </a:p>
          <a:p>
            <a:pPr marL="0" indent="447675" algn="just">
              <a:spcAft>
                <a:spcPts val="3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«</a:t>
            </a:r>
            <a:r>
              <a:rPr lang="ru-RU" sz="1400" b="1" dirty="0" smtClean="0">
                <a:solidFill>
                  <a:srgbClr val="002060"/>
                </a:solidFill>
              </a:rPr>
              <a:t>Бюджет для граждан</a:t>
            </a:r>
            <a:r>
              <a:rPr lang="ru-RU" sz="1400" dirty="0" smtClean="0">
                <a:solidFill>
                  <a:srgbClr val="002060"/>
                </a:solidFill>
              </a:rPr>
              <a:t>» нацелен на получение обратной связи от граждан, которым интересны современные проблемы муниципальных финансов в Новокузнецком городском округе.</a:t>
            </a:r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4922" y="4794637"/>
            <a:ext cx="1017767" cy="1574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23944" y="739781"/>
          <a:ext cx="8407730" cy="5292878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6341425"/>
                <a:gridCol w="1009402"/>
                <a:gridCol w="1056903"/>
              </a:tblGrid>
              <a:tr h="24839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Виды доходов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Нормативы %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2020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2021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362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 на доходы физических лиц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29,52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30,79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362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1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в т.ч. дополнительный норматив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14,52</a:t>
                      </a:r>
                      <a:endParaRPr lang="ru-RU" sz="1400" b="1" i="1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15,79</a:t>
                      </a:r>
                      <a:endParaRPr lang="ru-RU" sz="1400" b="1" i="1" u="none" strike="noStrike" dirty="0">
                        <a:solidFill>
                          <a:srgbClr val="00B05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362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Транспортный налог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</a:tr>
              <a:tr h="2362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 на имущество физических лиц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2362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Земельный налог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236256">
                <a:tc>
                  <a:txBody>
                    <a:bodyPr/>
                    <a:lstStyle/>
                    <a:p>
                      <a:pPr marL="0" marR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Налог, взимаемый в связи с применением упрощенной системы налогообложения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362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Единый налог на вмененный доход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362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 с применением патентной системе налогообложения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2362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Единый сельскохозяйственный налог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2362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Доходы от передачи в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аренду, продажи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зем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. участков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также средства от продажи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права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2357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Часть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приб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.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муницип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.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унитар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.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пред-ий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остающ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.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после уплаты налогов и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обязат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.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платежей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2362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Доходы от использования и продажи имущества, находящегося в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муниц.собственности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2362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60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60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362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Доходы от платных услуг, оказываемых муниципальными казенными учреждениями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362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Доходы от компенсации затрат государства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350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Доходы от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акцизов на нефтепродукты</a:t>
                      </a:r>
                      <a:endParaRPr lang="ru-RU" sz="1200" b="0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0,6967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135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0,7177</a:t>
                      </a:r>
                      <a:endParaRPr lang="ru-RU" sz="1400" b="0" i="0" u="none" strike="noStrike" kern="1200" dirty="0">
                        <a:solidFill>
                          <a:srgbClr val="00B05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36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Денежные взыскания вынесенные</a:t>
                      </a:r>
                      <a:r>
                        <a:rPr lang="ru-RU" sz="12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мировыми судьями, комиссиями по делам </a:t>
                      </a:r>
                      <a:r>
                        <a:rPr lang="ru-RU" sz="1200" b="0" i="0" u="none" strike="noStrike" kern="1200" baseline="0" dirty="0" err="1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несоверш-х</a:t>
                      </a:r>
                      <a:endParaRPr lang="ru-RU" sz="12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50</a:t>
                      </a:r>
                    </a:p>
                  </a:txBody>
                  <a:tcPr marL="9525" marR="9525" marT="9525" marB="0" anchor="ctr"/>
                </a:tc>
              </a:tr>
              <a:tr h="236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Денежные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взыскания за нарушения муниципальных правовых актов (</a:t>
                      </a:r>
                      <a:r>
                        <a:rPr lang="ru-RU" sz="1200" b="0" i="0" u="none" strike="noStrike" baseline="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администр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. комиссии)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2362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Государственная пошлина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(по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месту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гос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.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регистрации, 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соверш.юридич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.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значимых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действий)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2362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Задолженность по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отменённым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налогам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123949" y="3"/>
            <a:ext cx="7515225" cy="777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chemeClr val="tx2"/>
                </a:solidFill>
                <a:ea typeface="+mj-ea"/>
                <a:cs typeface="+mj-cs"/>
              </a:rPr>
              <a:t>Нормативы отчислений от налоговых и неналоговых доходов в бюджет города Новокузнецка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1782" y="6062349"/>
            <a:ext cx="8640960" cy="6353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350" i="1" dirty="0" smtClean="0">
                <a:solidFill>
                  <a:schemeClr val="tx1"/>
                </a:solidFill>
              </a:rPr>
              <a:t>На плановый период 2022-2023гг. дополнительные нормативы отчислений: НДФЛ  - 15,80% и 15,84% соответственно.  Все остальные нормативы соответствуют 2021 году</a:t>
            </a:r>
            <a:endParaRPr lang="ru-RU" sz="135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03159" y="1057523"/>
            <a:ext cx="5464610" cy="5589767"/>
          </a:xfrm>
        </p:spPr>
        <p:txBody>
          <a:bodyPr>
            <a:noAutofit/>
          </a:bodyPr>
          <a:lstStyle/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Реализация комплекса мероприятий, направленных  на сокращение неформальной занятости , содействие по вовлечению граждан в предпринимательскую деятельность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Проведение мероприятий по повышению эффективности управления муниципальной собственностью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Выявление незарегистрированных объектов недвижимости для последующей постановки на кадастровый и налоговый учет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Выявление земельных участков, используемых без оформления договорных отношений, и возмещение стоимости неосновательного обогащения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Работа с администраторами доходов бюджета города, направленная на усиление контроля за полным и своевременным поступлением доходов, выявление скрытых резервов, а также осуществление мер принудительного взыскания задолженности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Активное взаимодействие с налоговыми органами, службой судебных приставов по усилению налоговой дисциплины, снижению сложившейся недоимки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Проведение работы по формированию наиболее полной и достоверной налоговой базы по налогу на имущество физических лиц, земельному налогу и арендной платы за земельные участки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Организация работы по информированию граждан о сроках уплаты налогов, необходимости своевременной и полной их уплаты в бюджет, а также о современных способах уплаты с помощью электронных сервисов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Стимулирование инвестиционной активности для обеспечения экономического роста городского округа </a:t>
            </a:r>
          </a:p>
          <a:p>
            <a:pPr marL="447675" indent="-447675" defTabSz="457200"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Работа в рамках реализации Плана мероприятий по финансовому оздоровлению Новокузнецкого городского округа; Плана мероприятий по увеличению налоговых и неналоговых доходов бюджета города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Осуществление работы по повышению эффективности межбюджетных отношений и привлечению в городской бюджет дополнительных финансовых ресурсов.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3334" y="5635627"/>
            <a:ext cx="553916" cy="988739"/>
          </a:xfrm>
          <a:prstGeom prst="rect">
            <a:avLst/>
          </a:prstGeom>
        </p:spPr>
      </p:pic>
      <p:sp>
        <p:nvSpPr>
          <p:cNvPr id="8" name="Выноска-облако 7"/>
          <p:cNvSpPr/>
          <p:nvPr/>
        </p:nvSpPr>
        <p:spPr>
          <a:xfrm>
            <a:off x="323850" y="1790701"/>
            <a:ext cx="2943225" cy="2552700"/>
          </a:xfrm>
          <a:prstGeom prst="cloudCallout">
            <a:avLst>
              <a:gd name="adj1" fmla="val -35953"/>
              <a:gd name="adj2" fmla="val 97171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Меры, принимаемые для улучшения финансового положения и платежеспособности муниципального образования</a:t>
            </a:r>
            <a:endParaRPr lang="ru-RU" sz="1100" b="1" i="1" dirty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123949" y="2"/>
            <a:ext cx="7515225" cy="10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chemeClr val="tx2"/>
                </a:solidFill>
                <a:ea typeface="+mj-ea"/>
                <a:cs typeface="+mj-cs"/>
              </a:rPr>
              <a:t>Основные мероприятия по мобилизации доходов бюджета</a:t>
            </a:r>
          </a:p>
        </p:txBody>
      </p:sp>
    </p:spTree>
    <p:extLst>
      <p:ext uri="{BB962C8B-B14F-4D97-AF65-F5344CB8AC3E}">
        <p14:creationId xmlns:p14="http://schemas.microsoft.com/office/powerpoint/2010/main" xmlns="" val="21224579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1CE7D-2900-40C4-877E-E8D0735265D9}" type="slidenum">
              <a:rPr lang="ru-RU"/>
              <a:pPr/>
              <a:t>22</a:t>
            </a:fld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93299" y="710076"/>
            <a:ext cx="8322810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srgbClr val="002060"/>
                </a:solidFill>
              </a:rPr>
              <a:t>Формирование расходов осуществляется в соответствии с расходными обязательствами, законодательно закрепленными за соответствующими уровнями бюджетов.  </a:t>
            </a:r>
          </a:p>
          <a:p>
            <a:pPr lvl="0"/>
            <a:r>
              <a:rPr lang="ru-RU" sz="1600" dirty="0" smtClean="0">
                <a:solidFill>
                  <a:srgbClr val="002060"/>
                </a:solidFill>
              </a:rPr>
              <a:t>Бюджет формируется: по разделам, по ведомствам, по государственным программам.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Для этого применяется бюджетная классификация:</a:t>
            </a:r>
          </a:p>
          <a:p>
            <a:endParaRPr lang="ru-RU" sz="1400" dirty="0" smtClean="0">
              <a:solidFill>
                <a:srgbClr val="002060"/>
              </a:solidFill>
            </a:endParaRPr>
          </a:p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</a:rPr>
              <a:t>Функциональная</a:t>
            </a:r>
            <a:r>
              <a:rPr lang="ru-RU" sz="1400" dirty="0" smtClean="0">
                <a:solidFill>
                  <a:srgbClr val="002060"/>
                </a:solidFill>
              </a:rPr>
              <a:t> классификация </a:t>
            </a:r>
          </a:p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</a:rPr>
              <a:t>Ведомственная</a:t>
            </a:r>
            <a:r>
              <a:rPr lang="ru-RU" sz="1400" dirty="0" smtClean="0">
                <a:solidFill>
                  <a:srgbClr val="002060"/>
                </a:solidFill>
              </a:rPr>
              <a:t> классификация </a:t>
            </a:r>
          </a:p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 Классификация </a:t>
            </a:r>
            <a:r>
              <a:rPr lang="ru-RU" sz="1400" b="1" dirty="0" smtClean="0">
                <a:solidFill>
                  <a:srgbClr val="002060"/>
                </a:solidFill>
              </a:rPr>
              <a:t>по муниципальным программам</a:t>
            </a:r>
          </a:p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endParaRPr lang="ru-RU" sz="1400" b="1" dirty="0" smtClean="0">
              <a:solidFill>
                <a:srgbClr val="002060"/>
              </a:solidFill>
            </a:endParaRPr>
          </a:p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endParaRPr lang="ru-RU" sz="1400" b="1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Ведомственная</a:t>
            </a:r>
            <a:r>
              <a:rPr lang="ru-RU" sz="1400" dirty="0" smtClean="0">
                <a:solidFill>
                  <a:srgbClr val="002060"/>
                </a:solidFill>
              </a:rPr>
              <a:t> классификация непосредственно связана со структурой управления, она отображает группировку юридических лиц, получающих бюджетные средства (комитеты, управления, администрации районов и города)</a:t>
            </a:r>
          </a:p>
          <a:p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Функциональная</a:t>
            </a:r>
            <a:r>
              <a:rPr lang="ru-RU" sz="1400" dirty="0" smtClean="0">
                <a:solidFill>
                  <a:srgbClr val="002060"/>
                </a:solidFill>
              </a:rPr>
              <a:t> классификация отражает направление средств бюджета на выполнение основных функций государства (образование, культура, здравоохранение, социальная политика, физическая культура и т. </a:t>
            </a:r>
            <a:r>
              <a:rPr lang="ru-RU" sz="1400" dirty="0" err="1" smtClean="0">
                <a:solidFill>
                  <a:srgbClr val="002060"/>
                </a:solidFill>
              </a:rPr>
              <a:t>д</a:t>
            </a:r>
            <a:r>
              <a:rPr lang="ru-RU" sz="1400" dirty="0" smtClean="0">
                <a:solidFill>
                  <a:srgbClr val="002060"/>
                </a:solidFill>
              </a:rPr>
              <a:t>).</a:t>
            </a:r>
          </a:p>
          <a:p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Муниципальная программа - </a:t>
            </a:r>
            <a:r>
              <a:rPr lang="ru-RU" sz="1400" dirty="0" smtClean="0">
                <a:solidFill>
                  <a:srgbClr val="002060"/>
                </a:solidFill>
              </a:rPr>
              <a:t>комплекс мероприятий, взаимоувязанных по ресурсам, исполнителям и срокам реализации, направленных на достижение социально-значимых результатов для города Новокузнецка и его жителей. 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Это документ, определяющий:</a:t>
            </a:r>
          </a:p>
          <a:p>
            <a:pPr>
              <a:buClr>
                <a:srgbClr val="FF0000"/>
              </a:buClr>
              <a:buSzPct val="120000"/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 цели и задачи реализуемой политики в определенной сфере;</a:t>
            </a:r>
          </a:p>
          <a:p>
            <a:pPr>
              <a:buClr>
                <a:srgbClr val="FF0000"/>
              </a:buClr>
              <a:buSzPct val="120000"/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 способы их достижения; </a:t>
            </a:r>
          </a:p>
          <a:p>
            <a:pPr>
              <a:buClr>
                <a:srgbClr val="FF0000"/>
              </a:buClr>
              <a:buSzPct val="120000"/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объемы используемых финансовых ресурсов.</a:t>
            </a:r>
          </a:p>
          <a:p>
            <a:endParaRPr lang="ru-RU" sz="1400" dirty="0" smtClean="0"/>
          </a:p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endParaRPr lang="ru-RU" sz="1400" b="1" dirty="0" smtClean="0">
              <a:solidFill>
                <a:srgbClr val="002060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306900" y="143584"/>
            <a:ext cx="5419387" cy="5411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R="0" lvl="0" indent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2"/>
                </a:solidFill>
                <a:ea typeface="+mj-ea"/>
                <a:cs typeface="+mj-cs"/>
              </a:rPr>
              <a:t>3. РАСХОДЫ БЮДЖЕТА</a:t>
            </a:r>
            <a:endParaRPr lang="ru-RU" sz="3200" b="1" dirty="0">
              <a:solidFill>
                <a:schemeClr val="tx2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129728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AE4E4D-B2F6-4ACB-B5D3-5C0065129303}" type="slidenum">
              <a:rPr lang="ru-RU"/>
              <a:pPr>
                <a:defRPr/>
              </a:pPr>
              <a:t>23</a:t>
            </a:fld>
            <a:endParaRPr lang="ru-RU" dirty="0"/>
          </a:p>
        </p:txBody>
      </p:sp>
      <p:graphicFrame>
        <p:nvGraphicFramePr>
          <p:cNvPr id="20" name="Содержимое 4"/>
          <p:cNvGraphicFramePr>
            <a:graphicFrameLocks/>
          </p:cNvGraphicFramePr>
          <p:nvPr/>
        </p:nvGraphicFramePr>
        <p:xfrm>
          <a:off x="251520" y="2708920"/>
          <a:ext cx="2736999" cy="28081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27088" y="115888"/>
            <a:ext cx="70580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atin typeface="+mj-lt"/>
                <a:ea typeface="+mj-ea"/>
                <a:cs typeface="+mj-cs"/>
              </a:rPr>
              <a:t>Расходы бюджета на </a:t>
            </a:r>
            <a:r>
              <a:rPr lang="ru-RU" sz="2800" b="1" dirty="0" smtClean="0">
                <a:latin typeface="+mj-lt"/>
                <a:ea typeface="+mj-ea"/>
                <a:cs typeface="+mj-cs"/>
              </a:rPr>
              <a:t>2021-2023 </a:t>
            </a:r>
            <a:r>
              <a:rPr lang="ru-RU" sz="2800" b="1" dirty="0">
                <a:latin typeface="+mj-lt"/>
                <a:ea typeface="+mj-ea"/>
                <a:cs typeface="+mj-cs"/>
              </a:rPr>
              <a:t>годы</a:t>
            </a:r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7848600" y="333375"/>
            <a:ext cx="1295400" cy="431800"/>
          </a:xfrm>
          <a:prstGeom prst="wedgeRectCallout">
            <a:avLst/>
          </a:prstGeom>
          <a:solidFill>
            <a:schemeClr val="bg2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800" dirty="0" smtClean="0">
                <a:solidFill>
                  <a:sysClr val="windowText" lastClr="000000"/>
                </a:solidFill>
                <a:cs typeface="Times New Roman" pitchFamily="18" charset="0"/>
              </a:rPr>
              <a:t>Млн </a:t>
            </a:r>
            <a:r>
              <a:rPr lang="ru-RU" sz="1800" dirty="0" smtClean="0">
                <a:solidFill>
                  <a:schemeClr val="tx1"/>
                </a:solidFill>
                <a:cs typeface="Times New Roman" pitchFamily="18" charset="0"/>
              </a:rPr>
              <a:t>руб</a:t>
            </a:r>
            <a:r>
              <a:rPr lang="en-US" sz="1800" dirty="0" smtClean="0">
                <a:solidFill>
                  <a:schemeClr val="tx1"/>
                </a:solidFill>
                <a:cs typeface="Times New Roman" pitchFamily="18" charset="0"/>
              </a:rPr>
              <a:t>.</a:t>
            </a:r>
            <a:r>
              <a:rPr lang="ru-RU" sz="1800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800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6" name="Object 3"/>
          <p:cNvGraphicFramePr>
            <a:graphicFrameLocks/>
          </p:cNvGraphicFramePr>
          <p:nvPr/>
        </p:nvGraphicFramePr>
        <p:xfrm>
          <a:off x="2987824" y="2708920"/>
          <a:ext cx="2880320" cy="2807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7" name="Object 4"/>
          <p:cNvGraphicFramePr>
            <a:graphicFrameLocks/>
          </p:cNvGraphicFramePr>
          <p:nvPr/>
        </p:nvGraphicFramePr>
        <p:xfrm>
          <a:off x="6012160" y="2708920"/>
          <a:ext cx="2952328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4860032" y="6093296"/>
            <a:ext cx="1081087" cy="28733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11188" y="6092825"/>
            <a:ext cx="1081087" cy="2889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6084168" y="6021288"/>
            <a:ext cx="270676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latin typeface="+mn-lt"/>
                <a:cs typeface="Arial" pitchFamily="34" charset="0"/>
              </a:rPr>
              <a:t>Переданные полномочия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908175" y="6021288"/>
            <a:ext cx="25198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>
                <a:latin typeface="+mn-lt"/>
                <a:cs typeface="Arial" pitchFamily="34" charset="0"/>
              </a:rPr>
              <a:t>Местные полномочия</a:t>
            </a:r>
          </a:p>
        </p:txBody>
      </p:sp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323529" y="1196752"/>
          <a:ext cx="8640960" cy="103632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880320"/>
                <a:gridCol w="2880320"/>
                <a:gridCol w="2880320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2021 год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2022 год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2023 год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19 049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18 517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18 516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0034BE65-D03A-4C7F-AA65-DDEDBE111AF8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89300" y="1403286"/>
          <a:ext cx="8311081" cy="4372825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464843"/>
                <a:gridCol w="764551"/>
                <a:gridCol w="1025619"/>
                <a:gridCol w="1053590"/>
                <a:gridCol w="1002478"/>
              </a:tblGrid>
              <a:tr h="3976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Наименование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/>
                        <a:t>Раздел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План 2021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План 2022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План 2023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9412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/>
                        <a:t>Общегосударственные вопросы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/>
                        <a:t>01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536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477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476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39766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/>
                        <a:t>Национальная безопасность и правоохранительная деятельность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/>
                        <a:t>03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150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124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124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/>
                        <a:t>Национальная экономика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04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4 605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4 425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4 124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/>
                        <a:t>Жилищно-коммунальное хозяйство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05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3 235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430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2 719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/>
                        <a:t>Охрана окружающей среды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06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32585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/>
                        <a:t>Образование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07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ru-RU" sz="130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111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7 766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7 769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/>
                        <a:t>Культура и кинематография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/>
                        <a:t>08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530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525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524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78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/>
                        <a:t>Социальная политика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10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130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389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1 509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1 399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/>
                        <a:t>Физическая культура и спорт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11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271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741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625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/>
                        <a:t>Средства массовой информации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12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/>
                        <a:t>Обслуживание государственного и муниципального долга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13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212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295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320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341117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/>
                        <a:t>Условно утверждаемые расходы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99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426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3976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Итого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19 049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18 517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18 516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7386452" y="748139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367073" y="0"/>
            <a:ext cx="6418907" cy="1028699"/>
          </a:xfrm>
        </p:spPr>
        <p:txBody>
          <a:bodyPr anchor="b">
            <a:noAutofit/>
          </a:bodyPr>
          <a:lstStyle/>
          <a:p>
            <a:pPr lvl="0">
              <a:defRPr/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Функциональная структура расходов городского бюджета на 2021-2023 годы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25</a:t>
            </a:fld>
            <a:endParaRPr lang="en-US" dirty="0"/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368681" y="1195017"/>
          <a:ext cx="8562668" cy="35045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Скругленный прямоугольник 18"/>
          <p:cNvSpPr/>
          <p:nvPr/>
        </p:nvSpPr>
        <p:spPr>
          <a:xfrm>
            <a:off x="7543868" y="781280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240325" y="217283"/>
            <a:ext cx="6590923" cy="815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Функциональная структура расходов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городского бюджета на 2021 год</a:t>
            </a:r>
          </a:p>
        </p:txBody>
      </p:sp>
      <p:graphicFrame>
        <p:nvGraphicFramePr>
          <p:cNvPr id="20" name="Диаграмма 19"/>
          <p:cNvGraphicFramePr/>
          <p:nvPr/>
        </p:nvGraphicFramePr>
        <p:xfrm>
          <a:off x="3995936" y="2458528"/>
          <a:ext cx="4859079" cy="3062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34837" y="5641675"/>
            <a:ext cx="81002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</a:rPr>
              <a:t>Функциональная</a:t>
            </a:r>
            <a:r>
              <a:rPr lang="ru-RU" sz="1600" dirty="0" smtClean="0">
                <a:solidFill>
                  <a:srgbClr val="002060"/>
                </a:solidFill>
              </a:rPr>
              <a:t> классификация отражает направление средств бюджета на выполнение основных функций государства (образование, культура, социальная политика, физическая культура и т. </a:t>
            </a:r>
            <a:r>
              <a:rPr lang="ru-RU" sz="1600" dirty="0" err="1" smtClean="0">
                <a:solidFill>
                  <a:srgbClr val="002060"/>
                </a:solidFill>
              </a:rPr>
              <a:t>д</a:t>
            </a:r>
            <a:r>
              <a:rPr lang="ru-RU" sz="1600" dirty="0" smtClean="0">
                <a:solidFill>
                  <a:srgbClr val="002060"/>
                </a:solidFill>
              </a:rPr>
              <a:t>).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7886738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0034BE65-D03A-4C7F-AA65-DDEDBE111AF8}" type="slidenum">
              <a:rPr lang="ru-RU" smtClean="0"/>
              <a:pPr>
                <a:defRPr/>
              </a:pPr>
              <a:t>26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88887" y="878817"/>
          <a:ext cx="8166225" cy="5840353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335527"/>
                <a:gridCol w="989384"/>
                <a:gridCol w="1008529"/>
                <a:gridCol w="832785"/>
              </a:tblGrid>
              <a:tr h="4172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Наименование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План 2021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План 2022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План 2023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46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Администрация </a:t>
                      </a:r>
                      <a:r>
                        <a:rPr lang="ru-RU" sz="1400" u="none" strike="noStrike" dirty="0" smtClean="0"/>
                        <a:t>города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617,00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983,00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1 104,00</a:t>
                      </a:r>
                    </a:p>
                  </a:txBody>
                  <a:tcPr marL="9525" marR="9525" marT="9525" marB="0" anchor="b"/>
                </a:tc>
              </a:tr>
              <a:tr h="2013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Администрация Центрального </a:t>
                      </a:r>
                      <a:r>
                        <a:rPr lang="ru-RU" sz="1400" u="none" strike="noStrike" dirty="0" smtClean="0"/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38,00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35,00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35,00</a:t>
                      </a:r>
                    </a:p>
                  </a:txBody>
                  <a:tcPr marL="9525" marR="9525" marT="9525" marB="0" anchor="b"/>
                </a:tc>
              </a:tr>
              <a:tr h="21009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жилищно-коммунального хозяйства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1 758,00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2 022,00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1 917,00</a:t>
                      </a:r>
                    </a:p>
                  </a:txBody>
                  <a:tcPr marL="9525" marR="9525" marT="9525" marB="0" anchor="b"/>
                </a:tc>
              </a:tr>
              <a:tr h="21885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по управлению муниципальным имуществом города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910,00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522,00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918,00</a:t>
                      </a:r>
                    </a:p>
                  </a:txBody>
                  <a:tcPr marL="9525" marR="9525" marT="9525" marB="0" anchor="b"/>
                </a:tc>
              </a:tr>
              <a:tr h="21722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градостроительства и земельных </a:t>
                      </a:r>
                      <a:r>
                        <a:rPr lang="ru-RU" sz="1400" u="none" strike="noStrike" dirty="0" smtClean="0"/>
                        <a:t>ресурсов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62,00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59,00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59,00</a:t>
                      </a:r>
                    </a:p>
                  </a:txBody>
                  <a:tcPr marL="9525" marR="9525" marT="9525" marB="0" anchor="b"/>
                </a:tc>
              </a:tr>
              <a:tr h="21213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Администрация Орджоникидзевского </a:t>
                      </a:r>
                      <a:r>
                        <a:rPr lang="ru-RU" sz="1400" u="none" strike="noStrike" dirty="0" smtClean="0"/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38,00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26,00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26,00</a:t>
                      </a:r>
                    </a:p>
                  </a:txBody>
                  <a:tcPr marL="9525" marR="9525" marT="9525" marB="0" anchor="b"/>
                </a:tc>
              </a:tr>
              <a:tr h="21009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по делам </a:t>
                      </a:r>
                      <a:r>
                        <a:rPr lang="ru-RU" sz="1400" u="none" strike="noStrike" dirty="0" smtClean="0"/>
                        <a:t>молодежи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9,00</a:t>
                      </a:r>
                    </a:p>
                  </a:txBody>
                  <a:tcPr marL="9525" marR="9525" marT="9525" marB="0" anchor="b"/>
                </a:tc>
              </a:tr>
              <a:tr h="21963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образования и </a:t>
                      </a:r>
                      <a:r>
                        <a:rPr lang="ru-RU" sz="1400" u="none" strike="noStrike" dirty="0" smtClean="0"/>
                        <a:t>науки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7 806,00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7 463,00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7 451,00</a:t>
                      </a:r>
                    </a:p>
                  </a:txBody>
                  <a:tcPr marL="9525" marR="9525" marT="9525" marB="0" anchor="b"/>
                </a:tc>
              </a:tr>
              <a:tr h="218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Управление </a:t>
                      </a:r>
                      <a:r>
                        <a:rPr lang="ru-RU" sz="1400" u="none" strike="noStrike" dirty="0" smtClean="0"/>
                        <a:t>культуры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777,00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773,00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772,00</a:t>
                      </a:r>
                    </a:p>
                  </a:txBody>
                  <a:tcPr marL="9525" marR="9525" marT="9525" marB="0" anchor="b"/>
                </a:tc>
              </a:tr>
              <a:tr h="20959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по физической культуре, спорту и </a:t>
                      </a:r>
                      <a:r>
                        <a:rPr lang="ru-RU" sz="1400" u="none" strike="noStrike" dirty="0" smtClean="0"/>
                        <a:t>туризму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271,00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741,00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625,00</a:t>
                      </a:r>
                    </a:p>
                  </a:txBody>
                  <a:tcPr marL="9525" marR="9525" marT="9525" marB="0" anchor="b"/>
                </a:tc>
              </a:tr>
              <a:tr h="22981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социальной </a:t>
                      </a:r>
                      <a:r>
                        <a:rPr lang="ru-RU" sz="1400" u="none" strike="noStrike" dirty="0" smtClean="0"/>
                        <a:t>защиты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1 092,00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1 092,00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1 112,00</a:t>
                      </a:r>
                    </a:p>
                  </a:txBody>
                  <a:tcPr marL="9525" marR="9525" marT="9525" marB="0" anchor="b"/>
                </a:tc>
              </a:tr>
              <a:tr h="15910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Муниципальная избирательная </a:t>
                      </a:r>
                      <a:r>
                        <a:rPr lang="ru-RU" sz="1400" u="none" strike="noStrike" dirty="0" smtClean="0"/>
                        <a:t>комиссия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6,00</a:t>
                      </a:r>
                    </a:p>
                  </a:txBody>
                  <a:tcPr marL="9525" marR="9525" marT="9525" marB="0" anchor="b"/>
                </a:tc>
              </a:tr>
              <a:tr h="19770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Администрация Куйбышевского </a:t>
                      </a:r>
                      <a:r>
                        <a:rPr lang="ru-RU" sz="1400" u="none" strike="noStrike" dirty="0" smtClean="0"/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35,00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26,00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25,00</a:t>
                      </a:r>
                    </a:p>
                  </a:txBody>
                  <a:tcPr marL="9525" marR="9525" marT="9525" marB="0" anchor="b"/>
                </a:tc>
              </a:tr>
              <a:tr h="20005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Администрация Новоильинского </a:t>
                      </a:r>
                      <a:r>
                        <a:rPr lang="ru-RU" sz="1400" u="none" strike="noStrike" dirty="0" smtClean="0"/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23,00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22,00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22,00</a:t>
                      </a:r>
                    </a:p>
                  </a:txBody>
                  <a:tcPr marL="9525" marR="9525" marT="9525" marB="0" anchor="b"/>
                </a:tc>
              </a:tr>
              <a:tr h="2033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Управление капитального </a:t>
                      </a:r>
                      <a:r>
                        <a:rPr lang="ru-RU" sz="1400" u="none" strike="noStrike" dirty="0" smtClean="0"/>
                        <a:t>строительства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1 265,00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702,00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714,00</a:t>
                      </a:r>
                    </a:p>
                  </a:txBody>
                  <a:tcPr marL="9525" marR="9525" marT="9525" marB="0" anchor="b"/>
                </a:tc>
              </a:tr>
              <a:tr h="19446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охраны окружающей среды и природных </a:t>
                      </a:r>
                      <a:r>
                        <a:rPr lang="ru-RU" sz="1400" u="none" strike="noStrike" dirty="0" smtClean="0"/>
                        <a:t>ресурсов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5,00</a:t>
                      </a:r>
                    </a:p>
                  </a:txBody>
                  <a:tcPr marL="9525" marR="9525" marT="9525" marB="0" anchor="b"/>
                </a:tc>
              </a:tr>
              <a:tr h="1679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городского контроля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16,00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16,00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16,00</a:t>
                      </a:r>
                    </a:p>
                  </a:txBody>
                  <a:tcPr marL="9525" marR="9525" marT="9525" marB="0" anchor="b"/>
                </a:tc>
              </a:tr>
              <a:tr h="17678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Новокузнецкий городской Совет народных депутатов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12,00</a:t>
                      </a:r>
                    </a:p>
                  </a:txBody>
                  <a:tcPr marL="9525" marR="9525" marT="9525" marB="0" anchor="b"/>
                </a:tc>
              </a:tr>
              <a:tr h="1856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Администрация Кузнецкого </a:t>
                      </a:r>
                      <a:r>
                        <a:rPr lang="ru-RU" sz="1400" u="none" strike="noStrike" dirty="0" smtClean="0"/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26,00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20,00</a:t>
                      </a:r>
                    </a:p>
                  </a:txBody>
                  <a:tcPr marL="9525" marR="9525" marT="9525" marB="0" anchor="b"/>
                </a:tc>
              </a:tr>
              <a:tr h="1944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Управление дорожно-коммунального хозяйства и </a:t>
                      </a:r>
                      <a:r>
                        <a:rPr lang="ru-RU" sz="1400" u="none" strike="noStrike" dirty="0" smtClean="0"/>
                        <a:t>благоустройства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1 101,00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1 035,00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1 026,00</a:t>
                      </a:r>
                    </a:p>
                  </a:txBody>
                  <a:tcPr marL="9525" marR="9525" marT="9525" marB="0" anchor="b"/>
                </a:tc>
              </a:tr>
              <a:tr h="167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Управление по транспорту и </a:t>
                      </a:r>
                      <a:r>
                        <a:rPr lang="ru-RU" sz="1400" u="none" strike="noStrike" dirty="0" smtClean="0"/>
                        <a:t>связи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2 876,00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2 658,00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2 352,00</a:t>
                      </a:r>
                    </a:p>
                  </a:txBody>
                  <a:tcPr marL="9525" marR="9525" marT="9525" marB="0" anchor="b"/>
                </a:tc>
              </a:tr>
              <a:tr h="2033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Администрация Заводского </a:t>
                      </a:r>
                      <a:r>
                        <a:rPr lang="ru-RU" sz="1400" u="none" strike="noStrike" dirty="0" smtClean="0"/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27,00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24,00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23,00</a:t>
                      </a:r>
                    </a:p>
                  </a:txBody>
                  <a:tcPr marL="9525" marR="9525" marT="9525" marB="0" anchor="b"/>
                </a:tc>
              </a:tr>
              <a:tr h="1679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Управление опеки и </a:t>
                      </a:r>
                      <a:r>
                        <a:rPr lang="ru-RU" sz="1400" u="none" strike="noStrike" dirty="0" smtClean="0"/>
                        <a:t>попечительства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264,00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264,00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265,00</a:t>
                      </a:r>
                    </a:p>
                  </a:txBody>
                  <a:tcPr marL="9525" marR="9525" marT="9525" marB="0" anchor="b"/>
                </a:tc>
              </a:tr>
              <a:tr h="26597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Итого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19 049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latin typeface="+mn-lt"/>
                        </a:rPr>
                        <a:t>18 517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latin typeface="+mn-lt"/>
                        </a:rPr>
                        <a:t>18</a:t>
                      </a:r>
                      <a:r>
                        <a:rPr lang="ru-RU" sz="1200" u="none" strike="noStrike" baseline="0" dirty="0" smtClean="0">
                          <a:latin typeface="+mn-lt"/>
                        </a:rPr>
                        <a:t> 516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7863529" y="294915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287561" y="95416"/>
            <a:ext cx="7079810" cy="715617"/>
          </a:xfrm>
        </p:spPr>
        <p:txBody>
          <a:bodyPr anchor="b">
            <a:noAutofit/>
          </a:bodyPr>
          <a:lstStyle/>
          <a:p>
            <a:pPr>
              <a:defRPr/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Ведомственная структура расходов </a:t>
            </a:r>
            <a:br>
              <a:rPr lang="ru-RU" sz="2400" dirty="0" smtClean="0">
                <a:solidFill>
                  <a:schemeClr val="tx2"/>
                </a:solidFill>
                <a:latin typeface="+mn-lt"/>
              </a:rPr>
            </a:b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городского бюджета на 2021-2023 годы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Номер слайда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86873" y="1630723"/>
            <a:ext cx="5900737" cy="418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Содержимое 4"/>
          <p:cNvSpPr txBox="1">
            <a:spLocks/>
          </p:cNvSpPr>
          <p:nvPr/>
        </p:nvSpPr>
        <p:spPr>
          <a:xfrm>
            <a:off x="390523" y="4752975"/>
            <a:ext cx="990601" cy="171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 41 %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5" name="Содержимое 4"/>
          <p:cNvSpPr txBox="1">
            <a:spLocks/>
          </p:cNvSpPr>
          <p:nvPr/>
        </p:nvSpPr>
        <p:spPr>
          <a:xfrm>
            <a:off x="1562099" y="2948252"/>
            <a:ext cx="987678" cy="23309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400" b="1" dirty="0" smtClean="0">
                <a:latin typeface="+mj-lt"/>
              </a:rPr>
              <a:t>15,1 %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6" name="Содержимое 4"/>
          <p:cNvSpPr txBox="1">
            <a:spLocks/>
          </p:cNvSpPr>
          <p:nvPr/>
        </p:nvSpPr>
        <p:spPr>
          <a:xfrm>
            <a:off x="5908109" y="2514600"/>
            <a:ext cx="845116" cy="1905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4,8%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7" name="Содержимое 4"/>
          <p:cNvSpPr txBox="1">
            <a:spLocks/>
          </p:cNvSpPr>
          <p:nvPr/>
        </p:nvSpPr>
        <p:spPr>
          <a:xfrm>
            <a:off x="3069659" y="5130791"/>
            <a:ext cx="883215" cy="2127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1,4 %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8" name="Содержимое 4"/>
          <p:cNvSpPr txBox="1">
            <a:spLocks/>
          </p:cNvSpPr>
          <p:nvPr/>
        </p:nvSpPr>
        <p:spPr>
          <a:xfrm>
            <a:off x="3552825" y="1447801"/>
            <a:ext cx="866775" cy="219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6,6%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9" name="Содержимое 4"/>
          <p:cNvSpPr txBox="1">
            <a:spLocks/>
          </p:cNvSpPr>
          <p:nvPr/>
        </p:nvSpPr>
        <p:spPr>
          <a:xfrm>
            <a:off x="5927160" y="3695700"/>
            <a:ext cx="854640" cy="1809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3,2 %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0" name="Содержимое 4"/>
          <p:cNvSpPr txBox="1">
            <a:spLocks/>
          </p:cNvSpPr>
          <p:nvPr/>
        </p:nvSpPr>
        <p:spPr>
          <a:xfrm>
            <a:off x="6236167" y="3112682"/>
            <a:ext cx="930841" cy="259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4,1 %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1" name="Содержимое 4"/>
          <p:cNvSpPr txBox="1">
            <a:spLocks/>
          </p:cNvSpPr>
          <p:nvPr/>
        </p:nvSpPr>
        <p:spPr>
          <a:xfrm>
            <a:off x="4928806" y="1859549"/>
            <a:ext cx="864165" cy="2264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5,8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2" name="Содержимое 4"/>
          <p:cNvSpPr txBox="1">
            <a:spLocks/>
          </p:cNvSpPr>
          <p:nvPr/>
        </p:nvSpPr>
        <p:spPr>
          <a:xfrm>
            <a:off x="2409826" y="2032190"/>
            <a:ext cx="1152524" cy="2061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 9,2 %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3" name="Содержимое 4"/>
          <p:cNvSpPr txBox="1">
            <a:spLocks/>
          </p:cNvSpPr>
          <p:nvPr/>
        </p:nvSpPr>
        <p:spPr>
          <a:xfrm>
            <a:off x="4352924" y="4648201"/>
            <a:ext cx="857251" cy="2571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0,3 %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4" name="Содержимое 4"/>
          <p:cNvSpPr txBox="1">
            <a:spLocks/>
          </p:cNvSpPr>
          <p:nvPr/>
        </p:nvSpPr>
        <p:spPr>
          <a:xfrm>
            <a:off x="5505449" y="4221750"/>
            <a:ext cx="876301" cy="216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1,4 %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5" name="Содержимое 4"/>
          <p:cNvSpPr txBox="1">
            <a:spLocks/>
          </p:cNvSpPr>
          <p:nvPr/>
        </p:nvSpPr>
        <p:spPr>
          <a:xfrm>
            <a:off x="276225" y="5066497"/>
            <a:ext cx="1343025" cy="448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+mj-lt"/>
              </a:rPr>
              <a:t>Комитет образования и науки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6" name="Содержимое 4"/>
          <p:cNvSpPr txBox="1">
            <a:spLocks/>
          </p:cNvSpPr>
          <p:nvPr/>
        </p:nvSpPr>
        <p:spPr>
          <a:xfrm>
            <a:off x="752475" y="3195728"/>
            <a:ext cx="1790700" cy="4618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Управление по транспорту и связи</a:t>
            </a:r>
            <a:endParaRPr lang="ru-RU" sz="1200" dirty="0"/>
          </a:p>
        </p:txBody>
      </p:sp>
      <p:sp>
        <p:nvSpPr>
          <p:cNvPr id="47" name="Содержимое 4"/>
          <p:cNvSpPr txBox="1">
            <a:spLocks/>
          </p:cNvSpPr>
          <p:nvPr/>
        </p:nvSpPr>
        <p:spPr>
          <a:xfrm>
            <a:off x="1449239" y="1155941"/>
            <a:ext cx="3105508" cy="58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Управление капитального строительства</a:t>
            </a:r>
            <a:endParaRPr lang="ru-RU" sz="1200" dirty="0"/>
          </a:p>
        </p:txBody>
      </p:sp>
      <p:sp>
        <p:nvSpPr>
          <p:cNvPr id="48" name="Содержимое 4"/>
          <p:cNvSpPr txBox="1">
            <a:spLocks/>
          </p:cNvSpPr>
          <p:nvPr/>
        </p:nvSpPr>
        <p:spPr>
          <a:xfrm>
            <a:off x="180976" y="1857375"/>
            <a:ext cx="3019424" cy="4381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Комитет жилищно-коммунального хозяйства</a:t>
            </a:r>
            <a:endParaRPr lang="ru-RU" sz="1200" dirty="0"/>
          </a:p>
        </p:txBody>
      </p:sp>
      <p:sp>
        <p:nvSpPr>
          <p:cNvPr id="49" name="Содержимое 4"/>
          <p:cNvSpPr txBox="1">
            <a:spLocks/>
          </p:cNvSpPr>
          <p:nvPr/>
        </p:nvSpPr>
        <p:spPr>
          <a:xfrm>
            <a:off x="6677024" y="3019425"/>
            <a:ext cx="2121919" cy="3619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Управление культуры</a:t>
            </a:r>
            <a:endParaRPr lang="ru-RU" sz="1200" dirty="0"/>
          </a:p>
        </p:txBody>
      </p:sp>
      <p:sp>
        <p:nvSpPr>
          <p:cNvPr id="50" name="Содержимое 4"/>
          <p:cNvSpPr txBox="1">
            <a:spLocks/>
          </p:cNvSpPr>
          <p:nvPr/>
        </p:nvSpPr>
        <p:spPr>
          <a:xfrm>
            <a:off x="3067049" y="5311763"/>
            <a:ext cx="923926" cy="1841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Прочие</a:t>
            </a:r>
          </a:p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endParaRPr lang="ru-RU" sz="1200" dirty="0"/>
          </a:p>
        </p:txBody>
      </p:sp>
      <p:sp>
        <p:nvSpPr>
          <p:cNvPr id="51" name="Содержимое 4"/>
          <p:cNvSpPr txBox="1">
            <a:spLocks/>
          </p:cNvSpPr>
          <p:nvPr/>
        </p:nvSpPr>
        <p:spPr>
          <a:xfrm>
            <a:off x="6420030" y="3618398"/>
            <a:ext cx="2355011" cy="4978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Администрация города</a:t>
            </a:r>
          </a:p>
        </p:txBody>
      </p:sp>
      <p:sp>
        <p:nvSpPr>
          <p:cNvPr id="52" name="Содержимое 4"/>
          <p:cNvSpPr txBox="1">
            <a:spLocks/>
          </p:cNvSpPr>
          <p:nvPr/>
        </p:nvSpPr>
        <p:spPr>
          <a:xfrm>
            <a:off x="4495798" y="1435395"/>
            <a:ext cx="3393559" cy="4253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Управление дорожно-коммунального хозяйства и благоустройства</a:t>
            </a:r>
            <a:endParaRPr lang="ru-RU" sz="1200" dirty="0"/>
          </a:p>
        </p:txBody>
      </p:sp>
      <p:sp>
        <p:nvSpPr>
          <p:cNvPr id="53" name="Содержимое 4"/>
          <p:cNvSpPr txBox="1">
            <a:spLocks/>
          </p:cNvSpPr>
          <p:nvPr/>
        </p:nvSpPr>
        <p:spPr>
          <a:xfrm>
            <a:off x="6438900" y="2470067"/>
            <a:ext cx="2105025" cy="3206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Комитет по управлению муниципальным имуществом</a:t>
            </a:r>
          </a:p>
        </p:txBody>
      </p:sp>
      <p:sp>
        <p:nvSpPr>
          <p:cNvPr id="54" name="Содержимое 4"/>
          <p:cNvSpPr txBox="1">
            <a:spLocks/>
          </p:cNvSpPr>
          <p:nvPr/>
        </p:nvSpPr>
        <p:spPr>
          <a:xfrm>
            <a:off x="4629150" y="4638675"/>
            <a:ext cx="1638300" cy="4270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Комитет градостроительства и земельных ресурсов</a:t>
            </a:r>
            <a:endParaRPr lang="ru-RU" sz="1200" dirty="0"/>
          </a:p>
        </p:txBody>
      </p:sp>
      <p:sp>
        <p:nvSpPr>
          <p:cNvPr id="55" name="Содержимое 4"/>
          <p:cNvSpPr txBox="1">
            <a:spLocks/>
          </p:cNvSpPr>
          <p:nvPr/>
        </p:nvSpPr>
        <p:spPr>
          <a:xfrm>
            <a:off x="6645349" y="4114800"/>
            <a:ext cx="2179674" cy="446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Комитет по физической культуре, спорту и туризму</a:t>
            </a:r>
          </a:p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3266434" y="5842287"/>
            <a:ext cx="5558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b="1" dirty="0" smtClean="0">
                <a:solidFill>
                  <a:srgbClr val="002060"/>
                </a:solidFill>
              </a:rPr>
              <a:t>Ведомственная</a:t>
            </a:r>
            <a:r>
              <a:rPr lang="ru-RU" sz="1200" dirty="0" smtClean="0">
                <a:solidFill>
                  <a:srgbClr val="002060"/>
                </a:solidFill>
              </a:rPr>
              <a:t> классификация непосредственно связана со структурой управления, она отображает группировку юридических лиц, получающих бюджетные средства (комитеты, управления, администрации районов и города)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28" name="Содержимое 4"/>
          <p:cNvSpPr txBox="1">
            <a:spLocks/>
          </p:cNvSpPr>
          <p:nvPr/>
        </p:nvSpPr>
        <p:spPr>
          <a:xfrm>
            <a:off x="5393759" y="2092316"/>
            <a:ext cx="883215" cy="2127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5,7%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9" name="Содержимое 4"/>
          <p:cNvSpPr txBox="1">
            <a:spLocks/>
          </p:cNvSpPr>
          <p:nvPr/>
        </p:nvSpPr>
        <p:spPr>
          <a:xfrm>
            <a:off x="5953124" y="1988289"/>
            <a:ext cx="2328233" cy="3834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Комитет социальной защиты</a:t>
            </a:r>
            <a:endParaRPr lang="ru-RU" sz="1200" dirty="0"/>
          </a:p>
        </p:txBody>
      </p:sp>
      <p:sp>
        <p:nvSpPr>
          <p:cNvPr id="56" name="Содержимое 4"/>
          <p:cNvSpPr txBox="1">
            <a:spLocks/>
          </p:cNvSpPr>
          <p:nvPr/>
        </p:nvSpPr>
        <p:spPr>
          <a:xfrm>
            <a:off x="4981574" y="4591913"/>
            <a:ext cx="2532034" cy="437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endParaRPr lang="ru-RU" sz="1200" dirty="0"/>
          </a:p>
        </p:txBody>
      </p:sp>
      <p:sp>
        <p:nvSpPr>
          <p:cNvPr id="58" name="Заголовок 1"/>
          <p:cNvSpPr txBox="1">
            <a:spLocks/>
          </p:cNvSpPr>
          <p:nvPr/>
        </p:nvSpPr>
        <p:spPr bwMode="auto">
          <a:xfrm>
            <a:off x="1123949" y="2"/>
            <a:ext cx="7515225" cy="10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Ведомственная структура расходов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городского бюджета на 2021 год</a:t>
            </a:r>
          </a:p>
        </p:txBody>
      </p:sp>
      <p:sp>
        <p:nvSpPr>
          <p:cNvPr id="32" name="Содержимое 4"/>
          <p:cNvSpPr txBox="1">
            <a:spLocks/>
          </p:cNvSpPr>
          <p:nvPr/>
        </p:nvSpPr>
        <p:spPr>
          <a:xfrm>
            <a:off x="6079560" y="4051005"/>
            <a:ext cx="854640" cy="2020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1,4%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7" name="Содержимое 4"/>
          <p:cNvSpPr txBox="1">
            <a:spLocks/>
          </p:cNvSpPr>
          <p:nvPr/>
        </p:nvSpPr>
        <p:spPr>
          <a:xfrm>
            <a:off x="5667154" y="4423144"/>
            <a:ext cx="1903227" cy="457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Управление опеки и попечительства</a:t>
            </a:r>
          </a:p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371215208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92145" y="0"/>
            <a:ext cx="6678137" cy="1028699"/>
          </a:xfrm>
        </p:spPr>
        <p:txBody>
          <a:bodyPr anchor="b"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Расходы бюджета в разрезе муниципальных программ</a:t>
            </a: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4BE65-D03A-4C7F-AA65-DDEDBE111AF8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62310" y="1020726"/>
          <a:ext cx="8445260" cy="5377850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262379"/>
                <a:gridCol w="6056768"/>
                <a:gridCol w="715224"/>
                <a:gridCol w="697117"/>
                <a:gridCol w="713772"/>
              </a:tblGrid>
              <a:tr h="329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№ </a:t>
                      </a:r>
                      <a:r>
                        <a:rPr lang="ru-RU" sz="1000" u="none" strike="noStrike" dirty="0" err="1"/>
                        <a:t>п</a:t>
                      </a:r>
                      <a:r>
                        <a:rPr lang="ru-RU" sz="1000" u="none" strike="noStrike" dirty="0"/>
                        <a:t>/</a:t>
                      </a:r>
                      <a:r>
                        <a:rPr lang="ru-RU" sz="1000" u="none" strike="noStrike" dirty="0" err="1"/>
                        <a:t>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Наименование </a:t>
                      </a:r>
                      <a:r>
                        <a:rPr lang="ru-RU" sz="1000" u="none" strike="noStrike" dirty="0"/>
                        <a:t>программы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2021(план)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2022 (план)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2023 (план)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16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и функционирование системы образования города Новокузнецка"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7 729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1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"Организация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 развитие пассажирских перевозок и координация работы операторов связи на территории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2 876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2 658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3.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"Развитие жилищно-коммунального хозяйства города Новокузнецка"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"Комплексное благоустройство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1 724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1 727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27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системы социальной защиты населения города Новокузнецка"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"Обеспечение жилыми помещениями отдельных категорий граждан города Новокузнецка"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1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культуры в городе Новокузнецке"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58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физической культуры и массового спорта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49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"Защита прав детей-сирот и детей, оставшихся без попечения родителей, прав недееспособных граждан"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1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"Формирование современной городской среды на территории Новокузнецкого городского округа на 2018-2024 годы"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49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"Управление муниципальными финансами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"Защита населения и территории от чрезвычайных ситуаций природного и техногенного характера, обеспечение пожарной безопасности, безопасности на водных объектах территории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62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"Основные направления развития территории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"Управление муниципальным имуществом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"Обеспечение комфортного проживания в секторе индивидуальной жилой застройки"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"Управление капиталовложениями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субъектов малого и среднего предпринимательства в городе Новокузнецке"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1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"Реализация молодежной политики в городе Новокузнецке"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75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"Охрана окружающей среды и рациональное природопользование в границах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06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18 579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17 894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17 683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7386452" y="597530"/>
            <a:ext cx="1175657" cy="37119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29</a:t>
            </a:fld>
            <a:endParaRPr lang="en-US" dirty="0"/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4666128" y="1276350"/>
          <a:ext cx="4338883" cy="5504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Скругленный прямоугольник 18"/>
          <p:cNvSpPr/>
          <p:nvPr/>
        </p:nvSpPr>
        <p:spPr>
          <a:xfrm>
            <a:off x="7675542" y="991899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123949" y="2"/>
            <a:ext cx="7515225" cy="10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</a:rPr>
              <a:t>Утверждённые муниципальные программы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</a:rPr>
              <a:t>на 2021 год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41445" y="1403720"/>
          <a:ext cx="4244454" cy="5001693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244454"/>
              </a:tblGrid>
              <a:tr h="357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50" u="none" strike="noStrike" dirty="0"/>
                        <a:t>Развитие и функционирование системы </a:t>
                      </a:r>
                      <a:r>
                        <a:rPr lang="ru-RU" sz="1250" u="none" strike="noStrike" dirty="0" smtClean="0"/>
                        <a:t>образования         43%</a:t>
                      </a:r>
                      <a:endParaRPr lang="ru-RU" sz="125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50312">
                <a:tc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dirty="0" smtClean="0"/>
                        <a:t>Организация и развитие пассажирских перевозок               16%</a:t>
                      </a:r>
                      <a:endParaRPr lang="ru-RU" sz="1250" b="1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49523">
                <a:tc>
                  <a:txBody>
                    <a:bodyPr/>
                    <a:lstStyle/>
                    <a:p>
                      <a:pPr algn="l" fontAlgn="b"/>
                      <a:r>
                        <a:rPr lang="ru-RU" sz="1250" u="none" strike="noStrike" dirty="0" smtClean="0"/>
                        <a:t>Развитие жилищно-коммунального хозяйства                      11%</a:t>
                      </a:r>
                      <a:endParaRPr lang="ru-RU" sz="125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051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50" u="none" strike="noStrike" dirty="0" smtClean="0"/>
                        <a:t>Комплексное благоустройство НГО                                           10%</a:t>
                      </a:r>
                      <a:endParaRPr lang="ru-RU" sz="125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14781">
                <a:tc>
                  <a:txBody>
                    <a:bodyPr/>
                    <a:lstStyle/>
                    <a:p>
                      <a:pPr algn="l" fontAlgn="b"/>
                      <a:r>
                        <a:rPr lang="ru-RU" sz="1250" u="none" strike="noStrike" dirty="0" smtClean="0"/>
                        <a:t>Развитие системы социальной защиты населения                  6%                  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03008">
                <a:tc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dirty="0" smtClean="0"/>
                        <a:t>Обеспечение жилыми помещениями </a:t>
                      </a:r>
                      <a:r>
                        <a:rPr lang="ru-RU" sz="1250" u="none" strike="noStrike" dirty="0" err="1" smtClean="0"/>
                        <a:t>отд</a:t>
                      </a:r>
                      <a:r>
                        <a:rPr lang="ru-RU" sz="1250" u="none" strike="noStrike" dirty="0" smtClean="0"/>
                        <a:t> кат граждан города</a:t>
                      </a:r>
                      <a:endParaRPr lang="ru-RU" sz="125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22205">
                <a:tc>
                  <a:txBody>
                    <a:bodyPr/>
                    <a:lstStyle/>
                    <a:p>
                      <a:pPr algn="l" fontAlgn="b"/>
                      <a:r>
                        <a:rPr lang="ru-RU" sz="1250" u="none" strike="noStrike" dirty="0" smtClean="0"/>
                        <a:t>Развитие культуры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7091">
                <a:tc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dirty="0" smtClean="0"/>
                        <a:t>Развитие физической культуры</a:t>
                      </a:r>
                      <a:endParaRPr lang="ru-RU" sz="125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55935">
                <a:tc>
                  <a:txBody>
                    <a:bodyPr/>
                    <a:lstStyle/>
                    <a:p>
                      <a:pPr algn="l" fontAlgn="b"/>
                      <a:r>
                        <a:rPr lang="ru-RU" sz="1250" u="none" strike="noStrike" dirty="0" smtClean="0"/>
                        <a:t>Защита прав детей-сирот и детей, ост без попечения родит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70208">
                <a:tc>
                  <a:txBody>
                    <a:bodyPr/>
                    <a:lstStyle/>
                    <a:p>
                      <a:pPr algn="l" fontAlgn="b"/>
                      <a:r>
                        <a:rPr lang="ru-RU" sz="1250" u="none" strike="noStrike" dirty="0" smtClean="0"/>
                        <a:t>Формирование современной городской среды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49917">
                <a:tc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dirty="0" smtClean="0"/>
                        <a:t>Управление муниципальными</a:t>
                      </a:r>
                      <a:r>
                        <a:rPr lang="ru-RU" sz="1250" u="none" strike="noStrike" baseline="0" dirty="0" smtClean="0"/>
                        <a:t> финансами</a:t>
                      </a:r>
                      <a:endParaRPr lang="ru-RU" sz="125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76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50" u="none" strike="noStrike" dirty="0" smtClean="0"/>
                        <a:t>Защита населения и территории от ЧС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40554">
                <a:tc>
                  <a:txBody>
                    <a:bodyPr/>
                    <a:lstStyle/>
                    <a:p>
                      <a:pPr algn="l" fontAlgn="b"/>
                      <a:r>
                        <a:rPr lang="ru-RU" sz="1250" u="none" strike="noStrike" dirty="0" smtClean="0"/>
                        <a:t>Основные направления развития территории НГО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46129">
                <a:tc>
                  <a:txBody>
                    <a:bodyPr/>
                    <a:lstStyle/>
                    <a:p>
                      <a:pPr algn="l" fontAlgn="b"/>
                      <a:r>
                        <a:rPr lang="ru-RU" sz="1250" u="none" strike="noStrike" dirty="0" smtClean="0"/>
                        <a:t>Управление муниципальным имуществом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23373">
                <a:tc>
                  <a:txBody>
                    <a:bodyPr/>
                    <a:lstStyle/>
                    <a:p>
                      <a:pPr algn="l" fontAlgn="b"/>
                      <a:r>
                        <a:rPr lang="ru-RU" sz="1250" u="none" strike="noStrike" dirty="0" err="1" smtClean="0"/>
                        <a:t>Обеспеч</a:t>
                      </a:r>
                      <a:r>
                        <a:rPr lang="ru-RU" sz="1250" u="none" strike="noStrike" dirty="0" smtClean="0"/>
                        <a:t> комфорт прожив в секторе </a:t>
                      </a:r>
                      <a:r>
                        <a:rPr lang="ru-RU" sz="1250" u="none" strike="noStrike" dirty="0" err="1" smtClean="0"/>
                        <a:t>индив</a:t>
                      </a:r>
                      <a:r>
                        <a:rPr lang="ru-RU" sz="1250" u="none" strike="noStrike" dirty="0" smtClean="0"/>
                        <a:t> жилой застройки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14781">
                <a:tc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dirty="0" smtClean="0"/>
                        <a:t>Управление капиталовложениями</a:t>
                      </a:r>
                      <a:endParaRPr lang="ru-RU" sz="125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58985">
                <a:tc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dirty="0" smtClean="0"/>
                        <a:t>Развитие субъектов малого и </a:t>
                      </a:r>
                      <a:r>
                        <a:rPr lang="ru-RU" sz="1250" u="none" strike="noStrike" dirty="0" err="1" smtClean="0"/>
                        <a:t>средн</a:t>
                      </a:r>
                      <a:r>
                        <a:rPr lang="ru-RU" sz="1250" u="none" strike="noStrike" dirty="0" smtClean="0"/>
                        <a:t> предпринимательства</a:t>
                      </a:r>
                      <a:endParaRPr lang="ru-RU" sz="125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76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50" u="none" strike="noStrike" dirty="0" smtClean="0"/>
                        <a:t>Реализация молодежной политики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36764">
                <a:tc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dirty="0" smtClean="0"/>
                        <a:t>Охрана окружающей среды</a:t>
                      </a:r>
                      <a:endParaRPr lang="ru-RU" sz="125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8" name="Содержимое 4"/>
          <p:cNvGraphicFramePr>
            <a:graphicFrameLocks/>
          </p:cNvGraphicFramePr>
          <p:nvPr/>
        </p:nvGraphicFramePr>
        <p:xfrm>
          <a:off x="6722669" y="2807741"/>
          <a:ext cx="2067381" cy="1493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504051" y="2210731"/>
            <a:ext cx="2314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Соотношение программной и </a:t>
            </a:r>
            <a:r>
              <a:rPr lang="ru-RU" sz="1200" b="1" dirty="0" err="1" smtClean="0"/>
              <a:t>непрограммной</a:t>
            </a:r>
            <a:r>
              <a:rPr lang="ru-RU" sz="1200" b="1" dirty="0" smtClean="0"/>
              <a:t> частей бюджета на 2021 год</a:t>
            </a:r>
            <a:endParaRPr lang="ru-RU" sz="1200" b="1" dirty="0"/>
          </a:p>
        </p:txBody>
      </p:sp>
      <p:graphicFrame>
        <p:nvGraphicFramePr>
          <p:cNvPr id="11" name="Схема 10"/>
          <p:cNvGraphicFramePr/>
          <p:nvPr/>
        </p:nvGraphicFramePr>
        <p:xfrm>
          <a:off x="5868468" y="4718304"/>
          <a:ext cx="2960978" cy="1375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1038225" y="1022005"/>
            <a:ext cx="3438524" cy="3269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Программы, всего     </a:t>
            </a:r>
            <a:r>
              <a:rPr lang="ru-RU" sz="2000" b="1" dirty="0" smtClean="0">
                <a:solidFill>
                  <a:srgbClr val="FF0000"/>
                </a:solidFill>
              </a:rPr>
              <a:t>18 579</a:t>
            </a:r>
          </a:p>
        </p:txBody>
      </p:sp>
    </p:spTree>
    <p:extLst>
      <p:ext uri="{BB962C8B-B14F-4D97-AF65-F5344CB8AC3E}">
        <p14:creationId xmlns:p14="http://schemas.microsoft.com/office/powerpoint/2010/main" xmlns="" val="78867386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312" y="151495"/>
            <a:ext cx="8721931" cy="774780"/>
          </a:xfrm>
        </p:spPr>
        <p:txBody>
          <a:bodyPr anchor="t"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Путеводитель по бюджету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9392" y="3429000"/>
            <a:ext cx="6068291" cy="2410227"/>
          </a:xfrm>
          <a:noFill/>
        </p:spPr>
        <p:txBody>
          <a:bodyPr>
            <a:normAutofit fontScale="92500" lnSpcReduction="10000"/>
          </a:bodyPr>
          <a:lstStyle/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1. Вводная часть</a:t>
            </a:r>
            <a:r>
              <a:rPr lang="en-US" sz="1800" dirty="0" smtClean="0">
                <a:solidFill>
                  <a:srgbClr val="002060"/>
                </a:solidFill>
              </a:rPr>
              <a:t>………………………………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.</a:t>
            </a:r>
            <a:r>
              <a:rPr lang="en-US" sz="1800" dirty="0" smtClean="0">
                <a:solidFill>
                  <a:srgbClr val="002060"/>
                </a:solidFill>
              </a:rPr>
              <a:t>..…………………………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………</a:t>
            </a:r>
            <a:r>
              <a:rPr lang="en-US" sz="1800" dirty="0" smtClean="0">
                <a:solidFill>
                  <a:srgbClr val="002060"/>
                </a:solidFill>
              </a:rPr>
              <a:t>…</a:t>
            </a:r>
            <a:r>
              <a:rPr lang="ru-RU" sz="1800" dirty="0" smtClean="0">
                <a:solidFill>
                  <a:srgbClr val="002060"/>
                </a:solidFill>
              </a:rPr>
              <a:t>4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2. Доходы ………………………………………</a:t>
            </a:r>
            <a:r>
              <a:rPr lang="en-US" sz="1800" dirty="0" smtClean="0">
                <a:solidFill>
                  <a:srgbClr val="002060"/>
                </a:solidFill>
              </a:rPr>
              <a:t>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.</a:t>
            </a:r>
            <a:r>
              <a:rPr lang="en-US" sz="1800" dirty="0" smtClean="0">
                <a:solidFill>
                  <a:srgbClr val="002060"/>
                </a:solidFill>
              </a:rPr>
              <a:t>…</a:t>
            </a:r>
            <a:r>
              <a:rPr lang="ru-RU" sz="1800" dirty="0" smtClean="0">
                <a:solidFill>
                  <a:srgbClr val="002060"/>
                </a:solidFill>
              </a:rPr>
              <a:t>……..</a:t>
            </a:r>
            <a:r>
              <a:rPr lang="en-US" sz="1800" dirty="0" smtClean="0">
                <a:solidFill>
                  <a:srgbClr val="002060"/>
                </a:solidFill>
              </a:rPr>
              <a:t>……</a:t>
            </a:r>
            <a:r>
              <a:rPr lang="ru-RU" sz="1800" dirty="0" smtClean="0">
                <a:solidFill>
                  <a:srgbClr val="002060"/>
                </a:solidFill>
              </a:rPr>
              <a:t>14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3. Расходы бюджета</a:t>
            </a:r>
            <a:r>
              <a:rPr lang="en-US" sz="1800" dirty="0" smtClean="0">
                <a:solidFill>
                  <a:srgbClr val="002060"/>
                </a:solidFill>
              </a:rPr>
              <a:t>…………………………………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.</a:t>
            </a:r>
            <a:r>
              <a:rPr lang="en-US" sz="1800" dirty="0" smtClean="0">
                <a:solidFill>
                  <a:srgbClr val="002060"/>
                </a:solidFill>
              </a:rPr>
              <a:t>……………</a:t>
            </a:r>
            <a:r>
              <a:rPr lang="ru-RU" sz="1800" dirty="0" smtClean="0">
                <a:solidFill>
                  <a:srgbClr val="002060"/>
                </a:solidFill>
              </a:rPr>
              <a:t>………..</a:t>
            </a:r>
            <a:r>
              <a:rPr lang="en-US" sz="1800" dirty="0" smtClean="0">
                <a:solidFill>
                  <a:srgbClr val="002060"/>
                </a:solidFill>
              </a:rPr>
              <a:t>……</a:t>
            </a:r>
            <a:r>
              <a:rPr lang="ru-RU" sz="1800" dirty="0" smtClean="0">
                <a:solidFill>
                  <a:srgbClr val="002060"/>
                </a:solidFill>
              </a:rPr>
              <a:t>23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4. Источники финансирования дефицита бюджета</a:t>
            </a:r>
            <a:r>
              <a:rPr lang="en-US" sz="1800" dirty="0" smtClean="0">
                <a:solidFill>
                  <a:srgbClr val="002060"/>
                </a:solidFill>
              </a:rPr>
              <a:t>…</a:t>
            </a:r>
            <a:r>
              <a:rPr lang="ru-RU" sz="1800" dirty="0" smtClean="0">
                <a:solidFill>
                  <a:srgbClr val="002060"/>
                </a:solidFill>
              </a:rPr>
              <a:t>……….…58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5. Ссылки……………………………………………………………………………….60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6. Список используемых нормативных правовых актов….….61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7. Сокращения……………………………………………………………………… 62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8. Контактная информация…………………………………………………..63</a:t>
            </a:r>
          </a:p>
          <a:p>
            <a:pPr>
              <a:buClr>
                <a:srgbClr val="FF0000"/>
              </a:buClr>
              <a:buNone/>
            </a:pP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66597" y="5408310"/>
            <a:ext cx="553916" cy="988739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2161308" y="638297"/>
            <a:ext cx="6578930" cy="2790703"/>
          </a:xfrm>
          <a:prstGeom prst="cloudCallout">
            <a:avLst>
              <a:gd name="adj1" fmla="val 38134"/>
              <a:gd name="adj2" fmla="val 109114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Бюджет – довольно сложный для понимания документ, особенно для человека, непосвященного в бюджетный процесс. </a:t>
            </a: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Наш Путеводитель наглядно покажет, какие социальные выплаты заложены в бюджете, объем средств, направляемый на ремонт дорог, школ и других зданий, благоустройство территории нашего города. </a:t>
            </a: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Мы уверены, что информация, представленная в Путеводителе в информативной и компактной форме, позволит Вам расширить свои знания о бюджете и заложить основы для активного участия в бюджетном процессе города</a:t>
            </a:r>
          </a:p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2950" y="6087160"/>
            <a:ext cx="6810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Обращаем ваше внимание, что, в случае отсутствия ссылки на период, значения показателей  относятся к </a:t>
            </a:r>
            <a:r>
              <a:rPr lang="ru-RU" sz="1400" b="1" dirty="0" smtClean="0">
                <a:solidFill>
                  <a:srgbClr val="FF0000"/>
                </a:solidFill>
              </a:rPr>
              <a:t>2021</a:t>
            </a:r>
            <a:r>
              <a:rPr lang="ru-RU" sz="1400" dirty="0" smtClean="0">
                <a:solidFill>
                  <a:srgbClr val="002060"/>
                </a:solidFill>
              </a:rPr>
              <a:t> году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044040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C89005-5913-41B9-A742-D282E5068402}" type="slidenum">
              <a:rPr lang="en-US"/>
              <a:pPr>
                <a:defRPr/>
              </a:pPr>
              <a:t>30</a:t>
            </a:fld>
            <a:endParaRPr lang="en-US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0" y="0"/>
            <a:ext cx="903649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+mj-lt"/>
                <a:cs typeface="Arial" pitchFamily="34" charset="0"/>
              </a:rPr>
              <a:t>Расходы на реализацию национальных проектов в 2021-2023г.г.</a:t>
            </a:r>
          </a:p>
          <a:p>
            <a:pPr algn="ctr">
              <a:defRPr/>
            </a:pPr>
            <a:r>
              <a:rPr lang="ru-RU" sz="1400" i="1" dirty="0" smtClean="0">
                <a:latin typeface="+mn-lt"/>
                <a:cs typeface="Arial" pitchFamily="34" charset="0"/>
              </a:rPr>
              <a:t>в соответствии Указом Президента РФ от 07.05.2018 № 204 «О национальных целях и стратегических задачах развития Российской Федерации на период до 2024 года»</a:t>
            </a:r>
            <a:endParaRPr lang="ru-RU" sz="2400" b="1" dirty="0"/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7847012" y="692696"/>
            <a:ext cx="1296988" cy="360363"/>
          </a:xfrm>
          <a:prstGeom prst="wedgeRectCallout">
            <a:avLst/>
          </a:prstGeom>
          <a:solidFill>
            <a:schemeClr val="bg2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800" dirty="0" smtClean="0">
                <a:solidFill>
                  <a:sysClr val="windowText" lastClr="000000"/>
                </a:solidFill>
                <a:cs typeface="Times New Roman" pitchFamily="18" charset="0"/>
              </a:rPr>
              <a:t>Млн </a:t>
            </a:r>
            <a:r>
              <a:rPr lang="ru-RU" sz="1800" dirty="0" smtClean="0">
                <a:solidFill>
                  <a:schemeClr val="tx1"/>
                </a:solidFill>
                <a:cs typeface="Times New Roman" pitchFamily="18" charset="0"/>
              </a:rPr>
              <a:t>руб</a:t>
            </a:r>
            <a:r>
              <a:rPr lang="en-US" sz="1800" dirty="0" smtClean="0">
                <a:solidFill>
                  <a:schemeClr val="tx1"/>
                </a:solidFill>
                <a:cs typeface="Times New Roman" pitchFamily="18" charset="0"/>
              </a:rPr>
              <a:t>.</a:t>
            </a:r>
            <a:r>
              <a:rPr lang="ru-RU" sz="1800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800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07506" y="1124743"/>
          <a:ext cx="9036494" cy="5733256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28569"/>
                <a:gridCol w="2097955"/>
                <a:gridCol w="683595"/>
                <a:gridCol w="230657"/>
                <a:gridCol w="2097955"/>
                <a:gridCol w="685632"/>
                <a:gridCol w="228544"/>
                <a:gridCol w="2097955"/>
                <a:gridCol w="685632"/>
              </a:tblGrid>
              <a:tr h="2373556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144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</a:rPr>
                        <a:t>Образование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+mn-lt"/>
                        </a:rPr>
                        <a:t>19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+mn-lt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</a:rPr>
                        <a:t>Образование</a:t>
                      </a:r>
                    </a:p>
                    <a:p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+mn-lt"/>
                        </a:rPr>
                        <a:t>5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+mn-lt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</a:rPr>
                        <a:t>Образование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+mn-lt"/>
                        </a:rPr>
                        <a:t>2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</a:tr>
              <a:tr h="57144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</a:rPr>
                        <a:t>Демография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+mn-lt"/>
                        </a:rPr>
                        <a:t>28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+mn-lt"/>
                      </a:endParaRPr>
                    </a:p>
                  </a:txBody>
                  <a:tcP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</a:rPr>
                        <a:t>Демография</a:t>
                      </a:r>
                    </a:p>
                    <a:p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+mn-lt"/>
                        </a:rPr>
                        <a:t>25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+mn-lt"/>
                      </a:endParaRPr>
                    </a:p>
                  </a:txBody>
                  <a:tcP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</a:rPr>
                        <a:t>Демография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+mn-lt"/>
                        </a:rPr>
                        <a:t>25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</a:tr>
              <a:tr h="77349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</a:rPr>
                        <a:t>Безопасные и качествен. автомобильные дороги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+mn-lt"/>
                        </a:rPr>
                        <a:t>982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+mn-lt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</a:rPr>
                        <a:t>Жилье</a:t>
                      </a:r>
                      <a:r>
                        <a:rPr lang="ru-RU" sz="1400" baseline="0" dirty="0" smtClean="0">
                          <a:latin typeface="+mn-lt"/>
                        </a:rPr>
                        <a:t> и городская среда</a:t>
                      </a:r>
                      <a:endParaRPr lang="ru-RU" sz="140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+mn-lt"/>
                        </a:rPr>
                        <a:t>685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+mn-lt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</a:rPr>
                        <a:t>Безопасные и качествен. автомобильные дороги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+mn-lt"/>
                        </a:rPr>
                        <a:t>880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</a:tr>
              <a:tr h="7659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</a:rPr>
                        <a:t>Жилье</a:t>
                      </a:r>
                      <a:r>
                        <a:rPr lang="ru-RU" sz="1400" baseline="0" dirty="0" smtClean="0">
                          <a:latin typeface="+mn-lt"/>
                        </a:rPr>
                        <a:t> и городская среда</a:t>
                      </a:r>
                      <a:endParaRPr lang="ru-RU" sz="140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+mn-lt"/>
                        </a:rPr>
                        <a:t>1 283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+mn-lt"/>
                      </a:endParaRPr>
                    </a:p>
                  </a:txBody>
                  <a:tcPr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</a:rPr>
                        <a:t>Безопасные и качествен. автомобильные дороги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+mn-lt"/>
                        </a:rPr>
                        <a:t>881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+mn-lt"/>
                      </a:endParaRPr>
                    </a:p>
                  </a:txBody>
                  <a:tcPr>
                    <a:solidFill>
                      <a:srgbClr val="9678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</a:rPr>
                        <a:t>Жилье</a:t>
                      </a:r>
                      <a:r>
                        <a:rPr lang="ru-RU" sz="1400" baseline="0" dirty="0" smtClean="0">
                          <a:latin typeface="+mn-lt"/>
                        </a:rPr>
                        <a:t> и городская среда</a:t>
                      </a:r>
                      <a:endParaRPr lang="ru-RU" sz="1400" dirty="0" smtClean="0">
                        <a:latin typeface="+mn-lt"/>
                      </a:endParaRPr>
                    </a:p>
                    <a:p>
                      <a:pPr algn="l"/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+mn-lt"/>
                        </a:rPr>
                        <a:t>1 084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</a:tr>
              <a:tr h="6773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+mn-lt"/>
                        </a:rPr>
                        <a:t>Всего</a:t>
                      </a:r>
                      <a:endParaRPr lang="ru-RU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 smtClean="0">
                          <a:latin typeface="+mn-lt"/>
                        </a:rPr>
                        <a:t>2 </a:t>
                      </a:r>
                      <a:r>
                        <a:rPr lang="ru-RU" sz="1400" b="1" baseline="0" dirty="0" smtClean="0">
                          <a:latin typeface="+mn-lt"/>
                        </a:rPr>
                        <a:t>312</a:t>
                      </a:r>
                      <a:endParaRPr lang="ru-RU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+mn-lt"/>
                        </a:rPr>
                        <a:t>Всего</a:t>
                      </a:r>
                      <a:endParaRPr lang="ru-RU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 smtClean="0">
                          <a:latin typeface="+mn-lt"/>
                        </a:rPr>
                        <a:t>1 </a:t>
                      </a:r>
                      <a:r>
                        <a:rPr lang="ru-RU" sz="1400" b="1" baseline="0" dirty="0" smtClean="0">
                          <a:latin typeface="+mn-lt"/>
                        </a:rPr>
                        <a:t>597</a:t>
                      </a:r>
                      <a:endParaRPr lang="ru-RU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>
                          <a:latin typeface="+mn-lt"/>
                        </a:rPr>
                        <a:t>Всего</a:t>
                      </a:r>
                      <a:endParaRPr lang="ru-RU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 smtClean="0">
                          <a:latin typeface="+mn-lt"/>
                        </a:rPr>
                        <a:t>1 991</a:t>
                      </a:r>
                      <a:endParaRPr lang="ru-RU" sz="1400" b="1" dirty="0"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179512" y="1124744"/>
          <a:ext cx="2952328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7" name="Диаграмма 26"/>
          <p:cNvGraphicFramePr/>
          <p:nvPr/>
        </p:nvGraphicFramePr>
        <p:xfrm>
          <a:off x="3095836" y="1124744"/>
          <a:ext cx="2952328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8" name="Диаграмма 27"/>
          <p:cNvGraphicFramePr/>
          <p:nvPr/>
        </p:nvGraphicFramePr>
        <p:xfrm>
          <a:off x="6191672" y="1124744"/>
          <a:ext cx="2952328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" y="85725"/>
            <a:ext cx="2437549" cy="213285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47900" y="72790"/>
            <a:ext cx="67246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«Развитие и функционирование системы образования города Новокузнецка»</a:t>
            </a:r>
            <a:endParaRPr lang="ru-RU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</a:t>
            </a:r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2015 - 2023 </a:t>
            </a:r>
            <a:r>
              <a:rPr lang="ru-RU" sz="16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годы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80134445"/>
              </p:ext>
            </p:extLst>
          </p:nvPr>
        </p:nvGraphicFramePr>
        <p:xfrm>
          <a:off x="123825" y="3347710"/>
          <a:ext cx="8919986" cy="3413478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693835"/>
                <a:gridCol w="259145"/>
                <a:gridCol w="571520"/>
                <a:gridCol w="854936"/>
                <a:gridCol w="840069"/>
                <a:gridCol w="865580"/>
                <a:gridCol w="834901"/>
              </a:tblGrid>
              <a:tr h="631938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2019</a:t>
                      </a:r>
                      <a:r>
                        <a:rPr lang="ru-RU" sz="1200" baseline="0" dirty="0" smtClean="0"/>
                        <a:t>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2020г.</a:t>
                      </a:r>
                      <a:r>
                        <a:rPr lang="ru-RU" sz="1200" baseline="0" dirty="0" smtClean="0"/>
                        <a:t> 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9958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9 433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9 734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8 069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7 725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7 729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70831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5543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Доля детей в возрасте от 1,5 до 6,5 лет, получающих дошкольную образовательную </a:t>
                      </a:r>
                      <a:r>
                        <a:rPr lang="ru-RU" sz="1200" u="none" strike="noStrike" dirty="0" smtClean="0"/>
                        <a:t>услугу </a:t>
                      </a:r>
                      <a:r>
                        <a:rPr lang="ru-RU" sz="1200" u="none" strike="noStrike" dirty="0"/>
                        <a:t>в общей численности детей в возрасте 1 - 6 лет, </a:t>
                      </a:r>
                      <a:r>
                        <a:rPr lang="ru-RU" sz="1200" u="none" strike="noStrike" dirty="0" smtClean="0"/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5106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Численность детей-сирот, обучающихся и воспитывающихся в организациях для детей-сирот и детей, оставшихся без </a:t>
                      </a:r>
                      <a:r>
                        <a:rPr lang="ru-RU" sz="1200" u="none" strike="noStrike" dirty="0" smtClean="0"/>
                        <a:t>попечения родителей, чел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395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5106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Доля детей в возрасте 5 - 18 лет, получающих услуги дополнительного образования в муниципальных образовательных организациях, в общей численности детей в возрасте 5 - 18 лет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17177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Доля обучающихся общеобразовательных организаций, охваченных горячим питанием, в общей численности </a:t>
                      </a:r>
                      <a:r>
                        <a:rPr lang="ru-RU" sz="1200" u="none" strike="noStrike" dirty="0" smtClean="0"/>
                        <a:t>обучающихся, </a:t>
                      </a:r>
                      <a:r>
                        <a:rPr lang="ru-RU" sz="1200" u="none" strike="noStrike" dirty="0"/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81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81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81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81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51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Количество детей, охваченных круглогодичным отдыхом и </a:t>
                      </a:r>
                      <a:r>
                        <a:rPr lang="ru-RU" sz="1200" u="none" strike="noStrike" dirty="0" smtClean="0"/>
                        <a:t>оздоровлением, чел</a:t>
                      </a:r>
                      <a:r>
                        <a:rPr lang="ru-RU" sz="1200" u="none" strike="noStrike" dirty="0"/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44 717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967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38 167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38 167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38 167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186610" y="930303"/>
            <a:ext cx="6957390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           Цель:</a:t>
            </a:r>
          </a:p>
          <a:p>
            <a:pPr>
              <a:spcBef>
                <a:spcPts val="600"/>
              </a:spcBef>
            </a:pPr>
            <a:r>
              <a:rPr lang="ru-RU" sz="1200" dirty="0" smtClean="0">
                <a:solidFill>
                  <a:schemeClr val="tx2"/>
                </a:solidFill>
                <a:ea typeface="Verdana" pitchFamily="34" charset="0"/>
                <a:cs typeface="Verdana" pitchFamily="34" charset="0"/>
              </a:rPr>
              <a:t>Обеспечение доступности и качества образования на территории города Новокузнецка</a:t>
            </a:r>
            <a:endParaRPr lang="ru-RU" sz="20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ru-RU" b="1" i="1" dirty="0" smtClean="0">
                <a:solidFill>
                  <a:schemeClr val="tx2"/>
                </a:solidFill>
                <a:ea typeface="+mj-ea"/>
                <a:cs typeface="+mj-cs"/>
              </a:rPr>
              <a:t>           </a:t>
            </a:r>
            <a:r>
              <a:rPr lang="ru-RU" i="1" dirty="0" smtClean="0">
                <a:solidFill>
                  <a:schemeClr val="tx2"/>
                </a:solidFill>
                <a:ea typeface="+mj-ea"/>
                <a:cs typeface="+mj-cs"/>
              </a:rPr>
              <a:t>Задачи:</a:t>
            </a:r>
            <a:endParaRPr lang="ru-RU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-228600" fontAlgn="t">
              <a:spcBef>
                <a:spcPts val="600"/>
              </a:spcBef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ea typeface="Verdana" pitchFamily="34" charset="0"/>
                <a:cs typeface="Verdana" pitchFamily="34" charset="0"/>
              </a:rPr>
              <a:t>Создание в системе дошкольного, общего и дополнительного образования равных возможностей для получения качественного образования и позитивной социализации детей;</a:t>
            </a:r>
            <a:endParaRPr lang="ru-RU" sz="1200" dirty="0">
              <a:solidFill>
                <a:schemeClr val="tx2"/>
              </a:solidFill>
              <a:ea typeface="Verdana" pitchFamily="34" charset="0"/>
              <a:cs typeface="Verdana" pitchFamily="34" charset="0"/>
            </a:endParaRPr>
          </a:p>
          <a:p>
            <a:pPr indent="-228600" fontAlgn="t">
              <a:spcBef>
                <a:spcPts val="600"/>
              </a:spcBef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ea typeface="Verdana" pitchFamily="34" charset="0"/>
                <a:cs typeface="Verdana" pitchFamily="34" charset="0"/>
              </a:rPr>
              <a:t>Сохранение и развитие сложившейся в Кемеровской области и в городе Новокузнецке системы социальной поддержки субъектов образовательного процесса;</a:t>
            </a:r>
            <a:endParaRPr lang="ru-RU" sz="1200" dirty="0">
              <a:solidFill>
                <a:schemeClr val="tx2"/>
              </a:solidFill>
              <a:ea typeface="Verdana" pitchFamily="34" charset="0"/>
              <a:cs typeface="Verdana" pitchFamily="34" charset="0"/>
            </a:endParaRPr>
          </a:p>
          <a:p>
            <a:pPr indent="-228600" fontAlgn="t">
              <a:spcBef>
                <a:spcPts val="600"/>
              </a:spcBef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ea typeface="Verdana" pitchFamily="34" charset="0"/>
                <a:cs typeface="Verdana" pitchFamily="34" charset="0"/>
              </a:rPr>
              <a:t>Повышение эффективности использования бюджетных средств; </a:t>
            </a:r>
            <a:endParaRPr lang="ru-RU" sz="1200" dirty="0">
              <a:solidFill>
                <a:schemeClr val="tx2"/>
              </a:solidFill>
              <a:ea typeface="Verdana" pitchFamily="34" charset="0"/>
              <a:cs typeface="Verdana" pitchFamily="34" charset="0"/>
            </a:endParaRPr>
          </a:p>
          <a:p>
            <a:pPr indent="-228600" fontAlgn="t">
              <a:spcBef>
                <a:spcPts val="600"/>
              </a:spcBef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ea typeface="Verdana" pitchFamily="34" charset="0"/>
                <a:cs typeface="Verdana" pitchFamily="34" charset="0"/>
              </a:rPr>
              <a:t>Обеспечение эффективного управления реализацией муниципальной программы.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06263" y="3912040"/>
            <a:ext cx="895963" cy="20673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4382" y="978008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373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007458" y="611638"/>
            <a:ext cx="46405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«Развитие системы социальной защиты населения города Новокузнецка»</a:t>
            </a:r>
            <a:endParaRPr lang="ru-RU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16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</a:t>
            </a:r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2015 - 2023 </a:t>
            </a:r>
            <a:r>
              <a:rPr lang="ru-RU" sz="16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19917" y="2413337"/>
            <a:ext cx="76657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Цель:</a:t>
            </a:r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эффективности социальной поддержки населения города Новокузнецка и повышение качества и доступности предоставления услуг по социальному обслуживанию</a:t>
            </a:r>
            <a:endParaRPr lang="ru-RU" sz="1200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5931" y="3586038"/>
            <a:ext cx="821213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ea typeface="+mj-ea"/>
                <a:cs typeface="+mj-cs"/>
              </a:rPr>
              <a:t>Задачи: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Предоставление мер социальной поддержки и организация мероприятий, направленных на повышение благополучия отдельных категорий граждан, проживающих на территории Новокузнецкого городского округа;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Создание благоприятных условий для жизнедеятельности семьи, рождения детей;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Укрепление социальной защищенности инвалидов и иных маломобильных категорий населения города;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эффективности функционирования органов социальной защиты населения;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эффективности использования средств бюджета Новокузнецкого городского округа;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Создание условий для повышения качества жизни отдельных категорий граждан, степени их социальной защищенности;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Сохранение загородных оздоровительных учреждений и оздоровление детей, оказавшихся в трудной жизненной ситуации.</a:t>
            </a:r>
          </a:p>
        </p:txBody>
      </p:sp>
      <p:pic>
        <p:nvPicPr>
          <p:cNvPr id="9" name="Рисунок 8" descr="соц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174435" cy="2329732"/>
          </a:xfrm>
          <a:prstGeom prst="rect">
            <a:avLst/>
          </a:prstGeom>
        </p:spPr>
      </p:pic>
      <p:pic>
        <p:nvPicPr>
          <p:cNvPr id="8" name="Рисунок 7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050" y="2544415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076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27734786"/>
              </p:ext>
            </p:extLst>
          </p:nvPr>
        </p:nvGraphicFramePr>
        <p:xfrm>
          <a:off x="168989" y="1984577"/>
          <a:ext cx="8745763" cy="4520028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18226"/>
                <a:gridCol w="816228"/>
                <a:gridCol w="816228"/>
                <a:gridCol w="817400"/>
                <a:gridCol w="806826"/>
                <a:gridCol w="116840"/>
                <a:gridCol w="854015"/>
              </a:tblGrid>
              <a:tr h="416405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2019 (факт)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2020 (оценка)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2021г. (прогноз)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2022г. (прогноз)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2F4E0A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2023г. (прогноз)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56919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+mj-lt"/>
                          <a:cs typeface="Arial" pitchFamily="34" charset="0"/>
                        </a:rPr>
                        <a:t>3 458</a:t>
                      </a:r>
                      <a:endParaRPr lang="ru-RU" sz="1400" b="1" dirty="0">
                        <a:latin typeface="+mj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+mj-lt"/>
                          <a:cs typeface="Arial" pitchFamily="34" charset="0"/>
                        </a:rPr>
                        <a:t>1 558</a:t>
                      </a:r>
                      <a:endParaRPr lang="ru-RU" sz="1400" b="1" dirty="0">
                        <a:latin typeface="+mj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+mj-lt"/>
                          <a:cs typeface="Arial" pitchFamily="34" charset="0"/>
                        </a:rPr>
                        <a:t>1 073</a:t>
                      </a:r>
                      <a:endParaRPr lang="ru-RU" sz="1400" b="1" dirty="0">
                        <a:latin typeface="+mj-lt"/>
                        <a:cs typeface="Arial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+mj-lt"/>
                          <a:cs typeface="Arial" pitchFamily="34" charset="0"/>
                        </a:rPr>
                        <a:t>1 073</a:t>
                      </a:r>
                      <a:endParaRPr lang="ru-RU" sz="1400" b="1" dirty="0">
                        <a:latin typeface="+mj-lt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+mj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+mj-lt"/>
                          <a:cs typeface="Arial" pitchFamily="34" charset="0"/>
                        </a:rPr>
                        <a:t>1 078</a:t>
                      </a:r>
                      <a:endParaRPr lang="ru-RU" sz="1400" b="1" dirty="0">
                        <a:latin typeface="+mj-lt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40836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/>
                        <a:t>Доля граждан, получающих социальную поддержку, от общего количества граждан, обратившихся в органы социальной защиты по вопросу предоставления мер  социальной поддержки, 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/>
                        <a:t>Уровень удовлетворенности граждан качеством предоставления услуг муниципальными учреждениями социального обслуживания населения, 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96,5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96,5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96,5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96,5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96,5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/>
                        <a:t>Средний объем дохода отдельных категорий граждан в месяц за счет предоставления мер социальной поддержки, в том числе по оплате жилищно-коммунальных услуг, руб.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1000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/>
                        <a:t>Средний размер адресной социальной помощи на одного получателя за счет средств местного бюджета, руб.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8 500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8 500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8 500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8500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8500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/>
                        <a:t>Отношение среднемесячной заработной платы социальных работников муниципальных учреждений к средней заработной плате по Кемеровской области, 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/>
                        <a:t>Доля граждан, для которых организован социально полезный досуг в общей численности граждан, состоящих на учете в органах социальной защиты, 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/>
                        <a:t>Доля оздоровленных детей из числа детей, проживающих в городе Новокузнецке и находящихся в трудной жизненной ситуации, подлежащих оздоровлению, 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063117" y="142511"/>
            <a:ext cx="46405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МП «Развитие системы социальной защиты населения города Новокузнецка»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Срок реализации: 2015 - 2023 годы</a:t>
            </a:r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9" name="Рисунок 8" descr="соц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3975652" cy="1908313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030117" y="2510598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162076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520563" y="219999"/>
            <a:ext cx="635309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«Обеспечение жилыми помещениями отдельных категорий граждан города Новокузнецка»</a:t>
            </a:r>
            <a:endParaRPr lang="ru-RU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2015 - 2023 годы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53892" y="2150252"/>
            <a:ext cx="5063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Цель: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Улучшение жилищных условий отдельных категорий граждан, проживающих в Новокузнецком городском округе.</a:t>
            </a:r>
            <a:endParaRPr lang="ru-RU" sz="1400" dirty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4429" y="3240818"/>
            <a:ext cx="847609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 Обеспечение жильем отдельных категорий граждан, установленных федеральным и областным законодательством;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Улучшение жилищных условий граждан, состоящих на учете в качестве нуждающихся в жилых помещениях, предоставляемых по договорам социального найма;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Создание механизмов переселения граждан из непригодного для проживания жилищного фонда, обеспечивающих соблюдение их жилищных прав, установленных законодательством Российской Федерации.</a:t>
            </a:r>
          </a:p>
        </p:txBody>
      </p:sp>
      <p:grpSp>
        <p:nvGrpSpPr>
          <p:cNvPr id="8" name="Группа 10"/>
          <p:cNvGrpSpPr/>
          <p:nvPr/>
        </p:nvGrpSpPr>
        <p:grpSpPr>
          <a:xfrm>
            <a:off x="143118" y="182284"/>
            <a:ext cx="2319911" cy="2432321"/>
            <a:chOff x="11832" y="1772816"/>
            <a:chExt cx="1959289" cy="2111200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8888" t="10783" r="18461" b="8592"/>
            <a:stretch/>
          </p:blipFill>
          <p:spPr>
            <a:xfrm>
              <a:off x="76333" y="1772816"/>
              <a:ext cx="1894788" cy="18288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268370">
              <a:off x="11832" y="3118521"/>
              <a:ext cx="765495" cy="765495"/>
            </a:xfrm>
            <a:prstGeom prst="rect">
              <a:avLst/>
            </a:prstGeom>
          </p:spPr>
        </p:pic>
      </p:grpSp>
      <p:pic>
        <p:nvPicPr>
          <p:cNvPr id="10" name="Рисунок 9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2291" y="2218410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760452" y="116632"/>
            <a:ext cx="653840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МП «Обеспечение жилыми помещениями отдельных категорий граждан города Новокузнецка»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Срок реализации: 2015 - 2023 годы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5659244"/>
              </p:ext>
            </p:extLst>
          </p:nvPr>
        </p:nvGraphicFramePr>
        <p:xfrm>
          <a:off x="287523" y="2100504"/>
          <a:ext cx="8568953" cy="4315969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08392"/>
                <a:gridCol w="808392"/>
                <a:gridCol w="808392"/>
                <a:gridCol w="808392"/>
              </a:tblGrid>
              <a:tr h="493549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2019</a:t>
                      </a:r>
                    </a:p>
                    <a:p>
                      <a:pPr algn="ctr"/>
                      <a:r>
                        <a:rPr lang="ru-RU" sz="1200" dirty="0" smtClean="0"/>
                        <a:t>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2020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90101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1 143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410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856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609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891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96129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9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/>
                        <a:t>Доля населения, получившего жилые помещения и улучшившего жилищные условия в отчетном году, в общей численности населения Новокузнецкого городского округа, состоящего на учете в качестве нуждающегося в жилых помещениях (%)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9,8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9010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/>
                        <a:t>Количество молодых семей, улучшивших жилищные условия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60254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/>
                        <a:t>Количество семей, обеспеченных благоустроенным жилым помещением либо получивших возмещение выкупной стоимости за изымаемое жилое помещение, проживающих в многоквартирных домах, признанных до 01.01.2017 г. аварийными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236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293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176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394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40512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Количество жилых помещений, приобретенных для детей-сирот и детей, оставшихся без попечения родителей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233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799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Количество жилых помещений, приобретенных для социальных категорий граждан, состоящих на учете в качестве нуждающихся в жилых помещениях, предоставляемых по договорам социального найма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pSp>
        <p:nvGrpSpPr>
          <p:cNvPr id="8" name="Группа 10"/>
          <p:cNvGrpSpPr/>
          <p:nvPr/>
        </p:nvGrpSpPr>
        <p:grpSpPr>
          <a:xfrm>
            <a:off x="0" y="76741"/>
            <a:ext cx="2319911" cy="2432321"/>
            <a:chOff x="11832" y="1772816"/>
            <a:chExt cx="1959289" cy="2111200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8888" t="10783" r="18461" b="8592"/>
            <a:stretch/>
          </p:blipFill>
          <p:spPr>
            <a:xfrm>
              <a:off x="76333" y="1772816"/>
              <a:ext cx="1894788" cy="18288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268370">
              <a:off x="11832" y="3118521"/>
              <a:ext cx="765495" cy="765495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/>
        </p:nvSpPr>
        <p:spPr>
          <a:xfrm>
            <a:off x="2340218" y="2629869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236180" y="116631"/>
            <a:ext cx="606267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«Основные направления развития территории Новокузнецкого городского округа»</a:t>
            </a:r>
            <a:endParaRPr lang="ru-RU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2015 - 2023 годы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75652" y="1824249"/>
            <a:ext cx="48264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ru-RU" sz="1300" dirty="0" smtClean="0">
                <a:solidFill>
                  <a:schemeClr val="tx2"/>
                </a:solidFill>
                <a:cs typeface="Arial" panose="020B0604020202020204" pitchFamily="34" charset="0"/>
              </a:rPr>
              <a:t>Стимулирование градостроительной деятельности на территории Новокузнецкого городского округа, совершенствование системы управления земельными ресурсами на территории Новокузнецкого городского округа</a:t>
            </a:r>
            <a:endParaRPr lang="ru-RU" sz="1300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7566" y="2996952"/>
            <a:ext cx="8452236" cy="3106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300" dirty="0" smtClean="0">
                <a:solidFill>
                  <a:schemeClr val="tx2"/>
                </a:solidFill>
              </a:rPr>
              <a:t>Разработка и актуализация градостроительной документации Новокузнецкого городского округа;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300" dirty="0" smtClean="0">
                <a:solidFill>
                  <a:schemeClr val="tx2"/>
                </a:solidFill>
              </a:rPr>
              <a:t>Формирование архитектурного облика Новокузнецкого городского округа, в том числе единого эстетического рекламно-информационного пространства;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300" dirty="0" smtClean="0">
                <a:solidFill>
                  <a:schemeClr val="tx2"/>
                </a:solidFill>
              </a:rPr>
              <a:t>Соблюдение процедур и повышение качества оказания муниципальных услуг в сфере строительства и в сфере земельных ресурсов в соответствии с действующим законодательством Российской Федерации;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300" dirty="0" smtClean="0">
                <a:solidFill>
                  <a:schemeClr val="tx2"/>
                </a:solidFill>
              </a:rPr>
              <a:t>Повышение качества оказания муниципальных услуг за счет создания инфраструктуры и актуализации пространственных данных Новокузнецкого городского округа;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300" dirty="0" smtClean="0">
                <a:solidFill>
                  <a:schemeClr val="tx2"/>
                </a:solidFill>
              </a:rPr>
              <a:t>Увеличение доходов бюджета Новокузнецкого городского округа от использования земельных участков на праве аренды;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300" dirty="0" smtClean="0">
                <a:solidFill>
                  <a:schemeClr val="tx2"/>
                </a:solidFill>
              </a:rPr>
              <a:t>Обеспечение контроля за соблюдением требований действующего законодательства Российской Федерации в области градостроительства и земельных правоотношений;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300" dirty="0" smtClean="0">
                <a:solidFill>
                  <a:schemeClr val="tx2"/>
                </a:solidFill>
              </a:rPr>
              <a:t>Повышение эффективности использования бюджетных средств.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46769" cy="2510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5272" y="1908311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555777" y="116632"/>
            <a:ext cx="62086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МП «Основные направления развития территории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Срок реализации: 2015 - 2023 годы</a:t>
            </a:r>
            <a:endParaRPr lang="ru-RU" sz="2400" dirty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5659244"/>
              </p:ext>
            </p:extLst>
          </p:nvPr>
        </p:nvGraphicFramePr>
        <p:xfrm>
          <a:off x="287523" y="2734573"/>
          <a:ext cx="8568953" cy="3744834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08392"/>
                <a:gridCol w="808392"/>
                <a:gridCol w="808392"/>
                <a:gridCol w="808392"/>
              </a:tblGrid>
              <a:tr h="429435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2019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2020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11018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26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59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62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59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59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57662">
                <a:tc gridSpan="6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/>
                          </a:solidFill>
                        </a:rPr>
                        <a:t>Целевые показатели реализации муниципальной программы</a:t>
                      </a:r>
                      <a:endParaRPr lang="ru-RU" sz="14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426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площади земельных участков, предоставленных для жилищного строительства, в общей площади земельных участков, предоставленных для строительства в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городе,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5249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площади земельных участков, вовлеченных в экономический оборот, в общей площади территории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города,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85,9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85,9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85,9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86,0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86,0</a:t>
                      </a:r>
                    </a:p>
                  </a:txBody>
                  <a:tcPr marL="9525" marR="9525" marT="9525" marB="0" anchor="ctr"/>
                </a:tc>
              </a:tr>
              <a:tr h="35249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Площадь территории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города,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обеспеченная обновленным топографическим планом масштаба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1:500,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1083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1075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1085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1085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696044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площади территории, обеспеченной пространственными данными масштаба 1:500 в цифровом виде, в общей площади территории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города,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обеспеченной картографическим материалом масштаба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1:500,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1101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Уровень собираемости арендной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платы,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1101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Процент выполнения плана плановых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проверок,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93" y="98341"/>
            <a:ext cx="2597830" cy="19323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2324316" y="3220250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934030" y="151138"/>
            <a:ext cx="576469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«Управление муниципальными финансами</a:t>
            </a:r>
          </a:p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2015 - 2023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74990" y="4082793"/>
          <a:ext cx="8574719" cy="2213346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14158"/>
                <a:gridCol w="808392"/>
                <a:gridCol w="808392"/>
                <a:gridCol w="808392"/>
              </a:tblGrid>
              <a:tr h="47016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2019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2020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77907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235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171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211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295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320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68665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71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>
                          <a:effectLst/>
                        </a:rPr>
                        <a:t>Доля расходов бюджета города, формируемых в рамках программ, в общем объеме расходов бюджета города., 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</a:rPr>
                        <a:t>97,5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97,3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</a:rPr>
                        <a:t>97,5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</a:rPr>
                        <a:t>96,6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</a:rPr>
                        <a:t>95,3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78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>
                          <a:effectLst/>
                        </a:rPr>
                        <a:t>Темп роста объема налоговых и неналоговых доходов бюджета города,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</a:rPr>
                        <a:t>108,7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95,2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117,4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100,8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101,7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1349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>
                          <a:effectLst/>
                        </a:rPr>
                        <a:t>Доля расходов бюджета города, направленная на поддержку и развитие социальной сферы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, 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64,6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63,8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54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56,9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55,7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965836" y="1710505"/>
            <a:ext cx="60426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</a:rPr>
              <a:t>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качества управления муниципальными финансами для обеспечения сбалансированности и устойчивости бюджета Новокузнецкого городского округа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89848" y="2438284"/>
            <a:ext cx="58350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бюджетного потенциала, обеспечение долгосрочной устойчивости и сбалансированности бюджетной системы, эффективное выполнение бюджетных полномочий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Проведение ответственной долговой политики, обеспечение своевременного исполнения долговых обязательств.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прозрачности бюджета города и бюджетного процесса.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" y="0"/>
            <a:ext cx="2510286" cy="2510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2220949" y="4564005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3164" y="1804944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387255" y="151138"/>
            <a:ext cx="56533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«Реализация молодежной политики</a:t>
            </a:r>
          </a:p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 городе Новокузнецке»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2015 - 2023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84640" y="3681454"/>
          <a:ext cx="8574719" cy="3049326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14158"/>
                <a:gridCol w="808392"/>
                <a:gridCol w="808392"/>
                <a:gridCol w="808392"/>
              </a:tblGrid>
              <a:tr h="52407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70821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64498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409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молодежи, охваченной мероприятиями программы, от общей численности молодежи, проживающей на территории Новокузнецкого городского округа, 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3245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Количество молодежи, интегрированной в социально-экономическую деятельность, чел.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5 676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2 238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1 800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latin typeface="+mn-lt"/>
                        </a:rPr>
                        <a:t>1 800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1 800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49409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Количество молодежи, вовлеченной в мероприятия, проводимые совместно с молодежными организациями, предприятиями и учреждениями, осуществляющими работу с молодежью в городе, чел.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67 377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71 244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73 500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73 500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73 500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840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Количество организованных молодежных мероприятий, штук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162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888188" y="1304989"/>
            <a:ext cx="50249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Цель: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Создание условий для успешной социализации и эффективной самореализации молодежи Новокузнецкого городского округа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89848" y="2047535"/>
            <a:ext cx="58350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Оказание содействия в решении социально-экономических проблем молодежи города, включая развитие системы мероприятий по обеспечению трудоустройства и вторичной занятости 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Создание условий для разностороннего развития молодежи.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Эффективное управление реализацией программы.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эффективности использования бюджетных средств.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201"/>
            <a:ext cx="3148717" cy="2222420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205046" y="4166483"/>
            <a:ext cx="919818" cy="2166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5759" y="1502794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755" y="154380"/>
            <a:ext cx="8704613" cy="736270"/>
          </a:xfrm>
        </p:spPr>
        <p:txBody>
          <a:bodyPr anchor="t"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1. ВВОДНАЯ ЧАСТЬ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Город Новокузнецк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IMG_1208_без лог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078" y="3059667"/>
            <a:ext cx="7241969" cy="3491715"/>
          </a:xfrm>
          <a:prstGeom prst="rect">
            <a:avLst/>
          </a:prstGeom>
        </p:spPr>
      </p:pic>
      <p:sp>
        <p:nvSpPr>
          <p:cNvPr id="6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6894" y="1163779"/>
            <a:ext cx="7576460" cy="1935677"/>
          </a:xfrm>
        </p:spPr>
        <p:txBody>
          <a:bodyPr>
            <a:noAutofit/>
          </a:bodyPr>
          <a:lstStyle/>
          <a:p>
            <a:pPr marL="0" indent="177800" algn="just">
              <a:spcAft>
                <a:spcPts val="3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Официальное полное наименование муниципального образования </a:t>
            </a:r>
            <a:r>
              <a:rPr lang="ru-RU" sz="1400" b="1" dirty="0" smtClean="0">
                <a:solidFill>
                  <a:srgbClr val="002060"/>
                </a:solidFill>
              </a:rPr>
              <a:t>- Новокузнецкий городской округ</a:t>
            </a:r>
            <a:r>
              <a:rPr lang="ru-RU" sz="1400" dirty="0" smtClean="0">
                <a:solidFill>
                  <a:srgbClr val="002060"/>
                </a:solidFill>
              </a:rPr>
              <a:t>. Сокращенное наименование – город Новокузнецк. Первый по площади в Кузбассе и второй по населению, а также старейший город Кемеровской области. Город основан в 1618 году как острог возле впадения р. Кондомы в р. Томь.  В 2018 году город Новокузнецк отпраздновал свое 400-летие.</a:t>
            </a:r>
          </a:p>
          <a:p>
            <a:pPr marL="0" indent="177800" algn="just">
              <a:spcAft>
                <a:spcPts val="6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Новокузнецк — в России тридцатый по численности населения; важный экономический, транспортный и культурный центр Сибири. Население — 546 458 человек. Площадь города — 424 км².</a:t>
            </a:r>
          </a:p>
        </p:txBody>
      </p:sp>
      <p:pic>
        <p:nvPicPr>
          <p:cNvPr id="7" name="Рисунок 6" descr="галка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94" y="1184744"/>
            <a:ext cx="420506" cy="489935"/>
          </a:xfrm>
          <a:prstGeom prst="rect">
            <a:avLst/>
          </a:prstGeom>
        </p:spPr>
      </p:pic>
      <p:pic>
        <p:nvPicPr>
          <p:cNvPr id="8" name="Рисунок 7" descr="галка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33" y="2378765"/>
            <a:ext cx="420506" cy="48993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450866" y="291560"/>
            <a:ext cx="55579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«Развитие культуры в городе Новокузнецке»</a:t>
            </a:r>
            <a:endParaRPr lang="ru-RU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endParaRPr lang="ru-RU" sz="16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2015 - 2023 годы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84821" y="2142300"/>
            <a:ext cx="512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</a:rPr>
              <a:t>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Создание условий для сохранения, развития и реализации культурного и духовного потенциала населения города Новокузнецка</a:t>
            </a:r>
            <a:endParaRPr lang="ru-RU" sz="1200" dirty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9228" y="3267986"/>
            <a:ext cx="774456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Сохранение, приумножение и эффективное использование культурного наследия, развитие информационного пространства города Новокузнецка;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Обеспечение доступа населения города Новокузнецка к культурным благам и участию в культурной жизни; 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Обеспечение духовного развития населения города, его творческой инициативы и социально-культурной активности;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Повышение эффективности использования бюджетных средств;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Сохранение объектов культурного наследия, а также историко-культурных комплексов, находящихся в муниципальной собственности и расположенных на территории Новокузнецкого городского округа, в надлежащем виде.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9737">
            <a:off x="-28180" y="121274"/>
            <a:ext cx="3567630" cy="2698268"/>
          </a:xfrm>
          <a:prstGeom prst="rect">
            <a:avLst/>
          </a:prstGeom>
        </p:spPr>
      </p:pic>
      <p:pic>
        <p:nvPicPr>
          <p:cNvPr id="8" name="Рисунок 7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4442" y="2321779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760452" y="116632"/>
            <a:ext cx="65384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</a:t>
            </a:r>
            <a:r>
              <a:rPr lang="ru-RU" sz="2400" dirty="0" smtClean="0">
                <a:solidFill>
                  <a:schemeClr val="tx2"/>
                </a:solidFill>
              </a:rPr>
              <a:t>Развитие культуры в городе </a:t>
            </a:r>
          </a:p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Новокузнецке</a:t>
            </a:r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»</a:t>
            </a:r>
            <a:endParaRPr lang="ru-RU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5659244"/>
              </p:ext>
            </p:extLst>
          </p:nvPr>
        </p:nvGraphicFramePr>
        <p:xfrm>
          <a:off x="304800" y="2100504"/>
          <a:ext cx="8551676" cy="4603664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09716"/>
                <a:gridCol w="808392"/>
                <a:gridCol w="808392"/>
                <a:gridCol w="808392"/>
                <a:gridCol w="808392"/>
                <a:gridCol w="808392"/>
              </a:tblGrid>
              <a:tr h="438023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</a:t>
                      </a:r>
                      <a:r>
                        <a:rPr lang="ru-RU" sz="1200" baseline="0" dirty="0" smtClean="0">
                          <a:latin typeface="+mn-lt"/>
                        </a:rPr>
                        <a:t> </a:t>
                      </a:r>
                      <a:r>
                        <a:rPr lang="ru-RU" sz="1200" dirty="0" smtClean="0">
                          <a:latin typeface="+mn-lt"/>
                        </a:rPr>
                        <a:t>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27894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567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586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530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525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524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62814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826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Число проводимых культурно-массовых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мероприятий,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ед.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12 850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12 850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12 850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12 850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12 850</a:t>
                      </a:r>
                    </a:p>
                  </a:txBody>
                  <a:tcPr marL="9525" marR="9525" marT="9525" marB="0" anchor="ctr"/>
                </a:tc>
              </a:tr>
              <a:tr h="39717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Количество библиографических записей в электронном каталоге и Базе данных МБУ "МИБС", ед.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30 389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820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9 180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9 180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4546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Доля удовлетворенности населения качеством предоставляемых услуг муниципальными учреждениями в сфере культуры (качеством культурного обслуживания),%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49801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удовлетворенных информационных запросов в МБУ "МИБС" от общего числа запросов получателей библиотечных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услуг,%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4582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Количество клубных формирований в муниципальных учреждениях культурно-досугового типа, ед.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07110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Доля памятников истории и культуры, мемориальных досок, расположенных на территории Новокузнецкого городского округа и находящихся в муниципальной собственности, в удовлетворительном состоянии в общем количестве памятников истории и культуры, мемориальных досок, находящихся в муниципальной собственности, 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9737">
            <a:off x="196744" y="90418"/>
            <a:ext cx="2659886" cy="2011723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2340218" y="2600034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466768" y="151138"/>
            <a:ext cx="567723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«Развитие физической культуры и массового спорта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2015 - 2023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84640" y="4071068"/>
          <a:ext cx="8574719" cy="263345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14158"/>
                <a:gridCol w="808392"/>
                <a:gridCol w="808392"/>
                <a:gridCol w="808392"/>
              </a:tblGrid>
              <a:tr h="586272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98811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385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1 197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271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741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625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07837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4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Доля населения города, систематически занимающегося физической культурой и спортом 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45,89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47,12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48,5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49,8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51,1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8693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Численность населения, принявшего участие в оздоровительных и спортивно-массовых мероприятиях(тыс.чел.)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62,5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63,5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64,0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575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Доля обучающихся, занявших призовые места на спортивных мероприятиях разного уровня (муниципального, регионального, всероссийского, международного)(%)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33,2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33,3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33,4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33,5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301657" y="1623041"/>
            <a:ext cx="43888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</a:rPr>
              <a:t>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Создание условий для укрепления здоровья населения путем развития, популяризации массового спорта на территории города</a:t>
            </a:r>
          </a:p>
        </p:txBody>
      </p:sp>
      <p:pic>
        <p:nvPicPr>
          <p:cNvPr id="12" name="Рисунок 11" descr="спорт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37808"/>
            <a:ext cx="3208290" cy="180494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144290" y="2317879"/>
            <a:ext cx="583509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Пропаганда физической культуры и спорта, привлечение граждан к регулярным занятиям физической культурой и спортом.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Формирование у различных слоев населения устойчивых жизненных позиций к ведению здорового образа жизни.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Содействие функционированию организаций, осуществляющих деятельность в области физической культуры и спорта на территории города.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эффективности использования бюджетных средств.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157338" y="4579897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9" name="Рисунок 8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9471" y="1796992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132814" y="151138"/>
            <a:ext cx="601118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«Защита прав детей-сирот и детей, оставшихся без попечения родителей, прав недееспособных граждан»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2015 - 2023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195481" y="3768918"/>
          <a:ext cx="8736607" cy="2673207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970280"/>
                <a:gridCol w="814158"/>
                <a:gridCol w="808392"/>
                <a:gridCol w="808392"/>
                <a:gridCol w="808392"/>
              </a:tblGrid>
              <a:tr h="535699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32720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298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264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264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265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21420">
                <a:tc gridSpan="6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4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893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детей-сирот и детей, оставшихся без попечения родителей, находящихся в семьях, к общему количеству детей-сирот, %.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4040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Доля детей-сирот и детей, оставшихся без попечения родителей,  к общему количеству несовершеннолетних граждан, %.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2,69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2,26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2,26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2,26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2,26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60043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Доля недееспособных граждан, находящихся под опекой родственников, от общего количества недееспособных граждан, проживающих в Новокузнецком городском округе, %.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93,1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93,2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93,3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93,3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93,3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999506" y="1567381"/>
            <a:ext cx="492950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Снижение социально-экономических проблем в городе Новокузнецке путем развития преимущественно форм семейного устройства детей-сирот и детей, оставшихся без попечения родителей, улучшение качества жизни недееспособных граждан</a:t>
            </a:r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2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77312" y="2584774"/>
            <a:ext cx="58350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Увеличение количества детей-сирот и детей, оставшихся без попечения родителей, проживающих в семьях;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Снижение социального сиротства, устройство недееспособных граждан под опеку родственников.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1821"/>
            <a:ext cx="3019245" cy="2147023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236851" y="4261858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63711" y="1685674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355450" y="151138"/>
            <a:ext cx="56692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«Управление муниципальным имуществом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– 2023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179579" y="3840483"/>
          <a:ext cx="8837201" cy="2917243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665569"/>
                <a:gridCol w="833138"/>
                <a:gridCol w="839080"/>
                <a:gridCol w="833138"/>
                <a:gridCol w="833138"/>
                <a:gridCol w="833138"/>
              </a:tblGrid>
              <a:tr h="500570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2019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2020</a:t>
                      </a:r>
                    </a:p>
                    <a:p>
                      <a:pPr algn="ctr"/>
                      <a:r>
                        <a:rPr lang="ru-RU" sz="1200" dirty="0" smtClean="0"/>
                        <a:t>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44028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/>
                </a:tc>
              </a:tr>
              <a:tr h="333714">
                <a:tc gridSpan="6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4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3346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Процент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выполнения плана по доходам от использования и реализации муниципального имущества (в том числе реализации земельных участков)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92</a:t>
                      </a:r>
                    </a:p>
                  </a:txBody>
                  <a:tcPr marL="9525" marR="9525" marT="9525" marB="0" anchor="b"/>
                </a:tc>
              </a:tr>
              <a:tr h="744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Процент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выполнения плана по доходам от перечисления в бюджет части прибыли муниципальных унитарных предприятий, дивидендов по находящимся в муниципальной собственности акциям акционерных обществ.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</a:tr>
              <a:tr h="6409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Доля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объектов муниципального имущества, учтенных в реестре объектов муниципальной собственности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города,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от общего числа выявленных и подлежащих учету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объектов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880237" y="1042596"/>
            <a:ext cx="5056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эффективности управления муниципальным имуществом и отчуждения муниципального имущества, востребованного в коммерческом обороте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96424" y="1996753"/>
            <a:ext cx="575674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Оптимизация состава и структуры муниципального имущества, систематический анализ результатов его учета.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Увеличение доходов бюджета Новокузнецкого городского округа от использования и реализации муниципального имущества (в том числе реализации земельных участков).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Обеспечение контроля муниципального имущества, в том числе его целевого использования.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033"/>
          <a:stretch/>
        </p:blipFill>
        <p:spPr>
          <a:xfrm>
            <a:off x="197438" y="920072"/>
            <a:ext cx="2956816" cy="2112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2260706" y="4301615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8052" y="1224498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10102" y="151138"/>
            <a:ext cx="88338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«Формирование современной городской среды на территории Новокузнецкого городского округа на 2018 - 2024 годы»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2018 - 2024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389415" y="4111788"/>
          <a:ext cx="8574719" cy="2581804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14158"/>
                <a:gridCol w="808392"/>
                <a:gridCol w="808392"/>
                <a:gridCol w="808392"/>
              </a:tblGrid>
              <a:tr h="50720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96541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320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260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258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277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279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04323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544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Количество реализованных проектов благоустройства дворовых территорий многоквартирных домов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8251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Площадь благоустроенных дворовых территорий многоквартирных домов в рамках реализации программы (кв.м.)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335 394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239 060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107 040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107 040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107 040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8251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благоустроенных дворовых территорий многоквартирных домов от общего количества дворовых территорий многоквартирных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домов (%)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3142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Площадь благоустроенных общественных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территорий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(га)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476584" y="1164267"/>
            <a:ext cx="466741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качества и комфорта городской среды благоустройства территории Новокузнецкого городского округа, а также повышение уровня благоустройства территории НГО, развитие благоприятных, комфортных и безопасных условий для проживания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89405" y="1909805"/>
            <a:ext cx="545459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i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Обеспечение формирования единого облика Новокузнецкого городского округа с учетом приоритетов территориального развития.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уровня вовлеченности заинтересованных граждан, организаций в реализацию мероприятий по благоустройству территории Новокузнецкого городского округа.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Обеспечение создания, содержания и развития объектов благоустройства на территории Новокузнецкого городского округа, включая объекты, находящиеся в частной собственности, и прилегающие к ним территории.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638" t="8847" r="650" b="42424"/>
          <a:stretch/>
        </p:blipFill>
        <p:spPr>
          <a:xfrm>
            <a:off x="1" y="1161093"/>
            <a:ext cx="3709576" cy="1510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2199446" y="4604848"/>
            <a:ext cx="874645" cy="1908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6204" y="1296061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84640" y="4325511"/>
          <a:ext cx="8574719" cy="2306201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14158"/>
                <a:gridCol w="808392"/>
                <a:gridCol w="808392"/>
                <a:gridCol w="808392"/>
              </a:tblGrid>
              <a:tr h="502876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05792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054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1 163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2 876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2 658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2 352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93406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158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Выполнение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машино-часов на перевозках по социальному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заказу,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97,7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510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Выполнение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планового количества рейсов, предусмотренных социальным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заказом,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44226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Процент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охвата населения города услугами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связи,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61,3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63,6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64,2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latin typeface="+mn-lt"/>
                        </a:rPr>
                        <a:t>64,5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78295" y="3200563"/>
            <a:ext cx="846814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Обеспечение бесперебойного и безопасного функционирования пассажирского транспорта;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Эффективное осуществление Управлением деятельности по предоставлению населению транспортных услуг  по перевозке пассажиров транспортом общего пользования и услуг связи;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эффективности использования бюджетных средств. </a:t>
            </a:r>
            <a:endParaRPr lang="ru-RU" sz="12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9" name="Рисунок 8" descr="транспорт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72836"/>
            <a:ext cx="3844636" cy="145472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99792" y="151138"/>
            <a:ext cx="5565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«Организация и развитие пассажирских перевозок</a:t>
            </a:r>
          </a:p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и координация работы операторов связи на территории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2015 - 2023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71068" y="2001620"/>
            <a:ext cx="48206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Создание условий для наиболее полного удовлетворения потребности населения Новокузнецкого городского округа в пассажирских перевозках и услугах связи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403829" y="4802589"/>
            <a:ext cx="888011" cy="19280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2250" y="2130948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472856" y="151138"/>
            <a:ext cx="55924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«Обеспечение комфортного проживания в секторе индивидуальной Жилой застройки»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2019 - 2023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51520" y="3789040"/>
          <a:ext cx="8718734" cy="2905591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759131"/>
                <a:gridCol w="665864"/>
                <a:gridCol w="827832"/>
                <a:gridCol w="821969"/>
                <a:gridCol w="821969"/>
                <a:gridCol w="821969"/>
              </a:tblGrid>
              <a:tr h="47016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77907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26</a:t>
                      </a:r>
                      <a:endParaRPr lang="ru-RU" sz="1200" b="1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197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68665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714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построенных сетей водоснабжения сектора индивидуальной жилой застройки от общей потребности, 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2,8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47708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построенных сетей газоснабжения сектора индивидуальной жилой застройки от общей потребности, 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47708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Количество мест накопления твердых коммунальных отходов в секторе индивидуальной жилой застройки, на которых выполнены мероприятия по содержанию, шт.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294</a:t>
                      </a:r>
                    </a:p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517</a:t>
                      </a:r>
                      <a:endParaRPr lang="ru-RU" sz="12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41349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Площадь дорог сектора индивидуальной застройки, составляющих проезд к местам накопления твердых коммунальных отходов и подвоза воды,  тыс.м2.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745,61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1 381,34</a:t>
                      </a:r>
                      <a:endParaRPr lang="ru-RU" sz="12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1 381,34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007457" y="1230342"/>
            <a:ext cx="48604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Комплексное решение проблем обеспечения комфортного проживания в секторе индивидуальной жилой застройки жителей Новокузнецкого городского округа.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87256" y="2290227"/>
            <a:ext cx="552057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Развитие коммунальной инфраструктуры на территории сектора индивидуальной жилой застройки.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качества и комфорта проживания в секторе индивидуальной жилой застройки.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71" y="318151"/>
            <a:ext cx="2808312" cy="2893192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377439" y="4269805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0688" y="1375573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957884" y="151138"/>
            <a:ext cx="51073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«Управление капиталовложениями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2015 - 2022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51520" y="4005064"/>
          <a:ext cx="8718734" cy="2236099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759131"/>
                <a:gridCol w="665864"/>
                <a:gridCol w="827832"/>
                <a:gridCol w="821969"/>
                <a:gridCol w="821969"/>
                <a:gridCol w="821969"/>
              </a:tblGrid>
              <a:tr h="47016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77907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68665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71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Объём незавершённого в установленные сроки строительства, осуществляемого за счёт средств бюджета Новокузнецкого городского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округа, млн.руб.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65,2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65,2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65,2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14,6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41349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Доля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объектов незавершённого строительства, подлежащих технической экспертизе, в общем количестве объектов незавершенного строительства, при строительстве которых были использованы средства бюджетов всех уровней бюджетной системы РФ 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37,5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37,5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37,5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12,5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697357" y="1196752"/>
            <a:ext cx="52261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Повышение эффективности капитальных вложений, реализация на территории опережающего социально-экономического развития города Новокузнецка инвестиционных проектов, необходимых для повышения инвестиционной привлекательности территории </a:t>
            </a:r>
            <a:r>
              <a:rPr lang="ru-RU" sz="1200" dirty="0" err="1" smtClean="0">
                <a:solidFill>
                  <a:schemeClr val="tx2"/>
                </a:solidFill>
                <a:cs typeface="Arial" panose="020B0604020202020204" pitchFamily="34" charset="0"/>
              </a:rPr>
              <a:t>монопрофильного</a:t>
            </a: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муниципального образования Новокузнецкий городской округ.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85106" y="2492896"/>
            <a:ext cx="563984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Соблюдение требований нормативных  правовых актов в сфере капитального строительства;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эффективности расходования бюджетных средств;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Создание условий для  привлечения инвесторов с целью реализации ими инвестиционных проектов.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258932" y="980597"/>
            <a:ext cx="2592288" cy="2448403"/>
            <a:chOff x="467544" y="1340637"/>
            <a:chExt cx="2170354" cy="2304517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1340637"/>
              <a:ext cx="2170354" cy="230451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4843" y="2435669"/>
              <a:ext cx="1137914" cy="1137914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/>
        </p:nvSpPr>
        <p:spPr>
          <a:xfrm>
            <a:off x="2289975" y="4420882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5" name="Рисунок 14" descr="задача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3123" y="1311963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49832" y="3717318"/>
          <a:ext cx="8644335" cy="3004185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116840"/>
                <a:gridCol w="726873"/>
                <a:gridCol w="814158"/>
                <a:gridCol w="808392"/>
                <a:gridCol w="808392"/>
                <a:gridCol w="842687"/>
              </a:tblGrid>
              <a:tr h="441641"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5857">
                <a:tc gridSpan="2"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64984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500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использованных отходов от общего объема твердых коммунальных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отходов,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образующихся на территории Новокузнецкого городского округа, %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21</a:t>
                      </a:r>
                    </a:p>
                  </a:txBody>
                  <a:tcPr marL="9525" marR="9525" marT="9525" marB="0" anchor="b"/>
                </a:tc>
              </a:tr>
              <a:tr h="65694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Процент устраненных нарушений от общего количества выявленных нарушений при проведении плановых проверок выполнения требований муниципальных правовых актов в области охраны окружающей среды и благоустройства, %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</a:tr>
              <a:tr h="35788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Количество проведенных мероприятий по информированию населения, предприятий, организаций по вопросам охраны окружающей среды, шт.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</a:tr>
              <a:tr h="189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Количество проведенных экологических мероприятий, шт.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59543" y="2043486"/>
            <a:ext cx="863338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Сохранение и восстановление природной среды, рациональное использование и воспроизводство природных ресурсов, предотвращение негативного воздействия хозяйственной и иной деятельности на окружающую среду и ликвидация ее последствий;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Соблюдение требований муниципальных правовых актов в области охраны окружающей среды и благоустройства территории Новокузнецкого городского округа;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уровня экологической культуры населения, экологического образования и воспитания, обеспечение населения информацией о состоянии окружающей среды.</a:t>
            </a:r>
            <a:endParaRPr lang="ru-RU" sz="12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9" name="Рисунок 8" descr="эко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05740"/>
            <a:ext cx="3931572" cy="176618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967701" y="1444135"/>
            <a:ext cx="44527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Улучшение состояния окружающей среды в границах Новокузнецкого городского округа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86039" y="0"/>
            <a:ext cx="555796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«Охрана  окружающей среды и рациональное природопользование в границах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2015 - 20223годы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05878" y="4126683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5029" y="1526649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5983183" y="3019300"/>
            <a:ext cx="2850077" cy="264523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</p:spPr>
        <p:txBody>
          <a:bodyPr wrap="square" rtlCol="0">
            <a:noAutofit/>
          </a:bodyPr>
          <a:lstStyle/>
          <a:p>
            <a:endParaRPr lang="ru-RU" sz="135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8759" y="3019300"/>
            <a:ext cx="2850077" cy="264523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</p:spPr>
        <p:txBody>
          <a:bodyPr wrap="square" rtlCol="0">
            <a:noAutofit/>
          </a:bodyPr>
          <a:lstStyle/>
          <a:p>
            <a:endParaRPr lang="ru-RU" sz="1350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8054" y="237920"/>
            <a:ext cx="7790213" cy="700334"/>
          </a:xfrm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Что такое бюджет ?</a:t>
            </a:r>
            <a:endParaRPr lang="ru-RU" sz="14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92669" y="4782679"/>
            <a:ext cx="1983321" cy="65483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>
                <a:solidFill>
                  <a:schemeClr val="tx1"/>
                </a:solidFill>
              </a:rPr>
              <a:t>Дефицит</a:t>
            </a:r>
            <a:endParaRPr lang="en-US" sz="2100" dirty="0">
              <a:solidFill>
                <a:schemeClr val="tx1"/>
              </a:solidFill>
            </a:endParaRPr>
          </a:p>
          <a:p>
            <a:pPr algn="ctr"/>
            <a:r>
              <a:rPr lang="ru-RU" sz="1050" dirty="0">
                <a:solidFill>
                  <a:schemeClr val="tx1"/>
                </a:solidFill>
              </a:rPr>
              <a:t>превышение </a:t>
            </a:r>
            <a:r>
              <a:rPr lang="ru-RU" sz="1050" b="1" dirty="0">
                <a:solidFill>
                  <a:srgbClr val="FF0000"/>
                </a:solidFill>
              </a:rPr>
              <a:t>расходов</a:t>
            </a:r>
            <a:r>
              <a:rPr lang="ru-RU" sz="1050" dirty="0">
                <a:solidFill>
                  <a:schemeClr val="tx1"/>
                </a:solidFill>
              </a:rPr>
              <a:t> </a:t>
            </a:r>
            <a:r>
              <a:rPr lang="ru-RU" sz="1050" dirty="0" smtClean="0">
                <a:solidFill>
                  <a:schemeClr val="tx1"/>
                </a:solidFill>
              </a:rPr>
              <a:t>над </a:t>
            </a:r>
            <a:r>
              <a:rPr lang="ru-RU" sz="1050" dirty="0">
                <a:solidFill>
                  <a:schemeClr val="tx1"/>
                </a:solidFill>
              </a:rPr>
              <a:t>доходами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343888" y="4791780"/>
            <a:ext cx="2009137" cy="679149"/>
          </a:xfrm>
          <a:prstGeom prst="roundRect">
            <a:avLst/>
          </a:prstGeom>
          <a:solidFill>
            <a:srgbClr val="92D05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>
                <a:solidFill>
                  <a:schemeClr val="tx1"/>
                </a:solidFill>
              </a:rPr>
              <a:t>Профицит</a:t>
            </a:r>
            <a:endParaRPr lang="en-US" sz="2100" dirty="0">
              <a:solidFill>
                <a:schemeClr val="tx1"/>
              </a:solidFill>
            </a:endParaRPr>
          </a:p>
          <a:p>
            <a:pPr algn="ctr"/>
            <a:r>
              <a:rPr lang="ru-RU" sz="1050" dirty="0">
                <a:solidFill>
                  <a:schemeClr val="tx1"/>
                </a:solidFill>
              </a:rPr>
              <a:t>превышение </a:t>
            </a:r>
            <a:r>
              <a:rPr lang="ru-RU" sz="1050" b="1" dirty="0">
                <a:solidFill>
                  <a:schemeClr val="accent5">
                    <a:lumMod val="50000"/>
                  </a:schemeClr>
                </a:solidFill>
              </a:rPr>
              <a:t>доходов</a:t>
            </a:r>
            <a:r>
              <a:rPr lang="ru-RU" sz="1050" dirty="0">
                <a:solidFill>
                  <a:schemeClr val="tx1"/>
                </a:solidFill>
              </a:rPr>
              <a:t> над расходами</a:t>
            </a:r>
          </a:p>
        </p:txBody>
      </p:sp>
      <p:grpSp>
        <p:nvGrpSpPr>
          <p:cNvPr id="25" name="Группа 24"/>
          <p:cNvGrpSpPr/>
          <p:nvPr/>
        </p:nvGrpSpPr>
        <p:grpSpPr>
          <a:xfrm>
            <a:off x="6157289" y="3169197"/>
            <a:ext cx="2574534" cy="1616386"/>
            <a:chOff x="6139751" y="2616304"/>
            <a:chExt cx="2574534" cy="1616386"/>
          </a:xfrm>
        </p:grpSpPr>
        <p:sp>
          <p:nvSpPr>
            <p:cNvPr id="6" name="Скругленный прямоугольник 5"/>
            <p:cNvSpPr/>
            <p:nvPr/>
          </p:nvSpPr>
          <p:spPr>
            <a:xfrm rot="21283331">
              <a:off x="6170653" y="3454325"/>
              <a:ext cx="860897" cy="401266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Доходы</a:t>
              </a: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 rot="21283331">
              <a:off x="6139751" y="2616304"/>
              <a:ext cx="860897" cy="401266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  <a:alpha val="50000"/>
              </a:schemeClr>
            </a:solidFill>
            <a:ln w="63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Доходы</a:t>
              </a: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 rot="21283331">
              <a:off x="6154014" y="3037025"/>
              <a:ext cx="860897" cy="401266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63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Доходы</a:t>
              </a:r>
            </a:p>
          </p:txBody>
        </p:sp>
        <p:sp>
          <p:nvSpPr>
            <p:cNvPr id="16" name="Блок-схема: извлечение 15"/>
            <p:cNvSpPr/>
            <p:nvPr/>
          </p:nvSpPr>
          <p:spPr>
            <a:xfrm>
              <a:off x="7255136" y="3937212"/>
              <a:ext cx="328308" cy="295478"/>
            </a:xfrm>
            <a:prstGeom prst="flowChartExtra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17" name="Прямоугольник 16"/>
            <p:cNvSpPr/>
            <p:nvPr/>
          </p:nvSpPr>
          <p:spPr>
            <a:xfrm rot="21340983">
              <a:off x="6160775" y="3820480"/>
              <a:ext cx="2553510" cy="80254"/>
            </a:xfrm>
            <a:prstGeom prst="re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 rot="21332283">
              <a:off x="7812044" y="3326803"/>
              <a:ext cx="860897" cy="401266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Расходы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10191" y="3204469"/>
            <a:ext cx="2639944" cy="1550448"/>
            <a:chOff x="423308" y="2662209"/>
            <a:chExt cx="2639944" cy="1550448"/>
          </a:xfrm>
        </p:grpSpPr>
        <p:sp>
          <p:nvSpPr>
            <p:cNvPr id="11" name="Скругленный прямоугольник 10"/>
            <p:cNvSpPr/>
            <p:nvPr/>
          </p:nvSpPr>
          <p:spPr>
            <a:xfrm rot="456204">
              <a:off x="2128080" y="3477003"/>
              <a:ext cx="860897" cy="401266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Расходы</a:t>
              </a: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 rot="456204">
              <a:off x="2202355" y="2662209"/>
              <a:ext cx="860897" cy="401266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Расходы</a:t>
              </a: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 rot="456204">
              <a:off x="2170425" y="3073256"/>
              <a:ext cx="860897" cy="401266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Расходы</a:t>
              </a:r>
            </a:p>
          </p:txBody>
        </p:sp>
        <p:sp>
          <p:nvSpPr>
            <p:cNvPr id="14" name="Блок-схема: извлечение 13"/>
            <p:cNvSpPr/>
            <p:nvPr/>
          </p:nvSpPr>
          <p:spPr>
            <a:xfrm>
              <a:off x="1517670" y="3917179"/>
              <a:ext cx="328308" cy="295478"/>
            </a:xfrm>
            <a:prstGeom prst="flowChartExtra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 rot="402593">
              <a:off x="423308" y="3800446"/>
              <a:ext cx="2553510" cy="80254"/>
            </a:xfrm>
            <a:prstGeom prst="re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 rot="456784">
              <a:off x="469512" y="3277585"/>
              <a:ext cx="860897" cy="401266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Доходы</a:t>
              </a:r>
            </a:p>
          </p:txBody>
        </p:sp>
      </p:grpSp>
      <p:pic>
        <p:nvPicPr>
          <p:cNvPr id="20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610" y="5447152"/>
            <a:ext cx="553916" cy="988739"/>
          </a:xfrm>
          <a:prstGeom prst="rect">
            <a:avLst/>
          </a:prstGeom>
        </p:spPr>
      </p:pic>
      <p:sp>
        <p:nvSpPr>
          <p:cNvPr id="21" name="Выноска-облако 20"/>
          <p:cNvSpPr/>
          <p:nvPr/>
        </p:nvSpPr>
        <p:spPr>
          <a:xfrm>
            <a:off x="3063834" y="2806996"/>
            <a:ext cx="3032166" cy="2155530"/>
          </a:xfrm>
          <a:prstGeom prst="cloudCallout">
            <a:avLst>
              <a:gd name="adj1" fmla="val -24424"/>
              <a:gd name="adj2" fmla="val 7361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Сбалансированность </a:t>
            </a: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бюджета по доходам и расходам —</a:t>
            </a:r>
          </a:p>
          <a:p>
            <a:pPr algn="ctr"/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основополагающее требование, предъявляемое к органам, составляющим и утверждающим бюджет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4966" y="5821277"/>
            <a:ext cx="3200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>
                <a:solidFill>
                  <a:srgbClr val="002060"/>
                </a:solidFill>
              </a:rPr>
              <a:t>При </a:t>
            </a:r>
            <a:r>
              <a:rPr lang="ru-RU" sz="1050" b="1" dirty="0">
                <a:solidFill>
                  <a:srgbClr val="FF0000"/>
                </a:solidFill>
              </a:rPr>
              <a:t>дефиците</a:t>
            </a:r>
            <a:r>
              <a:rPr lang="ru-RU" sz="1050" dirty="0">
                <a:solidFill>
                  <a:srgbClr val="FF0000"/>
                </a:solidFill>
              </a:rPr>
              <a:t> </a:t>
            </a:r>
            <a:r>
              <a:rPr lang="ru-RU" sz="1050" dirty="0">
                <a:solidFill>
                  <a:srgbClr val="002060"/>
                </a:solidFill>
              </a:rPr>
              <a:t>принимается решение о привлечении источников его покрытия (используются имеющиеся накопления, берутся займы и т.д.)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35292" y="5822393"/>
            <a:ext cx="26950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>
                <a:solidFill>
                  <a:srgbClr val="002060"/>
                </a:solidFill>
              </a:rPr>
              <a:t>При </a:t>
            </a:r>
            <a:r>
              <a:rPr lang="ru-RU" sz="1050" b="1" dirty="0" err="1">
                <a:solidFill>
                  <a:srgbClr val="FF0000"/>
                </a:solidFill>
              </a:rPr>
              <a:t>профиците</a:t>
            </a:r>
            <a:r>
              <a:rPr lang="ru-RU" sz="1050" b="1" dirty="0">
                <a:solidFill>
                  <a:srgbClr val="FF0000"/>
                </a:solidFill>
              </a:rPr>
              <a:t> </a:t>
            </a:r>
            <a:r>
              <a:rPr lang="ru-RU" sz="1050" dirty="0">
                <a:solidFill>
                  <a:srgbClr val="002060"/>
                </a:solidFill>
              </a:rPr>
              <a:t>принимается решение о том, как использовать дополнительные средства (накапливать резервы, погашать долг и т.д.)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67970" y="932953"/>
            <a:ext cx="76990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Бюджет</a:t>
            </a:r>
            <a:r>
              <a:rPr lang="ru-RU" sz="1400" dirty="0" smtClean="0">
                <a:solidFill>
                  <a:srgbClr val="002060"/>
                </a:solidFill>
              </a:rPr>
              <a:t> – это план доходов и расходов на определённый период</a:t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</a:rPr>
              <a:t/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>Доходы</a:t>
            </a:r>
            <a:r>
              <a:rPr lang="ru-RU" sz="1400" b="1" dirty="0" smtClean="0">
                <a:solidFill>
                  <a:srgbClr val="002060"/>
                </a:solidFill>
              </a:rPr>
              <a:t> </a:t>
            </a:r>
            <a:r>
              <a:rPr lang="ru-RU" sz="1400" dirty="0" smtClean="0">
                <a:solidFill>
                  <a:srgbClr val="002060"/>
                </a:solidFill>
              </a:rPr>
              <a:t>–</a:t>
            </a:r>
            <a:r>
              <a:rPr lang="ru-RU" sz="1400" b="1" dirty="0" smtClean="0">
                <a:solidFill>
                  <a:srgbClr val="002060"/>
                </a:solidFill>
              </a:rPr>
              <a:t> </a:t>
            </a:r>
            <a:r>
              <a:rPr lang="ru-RU" sz="1400" dirty="0" smtClean="0">
                <a:solidFill>
                  <a:srgbClr val="002060"/>
                </a:solidFill>
              </a:rPr>
              <a:t>это поступающие в бюджет денежные средства (налоги юридических и физических лиц, административные платежи и сборы, безвозмездные поступления)</a:t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</a:rPr>
              <a:t/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>Расходы</a:t>
            </a:r>
            <a:r>
              <a:rPr lang="ru-RU" sz="1400" dirty="0" smtClean="0">
                <a:solidFill>
                  <a:srgbClr val="FF0000"/>
                </a:solidFill>
              </a:rPr>
              <a:t> </a:t>
            </a:r>
            <a:r>
              <a:rPr lang="ru-RU" sz="1400" dirty="0" smtClean="0">
                <a:solidFill>
                  <a:srgbClr val="002060"/>
                </a:solidFill>
              </a:rPr>
              <a:t>– это выплачиваемые из бюджета денежные средства (социальные выплаты населению, содержание государственных учреждений (образование, ЖКХ, культура и другие) капитальное строительство и другие)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085106" y="0"/>
            <a:ext cx="586911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«Защита населения и территории от чрезвычайных ситуаций природного и техногенного характера, обеспечение пожарной безопасности, безопасности на водных объектах территории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2015 - 2023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119272" y="4015410"/>
          <a:ext cx="8921361" cy="2769139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671613"/>
                <a:gridCol w="121449"/>
                <a:gridCol w="750093"/>
                <a:gridCol w="840167"/>
                <a:gridCol w="834216"/>
                <a:gridCol w="834216"/>
                <a:gridCol w="869607"/>
              </a:tblGrid>
              <a:tr h="471974"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2890">
                <a:tc gridSpan="2"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218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3185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34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Доля аварийно-спасательных работ и других неотложных работ по отношению к общему количеству работ,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96,8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Не менее 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Не менее 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Не менее 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Не менее 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8741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Количество людей, которым оказана помощь при чрезвычайных ситуациях, авариях, происшествиях и других жизненных ситуациях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1 438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1 435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1 435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1 435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latin typeface="+mn-lt"/>
                        </a:rPr>
                        <a:t>1 435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99333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Темп роста доли готовности приведения ЕДДС города, как органа повседневного управления силами и средствами городского звена территориальной подсистемы и функциональной подсистемы единой государственной системы предупреждения и ликвидации  ЧС, в соответствие с нормативными документами,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372164" y="1831876"/>
            <a:ext cx="55036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уровня защищенности населения и территории города от чрезвычайных ситуаций природного и техногенного характера, обеспечение пожарной безопасности и безопасности людей на водных объектах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3245" y="2512687"/>
            <a:ext cx="873750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эффективности системы гражданской обороны, защиты населения и территорий от чрезвычайных ситуаций, пожаров и происшествий на водных объектах в рамках полномочий органов местного самоуправления, обеспечение и поддержание высокой готовности сил и средств аварийно-спасательного формирования 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Обеспечение эффективного предупреждения и ликвидации чрезвычайных ситуаций природного и техногенного характера, происшествий на водных объектах в рамках полномочий органов местного самоуправления;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эффективности использования бюджетных средств.</a:t>
            </a:r>
            <a:endParaRPr lang="ru-RU" sz="12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030" t="6702" r="6889" b="10865"/>
          <a:stretch/>
        </p:blipFill>
        <p:spPr>
          <a:xfrm>
            <a:off x="0" y="0"/>
            <a:ext cx="2619375" cy="2364308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274074" y="4452731"/>
            <a:ext cx="930302" cy="19878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2779" y="1916262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4150581" y="1967371"/>
            <a:ext cx="45879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Повышение уровня безопасности, комфортности и эстетической привлекательности среды проживания населения на территории Новокузнецкого городского округа</a:t>
            </a:r>
            <a:endParaRPr lang="ru-RU" sz="1200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358" y="3266404"/>
            <a:ext cx="845337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уровня благоустройства территории Новокузнецкого городского округа;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эффективное управление реализацией программы и обеспечение контроля за соблюдением требований действующего законодательства РФ в области управления дорожно-коммунальным хозяйством, повышение эффективности использования бюджетных средств;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улучшение санитарно-экологической обстановки на общественных территориях Новокузнецкого городского округа;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эффективное функционирование системы обеспечения безопасности дорожного движения;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улучшение качества работ по благоустройству городских территорий, организации содержания и  ремонту городского хозяйства Новокузнецкого городского округа.</a:t>
            </a:r>
          </a:p>
        </p:txBody>
      </p:sp>
      <p:pic>
        <p:nvPicPr>
          <p:cNvPr id="9" name="Рисунок 8" descr="благоустр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348469" cy="253646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98859" y="204096"/>
            <a:ext cx="63451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«Комплексное благоустройство Новокузнецкого городского округа»</a:t>
            </a:r>
            <a:endParaRPr lang="ru-RU" sz="2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2015 - 2023 годы</a:t>
            </a:r>
          </a:p>
        </p:txBody>
      </p:sp>
      <p:pic>
        <p:nvPicPr>
          <p:cNvPr id="8" name="Рисунок 7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9958" y="2067336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830664" y="196145"/>
            <a:ext cx="61940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</a:t>
            </a:r>
            <a:r>
              <a:rPr lang="ru-RU" sz="2000" dirty="0" smtClean="0">
                <a:solidFill>
                  <a:schemeClr val="tx2"/>
                </a:solidFill>
                <a:latin typeface="+mj-lt"/>
              </a:rPr>
              <a:t>Комплексное благоустройство Новокузнецкого городского округа</a:t>
            </a:r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»</a:t>
            </a:r>
            <a:endParaRPr lang="ru-RU" sz="2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 descr="благоустр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771775" cy="2099620"/>
          </a:xfrm>
          <a:prstGeom prst="rect">
            <a:avLst/>
          </a:prstGeom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5659244"/>
              </p:ext>
            </p:extLst>
          </p:nvPr>
        </p:nvGraphicFramePr>
        <p:xfrm>
          <a:off x="158805" y="2172304"/>
          <a:ext cx="8861123" cy="4096609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716178"/>
                <a:gridCol w="828989"/>
                <a:gridCol w="828989"/>
                <a:gridCol w="828989"/>
                <a:gridCol w="828989"/>
                <a:gridCol w="828989"/>
              </a:tblGrid>
              <a:tr h="488898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2019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2020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68674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1 873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2 710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1 869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1 724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1 727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30171">
                <a:tc gridSpan="6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4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679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Общая протяженность автомобильных дорог общего пользования местного значения, находящихся на обслуживании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(км)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</a:tr>
              <a:tr h="44747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Площадь высадки цветников (м2)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20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338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20 338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20 338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20 338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20 338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53386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Доля протяженности освещенных улиц, проездов города в общей протяженности улиц города Новокузнецка 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86</a:t>
                      </a:r>
                    </a:p>
                  </a:txBody>
                  <a:tcPr marL="9525" marR="9525" marT="9525" marB="0" anchor="b"/>
                </a:tc>
              </a:tr>
              <a:tr h="537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оказанных услуг по обслуживанию населения в муниципальных банях (ед.)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61 265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22 020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63871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Доля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протяженности 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дорожной сети городской агломерации, соответствующей нормативным требованиям к ее транспортно-эксплуатационному состоянию 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434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Доля дорожной сети местного значения Новокузнецкого городского округа, находящейся в нормативном состоянии(%)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77,8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80,4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2313643" y="2672334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108959" y="116632"/>
            <a:ext cx="58919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«Развитие жилищно-коммунального хозяйства города Новокузнецка»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2015 - 2023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49832" y="3968627"/>
          <a:ext cx="8644335" cy="2780819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116840"/>
                <a:gridCol w="726873"/>
                <a:gridCol w="814158"/>
                <a:gridCol w="808392"/>
                <a:gridCol w="808392"/>
                <a:gridCol w="842687"/>
              </a:tblGrid>
              <a:tr h="519084"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33223">
                <a:tc gridSpan="2"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2 517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2 249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1 975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1 633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1 633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11450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660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Доля отремонтированных муниципальных квартир в общем количестве требующих ремонта муниципальных квартир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46136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Доля оплаты населением жилищно-коммунальных услуг от утвержденных тарифов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latin typeface="+mn-lt"/>
                        </a:rPr>
                        <a:t>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latin typeface="+mn-lt"/>
                        </a:rPr>
                        <a:t>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latin typeface="+mn-lt"/>
                        </a:rPr>
                        <a:t>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43381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Доля оплаты населением услуг отопления и горячего водоснабжения от утверждённых тарифов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3025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Доля оплаты населением услуг холодного водоснабжения и водоотведения от утверждённых тарифов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562184" y="1124744"/>
            <a:ext cx="53613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Создание условий для поддержания жилищно-коммунального хозяйства города в надлежащем состоянии и обеспечения населения доступными и качественными жилищно-коммунальными услугами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1906" y="2226365"/>
            <a:ext cx="859536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Обеспечение стабильной работы объектов коммунальной инфраструктуры и их бесперебойного функционирования;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Поддержание состояния жилищного фонда города в соответствии со стандартами качества, обеспечивающими комфортные условия проживания;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 Исполнение стандартов социальных мер поддержки населения;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Эффективное управление реализацией программы;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эффективности использования бюджетных средств.</a:t>
            </a:r>
          </a:p>
        </p:txBody>
      </p:sp>
      <p:pic>
        <p:nvPicPr>
          <p:cNvPr id="8" name="Рисунок 7" descr="жкх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2902226" cy="2140819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289975" y="4460637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7709" y="1280158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798859" y="116631"/>
            <a:ext cx="62258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«Развитие субъектов малого и среднего предпринимательства в городе Новокузнецке»</a:t>
            </a:r>
            <a:endParaRPr lang="ru-RU" sz="2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2015 - 2023 годы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4928" y="3020689"/>
            <a:ext cx="8794143" cy="3316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Содействие в финансовом обеспечении реализации и развития бизнес - проектов субъектов малого и среднего предпринимательства, организаций, образующих инфраструктуру поддержки субъектов малого и среднего предпринимательства;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Содействие в имущественном обеспечении реализации и развития бизнес - проектов субъектов малого и среднего предпринимательства, организаций, образующих инфраструктуру поддержки субъектов малого и среднего предпринимательства;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Обеспечение информационной поддержки для реализации и развития </a:t>
            </a:r>
            <a:r>
              <a:rPr lang="ru-RU" sz="1200" dirty="0" err="1" smtClean="0">
                <a:solidFill>
                  <a:schemeClr val="tx2"/>
                </a:solidFill>
              </a:rPr>
              <a:t>бизнес-проектов</a:t>
            </a:r>
            <a:r>
              <a:rPr lang="ru-RU" sz="1200" dirty="0" smtClean="0">
                <a:solidFill>
                  <a:schemeClr val="tx2"/>
                </a:solidFill>
              </a:rPr>
              <a:t> субъектов малого и среднего предпринимательства, организаций, образующих инфраструктуру поддержки субъектов малого и среднего предпринимательства;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Обеспечение консультационной поддержки для реализации и развития </a:t>
            </a:r>
            <a:r>
              <a:rPr lang="ru-RU" sz="1200" dirty="0" err="1" smtClean="0">
                <a:solidFill>
                  <a:schemeClr val="tx2"/>
                </a:solidFill>
              </a:rPr>
              <a:t>бизнес-проектов</a:t>
            </a:r>
            <a:r>
              <a:rPr lang="ru-RU" sz="1200" dirty="0" smtClean="0">
                <a:solidFill>
                  <a:schemeClr val="tx2"/>
                </a:solidFill>
              </a:rPr>
              <a:t> субъектов малого и среднего предпринимательства;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качества услуг, оказываемых муниципальным автономным учреждением «Центр содействия малому и среднему предпринимательству»;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уровня доступности и качества предоставляемых государственных и муниципальных услуг, оказываемых субъектам малого и среднего предпринимательства муниципальным автономным учреждением  «Многофункциональный центр города Новокузнецка по предоставлению государственных и муниципальных услуг»;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Содействие повышению образовательного уровня в сфере ведения бизнеса субъектов малого и среднего предпринимательства.</a:t>
            </a:r>
            <a:endParaRPr lang="ru-RU" sz="2000" dirty="0" smtClean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8" name="Рисунок 7" descr="Maliy_bizn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3139175" cy="26159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411110" y="1719787"/>
            <a:ext cx="562157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Создание благоприятных условий для развития субъектов малого и среднего предпринимательства, организаций, образующих инфраструктуру поддержки субъектов малого и среднего предпринимательства, осуществляющих деятельность на территории Новокузнецкого городского округа.</a:t>
            </a:r>
            <a:endParaRPr lang="ru-RU" sz="1200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9" name="Рисунок 8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6876" y="1804944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727297" y="609613"/>
            <a:ext cx="62656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ea typeface="+mj-ea"/>
                <a:cs typeface="+mj-cs"/>
              </a:rPr>
              <a:t>МП «</a:t>
            </a:r>
            <a:r>
              <a:rPr lang="ru-RU" sz="2000" dirty="0" smtClean="0">
                <a:solidFill>
                  <a:schemeClr val="tx2"/>
                </a:solidFill>
              </a:rPr>
              <a:t>Развитие субъектов малого и среднего предпринимательства в городе Новокузнецке</a:t>
            </a:r>
            <a:r>
              <a:rPr lang="ru-RU" sz="2000" dirty="0" smtClean="0">
                <a:solidFill>
                  <a:schemeClr val="tx2"/>
                </a:solidFill>
                <a:ea typeface="+mj-ea"/>
                <a:cs typeface="+mj-cs"/>
              </a:rPr>
              <a:t>»</a:t>
            </a:r>
            <a:endParaRPr lang="ru-RU" sz="2000" dirty="0">
              <a:solidFill>
                <a:schemeClr val="tx2"/>
              </a:solidFill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5659244"/>
              </p:ext>
            </p:extLst>
          </p:nvPr>
        </p:nvGraphicFramePr>
        <p:xfrm>
          <a:off x="191386" y="1509823"/>
          <a:ext cx="8793990" cy="5156791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634497"/>
                <a:gridCol w="118105"/>
                <a:gridCol w="628097"/>
                <a:gridCol w="118105"/>
                <a:gridCol w="151742"/>
                <a:gridCol w="662891"/>
                <a:gridCol w="851293"/>
                <a:gridCol w="814630"/>
                <a:gridCol w="814630"/>
              </a:tblGrid>
              <a:tr h="671292">
                <a:tc rowSpan="2"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 smtClean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1200" dirty="0" smtClean="0">
                        <a:latin typeface="+mn-lt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99616">
                <a:tc gridSpan="2"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6992">
                <a:tc gridSpan="9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6566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Число субъектов малого и среднего предпринимательства в расчете на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10 000 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человек населения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города, 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ед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430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451</a:t>
                      </a:r>
                    </a:p>
                  </a:txBody>
                  <a:tcPr marL="9525" marR="9525" marT="9525" marB="0" anchor="b"/>
                </a:tc>
              </a:tr>
              <a:tr h="777180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среднесписочной численности работников (без внешних совместителей) малых и средних предприятий от среднесписочной численности работников (без внешних совместителей) всех предприятий и организаций города Новокузнецка,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41,0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41,0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41,0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41,0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1736168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площади объектов, фактически переданной в пользование на долгосрочной основе субъектам малого и среднего предпринимательства, организациям, образующим инфраструктуру поддержки малого и среднего предпринимательства, от общей площади объектов, включенных в перечень муниципального имущества, предназначенного для передачи в пользование на долгосрочной основе субъектам малого и среднего предпринимательства, организациям, образующим инфраструктуру поддержки субъектов малого и среднего предпринимательства,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96</a:t>
                      </a:r>
                    </a:p>
                  </a:txBody>
                  <a:tcPr marL="9525" marR="9525" marT="9525" marB="0" anchor="b"/>
                </a:tc>
              </a:tr>
              <a:tr h="968977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Количество информационно-консультационных услуг, оказанных субъектам малого и среднего предпринимательства, юридическим лицам, не являющимся субъектами малого и среднего предпринимательства, физическим лицам в муниципальном автономном учреждении «Центр поддержки предпринимательства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520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6" name="Рисунок 5" descr="Maliy_bizn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2663687" cy="1639613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2289976" y="2687496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281" y="154379"/>
            <a:ext cx="7790213" cy="1306286"/>
          </a:xfrm>
        </p:spPr>
        <p:txBody>
          <a:bodyPr anchor="t"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4. ИСТОЧНИКИ ФИНАНСИРОВАНИЯ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ДЕФИЦИТА БЮДЖЕТА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43845" y="1021278"/>
            <a:ext cx="5379522" cy="5438899"/>
          </a:xfrm>
        </p:spPr>
        <p:txBody>
          <a:bodyPr>
            <a:normAutofit/>
          </a:bodyPr>
          <a:lstStyle/>
          <a:p>
            <a:pPr lvl="0">
              <a:buClr>
                <a:schemeClr val="accent2"/>
              </a:buClr>
              <a:buFont typeface="Wingdings" panose="05000000000000000000" pitchFamily="2" charset="2"/>
              <a:buChar char="ü"/>
            </a:pPr>
            <a:endParaRPr lang="ru-RU" sz="2000" dirty="0" smtClean="0"/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endParaRPr lang="en-US" sz="2000" dirty="0" smtClean="0">
              <a:solidFill>
                <a:schemeClr val="tx2"/>
              </a:solidFill>
            </a:endParaRPr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</a:rPr>
              <a:t>Кредиты, полученные от кредитных организаций</a:t>
            </a:r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</a:rPr>
              <a:t>Бюджетные кредиты, полученные от бюджетов других уровней бюджетной системы РФ</a:t>
            </a:r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</a:rPr>
              <a:t>Изменение остатков средств на счетах по учету средств местного бюджета</a:t>
            </a:r>
          </a:p>
          <a:p>
            <a:pPr lvl="0"/>
            <a:endParaRPr lang="ru-RU" sz="2000" dirty="0" smtClean="0"/>
          </a:p>
          <a:p>
            <a:endParaRPr lang="ru-RU" sz="20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56</a:t>
            </a:fld>
            <a:endParaRPr lang="en-US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3334" y="5635627"/>
            <a:ext cx="553916" cy="988739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285008" y="2161309"/>
            <a:ext cx="3040083" cy="2620241"/>
          </a:xfrm>
          <a:prstGeom prst="cloudCallout">
            <a:avLst>
              <a:gd name="adj1" fmla="val -37451"/>
              <a:gd name="adj2" fmla="val 78642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en-US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Первые два источника составляют муниципальный долг, то есть совокупность долговых обязательств муниципального образования</a:t>
            </a: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dirty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21224579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908720"/>
          </a:xfrm>
        </p:spPr>
        <p:txBody>
          <a:bodyPr anchor="t">
            <a:noAutofit/>
          </a:bodyPr>
          <a:lstStyle/>
          <a:p>
            <a:pPr>
              <a:defRPr/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Источники финансирования дефицита бюджета</a:t>
            </a:r>
            <a:br>
              <a:rPr lang="ru-RU" sz="2400" dirty="0" smtClean="0">
                <a:solidFill>
                  <a:schemeClr val="tx2"/>
                </a:solidFill>
                <a:latin typeface="+mn-lt"/>
              </a:rPr>
            </a:b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в 2021</a:t>
            </a:r>
            <a:r>
              <a:rPr lang="en-US" sz="2400" dirty="0" smtClean="0">
                <a:solidFill>
                  <a:schemeClr val="tx2"/>
                </a:solidFill>
                <a:latin typeface="+mn-lt"/>
              </a:rPr>
              <a:t>–</a:t>
            </a: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2023 годах</a:t>
            </a:r>
            <a:endParaRPr lang="ru-RU" sz="24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551633-07FA-4A45-8A6F-1F2F60E6661A}" type="slidenum">
              <a:rPr lang="ru-RU"/>
              <a:pPr>
                <a:defRPr/>
              </a:pPr>
              <a:t>57</a:t>
            </a:fld>
            <a:endParaRPr lang="ru-RU"/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386427762"/>
              </p:ext>
            </p:extLst>
          </p:nvPr>
        </p:nvGraphicFramePr>
        <p:xfrm>
          <a:off x="161012" y="2604977"/>
          <a:ext cx="8712968" cy="38224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482812" y="3167613"/>
            <a:ext cx="8352928" cy="416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819384" y="763670"/>
            <a:ext cx="1174750" cy="3683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err="1">
                <a:solidFill>
                  <a:srgbClr val="274A6C"/>
                </a:solidFill>
              </a:rPr>
              <a:t>млн</a:t>
            </a:r>
            <a:r>
              <a:rPr lang="ru-RU" sz="1600" dirty="0">
                <a:solidFill>
                  <a:srgbClr val="274A6C"/>
                </a:solidFill>
              </a:rPr>
              <a:t> руб.</a:t>
            </a: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15480" y="1430320"/>
            <a:ext cx="2520313" cy="823782"/>
          </a:xfrm>
          <a:prstGeom prst="rect">
            <a:avLst/>
          </a:prstGeom>
          <a:solidFill>
            <a:srgbClr val="EAEAEA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2021 год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Дефицит 460 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</a:p>
          <a:p>
            <a:pPr algn="ctr"/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30326" y="1423232"/>
            <a:ext cx="2520313" cy="823782"/>
          </a:xfrm>
          <a:prstGeom prst="rect">
            <a:avLst/>
          </a:prstGeom>
          <a:solidFill>
            <a:srgbClr val="EAEAEA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2022 год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Дефицит 379 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</a:p>
          <a:p>
            <a:pPr algn="ctr"/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079853" y="1423232"/>
            <a:ext cx="2520313" cy="823782"/>
          </a:xfrm>
          <a:prstGeom prst="rect">
            <a:avLst/>
          </a:prstGeom>
          <a:solidFill>
            <a:srgbClr val="EAEAEA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2023 год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Дефицит 372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</a:p>
          <a:p>
            <a:pPr algn="ctr"/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281" y="142505"/>
            <a:ext cx="7802087" cy="665017"/>
          </a:xfrm>
        </p:spPr>
        <p:txBody>
          <a:bodyPr anchor="b"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</a:rPr>
              <a:t>5. Открытые информационные ресурсы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30474" y="3867897"/>
            <a:ext cx="4163944" cy="522947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600" dirty="0" smtClean="0">
                <a:hlinkClick r:id="rId2"/>
              </a:rPr>
              <a:t>Бюджет для граждан Кемеровской области</a:t>
            </a:r>
            <a:endParaRPr lang="ru-RU" sz="1600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58</a:t>
            </a:fld>
            <a:endParaRPr lang="en-US" dirty="0"/>
          </a:p>
        </p:txBody>
      </p:sp>
      <p:pic>
        <p:nvPicPr>
          <p:cNvPr id="4" name="Рисунок 3" descr="Minfin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8902" y="1650515"/>
            <a:ext cx="607088" cy="7406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46420" y="2413861"/>
            <a:ext cx="4132052" cy="546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hlinkClick r:id="rId4"/>
              </a:rPr>
              <a:t>Бюджет для граждан Российской Федерации</a:t>
            </a:r>
            <a:endParaRPr lang="ru-RU" sz="1600" dirty="0"/>
          </a:p>
          <a:p>
            <a:pPr algn="ctr"/>
            <a:endParaRPr lang="ru-RU" sz="1350" dirty="0"/>
          </a:p>
        </p:txBody>
      </p:sp>
      <p:sp>
        <p:nvSpPr>
          <p:cNvPr id="6" name="TextBox 5"/>
          <p:cNvSpPr txBox="1"/>
          <p:nvPr/>
        </p:nvSpPr>
        <p:spPr>
          <a:xfrm>
            <a:off x="232664" y="5870313"/>
            <a:ext cx="851371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/>
              <a:t>	</a:t>
            </a:r>
            <a:r>
              <a:rPr lang="ru-RU" sz="1350" dirty="0" smtClean="0"/>
              <a:t>  </a:t>
            </a:r>
            <a:r>
              <a:rPr lang="en-US" sz="1350" dirty="0" smtClean="0"/>
              <a:t>© </a:t>
            </a:r>
            <a:r>
              <a:rPr lang="ru-RU" sz="1050" dirty="0" smtClean="0"/>
              <a:t>Автор </a:t>
            </a:r>
            <a:r>
              <a:rPr lang="ru-RU" sz="1050" dirty="0"/>
              <a:t>титульного рисунка </a:t>
            </a:r>
            <a:r>
              <a:rPr lang="ru-RU" sz="1050" dirty="0" smtClean="0"/>
              <a:t>«Кузнецкая крепость» – </a:t>
            </a:r>
            <a:r>
              <a:rPr lang="ru-RU" sz="1050" dirty="0"/>
              <a:t>Савино</a:t>
            </a:r>
            <a:r>
              <a:rPr lang="en-US" sz="1050" dirty="0"/>
              <a:t>ff </a:t>
            </a:r>
            <a:r>
              <a:rPr lang="ru-RU" sz="1050" dirty="0"/>
              <a:t>Дмитрий</a:t>
            </a:r>
          </a:p>
        </p:txBody>
      </p:sp>
      <p:pic>
        <p:nvPicPr>
          <p:cNvPr id="1026" name="Picture 2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06200" y="1637811"/>
            <a:ext cx="2179659" cy="68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logotip.gif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71703" y="4533076"/>
            <a:ext cx="1648653" cy="824327"/>
          </a:xfrm>
          <a:prstGeom prst="rect">
            <a:avLst/>
          </a:prstGeom>
        </p:spPr>
      </p:pic>
      <p:pic>
        <p:nvPicPr>
          <p:cNvPr id="1028" name="Picture 4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212169" y="2703037"/>
            <a:ext cx="2167720" cy="673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>
            <a:hlinkClick r:id="rId11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219620" y="3747073"/>
            <a:ext cx="2152819" cy="47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index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53161" y="3042546"/>
            <a:ext cx="718571" cy="761421"/>
          </a:xfrm>
          <a:prstGeom prst="rect">
            <a:avLst/>
          </a:prstGeom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765544" y="5762847"/>
            <a:ext cx="2700670" cy="1588"/>
          </a:xfrm>
          <a:prstGeom prst="line">
            <a:avLst/>
          </a:prstGeom>
          <a:ln w="15875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20202" y="286247"/>
            <a:ext cx="8282160" cy="807521"/>
          </a:xfrm>
          <a:noFill/>
        </p:spPr>
        <p:txBody>
          <a:bodyPr anchor="b"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6. Список используемых нормативных правовых актов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287823" y="1402537"/>
            <a:ext cx="8557846" cy="4774498"/>
          </a:xfrm>
        </p:spPr>
        <p:txBody>
          <a:bodyPr>
            <a:no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Конституция Российской Федерации (принята всенародным голосованием 12.12.1993).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Бюджетный кодекс Российской Федерации от 31.07.1998 № 145-ФЗ.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Налоговый кодекс Российской Федерации (часть первая) от 31.07.1998 № 146-ФЗ.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Налоговый кодекс Российской Федерации (часть вторая) от 05.08.2000 № 117-ФЗ.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Федеральный Закон от 06.10.2003 № 131-ФЗ «Об общих принципах организации местного самоуправления в Российской Федерации».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Федеральный закон от 08.05.2010 № 83-ФЗ «О внесении изменений в отдельные законодательные акты Российской Федерации в связи с совершенствованием правового положения государственных (муниципальных) учреждений».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002060"/>
                </a:solidFill>
              </a:rPr>
              <a:t>Закон </a:t>
            </a:r>
            <a:r>
              <a:rPr lang="ru-RU" sz="1200" dirty="0">
                <a:solidFill>
                  <a:srgbClr val="002060"/>
                </a:solidFill>
              </a:rPr>
              <a:t>Кемеровской области от 24.11.2005 № 134-ОЗ «О межбюджетных отношениях в Кемеровской области</a:t>
            </a:r>
            <a:r>
              <a:rPr lang="ru-RU" sz="1200" dirty="0" smtClean="0">
                <a:solidFill>
                  <a:srgbClr val="002060"/>
                </a:solidFill>
              </a:rPr>
              <a:t>» (ред. от 20.11.2019). </a:t>
            </a:r>
            <a:endParaRPr lang="ru-RU" sz="1200" dirty="0">
              <a:solidFill>
                <a:srgbClr val="002060"/>
              </a:solidFill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Устав Новокузнецкого городского </a:t>
            </a:r>
            <a:r>
              <a:rPr lang="ru-RU" sz="1200" dirty="0" smtClean="0">
                <a:solidFill>
                  <a:srgbClr val="002060"/>
                </a:solidFill>
              </a:rPr>
              <a:t>округа.</a:t>
            </a:r>
            <a:endParaRPr lang="ru-RU" sz="1200" dirty="0">
              <a:solidFill>
                <a:srgbClr val="002060"/>
              </a:solidFill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Решение Новокузнецкого городского Совета народных депутатов от </a:t>
            </a:r>
            <a:r>
              <a:rPr lang="ru-RU" sz="1200" dirty="0" smtClean="0">
                <a:solidFill>
                  <a:srgbClr val="002060"/>
                </a:solidFill>
              </a:rPr>
              <a:t>16.03.2016 </a:t>
            </a:r>
            <a:r>
              <a:rPr lang="ru-RU" sz="1200" dirty="0">
                <a:solidFill>
                  <a:srgbClr val="002060"/>
                </a:solidFill>
              </a:rPr>
              <a:t>№ </a:t>
            </a:r>
            <a:r>
              <a:rPr lang="ru-RU" sz="1200" dirty="0" smtClean="0">
                <a:solidFill>
                  <a:srgbClr val="002060"/>
                </a:solidFill>
              </a:rPr>
              <a:t>2/25 </a:t>
            </a:r>
            <a:r>
              <a:rPr lang="ru-RU" sz="1200" dirty="0">
                <a:solidFill>
                  <a:srgbClr val="002060"/>
                </a:solidFill>
              </a:rPr>
              <a:t>«Об утверждении Положения о бюджетном процессе в Новокузнецком городском округе».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Постановление </a:t>
            </a:r>
            <a:r>
              <a:rPr lang="ru-RU" sz="1200" dirty="0" smtClean="0">
                <a:solidFill>
                  <a:srgbClr val="002060"/>
                </a:solidFill>
              </a:rPr>
              <a:t>администрации города </a:t>
            </a:r>
            <a:r>
              <a:rPr lang="ru-RU" sz="1200" dirty="0">
                <a:solidFill>
                  <a:srgbClr val="002060"/>
                </a:solidFill>
              </a:rPr>
              <a:t>Новокузнецка от </a:t>
            </a:r>
            <a:r>
              <a:rPr lang="ru-RU" sz="1200" dirty="0" smtClean="0">
                <a:solidFill>
                  <a:srgbClr val="002060"/>
                </a:solidFill>
              </a:rPr>
              <a:t>10.04.2014 </a:t>
            </a:r>
            <a:r>
              <a:rPr lang="ru-RU" sz="1200" dirty="0">
                <a:solidFill>
                  <a:srgbClr val="002060"/>
                </a:solidFill>
              </a:rPr>
              <a:t>№ </a:t>
            </a:r>
            <a:r>
              <a:rPr lang="ru-RU" sz="1200" dirty="0" smtClean="0">
                <a:solidFill>
                  <a:srgbClr val="002060"/>
                </a:solidFill>
              </a:rPr>
              <a:t>54 </a:t>
            </a:r>
            <a:r>
              <a:rPr lang="ru-RU" sz="1200" dirty="0">
                <a:solidFill>
                  <a:srgbClr val="002060"/>
                </a:solidFill>
              </a:rPr>
              <a:t>«О реализации норм Бюджетного кодекса Российской Федерации».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Постановление администрации города Новокузнецка от 30.11.2010 № 114 «О совершенствовании правового положения муниципальных учреждений</a:t>
            </a:r>
            <a:r>
              <a:rPr lang="ru-RU" sz="1200" dirty="0" smtClean="0">
                <a:solidFill>
                  <a:srgbClr val="002060"/>
                </a:solidFill>
              </a:rPr>
              <a:t>».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002060"/>
                </a:solidFill>
              </a:rPr>
              <a:t>Решение Новокузнецкого городского Совета народных депутатов от 24.12.2019 № 17/112 «О бюджете Новокузнецкого городского округа на 2020 год и на плановый период 2021 и 2022 годов».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002060"/>
                </a:solidFill>
              </a:rPr>
              <a:t>Приказ МФ РФ от 22.09.2015 №145н «Об утверждении методических рекомендаций по представлению бюджетов субъектов РФ и местных бюджетов и отчетов об их исполнении в доступной для граждан форме» (ред. от 15.10.2020).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002060"/>
                </a:solidFill>
              </a:rPr>
              <a:t>Постановление администрации города Новокузнецка от 07.09.2020 года №187 «О среднесрочном прогнозе социально-экономического развития Новокузнецкого городского округа на 2021 год и плановый период 2022 и 2023 годов»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endParaRPr lang="ru-RU" sz="1200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77A7-DC07-4CD4-8E5E-4C0F05A4E476}" type="slidenum">
              <a:rPr lang="ru-RU"/>
              <a:pPr/>
              <a:t>59</a:t>
            </a:fld>
            <a:endParaRPr lang="ru-RU" dirty="0"/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>
            <a:off x="232997" y="1302451"/>
            <a:ext cx="8703969" cy="137"/>
          </a:xfrm>
          <a:prstGeom prst="line">
            <a:avLst/>
          </a:prstGeom>
          <a:noFill/>
          <a:ln w="47625" cmpd="dbl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662"/>
          </a:p>
        </p:txBody>
      </p:sp>
    </p:spTree>
    <p:extLst>
      <p:ext uri="{BB962C8B-B14F-4D97-AF65-F5344CB8AC3E}">
        <p14:creationId xmlns:p14="http://schemas.microsoft.com/office/powerpoint/2010/main" xmlns="" val="236867261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3301" y="3645024"/>
            <a:ext cx="777649" cy="10368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318" y="1229398"/>
            <a:ext cx="777649" cy="1036865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129288084"/>
              </p:ext>
            </p:extLst>
          </p:nvPr>
        </p:nvGraphicFramePr>
        <p:xfrm>
          <a:off x="2871193" y="1047875"/>
          <a:ext cx="6630308" cy="46305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23949" y="617518"/>
            <a:ext cx="7754586" cy="522514"/>
          </a:xfrm>
        </p:spPr>
        <p:txBody>
          <a:bodyPr>
            <a:noAutofit/>
          </a:bodyPr>
          <a:lstStyle/>
          <a:p>
            <a:pPr algn="l"/>
            <a:r>
              <a:rPr lang="ru-RU" sz="1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Представляет </a:t>
            </a:r>
            <a:r>
              <a:rPr lang="ru-RU" sz="14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собой деятельность по составлению проекта бюджета, его рассмотрению, </a:t>
            </a:r>
            <a:r>
              <a:rPr lang="ru-RU" sz="1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</a:br>
            <a:r>
              <a:rPr lang="ru-RU" sz="1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утверждению</a:t>
            </a:r>
            <a:r>
              <a:rPr lang="ru-RU" sz="14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, исполнению, составлению </a:t>
            </a:r>
            <a:r>
              <a:rPr lang="ru-RU" sz="1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отчёта </a:t>
            </a:r>
            <a:r>
              <a:rPr lang="ru-RU" sz="14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об исполнении и </a:t>
            </a:r>
            <a:r>
              <a:rPr lang="ru-RU" sz="1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утверждению отчёта.</a:t>
            </a:r>
            <a:endParaRPr lang="ru-RU" sz="1400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90" y="4673303"/>
            <a:ext cx="553916" cy="988739"/>
          </a:xfrm>
        </p:spPr>
      </p:pic>
      <p:sp>
        <p:nvSpPr>
          <p:cNvPr id="5" name="Выноска-облако 4"/>
          <p:cNvSpPr/>
          <p:nvPr/>
        </p:nvSpPr>
        <p:spPr>
          <a:xfrm>
            <a:off x="380011" y="1325527"/>
            <a:ext cx="3645724" cy="2838892"/>
          </a:xfrm>
          <a:prstGeom prst="cloudCallout">
            <a:avLst>
              <a:gd name="adj1" fmla="val -37093"/>
              <a:gd name="adj2" fmla="val 64642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Цели публичных слушаний по проекту бюджета</a:t>
            </a:r>
          </a:p>
          <a:p>
            <a:pPr marL="128588" indent="-128588" algn="ctr">
              <a:buFont typeface="Arial" panose="020B0604020202020204" pitchFamily="34" charset="0"/>
              <a:buChar char="•"/>
            </a:pP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Достижение разумного баланса между возможностями бюджета и потребностями в расходах</a:t>
            </a:r>
          </a:p>
          <a:p>
            <a:pPr marL="128588" indent="-128588" algn="ctr">
              <a:buFont typeface="Arial" panose="020B0604020202020204" pitchFamily="34" charset="0"/>
              <a:buChar char="•"/>
            </a:pP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Развитие гласности и прозрачности бюджета</a:t>
            </a:r>
          </a:p>
          <a:p>
            <a:pPr marL="128588" indent="-128588" algn="ctr">
              <a:buFont typeface="Arial" panose="020B0604020202020204" pitchFamily="34" charset="0"/>
              <a:buChar char="•"/>
            </a:pP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Вовлечение населения в процесс формирования бюджета</a:t>
            </a:r>
          </a:p>
          <a:p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7166" y="5407814"/>
            <a:ext cx="4822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Основы составления проекта бюджета города</a:t>
            </a:r>
          </a:p>
        </p:txBody>
      </p:sp>
      <p:grpSp>
        <p:nvGrpSpPr>
          <p:cNvPr id="6" name="Группа 12"/>
          <p:cNvGrpSpPr/>
          <p:nvPr/>
        </p:nvGrpSpPr>
        <p:grpSpPr>
          <a:xfrm>
            <a:off x="4800739" y="5747657"/>
            <a:ext cx="1457548" cy="825543"/>
            <a:chOff x="1496815" y="1528291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4" name="Овал 13"/>
            <p:cNvSpPr/>
            <p:nvPr/>
          </p:nvSpPr>
          <p:spPr>
            <a:xfrm>
              <a:off x="1496815" y="1528291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Овал 4"/>
            <p:cNvSpPr/>
            <p:nvPr/>
          </p:nvSpPr>
          <p:spPr>
            <a:xfrm>
              <a:off x="1644348" y="1675824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 smtClean="0">
                  <a:solidFill>
                    <a:schemeClr val="tx2"/>
                  </a:solidFill>
                </a:rPr>
                <a:t>Муниципальные программы города</a:t>
              </a:r>
              <a:endParaRPr lang="ru-RU" sz="9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7" name="Группа 15"/>
          <p:cNvGrpSpPr/>
          <p:nvPr/>
        </p:nvGrpSpPr>
        <p:grpSpPr>
          <a:xfrm>
            <a:off x="346725" y="5747657"/>
            <a:ext cx="1457548" cy="825543"/>
            <a:chOff x="2986977" y="74220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7" name="Овал 16"/>
            <p:cNvSpPr/>
            <p:nvPr/>
          </p:nvSpPr>
          <p:spPr>
            <a:xfrm>
              <a:off x="2986977" y="74220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Овал 4"/>
            <p:cNvSpPr/>
            <p:nvPr/>
          </p:nvSpPr>
          <p:spPr>
            <a:xfrm>
              <a:off x="3134510" y="221753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>
                  <a:solidFill>
                    <a:schemeClr val="tx2"/>
                  </a:solidFill>
                </a:rPr>
                <a:t>Бюджетное послание Президента Российской Федерации</a:t>
              </a:r>
            </a:p>
          </p:txBody>
        </p:sp>
      </p:grpSp>
      <p:grpSp>
        <p:nvGrpSpPr>
          <p:cNvPr id="10" name="Группа 18"/>
          <p:cNvGrpSpPr/>
          <p:nvPr/>
        </p:nvGrpSpPr>
        <p:grpSpPr>
          <a:xfrm>
            <a:off x="1831396" y="5747657"/>
            <a:ext cx="1457548" cy="825543"/>
            <a:chOff x="4535195" y="1521034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20" name="Овал 19"/>
            <p:cNvSpPr/>
            <p:nvPr/>
          </p:nvSpPr>
          <p:spPr>
            <a:xfrm>
              <a:off x="4535195" y="1521034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Овал 4"/>
            <p:cNvSpPr/>
            <p:nvPr/>
          </p:nvSpPr>
          <p:spPr>
            <a:xfrm>
              <a:off x="4682728" y="1668567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>
                  <a:solidFill>
                    <a:schemeClr val="tx2"/>
                  </a:solidFill>
                </a:rPr>
                <a:t>Прогноз социально-экономического развития города</a:t>
              </a:r>
            </a:p>
          </p:txBody>
        </p:sp>
      </p:grpSp>
      <p:grpSp>
        <p:nvGrpSpPr>
          <p:cNvPr id="11" name="Группа 21"/>
          <p:cNvGrpSpPr/>
          <p:nvPr/>
        </p:nvGrpSpPr>
        <p:grpSpPr>
          <a:xfrm>
            <a:off x="3316067" y="5747657"/>
            <a:ext cx="1457548" cy="825543"/>
            <a:chOff x="2820063" y="3025710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23" name="Овал 22"/>
            <p:cNvSpPr/>
            <p:nvPr/>
          </p:nvSpPr>
          <p:spPr>
            <a:xfrm>
              <a:off x="2820063" y="3025710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Овал 4"/>
            <p:cNvSpPr/>
            <p:nvPr/>
          </p:nvSpPr>
          <p:spPr>
            <a:xfrm>
              <a:off x="2982110" y="3187757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>
                  <a:solidFill>
                    <a:schemeClr val="tx2"/>
                  </a:solidFill>
                </a:rPr>
                <a:t>Основные направления бюджетной и налоговой политики</a:t>
              </a:r>
            </a:p>
          </p:txBody>
        </p:sp>
      </p:grpSp>
      <p:sp>
        <p:nvSpPr>
          <p:cNvPr id="22" name="Заголовок 1"/>
          <p:cNvSpPr txBox="1">
            <a:spLocks/>
          </p:cNvSpPr>
          <p:nvPr/>
        </p:nvSpPr>
        <p:spPr bwMode="auto">
          <a:xfrm>
            <a:off x="1123949" y="2"/>
            <a:ext cx="7515225" cy="68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Бюджетный процесс</a:t>
            </a:r>
          </a:p>
        </p:txBody>
      </p:sp>
      <p:pic>
        <p:nvPicPr>
          <p:cNvPr id="28" name="Рисунок 27" descr="галка1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2926" y="588397"/>
            <a:ext cx="454628" cy="5296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5725461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5585" y="1322364"/>
            <a:ext cx="7928658" cy="509964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ГАДБ</a:t>
            </a:r>
            <a:r>
              <a:rPr lang="ru-RU" sz="1600" dirty="0" smtClean="0">
                <a:solidFill>
                  <a:srgbClr val="002060"/>
                </a:solidFill>
              </a:rPr>
              <a:t> – главный администратор доходов бюджета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ГРБС</a:t>
            </a:r>
            <a:r>
              <a:rPr lang="ru-RU" sz="1600" dirty="0" smtClean="0">
                <a:solidFill>
                  <a:srgbClr val="002060"/>
                </a:solidFill>
              </a:rPr>
              <a:t> – главный распорядитель бюджетных средств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ЕНВД</a:t>
            </a:r>
            <a:r>
              <a:rPr lang="ru-RU" sz="1600" dirty="0" smtClean="0">
                <a:solidFill>
                  <a:srgbClr val="002060"/>
                </a:solidFill>
              </a:rPr>
              <a:t> – единый налог на вмененный доход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КГК</a:t>
            </a:r>
            <a:r>
              <a:rPr lang="ru-RU" sz="1600" dirty="0" smtClean="0">
                <a:solidFill>
                  <a:srgbClr val="002060"/>
                </a:solidFill>
              </a:rPr>
              <a:t> – комитет городского контроля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НДФЛ</a:t>
            </a:r>
            <a:r>
              <a:rPr lang="ru-RU" sz="1600" dirty="0" smtClean="0">
                <a:solidFill>
                  <a:srgbClr val="002060"/>
                </a:solidFill>
              </a:rPr>
              <a:t> – налог на доходы физических лиц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СНД</a:t>
            </a:r>
            <a:r>
              <a:rPr lang="ru-RU" sz="1600" dirty="0" smtClean="0">
                <a:solidFill>
                  <a:srgbClr val="002060"/>
                </a:solidFill>
              </a:rPr>
              <a:t> – Совет народных депутатов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УСН</a:t>
            </a:r>
            <a:r>
              <a:rPr lang="ru-RU" sz="1600" dirty="0" smtClean="0">
                <a:solidFill>
                  <a:srgbClr val="002060"/>
                </a:solidFill>
              </a:rPr>
              <a:t> – упрощенная система налогообложения</a:t>
            </a:r>
          </a:p>
          <a:p>
            <a:pPr>
              <a:lnSpc>
                <a:spcPct val="120000"/>
              </a:lnSpc>
            </a:pPr>
            <a:endParaRPr lang="ru-RU" sz="1600" dirty="0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V="1">
            <a:off x="232914" y="1299209"/>
            <a:ext cx="8683154" cy="3379"/>
          </a:xfrm>
          <a:prstGeom prst="line">
            <a:avLst/>
          </a:prstGeom>
          <a:noFill/>
          <a:ln w="47625" cmpd="dbl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662"/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281" y="154378"/>
            <a:ext cx="7825838" cy="653143"/>
          </a:xfrm>
          <a:noFill/>
        </p:spPr>
        <p:txBody>
          <a:bodyPr anchor="b"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</a:rPr>
              <a:t>7. Список использованных сокращений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Схема 19"/>
          <p:cNvGraphicFramePr/>
          <p:nvPr/>
        </p:nvGraphicFramePr>
        <p:xfrm>
          <a:off x="328352" y="1143000"/>
          <a:ext cx="8447512" cy="48101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281" y="154378"/>
            <a:ext cx="7825838" cy="653143"/>
          </a:xfrm>
          <a:noFill/>
        </p:spPr>
        <p:txBody>
          <a:bodyPr anchor="b"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</a:rPr>
              <a:t>8. Контактная информация для граждан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TextBox 10"/>
          <p:cNvSpPr txBox="1"/>
          <p:nvPr/>
        </p:nvSpPr>
        <p:spPr>
          <a:xfrm>
            <a:off x="3040079" y="2230791"/>
            <a:ext cx="3681350" cy="2246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Возможности влияния гражданина на </a:t>
            </a:r>
            <a:r>
              <a:rPr lang="ru-RU" sz="1400" b="1" dirty="0" smtClean="0"/>
              <a:t>процесс формирования </a:t>
            </a:r>
            <a:r>
              <a:rPr lang="ru-RU" sz="1400" b="1" dirty="0"/>
              <a:t>бюджета</a:t>
            </a:r>
          </a:p>
          <a:p>
            <a:pPr lvl="0"/>
            <a:endParaRPr lang="ru-RU" sz="1400" b="1" dirty="0"/>
          </a:p>
          <a:p>
            <a:pPr marL="214313" indent="-214313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400" b="1" dirty="0"/>
              <a:t>Публичные обсуждения целевых программ</a:t>
            </a:r>
          </a:p>
          <a:p>
            <a:pPr marL="214313" indent="-214313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400" b="1" dirty="0"/>
              <a:t>Публичные слушания проекта </a:t>
            </a:r>
            <a:r>
              <a:rPr lang="ru-RU" sz="1400" b="1" dirty="0" smtClean="0"/>
              <a:t>решения о местном </a:t>
            </a:r>
            <a:r>
              <a:rPr lang="ru-RU" sz="1400" b="1" dirty="0"/>
              <a:t>бюджете на очередной финансовый год</a:t>
            </a:r>
          </a:p>
          <a:p>
            <a:pPr marL="214313" indent="-214313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400" b="1" dirty="0"/>
              <a:t>Публичные слушания по проекту </a:t>
            </a:r>
            <a:r>
              <a:rPr lang="ru-RU" sz="1400" b="1" dirty="0" smtClean="0"/>
              <a:t>решения об </a:t>
            </a:r>
            <a:r>
              <a:rPr lang="ru-RU" sz="1400" b="1" dirty="0"/>
              <a:t>исполнении </a:t>
            </a:r>
            <a:r>
              <a:rPr lang="ru-RU" sz="1400" b="1" dirty="0" smtClean="0"/>
              <a:t>бюджета</a:t>
            </a:r>
            <a:endParaRPr lang="ru-RU" dirty="0"/>
          </a:p>
        </p:txBody>
      </p:sp>
      <p:sp>
        <p:nvSpPr>
          <p:cNvPr id="13" name="Выгнутая вверх стрелка 12"/>
          <p:cNvSpPr/>
          <p:nvPr/>
        </p:nvSpPr>
        <p:spPr>
          <a:xfrm rot="10800000">
            <a:off x="1287065" y="5090873"/>
            <a:ext cx="6804561" cy="1021942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49" y="2650809"/>
            <a:ext cx="1591658" cy="15916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4758" y="2821132"/>
            <a:ext cx="1395874" cy="19018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212401" y="2408777"/>
            <a:ext cx="1580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Бюджет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6890" y="2271087"/>
            <a:ext cx="26779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/>
              <a:t>Налогоплательщик</a:t>
            </a:r>
          </a:p>
        </p:txBody>
      </p:sp>
      <p:sp>
        <p:nvSpPr>
          <p:cNvPr id="5" name="Выгнутая вверх стрелка 4"/>
          <p:cNvSpPr/>
          <p:nvPr/>
        </p:nvSpPr>
        <p:spPr>
          <a:xfrm>
            <a:off x="1436915" y="1071021"/>
            <a:ext cx="6804561" cy="1021942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29916" y="1539902"/>
            <a:ext cx="47002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/>
              <a:t>Формирует доходную часть бюджета, уплачивая налоги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80690" y="5075415"/>
            <a:ext cx="50479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1400" i="1" dirty="0"/>
              <a:t>Получает социальные гарантии – расходная часть бюджета</a:t>
            </a:r>
          </a:p>
          <a:p>
            <a:pPr lvl="0"/>
            <a:r>
              <a:rPr lang="ru-RU" sz="1400" i="1" dirty="0"/>
              <a:t> (образование, здравоохранение, социальные льготы и др</a:t>
            </a:r>
            <a:r>
              <a:rPr lang="ru-RU" sz="1400" i="1" dirty="0" smtClean="0"/>
              <a:t>.)</a:t>
            </a:r>
            <a:endParaRPr lang="ru-RU" sz="1400" i="1" dirty="0"/>
          </a:p>
        </p:txBody>
      </p:sp>
      <p:sp>
        <p:nvSpPr>
          <p:cNvPr id="17" name="Нашивка 16"/>
          <p:cNvSpPr/>
          <p:nvPr/>
        </p:nvSpPr>
        <p:spPr>
          <a:xfrm>
            <a:off x="6837630" y="3247176"/>
            <a:ext cx="363474" cy="363474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311" y="4192515"/>
            <a:ext cx="28351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/>
              <a:t>Получатель </a:t>
            </a:r>
          </a:p>
          <a:p>
            <a:pPr algn="ctr"/>
            <a:r>
              <a:rPr lang="ru-RU" sz="2400" dirty="0"/>
              <a:t>социальных выплат </a:t>
            </a:r>
          </a:p>
        </p:txBody>
      </p:sp>
      <p:sp>
        <p:nvSpPr>
          <p:cNvPr id="37" name="Нашивка 36"/>
          <p:cNvSpPr/>
          <p:nvPr/>
        </p:nvSpPr>
        <p:spPr>
          <a:xfrm>
            <a:off x="2596219" y="3235658"/>
            <a:ext cx="363474" cy="363474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 bwMode="auto">
          <a:xfrm>
            <a:off x="1123949" y="2"/>
            <a:ext cx="7515225" cy="68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2"/>
                </a:solidFill>
                <a:ea typeface="+mj-ea"/>
                <a:cs typeface="+mj-cs"/>
              </a:rPr>
              <a:t>Участие гражданина в бюджетном процессе</a:t>
            </a:r>
          </a:p>
        </p:txBody>
      </p:sp>
    </p:spTree>
    <p:extLst>
      <p:ext uri="{BB962C8B-B14F-4D97-AF65-F5344CB8AC3E}">
        <p14:creationId xmlns="" xmlns:p14="http://schemas.microsoft.com/office/powerpoint/2010/main" val="179123000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23950" y="388938"/>
            <a:ext cx="7623175" cy="642937"/>
          </a:xfrm>
        </p:spPr>
        <p:txBody>
          <a:bodyPr anchor="t">
            <a:noAutofit/>
          </a:bodyPr>
          <a:lstStyle/>
          <a:p>
            <a:pPr algn="l"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+mn-lt"/>
              </a:rPr>
              <a:t>Бюджет города Новокузнецка в бюджетной системе РФ</a:t>
            </a:r>
            <a:br>
              <a:rPr lang="ru-RU" sz="2400" b="1" dirty="0" smtClean="0">
                <a:solidFill>
                  <a:schemeClr val="tx2"/>
                </a:solidFill>
                <a:latin typeface="+mn-lt"/>
              </a:rPr>
            </a:br>
            <a:endParaRPr lang="ru-RU" sz="2400" b="1" dirty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5" name="Содержимое 3" descr="02-1.pn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964194" y="1586393"/>
            <a:ext cx="7239182" cy="4530843"/>
          </a:xfrm>
          <a:scene3d>
            <a:camera prst="orthographicFront"/>
            <a:lightRig rig="threePt" dir="t"/>
          </a:scene3d>
          <a:sp3d contourW="12700"/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594849-AB5B-417E-9A96-832E930F927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38338" y="2757488"/>
            <a:ext cx="1413079" cy="923330"/>
          </a:xfrm>
          <a:prstGeom prst="rect">
            <a:avLst/>
          </a:prstGeom>
          <a:solidFill>
            <a:schemeClr val="accent4">
              <a:lumMod val="40000"/>
              <a:lumOff val="60000"/>
              <a:alpha val="83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Россия: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Доходы </a:t>
            </a:r>
            <a:r>
              <a:rPr lang="ru-RU" sz="1350" dirty="0" smtClean="0"/>
              <a:t>18 765,1</a:t>
            </a:r>
            <a:endParaRPr lang="ru-RU" sz="135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 smtClean="0">
                <a:latin typeface="+mn-lt"/>
                <a:cs typeface="+mn-cs"/>
              </a:rPr>
              <a:t>Расходы</a:t>
            </a:r>
            <a:r>
              <a:rPr lang="ru-RU" sz="1350" dirty="0" smtClean="0"/>
              <a:t>21 520,1</a:t>
            </a:r>
            <a:endParaRPr lang="ru-RU" sz="135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 smtClean="0">
                <a:solidFill>
                  <a:srgbClr val="FF0000"/>
                </a:solidFill>
              </a:rPr>
              <a:t>Дефицит 2 755,0</a:t>
            </a:r>
            <a:endParaRPr lang="ru-RU" sz="135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9263" y="4737100"/>
            <a:ext cx="2504468" cy="923330"/>
          </a:xfrm>
          <a:prstGeom prst="rect">
            <a:avLst/>
          </a:prstGeom>
          <a:solidFill>
            <a:schemeClr val="accent4">
              <a:lumMod val="40000"/>
              <a:lumOff val="60000"/>
              <a:alpha val="83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Кемеровская </a:t>
            </a:r>
            <a:r>
              <a:rPr lang="ru-RU" sz="1350" dirty="0" smtClean="0">
                <a:latin typeface="+mn-lt"/>
                <a:cs typeface="+mn-cs"/>
              </a:rPr>
              <a:t>область - Кузбасс:</a:t>
            </a:r>
            <a:endParaRPr lang="ru-RU" sz="135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Доходы </a:t>
            </a:r>
            <a:r>
              <a:rPr lang="ru-RU" sz="1350" dirty="0" smtClean="0"/>
              <a:t>148,4</a:t>
            </a:r>
            <a:endParaRPr lang="ru-RU" sz="135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 smtClean="0">
                <a:latin typeface="+mn-lt"/>
                <a:cs typeface="+mn-cs"/>
              </a:rPr>
              <a:t>Расходы</a:t>
            </a:r>
            <a:r>
              <a:rPr lang="ru-RU" sz="1350" dirty="0" smtClean="0"/>
              <a:t>164,5</a:t>
            </a:r>
            <a:endParaRPr lang="ru-RU" sz="135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solidFill>
                  <a:srgbClr val="FF0000"/>
                </a:solidFill>
                <a:latin typeface="+mn-lt"/>
                <a:cs typeface="+mn-cs"/>
              </a:rPr>
              <a:t>Дефицит </a:t>
            </a:r>
            <a:r>
              <a:rPr lang="ru-RU" sz="1350" dirty="0" smtClean="0">
                <a:solidFill>
                  <a:srgbClr val="FF0000"/>
                </a:solidFill>
                <a:latin typeface="+mn-lt"/>
                <a:cs typeface="+mn-cs"/>
              </a:rPr>
              <a:t> 16,1</a:t>
            </a:r>
            <a:endParaRPr lang="ru-RU" sz="135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11975" y="1573213"/>
            <a:ext cx="1287463" cy="923925"/>
          </a:xfrm>
          <a:prstGeom prst="rect">
            <a:avLst/>
          </a:prstGeom>
          <a:solidFill>
            <a:schemeClr val="accent4">
              <a:lumMod val="40000"/>
              <a:lumOff val="60000"/>
              <a:alpha val="83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Кемерово: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Доходы </a:t>
            </a:r>
            <a:r>
              <a:rPr lang="ru-RU" sz="1350" dirty="0" smtClean="0">
                <a:latin typeface="+mn-lt"/>
                <a:cs typeface="+mn-cs"/>
              </a:rPr>
              <a:t>20,8</a:t>
            </a:r>
            <a:endParaRPr lang="ru-RU" sz="135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 smtClean="0">
                <a:latin typeface="+mn-lt"/>
                <a:cs typeface="+mn-cs"/>
              </a:rPr>
              <a:t>Расходы21,1</a:t>
            </a:r>
            <a:endParaRPr lang="ru-RU" sz="135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solidFill>
                  <a:srgbClr val="FF0000"/>
                </a:solidFill>
                <a:latin typeface="+mn-lt"/>
                <a:cs typeface="+mn-cs"/>
              </a:rPr>
              <a:t>Дефицит </a:t>
            </a:r>
            <a:r>
              <a:rPr lang="ru-RU" sz="1350" dirty="0" smtClean="0">
                <a:solidFill>
                  <a:srgbClr val="FF0000"/>
                </a:solidFill>
                <a:latin typeface="+mn-lt"/>
                <a:cs typeface="+mn-cs"/>
              </a:rPr>
              <a:t>0,3</a:t>
            </a:r>
            <a:endParaRPr lang="ru-RU" sz="135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11663" y="3797300"/>
            <a:ext cx="1227137" cy="923925"/>
          </a:xfrm>
          <a:prstGeom prst="rect">
            <a:avLst/>
          </a:prstGeom>
          <a:solidFill>
            <a:schemeClr val="tx1">
              <a:lumMod val="75000"/>
              <a:lumOff val="25000"/>
              <a:alpha val="83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solidFill>
                  <a:schemeClr val="bg1"/>
                </a:solidFill>
                <a:latin typeface="+mn-lt"/>
                <a:cs typeface="+mn-cs"/>
              </a:rPr>
              <a:t>Новокузнецк: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solidFill>
                  <a:schemeClr val="bg1"/>
                </a:solidFill>
                <a:latin typeface="+mn-lt"/>
                <a:cs typeface="+mn-cs"/>
              </a:rPr>
              <a:t>Доходы </a:t>
            </a:r>
            <a:r>
              <a:rPr lang="ru-RU" sz="1350" dirty="0" smtClean="0">
                <a:solidFill>
                  <a:schemeClr val="bg1"/>
                </a:solidFill>
              </a:rPr>
              <a:t>18,5</a:t>
            </a:r>
            <a:endParaRPr lang="ru-RU" sz="1350" dirty="0">
              <a:solidFill>
                <a:schemeClr val="bg1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 smtClean="0">
                <a:solidFill>
                  <a:schemeClr val="bg1"/>
                </a:solidFill>
                <a:latin typeface="+mn-lt"/>
                <a:cs typeface="+mn-cs"/>
              </a:rPr>
              <a:t>Расходы</a:t>
            </a:r>
            <a:r>
              <a:rPr lang="ru-RU" sz="1350" dirty="0" smtClean="0">
                <a:solidFill>
                  <a:schemeClr val="bg1"/>
                </a:solidFill>
              </a:rPr>
              <a:t>19,0</a:t>
            </a:r>
            <a:endParaRPr lang="ru-RU" sz="1350" dirty="0">
              <a:solidFill>
                <a:schemeClr val="bg1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b="1" dirty="0">
                <a:solidFill>
                  <a:srgbClr val="FF9681"/>
                </a:solidFill>
                <a:latin typeface="+mn-lt"/>
                <a:cs typeface="+mn-cs"/>
              </a:rPr>
              <a:t>Дефицит</a:t>
            </a:r>
            <a:r>
              <a:rPr lang="ru-RU" sz="135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1350" b="1" dirty="0" smtClean="0">
                <a:solidFill>
                  <a:srgbClr val="FF9681"/>
                </a:solidFill>
                <a:latin typeface="+mn-lt"/>
                <a:cs typeface="+mn-cs"/>
              </a:rPr>
              <a:t>0,5</a:t>
            </a:r>
            <a:endParaRPr lang="ru-RU" sz="1350" b="1" dirty="0">
              <a:solidFill>
                <a:srgbClr val="FF9681"/>
              </a:solidFill>
              <a:latin typeface="+mn-lt"/>
              <a:cs typeface="+mn-cs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970713" y="1057275"/>
            <a:ext cx="1176337" cy="3683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274A6C"/>
                </a:solidFill>
              </a:rPr>
              <a:t>млрд руб.</a:t>
            </a:r>
            <a:endParaRPr lang="ru-RU" sz="16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123950" y="0"/>
            <a:ext cx="7515225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>
              <a:defRPr/>
            </a:pPr>
            <a:endParaRPr lang="ru-RU" sz="2400" dirty="0">
              <a:latin typeface="+mj-lt"/>
              <a:ea typeface="+mj-ea"/>
              <a:cs typeface="+mj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1CE7D-2900-40C4-877E-E8D0735265D9}" type="slidenum">
              <a:rPr lang="ru-RU"/>
              <a:pPr/>
              <a:t>9</a:t>
            </a:fld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439387" y="1057525"/>
            <a:ext cx="520139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7675" indent="-447675"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00" dirty="0" smtClean="0"/>
              <a:t>	</a:t>
            </a:r>
            <a:r>
              <a:rPr lang="ru-RU" sz="1550" dirty="0" smtClean="0">
                <a:solidFill>
                  <a:srgbClr val="002060"/>
                </a:solidFill>
              </a:rPr>
              <a:t>Обеспечение сбалансированности и устойчивости бюджета города с учетом ограничений предельных размеров дефицита и муниципального  долга</a:t>
            </a:r>
          </a:p>
          <a:p>
            <a:pPr marL="447675" indent="-447675"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50" dirty="0" smtClean="0">
                <a:solidFill>
                  <a:srgbClr val="002060"/>
                </a:solidFill>
              </a:rPr>
              <a:t>	 Исполнение принятых расходных обязательств наиболее эффективным способом, четкая увязка бюджетных расходов и повышение их влияния на достижение установленных целей</a:t>
            </a:r>
          </a:p>
          <a:p>
            <a:pPr marL="447675" indent="-447675"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50" dirty="0" smtClean="0">
                <a:solidFill>
                  <a:srgbClr val="002060"/>
                </a:solidFill>
              </a:rPr>
              <a:t>	Сохранение и развитие доходных источников бюджета города</a:t>
            </a:r>
          </a:p>
          <a:p>
            <a:pPr marL="447675" indent="-447675"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50" dirty="0" smtClean="0">
                <a:solidFill>
                  <a:srgbClr val="002060"/>
                </a:solidFill>
              </a:rPr>
              <a:t>Проведение оценки налоговых расходов (оптимизация льгот)</a:t>
            </a:r>
          </a:p>
          <a:p>
            <a:pPr marL="447675" indent="-447675"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50" dirty="0" smtClean="0">
                <a:solidFill>
                  <a:srgbClr val="002060"/>
                </a:solidFill>
              </a:rPr>
              <a:t>	Повышение качества администрирования доходов</a:t>
            </a:r>
          </a:p>
          <a:p>
            <a:pPr marL="447675" indent="-447675"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50" dirty="0" smtClean="0">
                <a:solidFill>
                  <a:srgbClr val="002060"/>
                </a:solidFill>
              </a:rPr>
              <a:t>Обеспечение прозрачности и открытости бюджетного процесса</a:t>
            </a:r>
          </a:p>
          <a:p>
            <a:pPr marL="447675" indent="-447675"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50" dirty="0" smtClean="0">
                <a:solidFill>
                  <a:srgbClr val="002060"/>
                </a:solidFill>
              </a:rPr>
              <a:t>Обеспечение достижения национальных целей развития Российской Федерации, определенных указом Президента Российской Федерации от 07.05.2018 N 204 "О национальных целях и стратегических задачах развития Российской Федерации на период до 2024 года"</a:t>
            </a: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8258310" y="5406227"/>
            <a:ext cx="553916" cy="988739"/>
          </a:xfrm>
          <a:prstGeom prst="rect">
            <a:avLst/>
          </a:prstGeom>
        </p:spPr>
      </p:pic>
      <p:sp>
        <p:nvSpPr>
          <p:cNvPr id="8" name="Выноска-облако 7"/>
          <p:cNvSpPr/>
          <p:nvPr/>
        </p:nvSpPr>
        <p:spPr>
          <a:xfrm>
            <a:off x="5773882" y="1514599"/>
            <a:ext cx="2966357" cy="2609849"/>
          </a:xfrm>
          <a:prstGeom prst="cloudCallout">
            <a:avLst>
              <a:gd name="adj1" fmla="val 37700"/>
              <a:gd name="adj2" fmla="val 95934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5000"/>
            </a:pPr>
            <a:endParaRPr lang="ru-RU" sz="11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5000"/>
            </a:pPr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Бюджетная и налоговая политика  направлена на повышение качества жизни населения и </a:t>
            </a: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5000"/>
            </a:pPr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поэтапное повышение заработной платы</a:t>
            </a:r>
          </a:p>
          <a:p>
            <a:pPr algn="ctr"/>
            <a:endParaRPr lang="ru-RU" sz="8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123949" y="2"/>
            <a:ext cx="7515225" cy="10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Основные направления бюджетной и налоговой политики Новокузнецка на 2021–2023 годы</a:t>
            </a:r>
          </a:p>
        </p:txBody>
      </p:sp>
    </p:spTree>
    <p:extLst>
      <p:ext uri="{BB962C8B-B14F-4D97-AF65-F5344CB8AC3E}">
        <p14:creationId xmlns="" xmlns:p14="http://schemas.microsoft.com/office/powerpoint/2010/main" val="320129728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1600" b="1" i="0" u="none" strike="noStrike" kern="1200" baseline="0" dirty="0" smtClean="0">
            <a:solidFill>
              <a:srgbClr val="002060"/>
            </a:solidFill>
            <a:latin typeface="Calibri"/>
            <a:ea typeface="Calibri"/>
            <a:cs typeface="Calibri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48299</TotalTime>
  <Words>8496</Words>
  <Application>Microsoft Office PowerPoint</Application>
  <PresentationFormat>Экран (4:3)</PresentationFormat>
  <Paragraphs>2015</Paragraphs>
  <Slides>61</Slides>
  <Notes>44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2" baseType="lpstr">
      <vt:lpstr>Тема1</vt:lpstr>
      <vt:lpstr>«Бюджет для граждан»  к бюджету города Новокузнецка на 2021-2023 годы</vt:lpstr>
      <vt:lpstr>Уважаемые жители Новокузнецкого городского округа!</vt:lpstr>
      <vt:lpstr>Путеводитель по бюджету</vt:lpstr>
      <vt:lpstr>1. ВВОДНАЯ ЧАСТЬ  Город Новокузнецк</vt:lpstr>
      <vt:lpstr>Что такое бюджет ?</vt:lpstr>
      <vt:lpstr>Представляет собой деятельность по составлению проекта бюджета, его рассмотрению,  утверждению, исполнению, составлению отчёта об исполнении и утверждению отчёта.</vt:lpstr>
      <vt:lpstr>Слайд 7</vt:lpstr>
      <vt:lpstr>Бюджет города Новокузнецка в бюджетной системе РФ </vt:lpstr>
      <vt:lpstr>Слайд 9</vt:lpstr>
      <vt:lpstr>Слайд 10</vt:lpstr>
      <vt:lpstr>Слайд 11</vt:lpstr>
      <vt:lpstr>Основные параметры бюджета на 2021 год и плановый период 2022 и 2023 годов</vt:lpstr>
      <vt:lpstr>Слайд 13</vt:lpstr>
      <vt:lpstr>Слайд 14</vt:lpstr>
      <vt:lpstr>Доходы бюджета в 2021–2023 годах</vt:lpstr>
      <vt:lpstr>Налоговые и неналоговые доходы бюджета на  2021 год и плановый период 2022–2023 годов</vt:lpstr>
      <vt:lpstr>Структура налоговых и неналоговых доходов  в 2021 году</vt:lpstr>
      <vt:lpstr>Поступления земельного налога, арендной платы за землю  в 2021–2023 годах</vt:lpstr>
      <vt:lpstr>Безвозмездные поступления бюджета на  2021 год и плановый период 2022–2023 годов</vt:lpstr>
      <vt:lpstr>Слайд 20</vt:lpstr>
      <vt:lpstr>Слайд 21</vt:lpstr>
      <vt:lpstr>Слайд 22</vt:lpstr>
      <vt:lpstr>Слайд 23</vt:lpstr>
      <vt:lpstr>Функциональная структура расходов городского бюджета на 2021-2023 годы</vt:lpstr>
      <vt:lpstr>Слайд 25</vt:lpstr>
      <vt:lpstr>Ведомственная структура расходов  городского бюджета на 2021-2023 годы</vt:lpstr>
      <vt:lpstr>Слайд 27</vt:lpstr>
      <vt:lpstr>Расходы бюджета в разрезе муниципальных программ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4. ИСТОЧНИКИ ФИНАНСИРОВАНИЯ  ДЕФИЦИТА БЮДЖЕТА</vt:lpstr>
      <vt:lpstr>Источники финансирования дефицита бюджета в 2021–2023 годах</vt:lpstr>
      <vt:lpstr>5. Открытые информационные ресурсы</vt:lpstr>
      <vt:lpstr>  6. Список используемых нормативных правовых актов</vt:lpstr>
      <vt:lpstr>7. Список использованных сокращений</vt:lpstr>
      <vt:lpstr>8. Контактная информация для граждан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Путеводитель по бюджету города Новокузнецка на 2014-2016</dc:title>
  <dc:creator>Савенкова Марина Владиславовна</dc:creator>
  <cp:lastModifiedBy>peresypkina</cp:lastModifiedBy>
  <cp:revision>2910</cp:revision>
  <cp:lastPrinted>2014-08-21T03:48:10Z</cp:lastPrinted>
  <dcterms:created xsi:type="dcterms:W3CDTF">2014-08-12T01:38:09Z</dcterms:created>
  <dcterms:modified xsi:type="dcterms:W3CDTF">2020-12-30T08:38:39Z</dcterms:modified>
</cp:coreProperties>
</file>