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charts/chart35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ppt/charts/chart24.xml" ContentType="application/vnd.openxmlformats-officedocument.drawingml.chart+xml"/>
  <Override PartName="/ppt/drawings/drawing17.xml" ContentType="application/vnd.openxmlformats-officedocument.drawingml.chartshapes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diagrams/drawing3.xml" ContentType="application/vnd.ms-office.drawingml.diagramDrawing+xml"/>
  <Override PartName="/ppt/charts/chart29.xml" ContentType="application/vnd.openxmlformats-officedocument.drawingml.char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diagrams/quickStyle3.xml" ContentType="application/vnd.openxmlformats-officedocument.drawingml.diagramStyle+xml"/>
  <Override PartName="/ppt/notesSlides/notesSlide39.xml" ContentType="application/vnd.openxmlformats-officedocument.presentationml.notesSlide+xml"/>
  <Override PartName="/ppt/charts/chart36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charts/chart25.xml" ContentType="application/vnd.openxmlformats-officedocument.drawingml.chart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charts/chart14.xml" ContentType="application/vnd.openxmlformats-officedocument.drawingml.chart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charts/chart32.xml" ContentType="application/vnd.openxmlformats-officedocument.drawingml.chart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21.xml" ContentType="application/vnd.openxmlformats-officedocument.drawingml.chart+xml"/>
  <Override PartName="/ppt/notesSlides/notesSlide4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drawings/drawing14.xml" ContentType="application/vnd.openxmlformats-officedocument.drawingml.chartshapes+xml"/>
  <Override PartName="/ppt/notesSlides/notesSlide31.xml" ContentType="application/vnd.openxmlformats-officedocument.presentationml.notesSlide+xml"/>
  <Default Extension="gif" ContentType="image/gif"/>
  <Override PartName="/ppt/charts/chart4.xml" ContentType="application/vnd.openxmlformats-officedocument.drawingml.chart+xml"/>
  <Override PartName="/ppt/drawings/drawing8.xml" ContentType="application/vnd.openxmlformats-officedocument.drawingml.chartshapes+xml"/>
  <Override PartName="/ppt/diagrams/data3.xml" ContentType="application/vnd.openxmlformats-officedocument.drawingml.diagramData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rawings/drawing10.xml" ContentType="application/vnd.openxmlformats-officedocument.drawingml.chartshape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charts/chart37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charts/chart26.xml" ContentType="application/vnd.openxmlformats-officedocument.drawingml.chart+xml"/>
  <Override PartName="/ppt/notesSlides/notesSlide36.xml" ContentType="application/vnd.openxmlformats-officedocument.presentationml.notesSlide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charts/chart33.xml" ContentType="application/vnd.openxmlformats-officedocument.drawingml.chart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22.xml" ContentType="application/vnd.openxmlformats-officedocument.drawingml.chart+xml"/>
  <Override PartName="/ppt/drawings/drawing15.xml" ContentType="application/vnd.openxmlformats-officedocument.drawingml.chartshapes+xml"/>
  <Override PartName="/ppt/notesSlides/notesSlide32.xml" ContentType="application/vnd.openxmlformats-officedocument.presentationml.notesSlide+xml"/>
  <Override PartName="/ppt/charts/chart40.xml" ContentType="application/vnd.openxmlformats-officedocument.drawingml.chart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drawings/drawing9.xml" ContentType="application/vnd.openxmlformats-officedocument.drawingml.chartshapes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50.xml" ContentType="application/vnd.openxmlformats-officedocument.presentationml.notesSlide+xml"/>
  <Override PartName="/ppt/diagrams/data4.xml" ContentType="application/vnd.openxmlformats-officedocument.drawingml.diagramData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drawings/drawing11.xml" ContentType="application/vnd.openxmlformats-officedocument.drawingml.chartshap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charts/chart27.xml" ContentType="application/vnd.openxmlformats-officedocument.drawingml.chart+xml"/>
  <Override PartName="/ppt/notesSlides/notesSlide48.xml" ContentType="application/vnd.openxmlformats-officedocument.presentationml.notesSlide+xml"/>
  <Override PartName="/ppt/charts/chart38.xml" ContentType="application/vnd.openxmlformats-officedocument.drawingml.char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notesSlides/notesSlide37.xml" ContentType="application/vnd.openxmlformats-officedocument.presentationml.notesSlide+xml"/>
  <Override PartName="/ppt/charts/chart34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charts/chart23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12.xml" ContentType="application/vnd.openxmlformats-officedocument.drawingml.chart+xml"/>
  <Override PartName="/ppt/notesSlides/notesSlide22.xml" ContentType="application/vnd.openxmlformats-officedocument.presentationml.notesSlide+xml"/>
  <Override PartName="/ppt/charts/chart30.xml" ContentType="application/vnd.openxmlformats-officedocument.drawingml.chart+xml"/>
  <Override PartName="/ppt/drawings/drawing16.xml" ContentType="application/vnd.openxmlformats-officedocument.drawingml.chartshapes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diagrams/layout4.xml" ContentType="application/vnd.openxmlformats-officedocument.drawingml.diagramLayout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drawings/drawing12.xml" ContentType="application/vnd.openxmlformats-officedocument.drawingml.chartshape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diagrams/colors3.xml" ContentType="application/vnd.openxmlformats-officedocument.drawingml.diagramColors+xml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charts/chart39.xml" ContentType="application/vnd.openxmlformats-officedocument.drawingml.char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charts/chart28.xml" ContentType="application/vnd.openxmlformats-officedocument.drawingml.char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charts/chart17.xml" ContentType="application/vnd.openxmlformats-officedocument.drawingml.chart+xml"/>
  <Override PartName="/ppt/notesSlides/notesSlide45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charts/chart31.xml" ContentType="application/vnd.openxmlformats-officedocument.drawingml.chart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charts/chart20.xml" ContentType="application/vnd.openxmlformats-officedocument.drawingml.chart+xml"/>
  <Override PartName="/ppt/drawings/drawing13.xml" ContentType="application/vnd.openxmlformats-officedocument.drawingml.chartshapes+xml"/>
  <Override PartName="/ppt/drawings/drawing7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22" r:id="rId1"/>
  </p:sldMasterIdLst>
  <p:notesMasterIdLst>
    <p:notesMasterId r:id="rId67"/>
  </p:notesMasterIdLst>
  <p:sldIdLst>
    <p:sldId id="256" r:id="rId2"/>
    <p:sldId id="445" r:id="rId3"/>
    <p:sldId id="455" r:id="rId4"/>
    <p:sldId id="486" r:id="rId5"/>
    <p:sldId id="332" r:id="rId6"/>
    <p:sldId id="417" r:id="rId7"/>
    <p:sldId id="275" r:id="rId8"/>
    <p:sldId id="524" r:id="rId9"/>
    <p:sldId id="678" r:id="rId10"/>
    <p:sldId id="679" r:id="rId11"/>
    <p:sldId id="667" r:id="rId12"/>
    <p:sldId id="668" r:id="rId13"/>
    <p:sldId id="664" r:id="rId14"/>
    <p:sldId id="570" r:id="rId15"/>
    <p:sldId id="669" r:id="rId16"/>
    <p:sldId id="670" r:id="rId17"/>
    <p:sldId id="671" r:id="rId18"/>
    <p:sldId id="672" r:id="rId19"/>
    <p:sldId id="673" r:id="rId20"/>
    <p:sldId id="675" r:id="rId21"/>
    <p:sldId id="674" r:id="rId22"/>
    <p:sldId id="676" r:id="rId23"/>
    <p:sldId id="677" r:id="rId24"/>
    <p:sldId id="638" r:id="rId25"/>
    <p:sldId id="652" r:id="rId26"/>
    <p:sldId id="571" r:id="rId27"/>
    <p:sldId id="537" r:id="rId28"/>
    <p:sldId id="572" r:id="rId29"/>
    <p:sldId id="538" r:id="rId30"/>
    <p:sldId id="540" r:id="rId31"/>
    <p:sldId id="661" r:id="rId32"/>
    <p:sldId id="662" r:id="rId33"/>
    <p:sldId id="681" r:id="rId34"/>
    <p:sldId id="641" r:id="rId35"/>
    <p:sldId id="603" r:id="rId36"/>
    <p:sldId id="605" r:id="rId37"/>
    <p:sldId id="606" r:id="rId38"/>
    <p:sldId id="607" r:id="rId39"/>
    <p:sldId id="617" r:id="rId40"/>
    <p:sldId id="618" r:id="rId41"/>
    <p:sldId id="579" r:id="rId42"/>
    <p:sldId id="610" r:id="rId43"/>
    <p:sldId id="611" r:id="rId44"/>
    <p:sldId id="612" r:id="rId45"/>
    <p:sldId id="613" r:id="rId46"/>
    <p:sldId id="614" r:id="rId47"/>
    <p:sldId id="615" r:id="rId48"/>
    <p:sldId id="616" r:id="rId49"/>
    <p:sldId id="619" r:id="rId50"/>
    <p:sldId id="620" r:id="rId51"/>
    <p:sldId id="621" r:id="rId52"/>
    <p:sldId id="680" r:id="rId53"/>
    <p:sldId id="622" r:id="rId54"/>
    <p:sldId id="624" r:id="rId55"/>
    <p:sldId id="631" r:id="rId56"/>
    <p:sldId id="632" r:id="rId57"/>
    <p:sldId id="633" r:id="rId58"/>
    <p:sldId id="635" r:id="rId59"/>
    <p:sldId id="636" r:id="rId60"/>
    <p:sldId id="683" r:id="rId61"/>
    <p:sldId id="687" r:id="rId62"/>
    <p:sldId id="640" r:id="rId63"/>
    <p:sldId id="689" r:id="rId64"/>
    <p:sldId id="554" r:id="rId65"/>
    <p:sldId id="555" r:id="rId66"/>
  </p:sldIdLst>
  <p:sldSz cx="9144000" cy="6858000" type="screen4x3"/>
  <p:notesSz cx="6669088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авенкова Марина Владиславовна" initials="СМВ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C4F1"/>
    <a:srgbClr val="11735C"/>
    <a:srgbClr val="195364"/>
    <a:srgbClr val="8064A2"/>
    <a:srgbClr val="309FB2"/>
    <a:srgbClr val="19535D"/>
    <a:srgbClr val="1F6D7F"/>
    <a:srgbClr val="1953BD"/>
    <a:srgbClr val="0C2026"/>
    <a:srgbClr val="C9A6E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79" autoAdjust="0"/>
    <p:restoredTop sz="93929" autoAdjust="0"/>
  </p:normalViewPr>
  <p:slideViewPr>
    <p:cSldViewPr snapToGrid="0">
      <p:cViewPr>
        <p:scale>
          <a:sx n="110" d="100"/>
          <a:sy n="110" d="100"/>
        </p:scale>
        <p:origin x="-816" y="5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3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-3738" y="-126"/>
      </p:cViewPr>
      <p:guideLst>
        <p:guide orient="horz" pos="3126"/>
        <p:guide pos="2101"/>
      </p:guideLst>
    </p:cSldViewPr>
  </p:notesViewPr>
  <p:gridSpacing cx="184343675" cy="18434367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Office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Office_Excel26.xlsx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Office_Excel27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_____Microsoft_Office_Excel28.xlsx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package" Target="../embeddings/_____Microsoft_Office_Excel2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package" Target="../embeddings/_____Microsoft_Office_Excel30.xlsx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6.xml"/><Relationship Id="rId1" Type="http://schemas.openxmlformats.org/officeDocument/2006/relationships/package" Target="../embeddings/_____Microsoft_Office_Excel31.xlsx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7.xml"/><Relationship Id="rId1" Type="http://schemas.openxmlformats.org/officeDocument/2006/relationships/package" Target="../embeddings/_____Microsoft_Office_Excel32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3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4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5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6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7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8.xlsx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9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0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686E-2"/>
          <c:y val="0.10785143919192633"/>
          <c:w val="0.92554993523590467"/>
          <c:h val="0.577378839064366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dLbl>
              <c:idx val="0"/>
              <c:layout>
                <c:manualLayout>
                  <c:x val="0"/>
                  <c:y val="7.2123375252643944E-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316,7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0.0</c:formatCode>
                <c:ptCount val="5"/>
                <c:pt idx="0">
                  <c:v>316.7</c:v>
                </c:pt>
                <c:pt idx="1">
                  <c:v>317</c:v>
                </c:pt>
                <c:pt idx="2">
                  <c:v>319.8</c:v>
                </c:pt>
                <c:pt idx="3">
                  <c:v>319.89999999999969</c:v>
                </c:pt>
                <c:pt idx="4">
                  <c:v>320.39999999999969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</c:numRef>
          </c:val>
        </c:ser>
        <c:axId val="96306304"/>
        <c:axId val="96307840"/>
      </c:barChart>
      <c:catAx>
        <c:axId val="963063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96307840"/>
        <c:crosses val="autoZero"/>
        <c:auto val="1"/>
        <c:lblAlgn val="ctr"/>
        <c:lblOffset val="100"/>
      </c:catAx>
      <c:valAx>
        <c:axId val="96307840"/>
        <c:scaling>
          <c:orientation val="minMax"/>
        </c:scaling>
        <c:delete val="1"/>
        <c:axPos val="l"/>
        <c:numFmt formatCode="0.0" sourceLinked="1"/>
        <c:tickLblPos val="none"/>
        <c:crossAx val="963063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581594114558017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dLbl>
              <c:idx val="0"/>
              <c:layout>
                <c:manualLayout>
                  <c:x val="0"/>
                  <c:y val="7.2123375252643933E-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23 084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23084</c:v>
                </c:pt>
                <c:pt idx="1">
                  <c:v>25504.5</c:v>
                </c:pt>
                <c:pt idx="2">
                  <c:v>26601.200000000001</c:v>
                </c:pt>
                <c:pt idx="3">
                  <c:v>27720.6</c:v>
                </c:pt>
                <c:pt idx="4">
                  <c:v>28915.9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Лист1!$D$2:$D$6</c:f>
            </c:numRef>
          </c:val>
        </c:ser>
        <c:axId val="108980864"/>
        <c:axId val="109453696"/>
      </c:barChart>
      <c:catAx>
        <c:axId val="1089808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9453696"/>
        <c:crosses val="autoZero"/>
        <c:auto val="1"/>
        <c:lblAlgn val="ctr"/>
        <c:lblOffset val="100"/>
      </c:catAx>
      <c:valAx>
        <c:axId val="109453696"/>
        <c:scaling>
          <c:orientation val="minMax"/>
        </c:scaling>
        <c:delete val="1"/>
        <c:axPos val="l"/>
        <c:numFmt formatCode="#,##0" sourceLinked="1"/>
        <c:tickLblPos val="none"/>
        <c:crossAx val="1089808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plotArea>
      <c:layout>
        <c:manualLayout>
          <c:layoutTarget val="inner"/>
          <c:xMode val="edge"/>
          <c:yMode val="edge"/>
          <c:x val="2.0321032373678181E-2"/>
          <c:y val="0.10177313946581368"/>
          <c:w val="0.77769737399233474"/>
          <c:h val="0.8719217223868129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AB4D4"/>
            </a:solidFill>
          </c:spPr>
          <c:dPt>
            <c:idx val="0"/>
            <c:spPr>
              <a:solidFill>
                <a:srgbClr val="FCC4F1"/>
              </a:solidFill>
            </c:spPr>
          </c:dPt>
          <c:dPt>
            <c:idx val="1"/>
            <c:spPr>
              <a:solidFill>
                <a:srgbClr val="F797DC"/>
              </a:solidFill>
            </c:spPr>
          </c:dPt>
          <c:dPt>
            <c:idx val="2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Lbls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 formatCode="#,##0">
                  <c:v>6437408.6000000006</c:v>
                </c:pt>
                <c:pt idx="1">
                  <c:v>1416237.4</c:v>
                </c:pt>
                <c:pt idx="2">
                  <c:v>15309330.800000004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 marL="0" lvl="0" algn="ctr" defTabSz="914400" rtl="0" eaLnBrk="1" fontAlgn="base" latinLnBrk="0" hangingPunct="1">
        <a:spcBef>
          <a:spcPct val="0"/>
        </a:spcBef>
        <a:spcAft>
          <a:spcPct val="0"/>
        </a:spcAft>
        <a:defRPr lang="ru-RU" sz="2400" b="1" kern="1200" dirty="0" smtClean="0">
          <a:solidFill>
            <a:schemeClr val="tx2"/>
          </a:solidFill>
          <a:latin typeface="+mj-lt"/>
          <a:ea typeface="Tahoma" pitchFamily="34" charset="0"/>
          <a:cs typeface="Tahoma" pitchFamily="34" charset="0"/>
        </a:defRPr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0723782974275578E-2"/>
          <c:y val="2.6306958708431888E-2"/>
          <c:w val="0.65955668194815797"/>
          <c:h val="0.77682205034090013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CC4F1"/>
            </a:solidFill>
          </c:spPr>
          <c:dLbls>
            <c:txPr>
              <a:bodyPr/>
              <a:lstStyle/>
              <a:p>
                <a:pPr>
                  <a:defRPr sz="2200" b="0">
                    <a:latin typeface="+mn-lt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7853.6460000000034</c:v>
                </c:pt>
                <c:pt idx="1">
                  <c:v>7971.2630000000017</c:v>
                </c:pt>
                <c:pt idx="2">
                  <c:v>8113.7650000000003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sz="2200" b="0">
                    <a:latin typeface="+mj-lt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15309</c:v>
                </c:pt>
                <c:pt idx="1">
                  <c:v>13563</c:v>
                </c:pt>
                <c:pt idx="2">
                  <c:v>13801</c:v>
                </c:pt>
              </c:numCache>
            </c:numRef>
          </c:val>
        </c:ser>
        <c:gapWidth val="55"/>
        <c:overlap val="100"/>
        <c:axId val="140418432"/>
        <c:axId val="145985536"/>
      </c:barChart>
      <c:catAx>
        <c:axId val="14041843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2200" b="0">
                <a:latin typeface="+mj-lt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145985536"/>
        <c:crosses val="autoZero"/>
        <c:auto val="1"/>
        <c:lblAlgn val="ctr"/>
        <c:lblOffset val="100"/>
      </c:catAx>
      <c:valAx>
        <c:axId val="145985536"/>
        <c:scaling>
          <c:orientation val="minMax"/>
        </c:scaling>
        <c:axPos val="l"/>
        <c:numFmt formatCode="#,##0" sourceLinked="1"/>
        <c:majorTickMark val="none"/>
        <c:tickLblPos val="none"/>
        <c:spPr>
          <a:ln>
            <a:noFill/>
          </a:ln>
        </c:spPr>
        <c:crossAx val="1404184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181243391876344"/>
          <c:y val="0.14886628254533846"/>
          <c:w val="0.30827196912901994"/>
          <c:h val="0.77265712776798168"/>
        </c:manualLayout>
      </c:layout>
      <c:overlay val="1"/>
      <c:txPr>
        <a:bodyPr/>
        <a:lstStyle/>
        <a:p>
          <a:pPr>
            <a:defRPr sz="1800">
              <a:latin typeface="+mj-lt"/>
              <a:ea typeface="Tahoma" pitchFamily="34" charset="0"/>
              <a:cs typeface="Tahoma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plotArea>
      <c:layout>
        <c:manualLayout>
          <c:layoutTarget val="inner"/>
          <c:xMode val="edge"/>
          <c:yMode val="edge"/>
          <c:x val="2.7978141317631391E-2"/>
          <c:y val="0.1885214508856195"/>
          <c:w val="0.8770493607778147"/>
          <c:h val="0.6911281092519023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rgbClr val="C0E399"/>
              </a:solidFill>
            </c:spPr>
          </c:dPt>
          <c:dPt>
            <c:idx val="1"/>
            <c:spPr>
              <a:solidFill>
                <a:schemeClr val="accent5">
                  <a:lumMod val="20000"/>
                  <a:lumOff val="80000"/>
                </a:schemeClr>
              </a:solidFill>
            </c:spPr>
          </c:dPt>
          <c:dPt>
            <c:idx val="2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3"/>
            <c:spPr>
              <a:solidFill>
                <a:srgbClr val="FCC4F1"/>
              </a:solidFill>
            </c:spPr>
          </c:dPt>
          <c:dPt>
            <c:idx val="4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-0.10268859015664926"/>
                  <c:y val="-0.2035615700819567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2%</a:t>
                    </a:r>
                  </a:p>
                </c:rich>
              </c:tx>
              <c:showPercent val="1"/>
            </c:dLbl>
            <c:dLbl>
              <c:idx val="1"/>
              <c:layout>
                <c:manualLayout>
                  <c:x val="0.12962021313871067"/>
                  <c:y val="-0.2112167024176833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3%</a:t>
                    </a:r>
                  </a:p>
                </c:rich>
              </c:tx>
              <c:showPercent val="1"/>
            </c:dLbl>
            <c:dLbl>
              <c:idx val="2"/>
              <c:layout>
                <c:manualLayout>
                  <c:x val="7.3611479066428833E-3"/>
                  <c:y val="-8.4385922931641266E-3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11%</a:t>
                    </a:r>
                  </a:p>
                </c:rich>
              </c:tx>
              <c:showPercent val="1"/>
            </c:dLbl>
            <c:dLbl>
              <c:idx val="3"/>
              <c:layout>
                <c:manualLayout>
                  <c:x val="1.1267978771589481E-2"/>
                  <c:y val="-1.9622819686701987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21%</a:t>
                    </a:r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b="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Госпошлина</c:v>
                </c:pt>
                <c:pt idx="1">
                  <c:v>Прочие доходы</c:v>
                </c:pt>
                <c:pt idx="2">
                  <c:v>Совокупные налоги</c:v>
                </c:pt>
                <c:pt idx="3">
                  <c:v>Земельный налог</c:v>
                </c:pt>
                <c:pt idx="4">
                  <c:v>НДФЛ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94</c:v>
                </c:pt>
                <c:pt idx="1">
                  <c:v>212</c:v>
                </c:pt>
                <c:pt idx="2">
                  <c:v>695</c:v>
                </c:pt>
                <c:pt idx="3">
                  <c:v>1355</c:v>
                </c:pt>
                <c:pt idx="4">
                  <c:v>4082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 b="1"/>
      </a:pPr>
      <a:endParaRPr lang="ru-RU"/>
    </a:p>
  </c:txPr>
  <c:externalData r:id="rId1"/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autoTitleDeleted val="1"/>
    <c:view3D>
      <c:rotX val="10"/>
      <c:rotY val="15"/>
      <c:depthPercent val="70"/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6101057641896541E-2"/>
          <c:y val="3.5909378124652856E-2"/>
          <c:w val="0.97718377180727956"/>
          <c:h val="0.4744195089434629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0"/>
                  <c:y val="0.14176172743424295"/>
                </c:manualLayout>
              </c:layout>
              <c:tx>
                <c:rich>
                  <a:bodyPr/>
                  <a:lstStyle/>
                  <a:p>
                    <a:pPr algn="ctr">
                      <a:defRPr lang="ru-RU" sz="1800" b="1" i="0" u="none" strike="noStrike" kern="1200" baseline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defRPr>
                    </a:pPr>
                    <a:r>
                      <a:rPr dirty="0">
                        <a:latin typeface="Calibri" pitchFamily="34" charset="0"/>
                      </a:rPr>
                      <a:t>4 081</a:t>
                    </a:r>
                  </a:p>
                </c:rich>
              </c:tx>
              <c:spPr/>
              <c:showVal val="1"/>
            </c:dLbl>
            <c:dLbl>
              <c:idx val="1"/>
              <c:layout>
                <c:manualLayout>
                  <c:x val="2.9150801426104252E-3"/>
                  <c:y val="0.11713078232505372"/>
                </c:manualLayout>
              </c:layout>
              <c:tx>
                <c:rich>
                  <a:bodyPr/>
                  <a:lstStyle/>
                  <a:p>
                    <a:pPr algn="ctr">
                      <a:defRPr lang="ru-RU" sz="1800" b="1" i="0" u="none" strike="noStrike" kern="1200" baseline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defRPr>
                    </a:pPr>
                    <a:r>
                      <a:rPr dirty="0">
                        <a:latin typeface="Calibri" pitchFamily="34" charset="0"/>
                      </a:rPr>
                      <a:t>4 133</a:t>
                    </a:r>
                  </a:p>
                </c:rich>
              </c:tx>
              <c:spPr/>
              <c:showVal val="1"/>
            </c:dLbl>
            <c:dLbl>
              <c:idx val="2"/>
              <c:layout>
                <c:manualLayout>
                  <c:x val="1.4575974570318632E-3"/>
                  <c:y val="9.8445644051557646E-2"/>
                </c:manualLayout>
              </c:layout>
              <c:tx>
                <c:rich>
                  <a:bodyPr/>
                  <a:lstStyle/>
                  <a:p>
                    <a:pPr algn="ctr">
                      <a:defRPr lang="ru-RU" sz="1800" b="1" i="0" u="none" strike="noStrike" kern="1200" baseline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defRPr>
                    </a:pPr>
                    <a:r>
                      <a:rPr dirty="0">
                        <a:latin typeface="Calibri" pitchFamily="34" charset="0"/>
                      </a:rPr>
                      <a:t>4 197</a:t>
                    </a:r>
                  </a:p>
                </c:rich>
              </c:tx>
              <c:spPr/>
              <c:showVal val="1"/>
            </c:dLbl>
            <c:dLbl>
              <c:idx val="3"/>
              <c:layout>
                <c:manualLayout>
                  <c:x val="5.8303898281275614E-3"/>
                  <c:y val="4.5810205792429989E-3"/>
                </c:manualLayout>
              </c:layout>
              <c:showVal val="1"/>
            </c:dLbl>
            <c:dLbl>
              <c:idx val="4"/>
              <c:layout>
                <c:manualLayout>
                  <c:x val="1.0688924538867004E-16"/>
                  <c:y val="8.0167860136754768E-2"/>
                </c:manualLayout>
              </c:layout>
              <c:showVal val="1"/>
            </c:dLbl>
            <c:txPr>
              <a:bodyPr/>
              <a:lstStyle/>
              <a:p>
                <a:pPr algn="ctr">
                  <a:defRPr lang="ru-RU" sz="1800" b="1" i="0" u="none" strike="noStrike" kern="1200" baseline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4081</c:v>
                </c:pt>
                <c:pt idx="1">
                  <c:v>4133</c:v>
                </c:pt>
                <c:pt idx="2">
                  <c:v>4197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земельный налог</c:v>
                </c:pt>
              </c:strCache>
            </c:strRef>
          </c:tx>
          <c:spPr>
            <a:solidFill>
              <a:srgbClr val="FCC4F1"/>
            </a:solidFill>
            <a:ln w="9525" cap="flat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elete val="1"/>
          </c:dLbls>
          <c:cat>
            <c:strRef>
              <c:f>Лист1!$B$1:$D$1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>
                  <c:v>355</c:v>
                </c:pt>
                <c:pt idx="1">
                  <c:v>358</c:v>
                </c:pt>
                <c:pt idx="2" formatCode="0">
                  <c:v>361</c:v>
                </c:pt>
              </c:numCache>
            </c:numRef>
          </c:val>
        </c:ser>
        <c:dLbls>
          <c:showVal val="1"/>
        </c:dLbls>
        <c:shape val="box"/>
        <c:axId val="149449728"/>
        <c:axId val="149463808"/>
        <c:axId val="0"/>
      </c:bar3DChart>
      <c:dateAx>
        <c:axId val="14944972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149463808"/>
        <c:crosses val="autoZero"/>
        <c:lblOffset val="100"/>
        <c:baseTimeUnit val="days"/>
      </c:dateAx>
      <c:valAx>
        <c:axId val="149463808"/>
        <c:scaling>
          <c:orientation val="minMax"/>
          <c:max val="1350"/>
          <c:min val="0"/>
        </c:scaling>
        <c:delete val="1"/>
        <c:axPos val="l"/>
        <c:numFmt formatCode="#,##0" sourceLinked="1"/>
        <c:majorTickMark val="none"/>
        <c:tickLblPos val="none"/>
        <c:crossAx val="149449728"/>
        <c:crosses val="autoZero"/>
        <c:crossBetween val="between"/>
      </c:valAx>
      <c:spPr>
        <a:ln w="25400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10"/>
      <c:rotY val="15"/>
      <c:depthPercent val="70"/>
      <c:rAngAx val="1"/>
    </c:view3D>
    <c:floor>
      <c:spPr>
        <a:solidFill>
          <a:schemeClr val="accent6">
            <a:lumMod val="40000"/>
            <a:lumOff val="60000"/>
          </a:schemeClr>
        </a:solidFill>
      </c:spPr>
    </c:floor>
    <c:plotArea>
      <c:layout>
        <c:manualLayout>
          <c:layoutTarget val="inner"/>
          <c:xMode val="edge"/>
          <c:yMode val="edge"/>
          <c:x val="6.7152902712024004E-3"/>
          <c:y val="1.4018277835752455E-3"/>
          <c:w val="0.99328476302316016"/>
          <c:h val="0.6959738391640696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Лист1!$A$4</c:f>
              <c:strCache>
                <c:ptCount val="1"/>
                <c:pt idx="0">
                  <c:v>ЕСХН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4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3.7437483603596248E-4"/>
                  <c:y val="-3.0641621604528411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8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1.123241208493174E-3"/>
                  <c:y val="8.2699301141574248E-3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9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-2.9641897865690888E-3"/>
                  <c:y val="4.8792655516909124E-3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9</a:t>
                    </a:r>
                  </a:p>
                </c:rich>
              </c:tx>
              <c:showVal val="1"/>
            </c:dLbl>
            <c:dLbl>
              <c:idx val="3"/>
              <c:layout>
                <c:manualLayout>
                  <c:x val="7.4104744664224981E-3"/>
                  <c:y val="4.819799224587583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Лист1!$B$4:$D$4</c:f>
              <c:numCache>
                <c:formatCode>#,##0</c:formatCode>
                <c:ptCount val="3"/>
                <c:pt idx="0">
                  <c:v>8</c:v>
                </c:pt>
                <c:pt idx="1">
                  <c:v>9</c:v>
                </c:pt>
                <c:pt idx="2" formatCode="0">
                  <c:v>9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УСН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 w="9525" cap="flat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>
                <a:rot lat="0" lon="0" rev="1200000"/>
              </a:lightRig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1.4819781928992017E-3"/>
                  <c:y val="0.16867469879518068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566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0"/>
                  <c:y val="0.15662650602409639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584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1.4820948932844978E-3"/>
                  <c:y val="0.1606425702811245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600</a:t>
                    </a:r>
                  </a:p>
                </c:rich>
              </c:tx>
              <c:showVal val="1"/>
            </c:dLbl>
            <c:dLbl>
              <c:idx val="3"/>
              <c:layout>
                <c:manualLayout>
                  <c:x val="1.0374664252991498E-2"/>
                  <c:y val="-6.783434319263692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 formatCode="General">
                  <c:v>566</c:v>
                </c:pt>
                <c:pt idx="1">
                  <c:v>584</c:v>
                </c:pt>
                <c:pt idx="2" formatCode="0">
                  <c:v>600</c:v>
                </c:pt>
              </c:numCache>
            </c:numRef>
          </c:val>
        </c:ser>
        <c:ser>
          <c:idx val="2"/>
          <c:order val="2"/>
          <c:tx>
            <c:strRef>
              <c:f>Лист1!$A$2</c:f>
              <c:strCache>
                <c:ptCount val="1"/>
                <c:pt idx="0">
                  <c:v>Патент</c:v>
                </c:pt>
              </c:strCache>
            </c:strRef>
          </c:tx>
          <c:spPr>
            <a:solidFill>
              <a:schemeClr val="accent3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3"/>
              <c:layout>
                <c:manualLayout>
                  <c:x val="5.8972205702634353E-3"/>
                  <c:y val="6.783434319263692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115</c:v>
                </c:pt>
                <c:pt idx="1">
                  <c:v>117</c:v>
                </c:pt>
                <c:pt idx="2">
                  <c:v>120</c:v>
                </c:pt>
              </c:numCache>
            </c:numRef>
          </c:val>
        </c:ser>
        <c:dLbls>
          <c:showVal val="1"/>
        </c:dLbls>
        <c:gapWidth val="56"/>
        <c:shape val="box"/>
        <c:axId val="149580416"/>
        <c:axId val="149479808"/>
        <c:axId val="0"/>
      </c:bar3DChart>
      <c:dateAx>
        <c:axId val="149580416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149479808"/>
        <c:crosses val="autoZero"/>
        <c:lblOffset val="100"/>
        <c:baseTimeUnit val="days"/>
      </c:dateAx>
      <c:valAx>
        <c:axId val="149479808"/>
        <c:scaling>
          <c:orientation val="minMax"/>
          <c:max val="400"/>
          <c:min val="0"/>
        </c:scaling>
        <c:delete val="1"/>
        <c:axPos val="l"/>
        <c:numFmt formatCode="#,##0" sourceLinked="1"/>
        <c:tickLblPos val="none"/>
        <c:crossAx val="149580416"/>
        <c:crosses val="autoZero"/>
        <c:crossBetween val="between"/>
        <c:majorUnit val="100"/>
        <c:minorUnit val="50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plotArea>
      <c:layout>
        <c:manualLayout>
          <c:layoutTarget val="inner"/>
          <c:xMode val="edge"/>
          <c:yMode val="edge"/>
          <c:x val="5.6471349052292057E-2"/>
          <c:y val="7.8414347259475589E-2"/>
          <c:w val="0.89552473138220057"/>
          <c:h val="0.9215855805293655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63500" h="25400"/>
            </a:sp3d>
          </c:spPr>
          <c:dPt>
            <c:idx val="0"/>
            <c:spPr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 w="63500" h="25400"/>
              </a:sp3d>
            </c:spPr>
          </c:dPt>
          <c:dPt>
            <c:idx val="1"/>
            <c:spPr>
              <a:solidFill>
                <a:schemeClr val="accent5">
                  <a:lumMod val="20000"/>
                  <a:lumOff val="80000"/>
                </a:schemeClr>
              </a:solidFill>
              <a:scene3d>
                <a:camera prst="orthographicFront"/>
                <a:lightRig rig="threePt" dir="t"/>
              </a:scene3d>
              <a:sp3d>
                <a:bevelT w="63500" h="25400"/>
              </a:sp3d>
            </c:spPr>
          </c:dPt>
          <c:dPt>
            <c:idx val="2"/>
            <c:spPr>
              <a:solidFill>
                <a:srgbClr val="C0E399"/>
              </a:solidFill>
              <a:scene3d>
                <a:camera prst="orthographicFront"/>
                <a:lightRig rig="threePt" dir="t"/>
              </a:scene3d>
              <a:sp3d>
                <a:bevelT w="63500" h="25400"/>
              </a:sp3d>
            </c:spPr>
          </c:dPt>
          <c:dPt>
            <c:idx val="3"/>
            <c:spPr>
              <a:solidFill>
                <a:srgbClr val="FCC4F1"/>
              </a:solidFill>
              <a:scene3d>
                <a:camera prst="orthographicFront"/>
                <a:lightRig rig="threePt" dir="t"/>
              </a:scene3d>
              <a:sp3d>
                <a:bevelT w="63500" h="25400"/>
              </a:sp3d>
            </c:spPr>
          </c:dPt>
          <c:dPt>
            <c:idx val="6"/>
            <c:spPr>
              <a:solidFill>
                <a:schemeClr val="accent5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 w="63500" h="25400"/>
              </a:sp3d>
            </c:spPr>
          </c:dPt>
          <c:dLbls>
            <c:dLbl>
              <c:idx val="4"/>
              <c:layout>
                <c:manualLayout>
                  <c:x val="-0.12012012012012054"/>
                  <c:y val="-0.1196520963881756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1%</a:t>
                    </a:r>
                  </a:p>
                </c:rich>
              </c:tx>
              <c:showPercent val="1"/>
            </c:dLbl>
            <c:dLbl>
              <c:idx val="5"/>
              <c:layout>
                <c:manualLayout>
                  <c:x val="-4.0040040040040054E-2"/>
                  <c:y val="-0.1572570409673175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2%</a:t>
                    </a:r>
                  </a:p>
                </c:rich>
              </c:tx>
              <c:showPercent val="1"/>
            </c:dLbl>
            <c:dLbl>
              <c:idx val="6"/>
              <c:layout>
                <c:manualLayout>
                  <c:x val="1.6016016016016019E-2"/>
                  <c:y val="-0.15383840964194095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5%</a:t>
                    </a:r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b="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Лист1!$A$2:$A$8</c:f>
              <c:strCache>
                <c:ptCount val="7"/>
                <c:pt idx="0">
                  <c:v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округов, а также средства от продажи права на заключение договоров аренды указанных земельны</c:v>
                </c:pt>
                <c:pt idx="1">
                  <c:v>Доходы от сдачи в аренду имущества, составляющего казну городских округов (за исключением земельных участков)</c:v>
                </c:pt>
                <c:pt idx="2">
                  <c:v>ПЛАТЕЖИ ПРИ ПОЛЬЗОВАНИИ ПРИРОДНЫМИ РЕСУРСАМИ</c:v>
                </c:pt>
                <c:pt idx="3">
                  <c:v>ДОХОДЫ ОТ ОКАЗАНИЯ ПЛАТНЫХ УСЛУГ И КОМПЕНСАЦИИ ЗАТРАТ ГОСУДАРСТВА</c:v>
                </c:pt>
                <c:pt idx="4">
                  <c:v>ДОХОДЫ ОТ ПРОДАЖИ МАТЕРИАЛЬНЫХ И НЕМАТЕРИАЛЬНЫХ АКТИВОВ</c:v>
                </c:pt>
                <c:pt idx="5">
                  <c:v>ШТРАФЫ, САНКЦИИ, ВОЗМЕЩЕНИЕ УЩЕРБА</c:v>
                </c:pt>
                <c:pt idx="6">
                  <c:v>Прочие </c:v>
                </c:pt>
              </c:strCache>
            </c:strRef>
          </c:cat>
          <c:val>
            <c:numRef>
              <c:f>Лист1!$B$2:$B$8</c:f>
              <c:numCache>
                <c:formatCode>#,##0.0</c:formatCode>
                <c:ptCount val="7"/>
                <c:pt idx="0">
                  <c:v>314</c:v>
                </c:pt>
                <c:pt idx="1">
                  <c:v>54</c:v>
                </c:pt>
                <c:pt idx="2">
                  <c:v>176</c:v>
                </c:pt>
                <c:pt idx="3">
                  <c:v>755</c:v>
                </c:pt>
                <c:pt idx="4">
                  <c:v>20</c:v>
                </c:pt>
                <c:pt idx="5">
                  <c:v>29</c:v>
                </c:pt>
                <c:pt idx="6">
                  <c:v>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округов, а также средства от продажи права на заключение договоров аренды указанных земельны</c:v>
                </c:pt>
                <c:pt idx="1">
                  <c:v>Доходы от сдачи в аренду имущества, составляющего казну городских округов (за исключением земельных участков)</c:v>
                </c:pt>
                <c:pt idx="2">
                  <c:v>ПЛАТЕЖИ ПРИ ПОЛЬЗОВАНИИ ПРИРОДНЫМИ РЕСУРСАМИ</c:v>
                </c:pt>
                <c:pt idx="3">
                  <c:v>ДОХОДЫ ОТ ОКАЗАНИЯ ПЛАТНЫХ УСЛУГ И КОМПЕНСАЦИИ ЗАТРАТ ГОСУДАРСТВА</c:v>
                </c:pt>
                <c:pt idx="4">
                  <c:v>ДОХОДЫ ОТ ПРОДАЖИ МАТЕРИАЛЬНЫХ И НЕМАТЕРИАЛЬНЫХ АКТИВОВ</c:v>
                </c:pt>
                <c:pt idx="5">
                  <c:v>ШТРАФЫ, САНКЦИИ, ВОЗМЕЩЕНИЕ УЩЕРБА</c:v>
                </c:pt>
                <c:pt idx="6">
                  <c:v>Прочие </c:v>
                </c:pt>
              </c:strCache>
            </c:strRef>
          </c:cat>
          <c:val>
            <c:numRef>
              <c:f>Лист1!$C$2:$C$8</c:f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autoTitleDeleted val="1"/>
    <c:view3D>
      <c:rotX val="10"/>
      <c:rotY val="15"/>
      <c:depthPercent val="70"/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6101057641896541E-2"/>
          <c:y val="3.5909378124652856E-2"/>
          <c:w val="0.97718377180727956"/>
          <c:h val="0.4744195089434630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арендная плата за землю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elete val="1"/>
          </c:dLbls>
          <c:cat>
            <c:strRef>
              <c:f>Лист1!$B$1:$D$1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1314</c:v>
                </c:pt>
                <c:pt idx="1">
                  <c:v>1327</c:v>
                </c:pt>
                <c:pt idx="2" formatCode="0">
                  <c:v>1340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негативка</c:v>
                </c:pt>
              </c:strCache>
            </c:strRef>
          </c:tx>
          <c:spPr>
            <a:solidFill>
              <a:srgbClr val="FCC4F1"/>
            </a:solidFill>
            <a:ln w="9525" cap="flat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delete val="1"/>
          </c:dLbls>
          <c:cat>
            <c:strRef>
              <c:f>Лист1!$B$1:$D$1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>
                  <c:v>676</c:v>
                </c:pt>
                <c:pt idx="1">
                  <c:v>683</c:v>
                </c:pt>
                <c:pt idx="2">
                  <c:v>690</c:v>
                </c:pt>
              </c:numCache>
            </c:numRef>
          </c:val>
        </c:ser>
        <c:dLbls>
          <c:showVal val="1"/>
        </c:dLbls>
        <c:shape val="box"/>
        <c:axId val="149862272"/>
        <c:axId val="149863808"/>
        <c:axId val="0"/>
      </c:bar3DChart>
      <c:dateAx>
        <c:axId val="14986227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149863808"/>
        <c:crosses val="autoZero"/>
        <c:lblOffset val="100"/>
        <c:baseTimeUnit val="days"/>
      </c:dateAx>
      <c:valAx>
        <c:axId val="149863808"/>
        <c:scaling>
          <c:orientation val="minMax"/>
          <c:max val="1350"/>
          <c:min val="0"/>
        </c:scaling>
        <c:delete val="1"/>
        <c:axPos val="l"/>
        <c:numFmt formatCode="#,##0" sourceLinked="1"/>
        <c:majorTickMark val="none"/>
        <c:tickLblPos val="none"/>
        <c:crossAx val="149862272"/>
        <c:crosses val="autoZero"/>
        <c:crossBetween val="between"/>
      </c:valAx>
      <c:spPr>
        <a:ln w="25400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10"/>
      <c:rotY val="15"/>
      <c:depthPercent val="70"/>
      <c:rAngAx val="1"/>
    </c:view3D>
    <c:floor>
      <c:spPr>
        <a:solidFill>
          <a:schemeClr val="accent6">
            <a:lumMod val="40000"/>
            <a:lumOff val="60000"/>
          </a:schemeClr>
        </a:solidFill>
      </c:spPr>
    </c:floor>
    <c:plotArea>
      <c:layout>
        <c:manualLayout>
          <c:layoutTarget val="inner"/>
          <c:xMode val="edge"/>
          <c:yMode val="edge"/>
          <c:x val="6.7152902712024004E-3"/>
          <c:y val="1.4018277835752455E-3"/>
          <c:w val="0.99328476302316016"/>
          <c:h val="0.69597383916406963"/>
        </c:manualLayout>
      </c:layout>
      <c:bar3DChart>
        <c:barDir val="col"/>
        <c:grouping val="clustered"/>
        <c:ser>
          <c:idx val="1"/>
          <c:order val="0"/>
          <c:tx>
            <c:strRef>
              <c:f>Лист1!$A$3</c:f>
              <c:strCache>
                <c:ptCount val="1"/>
                <c:pt idx="0">
                  <c:v>УСН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 w="9525" cap="flat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>
                <a:rot lat="0" lon="0" rev="1200000"/>
              </a:lightRig>
            </a:scene3d>
            <a:sp3d>
              <a:bevelT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1.4819781928992017E-3"/>
                  <c:y val="0.16867469879518068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735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0"/>
                  <c:y val="0.15662650602409639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766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1.4820948932844978E-3"/>
                  <c:y val="0.1606425702811245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798</a:t>
                    </a:r>
                  </a:p>
                </c:rich>
              </c:tx>
              <c:showVal val="1"/>
            </c:dLbl>
            <c:dLbl>
              <c:idx val="3"/>
              <c:layout>
                <c:manualLayout>
                  <c:x val="1.0374664252991498E-2"/>
                  <c:y val="-6.783434319263692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>
                  <c:v>735</c:v>
                </c:pt>
                <c:pt idx="1">
                  <c:v>766</c:v>
                </c:pt>
                <c:pt idx="2">
                  <c:v>798</c:v>
                </c:pt>
              </c:numCache>
            </c:numRef>
          </c:val>
        </c:ser>
        <c:ser>
          <c:idx val="2"/>
          <c:order val="1"/>
          <c:tx>
            <c:strRef>
              <c:f>Лист1!$A$2</c:f>
              <c:strCache>
                <c:ptCount val="1"/>
                <c:pt idx="0">
                  <c:v>Патент</c:v>
                </c:pt>
              </c:strCache>
            </c:strRef>
          </c:tx>
          <c:spPr>
            <a:solidFill>
              <a:schemeClr val="accent3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3"/>
              <c:layout>
                <c:manualLayout>
                  <c:x val="5.8972205702634353E-3"/>
                  <c:y val="6.783434319263692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21</c:v>
                </c:pt>
                <c:pt idx="1">
                  <c:v>21</c:v>
                </c:pt>
                <c:pt idx="2">
                  <c:v>21</c:v>
                </c:pt>
              </c:numCache>
            </c:numRef>
          </c:val>
        </c:ser>
        <c:dLbls>
          <c:showVal val="1"/>
        </c:dLbls>
        <c:gapWidth val="56"/>
        <c:shape val="box"/>
        <c:axId val="150004096"/>
        <c:axId val="150005632"/>
        <c:axId val="0"/>
      </c:bar3DChart>
      <c:dateAx>
        <c:axId val="150004096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150005632"/>
        <c:crosses val="autoZero"/>
        <c:lblOffset val="100"/>
        <c:baseTimeUnit val="days"/>
      </c:dateAx>
      <c:valAx>
        <c:axId val="150005632"/>
        <c:scaling>
          <c:orientation val="minMax"/>
          <c:max val="400"/>
          <c:min val="0"/>
        </c:scaling>
        <c:delete val="1"/>
        <c:axPos val="l"/>
        <c:numFmt formatCode="#,##0" sourceLinked="1"/>
        <c:tickLblPos val="none"/>
        <c:crossAx val="150004096"/>
        <c:crosses val="autoZero"/>
        <c:crossBetween val="between"/>
        <c:majorUnit val="100"/>
        <c:minorUnit val="50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plotArea>
      <c:layout>
        <c:manualLayout>
          <c:layoutTarget val="inner"/>
          <c:xMode val="edge"/>
          <c:yMode val="edge"/>
          <c:x val="0.10227917134974966"/>
          <c:y val="0.10120299133429618"/>
          <c:w val="0.79936208138782561"/>
          <c:h val="0.8436457677542006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chemeClr val="accent3"/>
              </a:solidFill>
            </c:spPr>
          </c:dPt>
          <c:dPt>
            <c:idx val="1"/>
            <c:explosion val="16"/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#,##0">
                  <c:v>21</c:v>
                </c:pt>
                <c:pt idx="1">
                  <c:v>735</c:v>
                </c:pt>
              </c:numCache>
            </c:numRef>
          </c:val>
        </c:ser>
        <c:firstSliceAng val="52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0456844676221107E-2"/>
          <c:y val="0"/>
          <c:w val="0.92554993523590467"/>
          <c:h val="0.8057638309077594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CC4F1"/>
            </a:solidFill>
          </c:spPr>
          <c:dLbls>
            <c:dLbl>
              <c:idx val="0"/>
              <c:layout>
                <c:manualLayout>
                  <c:x val="3.3840938529134681E-3"/>
                  <c:y val="6.5252854812397924E-3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547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547</c:v>
                </c:pt>
                <c:pt idx="1">
                  <c:v>543.6</c:v>
                </c:pt>
                <c:pt idx="2">
                  <c:v>540.29999999999995</c:v>
                </c:pt>
                <c:pt idx="3">
                  <c:v>537.9</c:v>
                </c:pt>
                <c:pt idx="4">
                  <c:v>538.6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</c:numRef>
          </c:val>
        </c:ser>
        <c:axId val="102930304"/>
        <c:axId val="102931840"/>
      </c:barChart>
      <c:catAx>
        <c:axId val="1029303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02931840"/>
        <c:crosses val="autoZero"/>
        <c:auto val="1"/>
        <c:lblAlgn val="ctr"/>
        <c:lblOffset val="100"/>
      </c:catAx>
      <c:valAx>
        <c:axId val="102931840"/>
        <c:scaling>
          <c:orientation val="minMax"/>
        </c:scaling>
        <c:delete val="1"/>
        <c:axPos val="l"/>
        <c:numFmt formatCode="General" sourceLinked="1"/>
        <c:tickLblPos val="none"/>
        <c:crossAx val="1029303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3906274830222788E-2"/>
          <c:y val="6.2574274378213404E-2"/>
          <c:w val="0.97609372516978365"/>
          <c:h val="0.936709167938532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rgbClr val="FCC4F1"/>
              </a:solidFill>
            </c:spPr>
          </c:dPt>
          <c:dPt>
            <c:idx val="1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3"/>
            <c:spPr>
              <a:solidFill>
                <a:schemeClr val="accent5">
                  <a:lumMod val="20000"/>
                  <a:lumOff val="80000"/>
                </a:schemeClr>
              </a:solidFill>
            </c:spPr>
          </c:dPt>
          <c:dLbls>
            <c:dLbl>
              <c:idx val="0"/>
              <c:layout>
                <c:manualLayout>
                  <c:x val="-1.2370988314941097E-2"/>
                  <c:y val="2.1646747637230811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14%</a:t>
                    </a:r>
                  </a:p>
                </c:rich>
              </c:tx>
              <c:showPercent val="1"/>
            </c:dLbl>
            <c:dLbl>
              <c:idx val="1"/>
              <c:layout>
                <c:manualLayout>
                  <c:x val="-1.9354213807467251E-2"/>
                  <c:y val="-5.8083501501042994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18%</a:t>
                    </a:r>
                  </a:p>
                </c:rich>
              </c:tx>
              <c:dLblPos val="bestFit"/>
              <c:showPercent val="1"/>
            </c:dLbl>
            <c:dLbl>
              <c:idx val="2"/>
              <c:layout>
                <c:manualLayout>
                  <c:x val="2.0171809320765092E-3"/>
                  <c:y val="-8.4199840165294526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62%</a:t>
                    </a:r>
                  </a:p>
                </c:rich>
              </c:tx>
              <c:showPercent val="1"/>
            </c:dLbl>
            <c:dLbl>
              <c:idx val="3"/>
              <c:layout>
                <c:manualLayout>
                  <c:x val="5.8142801292120863E-2"/>
                  <c:y val="1.016419905467178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6%</a:t>
                    </a:r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2200" b="1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тарнсферты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2108</c:v>
                </c:pt>
                <c:pt idx="1">
                  <c:v>2725</c:v>
                </c:pt>
                <c:pt idx="2">
                  <c:v>9462</c:v>
                </c:pt>
                <c:pt idx="3" formatCode="General">
                  <c:v>973</c:v>
                </c:pt>
              </c:numCache>
            </c:numRef>
          </c:val>
        </c:ser>
        <c:firstSliceAng val="18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708"/>
          <c:h val="0.8945362193326332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0AF4B">
                <a:lumMod val="75000"/>
              </a:srgb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explosion val="10"/>
            <c:spPr>
              <a:solidFill>
                <a:srgbClr val="FCC4F1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Переданные полномочия</c:v>
                </c:pt>
                <c:pt idx="1">
                  <c:v>Местные полномочия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9958</c:v>
                </c:pt>
                <c:pt idx="1">
                  <c:v>9091</c:v>
                </c:pt>
              </c:numCache>
            </c:numRef>
          </c:val>
        </c:ser>
        <c:dLbls>
          <c:showVal val="1"/>
        </c:dLbls>
        <c:firstSliceAng val="0"/>
      </c:pieChart>
      <c:spPr>
        <a:noFill/>
        <a:ln w="25351">
          <a:noFill/>
        </a:ln>
      </c:spPr>
    </c:plotArea>
    <c:plotVisOnly val="1"/>
    <c:dispBlanksAs val="zero"/>
  </c:chart>
  <c:txPr>
    <a:bodyPr/>
    <a:lstStyle/>
    <a:p>
      <a:pPr>
        <a:defRPr sz="1791"/>
      </a:pPr>
      <a:endParaRPr lang="ru-RU"/>
    </a:p>
  </c:txPr>
  <c:externalData r:id="rId1"/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7047"/>
          <c:h val="0.8945362193326333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3CB7BA">
                <a:lumMod val="60000"/>
                <a:lumOff val="40000"/>
              </a:srgb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explosion val="11"/>
            <c:spPr>
              <a:solidFill>
                <a:srgbClr val="FCC4F1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strRef>
              <c:f>Лист1!$A$2:$A$3</c:f>
              <c:strCache>
                <c:ptCount val="2"/>
                <c:pt idx="0">
                  <c:v>Переданные полномочия</c:v>
                </c:pt>
                <c:pt idx="1">
                  <c:v>Местные полномочия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9936</c:v>
                </c:pt>
                <c:pt idx="1">
                  <c:v>8581</c:v>
                </c:pt>
              </c:numCache>
            </c:numRef>
          </c:val>
        </c:ser>
        <c:firstSliceAng val="0"/>
      </c:pieChart>
      <c:spPr>
        <a:noFill/>
        <a:ln w="25351">
          <a:noFill/>
        </a:ln>
      </c:spPr>
    </c:plotArea>
    <c:plotVisOnly val="1"/>
    <c:dispBlanksAs val="zero"/>
  </c:chart>
  <c:txPr>
    <a:bodyPr/>
    <a:lstStyle/>
    <a:p>
      <a:pPr>
        <a:defRPr sz="1794"/>
      </a:pPr>
      <a:endParaRPr lang="ru-RU"/>
    </a:p>
  </c:txPr>
  <c:externalData r:id="rId1"/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7047"/>
          <c:h val="0.8945362193326333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explosion val="13"/>
            <c:spPr>
              <a:solidFill>
                <a:srgbClr val="FCC4F1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strRef>
              <c:f>Лист1!$A$2:$A$3</c:f>
              <c:strCache>
                <c:ptCount val="2"/>
                <c:pt idx="0">
                  <c:v>Переданные полномочия</c:v>
                </c:pt>
                <c:pt idx="1">
                  <c:v>Местные полномочия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9987</c:v>
                </c:pt>
                <c:pt idx="1">
                  <c:v>8529</c:v>
                </c:pt>
              </c:numCache>
            </c:numRef>
          </c:val>
        </c:ser>
        <c:firstSliceAng val="0"/>
      </c:pieChart>
      <c:spPr>
        <a:noFill/>
        <a:ln w="25412">
          <a:noFill/>
        </a:ln>
      </c:spPr>
    </c:plotArea>
    <c:plotVisOnly val="1"/>
    <c:dispBlanksAs val="zero"/>
  </c:chart>
  <c:txPr>
    <a:bodyPr/>
    <a:lstStyle/>
    <a:p>
      <a:pPr>
        <a:defRPr sz="1802"/>
      </a:pPr>
      <a:endParaRPr lang="ru-RU"/>
    </a:p>
  </c:txPr>
  <c:externalData r:id="rId1"/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156926376639248"/>
          <c:y val="3.9862202898898094E-2"/>
          <c:w val="0.67507583601956533"/>
          <c:h val="0.92027559420220351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</c:v>
                </c:pt>
              </c:strCache>
            </c:strRef>
          </c:tx>
          <c:spPr>
            <a:solidFill>
              <a:srgbClr val="00B0F0"/>
            </a:solidFill>
            <a:ln w="38100">
              <a:noFill/>
              <a:headEnd type="oval"/>
              <a:tailEnd type="oval"/>
            </a:ln>
          </c:spPr>
          <c:dPt>
            <c:idx val="0"/>
            <c:spPr>
              <a:solidFill>
                <a:schemeClr val="accent3"/>
              </a:solidFill>
              <a:ln w="38100">
                <a:noFill/>
                <a:headEnd type="oval"/>
                <a:tailEnd type="oval"/>
              </a:ln>
            </c:spPr>
          </c:dPt>
          <c:dPt>
            <c:idx val="1"/>
            <c:spPr>
              <a:solidFill>
                <a:schemeClr val="accent3"/>
              </a:solidFill>
              <a:ln w="38100">
                <a:noFill/>
                <a:headEnd type="oval"/>
                <a:tailEnd type="oval"/>
              </a:ln>
            </c:spPr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4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5"/>
            <c:spPr>
              <a:solidFill>
                <a:schemeClr val="accent3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6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7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8"/>
            <c:spPr>
              <a:solidFill>
                <a:srgbClr val="FCC4F1"/>
              </a:solidFill>
              <a:ln w="38100">
                <a:noFill/>
                <a:headEnd type="oval"/>
                <a:tailEnd type="oval"/>
              </a:ln>
            </c:spPr>
          </c:dPt>
          <c:dPt>
            <c:idx val="9"/>
            <c:spPr>
              <a:solidFill>
                <a:srgbClr val="FCC4F1"/>
              </a:solidFill>
              <a:ln w="38100">
                <a:noFill/>
                <a:headEnd type="oval"/>
                <a:tailEnd type="oval"/>
              </a:ln>
            </c:spPr>
          </c:dPt>
          <c:dPt>
            <c:idx val="10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547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showVal val="1"/>
            </c:dLbl>
            <c:dLbl>
              <c:idx val="10"/>
              <c:layout>
                <c:manualLayout>
                  <c:x val="4.4495477344211488E-3"/>
                  <c:y val="-4.1522648346509401E-18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10 </a:t>
                    </a:r>
                    <a:r>
                      <a:rPr lang="ru-RU" dirty="0" smtClean="0">
                        <a:latin typeface="Calibri" pitchFamily="34" charset="0"/>
                      </a:rPr>
                      <a:t>505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showVal val="1"/>
            </c:dLbl>
            <c:showVal val="1"/>
          </c:dLbls>
          <c:cat>
            <c:strRef>
              <c:f>Лист1!$A$2:$A$12</c:f>
              <c:strCache>
                <c:ptCount val="11"/>
                <c:pt idx="0">
                  <c:v>Средства массовой информации</c:v>
                </c:pt>
                <c:pt idx="1">
                  <c:v>Охрана окружающей среды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Обслуживание государственного и муниципального долга</c:v>
                </c:pt>
                <c:pt idx="4">
                  <c:v>Культура и кинематография</c:v>
                </c:pt>
                <c:pt idx="5">
                  <c:v>Общегосударственные вопросы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Жилищно-коммунальное хозяйство</c:v>
                </c:pt>
                <c:pt idx="9">
                  <c:v>Национальная экономика</c:v>
                </c:pt>
                <c:pt idx="10">
                  <c:v>Образование</c:v>
                </c:pt>
              </c:strCache>
            </c:strRef>
          </c:cat>
          <c:val>
            <c:numRef>
              <c:f>Лист1!$B$2:$B$12</c:f>
              <c:numCache>
                <c:formatCode>#,##0</c:formatCode>
                <c:ptCount val="11"/>
                <c:pt idx="0">
                  <c:v>5</c:v>
                </c:pt>
                <c:pt idx="1">
                  <c:v>6</c:v>
                </c:pt>
                <c:pt idx="2">
                  <c:v>194</c:v>
                </c:pt>
                <c:pt idx="3">
                  <c:v>365</c:v>
                </c:pt>
                <c:pt idx="4">
                  <c:v>547</c:v>
                </c:pt>
                <c:pt idx="5">
                  <c:v>593</c:v>
                </c:pt>
                <c:pt idx="6">
                  <c:v>822</c:v>
                </c:pt>
                <c:pt idx="7">
                  <c:v>1817</c:v>
                </c:pt>
                <c:pt idx="8">
                  <c:v>3811</c:v>
                </c:pt>
                <c:pt idx="9">
                  <c:v>4943</c:v>
                </c:pt>
                <c:pt idx="10">
                  <c:v>10344</c:v>
                </c:pt>
              </c:numCache>
            </c:numRef>
          </c:val>
        </c:ser>
        <c:dLbls>
          <c:showVal val="1"/>
        </c:dLbls>
        <c:gapWidth val="81"/>
        <c:overlap val="-64"/>
        <c:axId val="150404480"/>
        <c:axId val="150414464"/>
      </c:barChart>
      <c:catAx>
        <c:axId val="150404480"/>
        <c:scaling>
          <c:orientation val="minMax"/>
        </c:scaling>
        <c:axPos val="l"/>
        <c:numFmt formatCode="@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50414464"/>
        <c:crosses val="autoZero"/>
        <c:auto val="1"/>
        <c:lblAlgn val="ctr"/>
        <c:lblOffset val="100"/>
      </c:catAx>
      <c:valAx>
        <c:axId val="150414464"/>
        <c:scaling>
          <c:orientation val="minMax"/>
        </c:scaling>
        <c:delete val="1"/>
        <c:axPos val="b"/>
        <c:numFmt formatCode="#,##0" sourceLinked="0"/>
        <c:tickLblPos val="none"/>
        <c:crossAx val="150404480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9723739828062076E-2"/>
          <c:y val="0.1775860294287791"/>
          <c:w val="0.61820707175166256"/>
          <c:h val="0.7989589309400076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 руб.</c:v>
                </c:pt>
              </c:strCache>
            </c:strRef>
          </c:tx>
          <c:explosion val="8"/>
          <c:dPt>
            <c:idx val="0"/>
            <c:explosion val="5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rgbClr val="FCC4F1"/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Lbls>
            <c:dLbl>
              <c:idx val="0"/>
              <c:layout>
                <c:manualLayout>
                  <c:x val="-0.19379680799591856"/>
                  <c:y val="-0.15281713987720205"/>
                </c:manualLayout>
              </c:layout>
              <c:tx>
                <c:rich>
                  <a:bodyPr/>
                  <a:lstStyle/>
                  <a:p>
                    <a:pPr>
                      <a:defRPr sz="1600" b="0"/>
                    </a:pPr>
                    <a:r>
                      <a:rPr lang="en-US" sz="2000" b="0" dirty="0" smtClean="0">
                        <a:latin typeface="Calibri" pitchFamily="34" charset="0"/>
                      </a:rPr>
                      <a:t>1</a:t>
                    </a:r>
                    <a:r>
                      <a:rPr lang="ru-RU" sz="2000" b="0" dirty="0" smtClean="0">
                        <a:latin typeface="Calibri" pitchFamily="34" charset="0"/>
                      </a:rPr>
                      <a:t>3</a:t>
                    </a:r>
                    <a:r>
                      <a:rPr lang="ru-RU" sz="2000" b="0" baseline="0" dirty="0" smtClean="0">
                        <a:latin typeface="Calibri" pitchFamily="34" charset="0"/>
                      </a:rPr>
                      <a:t> 691</a:t>
                    </a:r>
                    <a:r>
                      <a:rPr lang="en-US" b="0" dirty="0">
                        <a:latin typeface="Calibri" pitchFamily="34" charset="0"/>
                      </a:rPr>
                      <a:t>
</a:t>
                    </a:r>
                    <a:r>
                      <a:rPr lang="ru-RU" b="0" dirty="0" smtClean="0">
                        <a:latin typeface="Calibri" pitchFamily="34" charset="0"/>
                      </a:rPr>
                      <a:t>58</a:t>
                    </a:r>
                    <a:r>
                      <a:rPr lang="en-US" b="0" dirty="0" smtClean="0">
                        <a:latin typeface="Calibri" pitchFamily="34" charset="0"/>
                      </a:rPr>
                      <a:t>%</a:t>
                    </a:r>
                    <a:endParaRPr lang="en-US" b="0" dirty="0">
                      <a:latin typeface="Calibri" pitchFamily="34" charset="0"/>
                    </a:endParaRPr>
                  </a:p>
                </c:rich>
              </c:tx>
              <c:spPr/>
              <c:showVal val="1"/>
              <c:showPercent val="1"/>
              <c:separator>
</c:separator>
            </c:dLbl>
            <c:dLbl>
              <c:idx val="1"/>
              <c:layout>
                <c:manualLayout>
                  <c:x val="0.11754295412772645"/>
                  <c:y val="2.980460615750043E-2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>
                        <a:latin typeface="Calibri" pitchFamily="34" charset="0"/>
                      </a:rPr>
                      <a:t>8 </a:t>
                    </a:r>
                    <a:r>
                      <a:rPr lang="ru-RU" sz="2000" dirty="0" smtClean="0">
                        <a:latin typeface="Calibri" pitchFamily="34" charset="0"/>
                      </a:rPr>
                      <a:t>754</a:t>
                    </a:r>
                    <a:r>
                      <a:rPr lang="en-US" dirty="0">
                        <a:latin typeface="Calibri" pitchFamily="34" charset="0"/>
                      </a:rPr>
                      <a:t>
</a:t>
                    </a:r>
                    <a:r>
                      <a:rPr lang="en-US" dirty="0" smtClean="0">
                        <a:latin typeface="Calibri" pitchFamily="34" charset="0"/>
                      </a:rPr>
                      <a:t>3</a:t>
                    </a:r>
                    <a:r>
                      <a:rPr lang="ru-RU" dirty="0" smtClean="0">
                        <a:latin typeface="Calibri" pitchFamily="34" charset="0"/>
                      </a:rPr>
                      <a:t>7</a:t>
                    </a:r>
                    <a:r>
                      <a:rPr lang="en-US" dirty="0" smtClean="0">
                        <a:latin typeface="Calibri" pitchFamily="34" charset="0"/>
                      </a:rPr>
                      <a:t>%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showVal val="1"/>
              <c:showPercent val="1"/>
              <c:separator>
</c:separator>
            </c:dLbl>
            <c:dLbl>
              <c:idx val="2"/>
              <c:layout>
                <c:manualLayout>
                  <c:x val="3.88172326484095E-2"/>
                  <c:y val="0.21796583636447486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>
                        <a:latin typeface="Calibri" pitchFamily="34" charset="0"/>
                      </a:rPr>
                      <a:t>1</a:t>
                    </a:r>
                    <a:r>
                      <a:rPr lang="ru-RU" sz="2000" baseline="0" dirty="0" smtClean="0">
                        <a:latin typeface="Calibri" pitchFamily="34" charset="0"/>
                      </a:rPr>
                      <a:t> 163</a:t>
                    </a:r>
                    <a:r>
                      <a:rPr lang="en-US" dirty="0">
                        <a:latin typeface="Calibri" pitchFamily="34" charset="0"/>
                      </a:rPr>
                      <a:t>
</a:t>
                    </a:r>
                    <a:r>
                      <a:rPr lang="ru-RU" dirty="0" smtClean="0">
                        <a:latin typeface="Calibri" pitchFamily="34" charset="0"/>
                      </a:rPr>
                      <a:t>5</a:t>
                    </a:r>
                    <a:r>
                      <a:rPr lang="en-US" dirty="0" smtClean="0">
                        <a:latin typeface="Calibri" pitchFamily="34" charset="0"/>
                      </a:rPr>
                      <a:t>%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showPercent val="1"/>
            <c:separator>
</c:separator>
            <c:showLeaderLines val="1"/>
          </c:dLbls>
          <c:cat>
            <c:strRef>
              <c:f>Лист1!$A$2:$A$4</c:f>
              <c:strCache>
                <c:ptCount val="3"/>
                <c:pt idx="0">
                  <c:v>Социальная сфера</c:v>
                </c:pt>
                <c:pt idx="1">
                  <c:v>Отрасли экономики</c:v>
                </c:pt>
                <c:pt idx="2">
                  <c:v>Прочие расходы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13530</c:v>
                </c:pt>
                <c:pt idx="1">
                  <c:v>8948</c:v>
                </c:pt>
                <c:pt idx="2">
                  <c:v>969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5058090226563514"/>
          <c:y val="0.28360639176961494"/>
          <c:w val="0.30796947322735296"/>
          <c:h val="0.55767692079840203"/>
        </c:manualLayout>
      </c:layout>
      <c:txPr>
        <a:bodyPr/>
        <a:lstStyle/>
        <a:p>
          <a:pPr>
            <a:defRPr sz="1400">
              <a:latin typeface="Tahoma" pitchFamily="34" charset="0"/>
              <a:ea typeface="Tahoma" pitchFamily="34" charset="0"/>
              <a:cs typeface="Tahoma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8583532434430822E-2"/>
          <c:y val="3.9862141379151755E-2"/>
          <c:w val="0.90756899156305049"/>
          <c:h val="0.90015203567760849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38100">
              <a:noFill/>
              <a:headEnd type="oval"/>
              <a:tailEnd type="oval"/>
            </a:ln>
          </c:spPr>
          <c:dLbls>
            <c:dLbl>
              <c:idx val="0"/>
              <c:delete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11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12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64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64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194</a:t>
                    </a:r>
                  </a:p>
                </c:rich>
              </c:tx>
              <c:dLblPos val="outEnd"/>
              <c:showVal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223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259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312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331</a:t>
                    </a:r>
                  </a:p>
                </c:rich>
              </c:tx>
              <c:dLblPos val="outEnd"/>
              <c:showVal val="1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365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501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12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548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13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822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14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1</a:t>
                    </a:r>
                    <a:r>
                      <a:rPr lang="ru-RU" baseline="0" dirty="0" smtClean="0">
                        <a:latin typeface="Calibri" pitchFamily="34" charset="0"/>
                      </a:rPr>
                      <a:t> 396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15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2</a:t>
                    </a:r>
                    <a:r>
                      <a:rPr lang="ru-RU" baseline="0" dirty="0" smtClean="0">
                        <a:latin typeface="Calibri" pitchFamily="34" charset="0"/>
                      </a:rPr>
                      <a:t> 262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16"/>
              <c:layout>
                <c:manualLayout>
                  <c:x val="1.1708082471917345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2</a:t>
                    </a:r>
                    <a:r>
                      <a:rPr lang="ru-RU" baseline="0" dirty="0" smtClean="0">
                        <a:latin typeface="Calibri" pitchFamily="34" charset="0"/>
                      </a:rPr>
                      <a:t> 544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17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2</a:t>
                    </a:r>
                    <a:r>
                      <a:rPr lang="ru-RU" baseline="0" dirty="0" smtClean="0">
                        <a:latin typeface="Calibri" pitchFamily="34" charset="0"/>
                      </a:rPr>
                      <a:t> 703</a:t>
                    </a:r>
                    <a:endParaRPr lang="ru-RU" dirty="0" smtClean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18"/>
              <c:layout>
                <c:manualLayout>
                  <c:x val="-3.0394919614104197E-3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1200">
                        <a:latin typeface="Calibri" pitchFamily="34" charset="0"/>
                        <a:ea typeface="Tahoma" pitchFamily="34" charset="0"/>
                        <a:cs typeface="Tahoma" pitchFamily="34" charset="0"/>
                      </a:defRPr>
                    </a:pPr>
                    <a:r>
                      <a:rPr lang="ru-RU" dirty="0" smtClean="0">
                        <a:latin typeface="Calibri" pitchFamily="34" charset="0"/>
                      </a:rPr>
                      <a:t>10</a:t>
                    </a:r>
                    <a:r>
                      <a:rPr lang="ru-RU" baseline="0" dirty="0" smtClean="0">
                        <a:latin typeface="Calibri" pitchFamily="34" charset="0"/>
                      </a:rPr>
                      <a:t> 457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numFmt formatCode="#,##0" sourceLinked="0"/>
              <c:spPr/>
              <c:dLblPos val="outEnd"/>
              <c:showVal val="1"/>
            </c:dLbl>
            <c:dLbl>
              <c:idx val="19"/>
              <c:tx>
                <c:rich>
                  <a:bodyPr/>
                  <a:lstStyle/>
                  <a:p>
                    <a:r>
                      <a:rPr lang="ru-RU" smtClean="0"/>
                      <a:t>2</a:t>
                    </a:r>
                    <a:r>
                      <a:rPr lang="en-US" smtClean="0"/>
                      <a:t> 5</a:t>
                    </a:r>
                    <a:r>
                      <a:rPr lang="ru-RU" smtClean="0"/>
                      <a:t>59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20"/>
              <c:tx>
                <c:rich>
                  <a:bodyPr/>
                  <a:lstStyle/>
                  <a:p>
                    <a:r>
                      <a:rPr lang="ru-RU" smtClean="0"/>
                      <a:t>9</a:t>
                    </a:r>
                    <a:r>
                      <a:rPr lang="en-US" smtClean="0"/>
                      <a:t> </a:t>
                    </a:r>
                    <a:r>
                      <a:rPr lang="ru-RU" smtClean="0"/>
                      <a:t>428</a:t>
                    </a:r>
                    <a:endParaRPr lang="en-US" dirty="0"/>
                  </a:p>
                </c:rich>
              </c:tx>
              <c:dLblPos val="outEnd"/>
              <c:showVal val="1"/>
            </c:dLbl>
            <c:numFmt formatCode="#,##0" sourceLinked="0"/>
            <c:txPr>
              <a:bodyPr/>
              <a:lstStyle/>
              <a:p>
                <a:pPr>
                  <a:defRPr sz="120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Лист1!$A$2:$A$20</c:f>
              <c:strCache>
                <c:ptCount val="19"/>
                <c:pt idx="0">
                  <c:v>Муниципальная программа Новокузнецкого городского округа "Охрана окружающей среды и рациональное природопользование в границах Новокузнецкого городского округа"</c:v>
                </c:pt>
                <c:pt idx="1">
                  <c:v>Муниципальная программа Новокузнецкого городского округа "Реализация молодежной политики в городе Новокузнецке"</c:v>
                </c:pt>
                <c:pt idx="2">
                  <c:v>Муниципальная программа Новокузнецкого городского округа "Развитие субъектов малого и среднего предпринимательства в городе Новокузнецке"</c:v>
                </c:pt>
                <c:pt idx="3">
                  <c:v>Муниципальная программа Новокузнецкого городского округа "Управление капиталовложениями Новокузнецкого городского округа"</c:v>
                </c:pt>
                <c:pt idx="4">
                  <c:v>Муниципальная программа Новокузнецкого городского округа "Обеспечение комфортного проживания в секторе индивидуальной жилой застройки"</c:v>
                </c:pt>
                <c:pt idx="5">
                  <c:v>Муниципальная программа Новокузнецкого городского округа "Управление муниципальным имуществом Новокузнецкого городского округа"</c:v>
                </c:pt>
                <c:pt idx="6">
                  <c:v>Муниципальная программа Новокузнецкого городского округа "Основные направления развития территории Новокузнецкого городского округа"</c:v>
                </c:pt>
                <c:pt idx="7">
                  <c:v>Муниципальная программа Новокузнецкого городского округа "Защита населения и территории от чрезвычайных ситуаций природного и техногенного характера, обеспечение пожарной безопасности, безопасности на водных объектах территории Новокузнецкого городского о</c:v>
                </c:pt>
                <c:pt idx="8">
                  <c:v>Муниципальная программа Новокузнецкого городского округа "Управление муниципальными финансами Новокузнецкого городского округа"</c:v>
                </c:pt>
                <c:pt idx="9">
                  <c:v>Муниципальная программа Новокузнецкого городского округа "Формирование современной городской среды на территории Новокузнецкого городского округа на 2018-2022 годы"</c:v>
                </c:pt>
                <c:pt idx="10">
                  <c:v>Муниципальная программа Новокузнецкого городского округа "Защита прав детей-сирот и детей, оставшихся без попечения родителей, прав недееспособных граждан"</c:v>
                </c:pt>
                <c:pt idx="11">
                  <c:v>Муниципальная программа Новокузнецкого городского округа "Развитие физической культуры и массового спорта Новокузнецкого городского округа"</c:v>
                </c:pt>
                <c:pt idx="12">
                  <c:v>Муниципальная программа Новокузнецкого городского округа "Развитие культуры в городе Новокузнецке"</c:v>
                </c:pt>
                <c:pt idx="13">
                  <c:v>Муниципальная программа Новокузнецкого городского округа "Обеспечение жилыми помещениями отдельных категорий граждан города Новокузнецка"</c:v>
                </c:pt>
                <c:pt idx="14">
                  <c:v>Муниципальная программа Новокузнецкого городского округа "Развитие системы социальной защиты населения города Новокузнецка"</c:v>
                </c:pt>
                <c:pt idx="15">
                  <c:v>Муниципальная программа Новокузнецкого городского округа "Комплексное благоустройство Новокузнецкого городского округа"</c:v>
                </c:pt>
                <c:pt idx="16">
                  <c:v>Муниципальная программа Новокузнецкого городского округа "Развитие жилищно-коммунального хозяйства города Новокузнецка"</c:v>
                </c:pt>
                <c:pt idx="17">
                  <c:v>Муниципальная программа Новокузнецкого городского округа "Организация и развитие пассажирских перевозок и координация работы операторов связи на территории Новокузнецкого городского округа"</c:v>
                </c:pt>
                <c:pt idx="18">
                  <c:v>Муниципальная программа Новокузнецкого городского округа "Развитие и функционирование системы образования города Новокузнецка"</c:v>
                </c:pt>
              </c:strCache>
            </c:strRef>
          </c:cat>
          <c:val>
            <c:numRef>
              <c:f>Лист1!$B$2:$B$20</c:f>
              <c:numCache>
                <c:formatCode>#,##0</c:formatCode>
                <c:ptCount val="19"/>
                <c:pt idx="0">
                  <c:v>5</c:v>
                </c:pt>
                <c:pt idx="1">
                  <c:v>9</c:v>
                </c:pt>
                <c:pt idx="2">
                  <c:v>10</c:v>
                </c:pt>
                <c:pt idx="3">
                  <c:v>13</c:v>
                </c:pt>
                <c:pt idx="4">
                  <c:v>26</c:v>
                </c:pt>
                <c:pt idx="5">
                  <c:v>50</c:v>
                </c:pt>
                <c:pt idx="6">
                  <c:v>62</c:v>
                </c:pt>
                <c:pt idx="7">
                  <c:v>150</c:v>
                </c:pt>
                <c:pt idx="8">
                  <c:v>212</c:v>
                </c:pt>
                <c:pt idx="9">
                  <c:v>258</c:v>
                </c:pt>
                <c:pt idx="10">
                  <c:v>264</c:v>
                </c:pt>
                <c:pt idx="11">
                  <c:v>271</c:v>
                </c:pt>
                <c:pt idx="12">
                  <c:v>530</c:v>
                </c:pt>
                <c:pt idx="13">
                  <c:v>856</c:v>
                </c:pt>
                <c:pt idx="14">
                  <c:v>1073</c:v>
                </c:pt>
                <c:pt idx="15">
                  <c:v>1869</c:v>
                </c:pt>
                <c:pt idx="16">
                  <c:v>1974</c:v>
                </c:pt>
                <c:pt idx="17">
                  <c:v>2876</c:v>
                </c:pt>
                <c:pt idx="18">
                  <c:v>8069</c:v>
                </c:pt>
              </c:numCache>
            </c:numRef>
          </c:val>
        </c:ser>
        <c:dLbls>
          <c:showVal val="1"/>
        </c:dLbls>
        <c:gapWidth val="67"/>
        <c:overlap val="-92"/>
        <c:axId val="157927296"/>
        <c:axId val="157928832"/>
      </c:barChart>
      <c:catAx>
        <c:axId val="157927296"/>
        <c:scaling>
          <c:orientation val="minMax"/>
        </c:scaling>
        <c:axPos val="l"/>
        <c:numFmt formatCode="@" sourceLinked="1"/>
        <c:tickLblPos val="none"/>
        <c:crossAx val="157928832"/>
        <c:crosses val="autoZero"/>
        <c:auto val="1"/>
        <c:lblAlgn val="ctr"/>
        <c:lblOffset val="100"/>
      </c:catAx>
      <c:valAx>
        <c:axId val="157928832"/>
        <c:scaling>
          <c:orientation val="minMax"/>
        </c:scaling>
        <c:axPos val="b"/>
        <c:numFmt formatCode="#,##0" sourceLinked="0"/>
        <c:tickLblPos val="none"/>
        <c:crossAx val="157927296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7247"/>
          <c:h val="0.8945362193326321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explosion val="16"/>
            <c:spPr>
              <a:solidFill>
                <a:srgbClr val="FF0000"/>
              </a:solidFill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6.1430379789695283E-3"/>
                  <c:y val="-9.1743684369802833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Calibri" pitchFamily="34" charset="0"/>
                      </a:rPr>
                      <a:t>2 </a:t>
                    </a:r>
                    <a:r>
                      <a:rPr lang="en-US" dirty="0" smtClean="0">
                        <a:latin typeface="Calibri" pitchFamily="34" charset="0"/>
                      </a:rPr>
                      <a:t>%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showVal val="1"/>
            </c:dLbl>
            <c:numFmt formatCode="0.0%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Программные мероприятия</c:v>
                </c:pt>
                <c:pt idx="1">
                  <c:v>Непрограммные мероприятия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0.98</c:v>
                </c:pt>
                <c:pt idx="1">
                  <c:v>2.0000000000000011E-2</c:v>
                </c:pt>
              </c:numCache>
            </c:numRef>
          </c:val>
        </c:ser>
        <c:firstSliceAng val="34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atte"/>
          </c:spPr>
          <c:dPt>
            <c:idx val="0"/>
            <c:explosion val="5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explosion val="82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2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3"/>
            <c:spPr>
              <a:solidFill>
                <a:srgbClr val="FCC4F1">
                  <a:alpha val="90000"/>
                </a:srgb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Lbls>
            <c:delete val="1"/>
          </c:dLbls>
          <c:cat>
            <c:strRef>
              <c:f>Лист1!$A$2:$A$5</c:f>
              <c:strCache>
                <c:ptCount val="4"/>
                <c:pt idx="0">
                  <c:v>Образование</c:v>
                </c:pt>
                <c:pt idx="1">
                  <c:v>Демография</c:v>
                </c:pt>
                <c:pt idx="2">
                  <c:v>Безопасные и качественные дороги</c:v>
                </c:pt>
                <c:pt idx="3">
                  <c:v>Жилье и городская среда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32</c:v>
                </c:pt>
                <c:pt idx="2">
                  <c:v>1766</c:v>
                </c:pt>
                <c:pt idx="3">
                  <c:v>790</c:v>
                </c:pt>
              </c:numCache>
            </c:numRef>
          </c:val>
        </c:ser>
        <c:dLbls>
          <c:showVal val="1"/>
        </c:dLbls>
        <c:firstSliceAng val="0"/>
        <c:holeSize val="52"/>
      </c:doughnutChart>
    </c:plotArea>
    <c:plotVisOnly val="1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lang="ru-RU" sz="1700" kern="1200" dirty="0" smtClean="0">
          <a:solidFill>
            <a:schemeClr val="dk1"/>
          </a:solidFill>
          <a:latin typeface="Tahoma" pitchFamily="34" charset="0"/>
          <a:ea typeface="Tahoma" pitchFamily="34" charset="0"/>
          <a:cs typeface="Tahoma" pitchFamily="34" charset="0"/>
        </a:defRPr>
      </a:pPr>
      <a:endParaRPr lang="ru-RU"/>
    </a:p>
  </c:txPr>
  <c:externalData r:id="rId1"/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5476385096275541"/>
          <c:y val="8.0846465342184995E-2"/>
          <c:w val="0.69840277351727431"/>
          <c:h val="0.90302651735562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1"/>
            </a:solidFill>
            <a:scene3d>
              <a:camera prst="orthographicFront"/>
              <a:lightRig rig="threePt" dir="t"/>
            </a:scene3d>
            <a:sp3d prstMaterial="matte"/>
          </c:spPr>
          <c:dPt>
            <c:idx val="0"/>
            <c:explosion val="6"/>
            <c:spPr>
              <a:solidFill>
                <a:schemeClr val="accent1"/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spPr>
              <a:solidFill>
                <a:srgbClr val="8569ED"/>
              </a:solidFill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2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3"/>
            <c:spPr>
              <a:solidFill>
                <a:srgbClr val="FCC4F1">
                  <a:alpha val="90000"/>
                </a:srgb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4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Lbls>
            <c:delete val="1"/>
          </c:dLbls>
          <c:cat>
            <c:strRef>
              <c:f>Лист1!$A$2:$A$6</c:f>
              <c:strCache>
                <c:ptCount val="4"/>
                <c:pt idx="0">
                  <c:v>Образование</c:v>
                </c:pt>
                <c:pt idx="1">
                  <c:v>Демография</c:v>
                </c:pt>
                <c:pt idx="2">
                  <c:v>Безопасные и качественные дороги</c:v>
                </c:pt>
                <c:pt idx="3">
                  <c:v>Жилье и городская среда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60</c:v>
                </c:pt>
                <c:pt idx="1">
                  <c:v>300</c:v>
                </c:pt>
                <c:pt idx="2">
                  <c:v>2112</c:v>
                </c:pt>
                <c:pt idx="3">
                  <c:v>665</c:v>
                </c:pt>
              </c:numCache>
            </c:numRef>
          </c:val>
        </c:ser>
        <c:dLbls>
          <c:showVal val="1"/>
        </c:dLbls>
        <c:firstSliceAng val="0"/>
        <c:holeSize val="52"/>
      </c:doughnutChart>
    </c:plotArea>
    <c:plotVisOnly val="1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0.1078514391919263"/>
          <c:w val="0.92554993523590467"/>
          <c:h val="0.654415600486241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0"/>
                  <c:y val="7.2123375252643738E-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168,2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168.2</c:v>
                </c:pt>
                <c:pt idx="1">
                  <c:v>163.1</c:v>
                </c:pt>
                <c:pt idx="2">
                  <c:v>160</c:v>
                </c:pt>
                <c:pt idx="3">
                  <c:v>158</c:v>
                </c:pt>
                <c:pt idx="4">
                  <c:v>156.6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Лист1!$D$2:$D$6</c:f>
            </c:numRef>
          </c:val>
        </c:ser>
        <c:axId val="102708352"/>
        <c:axId val="102709888"/>
      </c:barChart>
      <c:catAx>
        <c:axId val="10270835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02709888"/>
        <c:crosses val="autoZero"/>
        <c:auto val="1"/>
        <c:lblAlgn val="ctr"/>
        <c:lblOffset val="100"/>
      </c:catAx>
      <c:valAx>
        <c:axId val="102709888"/>
        <c:scaling>
          <c:orientation val="minMax"/>
        </c:scaling>
        <c:delete val="1"/>
        <c:axPos val="l"/>
        <c:numFmt formatCode="0.0" sourceLinked="1"/>
        <c:tickLblPos val="none"/>
        <c:crossAx val="1027083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2927578324636271"/>
          <c:y val="6.3213070128046486E-2"/>
          <c:w val="0.75668173910540482"/>
          <c:h val="0.8563339315271679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atte"/>
          </c:spPr>
          <c:dPt>
            <c:idx val="0"/>
            <c:explosion val="6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explosion val="14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2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3"/>
            <c:spPr>
              <a:solidFill>
                <a:srgbClr val="FCC4F1">
                  <a:alpha val="90000"/>
                </a:srgb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4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Lbls>
            <c:delete val="1"/>
          </c:dLbls>
          <c:cat>
            <c:strRef>
              <c:f>Лист1!$A$2:$A$7</c:f>
              <c:strCache>
                <c:ptCount val="6"/>
                <c:pt idx="0">
                  <c:v>Образование</c:v>
                </c:pt>
                <c:pt idx="1">
                  <c:v>Демография</c:v>
                </c:pt>
                <c:pt idx="2">
                  <c:v>Безопасные и качественные дороги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культура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</c:v>
                </c:pt>
                <c:pt idx="1">
                  <c:v>32</c:v>
                </c:pt>
                <c:pt idx="2">
                  <c:v>1011</c:v>
                </c:pt>
                <c:pt idx="3">
                  <c:v>707</c:v>
                </c:pt>
                <c:pt idx="4">
                  <c:v>572</c:v>
                </c:pt>
                <c:pt idx="5">
                  <c:v>1</c:v>
                </c:pt>
              </c:numCache>
            </c:numRef>
          </c:val>
        </c:ser>
        <c:dLbls>
          <c:showVal val="1"/>
        </c:dLbls>
        <c:firstSliceAng val="0"/>
        <c:holeSize val="50"/>
      </c:doughnutChart>
    </c:plotArea>
    <c:plotVisOnly val="1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3.1462022388708447E-2"/>
          <c:w val="0.75651461414909826"/>
          <c:h val="0.79155948484259997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одиноко прожив. Граждане (за услуги связи)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факт за 2020г.</c:v>
                </c:pt>
                <c:pt idx="1">
                  <c:v>оценка за 2021г.</c:v>
                </c:pt>
                <c:pt idx="2">
                  <c:v>прогноз на 2022г.</c:v>
                </c:pt>
                <c:pt idx="3">
                  <c:v>прогноз на 2023г.</c:v>
                </c:pt>
                <c:pt idx="4">
                  <c:v>прогноз на 2024г.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28800</c:v>
                </c:pt>
                <c:pt idx="1">
                  <c:v>26200</c:v>
                </c:pt>
                <c:pt idx="2">
                  <c:v>26400</c:v>
                </c:pt>
                <c:pt idx="3">
                  <c:v>26400</c:v>
                </c:pt>
                <c:pt idx="4">
                  <c:v>26400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прохождение процедуры амбулаторного гемодиализа</c:v>
                </c:pt>
              </c:strCache>
            </c:strRef>
          </c:tx>
          <c:spPr>
            <a:solidFill>
              <a:srgbClr val="FCC4F1"/>
            </a:solidFill>
          </c:spPr>
          <c:cat>
            <c:strRef>
              <c:f>Лист1!$A$2:$A$6</c:f>
              <c:strCache>
                <c:ptCount val="5"/>
                <c:pt idx="0">
                  <c:v>факт за 2020г.</c:v>
                </c:pt>
                <c:pt idx="1">
                  <c:v>оценка за 2021г.</c:v>
                </c:pt>
                <c:pt idx="2">
                  <c:v>прогноз на 2022г.</c:v>
                </c:pt>
                <c:pt idx="3">
                  <c:v>прогноз на 2023г.</c:v>
                </c:pt>
                <c:pt idx="4">
                  <c:v>прогноз на 2024г.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211000</c:v>
                </c:pt>
                <c:pt idx="1">
                  <c:v>215500</c:v>
                </c:pt>
                <c:pt idx="2">
                  <c:v>226800</c:v>
                </c:pt>
                <c:pt idx="3">
                  <c:v>226800</c:v>
                </c:pt>
                <c:pt idx="4">
                  <c:v>226800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молодым специалистам мед. организаций</c:v>
                </c:pt>
              </c:strCache>
            </c:strRef>
          </c:tx>
          <c:spPr>
            <a:effectLst/>
            <a:scene3d>
              <a:camera prst="orthographicFront"/>
              <a:lightRig rig="threePt" dir="t"/>
            </a:scene3d>
            <a:sp3d/>
          </c:spPr>
          <c:cat>
            <c:strRef>
              <c:f>Лист1!$A$2:$A$6</c:f>
              <c:strCache>
                <c:ptCount val="5"/>
                <c:pt idx="0">
                  <c:v>факт за 2020г.</c:v>
                </c:pt>
                <c:pt idx="1">
                  <c:v>оценка за 2021г.</c:v>
                </c:pt>
                <c:pt idx="2">
                  <c:v>прогноз на 2022г.</c:v>
                </c:pt>
                <c:pt idx="3">
                  <c:v>прогноз на 2023г.</c:v>
                </c:pt>
                <c:pt idx="4">
                  <c:v>прогноз на 2024г.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89700</c:v>
                </c:pt>
                <c:pt idx="1">
                  <c:v>55200</c:v>
                </c:pt>
                <c:pt idx="2">
                  <c:v>206900</c:v>
                </c:pt>
                <c:pt idx="3">
                  <c:v>206900</c:v>
                </c:pt>
                <c:pt idx="4">
                  <c:v>206900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 оплату проезда учен. и студ. очного отд. из малоимущих семей</c:v>
                </c:pt>
              </c:strCache>
            </c:strRef>
          </c:tx>
          <c:spPr>
            <a:effectLst/>
            <a:scene3d>
              <a:camera prst="orthographicFront"/>
              <a:lightRig rig="threePt" dir="t"/>
            </a:scene3d>
            <a:sp3d/>
          </c:spPr>
          <c:cat>
            <c:strRef>
              <c:f>Лист1!$A$2:$A$6</c:f>
              <c:strCache>
                <c:ptCount val="5"/>
                <c:pt idx="0">
                  <c:v>факт за 2020г.</c:v>
                </c:pt>
                <c:pt idx="1">
                  <c:v>оценка за 2021г.</c:v>
                </c:pt>
                <c:pt idx="2">
                  <c:v>прогноз на 2022г.</c:v>
                </c:pt>
                <c:pt idx="3">
                  <c:v>прогноз на 2023г.</c:v>
                </c:pt>
                <c:pt idx="4">
                  <c:v>прогноз на 2024г.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10500</c:v>
                </c:pt>
                <c:pt idx="1">
                  <c:v>69300</c:v>
                </c:pt>
                <c:pt idx="2">
                  <c:v>78000</c:v>
                </c:pt>
                <c:pt idx="3">
                  <c:v>78000</c:v>
                </c:pt>
                <c:pt idx="4">
                  <c:v>78000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опекемые дети и инвалиды</c:v>
                </c:pt>
              </c:strCache>
            </c:strRef>
          </c:tx>
          <c:spPr>
            <a:effectLst/>
          </c:spPr>
          <c:cat>
            <c:strRef>
              <c:f>Лист1!$A$2:$A$6</c:f>
              <c:strCache>
                <c:ptCount val="5"/>
                <c:pt idx="0">
                  <c:v>факт за 2020г.</c:v>
                </c:pt>
                <c:pt idx="1">
                  <c:v>оценка за 2021г.</c:v>
                </c:pt>
                <c:pt idx="2">
                  <c:v>прогноз на 2022г.</c:v>
                </c:pt>
                <c:pt idx="3">
                  <c:v>прогноз на 2023г.</c:v>
                </c:pt>
                <c:pt idx="4">
                  <c:v>прогноз на 2024г.</c:v>
                </c:pt>
              </c:strCache>
            </c:str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288440</c:v>
                </c:pt>
                <c:pt idx="1">
                  <c:v>265780</c:v>
                </c:pt>
                <c:pt idx="2">
                  <c:v>284880</c:v>
                </c:pt>
                <c:pt idx="3">
                  <c:v>284880</c:v>
                </c:pt>
                <c:pt idx="4">
                  <c:v>284880</c:v>
                </c:pt>
              </c:numCache>
            </c:numRef>
          </c:val>
        </c:ser>
        <c:overlap val="100"/>
        <c:axId val="159658752"/>
        <c:axId val="159660288"/>
      </c:barChart>
      <c:catAx>
        <c:axId val="159658752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59660288"/>
        <c:crosses val="autoZero"/>
        <c:auto val="1"/>
        <c:lblAlgn val="ctr"/>
        <c:lblOffset val="100"/>
      </c:catAx>
      <c:valAx>
        <c:axId val="159660288"/>
        <c:scaling>
          <c:orientation val="minMax"/>
        </c:scaling>
        <c:delete val="1"/>
        <c:axPos val="l"/>
        <c:numFmt formatCode="General" sourceLinked="1"/>
        <c:tickLblPos val="none"/>
        <c:crossAx val="1596587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cat>
            <c:strRef>
              <c:f>Лист1!$A$2:$A$3</c:f>
              <c:strCache>
                <c:ptCount val="2"/>
                <c:pt idx="0">
                  <c:v>Кредиты кредитных организаций              </c:v>
                </c:pt>
                <c:pt idx="1">
                  <c:v>Бюджетные кредиты                                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1350</c:v>
                </c:pt>
                <c:pt idx="1">
                  <c:v>-905</c:v>
                </c:pt>
              </c:numCache>
            </c:numRef>
          </c:val>
        </c:ser>
        <c:firstSliceAng val="0"/>
        <c:holeSize val="50"/>
      </c:doughnutChart>
    </c:plotArea>
    <c:plotVisOnly val="1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Кредиты кредитных организаций              </c:v>
                </c:pt>
                <c:pt idx="1">
                  <c:v>Бюджетные кредиты                                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1350</c:v>
                </c:pt>
                <c:pt idx="1">
                  <c:v>-905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получение </c:v>
                </c:pt>
                <c:pt idx="1">
                  <c:v>погашение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2150</c:v>
                </c:pt>
                <c:pt idx="1">
                  <c:v>-800</c:v>
                </c:pt>
              </c:numCache>
            </c:numRef>
          </c:val>
        </c:ser>
        <c:firstSliceAng val="95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cat>
            <c:strRef>
              <c:f>Лист1!$A$2:$A$3</c:f>
              <c:strCache>
                <c:ptCount val="2"/>
                <c:pt idx="0">
                  <c:v>Кредиты кредитных организаций              </c:v>
                </c:pt>
                <c:pt idx="1">
                  <c:v>Бюджетные кредиты                                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1350</c:v>
                </c:pt>
                <c:pt idx="1">
                  <c:v>-905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Кредиты кредитных организаций              </c:v>
                </c:pt>
                <c:pt idx="1">
                  <c:v>Бюджетные кредиты                                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120</c:v>
                </c:pt>
                <c:pt idx="1">
                  <c:v>-18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получение </c:v>
                </c:pt>
                <c:pt idx="1">
                  <c:v>погашение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2200</c:v>
                </c:pt>
                <c:pt idx="1">
                  <c:v>-2100</c:v>
                </c:pt>
              </c:numCache>
            </c:numRef>
          </c:val>
        </c:ser>
        <c:firstSliceAng val="9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cat>
            <c:strRef>
              <c:f>Лист1!$A$2:$A$3</c:f>
              <c:strCache>
                <c:ptCount val="2"/>
                <c:pt idx="0">
                  <c:v>Кредиты кредитных организаций              </c:v>
                </c:pt>
                <c:pt idx="1">
                  <c:v>Бюджетные кредиты                                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1350</c:v>
                </c:pt>
                <c:pt idx="1">
                  <c:v>-905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Кредиты кредитных организаций              </c:v>
                </c:pt>
                <c:pt idx="1">
                  <c:v>Бюджетные кредиты                                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</c:v>
                </c:pt>
                <c:pt idx="1">
                  <c:v>-18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581594114557992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0"/>
                  <c:y val="7.2123375252643781E-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49 098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49098</c:v>
                </c:pt>
                <c:pt idx="1">
                  <c:v>46498</c:v>
                </c:pt>
                <c:pt idx="2">
                  <c:v>49035</c:v>
                </c:pt>
                <c:pt idx="3">
                  <c:v>51793</c:v>
                </c:pt>
                <c:pt idx="4">
                  <c:v>54735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Лист1!$D$2:$D$6</c:f>
            </c:numRef>
          </c:val>
        </c:ser>
        <c:axId val="97087488"/>
        <c:axId val="97089024"/>
      </c:barChart>
      <c:catAx>
        <c:axId val="970874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97089024"/>
        <c:crosses val="autoZero"/>
        <c:auto val="1"/>
        <c:lblAlgn val="ctr"/>
        <c:lblOffset val="100"/>
      </c:catAx>
      <c:valAx>
        <c:axId val="97089024"/>
        <c:scaling>
          <c:orientation val="minMax"/>
        </c:scaling>
        <c:delete val="1"/>
        <c:axPos val="l"/>
        <c:numFmt formatCode="#,##0" sourceLinked="1"/>
        <c:tickLblPos val="none"/>
        <c:crossAx val="970874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получение </c:v>
                </c:pt>
                <c:pt idx="1">
                  <c:v>погашение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741</c:v>
                </c:pt>
                <c:pt idx="1">
                  <c:v>700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775287833441784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797DC"/>
            </a:solidFill>
          </c:spPr>
          <c:dLbls>
            <c:dLbl>
              <c:idx val="0"/>
              <c:layout>
                <c:manualLayout>
                  <c:x val="0"/>
                  <c:y val="7.2123375252643835E-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2,6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2.6</c:v>
                </c:pt>
                <c:pt idx="1">
                  <c:v>1</c:v>
                </c:pt>
                <c:pt idx="2">
                  <c:v>1</c:v>
                </c:pt>
                <c:pt idx="3">
                  <c:v>0.9</c:v>
                </c:pt>
                <c:pt idx="4">
                  <c:v>0.8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Лист1!$D$2:$D$6</c:f>
            </c:numRef>
          </c:val>
        </c:ser>
        <c:axId val="95943680"/>
        <c:axId val="97811456"/>
      </c:barChart>
      <c:catAx>
        <c:axId val="959436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97811456"/>
        <c:crosses val="autoZero"/>
        <c:auto val="1"/>
        <c:lblAlgn val="ctr"/>
        <c:lblOffset val="100"/>
      </c:catAx>
      <c:valAx>
        <c:axId val="97811456"/>
        <c:scaling>
          <c:orientation val="minMax"/>
        </c:scaling>
        <c:delete val="1"/>
        <c:axPos val="l"/>
        <c:numFmt formatCode="#,##0.0" sourceLinked="1"/>
        <c:tickLblPos val="none"/>
        <c:crossAx val="959436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581594114557997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0"/>
                  <c:y val="7.2123375252643813E-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88 818,1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88818.1</c:v>
                </c:pt>
                <c:pt idx="1">
                  <c:v>91005</c:v>
                </c:pt>
                <c:pt idx="2">
                  <c:v>94140.9</c:v>
                </c:pt>
                <c:pt idx="3">
                  <c:v>98171.1</c:v>
                </c:pt>
                <c:pt idx="4">
                  <c:v>102840.7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Лист1!$D$2:$D$6</c:f>
            </c:numRef>
          </c:val>
        </c:ser>
        <c:axId val="104093952"/>
        <c:axId val="104099840"/>
      </c:barChart>
      <c:catAx>
        <c:axId val="10409395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04099840"/>
        <c:crosses val="autoZero"/>
        <c:auto val="1"/>
        <c:lblAlgn val="ctr"/>
        <c:lblOffset val="100"/>
      </c:catAx>
      <c:valAx>
        <c:axId val="104099840"/>
        <c:scaling>
          <c:orientation val="minMax"/>
        </c:scaling>
        <c:delete val="1"/>
        <c:axPos val="l"/>
        <c:numFmt formatCode="#,##0.0" sourceLinked="1"/>
        <c:tickLblPos val="none"/>
        <c:crossAx val="1040939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581594114558002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797DC"/>
            </a:solidFill>
          </c:spPr>
          <c:dLbls>
            <c:dLbl>
              <c:idx val="0"/>
              <c:layout>
                <c:manualLayout>
                  <c:x val="0"/>
                  <c:y val="7.2123375252643835E-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105 657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105657</c:v>
                </c:pt>
                <c:pt idx="1">
                  <c:v>113535.3</c:v>
                </c:pt>
                <c:pt idx="2">
                  <c:v>119838.3</c:v>
                </c:pt>
                <c:pt idx="3">
                  <c:v>126252.1</c:v>
                </c:pt>
                <c:pt idx="4">
                  <c:v>133140.4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strCache>
            </c:strRef>
          </c:cat>
          <c:val>
            <c:numRef>
              <c:f>Лист1!$D$2:$D$6</c:f>
            </c:numRef>
          </c:val>
        </c:ser>
        <c:axId val="108866560"/>
        <c:axId val="108872448"/>
      </c:barChart>
      <c:catAx>
        <c:axId val="1088665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8872448"/>
        <c:crosses val="autoZero"/>
        <c:auto val="1"/>
        <c:lblAlgn val="ctr"/>
        <c:lblOffset val="100"/>
      </c:catAx>
      <c:valAx>
        <c:axId val="108872448"/>
        <c:scaling>
          <c:orientation val="minMax"/>
        </c:scaling>
        <c:delete val="1"/>
        <c:axPos val="l"/>
        <c:numFmt formatCode="#,##0" sourceLinked="1"/>
        <c:tickLblPos val="none"/>
        <c:crossAx val="1088665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581594114558007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0"/>
                  <c:y val="7.2123375252643878E-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150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0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#,##0</c:formatCode>
                <c:ptCount val="5"/>
                <c:pt idx="0">
                  <c:v>150</c:v>
                </c:pt>
                <c:pt idx="1">
                  <c:v>144</c:v>
                </c:pt>
                <c:pt idx="2">
                  <c:v>135</c:v>
                </c:pt>
                <c:pt idx="3">
                  <c:v>145</c:v>
                </c:pt>
                <c:pt idx="4">
                  <c:v>145.5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Лист1!$A$2:$A$6</c:f>
              <c:numCache>
                <c:formatCode>0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Лист1!$A$2:$A$6</c:f>
              <c:numCache>
                <c:formatCode>0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</c:numRef>
          </c:val>
        </c:ser>
        <c:axId val="104310272"/>
        <c:axId val="104311808"/>
      </c:barChart>
      <c:catAx>
        <c:axId val="104310272"/>
        <c:scaling>
          <c:orientation val="minMax"/>
        </c:scaling>
        <c:axPos val="b"/>
        <c:numFmt formatCode="0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4311808"/>
        <c:crosses val="autoZero"/>
        <c:auto val="1"/>
        <c:lblAlgn val="ctr"/>
        <c:lblOffset val="100"/>
      </c:catAx>
      <c:valAx>
        <c:axId val="104311808"/>
        <c:scaling>
          <c:orientation val="minMax"/>
        </c:scaling>
        <c:delete val="1"/>
        <c:axPos val="l"/>
        <c:numFmt formatCode="#,##0" sourceLinked="1"/>
        <c:tickLblPos val="none"/>
        <c:crossAx val="1043102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636805895203624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CC4F1"/>
            </a:solidFill>
          </c:spPr>
          <c:dLbls>
            <c:dLbl>
              <c:idx val="0"/>
              <c:layout>
                <c:manualLayout>
                  <c:x val="0"/>
                  <c:y val="7.2123375252643911E-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104,6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0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104.6</c:v>
                </c:pt>
                <c:pt idx="1">
                  <c:v>104.6</c:v>
                </c:pt>
                <c:pt idx="2">
                  <c:v>104.3</c:v>
                </c:pt>
                <c:pt idx="3">
                  <c:v>104</c:v>
                </c:pt>
                <c:pt idx="4">
                  <c:v>104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Лист1!$A$2:$A$6</c:f>
              <c:numCache>
                <c:formatCode>0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Лист1!$A$2:$A$6</c:f>
              <c:numCache>
                <c:formatCode>0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Лист1!$D$2:$D$6</c:f>
            </c:numRef>
          </c:val>
        </c:ser>
        <c:axId val="108945792"/>
        <c:axId val="108947328"/>
      </c:barChart>
      <c:catAx>
        <c:axId val="108945792"/>
        <c:scaling>
          <c:orientation val="minMax"/>
        </c:scaling>
        <c:axPos val="b"/>
        <c:numFmt formatCode="0" sourceLinked="1"/>
        <c:tickLblPos val="nextTo"/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ru-RU"/>
          </a:p>
        </c:txPr>
        <c:crossAx val="108947328"/>
        <c:crosses val="autoZero"/>
        <c:auto val="1"/>
        <c:lblAlgn val="ctr"/>
        <c:lblOffset val="100"/>
      </c:catAx>
      <c:valAx>
        <c:axId val="108947328"/>
        <c:scaling>
          <c:orientation val="minMax"/>
        </c:scaling>
        <c:delete val="1"/>
        <c:axPos val="l"/>
        <c:numFmt formatCode="#,##0.0" sourceLinked="1"/>
        <c:tickLblPos val="none"/>
        <c:crossAx val="10894579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rgbClr val="FF0000"/>
          </a:solidFill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63FC18-63C7-4AE7-A1C1-84127B390596}" type="doc">
      <dgm:prSet loTypeId="urn:microsoft.com/office/officeart/2005/8/layout/cycle8" loCatId="cycle" qsTypeId="urn:microsoft.com/office/officeart/2005/8/quickstyle/simple2" qsCatId="simple" csTypeId="urn:microsoft.com/office/officeart/2005/8/colors/accent1_2" csCatId="accent1" phldr="1"/>
      <dgm:spPr/>
    </dgm:pt>
    <dgm:pt modelId="{C8C90BA1-F3A5-45E9-BCBE-FF581BFE9CE5}">
      <dgm:prSet phldrT="[Текст]" custT="1"/>
      <dgm:spPr/>
      <dgm:t>
        <a:bodyPr/>
        <a:lstStyle/>
        <a:p>
          <a:pPr algn="ctr"/>
          <a:r>
            <a:rPr lang="ru-RU" sz="1400" b="1" smtClean="0"/>
            <a:t>3.</a:t>
          </a:r>
          <a:r>
            <a:rPr lang="ru-RU" sz="1200" b="1" smtClean="0"/>
            <a:t> </a:t>
          </a:r>
          <a:r>
            <a:rPr lang="ru-RU" sz="1100" b="1" smtClean="0"/>
            <a:t>Утверждение бюджета очередного года –СНД</a:t>
          </a:r>
          <a:endParaRPr lang="ru-RU" sz="1100" b="1" dirty="0"/>
        </a:p>
      </dgm:t>
    </dgm:pt>
    <dgm:pt modelId="{432CEEC4-414C-4AC4-87D3-C28DFD6ABAD6}" type="parTrans" cxnId="{F3C3517C-41D9-4D37-B4F8-D880B9ADB33E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3C581DA7-A2AA-42C9-8DA3-745DBF4F6DE9}" type="sibTrans" cxnId="{F3C3517C-41D9-4D37-B4F8-D880B9ADB33E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C27D20BF-6732-4C8E-A635-06AE3CE55AD0}">
      <dgm:prSet phldrT="[Текст]" custT="1"/>
      <dgm:spPr/>
      <dgm:t>
        <a:bodyPr/>
        <a:lstStyle/>
        <a:p>
          <a:pPr algn="ctr"/>
          <a:r>
            <a:rPr lang="ru-RU" sz="1400" b="1" dirty="0" smtClean="0"/>
            <a:t>4.</a:t>
          </a:r>
          <a:r>
            <a:rPr lang="ru-RU" sz="1200" b="1" dirty="0" smtClean="0"/>
            <a:t> </a:t>
          </a:r>
          <a:r>
            <a:rPr lang="ru-RU" sz="1000" b="1" dirty="0" smtClean="0"/>
            <a:t>Исполнение бюджета в текущем году – ГРБС, ФО, ГАДБ</a:t>
          </a:r>
          <a:endParaRPr lang="ru-RU" sz="1100" b="1" dirty="0"/>
        </a:p>
      </dgm:t>
    </dgm:pt>
    <dgm:pt modelId="{FFF82F4D-D8A9-46F0-A6C1-16D608F2206A}" type="parTrans" cxnId="{235A0505-BA50-48DF-B0AE-E88CB496778F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A73F68BD-5DE5-4BD5-832F-8DEAF2563097}" type="sibTrans" cxnId="{235A0505-BA50-48DF-B0AE-E88CB496778F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0DB74938-9826-4A41-9B29-76C340CE1C1E}">
      <dgm:prSet phldrT="[Текст]" custT="1"/>
      <dgm:spPr/>
      <dgm:t>
        <a:bodyPr/>
        <a:lstStyle/>
        <a:p>
          <a:pPr algn="l"/>
          <a:r>
            <a:rPr lang="ru-RU" sz="1400" b="1" dirty="0" smtClean="0"/>
            <a:t>  </a:t>
          </a:r>
        </a:p>
        <a:p>
          <a:pPr algn="l"/>
          <a:r>
            <a:rPr lang="ru-RU" sz="1400" b="1" dirty="0" smtClean="0"/>
            <a:t>5.</a:t>
          </a:r>
          <a:r>
            <a:rPr lang="en-US" sz="1400" b="1" dirty="0" smtClean="0"/>
            <a:t> </a:t>
          </a:r>
          <a:r>
            <a:rPr lang="ru-RU" sz="1400" b="1" dirty="0" smtClean="0"/>
            <a:t>  </a:t>
          </a:r>
          <a:r>
            <a:rPr lang="ru-RU" sz="1000" b="1" dirty="0" smtClean="0"/>
            <a:t>Формирование отчета об исполнении бюджета – ФО, ГРБС, ГАДБ</a:t>
          </a:r>
          <a:endParaRPr lang="ru-RU" sz="1000" b="1" dirty="0"/>
        </a:p>
      </dgm:t>
    </dgm:pt>
    <dgm:pt modelId="{CCF15FA8-6814-4F14-A216-1266FDF6BAF7}" type="parTrans" cxnId="{828B3A45-F671-497D-B8BC-35AAF7224EE8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DB2B6495-172D-46FA-8AD9-CD2D6F13CDB2}" type="sibTrans" cxnId="{828B3A45-F671-497D-B8BC-35AAF7224EE8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D8F276B6-3BA3-4539-971A-16B76521628D}">
      <dgm:prSet phldrT="[Текст]" custT="1"/>
      <dgm:spPr/>
      <dgm:t>
        <a:bodyPr/>
        <a:lstStyle/>
        <a:p>
          <a:pPr algn="ctr"/>
          <a:endParaRPr lang="ru-RU" sz="1200" b="1" dirty="0" smtClean="0"/>
        </a:p>
        <a:p>
          <a:pPr algn="r"/>
          <a:r>
            <a:rPr lang="ru-RU" sz="1400" b="1" dirty="0" smtClean="0"/>
            <a:t>7. </a:t>
          </a:r>
          <a:r>
            <a:rPr lang="ru-RU" sz="1000" b="1" dirty="0" smtClean="0"/>
            <a:t>Утверждение отчета об исполнении бюджета – СНД,</a:t>
          </a:r>
          <a:r>
            <a:rPr lang="en-US" sz="1000" b="1" dirty="0" smtClean="0"/>
            <a:t> </a:t>
          </a:r>
          <a:r>
            <a:rPr lang="ru-RU" sz="1000" b="1" dirty="0" smtClean="0">
              <a:solidFill>
                <a:srgbClr val="FF0000"/>
              </a:solidFill>
            </a:rPr>
            <a:t>публичные</a:t>
          </a:r>
          <a:r>
            <a:rPr lang="en-US" sz="1000" b="1" dirty="0" smtClean="0">
              <a:solidFill>
                <a:srgbClr val="FF0000"/>
              </a:solidFill>
            </a:rPr>
            <a:t> </a:t>
          </a:r>
          <a:r>
            <a:rPr lang="ru-RU" sz="1000" b="1" dirty="0" smtClean="0">
              <a:solidFill>
                <a:srgbClr val="FF0000"/>
              </a:solidFill>
            </a:rPr>
            <a:t>слушания</a:t>
          </a:r>
          <a:endParaRPr lang="ru-RU" sz="1000" b="1" dirty="0">
            <a:solidFill>
              <a:srgbClr val="FF0000"/>
            </a:solidFill>
          </a:endParaRPr>
        </a:p>
      </dgm:t>
    </dgm:pt>
    <dgm:pt modelId="{47A04E95-7A75-4F49-BFC3-6CBA789F906C}" type="parTrans" cxnId="{6C1B7BB9-3BB5-4F02-9D2C-17CFBDAAB926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58CAC353-A7D9-4DF4-BC76-79E08B5DACE3}" type="sibTrans" cxnId="{6C1B7BB9-3BB5-4F02-9D2C-17CFBDAAB926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B981DE94-722A-4EBE-9C8D-82FB66C28672}">
      <dgm:prSet phldrT="[Текст]" custT="1"/>
      <dgm:spPr/>
      <dgm:t>
        <a:bodyPr/>
        <a:lstStyle/>
        <a:p>
          <a:pPr algn="l"/>
          <a:r>
            <a:rPr lang="ru-RU" sz="1400" b="1" dirty="0" smtClean="0"/>
            <a:t>1.</a:t>
          </a:r>
          <a:r>
            <a:rPr lang="ru-RU" sz="1200" b="1" dirty="0" smtClean="0"/>
            <a:t> </a:t>
          </a:r>
          <a:r>
            <a:rPr lang="ru-RU" sz="1100" b="1" dirty="0" smtClean="0"/>
            <a:t>Составление</a:t>
          </a:r>
          <a:r>
            <a:rPr lang="en-US" sz="1100" b="1" dirty="0" smtClean="0"/>
            <a:t> </a:t>
          </a:r>
          <a:r>
            <a:rPr lang="ru-RU" sz="1100" b="1" dirty="0" smtClean="0"/>
            <a:t>проекта бюджета очередного года – ГРБС, ФО, ГАДБ</a:t>
          </a:r>
          <a:endParaRPr lang="ru-RU" sz="1100" b="1" dirty="0"/>
        </a:p>
      </dgm:t>
    </dgm:pt>
    <dgm:pt modelId="{35597CFD-BEC1-46C9-9B91-CBF7A7B3C369}" type="parTrans" cxnId="{406B0A5E-D5B3-4191-BD90-38B599A51B67}">
      <dgm:prSet/>
      <dgm:spPr/>
      <dgm:t>
        <a:bodyPr/>
        <a:lstStyle/>
        <a:p>
          <a:endParaRPr lang="ru-RU"/>
        </a:p>
      </dgm:t>
    </dgm:pt>
    <dgm:pt modelId="{74E38537-FDA7-4E5A-96C8-47933E3E1B9C}" type="sibTrans" cxnId="{406B0A5E-D5B3-4191-BD90-38B599A51B67}">
      <dgm:prSet/>
      <dgm:spPr/>
      <dgm:t>
        <a:bodyPr/>
        <a:lstStyle/>
        <a:p>
          <a:endParaRPr lang="ru-RU"/>
        </a:p>
      </dgm:t>
    </dgm:pt>
    <dgm:pt modelId="{8DC0DCAC-923E-4C05-A041-D49A601E9020}">
      <dgm:prSet phldrT="[Текст]" custT="1"/>
      <dgm:spPr/>
      <dgm:t>
        <a:bodyPr/>
        <a:lstStyle/>
        <a:p>
          <a:pPr algn="r"/>
          <a:r>
            <a:rPr lang="ru-RU" sz="1400" b="1" dirty="0" smtClean="0"/>
            <a:t>2.</a:t>
          </a:r>
          <a:r>
            <a:rPr lang="ru-RU" sz="1100" b="1" dirty="0" smtClean="0"/>
            <a:t> </a:t>
          </a:r>
          <a:r>
            <a:rPr lang="ru-RU" sz="1000" b="1" dirty="0" smtClean="0"/>
            <a:t>Рассмотрение проекта бюджета очередного года – СНД, </a:t>
          </a:r>
          <a:r>
            <a:rPr lang="ru-RU" sz="1000" b="1" dirty="0" smtClean="0">
              <a:solidFill>
                <a:srgbClr val="FF0000"/>
              </a:solidFill>
            </a:rPr>
            <a:t>публичные слушания</a:t>
          </a:r>
          <a:endParaRPr lang="ru-RU" sz="1000" b="1" dirty="0">
            <a:solidFill>
              <a:srgbClr val="FF0000"/>
            </a:solidFill>
          </a:endParaRPr>
        </a:p>
      </dgm:t>
    </dgm:pt>
    <dgm:pt modelId="{71BBC231-03F5-4EC9-8E2B-ADF13FE7DE8D}" type="parTrans" cxnId="{F212FA33-22A0-4218-84B7-544384BFFE4C}">
      <dgm:prSet/>
      <dgm:spPr/>
      <dgm:t>
        <a:bodyPr/>
        <a:lstStyle/>
        <a:p>
          <a:endParaRPr lang="ru-RU"/>
        </a:p>
      </dgm:t>
    </dgm:pt>
    <dgm:pt modelId="{1EA53990-8D8E-4D99-88BB-2C0DCAEF1263}" type="sibTrans" cxnId="{F212FA33-22A0-4218-84B7-544384BFFE4C}">
      <dgm:prSet/>
      <dgm:spPr/>
      <dgm:t>
        <a:bodyPr/>
        <a:lstStyle/>
        <a:p>
          <a:endParaRPr lang="ru-RU"/>
        </a:p>
      </dgm:t>
    </dgm:pt>
    <dgm:pt modelId="{13F19FB1-198B-4856-B4C2-2234187A50C0}">
      <dgm:prSet phldrT="[Текст]" custT="1"/>
      <dgm:spPr/>
      <dgm:t>
        <a:bodyPr/>
        <a:lstStyle/>
        <a:p>
          <a:pPr algn="l"/>
          <a:r>
            <a:rPr lang="ru-RU" sz="1400" b="1" dirty="0" smtClean="0"/>
            <a:t>6. </a:t>
          </a:r>
          <a:r>
            <a:rPr lang="ru-RU" sz="1000" b="1" dirty="0" smtClean="0"/>
            <a:t>Подготовка заключения на годовой отчёт об исполнении бюджета – КГК</a:t>
          </a:r>
          <a:endParaRPr lang="ru-RU" sz="1000" b="1" dirty="0"/>
        </a:p>
      </dgm:t>
    </dgm:pt>
    <dgm:pt modelId="{97B3D491-CBDB-489F-ACC5-405440CC4774}" type="parTrans" cxnId="{EBDE9595-D3D7-4AEF-A586-06D95112F8E0}">
      <dgm:prSet/>
      <dgm:spPr/>
      <dgm:t>
        <a:bodyPr/>
        <a:lstStyle/>
        <a:p>
          <a:endParaRPr lang="ru-RU"/>
        </a:p>
      </dgm:t>
    </dgm:pt>
    <dgm:pt modelId="{A18EB54A-FF56-4DB2-8B68-41B856455191}" type="sibTrans" cxnId="{EBDE9595-D3D7-4AEF-A586-06D95112F8E0}">
      <dgm:prSet/>
      <dgm:spPr/>
      <dgm:t>
        <a:bodyPr/>
        <a:lstStyle/>
        <a:p>
          <a:endParaRPr lang="ru-RU"/>
        </a:p>
      </dgm:t>
    </dgm:pt>
    <dgm:pt modelId="{89F43A97-74D3-4C5E-8C0F-9A1131C48778}" type="pres">
      <dgm:prSet presAssocID="{B263FC18-63C7-4AE7-A1C1-84127B390596}" presName="compositeShape" presStyleCnt="0">
        <dgm:presLayoutVars>
          <dgm:chMax val="7"/>
          <dgm:dir/>
          <dgm:resizeHandles val="exact"/>
        </dgm:presLayoutVars>
      </dgm:prSet>
      <dgm:spPr/>
    </dgm:pt>
    <dgm:pt modelId="{254D6150-07D9-443D-83EE-27F7B49F69D2}" type="pres">
      <dgm:prSet presAssocID="{B263FC18-63C7-4AE7-A1C1-84127B390596}" presName="wedge1" presStyleLbl="node1" presStyleIdx="0" presStyleCnt="7"/>
      <dgm:spPr/>
      <dgm:t>
        <a:bodyPr/>
        <a:lstStyle/>
        <a:p>
          <a:endParaRPr lang="ru-RU"/>
        </a:p>
      </dgm:t>
    </dgm:pt>
    <dgm:pt modelId="{2F750E0B-CDE1-4D53-9ECC-2DD4EDBE594E}" type="pres">
      <dgm:prSet presAssocID="{B263FC18-63C7-4AE7-A1C1-84127B390596}" presName="dummy1a" presStyleCnt="0"/>
      <dgm:spPr/>
    </dgm:pt>
    <dgm:pt modelId="{03627226-5A12-48EC-90B0-0DE064674925}" type="pres">
      <dgm:prSet presAssocID="{B263FC18-63C7-4AE7-A1C1-84127B390596}" presName="dummy1b" presStyleCnt="0"/>
      <dgm:spPr/>
    </dgm:pt>
    <dgm:pt modelId="{97CB748A-3C8A-449D-B5DC-2999D3079B46}" type="pres">
      <dgm:prSet presAssocID="{B263FC18-63C7-4AE7-A1C1-84127B390596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5BCAB1-C210-4D29-A026-4280E164710A}" type="pres">
      <dgm:prSet presAssocID="{B263FC18-63C7-4AE7-A1C1-84127B390596}" presName="wedge2" presStyleLbl="node1" presStyleIdx="1" presStyleCnt="7"/>
      <dgm:spPr/>
      <dgm:t>
        <a:bodyPr/>
        <a:lstStyle/>
        <a:p>
          <a:endParaRPr lang="ru-RU"/>
        </a:p>
      </dgm:t>
    </dgm:pt>
    <dgm:pt modelId="{5015C444-E060-4B50-B862-13F7FF4A30F5}" type="pres">
      <dgm:prSet presAssocID="{B263FC18-63C7-4AE7-A1C1-84127B390596}" presName="dummy2a" presStyleCnt="0"/>
      <dgm:spPr/>
    </dgm:pt>
    <dgm:pt modelId="{2773A5BC-C9D4-4E8D-B1ED-828977462C6D}" type="pres">
      <dgm:prSet presAssocID="{B263FC18-63C7-4AE7-A1C1-84127B390596}" presName="dummy2b" presStyleCnt="0"/>
      <dgm:spPr/>
    </dgm:pt>
    <dgm:pt modelId="{14CBF55A-6621-4ACB-BC22-C955567C63C9}" type="pres">
      <dgm:prSet presAssocID="{B263FC18-63C7-4AE7-A1C1-84127B390596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A959FA-1D21-4704-B1FF-F3624A501DEB}" type="pres">
      <dgm:prSet presAssocID="{B263FC18-63C7-4AE7-A1C1-84127B390596}" presName="wedge3" presStyleLbl="node1" presStyleIdx="2" presStyleCnt="7"/>
      <dgm:spPr/>
      <dgm:t>
        <a:bodyPr/>
        <a:lstStyle/>
        <a:p>
          <a:endParaRPr lang="ru-RU"/>
        </a:p>
      </dgm:t>
    </dgm:pt>
    <dgm:pt modelId="{077C768F-0313-42CC-B829-689E3E6264E6}" type="pres">
      <dgm:prSet presAssocID="{B263FC18-63C7-4AE7-A1C1-84127B390596}" presName="dummy3a" presStyleCnt="0"/>
      <dgm:spPr/>
    </dgm:pt>
    <dgm:pt modelId="{0634752B-A59D-4672-9F88-039CD164AFAE}" type="pres">
      <dgm:prSet presAssocID="{B263FC18-63C7-4AE7-A1C1-84127B390596}" presName="dummy3b" presStyleCnt="0"/>
      <dgm:spPr/>
    </dgm:pt>
    <dgm:pt modelId="{B15C6EFD-011E-4EA8-893A-6EC93A12B6D7}" type="pres">
      <dgm:prSet presAssocID="{B263FC18-63C7-4AE7-A1C1-84127B390596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4E62B-2290-462A-9CB9-1486F0D7772B}" type="pres">
      <dgm:prSet presAssocID="{B263FC18-63C7-4AE7-A1C1-84127B390596}" presName="wedge4" presStyleLbl="node1" presStyleIdx="3" presStyleCnt="7" custLinFactNeighborX="121" custLinFactNeighborY="-148"/>
      <dgm:spPr/>
      <dgm:t>
        <a:bodyPr/>
        <a:lstStyle/>
        <a:p>
          <a:endParaRPr lang="ru-RU"/>
        </a:p>
      </dgm:t>
    </dgm:pt>
    <dgm:pt modelId="{33EEF588-3150-46B5-AFA7-2A69AA309F90}" type="pres">
      <dgm:prSet presAssocID="{B263FC18-63C7-4AE7-A1C1-84127B390596}" presName="dummy4a" presStyleCnt="0"/>
      <dgm:spPr/>
    </dgm:pt>
    <dgm:pt modelId="{1F72B0D0-966E-4A0E-8561-593B60D50016}" type="pres">
      <dgm:prSet presAssocID="{B263FC18-63C7-4AE7-A1C1-84127B390596}" presName="dummy4b" presStyleCnt="0"/>
      <dgm:spPr/>
    </dgm:pt>
    <dgm:pt modelId="{3D69D1E0-B709-41F7-B029-28C794919D41}" type="pres">
      <dgm:prSet presAssocID="{B263FC18-63C7-4AE7-A1C1-84127B390596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4A354-65EB-432D-9EEC-AB1EF9A3E270}" type="pres">
      <dgm:prSet presAssocID="{B263FC18-63C7-4AE7-A1C1-84127B390596}" presName="wedge5" presStyleLbl="node1" presStyleIdx="4" presStyleCnt="7" custScaleX="103824"/>
      <dgm:spPr/>
      <dgm:t>
        <a:bodyPr/>
        <a:lstStyle/>
        <a:p>
          <a:endParaRPr lang="ru-RU"/>
        </a:p>
      </dgm:t>
    </dgm:pt>
    <dgm:pt modelId="{4716336F-6EDC-48D7-B4C8-8B1E156B35E2}" type="pres">
      <dgm:prSet presAssocID="{B263FC18-63C7-4AE7-A1C1-84127B390596}" presName="dummy5a" presStyleCnt="0"/>
      <dgm:spPr/>
    </dgm:pt>
    <dgm:pt modelId="{883E9306-1651-47D1-9B76-D3176D2C7DFA}" type="pres">
      <dgm:prSet presAssocID="{B263FC18-63C7-4AE7-A1C1-84127B390596}" presName="dummy5b" presStyleCnt="0"/>
      <dgm:spPr/>
    </dgm:pt>
    <dgm:pt modelId="{92691257-37CC-4BCF-9ADF-912B4DC4F744}" type="pres">
      <dgm:prSet presAssocID="{B263FC18-63C7-4AE7-A1C1-84127B390596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9122B7-32C0-487B-8918-78F73237B499}" type="pres">
      <dgm:prSet presAssocID="{B263FC18-63C7-4AE7-A1C1-84127B390596}" presName="wedge6" presStyleLbl="node1" presStyleIdx="5" presStyleCnt="7"/>
      <dgm:spPr/>
      <dgm:t>
        <a:bodyPr/>
        <a:lstStyle/>
        <a:p>
          <a:endParaRPr lang="ru-RU"/>
        </a:p>
      </dgm:t>
    </dgm:pt>
    <dgm:pt modelId="{76549985-22EE-4D0C-8F72-8566FCB7AFD5}" type="pres">
      <dgm:prSet presAssocID="{B263FC18-63C7-4AE7-A1C1-84127B390596}" presName="dummy6a" presStyleCnt="0"/>
      <dgm:spPr/>
    </dgm:pt>
    <dgm:pt modelId="{975C5A7F-C19C-4628-8766-8D47F22D62EC}" type="pres">
      <dgm:prSet presAssocID="{B263FC18-63C7-4AE7-A1C1-84127B390596}" presName="dummy6b" presStyleCnt="0"/>
      <dgm:spPr/>
    </dgm:pt>
    <dgm:pt modelId="{618234CE-63BD-4CC1-88B7-0441C77A9A19}" type="pres">
      <dgm:prSet presAssocID="{B263FC18-63C7-4AE7-A1C1-84127B390596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B0C10-C016-40D2-83A1-174F381D9117}" type="pres">
      <dgm:prSet presAssocID="{B263FC18-63C7-4AE7-A1C1-84127B390596}" presName="wedge7" presStyleLbl="node1" presStyleIdx="6" presStyleCnt="7" custScaleX="113547" custScaleY="101109"/>
      <dgm:spPr/>
      <dgm:t>
        <a:bodyPr/>
        <a:lstStyle/>
        <a:p>
          <a:endParaRPr lang="ru-RU"/>
        </a:p>
      </dgm:t>
    </dgm:pt>
    <dgm:pt modelId="{E1A79A25-D872-47E6-9D6D-59A18B21574D}" type="pres">
      <dgm:prSet presAssocID="{B263FC18-63C7-4AE7-A1C1-84127B390596}" presName="dummy7a" presStyleCnt="0"/>
      <dgm:spPr/>
    </dgm:pt>
    <dgm:pt modelId="{4B9F3CB7-7C44-4A20-87EF-4C3066E8F457}" type="pres">
      <dgm:prSet presAssocID="{B263FC18-63C7-4AE7-A1C1-84127B390596}" presName="dummy7b" presStyleCnt="0"/>
      <dgm:spPr/>
    </dgm:pt>
    <dgm:pt modelId="{F0AC7263-86BD-4CF7-83EB-57F95E740006}" type="pres">
      <dgm:prSet presAssocID="{B263FC18-63C7-4AE7-A1C1-84127B390596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F19E85-7499-44FB-80FD-A6F58713B033}" type="pres">
      <dgm:prSet presAssocID="{74E38537-FDA7-4E5A-96C8-47933E3E1B9C}" presName="arrowWedge1" presStyleLbl="fgSibTrans2D1" presStyleIdx="0" presStyleCnt="7" custLinFactNeighborX="730" custLinFactNeighborY="-1703"/>
      <dgm:spPr/>
    </dgm:pt>
    <dgm:pt modelId="{B117077E-B438-45E2-B3AD-34F38CBDD0AC}" type="pres">
      <dgm:prSet presAssocID="{1EA53990-8D8E-4D99-88BB-2C0DCAEF1263}" presName="arrowWedge2" presStyleLbl="fgSibTrans2D1" presStyleIdx="1" presStyleCnt="7" custLinFactNeighborX="1216" custLinFactNeighborY="-486"/>
      <dgm:spPr/>
    </dgm:pt>
    <dgm:pt modelId="{7154D0DB-CF90-486B-A397-D41B52E6D0BB}" type="pres">
      <dgm:prSet presAssocID="{3C581DA7-A2AA-42C9-8DA3-745DBF4F6DE9}" presName="arrowWedge3" presStyleLbl="fgSibTrans2D1" presStyleIdx="2" presStyleCnt="7" custLinFactNeighborX="1216" custLinFactNeighborY="1703"/>
      <dgm:spPr/>
    </dgm:pt>
    <dgm:pt modelId="{8420AD62-FFF8-4455-AEE9-5C85DF63D5F4}" type="pres">
      <dgm:prSet presAssocID="{A73F68BD-5DE5-4BD5-832F-8DEAF2563097}" presName="arrowWedge4" presStyleLbl="fgSibTrans2D1" presStyleIdx="3" presStyleCnt="7" custLinFactNeighborX="486" custLinFactNeighborY="1216"/>
      <dgm:spPr/>
    </dgm:pt>
    <dgm:pt modelId="{4E3D2FBB-BF8F-491E-9B0F-76755833E042}" type="pres">
      <dgm:prSet presAssocID="{DB2B6495-172D-46FA-8AD9-CD2D6F13CDB2}" presName="arrowWedge5" presStyleLbl="fgSibTrans2D1" presStyleIdx="4" presStyleCnt="7" custLinFactNeighborX="-1216" custLinFactNeighborY="2188"/>
      <dgm:spPr/>
    </dgm:pt>
    <dgm:pt modelId="{A8C35D83-189F-40B1-B8FD-90B2D5A66BA7}" type="pres">
      <dgm:prSet presAssocID="{A18EB54A-FF56-4DB2-8B68-41B856455191}" presName="arrowWedge6" presStyleLbl="fgSibTrans2D1" presStyleIdx="5" presStyleCnt="7" custLinFactNeighborX="-2676" custLinFactNeighborY="-243"/>
      <dgm:spPr/>
    </dgm:pt>
    <dgm:pt modelId="{519738D7-FBFA-4214-BD8B-A448300469B5}" type="pres">
      <dgm:prSet presAssocID="{58CAC353-A7D9-4DF4-BC76-79E08B5DACE3}" presName="arrowWedge7" presStyleLbl="fgSibTrans2D1" presStyleIdx="6" presStyleCnt="7" custLinFactNeighborX="-1459" custLinFactNeighborY="-2189"/>
      <dgm:spPr/>
    </dgm:pt>
  </dgm:ptLst>
  <dgm:cxnLst>
    <dgm:cxn modelId="{5FE16F99-9CF6-4862-9160-57869F76FCDA}" type="presOf" srcId="{C27D20BF-6732-4C8E-A635-06AE3CE55AD0}" destId="{3D69D1E0-B709-41F7-B029-28C794919D41}" srcOrd="1" destOrd="0" presId="urn:microsoft.com/office/officeart/2005/8/layout/cycle8"/>
    <dgm:cxn modelId="{B111CD4B-B251-4240-AB30-66063B0FD96A}" type="presOf" srcId="{0DB74938-9826-4A41-9B29-76C340CE1C1E}" destId="{92691257-37CC-4BCF-9ADF-912B4DC4F744}" srcOrd="1" destOrd="0" presId="urn:microsoft.com/office/officeart/2005/8/layout/cycle8"/>
    <dgm:cxn modelId="{2F7FC6B1-3129-43D4-B136-8C3DF4687EE6}" type="presOf" srcId="{C27D20BF-6732-4C8E-A635-06AE3CE55AD0}" destId="{8A44E62B-2290-462A-9CB9-1486F0D7772B}" srcOrd="0" destOrd="0" presId="urn:microsoft.com/office/officeart/2005/8/layout/cycle8"/>
    <dgm:cxn modelId="{94D33FCB-0F6E-4C83-BA4C-11A32227894E}" type="presOf" srcId="{C8C90BA1-F3A5-45E9-BCBE-FF581BFE9CE5}" destId="{B15C6EFD-011E-4EA8-893A-6EC93A12B6D7}" srcOrd="1" destOrd="0" presId="urn:microsoft.com/office/officeart/2005/8/layout/cycle8"/>
    <dgm:cxn modelId="{51866D63-CE93-4B01-8404-8B977E1F06AA}" type="presOf" srcId="{8DC0DCAC-923E-4C05-A041-D49A601E9020}" destId="{14CBF55A-6621-4ACB-BC22-C955567C63C9}" srcOrd="1" destOrd="0" presId="urn:microsoft.com/office/officeart/2005/8/layout/cycle8"/>
    <dgm:cxn modelId="{F212FA33-22A0-4218-84B7-544384BFFE4C}" srcId="{B263FC18-63C7-4AE7-A1C1-84127B390596}" destId="{8DC0DCAC-923E-4C05-A041-D49A601E9020}" srcOrd="1" destOrd="0" parTransId="{71BBC231-03F5-4EC9-8E2B-ADF13FE7DE8D}" sibTransId="{1EA53990-8D8E-4D99-88BB-2C0DCAEF1263}"/>
    <dgm:cxn modelId="{8BD1D016-90AA-4A0B-B111-7FC73B7C0775}" type="presOf" srcId="{13F19FB1-198B-4856-B4C2-2234187A50C0}" destId="{618234CE-63BD-4CC1-88B7-0441C77A9A19}" srcOrd="1" destOrd="0" presId="urn:microsoft.com/office/officeart/2005/8/layout/cycle8"/>
    <dgm:cxn modelId="{828B3A45-F671-497D-B8BC-35AAF7224EE8}" srcId="{B263FC18-63C7-4AE7-A1C1-84127B390596}" destId="{0DB74938-9826-4A41-9B29-76C340CE1C1E}" srcOrd="4" destOrd="0" parTransId="{CCF15FA8-6814-4F14-A216-1266FDF6BAF7}" sibTransId="{DB2B6495-172D-46FA-8AD9-CD2D6F13CDB2}"/>
    <dgm:cxn modelId="{CFEBE73B-D633-4F94-9317-3334153E4744}" type="presOf" srcId="{B981DE94-722A-4EBE-9C8D-82FB66C28672}" destId="{254D6150-07D9-443D-83EE-27F7B49F69D2}" srcOrd="0" destOrd="0" presId="urn:microsoft.com/office/officeart/2005/8/layout/cycle8"/>
    <dgm:cxn modelId="{406B0A5E-D5B3-4191-BD90-38B599A51B67}" srcId="{B263FC18-63C7-4AE7-A1C1-84127B390596}" destId="{B981DE94-722A-4EBE-9C8D-82FB66C28672}" srcOrd="0" destOrd="0" parTransId="{35597CFD-BEC1-46C9-9B91-CBF7A7B3C369}" sibTransId="{74E38537-FDA7-4E5A-96C8-47933E3E1B9C}"/>
    <dgm:cxn modelId="{B00CF222-BC61-441A-BA98-64B1F983F3F9}" type="presOf" srcId="{13F19FB1-198B-4856-B4C2-2234187A50C0}" destId="{AF9122B7-32C0-487B-8918-78F73237B499}" srcOrd="0" destOrd="0" presId="urn:microsoft.com/office/officeart/2005/8/layout/cycle8"/>
    <dgm:cxn modelId="{631D1EEC-FACB-4389-9522-7B5ACA1341B0}" type="presOf" srcId="{8DC0DCAC-923E-4C05-A041-D49A601E9020}" destId="{C05BCAB1-C210-4D29-A026-4280E164710A}" srcOrd="0" destOrd="0" presId="urn:microsoft.com/office/officeart/2005/8/layout/cycle8"/>
    <dgm:cxn modelId="{EBDE9595-D3D7-4AEF-A586-06D95112F8E0}" srcId="{B263FC18-63C7-4AE7-A1C1-84127B390596}" destId="{13F19FB1-198B-4856-B4C2-2234187A50C0}" srcOrd="5" destOrd="0" parTransId="{97B3D491-CBDB-489F-ACC5-405440CC4774}" sibTransId="{A18EB54A-FF56-4DB2-8B68-41B856455191}"/>
    <dgm:cxn modelId="{A3E54326-03F4-430B-AD99-7454E1047B07}" type="presOf" srcId="{D8F276B6-3BA3-4539-971A-16B76521628D}" destId="{3C4B0C10-C016-40D2-83A1-174F381D9117}" srcOrd="0" destOrd="0" presId="urn:microsoft.com/office/officeart/2005/8/layout/cycle8"/>
    <dgm:cxn modelId="{D3DB90AC-CF86-488E-98B4-79D94E2E59C0}" type="presOf" srcId="{0DB74938-9826-4A41-9B29-76C340CE1C1E}" destId="{11D4A354-65EB-432D-9EEC-AB1EF9A3E270}" srcOrd="0" destOrd="0" presId="urn:microsoft.com/office/officeart/2005/8/layout/cycle8"/>
    <dgm:cxn modelId="{14E709D9-6D46-4D68-8C12-319333DF3CC1}" type="presOf" srcId="{B981DE94-722A-4EBE-9C8D-82FB66C28672}" destId="{97CB748A-3C8A-449D-B5DC-2999D3079B46}" srcOrd="1" destOrd="0" presId="urn:microsoft.com/office/officeart/2005/8/layout/cycle8"/>
    <dgm:cxn modelId="{822B6E68-D7A8-40A3-A154-C71C31C8FA8E}" type="presOf" srcId="{B263FC18-63C7-4AE7-A1C1-84127B390596}" destId="{89F43A97-74D3-4C5E-8C0F-9A1131C48778}" srcOrd="0" destOrd="0" presId="urn:microsoft.com/office/officeart/2005/8/layout/cycle8"/>
    <dgm:cxn modelId="{B51F7D2E-3D7C-4B6E-8276-1AA322648635}" type="presOf" srcId="{C8C90BA1-F3A5-45E9-BCBE-FF581BFE9CE5}" destId="{24A959FA-1D21-4704-B1FF-F3624A501DEB}" srcOrd="0" destOrd="0" presId="urn:microsoft.com/office/officeart/2005/8/layout/cycle8"/>
    <dgm:cxn modelId="{235A0505-BA50-48DF-B0AE-E88CB496778F}" srcId="{B263FC18-63C7-4AE7-A1C1-84127B390596}" destId="{C27D20BF-6732-4C8E-A635-06AE3CE55AD0}" srcOrd="3" destOrd="0" parTransId="{FFF82F4D-D8A9-46F0-A6C1-16D608F2206A}" sibTransId="{A73F68BD-5DE5-4BD5-832F-8DEAF2563097}"/>
    <dgm:cxn modelId="{B58ABD63-DA8E-4494-A044-60D2F5493CC6}" type="presOf" srcId="{D8F276B6-3BA3-4539-971A-16B76521628D}" destId="{F0AC7263-86BD-4CF7-83EB-57F95E740006}" srcOrd="1" destOrd="0" presId="urn:microsoft.com/office/officeart/2005/8/layout/cycle8"/>
    <dgm:cxn modelId="{F3C3517C-41D9-4D37-B4F8-D880B9ADB33E}" srcId="{B263FC18-63C7-4AE7-A1C1-84127B390596}" destId="{C8C90BA1-F3A5-45E9-BCBE-FF581BFE9CE5}" srcOrd="2" destOrd="0" parTransId="{432CEEC4-414C-4AC4-87D3-C28DFD6ABAD6}" sibTransId="{3C581DA7-A2AA-42C9-8DA3-745DBF4F6DE9}"/>
    <dgm:cxn modelId="{6C1B7BB9-3BB5-4F02-9D2C-17CFBDAAB926}" srcId="{B263FC18-63C7-4AE7-A1C1-84127B390596}" destId="{D8F276B6-3BA3-4539-971A-16B76521628D}" srcOrd="6" destOrd="0" parTransId="{47A04E95-7A75-4F49-BFC3-6CBA789F906C}" sibTransId="{58CAC353-A7D9-4DF4-BC76-79E08B5DACE3}"/>
    <dgm:cxn modelId="{E8FA8784-1ACA-41E1-A1BB-E73ECE0DC6D6}" type="presParOf" srcId="{89F43A97-74D3-4C5E-8C0F-9A1131C48778}" destId="{254D6150-07D9-443D-83EE-27F7B49F69D2}" srcOrd="0" destOrd="0" presId="urn:microsoft.com/office/officeart/2005/8/layout/cycle8"/>
    <dgm:cxn modelId="{5677EC65-160E-4837-A4AD-7457C7146A98}" type="presParOf" srcId="{89F43A97-74D3-4C5E-8C0F-9A1131C48778}" destId="{2F750E0B-CDE1-4D53-9ECC-2DD4EDBE594E}" srcOrd="1" destOrd="0" presId="urn:microsoft.com/office/officeart/2005/8/layout/cycle8"/>
    <dgm:cxn modelId="{E8980FCF-23F6-40FF-9B2F-6DB51BCCEF2F}" type="presParOf" srcId="{89F43A97-74D3-4C5E-8C0F-9A1131C48778}" destId="{03627226-5A12-48EC-90B0-0DE064674925}" srcOrd="2" destOrd="0" presId="urn:microsoft.com/office/officeart/2005/8/layout/cycle8"/>
    <dgm:cxn modelId="{D6A5C312-951B-488F-952F-B05D2B81034B}" type="presParOf" srcId="{89F43A97-74D3-4C5E-8C0F-9A1131C48778}" destId="{97CB748A-3C8A-449D-B5DC-2999D3079B46}" srcOrd="3" destOrd="0" presId="urn:microsoft.com/office/officeart/2005/8/layout/cycle8"/>
    <dgm:cxn modelId="{781C684E-8370-4543-835E-2BDE77ED3986}" type="presParOf" srcId="{89F43A97-74D3-4C5E-8C0F-9A1131C48778}" destId="{C05BCAB1-C210-4D29-A026-4280E164710A}" srcOrd="4" destOrd="0" presId="urn:microsoft.com/office/officeart/2005/8/layout/cycle8"/>
    <dgm:cxn modelId="{C278C21F-1CDB-49F3-A4F2-74F8C378D55A}" type="presParOf" srcId="{89F43A97-74D3-4C5E-8C0F-9A1131C48778}" destId="{5015C444-E060-4B50-B862-13F7FF4A30F5}" srcOrd="5" destOrd="0" presId="urn:microsoft.com/office/officeart/2005/8/layout/cycle8"/>
    <dgm:cxn modelId="{B9C9ED0D-B71C-4150-8280-C5BF3A9820DB}" type="presParOf" srcId="{89F43A97-74D3-4C5E-8C0F-9A1131C48778}" destId="{2773A5BC-C9D4-4E8D-B1ED-828977462C6D}" srcOrd="6" destOrd="0" presId="urn:microsoft.com/office/officeart/2005/8/layout/cycle8"/>
    <dgm:cxn modelId="{11F02FE7-84DD-4D40-A5AD-87474336247D}" type="presParOf" srcId="{89F43A97-74D3-4C5E-8C0F-9A1131C48778}" destId="{14CBF55A-6621-4ACB-BC22-C955567C63C9}" srcOrd="7" destOrd="0" presId="urn:microsoft.com/office/officeart/2005/8/layout/cycle8"/>
    <dgm:cxn modelId="{2BE3791D-6592-49D5-A308-8E371192B05F}" type="presParOf" srcId="{89F43A97-74D3-4C5E-8C0F-9A1131C48778}" destId="{24A959FA-1D21-4704-B1FF-F3624A501DEB}" srcOrd="8" destOrd="0" presId="urn:microsoft.com/office/officeart/2005/8/layout/cycle8"/>
    <dgm:cxn modelId="{558B65B9-916D-456B-8C71-4009C280F0A2}" type="presParOf" srcId="{89F43A97-74D3-4C5E-8C0F-9A1131C48778}" destId="{077C768F-0313-42CC-B829-689E3E6264E6}" srcOrd="9" destOrd="0" presId="urn:microsoft.com/office/officeart/2005/8/layout/cycle8"/>
    <dgm:cxn modelId="{99C8745C-E48A-4E02-B11D-212A8CBED3AD}" type="presParOf" srcId="{89F43A97-74D3-4C5E-8C0F-9A1131C48778}" destId="{0634752B-A59D-4672-9F88-039CD164AFAE}" srcOrd="10" destOrd="0" presId="urn:microsoft.com/office/officeart/2005/8/layout/cycle8"/>
    <dgm:cxn modelId="{23475EF2-5F5A-43BB-8A4A-1D1B264450C4}" type="presParOf" srcId="{89F43A97-74D3-4C5E-8C0F-9A1131C48778}" destId="{B15C6EFD-011E-4EA8-893A-6EC93A12B6D7}" srcOrd="11" destOrd="0" presId="urn:microsoft.com/office/officeart/2005/8/layout/cycle8"/>
    <dgm:cxn modelId="{7A2E041B-EFD5-4C6E-94B0-E73048A98C1F}" type="presParOf" srcId="{89F43A97-74D3-4C5E-8C0F-9A1131C48778}" destId="{8A44E62B-2290-462A-9CB9-1486F0D7772B}" srcOrd="12" destOrd="0" presId="urn:microsoft.com/office/officeart/2005/8/layout/cycle8"/>
    <dgm:cxn modelId="{AE7FF67F-97FC-4A90-8144-ED97D737FA71}" type="presParOf" srcId="{89F43A97-74D3-4C5E-8C0F-9A1131C48778}" destId="{33EEF588-3150-46B5-AFA7-2A69AA309F90}" srcOrd="13" destOrd="0" presId="urn:microsoft.com/office/officeart/2005/8/layout/cycle8"/>
    <dgm:cxn modelId="{DB721883-2E5E-410F-93C5-C17A1E3362BC}" type="presParOf" srcId="{89F43A97-74D3-4C5E-8C0F-9A1131C48778}" destId="{1F72B0D0-966E-4A0E-8561-593B60D50016}" srcOrd="14" destOrd="0" presId="urn:microsoft.com/office/officeart/2005/8/layout/cycle8"/>
    <dgm:cxn modelId="{056A7CDA-49FF-4839-8730-BAF2732B2D09}" type="presParOf" srcId="{89F43A97-74D3-4C5E-8C0F-9A1131C48778}" destId="{3D69D1E0-B709-41F7-B029-28C794919D41}" srcOrd="15" destOrd="0" presId="urn:microsoft.com/office/officeart/2005/8/layout/cycle8"/>
    <dgm:cxn modelId="{43726868-5637-498F-9A1E-BDBDE07B9921}" type="presParOf" srcId="{89F43A97-74D3-4C5E-8C0F-9A1131C48778}" destId="{11D4A354-65EB-432D-9EEC-AB1EF9A3E270}" srcOrd="16" destOrd="0" presId="urn:microsoft.com/office/officeart/2005/8/layout/cycle8"/>
    <dgm:cxn modelId="{D985C3A9-83A1-4154-9A12-5DDB57681CEB}" type="presParOf" srcId="{89F43A97-74D3-4C5E-8C0F-9A1131C48778}" destId="{4716336F-6EDC-48D7-B4C8-8B1E156B35E2}" srcOrd="17" destOrd="0" presId="urn:microsoft.com/office/officeart/2005/8/layout/cycle8"/>
    <dgm:cxn modelId="{E1DA0C43-3386-4ED3-BFD9-E3455DA3E833}" type="presParOf" srcId="{89F43A97-74D3-4C5E-8C0F-9A1131C48778}" destId="{883E9306-1651-47D1-9B76-D3176D2C7DFA}" srcOrd="18" destOrd="0" presId="urn:microsoft.com/office/officeart/2005/8/layout/cycle8"/>
    <dgm:cxn modelId="{05C5B3D9-DCCA-4E30-ABB5-99B59D6A0C6F}" type="presParOf" srcId="{89F43A97-74D3-4C5E-8C0F-9A1131C48778}" destId="{92691257-37CC-4BCF-9ADF-912B4DC4F744}" srcOrd="19" destOrd="0" presId="urn:microsoft.com/office/officeart/2005/8/layout/cycle8"/>
    <dgm:cxn modelId="{CA57E7B0-34D5-4AE4-97F1-F435254545DE}" type="presParOf" srcId="{89F43A97-74D3-4C5E-8C0F-9A1131C48778}" destId="{AF9122B7-32C0-487B-8918-78F73237B499}" srcOrd="20" destOrd="0" presId="urn:microsoft.com/office/officeart/2005/8/layout/cycle8"/>
    <dgm:cxn modelId="{0FB487B5-912A-496A-A87F-5B79590D2E4B}" type="presParOf" srcId="{89F43A97-74D3-4C5E-8C0F-9A1131C48778}" destId="{76549985-22EE-4D0C-8F72-8566FCB7AFD5}" srcOrd="21" destOrd="0" presId="urn:microsoft.com/office/officeart/2005/8/layout/cycle8"/>
    <dgm:cxn modelId="{AAC88528-5C9A-4272-8985-BFB7959CAB0C}" type="presParOf" srcId="{89F43A97-74D3-4C5E-8C0F-9A1131C48778}" destId="{975C5A7F-C19C-4628-8766-8D47F22D62EC}" srcOrd="22" destOrd="0" presId="urn:microsoft.com/office/officeart/2005/8/layout/cycle8"/>
    <dgm:cxn modelId="{C93B6D32-0050-419B-98A8-7DD62C572D10}" type="presParOf" srcId="{89F43A97-74D3-4C5E-8C0F-9A1131C48778}" destId="{618234CE-63BD-4CC1-88B7-0441C77A9A19}" srcOrd="23" destOrd="0" presId="urn:microsoft.com/office/officeart/2005/8/layout/cycle8"/>
    <dgm:cxn modelId="{6B733041-35EC-405B-B352-05DDF189DCF7}" type="presParOf" srcId="{89F43A97-74D3-4C5E-8C0F-9A1131C48778}" destId="{3C4B0C10-C016-40D2-83A1-174F381D9117}" srcOrd="24" destOrd="0" presId="urn:microsoft.com/office/officeart/2005/8/layout/cycle8"/>
    <dgm:cxn modelId="{628BBD8A-D6E8-46EE-9586-618E59859EE0}" type="presParOf" srcId="{89F43A97-74D3-4C5E-8C0F-9A1131C48778}" destId="{E1A79A25-D872-47E6-9D6D-59A18B21574D}" srcOrd="25" destOrd="0" presId="urn:microsoft.com/office/officeart/2005/8/layout/cycle8"/>
    <dgm:cxn modelId="{007412C5-FFDA-4F0A-B661-D4D31B9D7513}" type="presParOf" srcId="{89F43A97-74D3-4C5E-8C0F-9A1131C48778}" destId="{4B9F3CB7-7C44-4A20-87EF-4C3066E8F457}" srcOrd="26" destOrd="0" presId="urn:microsoft.com/office/officeart/2005/8/layout/cycle8"/>
    <dgm:cxn modelId="{D0EF470D-A8A2-48A7-82BA-AC9BFE4AE812}" type="presParOf" srcId="{89F43A97-74D3-4C5E-8C0F-9A1131C48778}" destId="{F0AC7263-86BD-4CF7-83EB-57F95E740006}" srcOrd="27" destOrd="0" presId="urn:microsoft.com/office/officeart/2005/8/layout/cycle8"/>
    <dgm:cxn modelId="{E53996C7-BBFE-4C60-A01E-8B66CBEE418A}" type="presParOf" srcId="{89F43A97-74D3-4C5E-8C0F-9A1131C48778}" destId="{7AF19E85-7499-44FB-80FD-A6F58713B033}" srcOrd="28" destOrd="0" presId="urn:microsoft.com/office/officeart/2005/8/layout/cycle8"/>
    <dgm:cxn modelId="{BFDBE53A-4BB9-4FC6-8FD1-46B9DF116607}" type="presParOf" srcId="{89F43A97-74D3-4C5E-8C0F-9A1131C48778}" destId="{B117077E-B438-45E2-B3AD-34F38CBDD0AC}" srcOrd="29" destOrd="0" presId="urn:microsoft.com/office/officeart/2005/8/layout/cycle8"/>
    <dgm:cxn modelId="{AA976A0F-FCC0-4BFF-AA1C-05DEAFA32ACB}" type="presParOf" srcId="{89F43A97-74D3-4C5E-8C0F-9A1131C48778}" destId="{7154D0DB-CF90-486B-A397-D41B52E6D0BB}" srcOrd="30" destOrd="0" presId="urn:microsoft.com/office/officeart/2005/8/layout/cycle8"/>
    <dgm:cxn modelId="{CBD43871-F78A-4BB5-882F-7427C8FE9B83}" type="presParOf" srcId="{89F43A97-74D3-4C5E-8C0F-9A1131C48778}" destId="{8420AD62-FFF8-4455-AEE9-5C85DF63D5F4}" srcOrd="31" destOrd="0" presId="urn:microsoft.com/office/officeart/2005/8/layout/cycle8"/>
    <dgm:cxn modelId="{F67FC0FC-F371-4481-B278-E687FE7FD53C}" type="presParOf" srcId="{89F43A97-74D3-4C5E-8C0F-9A1131C48778}" destId="{4E3D2FBB-BF8F-491E-9B0F-76755833E042}" srcOrd="32" destOrd="0" presId="urn:microsoft.com/office/officeart/2005/8/layout/cycle8"/>
    <dgm:cxn modelId="{9281731C-2525-4383-81AB-47874BA09C97}" type="presParOf" srcId="{89F43A97-74D3-4C5E-8C0F-9A1131C48778}" destId="{A8C35D83-189F-40B1-B8FD-90B2D5A66BA7}" srcOrd="33" destOrd="0" presId="urn:microsoft.com/office/officeart/2005/8/layout/cycle8"/>
    <dgm:cxn modelId="{DD7FF0C4-1130-4581-B632-35EEA1E5FF50}" type="presParOf" srcId="{89F43A97-74D3-4C5E-8C0F-9A1131C48778}" destId="{519738D7-FBFA-4214-BD8B-A448300469B5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18DDC0-8FAA-4F4B-A37E-74E56A1F8C3E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4F4499-EAD4-4E2D-BB10-3C75736248F3}">
      <dgm:prSet custT="1"/>
      <dgm:spPr/>
      <dgm:t>
        <a:bodyPr/>
        <a:lstStyle/>
        <a:p>
          <a:pPr algn="ctr" rtl="0"/>
          <a:r>
            <a:rPr lang="ru-RU" sz="2000" kern="1200" dirty="0" smtClean="0">
              <a:solidFill>
                <a:schemeClr val="tx2"/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Структура межбюджетных трансфертов на 2022 год</a:t>
          </a:r>
        </a:p>
      </dgm:t>
    </dgm:pt>
    <dgm:pt modelId="{DC50C15C-4BFF-42CA-9819-2BD8DB31F3E7}" type="parTrans" cxnId="{3E8FE999-D9AD-4AC4-B0D4-72185C115920}">
      <dgm:prSet/>
      <dgm:spPr/>
      <dgm:t>
        <a:bodyPr/>
        <a:lstStyle/>
        <a:p>
          <a:endParaRPr lang="ru-RU"/>
        </a:p>
      </dgm:t>
    </dgm:pt>
    <dgm:pt modelId="{CEAEB6C7-03E0-4E28-913E-62143DC9B03F}" type="sibTrans" cxnId="{3E8FE999-D9AD-4AC4-B0D4-72185C115920}">
      <dgm:prSet/>
      <dgm:spPr/>
      <dgm:t>
        <a:bodyPr/>
        <a:lstStyle/>
        <a:p>
          <a:endParaRPr lang="ru-RU"/>
        </a:p>
      </dgm:t>
    </dgm:pt>
    <dgm:pt modelId="{672A847A-AEF1-4AE3-BAE4-DA3EABD9DC6E}" type="pres">
      <dgm:prSet presAssocID="{AB18DDC0-8FAA-4F4B-A37E-74E56A1F8C3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C725C3-1544-4436-9F38-BA366382351D}" type="pres">
      <dgm:prSet presAssocID="{CD4F4499-EAD4-4E2D-BB10-3C75736248F3}" presName="circle1" presStyleLbl="node1" presStyleIdx="0" presStyleCnt="1" custScaleX="122231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8019FA5A-C4C6-4982-91FE-73D522788ECA}" type="pres">
      <dgm:prSet presAssocID="{CD4F4499-EAD4-4E2D-BB10-3C75736248F3}" presName="space" presStyleCnt="0"/>
      <dgm:spPr/>
    </dgm:pt>
    <dgm:pt modelId="{BC561758-F9D4-42F3-AF31-33436BCC9BB7}" type="pres">
      <dgm:prSet presAssocID="{CD4F4499-EAD4-4E2D-BB10-3C75736248F3}" presName="rect1" presStyleLbl="alignAcc1" presStyleIdx="0" presStyleCnt="1" custScaleX="100000" custLinFactNeighborX="5358" custLinFactNeighborY="30769"/>
      <dgm:spPr/>
      <dgm:t>
        <a:bodyPr/>
        <a:lstStyle/>
        <a:p>
          <a:endParaRPr lang="ru-RU"/>
        </a:p>
      </dgm:t>
    </dgm:pt>
    <dgm:pt modelId="{9CEDB763-7A4B-4EFF-8AAE-2F6D97770E9E}" type="pres">
      <dgm:prSet presAssocID="{CD4F4499-EAD4-4E2D-BB10-3C75736248F3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43F3CF-7F7E-42B2-9324-5E399A6276E1}" type="presOf" srcId="{CD4F4499-EAD4-4E2D-BB10-3C75736248F3}" destId="{9CEDB763-7A4B-4EFF-8AAE-2F6D97770E9E}" srcOrd="1" destOrd="0" presId="urn:microsoft.com/office/officeart/2005/8/layout/target3"/>
    <dgm:cxn modelId="{C0DC09AD-53A8-47EB-A0E1-A5C6FB810928}" type="presOf" srcId="{CD4F4499-EAD4-4E2D-BB10-3C75736248F3}" destId="{BC561758-F9D4-42F3-AF31-33436BCC9BB7}" srcOrd="0" destOrd="0" presId="urn:microsoft.com/office/officeart/2005/8/layout/target3"/>
    <dgm:cxn modelId="{BD948F19-29E6-439B-85D8-4208C58B5AE5}" type="presOf" srcId="{AB18DDC0-8FAA-4F4B-A37E-74E56A1F8C3E}" destId="{672A847A-AEF1-4AE3-BAE4-DA3EABD9DC6E}" srcOrd="0" destOrd="0" presId="urn:microsoft.com/office/officeart/2005/8/layout/target3"/>
    <dgm:cxn modelId="{3E8FE999-D9AD-4AC4-B0D4-72185C115920}" srcId="{AB18DDC0-8FAA-4F4B-A37E-74E56A1F8C3E}" destId="{CD4F4499-EAD4-4E2D-BB10-3C75736248F3}" srcOrd="0" destOrd="0" parTransId="{DC50C15C-4BFF-42CA-9819-2BD8DB31F3E7}" sibTransId="{CEAEB6C7-03E0-4E28-913E-62143DC9B03F}"/>
    <dgm:cxn modelId="{BE7E7B70-3D43-4748-8974-AEA49DDF4D92}" type="presParOf" srcId="{672A847A-AEF1-4AE3-BAE4-DA3EABD9DC6E}" destId="{B9C725C3-1544-4436-9F38-BA366382351D}" srcOrd="0" destOrd="0" presId="urn:microsoft.com/office/officeart/2005/8/layout/target3"/>
    <dgm:cxn modelId="{1DFFD0A9-4367-49EE-A069-A8EF6ED36217}" type="presParOf" srcId="{672A847A-AEF1-4AE3-BAE4-DA3EABD9DC6E}" destId="{8019FA5A-C4C6-4982-91FE-73D522788ECA}" srcOrd="1" destOrd="0" presId="urn:microsoft.com/office/officeart/2005/8/layout/target3"/>
    <dgm:cxn modelId="{84FFB3E8-49C5-466E-802F-66680E03EE55}" type="presParOf" srcId="{672A847A-AEF1-4AE3-BAE4-DA3EABD9DC6E}" destId="{BC561758-F9D4-42F3-AF31-33436BCC9BB7}" srcOrd="2" destOrd="0" presId="urn:microsoft.com/office/officeart/2005/8/layout/target3"/>
    <dgm:cxn modelId="{2C165400-8654-44C1-A7FF-C75D52C3912B}" type="presParOf" srcId="{672A847A-AEF1-4AE3-BAE4-DA3EABD9DC6E}" destId="{9CEDB763-7A4B-4EFF-8AAE-2F6D97770E9E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B4BE769-BED7-4EE0-BC75-39FED9BFE726}" type="doc">
      <dgm:prSet loTypeId="urn:microsoft.com/office/officeart/2005/8/layout/targe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3E885A1-10AF-4175-A094-32F2EA2ECB23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Бюджет на 2022–2024 гг. сформирован с использованием </a:t>
          </a:r>
        </a:p>
        <a:p>
          <a:pPr algn="ctr">
            <a:spcAft>
              <a:spcPts val="0"/>
            </a:spcAft>
          </a:pPr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программно-целевого метода планирования</a:t>
          </a:r>
        </a:p>
      </dgm:t>
    </dgm:pt>
    <dgm:pt modelId="{7A6EF78F-CDF0-4BFC-AEB3-CAA497F10B45}" type="parTrans" cxnId="{271152A2-053A-4656-A60D-E55650E2F974}">
      <dgm:prSet/>
      <dgm:spPr/>
      <dgm:t>
        <a:bodyPr/>
        <a:lstStyle/>
        <a:p>
          <a:endParaRPr lang="ru-RU"/>
        </a:p>
      </dgm:t>
    </dgm:pt>
    <dgm:pt modelId="{EAB8C3F5-9870-44A8-BF9E-1325C410CCA1}" type="sibTrans" cxnId="{271152A2-053A-4656-A60D-E55650E2F974}">
      <dgm:prSet/>
      <dgm:spPr/>
      <dgm:t>
        <a:bodyPr/>
        <a:lstStyle/>
        <a:p>
          <a:endParaRPr lang="ru-RU"/>
        </a:p>
      </dgm:t>
    </dgm:pt>
    <dgm:pt modelId="{6894849B-21A3-4CE9-89CB-EF6DE92886E7}">
      <dgm:prSet phldrT="[Текст]" custT="1"/>
      <dgm:spPr/>
      <dgm:t>
        <a:bodyPr/>
        <a:lstStyle/>
        <a:p>
          <a:pPr algn="ctr"/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Предусмотрена реализация 20 муниципальных программ</a:t>
          </a:r>
          <a:endParaRPr lang="ru-RU" sz="1000" dirty="0">
            <a:solidFill>
              <a:schemeClr val="tx2">
                <a:lumMod val="50000"/>
              </a:schemeClr>
            </a:solidFill>
          </a:endParaRPr>
        </a:p>
      </dgm:t>
    </dgm:pt>
    <dgm:pt modelId="{94D36E3B-54E0-46BC-946E-1C0B30387F01}" type="parTrans" cxnId="{0A3C625C-B3C8-4BFC-A2F2-ABB3BFF4ABC3}">
      <dgm:prSet/>
      <dgm:spPr/>
      <dgm:t>
        <a:bodyPr/>
        <a:lstStyle/>
        <a:p>
          <a:endParaRPr lang="ru-RU"/>
        </a:p>
      </dgm:t>
    </dgm:pt>
    <dgm:pt modelId="{7066EC61-93D8-44E4-8C87-315FD44DAE10}" type="sibTrans" cxnId="{0A3C625C-B3C8-4BFC-A2F2-ABB3BFF4ABC3}">
      <dgm:prSet/>
      <dgm:spPr/>
      <dgm:t>
        <a:bodyPr/>
        <a:lstStyle/>
        <a:p>
          <a:endParaRPr lang="ru-RU"/>
        </a:p>
      </dgm:t>
    </dgm:pt>
    <dgm:pt modelId="{25ED92E7-8E3F-4745-8C3E-AFF0CC9A377B}" type="pres">
      <dgm:prSet presAssocID="{DB4BE769-BED7-4EE0-BC75-39FED9BFE72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37CC73-2924-4C7B-A58E-764301FC7606}" type="pres">
      <dgm:prSet presAssocID="{E3E885A1-10AF-4175-A094-32F2EA2ECB23}" presName="circle1" presStyleLbl="node1" presStyleIdx="0" presStyleCnt="2" custScaleX="100957"/>
      <dgm:spPr/>
    </dgm:pt>
    <dgm:pt modelId="{CFA7BC85-4C0B-4D53-B1C8-D22ABF3DEC7C}" type="pres">
      <dgm:prSet presAssocID="{E3E885A1-10AF-4175-A094-32F2EA2ECB23}" presName="space" presStyleCnt="0"/>
      <dgm:spPr/>
    </dgm:pt>
    <dgm:pt modelId="{50DD8733-DC63-45AC-A3B5-6C0BB0FC1F11}" type="pres">
      <dgm:prSet presAssocID="{E3E885A1-10AF-4175-A094-32F2EA2ECB23}" presName="rect1" presStyleLbl="alignAcc1" presStyleIdx="0" presStyleCnt="2" custLinFactNeighborX="327"/>
      <dgm:spPr/>
      <dgm:t>
        <a:bodyPr/>
        <a:lstStyle/>
        <a:p>
          <a:endParaRPr lang="ru-RU"/>
        </a:p>
      </dgm:t>
    </dgm:pt>
    <dgm:pt modelId="{47D2FC4F-3102-40A6-AE25-AC0F960C4E4A}" type="pres">
      <dgm:prSet presAssocID="{6894849B-21A3-4CE9-89CB-EF6DE92886E7}" presName="vertSpace2" presStyleLbl="node1" presStyleIdx="0" presStyleCnt="2"/>
      <dgm:spPr/>
    </dgm:pt>
    <dgm:pt modelId="{B2165108-2E2A-4F3F-8FAC-C520D9A78F82}" type="pres">
      <dgm:prSet presAssocID="{6894849B-21A3-4CE9-89CB-EF6DE92886E7}" presName="circle2" presStyleLbl="node1" presStyleIdx="1" presStyleCnt="2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1E579427-9DF3-4AFF-84D0-DE359857D005}" type="pres">
      <dgm:prSet presAssocID="{6894849B-21A3-4CE9-89CB-EF6DE92886E7}" presName="rect2" presStyleLbl="alignAcc1" presStyleIdx="1" presStyleCnt="2" custScaleY="94045"/>
      <dgm:spPr/>
      <dgm:t>
        <a:bodyPr/>
        <a:lstStyle/>
        <a:p>
          <a:endParaRPr lang="ru-RU"/>
        </a:p>
      </dgm:t>
    </dgm:pt>
    <dgm:pt modelId="{52347421-9DEA-4B14-A87C-2E84BF864355}" type="pres">
      <dgm:prSet presAssocID="{E3E885A1-10AF-4175-A094-32F2EA2ECB23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6D1056-F90E-4B24-A184-5238B1D4EF2C}" type="pres">
      <dgm:prSet presAssocID="{6894849B-21A3-4CE9-89CB-EF6DE92886E7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3C625C-B3C8-4BFC-A2F2-ABB3BFF4ABC3}" srcId="{DB4BE769-BED7-4EE0-BC75-39FED9BFE726}" destId="{6894849B-21A3-4CE9-89CB-EF6DE92886E7}" srcOrd="1" destOrd="0" parTransId="{94D36E3B-54E0-46BC-946E-1C0B30387F01}" sibTransId="{7066EC61-93D8-44E4-8C87-315FD44DAE10}"/>
    <dgm:cxn modelId="{271152A2-053A-4656-A60D-E55650E2F974}" srcId="{DB4BE769-BED7-4EE0-BC75-39FED9BFE726}" destId="{E3E885A1-10AF-4175-A094-32F2EA2ECB23}" srcOrd="0" destOrd="0" parTransId="{7A6EF78F-CDF0-4BFC-AEB3-CAA497F10B45}" sibTransId="{EAB8C3F5-9870-44A8-BF9E-1325C410CCA1}"/>
    <dgm:cxn modelId="{2B3FE7A1-3173-45F3-B4E4-38D1D008EF7D}" type="presOf" srcId="{6894849B-21A3-4CE9-89CB-EF6DE92886E7}" destId="{1E579427-9DF3-4AFF-84D0-DE359857D005}" srcOrd="0" destOrd="0" presId="urn:microsoft.com/office/officeart/2005/8/layout/target3"/>
    <dgm:cxn modelId="{DB9922B5-BB24-4927-9A42-DCEFFE41DD98}" type="presOf" srcId="{E3E885A1-10AF-4175-A094-32F2EA2ECB23}" destId="{52347421-9DEA-4B14-A87C-2E84BF864355}" srcOrd="1" destOrd="0" presId="urn:microsoft.com/office/officeart/2005/8/layout/target3"/>
    <dgm:cxn modelId="{84B690DB-6DBB-4613-823C-4ECA634DA511}" type="presOf" srcId="{E3E885A1-10AF-4175-A094-32F2EA2ECB23}" destId="{50DD8733-DC63-45AC-A3B5-6C0BB0FC1F11}" srcOrd="0" destOrd="0" presId="urn:microsoft.com/office/officeart/2005/8/layout/target3"/>
    <dgm:cxn modelId="{FA025533-5EF2-49F2-ACC2-BA889C99685C}" type="presOf" srcId="{DB4BE769-BED7-4EE0-BC75-39FED9BFE726}" destId="{25ED92E7-8E3F-4745-8C3E-AFF0CC9A377B}" srcOrd="0" destOrd="0" presId="urn:microsoft.com/office/officeart/2005/8/layout/target3"/>
    <dgm:cxn modelId="{4B21F559-B433-42CA-AB08-2921B8B3C0AF}" type="presOf" srcId="{6894849B-21A3-4CE9-89CB-EF6DE92886E7}" destId="{D76D1056-F90E-4B24-A184-5238B1D4EF2C}" srcOrd="1" destOrd="0" presId="urn:microsoft.com/office/officeart/2005/8/layout/target3"/>
    <dgm:cxn modelId="{52565D0F-45C8-498D-A84A-FCB0957A66CB}" type="presParOf" srcId="{25ED92E7-8E3F-4745-8C3E-AFF0CC9A377B}" destId="{E737CC73-2924-4C7B-A58E-764301FC7606}" srcOrd="0" destOrd="0" presId="urn:microsoft.com/office/officeart/2005/8/layout/target3"/>
    <dgm:cxn modelId="{023F6F4B-AD02-4F98-A5FD-431EAE843292}" type="presParOf" srcId="{25ED92E7-8E3F-4745-8C3E-AFF0CC9A377B}" destId="{CFA7BC85-4C0B-4D53-B1C8-D22ABF3DEC7C}" srcOrd="1" destOrd="0" presId="urn:microsoft.com/office/officeart/2005/8/layout/target3"/>
    <dgm:cxn modelId="{BEA7E45F-FAE9-456D-B349-2DE4F55A4EA0}" type="presParOf" srcId="{25ED92E7-8E3F-4745-8C3E-AFF0CC9A377B}" destId="{50DD8733-DC63-45AC-A3B5-6C0BB0FC1F11}" srcOrd="2" destOrd="0" presId="urn:microsoft.com/office/officeart/2005/8/layout/target3"/>
    <dgm:cxn modelId="{29FC7C48-4C1E-49F5-BEE1-DF59D385EAA4}" type="presParOf" srcId="{25ED92E7-8E3F-4745-8C3E-AFF0CC9A377B}" destId="{47D2FC4F-3102-40A6-AE25-AC0F960C4E4A}" srcOrd="3" destOrd="0" presId="urn:microsoft.com/office/officeart/2005/8/layout/target3"/>
    <dgm:cxn modelId="{7D37CB38-D9E4-4B0D-9999-48595AC23F5A}" type="presParOf" srcId="{25ED92E7-8E3F-4745-8C3E-AFF0CC9A377B}" destId="{B2165108-2E2A-4F3F-8FAC-C520D9A78F82}" srcOrd="4" destOrd="0" presId="urn:microsoft.com/office/officeart/2005/8/layout/target3"/>
    <dgm:cxn modelId="{E92DB1BB-1CC1-412C-A41C-ABA90DB47CC2}" type="presParOf" srcId="{25ED92E7-8E3F-4745-8C3E-AFF0CC9A377B}" destId="{1E579427-9DF3-4AFF-84D0-DE359857D005}" srcOrd="5" destOrd="0" presId="urn:microsoft.com/office/officeart/2005/8/layout/target3"/>
    <dgm:cxn modelId="{4122FEBB-BAEB-41A1-9D50-38FDC7C4D6F9}" type="presParOf" srcId="{25ED92E7-8E3F-4745-8C3E-AFF0CC9A377B}" destId="{52347421-9DEA-4B14-A87C-2E84BF864355}" srcOrd="6" destOrd="0" presId="urn:microsoft.com/office/officeart/2005/8/layout/target3"/>
    <dgm:cxn modelId="{98A36EB3-6E1B-425E-BCC6-62E49491204F}" type="presParOf" srcId="{25ED92E7-8E3F-4745-8C3E-AFF0CC9A377B}" destId="{D76D1056-F90E-4B24-A184-5238B1D4EF2C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AA6A462-BDE8-4C6E-969E-8ABE8B550B1D}" type="doc">
      <dgm:prSet loTypeId="urn:microsoft.com/office/officeart/2005/8/layout/vList2" loCatId="list" qsTypeId="urn:microsoft.com/office/officeart/2005/8/quickstyle/simple4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B26B7B03-87F1-41D5-89CF-F749FF73DB9E}">
      <dgm:prSet phldrT="[Текст]"/>
      <dgm:spPr/>
      <dgm:t>
        <a:bodyPr/>
        <a:lstStyle/>
        <a:p>
          <a:r>
            <a:rPr lang="ru-RU" dirty="0" smtClean="0"/>
            <a:t>Начальник финансового управления г. Новокузнецка</a:t>
          </a:r>
          <a:endParaRPr lang="ru-RU" dirty="0"/>
        </a:p>
      </dgm:t>
    </dgm:pt>
    <dgm:pt modelId="{B99A850D-AB11-4BC8-8CD6-AD507E61A217}" type="parTrans" cxnId="{B255EC70-0117-4C38-86BC-1FF3A94F9EA5}">
      <dgm:prSet/>
      <dgm:spPr/>
      <dgm:t>
        <a:bodyPr/>
        <a:lstStyle/>
        <a:p>
          <a:endParaRPr lang="ru-RU"/>
        </a:p>
      </dgm:t>
    </dgm:pt>
    <dgm:pt modelId="{702053D5-974D-4C65-BCFE-E4B5CDCFCBD4}" type="sibTrans" cxnId="{B255EC70-0117-4C38-86BC-1FF3A94F9EA5}">
      <dgm:prSet/>
      <dgm:spPr/>
      <dgm:t>
        <a:bodyPr/>
        <a:lstStyle/>
        <a:p>
          <a:endParaRPr lang="ru-RU"/>
        </a:p>
      </dgm:t>
    </dgm:pt>
    <dgm:pt modelId="{D3E726E3-05DC-41CB-9D49-9C397BD4BAA9}">
      <dgm:prSet phldrT="[Текст]"/>
      <dgm:spPr/>
      <dgm:t>
        <a:bodyPr/>
        <a:lstStyle/>
        <a:p>
          <a:r>
            <a:rPr lang="ru-RU" dirty="0" smtClean="0"/>
            <a:t>Алешкова Олеся Александровна</a:t>
          </a:r>
          <a:endParaRPr lang="ru-RU" dirty="0"/>
        </a:p>
      </dgm:t>
    </dgm:pt>
    <dgm:pt modelId="{A5FC2B78-0C72-4D4C-B612-ECE26D1F2ADC}" type="parTrans" cxnId="{BA7FE982-B7F3-43D2-871B-3208F309442A}">
      <dgm:prSet/>
      <dgm:spPr/>
      <dgm:t>
        <a:bodyPr/>
        <a:lstStyle/>
        <a:p>
          <a:endParaRPr lang="ru-RU"/>
        </a:p>
      </dgm:t>
    </dgm:pt>
    <dgm:pt modelId="{AEBA6A47-913F-45F0-AA4F-EB674E0E5062}" type="sibTrans" cxnId="{BA7FE982-B7F3-43D2-871B-3208F309442A}">
      <dgm:prSet/>
      <dgm:spPr/>
      <dgm:t>
        <a:bodyPr/>
        <a:lstStyle/>
        <a:p>
          <a:endParaRPr lang="ru-RU"/>
        </a:p>
      </dgm:t>
    </dgm:pt>
    <dgm:pt modelId="{F0C3771D-D285-4380-893A-9E7ED5D6779D}">
      <dgm:prSet phldrT="[Текст]"/>
      <dgm:spPr/>
      <dgm:t>
        <a:bodyPr/>
        <a:lstStyle/>
        <a:p>
          <a:r>
            <a:rPr lang="ru-RU" dirty="0" smtClean="0"/>
            <a:t>Почтовый адрес</a:t>
          </a:r>
          <a:endParaRPr lang="ru-RU" dirty="0"/>
        </a:p>
      </dgm:t>
    </dgm:pt>
    <dgm:pt modelId="{4CC0E613-6AB3-4BCD-BE8E-888098137C03}" type="parTrans" cxnId="{BF02FFBE-8989-4718-AB5F-4166290716EC}">
      <dgm:prSet/>
      <dgm:spPr/>
      <dgm:t>
        <a:bodyPr/>
        <a:lstStyle/>
        <a:p>
          <a:endParaRPr lang="ru-RU"/>
        </a:p>
      </dgm:t>
    </dgm:pt>
    <dgm:pt modelId="{0467A164-4AA5-48C1-A23C-A4B39F44CF7D}" type="sibTrans" cxnId="{BF02FFBE-8989-4718-AB5F-4166290716EC}">
      <dgm:prSet/>
      <dgm:spPr/>
      <dgm:t>
        <a:bodyPr/>
        <a:lstStyle/>
        <a:p>
          <a:endParaRPr lang="ru-RU"/>
        </a:p>
      </dgm:t>
    </dgm:pt>
    <dgm:pt modelId="{5B68A1E3-83E5-4695-AC6A-932551B31274}">
      <dgm:prSet phldrT="[Текст]"/>
      <dgm:spPr/>
      <dgm:t>
        <a:bodyPr/>
        <a:lstStyle/>
        <a:p>
          <a:r>
            <a:rPr lang="en-US" dirty="0" smtClean="0"/>
            <a:t>654080 </a:t>
          </a:r>
          <a:r>
            <a:rPr lang="ru-RU" dirty="0" smtClean="0"/>
            <a:t>Кемеровская область, г. Новокузнецк, ул. Кирова, 71</a:t>
          </a:r>
          <a:endParaRPr lang="ru-RU" dirty="0"/>
        </a:p>
      </dgm:t>
    </dgm:pt>
    <dgm:pt modelId="{59A97DC2-0EDA-4A47-9404-39F6AD18CDD7}" type="parTrans" cxnId="{45BB5A8F-5D2B-42E3-8A2C-6C8E8078A010}">
      <dgm:prSet/>
      <dgm:spPr/>
      <dgm:t>
        <a:bodyPr/>
        <a:lstStyle/>
        <a:p>
          <a:endParaRPr lang="ru-RU"/>
        </a:p>
      </dgm:t>
    </dgm:pt>
    <dgm:pt modelId="{C5A8288E-82A2-46BD-9B46-9B40BB18FBD7}" type="sibTrans" cxnId="{45BB5A8F-5D2B-42E3-8A2C-6C8E8078A010}">
      <dgm:prSet/>
      <dgm:spPr/>
      <dgm:t>
        <a:bodyPr/>
        <a:lstStyle/>
        <a:p>
          <a:endParaRPr lang="ru-RU"/>
        </a:p>
      </dgm:t>
    </dgm:pt>
    <dgm:pt modelId="{6B2AD239-B328-45FA-B235-B087D36ED489}">
      <dgm:prSet phldrT="[Текст]"/>
      <dgm:spPr/>
      <dgm:t>
        <a:bodyPr/>
        <a:lstStyle/>
        <a:p>
          <a:r>
            <a:rPr lang="ru-RU" dirty="0" smtClean="0"/>
            <a:t>Телефон</a:t>
          </a:r>
          <a:endParaRPr lang="ru-RU" dirty="0"/>
        </a:p>
      </dgm:t>
    </dgm:pt>
    <dgm:pt modelId="{FBCEA485-09BA-4933-9906-6660BF29602E}" type="parTrans" cxnId="{A271873C-A9BC-47C3-94A3-22B9749C3541}">
      <dgm:prSet/>
      <dgm:spPr/>
      <dgm:t>
        <a:bodyPr/>
        <a:lstStyle/>
        <a:p>
          <a:endParaRPr lang="ru-RU"/>
        </a:p>
      </dgm:t>
    </dgm:pt>
    <dgm:pt modelId="{C4E6DF6C-29D1-4F1E-99FA-4F765DEED63C}" type="sibTrans" cxnId="{A271873C-A9BC-47C3-94A3-22B9749C3541}">
      <dgm:prSet/>
      <dgm:spPr/>
      <dgm:t>
        <a:bodyPr/>
        <a:lstStyle/>
        <a:p>
          <a:endParaRPr lang="ru-RU"/>
        </a:p>
      </dgm:t>
    </dgm:pt>
    <dgm:pt modelId="{6A6FC257-5A50-44C3-B9B6-79AB246E6AF6}">
      <dgm:prSet phldrT="[Текст]"/>
      <dgm:spPr/>
      <dgm:t>
        <a:bodyPr/>
        <a:lstStyle/>
        <a:p>
          <a:r>
            <a:rPr lang="ru-RU" dirty="0" smtClean="0"/>
            <a:t>(3843) 321-624</a:t>
          </a:r>
          <a:endParaRPr lang="ru-RU" dirty="0"/>
        </a:p>
      </dgm:t>
    </dgm:pt>
    <dgm:pt modelId="{C480B0C4-4E68-476B-8746-3BDE0FB519C8}" type="parTrans" cxnId="{F4A6CDE3-F435-4415-91AC-6478B7DEBA09}">
      <dgm:prSet/>
      <dgm:spPr/>
      <dgm:t>
        <a:bodyPr/>
        <a:lstStyle/>
        <a:p>
          <a:endParaRPr lang="ru-RU"/>
        </a:p>
      </dgm:t>
    </dgm:pt>
    <dgm:pt modelId="{BA65B59F-898C-40A8-BB86-816BF36BCF92}" type="sibTrans" cxnId="{F4A6CDE3-F435-4415-91AC-6478B7DEBA09}">
      <dgm:prSet/>
      <dgm:spPr/>
      <dgm:t>
        <a:bodyPr/>
        <a:lstStyle/>
        <a:p>
          <a:endParaRPr lang="ru-RU"/>
        </a:p>
      </dgm:t>
    </dgm:pt>
    <dgm:pt modelId="{E0A553A1-2A4E-40C8-B33D-B6AC188F5F29}">
      <dgm:prSet phldrT="[Текст]"/>
      <dgm:spPr/>
      <dgm:t>
        <a:bodyPr/>
        <a:lstStyle/>
        <a:p>
          <a:r>
            <a:rPr lang="ru-RU" dirty="0" smtClean="0"/>
            <a:t>Электронная почта</a:t>
          </a:r>
          <a:endParaRPr lang="ru-RU" dirty="0"/>
        </a:p>
      </dgm:t>
    </dgm:pt>
    <dgm:pt modelId="{DE7C579A-FFC5-439F-91DB-EA6220B4C8F8}" type="parTrans" cxnId="{347C89B0-5458-40A0-BD23-3F7262295CCE}">
      <dgm:prSet/>
      <dgm:spPr/>
      <dgm:t>
        <a:bodyPr/>
        <a:lstStyle/>
        <a:p>
          <a:endParaRPr lang="ru-RU"/>
        </a:p>
      </dgm:t>
    </dgm:pt>
    <dgm:pt modelId="{DFE0AD6F-F7B9-4F1F-AB38-2CED6585D3FE}" type="sibTrans" cxnId="{347C89B0-5458-40A0-BD23-3F7262295CCE}">
      <dgm:prSet/>
      <dgm:spPr/>
      <dgm:t>
        <a:bodyPr/>
        <a:lstStyle/>
        <a:p>
          <a:endParaRPr lang="ru-RU"/>
        </a:p>
      </dgm:t>
    </dgm:pt>
    <dgm:pt modelId="{C7F35FD8-CB0D-46EB-8D2A-E9A761E9971F}">
      <dgm:prSet phldrT="[Текст]"/>
      <dgm:spPr/>
      <dgm:t>
        <a:bodyPr/>
        <a:lstStyle/>
        <a:p>
          <a:r>
            <a:rPr lang="en-US" dirty="0" smtClean="0"/>
            <a:t>main@finnkz.ru</a:t>
          </a:r>
          <a:endParaRPr lang="ru-RU" dirty="0"/>
        </a:p>
      </dgm:t>
    </dgm:pt>
    <dgm:pt modelId="{F83D1C33-1617-46C3-A6CE-D0139B2A8F1C}" type="parTrans" cxnId="{E0501267-8A67-4644-8BA5-1932DD65FCD0}">
      <dgm:prSet/>
      <dgm:spPr/>
      <dgm:t>
        <a:bodyPr/>
        <a:lstStyle/>
        <a:p>
          <a:endParaRPr lang="ru-RU"/>
        </a:p>
      </dgm:t>
    </dgm:pt>
    <dgm:pt modelId="{175438EC-BFC2-4E3C-B115-561E663E91F6}" type="sibTrans" cxnId="{E0501267-8A67-4644-8BA5-1932DD65FCD0}">
      <dgm:prSet/>
      <dgm:spPr/>
      <dgm:t>
        <a:bodyPr/>
        <a:lstStyle/>
        <a:p>
          <a:endParaRPr lang="ru-RU"/>
        </a:p>
      </dgm:t>
    </dgm:pt>
    <dgm:pt modelId="{57AB0691-6B34-423E-B18F-CFE438C98893}">
      <dgm:prSet phldrT="[Текст]"/>
      <dgm:spPr/>
      <dgm:t>
        <a:bodyPr/>
        <a:lstStyle/>
        <a:p>
          <a:r>
            <a:rPr lang="ru-RU" dirty="0" smtClean="0"/>
            <a:t>График работы финансового органа</a:t>
          </a:r>
          <a:endParaRPr lang="ru-RU" dirty="0"/>
        </a:p>
      </dgm:t>
    </dgm:pt>
    <dgm:pt modelId="{8E50633A-5864-4178-842B-9A34AAA35B2C}" type="parTrans" cxnId="{97496960-CC81-40C1-9B30-43D6F82A79C7}">
      <dgm:prSet/>
      <dgm:spPr/>
      <dgm:t>
        <a:bodyPr/>
        <a:lstStyle/>
        <a:p>
          <a:endParaRPr lang="ru-RU"/>
        </a:p>
      </dgm:t>
    </dgm:pt>
    <dgm:pt modelId="{9329B28A-B213-4387-8E72-7368589868D2}" type="sibTrans" cxnId="{97496960-CC81-40C1-9B30-43D6F82A79C7}">
      <dgm:prSet/>
      <dgm:spPr/>
      <dgm:t>
        <a:bodyPr/>
        <a:lstStyle/>
        <a:p>
          <a:endParaRPr lang="ru-RU"/>
        </a:p>
      </dgm:t>
    </dgm:pt>
    <dgm:pt modelId="{B5B3766A-5769-4EB1-BF75-1BD85DCB0C50}">
      <dgm:prSet phldrT="[Текст]"/>
      <dgm:spPr/>
      <dgm:t>
        <a:bodyPr/>
        <a:lstStyle/>
        <a:p>
          <a:r>
            <a:rPr lang="ru-RU" dirty="0" smtClean="0"/>
            <a:t>График личного приёма граждан начальником финансового управления г. Новокузнецка</a:t>
          </a:r>
          <a:endParaRPr lang="ru-RU" dirty="0"/>
        </a:p>
      </dgm:t>
    </dgm:pt>
    <dgm:pt modelId="{4AC5792C-EC9C-449D-A2C4-91650E7F4270}" type="parTrans" cxnId="{49D20611-8635-4EAA-94AF-657FFEB105BB}">
      <dgm:prSet/>
      <dgm:spPr/>
      <dgm:t>
        <a:bodyPr/>
        <a:lstStyle/>
        <a:p>
          <a:endParaRPr lang="ru-RU"/>
        </a:p>
      </dgm:t>
    </dgm:pt>
    <dgm:pt modelId="{C63E097C-6F6D-4D09-92CE-D707A085F6B7}" type="sibTrans" cxnId="{49D20611-8635-4EAA-94AF-657FFEB105BB}">
      <dgm:prSet/>
      <dgm:spPr/>
      <dgm:t>
        <a:bodyPr/>
        <a:lstStyle/>
        <a:p>
          <a:endParaRPr lang="ru-RU"/>
        </a:p>
      </dgm:t>
    </dgm:pt>
    <dgm:pt modelId="{31D6C008-8B98-4E2A-B2E2-40FB746119F5}">
      <dgm:prSet phldrT="[Текст]"/>
      <dgm:spPr/>
      <dgm:t>
        <a:bodyPr/>
        <a:lstStyle/>
        <a:p>
          <a:r>
            <a:rPr lang="ru-RU" dirty="0" smtClean="0"/>
            <a:t>Понедельник – пятница с 8:30 до 17:30; обед 12:00 – 13:00</a:t>
          </a:r>
          <a:endParaRPr lang="ru-RU" dirty="0"/>
        </a:p>
      </dgm:t>
    </dgm:pt>
    <dgm:pt modelId="{49C310A8-8C48-4FD5-9D46-FCCF488B80E2}" type="parTrans" cxnId="{374C60B2-96C2-4FA1-BE78-CC163486859A}">
      <dgm:prSet/>
      <dgm:spPr/>
      <dgm:t>
        <a:bodyPr/>
        <a:lstStyle/>
        <a:p>
          <a:endParaRPr lang="ru-RU"/>
        </a:p>
      </dgm:t>
    </dgm:pt>
    <dgm:pt modelId="{B34C91B3-D4C6-4629-B9B4-4F7F26F2B515}" type="sibTrans" cxnId="{374C60B2-96C2-4FA1-BE78-CC163486859A}">
      <dgm:prSet/>
      <dgm:spPr/>
      <dgm:t>
        <a:bodyPr/>
        <a:lstStyle/>
        <a:p>
          <a:endParaRPr lang="ru-RU"/>
        </a:p>
      </dgm:t>
    </dgm:pt>
    <dgm:pt modelId="{969EE69A-509D-4E36-A182-B628FCF492CD}">
      <dgm:prSet phldrT="[Текст]"/>
      <dgm:spPr/>
      <dgm:t>
        <a:bodyPr/>
        <a:lstStyle/>
        <a:p>
          <a:r>
            <a:rPr lang="ru-RU" dirty="0" smtClean="0"/>
            <a:t>Ежедневно в рабочее время</a:t>
          </a:r>
          <a:endParaRPr lang="ru-RU" dirty="0"/>
        </a:p>
      </dgm:t>
    </dgm:pt>
    <dgm:pt modelId="{A8273F10-6689-4CBA-A171-A663B50657D1}" type="parTrans" cxnId="{7D856441-ADE5-49E5-B704-F4FFB0BE195F}">
      <dgm:prSet/>
      <dgm:spPr/>
      <dgm:t>
        <a:bodyPr/>
        <a:lstStyle/>
        <a:p>
          <a:endParaRPr lang="ru-RU"/>
        </a:p>
      </dgm:t>
    </dgm:pt>
    <dgm:pt modelId="{C5FB3EF1-6E7C-4CAE-A1A5-0F69B11C6FCF}" type="sibTrans" cxnId="{7D856441-ADE5-49E5-B704-F4FFB0BE195F}">
      <dgm:prSet/>
      <dgm:spPr/>
      <dgm:t>
        <a:bodyPr/>
        <a:lstStyle/>
        <a:p>
          <a:endParaRPr lang="ru-RU"/>
        </a:p>
      </dgm:t>
    </dgm:pt>
    <dgm:pt modelId="{AE2747C8-DB86-4160-A0A8-E5C5AE929B82}" type="pres">
      <dgm:prSet presAssocID="{4AA6A462-BDE8-4C6E-969E-8ABE8B550B1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E37730-C84B-49ED-80B9-82BDE8636E43}" type="pres">
      <dgm:prSet presAssocID="{B26B7B03-87F1-41D5-89CF-F749FF73DB9E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F02C59-87B8-4D15-BBC4-7EE816B0585E}" type="pres">
      <dgm:prSet presAssocID="{B26B7B03-87F1-41D5-89CF-F749FF73DB9E}" presName="childText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CE1112-351C-44EE-B678-6C2FD63C71D8}" type="pres">
      <dgm:prSet presAssocID="{F0C3771D-D285-4380-893A-9E7ED5D6779D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D79569-7591-4915-84D1-91653CA7A0F3}" type="pres">
      <dgm:prSet presAssocID="{F0C3771D-D285-4380-893A-9E7ED5D6779D}" presName="childText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05989A-A5D8-4D41-8861-03586B87EA37}" type="pres">
      <dgm:prSet presAssocID="{6B2AD239-B328-45FA-B235-B087D36ED48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EFA1D9-C126-46A6-8B19-E07747F1EF2C}" type="pres">
      <dgm:prSet presAssocID="{6B2AD239-B328-45FA-B235-B087D36ED489}" presName="childText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853D67-0675-4B1C-8852-996BC5516FC1}" type="pres">
      <dgm:prSet presAssocID="{E0A553A1-2A4E-40C8-B33D-B6AC188F5F29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9D6071-3578-4D07-87D9-D8A9438DA82A}" type="pres">
      <dgm:prSet presAssocID="{E0A553A1-2A4E-40C8-B33D-B6AC188F5F29}" presName="childText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BBDAE-6952-4ED6-868E-898406677E82}" type="pres">
      <dgm:prSet presAssocID="{57AB0691-6B34-423E-B18F-CFE438C98893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29887-D5DE-4085-99EE-604841CADD20}" type="pres">
      <dgm:prSet presAssocID="{57AB0691-6B34-423E-B18F-CFE438C98893}" presName="childText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ADC75-11B5-423E-8ABA-CDF0BA994BCE}" type="pres">
      <dgm:prSet presAssocID="{B5B3766A-5769-4EB1-BF75-1BD85DCB0C50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BA2E58-0223-48F9-9DFD-93735610914A}" type="pres">
      <dgm:prSet presAssocID="{B5B3766A-5769-4EB1-BF75-1BD85DCB0C50}" presName="childText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4EE806-96B3-41C0-9A0D-0B2C9B00B8AB}" type="presOf" srcId="{5B68A1E3-83E5-4695-AC6A-932551B31274}" destId="{4CD79569-7591-4915-84D1-91653CA7A0F3}" srcOrd="0" destOrd="0" presId="urn:microsoft.com/office/officeart/2005/8/layout/vList2"/>
    <dgm:cxn modelId="{ADFB49E3-4B95-4DC6-97DE-3FB4324AC7B7}" type="presOf" srcId="{6A6FC257-5A50-44C3-B9B6-79AB246E6AF6}" destId="{58EFA1D9-C126-46A6-8B19-E07747F1EF2C}" srcOrd="0" destOrd="0" presId="urn:microsoft.com/office/officeart/2005/8/layout/vList2"/>
    <dgm:cxn modelId="{B7FF2BAD-F670-4A43-B27E-A8D506246213}" type="presOf" srcId="{4AA6A462-BDE8-4C6E-969E-8ABE8B550B1D}" destId="{AE2747C8-DB86-4160-A0A8-E5C5AE929B82}" srcOrd="0" destOrd="0" presId="urn:microsoft.com/office/officeart/2005/8/layout/vList2"/>
    <dgm:cxn modelId="{B255EC70-0117-4C38-86BC-1FF3A94F9EA5}" srcId="{4AA6A462-BDE8-4C6E-969E-8ABE8B550B1D}" destId="{B26B7B03-87F1-41D5-89CF-F749FF73DB9E}" srcOrd="0" destOrd="0" parTransId="{B99A850D-AB11-4BC8-8CD6-AD507E61A217}" sibTransId="{702053D5-974D-4C65-BCFE-E4B5CDCFCBD4}"/>
    <dgm:cxn modelId="{7D856441-ADE5-49E5-B704-F4FFB0BE195F}" srcId="{B5B3766A-5769-4EB1-BF75-1BD85DCB0C50}" destId="{969EE69A-509D-4E36-A182-B628FCF492CD}" srcOrd="0" destOrd="0" parTransId="{A8273F10-6689-4CBA-A171-A663B50657D1}" sibTransId="{C5FB3EF1-6E7C-4CAE-A1A5-0F69B11C6FCF}"/>
    <dgm:cxn modelId="{A271873C-A9BC-47C3-94A3-22B9749C3541}" srcId="{4AA6A462-BDE8-4C6E-969E-8ABE8B550B1D}" destId="{6B2AD239-B328-45FA-B235-B087D36ED489}" srcOrd="2" destOrd="0" parTransId="{FBCEA485-09BA-4933-9906-6660BF29602E}" sibTransId="{C4E6DF6C-29D1-4F1E-99FA-4F765DEED63C}"/>
    <dgm:cxn modelId="{BF02FFBE-8989-4718-AB5F-4166290716EC}" srcId="{4AA6A462-BDE8-4C6E-969E-8ABE8B550B1D}" destId="{F0C3771D-D285-4380-893A-9E7ED5D6779D}" srcOrd="1" destOrd="0" parTransId="{4CC0E613-6AB3-4BCD-BE8E-888098137C03}" sibTransId="{0467A164-4AA5-48C1-A23C-A4B39F44CF7D}"/>
    <dgm:cxn modelId="{BCAC139B-3BCD-429B-9C5C-817E266F58A6}" type="presOf" srcId="{C7F35FD8-CB0D-46EB-8D2A-E9A761E9971F}" destId="{C09D6071-3578-4D07-87D9-D8A9438DA82A}" srcOrd="0" destOrd="0" presId="urn:microsoft.com/office/officeart/2005/8/layout/vList2"/>
    <dgm:cxn modelId="{602666AF-DEC8-4655-BEAE-513C5584068E}" type="presOf" srcId="{E0A553A1-2A4E-40C8-B33D-B6AC188F5F29}" destId="{F4853D67-0675-4B1C-8852-996BC5516FC1}" srcOrd="0" destOrd="0" presId="urn:microsoft.com/office/officeart/2005/8/layout/vList2"/>
    <dgm:cxn modelId="{BA7FE982-B7F3-43D2-871B-3208F309442A}" srcId="{B26B7B03-87F1-41D5-89CF-F749FF73DB9E}" destId="{D3E726E3-05DC-41CB-9D49-9C397BD4BAA9}" srcOrd="0" destOrd="0" parTransId="{A5FC2B78-0C72-4D4C-B612-ECE26D1F2ADC}" sibTransId="{AEBA6A47-913F-45F0-AA4F-EB674E0E5062}"/>
    <dgm:cxn modelId="{9D24532B-9389-4D8C-9BFE-C0BF98D4D01A}" type="presOf" srcId="{B5B3766A-5769-4EB1-BF75-1BD85DCB0C50}" destId="{DBEADC75-11B5-423E-8ABA-CDF0BA994BCE}" srcOrd="0" destOrd="0" presId="urn:microsoft.com/office/officeart/2005/8/layout/vList2"/>
    <dgm:cxn modelId="{347C89B0-5458-40A0-BD23-3F7262295CCE}" srcId="{4AA6A462-BDE8-4C6E-969E-8ABE8B550B1D}" destId="{E0A553A1-2A4E-40C8-B33D-B6AC188F5F29}" srcOrd="3" destOrd="0" parTransId="{DE7C579A-FFC5-439F-91DB-EA6220B4C8F8}" sibTransId="{DFE0AD6F-F7B9-4F1F-AB38-2CED6585D3FE}"/>
    <dgm:cxn modelId="{E0501267-8A67-4644-8BA5-1932DD65FCD0}" srcId="{E0A553A1-2A4E-40C8-B33D-B6AC188F5F29}" destId="{C7F35FD8-CB0D-46EB-8D2A-E9A761E9971F}" srcOrd="0" destOrd="0" parTransId="{F83D1C33-1617-46C3-A6CE-D0139B2A8F1C}" sibTransId="{175438EC-BFC2-4E3C-B115-561E663E91F6}"/>
    <dgm:cxn modelId="{45BB5A8F-5D2B-42E3-8A2C-6C8E8078A010}" srcId="{F0C3771D-D285-4380-893A-9E7ED5D6779D}" destId="{5B68A1E3-83E5-4695-AC6A-932551B31274}" srcOrd="0" destOrd="0" parTransId="{59A97DC2-0EDA-4A47-9404-39F6AD18CDD7}" sibTransId="{C5A8288E-82A2-46BD-9B46-9B40BB18FBD7}"/>
    <dgm:cxn modelId="{5563CE94-1FF9-4AF2-A933-CDBDA88691D4}" type="presOf" srcId="{57AB0691-6B34-423E-B18F-CFE438C98893}" destId="{D7EBBDAE-6952-4ED6-868E-898406677E82}" srcOrd="0" destOrd="0" presId="urn:microsoft.com/office/officeart/2005/8/layout/vList2"/>
    <dgm:cxn modelId="{49D20611-8635-4EAA-94AF-657FFEB105BB}" srcId="{4AA6A462-BDE8-4C6E-969E-8ABE8B550B1D}" destId="{B5B3766A-5769-4EB1-BF75-1BD85DCB0C50}" srcOrd="5" destOrd="0" parTransId="{4AC5792C-EC9C-449D-A2C4-91650E7F4270}" sibTransId="{C63E097C-6F6D-4D09-92CE-D707A085F6B7}"/>
    <dgm:cxn modelId="{374C60B2-96C2-4FA1-BE78-CC163486859A}" srcId="{57AB0691-6B34-423E-B18F-CFE438C98893}" destId="{31D6C008-8B98-4E2A-B2E2-40FB746119F5}" srcOrd="0" destOrd="0" parTransId="{49C310A8-8C48-4FD5-9D46-FCCF488B80E2}" sibTransId="{B34C91B3-D4C6-4629-B9B4-4F7F26F2B515}"/>
    <dgm:cxn modelId="{F4A6CDE3-F435-4415-91AC-6478B7DEBA09}" srcId="{6B2AD239-B328-45FA-B235-B087D36ED489}" destId="{6A6FC257-5A50-44C3-B9B6-79AB246E6AF6}" srcOrd="0" destOrd="0" parTransId="{C480B0C4-4E68-476B-8746-3BDE0FB519C8}" sibTransId="{BA65B59F-898C-40A8-BB86-816BF36BCF92}"/>
    <dgm:cxn modelId="{3F8AB989-A37E-4AD9-9507-C6649F57D834}" type="presOf" srcId="{969EE69A-509D-4E36-A182-B628FCF492CD}" destId="{49BA2E58-0223-48F9-9DFD-93735610914A}" srcOrd="0" destOrd="0" presId="urn:microsoft.com/office/officeart/2005/8/layout/vList2"/>
    <dgm:cxn modelId="{92570019-401E-4173-B051-70A166B26FCC}" type="presOf" srcId="{B26B7B03-87F1-41D5-89CF-F749FF73DB9E}" destId="{78E37730-C84B-49ED-80B9-82BDE8636E43}" srcOrd="0" destOrd="0" presId="urn:microsoft.com/office/officeart/2005/8/layout/vList2"/>
    <dgm:cxn modelId="{F4ED776A-7D57-44FC-A0B3-264CBB5ECEF0}" type="presOf" srcId="{31D6C008-8B98-4E2A-B2E2-40FB746119F5}" destId="{A4729887-D5DE-4085-99EE-604841CADD20}" srcOrd="0" destOrd="0" presId="urn:microsoft.com/office/officeart/2005/8/layout/vList2"/>
    <dgm:cxn modelId="{D0828A53-255F-49DD-80D2-5E1658BC9B61}" type="presOf" srcId="{F0C3771D-D285-4380-893A-9E7ED5D6779D}" destId="{4FCE1112-351C-44EE-B678-6C2FD63C71D8}" srcOrd="0" destOrd="0" presId="urn:microsoft.com/office/officeart/2005/8/layout/vList2"/>
    <dgm:cxn modelId="{C3457790-97DF-4993-B1C9-E40287A1DD65}" type="presOf" srcId="{D3E726E3-05DC-41CB-9D49-9C397BD4BAA9}" destId="{CBF02C59-87B8-4D15-BBC4-7EE816B0585E}" srcOrd="0" destOrd="0" presId="urn:microsoft.com/office/officeart/2005/8/layout/vList2"/>
    <dgm:cxn modelId="{97496960-CC81-40C1-9B30-43D6F82A79C7}" srcId="{4AA6A462-BDE8-4C6E-969E-8ABE8B550B1D}" destId="{57AB0691-6B34-423E-B18F-CFE438C98893}" srcOrd="4" destOrd="0" parTransId="{8E50633A-5864-4178-842B-9A34AAA35B2C}" sibTransId="{9329B28A-B213-4387-8E72-7368589868D2}"/>
    <dgm:cxn modelId="{3A836746-39FA-475F-8410-F011DAC9A6D8}" type="presOf" srcId="{6B2AD239-B328-45FA-B235-B087D36ED489}" destId="{1705989A-A5D8-4D41-8861-03586B87EA37}" srcOrd="0" destOrd="0" presId="urn:microsoft.com/office/officeart/2005/8/layout/vList2"/>
    <dgm:cxn modelId="{27119D24-8751-4EE0-B840-74BEE4915995}" type="presParOf" srcId="{AE2747C8-DB86-4160-A0A8-E5C5AE929B82}" destId="{78E37730-C84B-49ED-80B9-82BDE8636E43}" srcOrd="0" destOrd="0" presId="urn:microsoft.com/office/officeart/2005/8/layout/vList2"/>
    <dgm:cxn modelId="{A08A5661-5F0F-4BEF-9D7B-B49EF93B43A8}" type="presParOf" srcId="{AE2747C8-DB86-4160-A0A8-E5C5AE929B82}" destId="{CBF02C59-87B8-4D15-BBC4-7EE816B0585E}" srcOrd="1" destOrd="0" presId="urn:microsoft.com/office/officeart/2005/8/layout/vList2"/>
    <dgm:cxn modelId="{47E0E86F-941B-4AE7-A140-0401141D8302}" type="presParOf" srcId="{AE2747C8-DB86-4160-A0A8-E5C5AE929B82}" destId="{4FCE1112-351C-44EE-B678-6C2FD63C71D8}" srcOrd="2" destOrd="0" presId="urn:microsoft.com/office/officeart/2005/8/layout/vList2"/>
    <dgm:cxn modelId="{908E97DB-B5AC-44E7-BFB6-729F1C108645}" type="presParOf" srcId="{AE2747C8-DB86-4160-A0A8-E5C5AE929B82}" destId="{4CD79569-7591-4915-84D1-91653CA7A0F3}" srcOrd="3" destOrd="0" presId="urn:microsoft.com/office/officeart/2005/8/layout/vList2"/>
    <dgm:cxn modelId="{5DE1E41C-771C-4C21-BFE4-3ADC4BA3FB7A}" type="presParOf" srcId="{AE2747C8-DB86-4160-A0A8-E5C5AE929B82}" destId="{1705989A-A5D8-4D41-8861-03586B87EA37}" srcOrd="4" destOrd="0" presId="urn:microsoft.com/office/officeart/2005/8/layout/vList2"/>
    <dgm:cxn modelId="{F0109CF0-5AAF-4841-8105-1F665A641C66}" type="presParOf" srcId="{AE2747C8-DB86-4160-A0A8-E5C5AE929B82}" destId="{58EFA1D9-C126-46A6-8B19-E07747F1EF2C}" srcOrd="5" destOrd="0" presId="urn:microsoft.com/office/officeart/2005/8/layout/vList2"/>
    <dgm:cxn modelId="{2AC8EA28-44AD-41B5-AEDF-89B9E9797322}" type="presParOf" srcId="{AE2747C8-DB86-4160-A0A8-E5C5AE929B82}" destId="{F4853D67-0675-4B1C-8852-996BC5516FC1}" srcOrd="6" destOrd="0" presId="urn:microsoft.com/office/officeart/2005/8/layout/vList2"/>
    <dgm:cxn modelId="{2223E7D8-9453-46B9-9871-0703F669B92F}" type="presParOf" srcId="{AE2747C8-DB86-4160-A0A8-E5C5AE929B82}" destId="{C09D6071-3578-4D07-87D9-D8A9438DA82A}" srcOrd="7" destOrd="0" presId="urn:microsoft.com/office/officeart/2005/8/layout/vList2"/>
    <dgm:cxn modelId="{BF8837F7-EB7D-427F-BCA9-C1818B41B7EC}" type="presParOf" srcId="{AE2747C8-DB86-4160-A0A8-E5C5AE929B82}" destId="{D7EBBDAE-6952-4ED6-868E-898406677E82}" srcOrd="8" destOrd="0" presId="urn:microsoft.com/office/officeart/2005/8/layout/vList2"/>
    <dgm:cxn modelId="{3C24AE88-2598-483F-8C5F-76BC037B3519}" type="presParOf" srcId="{AE2747C8-DB86-4160-A0A8-E5C5AE929B82}" destId="{A4729887-D5DE-4085-99EE-604841CADD20}" srcOrd="9" destOrd="0" presId="urn:microsoft.com/office/officeart/2005/8/layout/vList2"/>
    <dgm:cxn modelId="{8458DBFB-0291-487E-9849-620A7866EFB9}" type="presParOf" srcId="{AE2747C8-DB86-4160-A0A8-E5C5AE929B82}" destId="{DBEADC75-11B5-423E-8ABA-CDF0BA994BCE}" srcOrd="10" destOrd="0" presId="urn:microsoft.com/office/officeart/2005/8/layout/vList2"/>
    <dgm:cxn modelId="{C08C3F6A-A1C4-4392-98C8-3B1B6D04B7EA}" type="presParOf" srcId="{AE2747C8-DB86-4160-A0A8-E5C5AE929B82}" destId="{49BA2E58-0223-48F9-9DFD-93735610914A}" srcOrd="1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4D6150-07D9-443D-83EE-27F7B49F69D2}">
      <dsp:nvSpPr>
        <dsp:cNvPr id="0" name=""/>
        <dsp:cNvSpPr/>
      </dsp:nvSpPr>
      <dsp:spPr>
        <a:xfrm>
          <a:off x="1450910" y="293245"/>
          <a:ext cx="3889629" cy="3889629"/>
        </a:xfrm>
        <a:prstGeom prst="pie">
          <a:avLst>
            <a:gd name="adj1" fmla="val 16200000"/>
            <a:gd name="adj2" fmla="val 1928571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1.</a:t>
          </a:r>
          <a:r>
            <a:rPr lang="ru-RU" sz="1200" b="1" kern="1200" dirty="0" smtClean="0"/>
            <a:t> </a:t>
          </a:r>
          <a:r>
            <a:rPr lang="ru-RU" sz="1100" b="1" kern="1200" dirty="0" smtClean="0"/>
            <a:t>Составление</a:t>
          </a:r>
          <a:r>
            <a:rPr lang="en-US" sz="1100" b="1" kern="1200" dirty="0" smtClean="0"/>
            <a:t> </a:t>
          </a:r>
          <a:r>
            <a:rPr lang="ru-RU" sz="1100" b="1" kern="1200" dirty="0" smtClean="0"/>
            <a:t>проекта бюджета очередного года – ГРБС, ФО, ГАДБ</a:t>
          </a:r>
          <a:endParaRPr lang="ru-RU" sz="1100" b="1" kern="1200" dirty="0"/>
        </a:p>
      </dsp:txBody>
      <dsp:txXfrm>
        <a:off x="3494354" y="654425"/>
        <a:ext cx="926102" cy="740881"/>
      </dsp:txXfrm>
    </dsp:sp>
    <dsp:sp modelId="{C05BCAB1-C210-4D29-A026-4280E164710A}">
      <dsp:nvSpPr>
        <dsp:cNvPr id="0" name=""/>
        <dsp:cNvSpPr/>
      </dsp:nvSpPr>
      <dsp:spPr>
        <a:xfrm>
          <a:off x="1500919" y="355757"/>
          <a:ext cx="3889629" cy="3889629"/>
        </a:xfrm>
        <a:prstGeom prst="pie">
          <a:avLst>
            <a:gd name="adj1" fmla="val 19285716"/>
            <a:gd name="adj2" fmla="val 77142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2.</a:t>
          </a:r>
          <a:r>
            <a:rPr lang="ru-RU" sz="1100" b="1" kern="1200" dirty="0" smtClean="0"/>
            <a:t> </a:t>
          </a:r>
          <a:r>
            <a:rPr lang="ru-RU" sz="1000" b="1" kern="1200" dirty="0" smtClean="0"/>
            <a:t>Рассмотрение проекта бюджета очередного года – СНД, </a:t>
          </a:r>
          <a:r>
            <a:rPr lang="ru-RU" sz="1000" b="1" kern="1200" dirty="0" smtClean="0">
              <a:solidFill>
                <a:srgbClr val="FF0000"/>
              </a:solidFill>
            </a:rPr>
            <a:t>публичные слушания</a:t>
          </a:r>
          <a:endParaRPr lang="ru-RU" sz="1000" b="1" kern="1200" dirty="0">
            <a:solidFill>
              <a:srgbClr val="FF0000"/>
            </a:solidFill>
          </a:endParaRPr>
        </a:p>
      </dsp:txBody>
      <dsp:txXfrm>
        <a:off x="4142626" y="1765747"/>
        <a:ext cx="1065017" cy="648271"/>
      </dsp:txXfrm>
    </dsp:sp>
    <dsp:sp modelId="{24A959FA-1D21-4704-B1FF-F3624A501DEB}">
      <dsp:nvSpPr>
        <dsp:cNvPr id="0" name=""/>
        <dsp:cNvSpPr/>
      </dsp:nvSpPr>
      <dsp:spPr>
        <a:xfrm>
          <a:off x="1482860" y="434475"/>
          <a:ext cx="3889629" cy="3889629"/>
        </a:xfrm>
        <a:prstGeom prst="pie">
          <a:avLst>
            <a:gd name="adj1" fmla="val 771428"/>
            <a:gd name="adj2" fmla="val 385714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3.</a:t>
          </a:r>
          <a:r>
            <a:rPr lang="ru-RU" sz="1200" b="1" kern="1200" smtClean="0"/>
            <a:t> </a:t>
          </a:r>
          <a:r>
            <a:rPr lang="ru-RU" sz="1100" b="1" kern="1200" smtClean="0"/>
            <a:t>Утверждение бюджета очередного года –СНД</a:t>
          </a:r>
          <a:endParaRPr lang="ru-RU" sz="1100" b="1" kern="1200" dirty="0"/>
        </a:p>
      </dsp:txBody>
      <dsp:txXfrm>
        <a:off x="3980558" y="2738154"/>
        <a:ext cx="926102" cy="717729"/>
      </dsp:txXfrm>
    </dsp:sp>
    <dsp:sp modelId="{8A44E62B-2290-462A-9CB9-1486F0D7772B}">
      <dsp:nvSpPr>
        <dsp:cNvPr id="0" name=""/>
        <dsp:cNvSpPr/>
      </dsp:nvSpPr>
      <dsp:spPr>
        <a:xfrm>
          <a:off x="1415331" y="463447"/>
          <a:ext cx="3889629" cy="3889629"/>
        </a:xfrm>
        <a:prstGeom prst="pie">
          <a:avLst>
            <a:gd name="adj1" fmla="val 3857226"/>
            <a:gd name="adj2" fmla="val 694285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4.</a:t>
          </a:r>
          <a:r>
            <a:rPr lang="ru-RU" sz="1200" b="1" kern="1200" dirty="0" smtClean="0"/>
            <a:t> </a:t>
          </a:r>
          <a:r>
            <a:rPr lang="ru-RU" sz="1000" b="1" kern="1200" dirty="0" smtClean="0"/>
            <a:t>Исполнение бюджета в текущем году – ГРБС, ФО, ГАДБ</a:t>
          </a:r>
          <a:endParaRPr lang="ru-RU" sz="1100" b="1" kern="1200" dirty="0"/>
        </a:p>
      </dsp:txBody>
      <dsp:txXfrm>
        <a:off x="2908671" y="3519585"/>
        <a:ext cx="902949" cy="648271"/>
      </dsp:txXfrm>
    </dsp:sp>
    <dsp:sp modelId="{11D4A354-65EB-432D-9EEC-AB1EF9A3E270}">
      <dsp:nvSpPr>
        <dsp:cNvPr id="0" name=""/>
        <dsp:cNvSpPr/>
      </dsp:nvSpPr>
      <dsp:spPr>
        <a:xfrm>
          <a:off x="1264019" y="434475"/>
          <a:ext cx="4038368" cy="3889629"/>
        </a:xfrm>
        <a:prstGeom prst="pie">
          <a:avLst>
            <a:gd name="adj1" fmla="val 6942858"/>
            <a:gd name="adj2" fmla="val 1002857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 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5.</a:t>
          </a:r>
          <a:r>
            <a:rPr lang="en-US" sz="1400" b="1" kern="1200" dirty="0" smtClean="0"/>
            <a:t> </a:t>
          </a:r>
          <a:r>
            <a:rPr lang="ru-RU" sz="1400" b="1" kern="1200" dirty="0" smtClean="0"/>
            <a:t>  </a:t>
          </a:r>
          <a:r>
            <a:rPr lang="ru-RU" sz="1000" b="1" kern="1200" dirty="0" smtClean="0"/>
            <a:t>Формирование отчета об исполнении бюджета – ФО, ГРБС, ГАДБ</a:t>
          </a:r>
          <a:endParaRPr lang="ru-RU" sz="1000" b="1" kern="1200" dirty="0"/>
        </a:p>
      </dsp:txBody>
      <dsp:txXfrm>
        <a:off x="1747661" y="2738154"/>
        <a:ext cx="961516" cy="717729"/>
      </dsp:txXfrm>
    </dsp:sp>
    <dsp:sp modelId="{AF9122B7-32C0-487B-8918-78F73237B499}">
      <dsp:nvSpPr>
        <dsp:cNvPr id="0" name=""/>
        <dsp:cNvSpPr/>
      </dsp:nvSpPr>
      <dsp:spPr>
        <a:xfrm>
          <a:off x="1320329" y="355757"/>
          <a:ext cx="3889629" cy="3889629"/>
        </a:xfrm>
        <a:prstGeom prst="pie">
          <a:avLst>
            <a:gd name="adj1" fmla="val 10028574"/>
            <a:gd name="adj2" fmla="val 131142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6. </a:t>
          </a:r>
          <a:r>
            <a:rPr lang="ru-RU" sz="1000" b="1" kern="1200" dirty="0" smtClean="0"/>
            <a:t>Подготовка заключения на годовой отчёт об исполнении бюджета – КГК</a:t>
          </a:r>
          <a:endParaRPr lang="ru-RU" sz="1000" b="1" kern="1200" dirty="0"/>
        </a:p>
      </dsp:txBody>
      <dsp:txXfrm>
        <a:off x="1503235" y="1765747"/>
        <a:ext cx="1065017" cy="648271"/>
      </dsp:txXfrm>
    </dsp:sp>
    <dsp:sp modelId="{3C4B0C10-C016-40D2-83A1-174F381D9117}">
      <dsp:nvSpPr>
        <dsp:cNvPr id="0" name=""/>
        <dsp:cNvSpPr/>
      </dsp:nvSpPr>
      <dsp:spPr>
        <a:xfrm>
          <a:off x="1106875" y="271677"/>
          <a:ext cx="4416557" cy="3932765"/>
        </a:xfrm>
        <a:prstGeom prst="pie">
          <a:avLst>
            <a:gd name="adj1" fmla="val 13114284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7. </a:t>
          </a:r>
          <a:r>
            <a:rPr lang="ru-RU" sz="1000" b="1" kern="1200" dirty="0" smtClean="0"/>
            <a:t>Утверждение отчета об исполнении бюджета – СНД,</a:t>
          </a:r>
          <a:r>
            <a:rPr lang="en-US" sz="1000" b="1" kern="1200" dirty="0" smtClean="0"/>
            <a:t> </a:t>
          </a:r>
          <a:r>
            <a:rPr lang="ru-RU" sz="1000" b="1" kern="1200" dirty="0" smtClean="0">
              <a:solidFill>
                <a:srgbClr val="FF0000"/>
              </a:solidFill>
            </a:rPr>
            <a:t>публичные</a:t>
          </a:r>
          <a:r>
            <a:rPr lang="en-US" sz="1000" b="1" kern="1200" dirty="0" smtClean="0">
              <a:solidFill>
                <a:srgbClr val="FF0000"/>
              </a:solidFill>
            </a:rPr>
            <a:t> </a:t>
          </a:r>
          <a:r>
            <a:rPr lang="ru-RU" sz="1000" b="1" kern="1200" dirty="0" smtClean="0">
              <a:solidFill>
                <a:srgbClr val="FF0000"/>
              </a:solidFill>
            </a:rPr>
            <a:t>слушания</a:t>
          </a:r>
          <a:endParaRPr lang="ru-RU" sz="1000" b="1" kern="1200" dirty="0">
            <a:solidFill>
              <a:srgbClr val="FF0000"/>
            </a:solidFill>
          </a:endParaRPr>
        </a:p>
      </dsp:txBody>
      <dsp:txXfrm>
        <a:off x="2151601" y="636862"/>
        <a:ext cx="1051561" cy="749098"/>
      </dsp:txXfrm>
    </dsp:sp>
    <dsp:sp modelId="{7AF19E85-7499-44FB-80FD-A6F58713B033}">
      <dsp:nvSpPr>
        <dsp:cNvPr id="0" name=""/>
        <dsp:cNvSpPr/>
      </dsp:nvSpPr>
      <dsp:spPr>
        <a:xfrm>
          <a:off x="1241839" y="-21982"/>
          <a:ext cx="4371202" cy="4371202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117077E-B438-45E2-B3AD-34F38CBDD0AC}">
      <dsp:nvSpPr>
        <dsp:cNvPr id="0" name=""/>
        <dsp:cNvSpPr/>
      </dsp:nvSpPr>
      <dsp:spPr>
        <a:xfrm>
          <a:off x="1313407" y="94003"/>
          <a:ext cx="4371202" cy="4371202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154D0DB-CF90-486B-A397-D41B52E6D0BB}">
      <dsp:nvSpPr>
        <dsp:cNvPr id="0" name=""/>
        <dsp:cNvSpPr/>
      </dsp:nvSpPr>
      <dsp:spPr>
        <a:xfrm>
          <a:off x="1295284" y="268224"/>
          <a:ext cx="4371202" cy="4371202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420AD62-FFF8-4455-AEE9-5C85DF63D5F4}">
      <dsp:nvSpPr>
        <dsp:cNvPr id="0" name=""/>
        <dsp:cNvSpPr/>
      </dsp:nvSpPr>
      <dsp:spPr>
        <a:xfrm>
          <a:off x="1195788" y="275713"/>
          <a:ext cx="4371202" cy="4371202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E3D2FBB-BF8F-491E-9B0F-76755833E042}">
      <dsp:nvSpPr>
        <dsp:cNvPr id="0" name=""/>
        <dsp:cNvSpPr/>
      </dsp:nvSpPr>
      <dsp:spPr>
        <a:xfrm>
          <a:off x="1043677" y="289425"/>
          <a:ext cx="4371202" cy="4371202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8C35D83-189F-40B1-B8FD-90B2D5A66BA7}">
      <dsp:nvSpPr>
        <dsp:cNvPr id="0" name=""/>
        <dsp:cNvSpPr/>
      </dsp:nvSpPr>
      <dsp:spPr>
        <a:xfrm>
          <a:off x="962449" y="104625"/>
          <a:ext cx="4371202" cy="4371202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19738D7-FBFA-4214-BD8B-A448300469B5}">
      <dsp:nvSpPr>
        <dsp:cNvPr id="0" name=""/>
        <dsp:cNvSpPr/>
      </dsp:nvSpPr>
      <dsp:spPr>
        <a:xfrm>
          <a:off x="1063202" y="-43428"/>
          <a:ext cx="4371202" cy="4371202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C725C3-1544-4436-9F38-BA366382351D}">
      <dsp:nvSpPr>
        <dsp:cNvPr id="0" name=""/>
        <dsp:cNvSpPr/>
      </dsp:nvSpPr>
      <dsp:spPr>
        <a:xfrm>
          <a:off x="-48082" y="0"/>
          <a:ext cx="1057468" cy="865138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561758-F9D4-42F3-AF31-33436BCC9BB7}">
      <dsp:nvSpPr>
        <dsp:cNvPr id="0" name=""/>
        <dsp:cNvSpPr/>
      </dsp:nvSpPr>
      <dsp:spPr>
        <a:xfrm>
          <a:off x="480651" y="0"/>
          <a:ext cx="3810662" cy="86513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2"/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Структура межбюджетных трансфертов на 2022 год</a:t>
          </a:r>
        </a:p>
      </dsp:txBody>
      <dsp:txXfrm>
        <a:off x="480651" y="0"/>
        <a:ext cx="3810662" cy="86513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37CC73-2924-4C7B-A58E-764301FC7606}">
      <dsp:nvSpPr>
        <dsp:cNvPr id="0" name=""/>
        <dsp:cNvSpPr/>
      </dsp:nvSpPr>
      <dsp:spPr>
        <a:xfrm>
          <a:off x="-3669" y="0"/>
          <a:ext cx="1548316" cy="1533639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DD8733-DC63-45AC-A3B5-6C0BB0FC1F11}">
      <dsp:nvSpPr>
        <dsp:cNvPr id="0" name=""/>
        <dsp:cNvSpPr/>
      </dsp:nvSpPr>
      <dsp:spPr>
        <a:xfrm>
          <a:off x="770489" y="0"/>
          <a:ext cx="2416738" cy="153363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solidFill>
                <a:schemeClr val="tx2">
                  <a:lumMod val="50000"/>
                </a:schemeClr>
              </a:solidFill>
            </a:rPr>
            <a:t>Бюджет на 2022–2024 гг. сформирован с использованием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solidFill>
                <a:schemeClr val="tx2">
                  <a:lumMod val="50000"/>
                </a:schemeClr>
              </a:solidFill>
            </a:rPr>
            <a:t>программно-целевого метода планирования</a:t>
          </a:r>
        </a:p>
      </dsp:txBody>
      <dsp:txXfrm>
        <a:off x="770489" y="0"/>
        <a:ext cx="2416738" cy="728478"/>
      </dsp:txXfrm>
    </dsp:sp>
    <dsp:sp modelId="{B2165108-2E2A-4F3F-8FAC-C520D9A78F82}">
      <dsp:nvSpPr>
        <dsp:cNvPr id="0" name=""/>
        <dsp:cNvSpPr/>
      </dsp:nvSpPr>
      <dsp:spPr>
        <a:xfrm>
          <a:off x="406249" y="728478"/>
          <a:ext cx="728478" cy="728478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579427-9DF3-4AFF-84D0-DE359857D005}">
      <dsp:nvSpPr>
        <dsp:cNvPr id="0" name=""/>
        <dsp:cNvSpPr/>
      </dsp:nvSpPr>
      <dsp:spPr>
        <a:xfrm>
          <a:off x="770489" y="750169"/>
          <a:ext cx="2416738" cy="68509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chemeClr val="tx2">
                  <a:lumMod val="50000"/>
                </a:schemeClr>
              </a:solidFill>
            </a:rPr>
            <a:t>Предусмотрена реализация 20 муниципальных программ</a:t>
          </a:r>
          <a:endParaRPr lang="ru-RU" sz="10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770489" y="750169"/>
        <a:ext cx="2416738" cy="68509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0.44615</cdr:x>
      <cdr:y>0.10769</cdr:y>
    </cdr:from>
    <cdr:to>
      <cdr:x>0.47692</cdr:x>
      <cdr:y>0.15385</cdr:y>
    </cdr:to>
    <cdr:sp macro="" textlink="">
      <cdr:nvSpPr>
        <cdr:cNvPr id="5" name="Прямая соединительная линия 4"/>
        <cdr:cNvSpPr/>
      </cdr:nvSpPr>
      <cdr:spPr>
        <a:xfrm xmlns:a="http://schemas.openxmlformats.org/drawingml/2006/main">
          <a:off x="2088232" y="504056"/>
          <a:ext cx="144016" cy="216024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0.29231</cdr:x>
      <cdr:y>0.10769</cdr:y>
    </cdr:from>
    <cdr:to>
      <cdr:x>0.44615</cdr:x>
      <cdr:y>0.10769</cdr:y>
    </cdr:to>
    <cdr:sp macro="" textlink="">
      <cdr:nvSpPr>
        <cdr:cNvPr id="7" name="Прямая соединительная линия 6"/>
        <cdr:cNvSpPr/>
      </cdr:nvSpPr>
      <cdr:spPr>
        <a:xfrm xmlns:a="http://schemas.openxmlformats.org/drawingml/2006/main">
          <a:off x="1368152" y="504056"/>
          <a:ext cx="72008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0.56923</cdr:x>
      <cdr:y>0.10769</cdr:y>
    </cdr:from>
    <cdr:to>
      <cdr:x>0.72308</cdr:x>
      <cdr:y>0.10769</cdr:y>
    </cdr:to>
    <cdr:sp macro="" textlink="">
      <cdr:nvSpPr>
        <cdr:cNvPr id="9" name="Прямая соединительная линия 8"/>
        <cdr:cNvSpPr/>
      </cdr:nvSpPr>
      <cdr:spPr>
        <a:xfrm xmlns:a="http://schemas.openxmlformats.org/drawingml/2006/main">
          <a:off x="2664296" y="504056"/>
          <a:ext cx="72008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0.53846</cdr:x>
      <cdr:y>0.10769</cdr:y>
    </cdr:from>
    <cdr:to>
      <cdr:x>0.56923</cdr:x>
      <cdr:y>0.16923</cdr:y>
    </cdr:to>
    <cdr:sp macro="" textlink="">
      <cdr:nvSpPr>
        <cdr:cNvPr id="11" name="Прямая соединительная линия 10"/>
        <cdr:cNvSpPr/>
      </cdr:nvSpPr>
      <cdr:spPr>
        <a:xfrm xmlns:a="http://schemas.openxmlformats.org/drawingml/2006/main" flipH="1">
          <a:off x="2520280" y="504056"/>
          <a:ext cx="144016" cy="288032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latin typeface="Calibri" pitchFamily="34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0.0784</cdr:x>
      <cdr:y>0.39082</cdr:y>
    </cdr:from>
    <cdr:to>
      <cdr:x>0.29787</cdr:x>
      <cdr:y>0.51137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1467" y="1097536"/>
          <a:ext cx="647934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b="1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8 512</a:t>
          </a:r>
        </a:p>
      </cdr:txBody>
    </cdr:sp>
  </cdr:relSizeAnchor>
  <cdr:relSizeAnchor xmlns:cdr="http://schemas.openxmlformats.org/drawingml/2006/chartDrawing">
    <cdr:from>
      <cdr:x>0.51453</cdr:x>
      <cdr:y>0.59905</cdr:y>
    </cdr:from>
    <cdr:to>
      <cdr:x>0.76929</cdr:x>
      <cdr:y>0.71961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19072" y="1682327"/>
          <a:ext cx="75213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b="1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13 426</a:t>
          </a: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0.07788</cdr:x>
      <cdr:y>0.88815</cdr:y>
    </cdr:from>
    <cdr:to>
      <cdr:x>0.14427</cdr:x>
      <cdr:y>0.94767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7920" y="4888954"/>
          <a:ext cx="288032" cy="3276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>
              <a:latin typeface="Calibri" pitchFamily="34" charset="0"/>
              <a:ea typeface="Tahoma" pitchFamily="34" charset="0"/>
              <a:cs typeface="Tahoma" pitchFamily="34" charset="0"/>
            </a:rPr>
            <a:t>6</a:t>
          </a:r>
        </a:p>
      </cdr:txBody>
    </cdr:sp>
  </cdr:relSizeAnchor>
  <cdr:relSizeAnchor xmlns:cdr="http://schemas.openxmlformats.org/drawingml/2006/chartDrawing">
    <cdr:from>
      <cdr:x>0.07352</cdr:x>
      <cdr:y>0.93102</cdr:y>
    </cdr:from>
    <cdr:to>
      <cdr:x>0.13991</cdr:x>
      <cdr:y>0.99054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318977" y="5124893"/>
          <a:ext cx="288059" cy="3276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1200" dirty="0">
              <a:latin typeface="Calibri" pitchFamily="34" charset="0"/>
              <a:ea typeface="Tahoma" pitchFamily="34" charset="0"/>
              <a:cs typeface="Tahoma" pitchFamily="34" charset="0"/>
            </a:rPr>
            <a:t>3</a:t>
          </a: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0.49941</cdr:x>
      <cdr:y>0.41306</cdr:y>
    </cdr:from>
    <cdr:to>
      <cdr:x>0.79567</cdr:x>
      <cdr:y>0.64986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32478" y="616945"/>
          <a:ext cx="612475" cy="3536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Calibri" pitchFamily="34" charset="0"/>
            </a:rPr>
            <a:t>98 %</a:t>
          </a:r>
          <a:endParaRPr lang="ru-RU" sz="1400" dirty="0">
            <a:latin typeface="Calibri" pitchFamily="34" charset="0"/>
          </a:endParaRP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0.35689</cdr:x>
      <cdr:y>0.37931</cdr:y>
    </cdr:from>
    <cdr:to>
      <cdr:x>0.64958</cdr:x>
      <cdr:y>0.56681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52128" y="792087"/>
          <a:ext cx="944867" cy="3915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b="1" dirty="0" smtClean="0">
              <a:latin typeface="Calibri" pitchFamily="34" charset="0"/>
            </a:rPr>
            <a:t>2023</a:t>
          </a:r>
          <a:endParaRPr lang="ru-RU" sz="2800" b="1" dirty="0">
            <a:latin typeface="Calibri" pitchFamily="34" charset="0"/>
          </a:endParaRPr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0.33795</cdr:x>
      <cdr:y>0.41379</cdr:y>
    </cdr:from>
    <cdr:to>
      <cdr:x>0.63064</cdr:x>
      <cdr:y>0.60129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07682" y="914470"/>
          <a:ext cx="786126" cy="4143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b="1" dirty="0" smtClean="0">
              <a:latin typeface="Calibri" pitchFamily="34" charset="0"/>
            </a:rPr>
            <a:t>2024</a:t>
          </a:r>
          <a:endParaRPr lang="ru-RU" sz="2800" b="1" dirty="0">
            <a:latin typeface="Calibri" pitchFamily="34" charset="0"/>
          </a:endParaRPr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0.33333</cdr:x>
      <cdr:y>0.37931</cdr:y>
    </cdr:from>
    <cdr:to>
      <cdr:x>0.62602</cdr:x>
      <cdr:y>0.56681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36104" y="792087"/>
          <a:ext cx="821965" cy="3915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b="1" dirty="0" smtClean="0">
              <a:latin typeface="Calibri" pitchFamily="34" charset="0"/>
            </a:rPr>
            <a:t>2022</a:t>
          </a:r>
        </a:p>
        <a:p xmlns:a="http://schemas.openxmlformats.org/drawingml/2006/main">
          <a:endParaRPr lang="ru-RU" sz="2800" b="1" dirty="0">
            <a:latin typeface="Calibri" pitchFamily="34" charset="0"/>
          </a:endParaRPr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0.11054</cdr:x>
      <cdr:y>0.2784</cdr:y>
    </cdr:from>
    <cdr:to>
      <cdr:x>0.17255</cdr:x>
      <cdr:y>0.34195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77848" y="1483007"/>
          <a:ext cx="548548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28,8</a:t>
          </a:r>
        </a:p>
      </cdr:txBody>
    </cdr:sp>
  </cdr:relSizeAnchor>
  <cdr:relSizeAnchor xmlns:cdr="http://schemas.openxmlformats.org/drawingml/2006/chartDrawing">
    <cdr:from>
      <cdr:x>0.25891</cdr:x>
      <cdr:y>0.28082</cdr:y>
    </cdr:from>
    <cdr:to>
      <cdr:x>0.32092</cdr:x>
      <cdr:y>0.34438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290399" y="1495909"/>
          <a:ext cx="548548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26,6</a:t>
          </a:r>
        </a:p>
      </cdr:txBody>
    </cdr:sp>
  </cdr:relSizeAnchor>
  <cdr:relSizeAnchor xmlns:cdr="http://schemas.openxmlformats.org/drawingml/2006/chartDrawing">
    <cdr:from>
      <cdr:x>0.56274</cdr:x>
      <cdr:y>0.17753</cdr:y>
    </cdr:from>
    <cdr:to>
      <cdr:x>0.62475</cdr:x>
      <cdr:y>0.24108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4978152" y="945663"/>
          <a:ext cx="548548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28,5</a:t>
          </a:r>
        </a:p>
      </cdr:txBody>
    </cdr:sp>
  </cdr:relSizeAnchor>
  <cdr:relSizeAnchor xmlns:cdr="http://schemas.openxmlformats.org/drawingml/2006/chartDrawing">
    <cdr:from>
      <cdr:x>0.40901</cdr:x>
      <cdr:y>0.17982</cdr:y>
    </cdr:from>
    <cdr:to>
      <cdr:x>0.47101</cdr:x>
      <cdr:y>0.24337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3618179" y="957883"/>
          <a:ext cx="548548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28,5</a:t>
          </a:r>
        </a:p>
      </cdr:txBody>
    </cdr:sp>
  </cdr:relSizeAnchor>
  <cdr:relSizeAnchor xmlns:cdr="http://schemas.openxmlformats.org/drawingml/2006/chartDrawing">
    <cdr:from>
      <cdr:x>0.71456</cdr:x>
      <cdr:y>0.18193</cdr:y>
    </cdr:from>
    <cdr:to>
      <cdr:x>0.77657</cdr:x>
      <cdr:y>0.24549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6321194" y="969128"/>
          <a:ext cx="548548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28,5</a:t>
          </a:r>
        </a:p>
      </cdr:txBody>
    </cdr:sp>
  </cdr:relSizeAnchor>
  <cdr:relSizeAnchor xmlns:cdr="http://schemas.openxmlformats.org/drawingml/2006/chartDrawing">
    <cdr:from>
      <cdr:x>0.10404</cdr:x>
      <cdr:y>0.49856</cdr:y>
    </cdr:from>
    <cdr:to>
      <cdr:x>0.15427</cdr:x>
      <cdr:y>0.56211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920379" y="2655781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0,1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0.25313</cdr:x>
      <cdr:y>0.49286</cdr:y>
    </cdr:from>
    <cdr:to>
      <cdr:x>0.30336</cdr:x>
      <cdr:y>0.55642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2239292" y="2625439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0,7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0.40619</cdr:x>
      <cdr:y>0.34846</cdr:y>
    </cdr:from>
    <cdr:to>
      <cdr:x>0.45642</cdr:x>
      <cdr:y>0.41202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3593288" y="1856240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0,8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0.55632</cdr:x>
      <cdr:y>0.34846</cdr:y>
    </cdr:from>
    <cdr:to>
      <cdr:x>0.60655</cdr:x>
      <cdr:y>0.41202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4921360" y="1856240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0,8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0.71085</cdr:x>
      <cdr:y>0.34846</cdr:y>
    </cdr:from>
    <cdr:to>
      <cdr:x>0.76108</cdr:x>
      <cdr:y>0.41202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6288425" y="1856240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0,8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0.10388</cdr:x>
      <cdr:y>0.55644</cdr:y>
    </cdr:from>
    <cdr:to>
      <cdr:x>0.15411</cdr:x>
      <cdr:y>0.61999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918949" y="2964103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0,9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0.25301</cdr:x>
      <cdr:y>0.561</cdr:y>
    </cdr:from>
    <cdr:to>
      <cdr:x>0.30324</cdr:x>
      <cdr:y>0.62456</cdr:y>
    </cdr:to>
    <cdr:sp macro="" textlink="">
      <cdr:nvSpPr>
        <cdr:cNvPr id="13" name="TextBox 1"/>
        <cdr:cNvSpPr txBox="1"/>
      </cdr:nvSpPr>
      <cdr:spPr>
        <a:xfrm xmlns:a="http://schemas.openxmlformats.org/drawingml/2006/main">
          <a:off x="2238204" y="2988404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0,6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0.412</cdr:x>
      <cdr:y>0.5377</cdr:y>
    </cdr:from>
    <cdr:to>
      <cdr:x>0.46223</cdr:x>
      <cdr:y>0.60125</cdr:y>
    </cdr:to>
    <cdr:sp macro="" textlink="">
      <cdr:nvSpPr>
        <cdr:cNvPr id="14" name="TextBox 1"/>
        <cdr:cNvSpPr txBox="1"/>
      </cdr:nvSpPr>
      <cdr:spPr>
        <a:xfrm xmlns:a="http://schemas.openxmlformats.org/drawingml/2006/main">
          <a:off x="3644655" y="2864274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2,1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0.57263</cdr:x>
      <cdr:y>0.53728</cdr:y>
    </cdr:from>
    <cdr:to>
      <cdr:x>0.62286</cdr:x>
      <cdr:y>0.60084</cdr:y>
    </cdr:to>
    <cdr:sp macro="" textlink="">
      <cdr:nvSpPr>
        <cdr:cNvPr id="15" name="TextBox 1"/>
        <cdr:cNvSpPr txBox="1"/>
      </cdr:nvSpPr>
      <cdr:spPr>
        <a:xfrm xmlns:a="http://schemas.openxmlformats.org/drawingml/2006/main">
          <a:off x="5065646" y="2862063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2,1</a:t>
          </a:r>
        </a:p>
      </cdr:txBody>
    </cdr:sp>
  </cdr:relSizeAnchor>
  <cdr:relSizeAnchor xmlns:cdr="http://schemas.openxmlformats.org/drawingml/2006/chartDrawing">
    <cdr:from>
      <cdr:x>0.71473</cdr:x>
      <cdr:y>0.53856</cdr:y>
    </cdr:from>
    <cdr:to>
      <cdr:x>0.76496</cdr:x>
      <cdr:y>0.60212</cdr:y>
    </cdr:to>
    <cdr:sp macro="" textlink="">
      <cdr:nvSpPr>
        <cdr:cNvPr id="16" name="TextBox 1"/>
        <cdr:cNvSpPr txBox="1"/>
      </cdr:nvSpPr>
      <cdr:spPr>
        <a:xfrm xmlns:a="http://schemas.openxmlformats.org/drawingml/2006/main">
          <a:off x="6322682" y="2868887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2,1</a:t>
          </a:r>
        </a:p>
      </cdr:txBody>
    </cdr:sp>
  </cdr:relSizeAnchor>
  <cdr:relSizeAnchor xmlns:cdr="http://schemas.openxmlformats.org/drawingml/2006/chartDrawing">
    <cdr:from>
      <cdr:x>0.10387</cdr:x>
      <cdr:y>0.65628</cdr:y>
    </cdr:from>
    <cdr:to>
      <cdr:x>0.1541</cdr:x>
      <cdr:y>0.71984</cdr:y>
    </cdr:to>
    <cdr:sp macro="" textlink="">
      <cdr:nvSpPr>
        <cdr:cNvPr id="17" name="TextBox 1"/>
        <cdr:cNvSpPr txBox="1"/>
      </cdr:nvSpPr>
      <cdr:spPr>
        <a:xfrm xmlns:a="http://schemas.openxmlformats.org/drawingml/2006/main">
          <a:off x="918825" y="3495967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2,2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0.25841</cdr:x>
      <cdr:y>0.65665</cdr:y>
    </cdr:from>
    <cdr:to>
      <cdr:x>0.30864</cdr:x>
      <cdr:y>0.72021</cdr:y>
    </cdr:to>
    <cdr:sp macro="" textlink="">
      <cdr:nvSpPr>
        <cdr:cNvPr id="18" name="TextBox 1"/>
        <cdr:cNvSpPr txBox="1"/>
      </cdr:nvSpPr>
      <cdr:spPr>
        <a:xfrm xmlns:a="http://schemas.openxmlformats.org/drawingml/2006/main">
          <a:off x="2285955" y="3497940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2,1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0.40679</cdr:x>
      <cdr:y>0.65138</cdr:y>
    </cdr:from>
    <cdr:to>
      <cdr:x>0.46228</cdr:x>
      <cdr:y>0.71494</cdr:y>
    </cdr:to>
    <cdr:sp macro="" textlink="">
      <cdr:nvSpPr>
        <cdr:cNvPr id="19" name="TextBox 1"/>
        <cdr:cNvSpPr txBox="1"/>
      </cdr:nvSpPr>
      <cdr:spPr>
        <a:xfrm xmlns:a="http://schemas.openxmlformats.org/drawingml/2006/main">
          <a:off x="3598602" y="3469862"/>
          <a:ext cx="49084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2 ,3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0.57304</cdr:x>
      <cdr:y>0.64826</cdr:y>
    </cdr:from>
    <cdr:to>
      <cdr:x>0.62327</cdr:x>
      <cdr:y>0.71181</cdr:y>
    </cdr:to>
    <cdr:sp macro="" textlink="">
      <cdr:nvSpPr>
        <cdr:cNvPr id="20" name="TextBox 1"/>
        <cdr:cNvSpPr txBox="1"/>
      </cdr:nvSpPr>
      <cdr:spPr>
        <a:xfrm xmlns:a="http://schemas.openxmlformats.org/drawingml/2006/main">
          <a:off x="5069298" y="3453219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2,3</a:t>
          </a:r>
        </a:p>
      </cdr:txBody>
    </cdr:sp>
  </cdr:relSizeAnchor>
  <cdr:relSizeAnchor xmlns:cdr="http://schemas.openxmlformats.org/drawingml/2006/chartDrawing">
    <cdr:from>
      <cdr:x>0.71761</cdr:x>
      <cdr:y>0.65066</cdr:y>
    </cdr:from>
    <cdr:to>
      <cdr:x>0.76784</cdr:x>
      <cdr:y>0.71422</cdr:y>
    </cdr:to>
    <cdr:sp macro="" textlink="">
      <cdr:nvSpPr>
        <cdr:cNvPr id="21" name="TextBox 1"/>
        <cdr:cNvSpPr txBox="1"/>
      </cdr:nvSpPr>
      <cdr:spPr>
        <a:xfrm xmlns:a="http://schemas.openxmlformats.org/drawingml/2006/main">
          <a:off x="6348192" y="3466021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2,3</a:t>
          </a:r>
        </a:p>
      </cdr:txBody>
    </cdr:sp>
  </cdr:relSizeAnchor>
  <cdr:relSizeAnchor xmlns:cdr="http://schemas.openxmlformats.org/drawingml/2006/chartDrawing">
    <cdr:from>
      <cdr:x>0.10953</cdr:x>
      <cdr:y>0.7777</cdr:y>
    </cdr:from>
    <cdr:to>
      <cdr:x>0.15976</cdr:x>
      <cdr:y>0.84125</cdr:y>
    </cdr:to>
    <cdr:sp macro="" textlink="">
      <cdr:nvSpPr>
        <cdr:cNvPr id="22" name="TextBox 1"/>
        <cdr:cNvSpPr txBox="1"/>
      </cdr:nvSpPr>
      <cdr:spPr>
        <a:xfrm xmlns:a="http://schemas.openxmlformats.org/drawingml/2006/main">
          <a:off x="968944" y="4142715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0,2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0.26227</cdr:x>
      <cdr:y>0.77571</cdr:y>
    </cdr:from>
    <cdr:to>
      <cdr:x>0.3125</cdr:x>
      <cdr:y>0.83926</cdr:y>
    </cdr:to>
    <cdr:sp macro="" textlink="">
      <cdr:nvSpPr>
        <cdr:cNvPr id="23" name="TextBox 1"/>
        <cdr:cNvSpPr txBox="1"/>
      </cdr:nvSpPr>
      <cdr:spPr>
        <a:xfrm xmlns:a="http://schemas.openxmlformats.org/drawingml/2006/main">
          <a:off x="2320090" y="4132114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0,2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0.41371</cdr:x>
      <cdr:y>0.77699</cdr:y>
    </cdr:from>
    <cdr:to>
      <cdr:x>0.46394</cdr:x>
      <cdr:y>0.84054</cdr:y>
    </cdr:to>
    <cdr:sp macro="" textlink="">
      <cdr:nvSpPr>
        <cdr:cNvPr id="24" name="TextBox 1"/>
        <cdr:cNvSpPr txBox="1"/>
      </cdr:nvSpPr>
      <cdr:spPr>
        <a:xfrm xmlns:a="http://schemas.openxmlformats.org/drawingml/2006/main">
          <a:off x="3659772" y="4138937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0,2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0.56506</cdr:x>
      <cdr:y>0.77898</cdr:y>
    </cdr:from>
    <cdr:to>
      <cdr:x>0.61529</cdr:x>
      <cdr:y>0.84253</cdr:y>
    </cdr:to>
    <cdr:sp macro="" textlink="">
      <cdr:nvSpPr>
        <cdr:cNvPr id="25" name="TextBox 1"/>
        <cdr:cNvSpPr txBox="1"/>
      </cdr:nvSpPr>
      <cdr:spPr>
        <a:xfrm xmlns:a="http://schemas.openxmlformats.org/drawingml/2006/main">
          <a:off x="4998694" y="4149539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0,2</a:t>
          </a:r>
        </a:p>
      </cdr:txBody>
    </cdr:sp>
  </cdr:relSizeAnchor>
  <cdr:relSizeAnchor xmlns:cdr="http://schemas.openxmlformats.org/drawingml/2006/chartDrawing">
    <cdr:from>
      <cdr:x>0.71564</cdr:x>
      <cdr:y>0.77898</cdr:y>
    </cdr:from>
    <cdr:to>
      <cdr:x>0.76587</cdr:x>
      <cdr:y>0.84253</cdr:y>
    </cdr:to>
    <cdr:sp macro="" textlink="">
      <cdr:nvSpPr>
        <cdr:cNvPr id="26" name="TextBox 1"/>
        <cdr:cNvSpPr txBox="1"/>
      </cdr:nvSpPr>
      <cdr:spPr>
        <a:xfrm xmlns:a="http://schemas.openxmlformats.org/drawingml/2006/main">
          <a:off x="6330793" y="4149538"/>
          <a:ext cx="444352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0,2</a:t>
          </a:r>
        </a:p>
      </cdr:txBody>
    </cdr:sp>
  </cdr:relSizeAnchor>
</c:userShapes>
</file>

<file path=ppt/drawings/drawing17.xml><?xml version="1.0" encoding="utf-8"?>
<c:userShapes xmlns:c="http://schemas.openxmlformats.org/drawingml/2006/chart">
  <cdr:relSizeAnchor xmlns:cdr="http://schemas.openxmlformats.org/drawingml/2006/chartDrawing">
    <cdr:from>
      <cdr:x>0.28656</cdr:x>
      <cdr:y>0.37485</cdr:y>
    </cdr:from>
    <cdr:to>
      <cdr:x>0.69241</cdr:x>
      <cdr:y>0.64424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26529" y="642401"/>
          <a:ext cx="745717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2400" b="1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rPr>
            <a:t>-905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0.06752</cdr:x>
      <cdr:y>0.62042</cdr:y>
    </cdr:from>
    <cdr:to>
      <cdr:x>0.38344</cdr:x>
      <cdr:y>0.70971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588311" y="2000935"/>
          <a:ext cx="2752626" cy="287972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5">
            <a:lumMod val="75000"/>
          </a:schemeClr>
        </a:solidFill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400" dirty="0" smtClean="0">
              <a:solidFill>
                <a:schemeClr val="bg1"/>
              </a:solidFill>
              <a:latin typeface="Calibri" pitchFamily="34" charset="0"/>
            </a:rPr>
            <a:t>Налог на доходы физических лиц</a:t>
          </a:r>
          <a:endParaRPr lang="ru-RU" sz="1400" dirty="0">
            <a:solidFill>
              <a:schemeClr val="bg1"/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0.58407</cdr:x>
      <cdr:y>0.62968</cdr:y>
    </cdr:from>
    <cdr:to>
      <cdr:x>0.88985</cdr:x>
      <cdr:y>0.70971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5088983" y="2210716"/>
          <a:ext cx="2664251" cy="280989"/>
        </a:xfrm>
        <a:prstGeom xmlns:a="http://schemas.openxmlformats.org/drawingml/2006/main" prst="rect">
          <a:avLst/>
        </a:prstGeom>
        <a:solidFill xmlns:a="http://schemas.openxmlformats.org/drawingml/2006/main">
          <a:srgbClr val="FCC4F1"/>
        </a:solidFill>
        <a:ln xmlns:a="http://schemas.openxmlformats.org/drawingml/2006/main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solidFill>
                <a:schemeClr val="tx1"/>
              </a:solidFill>
              <a:latin typeface="Calibri" pitchFamily="34" charset="0"/>
            </a:rPr>
            <a:t>Земельный налог</a:t>
          </a:r>
          <a:endParaRPr lang="ru-RU" sz="1400" dirty="0">
            <a:solidFill>
              <a:schemeClr val="tx1"/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0.39778</cdr:x>
      <cdr:y>0.8196</cdr:y>
    </cdr:from>
    <cdr:to>
      <cdr:x>0.50478</cdr:x>
      <cdr:y>0.97762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465872" y="4721396"/>
          <a:ext cx="932288" cy="9102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>
            <a:latin typeface="Calibri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0.39287</cdr:x>
      <cdr:y>0.84198</cdr:y>
    </cdr:from>
    <cdr:to>
      <cdr:x>0.49987</cdr:x>
      <cdr:y>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357586" y="564360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0.39287</cdr:x>
      <cdr:y>0.93827</cdr:y>
    </cdr:from>
    <cdr:to>
      <cdr:x>0.61857</cdr:x>
      <cdr:y>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357586" y="5429288"/>
          <a:ext cx="1928826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0.03225</cdr:x>
      <cdr:y>0.81757</cdr:y>
    </cdr:from>
    <cdr:to>
      <cdr:x>0.27898</cdr:x>
      <cdr:y>0.94578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276319" y="2585402"/>
          <a:ext cx="2114247" cy="405438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4"/>
        </a:lnRef>
        <a:fillRef xmlns:a="http://schemas.openxmlformats.org/drawingml/2006/main" idx="2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dirty="0" smtClean="0">
              <a:solidFill>
                <a:sysClr val="windowText" lastClr="000000"/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Единый сельскохозяйственный налог</a:t>
          </a:r>
          <a:endParaRPr lang="ru-RU" dirty="0">
            <a:solidFill>
              <a:sysClr val="windowText" lastClr="000000"/>
            </a:solidFill>
            <a:latin typeface="Calibri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0.68353</cdr:x>
      <cdr:y>0.81421</cdr:y>
    </cdr:from>
    <cdr:to>
      <cdr:x>1</cdr:x>
      <cdr:y>0.95306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5857128" y="2574776"/>
          <a:ext cx="2711823" cy="439086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/>
        </a:solidFill>
        <a:ln xmlns:a="http://schemas.openxmlformats.org/drawingml/2006/main" w="12700" cap="flat" cmpd="sng" algn="ctr">
          <a:solidFill>
            <a:srgbClr val="5B9BD5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dirty="0" smtClean="0">
              <a:solidFill>
                <a:sysClr val="windowText" lastClr="000000"/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Налог, взимаемый в связи с применением патентной системы</a:t>
          </a:r>
          <a:endParaRPr lang="ru-RU" dirty="0">
            <a:solidFill>
              <a:sysClr val="windowText" lastClr="000000"/>
            </a:solidFill>
            <a:latin typeface="Calibri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0.2981</cdr:x>
      <cdr:y>0.81411</cdr:y>
    </cdr:from>
    <cdr:to>
      <cdr:x>0.65805</cdr:x>
      <cdr:y>0.95353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2554371" y="2574460"/>
          <a:ext cx="3084394" cy="44088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/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dirty="0" smtClean="0">
              <a:solidFill>
                <a:sysClr val="windowText" lastClr="000000"/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Налог, взимаемый в связи с применением упрощенной системы налогообложения</a:t>
          </a:r>
          <a:endParaRPr lang="ru-RU" dirty="0">
            <a:solidFill>
              <a:sysClr val="windowText" lastClr="000000"/>
            </a:solidFill>
            <a:latin typeface="Calibri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0.24404</cdr:x>
      <cdr:y>0.46656</cdr:y>
    </cdr:from>
    <cdr:to>
      <cdr:x>0.74908</cdr:x>
      <cdr:y>0.70426</cdr:y>
    </cdr:to>
    <cdr:sp macro="" textlink="">
      <cdr:nvSpPr>
        <cdr:cNvPr id="2" name="Text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74065" y="1733225"/>
          <a:ext cx="1601898" cy="8830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algn="ctr"/>
          <a:r>
            <a:rPr lang="ru-RU" sz="28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1 416</a:t>
          </a:r>
          <a:endParaRPr lang="ru-RU" sz="2800" b="1" dirty="0">
            <a:solidFill>
              <a:schemeClr val="tx2">
                <a:lumMod val="75000"/>
              </a:schemeClr>
            </a:solidFill>
            <a:latin typeface="Calibri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0.07932</cdr:x>
      <cdr:y>0.62042</cdr:y>
    </cdr:from>
    <cdr:to>
      <cdr:x>0.36858</cdr:x>
      <cdr:y>0.70971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691094" y="2178219"/>
          <a:ext cx="2520313" cy="313486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5">
            <a:lumMod val="75000"/>
          </a:schemeClr>
        </a:solidFill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400" dirty="0" smtClean="0">
              <a:solidFill>
                <a:schemeClr val="bg1"/>
              </a:solidFill>
              <a:latin typeface="Calibri" pitchFamily="34" charset="0"/>
            </a:rPr>
            <a:t>Арендная плата за землю</a:t>
          </a:r>
          <a:endParaRPr lang="ru-RU" sz="1400" dirty="0">
            <a:solidFill>
              <a:schemeClr val="bg1"/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0.51328</cdr:x>
      <cdr:y>0.62968</cdr:y>
    </cdr:from>
    <cdr:to>
      <cdr:x>0.93847</cdr:x>
      <cdr:y>0.70971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4472153" y="2030800"/>
          <a:ext cx="3704734" cy="258107"/>
        </a:xfrm>
        <a:prstGeom xmlns:a="http://schemas.openxmlformats.org/drawingml/2006/main" prst="rect">
          <a:avLst/>
        </a:prstGeom>
        <a:solidFill xmlns:a="http://schemas.openxmlformats.org/drawingml/2006/main">
          <a:srgbClr val="FCC4F1"/>
        </a:solidFill>
        <a:ln xmlns:a="http://schemas.openxmlformats.org/drawingml/2006/main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solidFill>
                <a:schemeClr val="tx1"/>
              </a:solidFill>
              <a:latin typeface="Calibri" pitchFamily="34" charset="0"/>
            </a:rPr>
            <a:t>Платежи при пользовании природ. ресурсами</a:t>
          </a:r>
          <a:endParaRPr lang="ru-RU" sz="1400" dirty="0">
            <a:solidFill>
              <a:schemeClr val="tx1"/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0.39778</cdr:x>
      <cdr:y>0.8196</cdr:y>
    </cdr:from>
    <cdr:to>
      <cdr:x>0.50478</cdr:x>
      <cdr:y>0.97762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465872" y="4721396"/>
          <a:ext cx="932288" cy="9102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0.13849</cdr:x>
      <cdr:y>0.11399</cdr:y>
    </cdr:from>
    <cdr:to>
      <cdr:x>0.23586</cdr:x>
      <cdr:y>0.23368</cdr:y>
    </cdr:to>
    <cdr:sp macro="" textlink="">
      <cdr:nvSpPr>
        <cdr:cNvPr id="5" name="TextBox 15"/>
        <cdr:cNvSpPr txBox="1"/>
      </cdr:nvSpPr>
      <cdr:spPr>
        <a:xfrm xmlns:a="http://schemas.openxmlformats.org/drawingml/2006/main">
          <a:off x="1206659" y="351737"/>
          <a:ext cx="84838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b="1" i="0" u="none" strike="noStrike" kern="1200" baseline="0" dirty="0" smtClean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314</a:t>
          </a:r>
        </a:p>
      </cdr:txBody>
    </cdr:sp>
  </cdr:relSizeAnchor>
  <cdr:relSizeAnchor xmlns:cdr="http://schemas.openxmlformats.org/drawingml/2006/chartDrawing">
    <cdr:from>
      <cdr:x>0.2153</cdr:x>
      <cdr:y>0.31275</cdr:y>
    </cdr:from>
    <cdr:to>
      <cdr:x>0.31268</cdr:x>
      <cdr:y>0.43244</cdr:y>
    </cdr:to>
    <cdr:sp macro="" textlink="">
      <cdr:nvSpPr>
        <cdr:cNvPr id="6" name="TextBox 15"/>
        <cdr:cNvSpPr txBox="1"/>
      </cdr:nvSpPr>
      <cdr:spPr>
        <a:xfrm xmlns:a="http://schemas.openxmlformats.org/drawingml/2006/main">
          <a:off x="1875902" y="965047"/>
          <a:ext cx="848469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800" b="1" kern="1200" dirty="0" smtClean="0">
              <a:solidFill>
                <a:schemeClr val="tx1"/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176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0.39287</cdr:x>
      <cdr:y>0.84198</cdr:y>
    </cdr:from>
    <cdr:to>
      <cdr:x>0.49987</cdr:x>
      <cdr:y>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357586" y="564360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0.39287</cdr:x>
      <cdr:y>0.93827</cdr:y>
    </cdr:from>
    <cdr:to>
      <cdr:x>0.61857</cdr:x>
      <cdr:y>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357586" y="5429288"/>
          <a:ext cx="1928826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0.61341</cdr:x>
      <cdr:y>0.84522</cdr:y>
    </cdr:from>
    <cdr:to>
      <cdr:x>0.92988</cdr:x>
      <cdr:y>1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3910800" y="2318993"/>
          <a:ext cx="2017642" cy="419492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/>
        </a:solidFill>
        <a:ln xmlns:a="http://schemas.openxmlformats.org/drawingml/2006/main" w="12700" cap="flat" cmpd="sng" algn="ctr">
          <a:solidFill>
            <a:srgbClr val="5B9BD5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 defTabSz="685800">
            <a:defRPr/>
          </a:pPr>
          <a:r>
            <a:rPr lang="ru-RU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Платные услуги</a:t>
          </a:r>
        </a:p>
      </cdr:txBody>
    </cdr:sp>
  </cdr:relSizeAnchor>
  <cdr:relSizeAnchor xmlns:cdr="http://schemas.openxmlformats.org/drawingml/2006/chartDrawing">
    <cdr:from>
      <cdr:x>0.04279</cdr:x>
      <cdr:y>0.85217</cdr:y>
    </cdr:from>
    <cdr:to>
      <cdr:x>0.43221</cdr:x>
      <cdr:y>1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272816" y="2309567"/>
          <a:ext cx="2482753" cy="40063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/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b="1" dirty="0" smtClean="0">
              <a:solidFill>
                <a:schemeClr val="tx1"/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Доходы от компенсации затрат государства</a:t>
          </a:r>
          <a:endParaRPr lang="ru-RU" dirty="0">
            <a:solidFill>
              <a:schemeClr val="tx1"/>
            </a:solidFill>
            <a:latin typeface="Calibri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0.20992</cdr:x>
      <cdr:y>0.60763</cdr:y>
    </cdr:from>
    <cdr:to>
      <cdr:x>0.74061</cdr:x>
      <cdr:y>0.87718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566460" y="1501911"/>
          <a:ext cx="1432022" cy="66625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2700" cap="flat" cmpd="sng" algn="ctr">
          <a:noFill/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>
            <a:defRPr/>
          </a:pPr>
          <a:r>
            <a:rPr lang="ru-RU" sz="2800" b="1" dirty="0" smtClean="0">
              <a:solidFill>
                <a:schemeClr val="tx1"/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97% </a:t>
          </a:r>
          <a:endParaRPr lang="ru-RU" sz="2800" b="1" dirty="0">
            <a:solidFill>
              <a:schemeClr val="tx1"/>
            </a:solidFill>
            <a:latin typeface="Calibri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0.06861</cdr:x>
      <cdr:y>0.37191</cdr:y>
    </cdr:from>
    <cdr:to>
      <cdr:x>0.34341</cdr:x>
      <cdr:y>0.49247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7795" y="1044373"/>
          <a:ext cx="75213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b="1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10 488</a:t>
          </a:r>
        </a:p>
      </cdr:txBody>
    </cdr:sp>
  </cdr:relSizeAnchor>
  <cdr:relSizeAnchor xmlns:cdr="http://schemas.openxmlformats.org/drawingml/2006/chartDrawing">
    <cdr:from>
      <cdr:x>0.51536</cdr:x>
      <cdr:y>0.53851</cdr:y>
    </cdr:from>
    <cdr:to>
      <cdr:x>0.79016</cdr:x>
      <cdr:y>0.65907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10537" y="1512210"/>
          <a:ext cx="75213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b="1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13</a:t>
          </a:r>
          <a:r>
            <a:rPr lang="ru-RU" sz="1600" b="1" i="0" u="none" strike="noStrike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 120</a:t>
          </a:r>
          <a:endParaRPr lang="ru-RU" sz="1600" b="1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0.11152</cdr:x>
      <cdr:y>0.40222</cdr:y>
    </cdr:from>
    <cdr:to>
      <cdr:x>0.33647</cdr:x>
      <cdr:y>0.52279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21217" y="1129433"/>
          <a:ext cx="647934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b="1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8 670</a:t>
          </a:r>
        </a:p>
      </cdr:txBody>
    </cdr:sp>
  </cdr:relSizeAnchor>
  <cdr:relSizeAnchor xmlns:cdr="http://schemas.openxmlformats.org/drawingml/2006/chartDrawing">
    <cdr:from>
      <cdr:x>0.50318</cdr:x>
      <cdr:y>0.56126</cdr:y>
    </cdr:from>
    <cdr:to>
      <cdr:x>0.76431</cdr:x>
      <cdr:y>0.68183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49322" y="1575998"/>
          <a:ext cx="75213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b="1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12</a:t>
          </a:r>
          <a:r>
            <a:rPr lang="ru-RU" sz="1600" b="1" i="0" u="none" strike="noStrike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 966</a:t>
          </a:r>
          <a:endParaRPr lang="ru-RU" sz="1600" b="1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866" y="0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8D39E0B1-1D16-47AE-8BB1-5E59C8719F6F}" type="datetimeFigureOut">
              <a:rPr lang="ru-RU" smtClean="0"/>
              <a:pPr/>
              <a:t>03.05.2023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598" y="4777552"/>
            <a:ext cx="5335893" cy="3909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258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866" y="9431258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1378B232-6756-4623-B63B-18F5D41282A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14399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готов</a:t>
            </a:r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0D84A8-4D09-495D-8020-CBC8943E0F1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0B094C-3EE6-4D1A-BA4C-0496D94A360C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510754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0DB28-7A71-4128-AC3A-A6BF03BF7FDC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0B094C-3EE6-4D1A-BA4C-0496D94A360C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510754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21.12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21.12., поправила 23.12.(с учетом изменений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21.12</a:t>
            </a:r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dirty="0" smtClean="0">
                <a:solidFill>
                  <a:srgbClr val="002060"/>
                </a:solidFill>
              </a:rPr>
              <a:t>Список используемых нормативных правовых актов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21.12.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Готов 21.12.</a:t>
            </a:r>
            <a:endParaRPr lang="ru-RU" sz="12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29</a:t>
            </a:fld>
            <a:endParaRPr lang="ru-RU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21.12.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30</a:t>
            </a:fld>
            <a:endParaRPr lang="ru-RU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accent2"/>
                </a:solidFill>
              </a:rPr>
              <a:t>Готов 21.12., поправила </a:t>
            </a:r>
            <a:endParaRPr lang="ru-RU" sz="1200" u="none" strike="noStrike" kern="1200" dirty="0" smtClean="0">
              <a:solidFill>
                <a:schemeClr val="dk1"/>
              </a:solidFill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u="none" strike="noStrike" kern="1200" dirty="0" smtClean="0">
              <a:solidFill>
                <a:schemeClr val="dk1"/>
              </a:solidFill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0" u="none" strike="noStrike" dirty="0" smtClean="0">
              <a:solidFill>
                <a:srgbClr val="00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0" u="none" strike="noStrike" dirty="0" smtClean="0">
              <a:solidFill>
                <a:srgbClr val="00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0" u="none" strike="noStrike" dirty="0" smtClean="0">
              <a:solidFill>
                <a:srgbClr val="00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0" u="none" strike="noStrike" dirty="0" smtClean="0">
              <a:solidFill>
                <a:srgbClr val="000000"/>
              </a:solidFill>
            </a:endParaRPr>
          </a:p>
          <a:p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31</a:t>
            </a:fld>
            <a:endParaRPr lang="ru-RU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Готов 21.12.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B78375-3280-498E-AC8B-78B0291277D1}" type="slidenum">
              <a:rPr lang="ru-RU" smtClean="0"/>
              <a:pPr>
                <a:defRPr/>
              </a:pPr>
              <a:t>32</a:t>
            </a:fld>
            <a:endParaRPr lang="ru-RU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24.12.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33</a:t>
            </a:fld>
            <a:endParaRPr lang="ru-RU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21.12.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34</a:t>
            </a:fld>
            <a:endParaRPr lang="ru-RU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21.12.2021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35</a:t>
            </a:fld>
            <a:endParaRPr lang="ru-RU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27.12.2021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36</a:t>
            </a:fld>
            <a:endParaRPr lang="ru-RU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Готово 23.12.2021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37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21.12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23.12.2021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38</a:t>
            </a:fld>
            <a:endParaRPr lang="ru-RU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21.12.2021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39</a:t>
            </a:fld>
            <a:endParaRPr lang="ru-RU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23.12.2021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40</a:t>
            </a:fld>
            <a:endParaRPr lang="ru-RU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21.12.2021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41</a:t>
            </a:fld>
            <a:endParaRPr lang="ru-RU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23.12.2021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42</a:t>
            </a:fld>
            <a:endParaRPr lang="ru-RU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43</a:t>
            </a:fld>
            <a:endParaRPr lang="ru-RU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23.12.2021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44</a:t>
            </a:fld>
            <a:endParaRPr lang="ru-RU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20.12.2021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45</a:t>
            </a:fld>
            <a:endParaRPr lang="ru-RU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27.12.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46</a:t>
            </a:fld>
            <a:endParaRPr lang="ru-RU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21.12.2021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47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23.12.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24.12.2021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48</a:t>
            </a:fld>
            <a:endParaRPr lang="ru-RU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27.12.2021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49</a:t>
            </a:fld>
            <a:endParaRPr lang="ru-RU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24.12.2021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50</a:t>
            </a:fld>
            <a:endParaRPr lang="ru-RU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24.12.2021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51</a:t>
            </a:fld>
            <a:endParaRPr lang="ru-RU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Готово 24.12.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52</a:t>
            </a:fld>
            <a:endParaRPr lang="ru-RU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23.12.2021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53</a:t>
            </a:fld>
            <a:endParaRPr lang="ru-RU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23.12.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54</a:t>
            </a:fld>
            <a:endParaRPr lang="ru-RU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55</a:t>
            </a:fld>
            <a:endParaRPr lang="ru-RU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24.12.2021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56</a:t>
            </a:fld>
            <a:endParaRPr lang="ru-RU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r>
              <a:rPr lang="ru-RU" baseline="0" dirty="0" smtClean="0"/>
              <a:t> 24.12.2021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57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23.12.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58</a:t>
            </a:fld>
            <a:endParaRPr lang="ru-RU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23.12.2021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59</a:t>
            </a:fld>
            <a:endParaRPr lang="ru-RU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Может займы убрать?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60</a:t>
            </a:fld>
            <a:endParaRPr lang="ru-RU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готов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63</a:t>
            </a:fld>
            <a:endParaRPr lang="ru-RU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64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 21.12. замена слайда № 13, как вариант)))) на рассмотрении, расходы поправила с учетом изменений 23.12.2021, уточнить доходы и дефицит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 расходам готов 22.12.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готов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8E7162D6-3328-4B44-8E06-F0BB42A9DDC1}" type="datetime1">
              <a:rPr lang="en-US" smtClean="0"/>
              <a:pPr/>
              <a:t>5/3/2023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6F061837-A995-4453-A9B0-779EC2A3B638}" type="datetime1">
              <a:rPr lang="en-US" smtClean="0"/>
              <a:pPr/>
              <a:t>5/3/2023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D177B9B0-04FA-40B4-8930-C06A52E78687}" type="datetime1">
              <a:rPr lang="en-US" smtClean="0"/>
              <a:pPr/>
              <a:t>5/3/2023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6F89CC0E-DD74-45D2-8166-CBB557FAD4E1}" type="datetime1">
              <a:rPr lang="en-US" smtClean="0"/>
              <a:pPr/>
              <a:t>5/3/2023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1F46632C-2616-4D0F-8CED-4A1C6A3EB1E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43804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F552A709-2472-450D-B53E-C7C8293C5A60}" type="datetime1">
              <a:rPr lang="en-US" smtClean="0"/>
              <a:pPr/>
              <a:t>5/3/2023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EF293EE-298B-479B-BEFD-C9F3374E4850}" type="datetime1">
              <a:rPr lang="en-US" smtClean="0"/>
              <a:pPr/>
              <a:t>5/3/2023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A61E0F35-3A59-4D42-8F6D-8FB4513954B7}" type="datetime1">
              <a:rPr lang="en-US" smtClean="0"/>
              <a:pPr/>
              <a:t>5/3/2023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8EEAB9F0-CF36-460B-841F-3A9321E188CE}" type="datetime1">
              <a:rPr lang="en-US" smtClean="0"/>
              <a:pPr/>
              <a:t>5/3/2023</a:t>
            </a:fld>
            <a:endParaRPr lang="en-US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9EE61EF7-7A80-4166-8671-DDCAFED1D781}" type="datetime1">
              <a:rPr lang="en-US" smtClean="0"/>
              <a:pPr/>
              <a:t>5/3/2023</a:t>
            </a:fld>
            <a:endParaRPr lang="en-US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252F657-4EE7-413D-B86D-35C52674501C}" type="datetime1">
              <a:rPr lang="en-US" smtClean="0"/>
              <a:pPr/>
              <a:t>5/3/2023</a:t>
            </a:fld>
            <a:endParaRPr lang="en-US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alibri" pitchFamily="34" charset="0"/>
              </a:defRPr>
            </a:lvl1pPr>
            <a:lvl2pPr>
              <a:defRPr sz="2800">
                <a:latin typeface="Calibri" pitchFamily="34" charset="0"/>
              </a:defRPr>
            </a:lvl2pPr>
            <a:lvl3pPr>
              <a:defRPr sz="2400">
                <a:latin typeface="Calibri" pitchFamily="34" charset="0"/>
              </a:defRPr>
            </a:lvl3pPr>
            <a:lvl4pPr>
              <a:defRPr sz="2000">
                <a:latin typeface="Calibri" pitchFamily="34" charset="0"/>
              </a:defRPr>
            </a:lvl4pPr>
            <a:lvl5pPr>
              <a:defRPr sz="2000">
                <a:latin typeface="Calibri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1320A024-99C0-459E-BF64-36C22B5DF5A9}" type="datetime1">
              <a:rPr lang="en-US" smtClean="0"/>
              <a:pPr/>
              <a:t>5/3/2023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latin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04B0406-BAD9-4D26-A27B-F61D71D5724D}" type="datetime1">
              <a:rPr lang="en-US" smtClean="0"/>
              <a:pPr/>
              <a:t>5/3/2023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cs typeface="+mn-cs"/>
              </a:defRPr>
            </a:lvl1pPr>
          </a:lstStyle>
          <a:p>
            <a:fld id="{5921F79F-5652-403A-A559-866109AAD9F1}" type="datetime1">
              <a:rPr lang="en-US" smtClean="0"/>
              <a:pPr/>
              <a:t>5/3/2023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cs typeface="+mn-cs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9.xml"/><Relationship Id="rId4" Type="http://schemas.openxmlformats.org/officeDocument/2006/relationships/chart" Target="../charts/chart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chart" Target="../charts/chart26.xml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chart" Target="../charts/chart27.xml"/><Relationship Id="rId9" Type="http://schemas.microsoft.com/office/2007/relationships/diagramDrawing" Target="../diagrams/drawing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0.xml"/><Relationship Id="rId5" Type="http://schemas.openxmlformats.org/officeDocument/2006/relationships/image" Target="../media/image15.jpeg"/><Relationship Id="rId4" Type="http://schemas.openxmlformats.org/officeDocument/2006/relationships/chart" Target="../charts/chart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2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2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2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2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8.jpeg"/><Relationship Id="rId5" Type="http://schemas.openxmlformats.org/officeDocument/2006/relationships/image" Target="../media/image27.png"/><Relationship Id="rId4" Type="http://schemas.openxmlformats.org/officeDocument/2006/relationships/image" Target="../media/image1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2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2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3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3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3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3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35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3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37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38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8.xml"/><Relationship Id="rId3" Type="http://schemas.openxmlformats.org/officeDocument/2006/relationships/chart" Target="../charts/chart33.xml"/><Relationship Id="rId7" Type="http://schemas.openxmlformats.org/officeDocument/2006/relationships/chart" Target="../charts/chart37.xml"/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6.xml"/><Relationship Id="rId5" Type="http://schemas.openxmlformats.org/officeDocument/2006/relationships/chart" Target="../charts/chart35.xml"/><Relationship Id="rId10" Type="http://schemas.openxmlformats.org/officeDocument/2006/relationships/chart" Target="../charts/chart40.xml"/><Relationship Id="rId4" Type="http://schemas.openxmlformats.org/officeDocument/2006/relationships/chart" Target="../charts/chart34.xml"/><Relationship Id="rId9" Type="http://schemas.openxmlformats.org/officeDocument/2006/relationships/chart" Target="../charts/chart39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gif"/><Relationship Id="rId13" Type="http://schemas.openxmlformats.org/officeDocument/2006/relationships/image" Target="../media/image44.jpeg"/><Relationship Id="rId3" Type="http://schemas.openxmlformats.org/officeDocument/2006/relationships/image" Target="../media/image39.gif"/><Relationship Id="rId7" Type="http://schemas.openxmlformats.org/officeDocument/2006/relationships/hyperlink" Target="http://finnkz.ru/" TargetMode="External"/><Relationship Id="rId12" Type="http://schemas.openxmlformats.org/officeDocument/2006/relationships/image" Target="../media/image43.png"/><Relationship Id="rId2" Type="http://schemas.openxmlformats.org/officeDocument/2006/relationships/hyperlink" Target="http://www.ofukem.ru/content/view/1895/147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hyperlink" Target="http://www.admnkz.info/" TargetMode="External"/><Relationship Id="rId5" Type="http://schemas.openxmlformats.org/officeDocument/2006/relationships/hyperlink" Target="http://www.minfin.ru/ru/" TargetMode="External"/><Relationship Id="rId10" Type="http://schemas.openxmlformats.org/officeDocument/2006/relationships/image" Target="../media/image42.png"/><Relationship Id="rId4" Type="http://schemas.openxmlformats.org/officeDocument/2006/relationships/hyperlink" Target="http://www.minfin.ru/common/upload/library/2013/12/main/Budzhet_dlya_grazhdan_k_349-FZ.pdf" TargetMode="External"/><Relationship Id="rId9" Type="http://schemas.openxmlformats.org/officeDocument/2006/relationships/hyperlink" Target="http://budget.gov.ru/" TargetMode="Externa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01308" y="1888175"/>
            <a:ext cx="2545842" cy="3246504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80928" y="451262"/>
            <a:ext cx="7406640" cy="193567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«Бюджет для граждан»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к бюджету города Новокузнецка на 2022-2024 годы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2665" y="5341636"/>
            <a:ext cx="870312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50" b="1" dirty="0" smtClean="0">
                <a:solidFill>
                  <a:srgbClr val="002060"/>
                </a:solidFill>
                <a:latin typeface="Calibri" pitchFamily="34" charset="0"/>
              </a:rPr>
              <a:t>По материалам решения Новокузнецкого городского Совета народных депутатов </a:t>
            </a:r>
            <a:r>
              <a:rPr lang="ru-RU" sz="1350" b="1" smtClean="0">
                <a:solidFill>
                  <a:srgbClr val="002060"/>
                </a:solidFill>
                <a:latin typeface="Calibri" pitchFamily="34" charset="0"/>
              </a:rPr>
              <a:t>№ 7/57  </a:t>
            </a:r>
            <a:r>
              <a:rPr lang="ru-RU" sz="1350" b="1" dirty="0" smtClean="0">
                <a:solidFill>
                  <a:srgbClr val="002060"/>
                </a:solidFill>
                <a:latin typeface="Calibri" pitchFamily="34" charset="0"/>
              </a:rPr>
              <a:t>от 28.12.2021 </a:t>
            </a:r>
          </a:p>
          <a:p>
            <a:pPr algn="ctr"/>
            <a:r>
              <a:rPr lang="ru-RU" sz="1350" b="1" dirty="0" smtClean="0">
                <a:solidFill>
                  <a:srgbClr val="002060"/>
                </a:solidFill>
                <a:latin typeface="Calibri" pitchFamily="34" charset="0"/>
              </a:rPr>
              <a:t>«О бюджете Новокузнецкого городского округа на 2022 год и на плановый период 2023 и 2024 годов»</a:t>
            </a:r>
            <a:endParaRPr lang="ru-RU" sz="1350" b="1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486638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479781" y="138223"/>
            <a:ext cx="8380429" cy="68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Основные направления бюджетной политики в Новокузнецком городском округе на 2022 - 2024 годы: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508939" y="983345"/>
            <a:ext cx="2800157" cy="551933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 bwMode="auto">
          <a:xfrm>
            <a:off x="265814" y="810191"/>
            <a:ext cx="8750595" cy="563231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четкая увязка и повышение влияния бюджетных расходов с достижением установленных целей;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повышение эффективности распределения бюджетных средств, применение ответственного подхода к принятию новых расходных обязательств с учетом их социально-экономической значимости и обеспеченности источниками финансирования;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недопустимости образования просроченной кредиторской задолженности по принятым обязательствам, в том числе по заработной плате и социальным выплатам;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повышение бюджетной устойчивости Новокузнецкого городского округа, с учетом установленных бюджетным законодательством предельных размеров дефицита и муниципального долга;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привлечение на взаимовыгодной основе средств областного и федерального бюджетов к осуществлению важнейших инфраструктурных проектов муниципального масштаба;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повышение финансовой самостоятельности участников бюджетного процесса с одновременным повышением их ответственности, что предполагает более активное включение в бюджетный процесс процедуры оценки результативности бюджетных расходов;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предоставление населению Новокузнецкого городского округа муниципальных услуг, в соответствии с предъявленным спросом, повышение качества оказываемых (выполняемых) населению муниципальных услуг (работ);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обеспечение прозрачности и открытости бюджетного процесса.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endParaRPr lang="ru-RU" sz="1600" dirty="0"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Диаграмма 19"/>
          <p:cNvGraphicFramePr/>
          <p:nvPr/>
        </p:nvGraphicFramePr>
        <p:xfrm>
          <a:off x="308344" y="3114822"/>
          <a:ext cx="3752851" cy="1829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48A485-2C52-472E-9D21-3FEF0C962CBC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1106697" y="-112144"/>
            <a:ext cx="751522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Социально-экономические </a:t>
            </a: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показатели</a:t>
            </a:r>
            <a:endParaRPr lang="ru-RU" sz="2400" b="1" dirty="0">
              <a:solidFill>
                <a:schemeClr val="tx2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3398" y="2740625"/>
            <a:ext cx="3753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Численность населения в трудоспособном возрасте, тыс. чел.</a:t>
            </a:r>
            <a:endParaRPr lang="ru-RU" sz="1400" b="1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00363" y="2747473"/>
            <a:ext cx="47706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Номинальная начисленная среднемесячная заработная плата работников организаций, </a:t>
            </a: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руб. месяц</a:t>
            </a:r>
            <a:endParaRPr lang="ru-RU" sz="1400" b="1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4399" y="4694215"/>
            <a:ext cx="3513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700" b="1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Среднесписочная численность работников организаций, тыс. чел.</a:t>
            </a:r>
            <a:endParaRPr lang="ru-RU" sz="1400" b="1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1" name="Диаграмма 20"/>
          <p:cNvGraphicFramePr/>
          <p:nvPr/>
        </p:nvGraphicFramePr>
        <p:xfrm>
          <a:off x="188364" y="834941"/>
          <a:ext cx="3752851" cy="1946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269359" y="5064125"/>
          <a:ext cx="3752851" cy="1648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3" name="Диаграмма 22"/>
          <p:cNvGraphicFramePr/>
          <p:nvPr/>
        </p:nvGraphicFramePr>
        <p:xfrm>
          <a:off x="4398334" y="3062176"/>
          <a:ext cx="4352261" cy="1967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5" name="Диаграмма 24"/>
          <p:cNvGraphicFramePr/>
          <p:nvPr/>
        </p:nvGraphicFramePr>
        <p:xfrm>
          <a:off x="4501115" y="4890978"/>
          <a:ext cx="4224671" cy="1765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515276" y="4898642"/>
            <a:ext cx="3461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Уровень зарегистрированной безработицы, %</a:t>
            </a:r>
            <a:endParaRPr lang="ru-RU" sz="1400" b="1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7983" y="604603"/>
            <a:ext cx="3600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700" b="1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Среднегодовая численность населения, тыс. чел.</a:t>
            </a:r>
            <a:endParaRPr lang="ru-RU" sz="1400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17221" y="589638"/>
            <a:ext cx="3972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Фонд заработной платы работников организаций, </a:t>
            </a:r>
            <a:r>
              <a:rPr lang="ru-RU" sz="1400" b="1" dirty="0" err="1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млн</a:t>
            </a: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руб.</a:t>
            </a:r>
            <a:endParaRPr lang="ru-RU" sz="1400" b="1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4369981" y="843516"/>
          <a:ext cx="4224671" cy="1967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A0DD3-29EE-46C6-B5E6-28A44C231CC2}" type="slidenum">
              <a:rPr lang="en-US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123950" y="0"/>
            <a:ext cx="751522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Социально-экономические </a:t>
            </a: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показатели</a:t>
            </a:r>
            <a:endParaRPr lang="ru-RU" sz="2400" b="1" dirty="0">
              <a:solidFill>
                <a:schemeClr val="tx2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49260" y="3823947"/>
            <a:ext cx="3710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Индекс потребительских цен, %</a:t>
            </a:r>
            <a:endParaRPr lang="ru-RU" sz="1400" b="1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980" y="957400"/>
            <a:ext cx="4079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Оборот розничной торговли, </a:t>
            </a:r>
            <a:r>
              <a:rPr lang="ru-RU" sz="1400" b="1" dirty="0" err="1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млн</a:t>
            </a: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руб.</a:t>
            </a:r>
          </a:p>
          <a:p>
            <a:endParaRPr lang="ru-RU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5428" y="943285"/>
            <a:ext cx="35559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Объем платных услуг, </a:t>
            </a:r>
            <a:r>
              <a:rPr lang="ru-RU" sz="1400" b="1" dirty="0" err="1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млн</a:t>
            </a: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руб.</a:t>
            </a:r>
          </a:p>
          <a:p>
            <a:endParaRPr lang="ru-RU" b="1" dirty="0"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4017" y="3744954"/>
            <a:ext cx="375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Ввод в действие жилых домов, тыс.кв. м общей площади</a:t>
            </a:r>
            <a:endParaRPr lang="ru-RU" sz="1400" b="1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127591" y="1318437"/>
          <a:ext cx="4224671" cy="23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290623" y="4341627"/>
          <a:ext cx="4224671" cy="23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4717310" y="4377069"/>
          <a:ext cx="4224671" cy="23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4603900" y="1169582"/>
          <a:ext cx="4369980" cy="2636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51A48-2C47-493D-81B8-A74C375AD4E7}" type="slidenum">
              <a:rPr lang="ru-RU"/>
              <a:pPr/>
              <a:t>13</a:t>
            </a:fld>
            <a:endParaRPr lang="ru-RU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100166" y="159487"/>
            <a:ext cx="7882369" cy="457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787722" y="1055156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68" name="Заголовок 67"/>
          <p:cNvSpPr>
            <a:spLocks noGrp="1"/>
          </p:cNvSpPr>
          <p:nvPr>
            <p:ph type="title"/>
          </p:nvPr>
        </p:nvSpPr>
        <p:spPr>
          <a:xfrm>
            <a:off x="467544" y="161925"/>
            <a:ext cx="8229600" cy="98072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Основные параметры бюджета</a:t>
            </a:r>
            <a:br>
              <a:rPr lang="ru-RU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</a:br>
            <a:r>
              <a:rPr lang="ru-RU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на 2022 год и плановый период 2023 и 2024 годов</a:t>
            </a:r>
            <a:endParaRPr lang="ru-RU" sz="2400" b="1" dirty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59488" y="234831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2022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91386" y="389003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2023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33917" y="537859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2024</a:t>
            </a:r>
            <a:endParaRPr lang="ru-RU" dirty="0">
              <a:latin typeface="Calibri" pitchFamily="34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1158949" y="1382233"/>
            <a:ext cx="0" cy="464642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Ромб 30"/>
          <p:cNvSpPr/>
          <p:nvPr/>
        </p:nvSpPr>
        <p:spPr>
          <a:xfrm>
            <a:off x="1024270" y="3948225"/>
            <a:ext cx="297712" cy="297711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1524000" y="1397000"/>
          <a:ext cx="6096000" cy="48336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32000"/>
                <a:gridCol w="2032000"/>
                <a:gridCol w="2032000"/>
              </a:tblGrid>
              <a:tr h="88207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Доходы</a:t>
                      </a:r>
                      <a:endParaRPr lang="ru-RU" sz="24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Дефицит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Расходы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31720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23 163</a:t>
                      </a:r>
                      <a:endParaRPr lang="ru-RU" sz="4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445</a:t>
                      </a:r>
                      <a:endParaRPr lang="ru-RU" sz="4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23 608</a:t>
                      </a:r>
                      <a:endParaRPr lang="ru-RU" sz="4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31720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21 534</a:t>
                      </a:r>
                      <a:endParaRPr lang="ru-RU" sz="4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102</a:t>
                      </a:r>
                      <a:endParaRPr lang="ru-RU" sz="4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21 636</a:t>
                      </a:r>
                      <a:endParaRPr lang="ru-RU" sz="4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31720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21 915</a:t>
                      </a:r>
                      <a:endParaRPr lang="ru-RU" sz="4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23</a:t>
                      </a:r>
                      <a:endParaRPr lang="ru-RU" sz="4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21 938</a:t>
                      </a:r>
                      <a:endParaRPr lang="ru-RU" sz="4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8" name="Ромб 37"/>
          <p:cNvSpPr/>
          <p:nvPr/>
        </p:nvSpPr>
        <p:spPr>
          <a:xfrm>
            <a:off x="1006549" y="2410048"/>
            <a:ext cx="297712" cy="297711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39" name="Ромб 38"/>
          <p:cNvSpPr/>
          <p:nvPr/>
        </p:nvSpPr>
        <p:spPr>
          <a:xfrm>
            <a:off x="995916" y="5408430"/>
            <a:ext cx="297712" cy="297711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8213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45859" y="1001451"/>
            <a:ext cx="5656230" cy="5133180"/>
          </a:xfrm>
        </p:spPr>
      </p:pic>
      <p:sp>
        <p:nvSpPr>
          <p:cNvPr id="49" name="Номер слайда 4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471" y="5960420"/>
            <a:ext cx="1126629" cy="693308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7338021" y="4874325"/>
            <a:ext cx="1495425" cy="45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Общегосуд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. вопросы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338021" y="3836225"/>
            <a:ext cx="1495425" cy="45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Физкультура и спорт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338021" y="4355275"/>
            <a:ext cx="1495425" cy="450000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Культура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38021" y="2790825"/>
            <a:ext cx="1495425" cy="450000"/>
          </a:xfrm>
          <a:prstGeom prst="roundRect">
            <a:avLst/>
          </a:prstGeom>
          <a:solidFill>
            <a:srgbClr val="E7C4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ЖКХ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338021" y="3325801"/>
            <a:ext cx="1495425" cy="450000"/>
          </a:xfrm>
          <a:prstGeom prst="roundRect">
            <a:avLst/>
          </a:prstGeom>
          <a:solidFill>
            <a:srgbClr val="E6E5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Соц. политика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338021" y="1228725"/>
            <a:ext cx="1495425" cy="450000"/>
          </a:xfrm>
          <a:prstGeom prst="roundRect">
            <a:avLst/>
          </a:prstGeom>
          <a:solidFill>
            <a:srgbClr val="DCDA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Образование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338021" y="2095500"/>
            <a:ext cx="1495425" cy="450000"/>
          </a:xfrm>
          <a:prstGeom prst="roundRect">
            <a:avLst/>
          </a:prstGeom>
          <a:solidFill>
            <a:srgbClr val="AD96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Нац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. экономика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50475" y="21240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4,9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50475" y="2800350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3,8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50475" y="340042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1,8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50475" y="39528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2,0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50475" y="44481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1,0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50475" y="49053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1,0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50475" y="534352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1,0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394985" y="1209675"/>
            <a:ext cx="728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1</a:t>
            </a:r>
            <a:r>
              <a:rPr lang="en-US" sz="2400" dirty="0" smtClean="0">
                <a:solidFill>
                  <a:schemeClr val="tx2"/>
                </a:solidFill>
                <a:latin typeface="Calibri" pitchFamily="34" charset="0"/>
              </a:rPr>
              <a:t>0</a:t>
            </a: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,</a:t>
            </a:r>
            <a:r>
              <a:rPr lang="en-US" sz="2400" dirty="0" smtClean="0">
                <a:solidFill>
                  <a:schemeClr val="tx2"/>
                </a:solidFill>
                <a:latin typeface="Calibri" pitchFamily="34" charset="0"/>
              </a:rPr>
              <a:t>5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338021" y="5393374"/>
            <a:ext cx="1495425" cy="4500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Обслуживание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муниц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. долга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25824" y="1352550"/>
            <a:ext cx="1495425" cy="450000"/>
          </a:xfrm>
          <a:prstGeom prst="roundRect">
            <a:avLst/>
          </a:prstGeom>
          <a:solidFill>
            <a:srgbClr val="D5F4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Безвозмездные поступления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5824" y="2695575"/>
            <a:ext cx="1495425" cy="45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Налоговые доходы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5824" y="4171950"/>
            <a:ext cx="1495425" cy="450000"/>
          </a:xfrm>
          <a:prstGeom prst="roundRect">
            <a:avLst/>
          </a:prstGeom>
          <a:solidFill>
            <a:srgbClr val="9EB4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Неналоговые доходы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25824" y="5591175"/>
            <a:ext cx="1495425" cy="676275"/>
          </a:xfrm>
          <a:prstGeom prst="roundRect">
            <a:avLst/>
          </a:prstGeom>
          <a:solidFill>
            <a:srgbClr val="FFC9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Источники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финансирова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-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ния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дефицита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56286" y="1337362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15,3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56286" y="26857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6,4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056286" y="4128061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1,4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056286" y="563751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0,</a:t>
            </a:r>
            <a:r>
              <a:rPr lang="en-US" sz="2400" dirty="0" smtClean="0">
                <a:solidFill>
                  <a:schemeClr val="tx2"/>
                </a:solidFill>
                <a:latin typeface="Calibri" pitchFamily="34" charset="0"/>
              </a:rPr>
              <a:t>5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3305175" y="1069674"/>
            <a:ext cx="2571750" cy="131121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2"/>
              </a:solidFill>
              <a:latin typeface="Calibri" pitchFamily="34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Calibri" pitchFamily="34" charset="0"/>
              </a:rPr>
              <a:t>Бюджет города</a:t>
            </a:r>
          </a:p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Calibri" pitchFamily="34" charset="0"/>
              </a:rPr>
              <a:t>23,6 </a:t>
            </a:r>
            <a:r>
              <a:rPr lang="ru-RU" dirty="0" err="1" smtClean="0">
                <a:solidFill>
                  <a:schemeClr val="tx2"/>
                </a:solidFill>
                <a:latin typeface="Calibri" pitchFamily="34" charset="0"/>
              </a:rPr>
              <a:t>млрд</a:t>
            </a:r>
            <a:r>
              <a:rPr lang="ru-RU" dirty="0" smtClean="0">
                <a:solidFill>
                  <a:schemeClr val="tx2"/>
                </a:solidFill>
                <a:latin typeface="Calibri" pitchFamily="34" charset="0"/>
              </a:rPr>
              <a:t> руб.</a:t>
            </a:r>
            <a:endParaRPr lang="ru-RU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51" name="Выноска со стрелкой вниз 50"/>
          <p:cNvSpPr/>
          <p:nvPr/>
        </p:nvSpPr>
        <p:spPr>
          <a:xfrm>
            <a:off x="3602425" y="4152901"/>
            <a:ext cx="2142767" cy="1752600"/>
          </a:xfrm>
          <a:prstGeom prst="downArrowCallout">
            <a:avLst>
              <a:gd name="adj1" fmla="val 9783"/>
              <a:gd name="adj2" fmla="val 25000"/>
              <a:gd name="adj3" fmla="val 23370"/>
              <a:gd name="adj4" fmla="val 64977"/>
            </a:avLst>
          </a:prstGeom>
          <a:solidFill>
            <a:schemeClr val="bg1">
              <a:lumMod val="95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</a:rPr>
              <a:t>На одного горожанина</a:t>
            </a: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</a:rPr>
              <a:t>приходится </a:t>
            </a:r>
          </a:p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Calibri" pitchFamily="34" charset="0"/>
              </a:rPr>
              <a:t>44</a:t>
            </a: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</a:rPr>
              <a:t>тыс. руб. </a:t>
            </a:r>
            <a:endParaRPr lang="ru-RU" sz="1400" dirty="0" smtClean="0">
              <a:latin typeface="Calibri" pitchFamily="34" charset="0"/>
            </a:endParaRPr>
          </a:p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43" name="Заголовок 1"/>
          <p:cNvSpPr txBox="1">
            <a:spLocks/>
          </p:cNvSpPr>
          <p:nvPr/>
        </p:nvSpPr>
        <p:spPr bwMode="auto">
          <a:xfrm>
            <a:off x="1088780" y="237395"/>
            <a:ext cx="7515225" cy="357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Бюджет  города в расчете на 1 горожанина 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479325" y="651850"/>
            <a:ext cx="1175657" cy="32592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Млн. руб.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51550" y="5776521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0,3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339096" y="5914858"/>
            <a:ext cx="1495425" cy="390249"/>
          </a:xfrm>
          <a:prstGeom prst="roundRect">
            <a:avLst/>
          </a:prstGeom>
          <a:solidFill>
            <a:srgbClr val="E888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Прочие расходы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167317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013" y="1258230"/>
            <a:ext cx="4450841" cy="1843189"/>
          </a:xfrm>
        </p:spPr>
        <p:txBody>
          <a:bodyPr numCol="2" anchor="t">
            <a:noAutofit/>
          </a:bodyPr>
          <a:lstStyle/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Налог на доходы физических лиц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Земельный налог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Транспортный налог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Налог на имущество физических лиц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Налог, взимаемый в связи с применением упрощенной системы налогообложения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endParaRPr lang="ru-RU" sz="1100" dirty="0" smtClean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Патентная система налогообложения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Единый налог  на вмененный доход  (отменен с 2021 года,  в 2022 году запланированы только поступления задолженности по налогу) 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и другие</a:t>
            </a:r>
          </a:p>
          <a:p>
            <a:pPr marL="3600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endParaRPr lang="ru-RU" sz="1050" dirty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24" y="5854045"/>
            <a:ext cx="553916" cy="890833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73878" y="135634"/>
            <a:ext cx="5419387" cy="5411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Tahoma" pitchFamily="34" charset="0"/>
                <a:cs typeface="Tahoma" pitchFamily="34" charset="0"/>
              </a:rPr>
              <a:t>. ДОХОДЫ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Tahoma" pitchFamily="34" charset="0"/>
                <a:cs typeface="Tahoma" pitchFamily="34" charset="0"/>
              </a:rPr>
              <a:t> БЮДЖЕТА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Номер слайда 4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3482162" y="6033154"/>
            <a:ext cx="3399405" cy="622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  <a:noAutofit/>
          </a:bodyPr>
          <a:lstStyle/>
          <a:p>
            <a:pPr marL="360000" marR="0" lvl="1" indent="-28575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25000"/>
              <a:buFont typeface="Wingdings" pitchFamily="2" charset="2"/>
              <a:buChar char="Ø"/>
              <a:tabLst/>
              <a:defRPr/>
            </a:pP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812" y="754540"/>
            <a:ext cx="3928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5">
                  <a:lumMod val="75000"/>
                </a:schemeClr>
              </a:buCl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Налоговые доходы, </a:t>
            </a:r>
            <a:r>
              <a:rPr lang="ru-RU" sz="14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в том числе:</a:t>
            </a:r>
            <a:endParaRPr lang="ru-RU" sz="1400" b="1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37846" y="769407"/>
            <a:ext cx="4257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5">
                  <a:lumMod val="75000"/>
                </a:schemeClr>
              </a:buCl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Неналоговые доходы, </a:t>
            </a:r>
            <a:r>
              <a:rPr lang="ru-RU" sz="14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в том числе: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>
            <a:off x="4449451" y="1259801"/>
            <a:ext cx="4553146" cy="1605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  <a:noAutofit/>
          </a:bodyPr>
          <a:lstStyle/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Доходы от использования имущества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Доходы от продажи имущества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Доходы от платных услуг казенных учреждений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Доходы от компенсации затрат 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Штрафы, санкции, возмещение ущерба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Плата за негативное воздействие на окружающую среду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Иные неналоговых доходов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46516" y="3089972"/>
            <a:ext cx="5552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accent5">
                  <a:lumMod val="75000"/>
                </a:schemeClr>
              </a:buCl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Межбюджетные трансферты от других уровней   бюджетов, </a:t>
            </a:r>
            <a:r>
              <a:rPr lang="ru-RU" sz="14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в том числе: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3044858" y="3750045"/>
            <a:ext cx="6099142" cy="250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  <a:noAutofit/>
          </a:bodyPr>
          <a:lstStyle/>
          <a:p>
            <a:pPr marL="355600" lvl="0" indent="-268288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25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Дотации (от лат. </a:t>
            </a:r>
            <a:r>
              <a:rPr lang="ru-RU" sz="1100" dirty="0" err="1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dotatio</a:t>
            </a: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– дар, пожертвование) - предоставляются на безвозмездной и безвозвратной основе без установления направлений и условий их использования 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Субсидии (от лат. </a:t>
            </a:r>
            <a:r>
              <a:rPr lang="ru-RU" sz="1100" dirty="0" err="1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subsidium</a:t>
            </a: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– помощь, поддержка) - предоставляются в целях </a:t>
            </a:r>
            <a:r>
              <a:rPr lang="ru-RU" sz="1100" dirty="0" err="1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софинансирования</a:t>
            </a: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расходных обязательств, возникающих при выполнении полномочий органов местного самоуправления по вопросам местного значения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Субвенции (от лат. </a:t>
            </a:r>
            <a:r>
              <a:rPr lang="ru-RU" sz="1100" dirty="0" err="1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subvenire</a:t>
            </a: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– приходить на помощь) - предоставляются в целях финансового обеспечения расходных обязательств муниципального образования, возникающих при выполнении переданных государственных полномочий 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Иные межбюджетные трансферты </a:t>
            </a: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131973" y="3308809"/>
            <a:ext cx="2818615" cy="2516958"/>
          </a:xfrm>
          <a:prstGeom prst="wedgeRoundRectCallout">
            <a:avLst>
              <a:gd name="adj1" fmla="val 3420"/>
              <a:gd name="adj2" fmla="val 58606"/>
              <a:gd name="adj3" fmla="val 16667"/>
            </a:avLst>
          </a:prstGeom>
          <a:solidFill>
            <a:schemeClr val="accent5">
              <a:lumMod val="40000"/>
              <a:lumOff val="60000"/>
              <a:alpha val="51000"/>
            </a:schemeClr>
          </a:solidFill>
          <a:ln w="3175"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000" b="1" u="dotted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АНАЛОГИЯ ТРАНСФЕРТОВ В СЕМЕЙНОМ БЮДЖЕТЕ</a:t>
            </a: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en-US" sz="800" b="1" u="dotted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pPr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050" b="1" i="1" dirty="0" smtClean="0">
                <a:solidFill>
                  <a:srgbClr val="CC00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Дотация</a:t>
            </a:r>
            <a:r>
              <a:rPr lang="ru-RU" sz="1050" b="1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– Вы даете ребенку «карманные» деньги</a:t>
            </a:r>
          </a:p>
          <a:p>
            <a:pPr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050" b="1" i="1" dirty="0" smtClean="0">
                <a:solidFill>
                  <a:srgbClr val="CC00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Субсидия</a:t>
            </a:r>
            <a:r>
              <a:rPr lang="ru-RU" sz="1050" b="1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– Вы добавляете денег для того, чтобы ваш ребенок купил себе новый телефон </a:t>
            </a: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050" b="1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(остальные он накопил сам)</a:t>
            </a:r>
            <a:endParaRPr lang="en-US" sz="1050" b="1" i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pPr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050" b="1" i="1" dirty="0" smtClean="0">
                <a:solidFill>
                  <a:srgbClr val="CC00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Субвенция</a:t>
            </a:r>
            <a:r>
              <a:rPr lang="ru-RU" sz="1050" b="1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– Вы даете своему ребенку деньги и посылаете его в магазин купить продукты по списку, составленному Вами.</a:t>
            </a:r>
            <a:endParaRPr lang="ru-RU" sz="1050" b="1" i="1" dirty="0">
              <a:solidFill>
                <a:schemeClr val="tx2">
                  <a:lumMod val="75000"/>
                </a:schemeClr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Левая фигурная скобка 19"/>
          <p:cNvSpPr/>
          <p:nvPr/>
        </p:nvSpPr>
        <p:spPr>
          <a:xfrm rot="16200000">
            <a:off x="2111604" y="-565610"/>
            <a:ext cx="150832" cy="3393655"/>
          </a:xfrm>
          <a:prstGeom prst="leftBrace">
            <a:avLst/>
          </a:prstGeom>
          <a:solidFill>
            <a:srgbClr val="F797DC"/>
          </a:solidFill>
          <a:ln>
            <a:solidFill>
              <a:srgbClr val="F797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21" name="Левая фигурная скобка 20"/>
          <p:cNvSpPr/>
          <p:nvPr/>
        </p:nvSpPr>
        <p:spPr>
          <a:xfrm rot="16200000">
            <a:off x="6590910" y="-648880"/>
            <a:ext cx="111547" cy="3561764"/>
          </a:xfrm>
          <a:prstGeom prst="leftBrace">
            <a:avLst/>
          </a:prstGeom>
          <a:solidFill>
            <a:srgbClr val="F797DC"/>
          </a:solidFill>
          <a:ln>
            <a:solidFill>
              <a:srgbClr val="F797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22" name="Левая фигурная скобка 21"/>
          <p:cNvSpPr/>
          <p:nvPr/>
        </p:nvSpPr>
        <p:spPr>
          <a:xfrm rot="16200000">
            <a:off x="6211481" y="1235693"/>
            <a:ext cx="124117" cy="4967929"/>
          </a:xfrm>
          <a:prstGeom prst="leftBrace">
            <a:avLst/>
          </a:prstGeom>
          <a:solidFill>
            <a:srgbClr val="F797DC"/>
          </a:solidFill>
          <a:ln>
            <a:solidFill>
              <a:srgbClr val="F797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87918" y="6137628"/>
            <a:ext cx="5420411" cy="54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buClr>
                <a:schemeClr val="accent5">
                  <a:lumMod val="75000"/>
                </a:schemeClr>
              </a:buCl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350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Прочие безвозмездные поступления от юридических и физических лиц</a:t>
            </a:r>
            <a:endParaRPr lang="ru-RU" sz="1400" dirty="0" smtClean="0">
              <a:solidFill>
                <a:schemeClr val="tx2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214650" y="0"/>
            <a:ext cx="6092742" cy="518615"/>
          </a:xfrm>
        </p:spPr>
        <p:txBody>
          <a:bodyPr rtlCol="0">
            <a:noAutofit/>
          </a:bodyPr>
          <a:lstStyle/>
          <a:p>
            <a:pPr fontAlgn="b">
              <a:defRPr/>
            </a:pPr>
            <a:r>
              <a:rPr lang="ru-RU" sz="2400" b="1" dirty="0" smtClean="0">
                <a:ea typeface="Tahoma" pitchFamily="34" charset="0"/>
                <a:cs typeface="Tahoma" pitchFamily="34" charset="0"/>
              </a:rPr>
              <a:t>Доходы бюджета в 2022</a:t>
            </a:r>
            <a:r>
              <a:rPr lang="en-US" sz="2400" b="1" dirty="0" smtClean="0">
                <a:ea typeface="Tahoma" pitchFamily="34" charset="0"/>
                <a:cs typeface="Tahoma" pitchFamily="34" charset="0"/>
              </a:rPr>
              <a:t>–</a:t>
            </a:r>
            <a:r>
              <a:rPr lang="ru-RU" sz="2400" b="1" dirty="0" smtClean="0">
                <a:ea typeface="Tahoma" pitchFamily="34" charset="0"/>
                <a:cs typeface="Tahoma" pitchFamily="34" charset="0"/>
              </a:rPr>
              <a:t>2024 годах</a:t>
            </a:r>
            <a:endParaRPr lang="ru-RU" sz="2400" b="1" i="1" dirty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934200" y="6492875"/>
            <a:ext cx="20574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176262" y="335658"/>
          <a:ext cx="3660690" cy="3265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930365" y="1867942"/>
            <a:ext cx="1501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23 163</a:t>
            </a:r>
          </a:p>
        </p:txBody>
      </p:sp>
      <p:graphicFrame>
        <p:nvGraphicFramePr>
          <p:cNvPr id="29" name="Диаграмма 28"/>
          <p:cNvGraphicFramePr/>
          <p:nvPr/>
        </p:nvGraphicFramePr>
        <p:xfrm>
          <a:off x="250166" y="4136065"/>
          <a:ext cx="8538992" cy="2525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347865" y="796837"/>
          <a:ext cx="5413998" cy="271610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224135"/>
                <a:gridCol w="2111875"/>
                <a:gridCol w="864892"/>
                <a:gridCol w="1213096"/>
              </a:tblGrid>
              <a:tr h="291761">
                <a:tc gridSpan="3"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Безвозмездные поступления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15 309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91761">
                <a:tc rowSpan="5"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Дотации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6000" algn="just" fontAlgn="ctr">
                        <a:spcAft>
                          <a:spcPts val="1200"/>
                        </a:spcAft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2 108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91761">
                <a:tc vMerge="1"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Субсидии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6000" algn="just" fontAlgn="ctr">
                        <a:spcAft>
                          <a:spcPts val="600"/>
                        </a:spcAft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2 725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91761">
                <a:tc vMerge="1"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Субвенции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6000" algn="just" fontAlgn="ctr">
                        <a:spcAft>
                          <a:spcPts val="600"/>
                        </a:spcAft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9 462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91761">
                <a:tc vMerge="1"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Иные МБТ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6000" algn="just" fontAlgn="ctr">
                        <a:spcAft>
                          <a:spcPts val="600"/>
                        </a:spcAft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973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91761">
                <a:tc vMerge="1">
                  <a:txBody>
                    <a:bodyPr/>
                    <a:lstStyle/>
                    <a:p>
                      <a:pPr algn="l" fontAlgn="b"/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Прочие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6000" algn="just" fontAlgn="ctr">
                        <a:spcAft>
                          <a:spcPts val="600"/>
                        </a:spcAft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42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91761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Налоговые доходы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CC4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6 437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CC4F1"/>
                    </a:solidFill>
                  </a:tcPr>
                </a:tc>
              </a:tr>
              <a:tr h="291761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Неналоговые доходы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797D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1 416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797DC"/>
                    </a:solidFill>
                  </a:tcPr>
                </a:tc>
              </a:tr>
              <a:tr h="308314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Всего доходов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CCE9A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23 163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CCE9A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523693" y="3777329"/>
          <a:ext cx="5401339" cy="44196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754373"/>
                <a:gridCol w="1871330"/>
                <a:gridCol w="17756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23 163</a:t>
                      </a:r>
                      <a:endParaRPr lang="ru-RU" sz="2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CCE9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21 534</a:t>
                      </a:r>
                      <a:endParaRPr lang="ru-RU" sz="2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CCE9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21 915</a:t>
                      </a:r>
                      <a:endParaRPr lang="ru-RU" sz="2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CCE9AD"/>
                    </a:solidFill>
                  </a:tcPr>
                </a:tc>
              </a:tr>
            </a:tbl>
          </a:graphicData>
        </a:graphic>
      </p:graphicFrame>
      <p:sp>
        <p:nvSpPr>
          <p:cNvPr id="16" name="TextBox 44"/>
          <p:cNvSpPr txBox="1">
            <a:spLocks noChangeArrowheads="1"/>
          </p:cNvSpPr>
          <p:nvPr/>
        </p:nvSpPr>
        <p:spPr bwMode="auto">
          <a:xfrm>
            <a:off x="312947" y="3348020"/>
            <a:ext cx="10241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85800"/>
            <a:r>
              <a:rPr lang="ru-RU" sz="2400" b="1" dirty="0">
                <a:solidFill>
                  <a:schemeClr val="dk1"/>
                </a:solidFill>
                <a:latin typeface="Calibri" pitchFamily="34" charset="0"/>
                <a:cs typeface="+mn-cs"/>
              </a:rPr>
              <a:t>Итого: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856733" y="227021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73377" y="0"/>
            <a:ext cx="7880383" cy="725864"/>
          </a:xfrm>
        </p:spPr>
        <p:txBody>
          <a:bodyPr/>
          <a:lstStyle/>
          <a:p>
            <a:pPr>
              <a:defRPr/>
            </a:pPr>
            <a:r>
              <a:rPr lang="ru-RU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Налоговые и неналоговые доходы бюджета на </a:t>
            </a:r>
            <a:br>
              <a:rPr lang="ru-RU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</a:br>
            <a:r>
              <a:rPr lang="ru-RU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2022 год и плановый период 2023-2024 годов</a:t>
            </a:r>
          </a:p>
        </p:txBody>
      </p:sp>
      <p:sp>
        <p:nvSpPr>
          <p:cNvPr id="15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ACD371-449D-45E4-AFE3-DE669707C429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graphicFrame>
        <p:nvGraphicFramePr>
          <p:cNvPr id="69" name="Таблица 68"/>
          <p:cNvGraphicFramePr>
            <a:graphicFrameLocks noGrp="1"/>
          </p:cNvGraphicFramePr>
          <p:nvPr/>
        </p:nvGraphicFramePr>
        <p:xfrm>
          <a:off x="292230" y="815886"/>
          <a:ext cx="8568965" cy="548080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157222"/>
                <a:gridCol w="1549152"/>
                <a:gridCol w="1454481"/>
                <a:gridCol w="1408110"/>
              </a:tblGrid>
              <a:tr h="217705"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/>
                        <a:t> Наименование показателя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/>
                        <a:t>План  2022 год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/>
                        <a:t>План  2023 год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/>
                        <a:t>План  2024 год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/>
                </a:tc>
              </a:tr>
              <a:tr h="2391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Налоговые и неналоговые </a:t>
                      </a:r>
                      <a:r>
                        <a:rPr lang="ru-RU" sz="1400" dirty="0" smtClean="0"/>
                        <a:t>доходы, в т. ч.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7 854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7 971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8 114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40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Налог на доходы физических лиц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4 081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4 133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4 197</a:t>
                      </a:r>
                      <a:endParaRPr lang="ru-RU" sz="1400" dirty="0">
                        <a:solidFill>
                          <a:srgbClr val="FF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40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Акцизы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47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49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50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40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Упрощенная система налогообложения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566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584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600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40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Патент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115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117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120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40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Налог на имущество физических лиц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139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142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144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40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Транспортный налог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26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26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26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4047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Земельный налог</a:t>
                      </a:r>
                      <a:endParaRPr lang="ru-RU" sz="1400" kern="1200" dirty="0">
                        <a:solidFill>
                          <a:srgbClr val="FF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1 355</a:t>
                      </a:r>
                      <a:endParaRPr lang="ru-RU" sz="1400" kern="1200" dirty="0">
                        <a:solidFill>
                          <a:srgbClr val="FF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1 358</a:t>
                      </a:r>
                      <a:endParaRPr lang="ru-RU" sz="1400" kern="1200" dirty="0">
                        <a:solidFill>
                          <a:srgbClr val="FF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/>
                        <a:t>1 361</a:t>
                      </a:r>
                      <a:endParaRPr lang="ru-RU" sz="1400" kern="1200" dirty="0">
                        <a:solidFill>
                          <a:srgbClr val="FF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40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Государственная пошлина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94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95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95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40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Доходы от сдачи в аренду имущества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54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50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50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8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Доходы, получаемые в виде арендной платы за  земельные участки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313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326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339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404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Прочие доходы от использования имущества 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57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58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60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8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Платежи при пользовании природными ресурсами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176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183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190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8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Доходы от оказания платных услуг и компенсации затрат государства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755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786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818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8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Доходы от продажи материальных и нематериальных активов 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20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10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054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Штрафы, санкции, возмещение ущерба 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29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30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30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054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Прочие 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26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25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24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2426" y="6348639"/>
            <a:ext cx="80316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налоговых и неналоговых доходов бюджета поступают за счет </a:t>
            </a:r>
            <a:r>
              <a:rPr lang="ru-RU" sz="1400" dirty="0" smtClean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НДФЛ</a:t>
            </a:r>
            <a:r>
              <a:rPr lang="ru-RU" sz="14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ru-RU" sz="1400" dirty="0" smtClean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земельного налога</a:t>
            </a:r>
            <a:endParaRPr lang="ru-RU" sz="1400" dirty="0">
              <a:solidFill>
                <a:srgbClr val="FF00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681" y="6236927"/>
            <a:ext cx="772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alibri" pitchFamily="34" charset="0"/>
              </a:rPr>
              <a:t>69% </a:t>
            </a:r>
            <a:endParaRPr lang="ru-RU" sz="24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822227" y="244273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50829" y="123825"/>
            <a:ext cx="8993171" cy="523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Нормативы отчислений от налоговых и неналоговых доходов 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1782" y="6145619"/>
            <a:ext cx="8741962" cy="55206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350" i="1" dirty="0" smtClean="0">
                <a:solidFill>
                  <a:schemeClr val="tx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На плановый период дополнительные нормативы отчислений НДФЛ на 2023 год - 15,99% и 13,91%; на 2024 год -  16,12% и 14,02%.  Все остальные нормативы соответствуют 2022 году</a:t>
            </a:r>
            <a:endParaRPr lang="ru-RU" sz="1350" i="1" dirty="0">
              <a:solidFill>
                <a:schemeClr val="tx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23284" y="556179"/>
          <a:ext cx="8769887" cy="550438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527067"/>
                <a:gridCol w="1649690"/>
                <a:gridCol w="1593130"/>
              </a:tblGrid>
              <a:tr h="746109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u="none" strike="noStrike" kern="1200" dirty="0" smtClean="0"/>
                        <a:t>Виды доходов</a:t>
                      </a:r>
                      <a:endParaRPr kumimoji="0" lang="ru-RU" sz="1600" b="1" i="0" u="none" strike="noStrike" kern="1200" dirty="0" smtClean="0">
                        <a:solidFill>
                          <a:schemeClr val="bg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u="none" strike="noStrike" kern="1200" dirty="0" smtClean="0"/>
                        <a:t>Нормативы 2021 год, %</a:t>
                      </a:r>
                      <a:endParaRPr kumimoji="0" lang="ru-RU" sz="1600" b="1" i="0" u="none" strike="noStrike" kern="1200" dirty="0" smtClean="0">
                        <a:solidFill>
                          <a:schemeClr val="bg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u="none" strike="noStrike" kern="1200" dirty="0" smtClean="0"/>
                        <a:t>Нормативы 2022 год, %</a:t>
                      </a:r>
                      <a:endParaRPr kumimoji="0" lang="ru-RU" sz="1600" b="1" i="0" u="none" strike="noStrike" kern="1200" dirty="0" smtClean="0">
                        <a:solidFill>
                          <a:schemeClr val="bg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</a:tr>
              <a:tr h="501109">
                <a:tc>
                  <a:txBody>
                    <a:bodyPr/>
                    <a:lstStyle/>
                    <a:p>
                      <a:pPr marL="108000" algn="l" fontAlgn="ctr"/>
                      <a:r>
                        <a:rPr lang="ru-RU" sz="1400" u="none" strike="noStrike" dirty="0"/>
                        <a:t>Налог на доходы физических лиц </a:t>
                      </a:r>
                      <a:r>
                        <a:rPr lang="ru-RU" sz="1400" u="none" strike="noStrike" dirty="0" smtClean="0"/>
                        <a:t>(с 2022 года</a:t>
                      </a:r>
                      <a:r>
                        <a:rPr lang="ru-RU" sz="1400" u="none" strike="noStrike" baseline="0" dirty="0" smtClean="0"/>
                        <a:t> утверждено</a:t>
                      </a:r>
                      <a:r>
                        <a:rPr lang="ru-RU" sz="1400" u="none" strike="noStrike" dirty="0" smtClean="0"/>
                        <a:t> </a:t>
                      </a:r>
                    </a:p>
                    <a:p>
                      <a:pPr marL="108000" algn="l" fontAlgn="ctr"/>
                      <a:r>
                        <a:rPr lang="ru-RU" sz="1400" u="none" strike="noStrike" dirty="0" smtClean="0"/>
                        <a:t>2 норматива)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30,79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30,95</a:t>
                      </a:r>
                      <a:r>
                        <a:rPr lang="ru-RU" sz="1400" u="none" strike="noStrike" baseline="0" dirty="0" smtClean="0"/>
                        <a:t>    </a:t>
                      </a:r>
                      <a:r>
                        <a:rPr lang="ru-RU" sz="1400" u="none" strike="noStrike" dirty="0" smtClean="0"/>
                        <a:t>26,87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</a:tr>
              <a:tr h="267724">
                <a:tc>
                  <a:txBody>
                    <a:bodyPr/>
                    <a:lstStyle/>
                    <a:p>
                      <a:pPr marL="108000" algn="l" fontAlgn="ctr"/>
                      <a:r>
                        <a:rPr lang="ru-RU" sz="1400" u="none" strike="noStrike" dirty="0"/>
                        <a:t>в т.ч. дополнительный норматив</a:t>
                      </a:r>
                      <a:endParaRPr lang="ru-RU" sz="1400" b="0" i="1" u="none" strike="noStrike" dirty="0">
                        <a:solidFill>
                          <a:srgbClr val="FF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15,79</a:t>
                      </a:r>
                      <a:endParaRPr lang="ru-RU" sz="1400" b="1" i="1" u="none" strike="noStrike" dirty="0">
                        <a:solidFill>
                          <a:srgbClr val="00B05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dirty="0" smtClean="0"/>
                        <a:t>   15,95    13,87</a:t>
                      </a:r>
                      <a:endParaRPr lang="ru-RU" sz="1400" b="1" i="1" u="none" strike="noStrike" dirty="0">
                        <a:solidFill>
                          <a:srgbClr val="FF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</a:tr>
              <a:tr h="322795">
                <a:tc>
                  <a:txBody>
                    <a:bodyPr/>
                    <a:lstStyle/>
                    <a:p>
                      <a:pPr marL="108000" algn="l" fontAlgn="ctr"/>
                      <a:r>
                        <a:rPr lang="ru-RU" sz="1400" u="none" strike="noStrike" dirty="0"/>
                        <a:t>Транспортный налог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</a:tr>
              <a:tr h="287651">
                <a:tc>
                  <a:txBody>
                    <a:bodyPr/>
                    <a:lstStyle/>
                    <a:p>
                      <a:pPr marL="108000" algn="l" fontAlgn="ctr"/>
                      <a:r>
                        <a:rPr lang="ru-RU" sz="1400" u="none" strike="noStrike" dirty="0"/>
                        <a:t>Налог на имущество физических лиц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</a:tr>
              <a:tr h="287651">
                <a:tc>
                  <a:txBody>
                    <a:bodyPr/>
                    <a:lstStyle/>
                    <a:p>
                      <a:pPr marL="108000" algn="l" fontAlgn="ctr"/>
                      <a:r>
                        <a:rPr lang="ru-RU" sz="1400" u="none" strike="noStrike" dirty="0"/>
                        <a:t>Земельный налог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</a:tr>
              <a:tr h="287651">
                <a:tc>
                  <a:txBody>
                    <a:bodyPr/>
                    <a:lstStyle/>
                    <a:p>
                      <a:pPr marL="108000" marR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kern="1200" dirty="0" smtClean="0"/>
                        <a:t>Упрощенная система налогообложения</a:t>
                      </a:r>
                      <a:endParaRPr lang="ru-RU" sz="1400" b="0" i="0" u="none" strike="noStrike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30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30,72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</a:tr>
              <a:tr h="287651">
                <a:tc>
                  <a:txBody>
                    <a:bodyPr/>
                    <a:lstStyle/>
                    <a:p>
                      <a:pPr marL="108000" algn="l" fontAlgn="ctr"/>
                      <a:r>
                        <a:rPr lang="ru-RU" sz="1400" u="none" strike="noStrike" dirty="0" smtClean="0"/>
                        <a:t>Патентная система </a:t>
                      </a:r>
                      <a:r>
                        <a:rPr lang="ru-RU" sz="1400" u="none" strike="noStrike" dirty="0"/>
                        <a:t>налогообложения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</a:tr>
              <a:tr h="271878">
                <a:tc>
                  <a:txBody>
                    <a:bodyPr/>
                    <a:lstStyle/>
                    <a:p>
                      <a:pPr marL="108000" algn="l" fontAlgn="ctr"/>
                      <a:r>
                        <a:rPr lang="ru-RU" sz="1400" u="none" strike="noStrike" dirty="0"/>
                        <a:t>Единый сельскохозяйственный налог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</a:tr>
              <a:tr h="380737">
                <a:tc>
                  <a:txBody>
                    <a:bodyPr/>
                    <a:lstStyle/>
                    <a:p>
                      <a:pPr marL="108000" algn="l" fontAlgn="ctr"/>
                      <a:r>
                        <a:rPr lang="ru-RU" sz="1400" u="none" strike="noStrike" dirty="0" smtClean="0"/>
                        <a:t>Аренда, использование и продажа </a:t>
                      </a:r>
                      <a:r>
                        <a:rPr lang="ru-RU" sz="1400" u="none" strike="noStrike" dirty="0" err="1" smtClean="0"/>
                        <a:t>мун</a:t>
                      </a:r>
                      <a:r>
                        <a:rPr lang="ru-RU" sz="1400" u="none" strike="noStrike" dirty="0" smtClean="0"/>
                        <a:t>. имущества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</a:tr>
              <a:tr h="282248">
                <a:tc>
                  <a:txBody>
                    <a:bodyPr/>
                    <a:lstStyle/>
                    <a:p>
                      <a:pPr marL="108000" algn="l" fontAlgn="ctr"/>
                      <a:r>
                        <a:rPr lang="ru-RU" sz="1400" u="none" strike="noStrike" dirty="0"/>
                        <a:t>Доходы от платных </a:t>
                      </a:r>
                      <a:r>
                        <a:rPr lang="ru-RU" sz="1400" u="none" strike="noStrike" dirty="0" smtClean="0"/>
                        <a:t>услуг</a:t>
                      </a:r>
                      <a:r>
                        <a:rPr lang="ru-RU" sz="1400" u="none" strike="noStrike" baseline="0" dirty="0" smtClean="0"/>
                        <a:t> </a:t>
                      </a:r>
                      <a:r>
                        <a:rPr lang="ru-RU" sz="1400" u="none" strike="noStrike" dirty="0" err="1" smtClean="0"/>
                        <a:t>муниц</a:t>
                      </a:r>
                      <a:r>
                        <a:rPr lang="ru-RU" sz="1400" u="none" strike="noStrike" dirty="0" smtClean="0"/>
                        <a:t>. казенных учреждений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</a:tr>
              <a:tr h="359563">
                <a:tc>
                  <a:txBody>
                    <a:bodyPr/>
                    <a:lstStyle/>
                    <a:p>
                      <a:pPr marL="108000" algn="l" fontAlgn="ctr"/>
                      <a:r>
                        <a:rPr lang="ru-RU" sz="1400" u="none" strike="noStrike" dirty="0"/>
                        <a:t>Плата за негативное воздействие на окружающую среду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400" u="none" strike="noStrike" kern="1200" dirty="0" smtClean="0"/>
                        <a:t>60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400" u="none" strike="noStrike" kern="1200" dirty="0" smtClean="0"/>
                        <a:t>60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</a:tr>
              <a:tr h="305428">
                <a:tc>
                  <a:txBody>
                    <a:bodyPr/>
                    <a:lstStyle/>
                    <a:p>
                      <a:pPr marL="108000" algn="l" fontAlgn="ctr"/>
                      <a:r>
                        <a:rPr lang="ru-RU" sz="1400" u="none" strike="noStrike" kern="1200" dirty="0"/>
                        <a:t>Доходы от </a:t>
                      </a:r>
                      <a:r>
                        <a:rPr lang="ru-RU" sz="1400" u="none" strike="noStrike" kern="1200" dirty="0" smtClean="0"/>
                        <a:t>акцизов на нефтепродукты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400" kern="1200" dirty="0" smtClean="0"/>
                        <a:t>0,7177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1400" kern="1200" dirty="0" smtClean="0"/>
                        <a:t>0,6925</a:t>
                      </a:r>
                      <a:endParaRPr lang="ru-RU" sz="1400" b="0" i="0" u="none" strike="noStrike" kern="1200" dirty="0">
                        <a:solidFill>
                          <a:srgbClr val="00B05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</a:tr>
              <a:tr h="380737">
                <a:tc>
                  <a:txBody>
                    <a:bodyPr/>
                    <a:lstStyle/>
                    <a:p>
                      <a:pPr marL="108000" algn="l" rtl="0" fontAlgn="ctr"/>
                      <a:r>
                        <a:rPr lang="ru-RU" sz="1400" u="none" strike="noStrike" dirty="0" err="1" smtClean="0"/>
                        <a:t>Денежн</a:t>
                      </a:r>
                      <a:r>
                        <a:rPr lang="ru-RU" sz="1400" u="none" strike="noStrike" dirty="0" smtClean="0"/>
                        <a:t>.</a:t>
                      </a:r>
                      <a:r>
                        <a:rPr lang="ru-RU" sz="1400" u="none" strike="noStrike" baseline="0" dirty="0" smtClean="0"/>
                        <a:t> взыскания за нарушения </a:t>
                      </a:r>
                      <a:r>
                        <a:rPr lang="ru-RU" sz="1400" u="none" strike="noStrike" baseline="0" dirty="0" err="1" smtClean="0"/>
                        <a:t>муниц</a:t>
                      </a:r>
                      <a:r>
                        <a:rPr lang="ru-RU" sz="1400" u="none" strike="noStrike" baseline="0" dirty="0" smtClean="0"/>
                        <a:t>. правовых актов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</a:tr>
              <a:tr h="267724">
                <a:tc>
                  <a:txBody>
                    <a:bodyPr/>
                    <a:lstStyle/>
                    <a:p>
                      <a:pPr marL="108000" algn="l" fontAlgn="ctr"/>
                      <a:r>
                        <a:rPr lang="ru-RU" sz="1400" u="none" strike="noStrike" dirty="0" err="1" smtClean="0"/>
                        <a:t>Гос</a:t>
                      </a:r>
                      <a:r>
                        <a:rPr lang="ru-RU" sz="1400" u="none" strike="noStrike" dirty="0" smtClean="0"/>
                        <a:t>. </a:t>
                      </a:r>
                      <a:r>
                        <a:rPr lang="ru-RU" sz="1400" u="none" strike="noStrike" dirty="0"/>
                        <a:t>пошлина </a:t>
                      </a:r>
                      <a:r>
                        <a:rPr lang="ru-RU" sz="1400" u="none" strike="noStrike" dirty="0" smtClean="0"/>
                        <a:t>(по </a:t>
                      </a:r>
                      <a:r>
                        <a:rPr lang="ru-RU" sz="1400" u="none" strike="noStrike" dirty="0"/>
                        <a:t>месту </a:t>
                      </a:r>
                      <a:r>
                        <a:rPr lang="ru-RU" sz="1400" u="none" strike="noStrike" dirty="0" smtClean="0"/>
                        <a:t>совершения юридических</a:t>
                      </a:r>
                      <a:r>
                        <a:rPr lang="ru-RU" sz="1400" u="none" strike="noStrike" baseline="0" dirty="0" smtClean="0"/>
                        <a:t> </a:t>
                      </a:r>
                      <a:r>
                        <a:rPr lang="ru-RU" sz="1400" u="none" strike="noStrike" dirty="0" smtClean="0"/>
                        <a:t>действий)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</a:tr>
              <a:tr h="267724">
                <a:tc>
                  <a:txBody>
                    <a:bodyPr/>
                    <a:lstStyle/>
                    <a:p>
                      <a:pPr marL="108000" algn="l" fontAlgn="ctr"/>
                      <a:r>
                        <a:rPr lang="ru-RU" sz="1400" u="none" strike="noStrike" dirty="0"/>
                        <a:t>Задолженность по </a:t>
                      </a:r>
                      <a:r>
                        <a:rPr lang="ru-RU" sz="1400" u="none" strike="noStrike" dirty="0" smtClean="0"/>
                        <a:t>отменённым </a:t>
                      </a:r>
                      <a:r>
                        <a:rPr lang="ru-RU" sz="1400" u="none" strike="noStrike" dirty="0"/>
                        <a:t>налогам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2002" marR="12002" marT="9000" marB="0" anchor="ctr"/>
                </a:tc>
              </a:tr>
            </a:tbl>
          </a:graphicData>
        </a:graphic>
      </p:graphicFrame>
      <p:sp>
        <p:nvSpPr>
          <p:cNvPr id="8" name="Овал 7"/>
          <p:cNvSpPr/>
          <p:nvPr/>
        </p:nvSpPr>
        <p:spPr>
          <a:xfrm>
            <a:off x="7743543" y="2942746"/>
            <a:ext cx="998086" cy="272164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116479" y="1798705"/>
            <a:ext cx="820132" cy="27216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767441" y="4846408"/>
            <a:ext cx="998086" cy="27216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25905" y="1416203"/>
            <a:ext cx="829558" cy="27216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14629" y="228331"/>
            <a:ext cx="765757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Структура  налоговых доходов бюджета</a:t>
            </a: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5393618" y="1134173"/>
          <a:ext cx="3543056" cy="4496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14540" y="1055208"/>
          <a:ext cx="5007910" cy="504047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915919"/>
                <a:gridCol w="1099048"/>
                <a:gridCol w="1022022"/>
                <a:gridCol w="970921"/>
              </a:tblGrid>
              <a:tr h="667002"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Доходы</a:t>
                      </a:r>
                      <a:endParaRPr lang="ru-RU" sz="1800" kern="1200" dirty="0">
                        <a:solidFill>
                          <a:schemeClr val="bg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2022г</a:t>
                      </a:r>
                      <a:endParaRPr lang="ru-RU" sz="1800" kern="1200" dirty="0">
                        <a:solidFill>
                          <a:schemeClr val="bg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2023г</a:t>
                      </a:r>
                      <a:endParaRPr lang="ru-RU" sz="1800" kern="1200" dirty="0">
                        <a:solidFill>
                          <a:schemeClr val="bg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2024г</a:t>
                      </a:r>
                      <a:endParaRPr lang="ru-RU" sz="1800" kern="1200" dirty="0">
                        <a:solidFill>
                          <a:schemeClr val="bg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94416">
                <a:tc>
                  <a:txBody>
                    <a:bodyPr/>
                    <a:lstStyle/>
                    <a:p>
                      <a:pPr marL="72000" indent="0" algn="l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Всего налоговые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6 437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6 517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6 605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33894">
                <a:tc>
                  <a:txBody>
                    <a:bodyPr/>
                    <a:lstStyle/>
                    <a:p>
                      <a:pPr marL="72000" indent="0" algn="l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Налог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 на доходы физических лиц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4 081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4 133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4 197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94416">
                <a:tc>
                  <a:txBody>
                    <a:bodyPr/>
                    <a:lstStyle/>
                    <a:p>
                      <a:pPr marL="72000" algn="l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Земельный 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налог</a:t>
                      </a:r>
                    </a:p>
                  </a:txBody>
                  <a:tcPr marL="7559" marR="7559" marT="1008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1 355</a:t>
                      </a: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1 358</a:t>
                      </a: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1 361</a:t>
                      </a: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</a:tr>
              <a:tr h="694416">
                <a:tc>
                  <a:txBody>
                    <a:bodyPr/>
                    <a:lstStyle/>
                    <a:p>
                      <a:pPr marL="72000" algn="l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Совокупные 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налоги</a:t>
                      </a:r>
                    </a:p>
                  </a:txBody>
                  <a:tcPr marL="7559" marR="7559" marT="1008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695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714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732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94416">
                <a:tc>
                  <a:txBody>
                    <a:bodyPr/>
                    <a:lstStyle/>
                    <a:p>
                      <a:pPr marL="72000" algn="l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Государственная пошлина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rgbClr val="C0E3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94</a:t>
                      </a:r>
                    </a:p>
                  </a:txBody>
                  <a:tcPr marL="0" marR="0" marT="0" marB="0" anchor="ctr">
                    <a:solidFill>
                      <a:srgbClr val="C0E3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95</a:t>
                      </a:r>
                    </a:p>
                  </a:txBody>
                  <a:tcPr marL="0" marR="0" marT="0" marB="0" anchor="ctr">
                    <a:solidFill>
                      <a:srgbClr val="C0E3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95</a:t>
                      </a:r>
                    </a:p>
                  </a:txBody>
                  <a:tcPr marL="0" marR="0" marT="0" marB="0" anchor="ctr">
                    <a:solidFill>
                      <a:srgbClr val="C0E399"/>
                    </a:solidFill>
                  </a:tcPr>
                </a:tc>
              </a:tr>
              <a:tr h="1037091">
                <a:tc>
                  <a:txBody>
                    <a:bodyPr/>
                    <a:lstStyle/>
                    <a:p>
                      <a:pPr marL="72000" algn="l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Прочие налоговые доходы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212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217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220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6117076" y="3238088"/>
            <a:ext cx="1828674" cy="61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6 437</a:t>
            </a: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AFB51-144D-447B-AA3C-70B42F49F345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165129" y="5335571"/>
            <a:ext cx="1951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2022 год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848107" y="459933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482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55" y="154380"/>
            <a:ext cx="8704613" cy="736270"/>
          </a:xfrm>
        </p:spPr>
        <p:txBody>
          <a:bodyPr anchor="t"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Уважаемые жители Новокузнецкого городского округа!</a:t>
            </a:r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0719" y="1330654"/>
            <a:ext cx="7576460" cy="3765221"/>
          </a:xfrm>
        </p:spPr>
        <p:txBody>
          <a:bodyPr>
            <a:noAutofit/>
          </a:bodyPr>
          <a:lstStyle/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«</a:t>
            </a:r>
            <a:r>
              <a:rPr lang="ru-RU" sz="1400" b="1" dirty="0" smtClean="0">
                <a:solidFill>
                  <a:srgbClr val="002060"/>
                </a:solidFill>
              </a:rPr>
              <a:t>Бюджет для граждан</a:t>
            </a:r>
            <a:r>
              <a:rPr lang="ru-RU" sz="1400" dirty="0" smtClean="0">
                <a:solidFill>
                  <a:srgbClr val="002060"/>
                </a:solidFill>
              </a:rPr>
              <a:t>» – аналитический документ, разрабатываемый в целях предоставления гражданам актуальной информации о бюджете в формате, доступном для широкого круга пользователей. Внимательное изучение бюджета дает представление о намерениях власти, ее политике, распределении ею финансовых ресурсов, которые уплачиваются в виде налогов, различных сборов и пошлин физическими и юридическими лицами для проведения значимой для общества деятельности. Благодаря анализу бюджета можно установить, как распределяются денежные средства, расходуются ли они по назначению. </a:t>
            </a:r>
          </a:p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Настоящая информация в доступной форме знакомит граждан с основами бюджетного законодательства, целями, задачами и приоритетными направлениями бюджетной и налоговой политики Новокузнецкого городского округа, с основными показателями его социально-экономического развития. Кроме того, «</a:t>
            </a:r>
            <a:r>
              <a:rPr lang="ru-RU" sz="1400" b="1" dirty="0" smtClean="0">
                <a:solidFill>
                  <a:srgbClr val="002060"/>
                </a:solidFill>
              </a:rPr>
              <a:t>Бюджет для граждан</a:t>
            </a:r>
            <a:r>
              <a:rPr lang="ru-RU" sz="1400" dirty="0" smtClean="0">
                <a:solidFill>
                  <a:srgbClr val="002060"/>
                </a:solidFill>
              </a:rPr>
              <a:t>» познакомит Вас с положениями основного финансового документа – бюджета Новокузнецкого городского округа на 2021 год и плановый период 2022 и 2023 годов.</a:t>
            </a:r>
          </a:p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«</a:t>
            </a:r>
            <a:r>
              <a:rPr lang="ru-RU" sz="1400" b="1" dirty="0" smtClean="0">
                <a:solidFill>
                  <a:srgbClr val="002060"/>
                </a:solidFill>
              </a:rPr>
              <a:t>Бюджет для граждан</a:t>
            </a:r>
            <a:r>
              <a:rPr lang="ru-RU" sz="1400" dirty="0" smtClean="0">
                <a:solidFill>
                  <a:srgbClr val="002060"/>
                </a:solidFill>
              </a:rPr>
              <a:t>» нацелен на получение обратной связи от граждан, которым интересны современные проблемы муниципальных финансов в Новокузнецком городском округе.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4922" y="4794637"/>
            <a:ext cx="1017767" cy="1574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640960" cy="908720"/>
          </a:xfrm>
        </p:spPr>
        <p:txBody>
          <a:bodyPr anchor="t"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Поступления налога на доходы физических </a:t>
            </a:r>
            <a:br>
              <a:rPr lang="ru-RU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</a:br>
            <a:r>
              <a:rPr lang="ru-RU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лиц, земельного налога в 2022</a:t>
            </a:r>
            <a:r>
              <a:rPr lang="en-US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–</a:t>
            </a:r>
            <a:r>
              <a:rPr lang="ru-RU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2024 годах</a:t>
            </a:r>
            <a:endParaRPr lang="ru-RU" sz="2400" b="1" dirty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551633-07FA-4A45-8A6F-1F2F60E6661A}" type="slidenum">
              <a:rPr lang="ru-RU"/>
              <a:pPr>
                <a:defRPr/>
              </a:pPr>
              <a:t>20</a:t>
            </a:fld>
            <a:endParaRPr lang="ru-RU" dirty="0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86427762"/>
              </p:ext>
            </p:extLst>
          </p:nvPr>
        </p:nvGraphicFramePr>
        <p:xfrm>
          <a:off x="203542" y="788733"/>
          <a:ext cx="8712968" cy="3225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60257" y="3188879"/>
            <a:ext cx="8804634" cy="416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Поступления совокупных налогов в 2022</a:t>
            </a:r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–</a:t>
            </a: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2024 годах</a:t>
            </a:r>
            <a:endParaRPr lang="ru-RU" sz="2400" b="1" dirty="0">
              <a:solidFill>
                <a:schemeClr val="tx2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2" name="Содержимое 1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386427762"/>
              </p:ext>
            </p:extLst>
          </p:nvPr>
        </p:nvGraphicFramePr>
        <p:xfrm>
          <a:off x="147886" y="3695700"/>
          <a:ext cx="8568952" cy="3162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163774" y="3684896"/>
            <a:ext cx="1323833" cy="1569492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3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solidFill>
                  <a:schemeClr val="tx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 2021 года отмена система ЕНВД, запланированы поступления только задолженности</a:t>
            </a:r>
            <a:endParaRPr kumimoji="0" lang="ru-RU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02177" y="2007909"/>
            <a:ext cx="848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0" u="none" strike="noStrike" kern="1200" baseline="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1 355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60449" y="2000054"/>
            <a:ext cx="848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0" u="none" strike="noStrike" kern="1200" baseline="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1 358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99867" y="1992197"/>
            <a:ext cx="848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0" u="none" strike="noStrike" kern="1200" baseline="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1 361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779095" y="313285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64386" y="218904"/>
            <a:ext cx="7543279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Структура  неналоговых доходов бюджета</a:t>
            </a: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5857875" y="1219013"/>
          <a:ext cx="3171825" cy="37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81278" y="820132"/>
          <a:ext cx="5587926" cy="563722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601615"/>
                <a:gridCol w="1016109"/>
                <a:gridCol w="1008668"/>
                <a:gridCol w="961534"/>
              </a:tblGrid>
              <a:tr h="53630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Доходы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2022г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2023г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2024г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477211">
                <a:tc>
                  <a:txBody>
                    <a:bodyPr/>
                    <a:lstStyle/>
                    <a:p>
                      <a:pPr marL="72000" indent="0" algn="l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Всего неналоговые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1 416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1 454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1 509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04713">
                <a:tc>
                  <a:txBody>
                    <a:bodyPr/>
                    <a:lstStyle/>
                    <a:p>
                      <a:pPr marL="72000" indent="0" algn="l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Арендная </a:t>
                      </a:r>
                      <a:r>
                        <a:rPr lang="ru-RU" sz="1800" kern="1200" dirty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плата за землю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314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327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340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50452">
                <a:tc>
                  <a:txBody>
                    <a:bodyPr/>
                    <a:lstStyle/>
                    <a:p>
                      <a:pPr marL="7200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Аренда имущества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54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50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50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064400">
                <a:tc>
                  <a:txBody>
                    <a:bodyPr/>
                    <a:lstStyle/>
                    <a:p>
                      <a:pPr marL="7200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Платежи при пользовании природными ресурсами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rgbClr val="C0E3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176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C0E3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183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C0E3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190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C0E399"/>
                    </a:solidFill>
                  </a:tcPr>
                </a:tc>
              </a:tr>
              <a:tr h="889643">
                <a:tc>
                  <a:txBody>
                    <a:bodyPr/>
                    <a:lstStyle/>
                    <a:p>
                      <a:pPr marL="7200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Платные услуги и компенсация затрат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755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786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818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</a:tr>
              <a:tr h="408316">
                <a:tc>
                  <a:txBody>
                    <a:bodyPr/>
                    <a:lstStyle/>
                    <a:p>
                      <a:pPr marL="72000" indent="0" algn="l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Продажа имущества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61714">
                <a:tc>
                  <a:txBody>
                    <a:bodyPr/>
                    <a:lstStyle/>
                    <a:p>
                      <a:pPr marL="72000" indent="0" algn="l" rtl="0" fontAlgn="b">
                        <a:tabLst>
                          <a:tab pos="0" algn="l"/>
                        </a:tabLst>
                      </a:pPr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Штрафы, санкции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/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29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29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30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/>
                </a:tc>
              </a:tr>
              <a:tr h="544473">
                <a:tc>
                  <a:txBody>
                    <a:bodyPr/>
                    <a:lstStyle/>
                    <a:p>
                      <a:pPr marL="72000" indent="0" algn="l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Прочие 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69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70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71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7010400" y="6416957"/>
            <a:ext cx="2133601" cy="365125"/>
          </a:xfrm>
        </p:spPr>
        <p:txBody>
          <a:bodyPr/>
          <a:lstStyle/>
          <a:p>
            <a:fld id="{675AFB51-144D-447B-AA3C-70B42F49F345}" type="slidenum">
              <a:rPr lang="ru-RU" smtClean="0"/>
              <a:pPr/>
              <a:t>21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542202" y="4760536"/>
            <a:ext cx="1951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2022 год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856734" y="313284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482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640960" cy="908720"/>
          </a:xfrm>
        </p:spPr>
        <p:txBody>
          <a:bodyPr anchor="t">
            <a:no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Поступления арендной платы за землю, платежей при пользовании природными ресурсами в 2022</a:t>
            </a:r>
            <a:r>
              <a:rPr lang="en-US" sz="20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–</a:t>
            </a:r>
            <a:r>
              <a:rPr lang="ru-RU" sz="20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2024 годах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551633-07FA-4A45-8A6F-1F2F60E6661A}" type="slidenum">
              <a:rPr lang="ru-RU"/>
              <a:pPr>
                <a:defRPr/>
              </a:pPr>
              <a:t>22</a:t>
            </a:fld>
            <a:endParaRPr lang="ru-RU" dirty="0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86427762"/>
              </p:ext>
            </p:extLst>
          </p:nvPr>
        </p:nvGraphicFramePr>
        <p:xfrm>
          <a:off x="203542" y="788733"/>
          <a:ext cx="8712968" cy="3085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60257" y="3188879"/>
            <a:ext cx="8804634" cy="416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Поступления платных услуг и компенсации затрат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в 2022</a:t>
            </a:r>
            <a:r>
              <a:rPr lang="en-US" sz="20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–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2024 годах</a:t>
            </a:r>
          </a:p>
        </p:txBody>
      </p:sp>
      <p:graphicFrame>
        <p:nvGraphicFramePr>
          <p:cNvPr id="12" name="Содержимое 1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386427762"/>
              </p:ext>
            </p:extLst>
          </p:nvPr>
        </p:nvGraphicFramePr>
        <p:xfrm>
          <a:off x="166740" y="3949831"/>
          <a:ext cx="6375462" cy="2771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3936492" y="1236424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327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302620" y="1189291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340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596369" y="1830313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183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981349" y="1820886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190</a:t>
            </a:r>
          </a:p>
        </p:txBody>
      </p:sp>
      <p:graphicFrame>
        <p:nvGraphicFramePr>
          <p:cNvPr id="22" name="Диаграмма 21"/>
          <p:cNvGraphicFramePr/>
          <p:nvPr/>
        </p:nvGraphicFramePr>
        <p:xfrm>
          <a:off x="6202837" y="3959258"/>
          <a:ext cx="2698438" cy="1857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7822227" y="468560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0716" y="122550"/>
            <a:ext cx="7354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Структура</a:t>
            </a: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безвозмездных поступлений бюджета на 2022 год и на плановый период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71754" y="1168922"/>
          <a:ext cx="8793136" cy="3271104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816102"/>
                <a:gridCol w="1954030"/>
                <a:gridCol w="2068973"/>
                <a:gridCol w="1954031"/>
              </a:tblGrid>
              <a:tr h="505089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Доходы</a:t>
                      </a:r>
                      <a:endParaRPr lang="ru-RU" sz="2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6" marB="48386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2022 год</a:t>
                      </a:r>
                      <a:endParaRPr lang="ru-RU" sz="2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6" marB="48386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2023 год</a:t>
                      </a:r>
                      <a:endParaRPr lang="ru-RU" sz="2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6" marB="48386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2024 год</a:t>
                      </a:r>
                      <a:endParaRPr lang="ru-RU" sz="2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6" marB="48386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442221">
                <a:tc>
                  <a:txBody>
                    <a:bodyPr/>
                    <a:lstStyle/>
                    <a:p>
                      <a:r>
                        <a:rPr lang="ru-RU" sz="2200" b="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Всего, в т.ч.</a:t>
                      </a:r>
                      <a:endParaRPr lang="ru-RU" sz="2200" b="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6" marB="48386" anchor="ctr"/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15 309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13  563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13 801</a:t>
                      </a:r>
                    </a:p>
                  </a:txBody>
                  <a:tcPr marL="0" marR="0" marT="0" marB="0" anchor="ctr"/>
                </a:tc>
              </a:tr>
              <a:tr h="4084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2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Дотации </a:t>
                      </a:r>
                    </a:p>
                  </a:txBody>
                  <a:tcPr marL="68032" marR="7559" marT="1008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2 108</a:t>
                      </a: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555</a:t>
                      </a: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334</a:t>
                      </a: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</a:tr>
              <a:tr h="4084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2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Субсидии </a:t>
                      </a:r>
                    </a:p>
                  </a:txBody>
                  <a:tcPr marL="68032" marR="7559" marT="1008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2 725 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3 119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3 720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084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2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Субвенции </a:t>
                      </a:r>
                    </a:p>
                  </a:txBody>
                  <a:tcPr marL="68032" marR="7559" marT="1008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9 462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9 429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9 436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084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2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Иные </a:t>
                      </a:r>
                      <a:r>
                        <a:rPr lang="ru-RU" sz="2200" b="0" i="0" u="none" strike="noStrike" dirty="0" err="1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мбт</a:t>
                      </a:r>
                      <a:r>
                        <a:rPr lang="ru-RU" sz="22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</a:txBody>
                  <a:tcPr marL="68032" marR="7559" marT="1008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973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419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270 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8982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2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Прочие </a:t>
                      </a:r>
                      <a:r>
                        <a:rPr lang="ru-RU" sz="22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безвозмездные</a:t>
                      </a:r>
                      <a:endParaRPr lang="ru-RU" sz="22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032" marR="7559" marT="100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42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42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42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7010400" y="6324843"/>
            <a:ext cx="2133601" cy="365125"/>
          </a:xfrm>
        </p:spPr>
        <p:txBody>
          <a:bodyPr/>
          <a:lstStyle/>
          <a:p>
            <a:fld id="{675AFB51-144D-447B-AA3C-70B42F49F345}" type="slidenum">
              <a:rPr lang="ru-RU" smtClean="0"/>
              <a:pPr/>
              <a:t>23</a:t>
            </a:fld>
            <a:endParaRPr lang="ru-RU" dirty="0"/>
          </a:p>
        </p:txBody>
      </p:sp>
      <p:graphicFrame>
        <p:nvGraphicFramePr>
          <p:cNvPr id="19" name="Схема 18"/>
          <p:cNvGraphicFramePr/>
          <p:nvPr/>
        </p:nvGraphicFramePr>
        <p:xfrm>
          <a:off x="4608537" y="5137608"/>
          <a:ext cx="4243232" cy="8651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171753" y="4572096"/>
          <a:ext cx="4362540" cy="2133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7830854" y="252900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482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CE7D-2900-40C4-877E-E8D0735265D9}" type="slidenum">
              <a:rPr lang="ru-RU"/>
              <a:pPr/>
              <a:t>24</a:t>
            </a:fld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93298" y="710076"/>
            <a:ext cx="8605041" cy="8356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Формирование расходов осуществляется в соответствии с расходными обязательствами, законодательно закрепленными за соответствующими уровнями бюджетов. </a:t>
            </a:r>
          </a:p>
          <a:p>
            <a:pPr lvl="0" algn="ctr"/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lvl="0"/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Бюджет формируется: по разделам, по ведомствам, по государственным программам.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Для этого применяется бюджетная классификация:</a:t>
            </a:r>
          </a:p>
          <a:p>
            <a:endParaRPr lang="ru-RU" sz="1600" dirty="0" smtClean="0">
              <a:solidFill>
                <a:srgbClr val="002060"/>
              </a:solidFill>
              <a:latin typeface="Calibri" pitchFamily="34" charset="0"/>
            </a:endParaRPr>
          </a:p>
          <a:p>
            <a:endParaRPr lang="ru-RU" sz="1600" dirty="0" smtClean="0">
              <a:solidFill>
                <a:srgbClr val="002060"/>
              </a:solidFill>
              <a:latin typeface="Calibri" pitchFamily="34" charset="0"/>
            </a:endParaRPr>
          </a:p>
          <a:p>
            <a:endParaRPr lang="ru-RU" sz="1600" dirty="0" smtClean="0">
              <a:solidFill>
                <a:srgbClr val="002060"/>
              </a:solidFill>
              <a:latin typeface="Calibri" pitchFamily="34" charset="0"/>
            </a:endParaRPr>
          </a:p>
          <a:p>
            <a:endParaRPr lang="ru-RU" sz="1400" dirty="0" smtClean="0">
              <a:solidFill>
                <a:srgbClr val="002060"/>
              </a:solidFill>
              <a:latin typeface="Calibri" pitchFamily="34" charset="0"/>
            </a:endParaRP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endParaRPr lang="ru-RU" sz="14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Ведомственная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классификация непосредственно связана со структурой управления, она отображает группировку юридических лиц, получающих бюджетные средства (комитеты, управления, администрации районов и города).</a:t>
            </a:r>
          </a:p>
          <a:p>
            <a:endParaRPr lang="ru-RU" sz="1400" dirty="0" smtClean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Функциональная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классификация отражает направление средств бюджета на выполнение основных функций государства (образование, культура, здравоохранение, социальная политика, физическая культура и т. </a:t>
            </a:r>
            <a:r>
              <a:rPr lang="ru-RU" sz="1400" dirty="0" err="1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д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).</a:t>
            </a:r>
          </a:p>
          <a:p>
            <a:endParaRPr lang="ru-RU" sz="1400" dirty="0" smtClean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Муниципальная программа - 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комплекс мероприятий, взаимоувязанных по ресурсам, исполнителям и срокам реализации, направленных на достижение социально-значимых результатов для города Новокузнецка и его жителей. 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Это документ, определяющий:</a:t>
            </a:r>
            <a:endParaRPr lang="ru-RU" sz="1400" b="1" dirty="0" smtClean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цели и задачи реализуемой политики в определенной сфере;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способы их достижения; 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объемы используемых финансовых ресурсов.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endParaRPr lang="ru-RU" sz="1400" dirty="0" smtClean="0">
              <a:solidFill>
                <a:srgbClr val="002060"/>
              </a:solidFill>
              <a:latin typeface="Calibri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endParaRPr lang="ru-RU" sz="1400" dirty="0" smtClean="0">
              <a:solidFill>
                <a:srgbClr val="002060"/>
              </a:solidFill>
              <a:latin typeface="Calibri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endParaRPr lang="ru-RU" sz="14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endParaRPr lang="ru-RU" sz="14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endParaRPr lang="ru-RU" sz="1400" dirty="0" smtClean="0"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endParaRPr lang="ru-RU" sz="1400" dirty="0" smtClean="0">
              <a:solidFill>
                <a:srgbClr val="002060"/>
              </a:solidFill>
              <a:latin typeface="Calibri" pitchFamily="34" charset="0"/>
            </a:endParaRPr>
          </a:p>
          <a:p>
            <a:pPr>
              <a:buClr>
                <a:srgbClr val="FF0000"/>
              </a:buClr>
              <a:buSzPct val="120000"/>
              <a:buFont typeface="Wingdings" pitchFamily="2" charset="2"/>
              <a:buChar char="ü"/>
            </a:pPr>
            <a:endParaRPr lang="ru-RU" sz="1400" dirty="0" smtClean="0">
              <a:solidFill>
                <a:srgbClr val="002060"/>
              </a:solidFill>
              <a:latin typeface="Calibri" pitchFamily="34" charset="0"/>
            </a:endParaRPr>
          </a:p>
          <a:p>
            <a:endParaRPr lang="ru-RU" sz="1400" dirty="0" smtClean="0">
              <a:latin typeface="Calibri" pitchFamily="34" charset="0"/>
            </a:endParaRP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endParaRPr lang="ru-RU" sz="1400" b="1" dirty="0" smtClean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306900" y="143584"/>
            <a:ext cx="5419387" cy="5411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R="0" lvl="0" indent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3. РАСХОДЫ БЮДЖЕТА</a:t>
            </a:r>
            <a:endParaRPr lang="ru-RU" sz="3200" b="1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5" name="Левая фигурная скобка 4"/>
          <p:cNvSpPr/>
          <p:nvPr/>
        </p:nvSpPr>
        <p:spPr>
          <a:xfrm rot="16200000" flipH="1">
            <a:off x="1098085" y="3390909"/>
            <a:ext cx="109181" cy="1597910"/>
          </a:xfrm>
          <a:prstGeom prst="leftBrace">
            <a:avLst/>
          </a:prstGeom>
          <a:solidFill>
            <a:srgbClr val="F797DC"/>
          </a:solidFill>
          <a:ln>
            <a:solidFill>
              <a:srgbClr val="F797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7" name="Левая фигурная скобка 6"/>
          <p:cNvSpPr/>
          <p:nvPr/>
        </p:nvSpPr>
        <p:spPr>
          <a:xfrm rot="16200000">
            <a:off x="1396249" y="3948376"/>
            <a:ext cx="115632" cy="2223435"/>
          </a:xfrm>
          <a:prstGeom prst="leftBrace">
            <a:avLst/>
          </a:prstGeom>
          <a:solidFill>
            <a:srgbClr val="F797DC"/>
          </a:solidFill>
          <a:ln>
            <a:solidFill>
              <a:srgbClr val="F797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9558" y="1982676"/>
            <a:ext cx="764274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Классификация </a:t>
            </a:r>
            <a:r>
              <a:rPr lang="ru-RU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по муниципальным программам</a:t>
            </a:r>
            <a:endParaRPr lang="ru-RU" dirty="0" smtClean="0"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Ведомственная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классификация</a:t>
            </a:r>
            <a:endParaRPr lang="ru-RU" dirty="0" smtClean="0"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Функциональная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классификация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endParaRPr lang="ru-RU" dirty="0" smtClean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</a:pPr>
            <a:r>
              <a:rPr lang="ru-RU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6" name="Левая фигурная скобка 5"/>
          <p:cNvSpPr/>
          <p:nvPr/>
        </p:nvSpPr>
        <p:spPr>
          <a:xfrm rot="16200000">
            <a:off x="1065105" y="2539057"/>
            <a:ext cx="109180" cy="1691173"/>
          </a:xfrm>
          <a:prstGeom prst="leftBrace">
            <a:avLst/>
          </a:prstGeom>
          <a:solidFill>
            <a:srgbClr val="F797DC"/>
          </a:solidFill>
          <a:ln>
            <a:solidFill>
              <a:srgbClr val="F797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129728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AE4E4D-B2F6-4ACB-B5D3-5C0065129303}" type="slidenum">
              <a:rPr lang="ru-RU"/>
              <a:pPr>
                <a:defRPr/>
              </a:pPr>
              <a:t>25</a:t>
            </a:fld>
            <a:endParaRPr lang="ru-RU" dirty="0"/>
          </a:p>
        </p:txBody>
      </p:sp>
      <p:graphicFrame>
        <p:nvGraphicFramePr>
          <p:cNvPr id="20" name="Содержимое 4"/>
          <p:cNvGraphicFramePr>
            <a:graphicFrameLocks/>
          </p:cNvGraphicFramePr>
          <p:nvPr/>
        </p:nvGraphicFramePr>
        <p:xfrm>
          <a:off x="251520" y="2708920"/>
          <a:ext cx="2736999" cy="2808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7088" y="115888"/>
            <a:ext cx="70580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atin typeface="Calibri" pitchFamily="34" charset="0"/>
                <a:ea typeface="+mj-ea"/>
                <a:cs typeface="+mj-cs"/>
              </a:rPr>
              <a:t>Расходы бюджета на </a:t>
            </a:r>
            <a:r>
              <a:rPr lang="ru-RU" sz="2800" b="1" dirty="0" smtClean="0">
                <a:latin typeface="Calibri" pitchFamily="34" charset="0"/>
                <a:ea typeface="+mj-ea"/>
                <a:cs typeface="+mj-cs"/>
              </a:rPr>
              <a:t>2022-2024 </a:t>
            </a:r>
            <a:r>
              <a:rPr lang="ru-RU" sz="2800" b="1" dirty="0">
                <a:latin typeface="Calibri" pitchFamily="34" charset="0"/>
                <a:ea typeface="+mj-ea"/>
                <a:cs typeface="+mj-cs"/>
              </a:rPr>
              <a:t>годы</a:t>
            </a:r>
          </a:p>
        </p:txBody>
      </p:sp>
      <p:graphicFrame>
        <p:nvGraphicFramePr>
          <p:cNvPr id="26" name="Object 3"/>
          <p:cNvGraphicFramePr>
            <a:graphicFrameLocks/>
          </p:cNvGraphicFramePr>
          <p:nvPr/>
        </p:nvGraphicFramePr>
        <p:xfrm>
          <a:off x="2987824" y="2708920"/>
          <a:ext cx="2880320" cy="2807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7" name="Object 4"/>
          <p:cNvGraphicFramePr>
            <a:graphicFrameLocks/>
          </p:cNvGraphicFramePr>
          <p:nvPr/>
        </p:nvGraphicFramePr>
        <p:xfrm>
          <a:off x="6012160" y="2708920"/>
          <a:ext cx="2952328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4860032" y="6093296"/>
            <a:ext cx="1081087" cy="28733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Calibri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11188" y="6092825"/>
            <a:ext cx="1081087" cy="288925"/>
          </a:xfrm>
          <a:prstGeom prst="rect">
            <a:avLst/>
          </a:prstGeom>
          <a:solidFill>
            <a:srgbClr val="FCC4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Calibr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84168" y="6021288"/>
            <a:ext cx="270676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latin typeface="Calibri" pitchFamily="34" charset="0"/>
                <a:cs typeface="Arial" pitchFamily="34" charset="0"/>
              </a:rPr>
              <a:t>Переданные полномочия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08175" y="6021288"/>
            <a:ext cx="25198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latin typeface="Calibri" pitchFamily="34" charset="0"/>
                <a:cs typeface="Arial" pitchFamily="34" charset="0"/>
              </a:rPr>
              <a:t>Местные полномочия</a:t>
            </a: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323529" y="1196752"/>
          <a:ext cx="8640960" cy="103632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2880320"/>
                <a:gridCol w="2880320"/>
                <a:gridCol w="288032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2022 год</a:t>
                      </a:r>
                      <a:endParaRPr lang="ru-RU" sz="28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2023 год</a:t>
                      </a:r>
                      <a:endParaRPr lang="ru-RU" sz="28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2024 год</a:t>
                      </a:r>
                      <a:endParaRPr lang="ru-RU" sz="28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23</a:t>
                      </a:r>
                      <a:r>
                        <a:rPr lang="ru-RU" sz="2800" baseline="0" dirty="0" smtClean="0"/>
                        <a:t> 608</a:t>
                      </a:r>
                      <a:endParaRPr lang="ru-RU" sz="28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21 636</a:t>
                      </a:r>
                      <a:endParaRPr lang="ru-RU" sz="28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21 938</a:t>
                      </a:r>
                      <a:endParaRPr lang="ru-RU" sz="2800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7856733" y="425428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89300" y="1403286"/>
          <a:ext cx="8311081" cy="437282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464843"/>
                <a:gridCol w="764551"/>
                <a:gridCol w="1025619"/>
                <a:gridCol w="1053590"/>
                <a:gridCol w="1002478"/>
              </a:tblGrid>
              <a:tr h="3976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latin typeface="Calibri" pitchFamily="34" charset="0"/>
                        </a:rPr>
                        <a:t>Наименование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latin typeface="Calibri" pitchFamily="34" charset="0"/>
                        </a:rPr>
                        <a:t>Раздел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latin typeface="Calibri" pitchFamily="34" charset="0"/>
                        </a:rPr>
                        <a:t>План 2022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latin typeface="Calibri" pitchFamily="34" charset="0"/>
                        </a:rPr>
                        <a:t>План 2023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latin typeface="Calibri" pitchFamily="34" charset="0"/>
                        </a:rPr>
                        <a:t>План 2024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9412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Общегосударственные вопросы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01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593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544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549</a:t>
                      </a:r>
                    </a:p>
                  </a:txBody>
                  <a:tcPr marL="9525" marR="9525" marT="9525" marB="0" anchor="b"/>
                </a:tc>
              </a:tr>
              <a:tr h="39766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03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194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124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124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Национальная экономика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04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4 943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4 565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4 532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Жилищно-коммунальное хозяйство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05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3 811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3 111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2 926 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Охрана окружающей среды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06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6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2585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Образование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07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10 505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9 689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10 396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Культура и кинематография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08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547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526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527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78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Социальная политика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10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1 817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1 779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1 773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Физическая культура и спорт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11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822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674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274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Средства массовой информации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12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Обслуживание государственного и муниципального долга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13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365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397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401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4111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Условно утверждаемые расходы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99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217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426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976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Итого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23 608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21 636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21 938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748761" y="541105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367073" y="0"/>
            <a:ext cx="6418907" cy="1028699"/>
          </a:xfrm>
        </p:spPr>
        <p:txBody>
          <a:bodyPr anchor="b">
            <a:noAutofit/>
          </a:bodyPr>
          <a:lstStyle/>
          <a:p>
            <a:pPr lvl="0">
              <a:defRPr/>
            </a:pPr>
            <a:r>
              <a:rPr lang="ru-RU" sz="2400" dirty="0" smtClean="0">
                <a:solidFill>
                  <a:schemeClr val="tx2"/>
                </a:solidFill>
              </a:rPr>
              <a:t>Функциональная структура расходов городского бюджета на 2022-2024 годы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27</a:t>
            </a:fld>
            <a:endParaRPr lang="en-US" dirty="0"/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368681" y="1195017"/>
          <a:ext cx="8562668" cy="3504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7543868" y="781280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240325" y="217283"/>
            <a:ext cx="6590923" cy="815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Функциональная структура расходов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городского бюджета на 2022 год</a:t>
            </a:r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3995936" y="2458528"/>
          <a:ext cx="4859079" cy="3062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34837" y="5641675"/>
            <a:ext cx="81002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Функциональная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классификация отражает направление средств бюджета на выполнение основных функций государства (образование, культура, социальная политика, физическая культура и т. </a:t>
            </a:r>
            <a:r>
              <a:rPr lang="ru-RU" sz="1600" dirty="0" err="1" smtClean="0">
                <a:solidFill>
                  <a:srgbClr val="002060"/>
                </a:solidFill>
                <a:latin typeface="Calibri" pitchFamily="34" charset="0"/>
              </a:rPr>
              <a:t>д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).</a:t>
            </a:r>
            <a:endParaRPr lang="ru-RU" sz="1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86738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0890" y="751670"/>
          <a:ext cx="8389299" cy="602920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481275"/>
                <a:gridCol w="1016411"/>
                <a:gridCol w="1036079"/>
                <a:gridCol w="855534"/>
              </a:tblGrid>
              <a:tr h="340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latin typeface="Calibri" pitchFamily="34" charset="0"/>
                        </a:rPr>
                        <a:t>Наименование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latin typeface="Calibri" pitchFamily="34" charset="0"/>
                        </a:rPr>
                        <a:t>План 2022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latin typeface="Calibri" pitchFamily="34" charset="0"/>
                        </a:rPr>
                        <a:t>План 2023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latin typeface="Calibri" pitchFamily="34" charset="0"/>
                        </a:rPr>
                        <a:t>План 2024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46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Администрация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города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13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Администрация Центрального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1009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Комитет жилищно-коммунального хозяйства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3 037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2 151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2 129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1885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Комитет по управлению муниципальным имуществом города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483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1722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Комитет градостроительства и земельных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ресурсов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1213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Администрация Орджоникидзевского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1009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Комитет по делам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молодежи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1963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Комитет образования и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науки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 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189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9 381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10 088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18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Управление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культуры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959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Комитет по физической культуре, спорту и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туризму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298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Комитет социальной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защиты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5910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Муниципальная избирательная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комиссия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770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Администрация Куйбышевского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005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Администрация Новоильинского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33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Управление капитального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строительства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1 184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1 905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446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Комитет охраны окружающей среды и природных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ресурсов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79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Комитет городского контроля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678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Новокузнецкий городской Совет народных депутатов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856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Администрация Кузнецкого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44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Управление дорожно-коммунального хозяйства и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благоустройства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1 240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1 185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7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Управление по транспорту и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связи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2 262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1 745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33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Администрация Заводского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679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Управление опеки и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попечительства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597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chemeClr val="dk1"/>
                          </a:solidFill>
                          <a:latin typeface="Calibri" pitchFamily="34" charset="0"/>
                        </a:rPr>
                        <a:t>Финансовое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</a:rPr>
                        <a:t> управление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597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</a:rPr>
                        <a:t>Итого: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23 608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21 636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21 937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831631" y="209855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76928" y="0"/>
            <a:ext cx="7079810" cy="715617"/>
          </a:xfrm>
        </p:spPr>
        <p:txBody>
          <a:bodyPr anchor="b">
            <a:noAutofit/>
          </a:bodyPr>
          <a:lstStyle/>
          <a:p>
            <a:pPr>
              <a:defRPr/>
            </a:pPr>
            <a:r>
              <a:rPr lang="ru-RU" sz="2300" dirty="0" smtClean="0">
                <a:solidFill>
                  <a:schemeClr val="tx2"/>
                </a:solidFill>
              </a:rPr>
              <a:t>Ведомственная структура расходов </a:t>
            </a:r>
            <a:br>
              <a:rPr lang="ru-RU" sz="2300" dirty="0" smtClean="0">
                <a:solidFill>
                  <a:schemeClr val="tx2"/>
                </a:solidFill>
              </a:rPr>
            </a:br>
            <a:r>
              <a:rPr lang="ru-RU" sz="2300" dirty="0" smtClean="0">
                <a:solidFill>
                  <a:schemeClr val="tx2"/>
                </a:solidFill>
              </a:rPr>
              <a:t>городского бюджета на 2022-2024 годы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Номер слайда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86873" y="1630723"/>
            <a:ext cx="5900737" cy="418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Содержимое 4"/>
          <p:cNvSpPr txBox="1">
            <a:spLocks/>
          </p:cNvSpPr>
          <p:nvPr/>
        </p:nvSpPr>
        <p:spPr>
          <a:xfrm>
            <a:off x="390523" y="4752975"/>
            <a:ext cx="990601" cy="171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 43,2%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5" name="Содержимое 4"/>
          <p:cNvSpPr txBox="1">
            <a:spLocks/>
          </p:cNvSpPr>
          <p:nvPr/>
        </p:nvSpPr>
        <p:spPr>
          <a:xfrm>
            <a:off x="1562099" y="2948252"/>
            <a:ext cx="987678" cy="23309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400" b="1" dirty="0" smtClean="0">
                <a:latin typeface="Calibri" pitchFamily="34" charset="0"/>
              </a:rPr>
              <a:t>12,9%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6" name="Содержимое 4"/>
          <p:cNvSpPr txBox="1">
            <a:spLocks/>
          </p:cNvSpPr>
          <p:nvPr/>
        </p:nvSpPr>
        <p:spPr>
          <a:xfrm>
            <a:off x="5908109" y="2514600"/>
            <a:ext cx="845116" cy="1905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3,5%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7" name="Содержимое 4"/>
          <p:cNvSpPr txBox="1">
            <a:spLocks/>
          </p:cNvSpPr>
          <p:nvPr/>
        </p:nvSpPr>
        <p:spPr>
          <a:xfrm>
            <a:off x="3069659" y="5130791"/>
            <a:ext cx="883215" cy="2127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1,2 %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8" name="Содержимое 4"/>
          <p:cNvSpPr txBox="1">
            <a:spLocks/>
          </p:cNvSpPr>
          <p:nvPr/>
        </p:nvSpPr>
        <p:spPr>
          <a:xfrm>
            <a:off x="3552825" y="1447801"/>
            <a:ext cx="866775" cy="219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7,7%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9" name="Содержимое 4"/>
          <p:cNvSpPr txBox="1">
            <a:spLocks/>
          </p:cNvSpPr>
          <p:nvPr/>
        </p:nvSpPr>
        <p:spPr>
          <a:xfrm>
            <a:off x="6384360" y="3727597"/>
            <a:ext cx="854640" cy="1809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2,8 %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0" name="Содержимое 4"/>
          <p:cNvSpPr txBox="1">
            <a:spLocks/>
          </p:cNvSpPr>
          <p:nvPr/>
        </p:nvSpPr>
        <p:spPr>
          <a:xfrm>
            <a:off x="6236167" y="3112682"/>
            <a:ext cx="930841" cy="259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3,4 %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1" name="Содержимое 4"/>
          <p:cNvSpPr txBox="1">
            <a:spLocks/>
          </p:cNvSpPr>
          <p:nvPr/>
        </p:nvSpPr>
        <p:spPr>
          <a:xfrm>
            <a:off x="4928806" y="1859549"/>
            <a:ext cx="864165" cy="2264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noProof="0" dirty="0" smtClean="0">
                <a:latin typeface="Calibri" pitchFamily="34" charset="0"/>
              </a:rPr>
              <a:t>6,1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2" name="Содержимое 4"/>
          <p:cNvSpPr txBox="1">
            <a:spLocks/>
          </p:cNvSpPr>
          <p:nvPr/>
        </p:nvSpPr>
        <p:spPr>
          <a:xfrm>
            <a:off x="2409826" y="2032190"/>
            <a:ext cx="1152524" cy="2061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 9,6%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3" name="Содержимое 4"/>
          <p:cNvSpPr txBox="1">
            <a:spLocks/>
          </p:cNvSpPr>
          <p:nvPr/>
        </p:nvSpPr>
        <p:spPr>
          <a:xfrm>
            <a:off x="4352924" y="4648201"/>
            <a:ext cx="857251" cy="2571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1,0 %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4" name="Содержимое 4"/>
          <p:cNvSpPr txBox="1">
            <a:spLocks/>
          </p:cNvSpPr>
          <p:nvPr/>
        </p:nvSpPr>
        <p:spPr>
          <a:xfrm>
            <a:off x="5505449" y="4221750"/>
            <a:ext cx="876301" cy="216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1,3 %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5" name="Содержимое 4"/>
          <p:cNvSpPr txBox="1">
            <a:spLocks/>
          </p:cNvSpPr>
          <p:nvPr/>
        </p:nvSpPr>
        <p:spPr>
          <a:xfrm>
            <a:off x="276225" y="5066497"/>
            <a:ext cx="1343025" cy="448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Комитет образования и науки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7" name="Содержимое 4"/>
          <p:cNvSpPr txBox="1">
            <a:spLocks/>
          </p:cNvSpPr>
          <p:nvPr/>
        </p:nvSpPr>
        <p:spPr>
          <a:xfrm>
            <a:off x="5825840" y="1900220"/>
            <a:ext cx="3105508" cy="279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Управление капитального строительства</a:t>
            </a:r>
            <a:endParaRPr lang="ru-RU" sz="1200" dirty="0">
              <a:latin typeface="Calibri" pitchFamily="34" charset="0"/>
            </a:endParaRPr>
          </a:p>
        </p:txBody>
      </p:sp>
      <p:sp>
        <p:nvSpPr>
          <p:cNvPr id="48" name="Содержимое 4"/>
          <p:cNvSpPr txBox="1">
            <a:spLocks/>
          </p:cNvSpPr>
          <p:nvPr/>
        </p:nvSpPr>
        <p:spPr>
          <a:xfrm>
            <a:off x="180976" y="1857375"/>
            <a:ext cx="3019424" cy="4381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>
              <a:latin typeface="Calibri" pitchFamily="34" charset="0"/>
            </a:endParaRPr>
          </a:p>
        </p:txBody>
      </p:sp>
      <p:sp>
        <p:nvSpPr>
          <p:cNvPr id="49" name="Содержимое 4"/>
          <p:cNvSpPr txBox="1">
            <a:spLocks/>
          </p:cNvSpPr>
          <p:nvPr/>
        </p:nvSpPr>
        <p:spPr>
          <a:xfrm>
            <a:off x="6645128" y="2966262"/>
            <a:ext cx="2121919" cy="361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Управление культуры</a:t>
            </a:r>
            <a:endParaRPr lang="ru-RU" sz="1200" dirty="0">
              <a:latin typeface="Calibri" pitchFamily="34" charset="0"/>
            </a:endParaRPr>
          </a:p>
        </p:txBody>
      </p:sp>
      <p:sp>
        <p:nvSpPr>
          <p:cNvPr id="50" name="Содержимое 4"/>
          <p:cNvSpPr txBox="1">
            <a:spLocks/>
          </p:cNvSpPr>
          <p:nvPr/>
        </p:nvSpPr>
        <p:spPr>
          <a:xfrm>
            <a:off x="3067049" y="5311763"/>
            <a:ext cx="923926" cy="1841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Прочие</a:t>
            </a:r>
          </a:p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>
              <a:latin typeface="Calibri" pitchFamily="34" charset="0"/>
            </a:endParaRPr>
          </a:p>
        </p:txBody>
      </p:sp>
      <p:sp>
        <p:nvSpPr>
          <p:cNvPr id="51" name="Содержимое 4"/>
          <p:cNvSpPr txBox="1">
            <a:spLocks/>
          </p:cNvSpPr>
          <p:nvPr/>
        </p:nvSpPr>
        <p:spPr>
          <a:xfrm>
            <a:off x="6788989" y="3565236"/>
            <a:ext cx="2355011" cy="305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Администрация города</a:t>
            </a:r>
          </a:p>
        </p:txBody>
      </p:sp>
      <p:sp>
        <p:nvSpPr>
          <p:cNvPr id="52" name="Содержимое 4"/>
          <p:cNvSpPr txBox="1">
            <a:spLocks/>
          </p:cNvSpPr>
          <p:nvPr/>
        </p:nvSpPr>
        <p:spPr>
          <a:xfrm>
            <a:off x="1072115" y="1297173"/>
            <a:ext cx="2978889" cy="425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Управление дорожно-коммунального хозяйства и благоустройства</a:t>
            </a:r>
            <a:endParaRPr lang="ru-RU" sz="1200" dirty="0">
              <a:latin typeface="Calibri" pitchFamily="34" charset="0"/>
            </a:endParaRPr>
          </a:p>
        </p:txBody>
      </p:sp>
      <p:sp>
        <p:nvSpPr>
          <p:cNvPr id="53" name="Содержимое 4"/>
          <p:cNvSpPr txBox="1">
            <a:spLocks/>
          </p:cNvSpPr>
          <p:nvPr/>
        </p:nvSpPr>
        <p:spPr>
          <a:xfrm>
            <a:off x="6603040" y="3990524"/>
            <a:ext cx="2105025" cy="3206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Комитет по управлению муниципальным имуществом</a:t>
            </a:r>
          </a:p>
        </p:txBody>
      </p:sp>
      <p:sp>
        <p:nvSpPr>
          <p:cNvPr id="55" name="Содержимое 4"/>
          <p:cNvSpPr txBox="1">
            <a:spLocks/>
          </p:cNvSpPr>
          <p:nvPr/>
        </p:nvSpPr>
        <p:spPr>
          <a:xfrm>
            <a:off x="6411433" y="2264735"/>
            <a:ext cx="2179674" cy="446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Комитет по физической культуре, спорту и туризму</a:t>
            </a:r>
          </a:p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>
              <a:latin typeface="Calibri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66434" y="5842287"/>
            <a:ext cx="5558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002060"/>
                </a:solidFill>
                <a:latin typeface="Calibri" pitchFamily="34" charset="0"/>
              </a:rPr>
              <a:t>Ведомственная</a:t>
            </a:r>
            <a:r>
              <a:rPr lang="ru-RU" sz="1200" dirty="0" smtClean="0">
                <a:solidFill>
                  <a:srgbClr val="002060"/>
                </a:solidFill>
                <a:latin typeface="Calibri" pitchFamily="34" charset="0"/>
              </a:rPr>
              <a:t> классификация непосредственно связана со структурой управления, она отображает группировку юридических лиц, получающих бюджетные средства (комитеты, управления, администрации районов и города)</a:t>
            </a:r>
            <a:endParaRPr lang="ru-RU" sz="1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8" name="Содержимое 4"/>
          <p:cNvSpPr txBox="1">
            <a:spLocks/>
          </p:cNvSpPr>
          <p:nvPr/>
        </p:nvSpPr>
        <p:spPr>
          <a:xfrm>
            <a:off x="5393759" y="2092316"/>
            <a:ext cx="883215" cy="2127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5,0%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29" name="Содержимое 4"/>
          <p:cNvSpPr txBox="1">
            <a:spLocks/>
          </p:cNvSpPr>
          <p:nvPr/>
        </p:nvSpPr>
        <p:spPr>
          <a:xfrm>
            <a:off x="5230109" y="1509824"/>
            <a:ext cx="2328233" cy="3834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Комитет социальной защиты</a:t>
            </a:r>
            <a:endParaRPr lang="ru-RU" sz="1200" dirty="0">
              <a:latin typeface="Calibri" pitchFamily="34" charset="0"/>
            </a:endParaRPr>
          </a:p>
        </p:txBody>
      </p:sp>
      <p:sp>
        <p:nvSpPr>
          <p:cNvPr id="56" name="Содержимое 4"/>
          <p:cNvSpPr txBox="1">
            <a:spLocks/>
          </p:cNvSpPr>
          <p:nvPr/>
        </p:nvSpPr>
        <p:spPr>
          <a:xfrm>
            <a:off x="4981574" y="4591913"/>
            <a:ext cx="2532034" cy="437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>
              <a:latin typeface="Calibri" pitchFamily="34" charset="0"/>
            </a:endParaRPr>
          </a:p>
        </p:txBody>
      </p:sp>
      <p:sp>
        <p:nvSpPr>
          <p:cNvPr id="58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Ведомственная структура расходов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городского бюджета на 2022 год</a:t>
            </a:r>
          </a:p>
        </p:txBody>
      </p:sp>
      <p:sp>
        <p:nvSpPr>
          <p:cNvPr id="32" name="Содержимое 4"/>
          <p:cNvSpPr txBox="1">
            <a:spLocks/>
          </p:cNvSpPr>
          <p:nvPr/>
        </p:nvSpPr>
        <p:spPr>
          <a:xfrm>
            <a:off x="6079560" y="4051005"/>
            <a:ext cx="854640" cy="2020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2,3 %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57" name="Содержимое 4"/>
          <p:cNvSpPr txBox="1">
            <a:spLocks/>
          </p:cNvSpPr>
          <p:nvPr/>
        </p:nvSpPr>
        <p:spPr>
          <a:xfrm>
            <a:off x="5667154" y="4423144"/>
            <a:ext cx="1903227" cy="457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Управление опеки и попечительства</a:t>
            </a:r>
          </a:p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>
              <a:latin typeface="Calibri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38223" y="2548744"/>
            <a:ext cx="220094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Комитет жилищно-коммунального хозяйства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488627" y="1968427"/>
            <a:ext cx="2616549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Управление по транспорту и связи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608990" y="4720857"/>
            <a:ext cx="18119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>
                <a:latin typeface="Calibri" pitchFamily="34" charset="0"/>
              </a:rPr>
              <a:t>Финансовое</a:t>
            </a:r>
            <a:r>
              <a:rPr lang="ru-RU" sz="1600" b="1" i="0" u="none" strike="noStrike" kern="1200" baseline="0" dirty="0" smtClean="0">
                <a:solidFill>
                  <a:srgbClr val="002060"/>
                </a:solidFill>
                <a:latin typeface="Calibri" pitchFamily="34" charset="0"/>
                <a:ea typeface="Calibri"/>
                <a:cs typeface="Calibri"/>
              </a:rPr>
              <a:t> </a:t>
            </a:r>
            <a:r>
              <a:rPr lang="ru-RU" sz="1200" dirty="0" smtClean="0">
                <a:latin typeface="Calibri" pitchFamily="34" charset="0"/>
              </a:rPr>
              <a:t>управление</a:t>
            </a:r>
          </a:p>
        </p:txBody>
      </p:sp>
    </p:spTree>
    <p:extLst>
      <p:ext uri="{BB962C8B-B14F-4D97-AF65-F5344CB8AC3E}">
        <p14:creationId xmlns="" xmlns:p14="http://schemas.microsoft.com/office/powerpoint/2010/main" val="371215208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312" y="151495"/>
            <a:ext cx="8721931" cy="774780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Путеводитель по бюджету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9392" y="3429000"/>
            <a:ext cx="6068291" cy="2410227"/>
          </a:xfrm>
          <a:noFill/>
        </p:spPr>
        <p:txBody>
          <a:bodyPr>
            <a:normAutofit fontScale="92500" lnSpcReduction="10000"/>
          </a:bodyPr>
          <a:lstStyle/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1. Вводная часть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..…………………………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………</a:t>
            </a:r>
            <a:r>
              <a:rPr lang="en-US" sz="1800" dirty="0" smtClean="0">
                <a:solidFill>
                  <a:srgbClr val="002060"/>
                </a:solidFill>
              </a:rPr>
              <a:t>…</a:t>
            </a:r>
            <a:r>
              <a:rPr lang="ru-RU" sz="1800" dirty="0" smtClean="0">
                <a:solidFill>
                  <a:srgbClr val="002060"/>
                </a:solidFill>
              </a:rPr>
              <a:t>4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2. Доходы ………………………………………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…</a:t>
            </a:r>
            <a:r>
              <a:rPr lang="ru-RU" sz="1800" dirty="0" smtClean="0">
                <a:solidFill>
                  <a:srgbClr val="002060"/>
                </a:solidFill>
              </a:rPr>
              <a:t>……..</a:t>
            </a:r>
            <a:r>
              <a:rPr lang="en-US" sz="1800" dirty="0" smtClean="0">
                <a:solidFill>
                  <a:srgbClr val="002060"/>
                </a:solidFill>
              </a:rPr>
              <a:t>……</a:t>
            </a:r>
            <a:r>
              <a:rPr lang="ru-RU" sz="1800" dirty="0" smtClean="0">
                <a:solidFill>
                  <a:srgbClr val="002060"/>
                </a:solidFill>
              </a:rPr>
              <a:t>15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3. Расходы бюджета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……………</a:t>
            </a:r>
            <a:r>
              <a:rPr lang="ru-RU" sz="1800" dirty="0" smtClean="0">
                <a:solidFill>
                  <a:srgbClr val="002060"/>
                </a:solidFill>
              </a:rPr>
              <a:t>………..</a:t>
            </a:r>
            <a:r>
              <a:rPr lang="en-US" sz="1800" dirty="0" smtClean="0">
                <a:solidFill>
                  <a:srgbClr val="002060"/>
                </a:solidFill>
              </a:rPr>
              <a:t>……</a:t>
            </a:r>
            <a:r>
              <a:rPr lang="ru-RU" sz="1800" dirty="0" smtClean="0">
                <a:solidFill>
                  <a:srgbClr val="002060"/>
                </a:solidFill>
              </a:rPr>
              <a:t>24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4. Источники финансирования дефицита бюджета</a:t>
            </a:r>
            <a:r>
              <a:rPr lang="en-US" sz="1800" dirty="0" smtClean="0">
                <a:solidFill>
                  <a:srgbClr val="002060"/>
                </a:solidFill>
              </a:rPr>
              <a:t>…</a:t>
            </a:r>
            <a:r>
              <a:rPr lang="ru-RU" sz="1800" dirty="0" smtClean="0">
                <a:solidFill>
                  <a:srgbClr val="002060"/>
                </a:solidFill>
              </a:rPr>
              <a:t>……….…60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5. Ссылки……………………………………………………………………………….62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6. Список используемых нормативных правовых актов….….63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7. Сокращения……………………………………………………………………… 64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8. Контактная информация</a:t>
            </a:r>
            <a:r>
              <a:rPr lang="ru-RU" sz="1800" smtClean="0">
                <a:solidFill>
                  <a:srgbClr val="002060"/>
                </a:solidFill>
              </a:rPr>
              <a:t>…………………………………………………..65</a:t>
            </a:r>
            <a:endParaRPr lang="ru-RU" sz="1800" dirty="0" smtClean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None/>
            </a:pP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766597" y="5408310"/>
            <a:ext cx="553916" cy="988739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2161308" y="638297"/>
            <a:ext cx="6578930" cy="2790703"/>
          </a:xfrm>
          <a:prstGeom prst="cloudCallout">
            <a:avLst>
              <a:gd name="adj1" fmla="val 38134"/>
              <a:gd name="adj2" fmla="val 10911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Бюджет – довольно сложный для понимания документ, особенно для человека, непосвященного в бюджетный процесс. </a:t>
            </a: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Наш Путеводитель наглядно покажет, какие социальные выплаты заложены в бюджете, объем средств, направляемый на ремонт дорог, школ и других зданий, благоустройство территории нашего города. </a:t>
            </a: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Мы уверены, что информация, представленная в Путеводителе в информативной и компактной форме, позволит Вам расширить свои знания о бюджете и заложить основы для активного участия в бюджетном процессе города</a:t>
            </a:r>
          </a:p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2950" y="6087160"/>
            <a:ext cx="6810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  <a:t>Обращаем ваше внимание, что, в случае отсутствия ссылки на период, значения показателей  относятся к </a:t>
            </a:r>
            <a:r>
              <a:rPr lang="ru-RU" sz="1400" b="1" dirty="0" smtClean="0">
                <a:solidFill>
                  <a:srgbClr val="FF0000"/>
                </a:solidFill>
                <a:latin typeface="Calibri" pitchFamily="34" charset="0"/>
              </a:rPr>
              <a:t>2022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  <a:t> году</a:t>
            </a:r>
            <a:endParaRPr lang="ru-RU" sz="1400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044040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92145" y="0"/>
            <a:ext cx="6678137" cy="1028699"/>
          </a:xfrm>
        </p:spPr>
        <p:txBody>
          <a:bodyPr anchor="b"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Расходы бюджета в разрезе муниципальных программ</a:t>
            </a: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30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62310" y="1020726"/>
          <a:ext cx="8445260" cy="564440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262379"/>
                <a:gridCol w="6056768"/>
                <a:gridCol w="715224"/>
                <a:gridCol w="697117"/>
                <a:gridCol w="713772"/>
              </a:tblGrid>
              <a:tr h="329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№ </a:t>
                      </a:r>
                      <a:r>
                        <a:rPr lang="ru-RU" sz="1000" u="none" strike="noStrike" dirty="0" err="1"/>
                        <a:t>п</a:t>
                      </a:r>
                      <a:r>
                        <a:rPr lang="ru-RU" sz="1000" u="none" strike="noStrike" dirty="0"/>
                        <a:t>/</a:t>
                      </a:r>
                      <a:r>
                        <a:rPr lang="ru-RU" sz="1000" u="none" strike="noStrike" dirty="0" err="1"/>
                        <a:t>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217" marR="5217" marT="52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Наименование </a:t>
                      </a:r>
                      <a:r>
                        <a:rPr lang="ru-RU" sz="1000" u="none" strike="noStrike" dirty="0"/>
                        <a:t>программы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217" marR="5217" marT="52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2022</a:t>
                      </a:r>
                      <a:r>
                        <a:rPr lang="ru-RU" sz="1000" u="none" strike="noStrike" baseline="0" dirty="0" smtClean="0"/>
                        <a:t>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217" marR="5217" marT="52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2023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217" marR="5217" marT="52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2024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217" marR="5217" marT="5217" marB="0" anchor="ctr"/>
                </a:tc>
              </a:tr>
              <a:tr h="36016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"Развитие и функционирование системы образования города Новокузнецка"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10 457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9 649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10 356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211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2.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 </a:t>
                      </a:r>
                      <a:r>
                        <a:rPr lang="ru-RU" sz="1000" u="none" strike="noStrike" dirty="0" smtClean="0"/>
                        <a:t>"Организация </a:t>
                      </a:r>
                      <a:r>
                        <a:rPr lang="ru-RU" sz="1000" u="none" strike="noStrike" dirty="0"/>
                        <a:t>и развитие пассажирских перевозок и координация работы операторов связи на территории Новокузнецкого городского округа"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2 262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1 832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1 745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3.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"Развитие жилищно-коммунального хозяйства города Новокузнецка"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2 544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2 033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2 007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4.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"Комплексное благоустройство Новокузнецкого городского округа"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2 703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2 912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2 964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3927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5.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"Развитие системы социальной защиты населения города Новокузнецка"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1 396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 1 380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1 386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05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6.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 "Обеспечение жилыми помещениями отдельных категорий граждан города Новокузнецка"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501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629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458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1881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7.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/>
                        <a:t>"Развитие культуры в городе Новокузнецке"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526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528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475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8.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"Развитие физической культуры и массового спорта Новокузнецкого городского округа"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822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674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1894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9.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"Защита прав детей-сирот и детей, оставшихся без попечения родителей, прав недееспособных граждан"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312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312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312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1881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10.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"Формирование современной городской среды на территории Новокузнецкого городского округа на 2018-2024 годы"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331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335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18949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11.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"Управление муниципальными финансами Новокузнецкого городского округа"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397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401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12.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"Защита населения и территории от чрезвычайных ситуаций природного и техногенного характера, обеспечение пожарной безопасности, безопасности на водных объектах территории Новокузнецкого городского округа"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2062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13.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"Основные направления развития территории Новокузнецкого городского округа"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14.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"Управление муниципальным имуществом Новокузнецкого городского округа"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172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15.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"Обеспечение комфортного проживания в секторе индивидуальной жилой застройки"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16.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"Стимулирование развития жилищного строительства на территории Новокузнецкого городского округа"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17.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"Развитие субъектов малого и среднего предпринимательства в городе Новокузнецке"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1881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18.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"Реализация молодежной политики в городе Новокузнецке"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337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19.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 "Охрана окружающей среды и рациональное природопользование в границах Новокузнецкого городского округа"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6655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20.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/>
                        <a:t>"Поддержка социально ориентированных некоммерческих организаций в городе Новокузнецке"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4306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/>
                        <a:t>Итого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23 077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20 940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/>
                        <a:t>21 </a:t>
                      </a:r>
                      <a:r>
                        <a:rPr lang="ru-RU" sz="1000" u="none" strike="noStrike" dirty="0" smtClean="0"/>
                        <a:t>030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386452" y="597530"/>
            <a:ext cx="1175657" cy="37119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31</a:t>
            </a:fld>
            <a:endParaRPr lang="en-US" dirty="0"/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4805117" y="1215148"/>
          <a:ext cx="4338883" cy="5504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7675542" y="991899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alibri" pitchFamily="34" charset="0"/>
              </a:rPr>
              <a:t>Утверждённые муниципальные программы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alibri" pitchFamily="34" charset="0"/>
              </a:rPr>
              <a:t>на 2022 год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44549" y="1403720"/>
          <a:ext cx="4641350" cy="5133414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641350"/>
              </a:tblGrid>
              <a:tr h="357072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250" u="none" strike="noStrike" kern="1200" dirty="0"/>
                        <a:t>Развитие и функционирование системы </a:t>
                      </a:r>
                      <a:r>
                        <a:rPr lang="ru-RU" sz="1250" u="none" strike="noStrike" kern="1200" dirty="0" smtClean="0"/>
                        <a:t>образования             45,0%</a:t>
                      </a:r>
                      <a:endParaRPr lang="ru-RU" sz="125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5031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Комплексное благоустройство НГО                                                  12,0%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4952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Развитие жилищно-коммунального хозяйства                              11,0%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0515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Организация и развитие пассажирских перевозок                       10,0%</a:t>
                      </a:r>
                      <a:endParaRPr lang="ru-RU" sz="125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1478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Развитие системы социальной защиты населения                         6,0%                  </a:t>
                      </a:r>
                      <a:endParaRPr lang="ru-RU" sz="125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8161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Развитие физической культуры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2220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Развитие культуры</a:t>
                      </a:r>
                      <a:endParaRPr lang="ru-RU" sz="125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689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Обеспечение жилыми помещениями </a:t>
                      </a:r>
                      <a:r>
                        <a:rPr lang="ru-RU" sz="1250" u="none" strike="noStrike" kern="1200" dirty="0" err="1" smtClean="0"/>
                        <a:t>отд</a:t>
                      </a:r>
                      <a:r>
                        <a:rPr lang="ru-RU" sz="1250" u="none" strike="noStrike" kern="1200" dirty="0" smtClean="0"/>
                        <a:t> кат граждан города 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5593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Управление муниципальными финансами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70208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Формирование современной городской среды</a:t>
                      </a:r>
                      <a:endParaRPr lang="ru-RU" sz="125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4991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Защита прав детей-сирот и детей, ост без попечения родит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7622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err="1" smtClean="0"/>
                        <a:t>Обеспеч</a:t>
                      </a:r>
                      <a:r>
                        <a:rPr lang="ru-RU" sz="1250" u="none" strike="noStrike" kern="1200" dirty="0" smtClean="0"/>
                        <a:t> комфорт прожив в секторе </a:t>
                      </a:r>
                      <a:r>
                        <a:rPr lang="ru-RU" sz="1250" u="none" strike="noStrike" kern="1200" dirty="0" err="1" smtClean="0"/>
                        <a:t>индив</a:t>
                      </a:r>
                      <a:r>
                        <a:rPr lang="ru-RU" sz="1250" u="none" strike="noStrike" kern="1200" dirty="0" smtClean="0"/>
                        <a:t> жилой застройки 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4055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Стимул. развития жилищного строительства на территории  НГО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46129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Защита населения и территории от ЧС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2337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Основные направления развития территории НГО</a:t>
                      </a:r>
                      <a:endParaRPr lang="ru-RU" sz="125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1478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Управление муниципальным имуществом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5898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Реализация молодежной политики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7622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Развитие субъектов малого и </a:t>
                      </a:r>
                      <a:r>
                        <a:rPr lang="ru-RU" sz="1250" u="none" strike="noStrike" kern="1200" dirty="0" err="1" smtClean="0"/>
                        <a:t>средн</a:t>
                      </a:r>
                      <a:r>
                        <a:rPr lang="ru-RU" sz="1250" u="none" strike="noStrike" kern="1200" dirty="0" smtClean="0"/>
                        <a:t> предпринимательства</a:t>
                      </a:r>
                      <a:endParaRPr lang="ru-RU" sz="125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3676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Охрана окружающей среды 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3676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Поддержка соц. ориентированных некоммерческих орган в НГО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8" name="Содержимое 4"/>
          <p:cNvGraphicFramePr>
            <a:graphicFrameLocks/>
          </p:cNvGraphicFramePr>
          <p:nvPr/>
        </p:nvGraphicFramePr>
        <p:xfrm>
          <a:off x="6624085" y="2807741"/>
          <a:ext cx="2165966" cy="1753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546581" y="2040610"/>
            <a:ext cx="2314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Calibri" pitchFamily="34" charset="0"/>
              </a:rPr>
              <a:t>Соотношение программной и </a:t>
            </a:r>
            <a:r>
              <a:rPr lang="ru-RU" sz="1200" b="1" dirty="0" err="1" smtClean="0">
                <a:latin typeface="Calibri" pitchFamily="34" charset="0"/>
              </a:rPr>
              <a:t>непрограммной</a:t>
            </a:r>
            <a:r>
              <a:rPr lang="ru-RU" sz="1200" b="1" dirty="0" smtClean="0">
                <a:latin typeface="Calibri" pitchFamily="34" charset="0"/>
              </a:rPr>
              <a:t> частей бюджета на 2022 год</a:t>
            </a:r>
            <a:endParaRPr lang="ru-RU" sz="1200" b="1" dirty="0">
              <a:latin typeface="Calibri" pitchFamily="34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5645888" y="4718304"/>
          <a:ext cx="3183558" cy="1533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963797" y="1022005"/>
            <a:ext cx="3438524" cy="3269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">
              <a:defRPr/>
            </a:pP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Программы, всего     </a:t>
            </a: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</a:rPr>
              <a:t>23 077</a:t>
            </a:r>
          </a:p>
        </p:txBody>
      </p:sp>
    </p:spTree>
    <p:extLst>
      <p:ext uri="{BB962C8B-B14F-4D97-AF65-F5344CB8AC3E}">
        <p14:creationId xmlns="" xmlns:p14="http://schemas.microsoft.com/office/powerpoint/2010/main" val="78867386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86045" y="1057743"/>
          <a:ext cx="8629055" cy="5542201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28509"/>
                <a:gridCol w="1810435"/>
                <a:gridCol w="861491"/>
                <a:gridCol w="231459"/>
                <a:gridCol w="1728219"/>
                <a:gridCol w="875699"/>
                <a:gridCol w="271745"/>
                <a:gridCol w="1733979"/>
                <a:gridCol w="887519"/>
              </a:tblGrid>
              <a:tr h="2028608">
                <a:tc gridSpan="3"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2632">
                <a:tc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Безопасные и качествен. авто дороги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1 011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Безопасные и качествен. авто дороги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1 766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Безопасные и качествен. авто дороги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</a:rPr>
                        <a:t>2 112</a:t>
                      </a:r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520995">
                <a:tc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Жилье</a:t>
                      </a:r>
                      <a:r>
                        <a:rPr lang="ru-RU" sz="1400" baseline="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 и городская среда</a:t>
                      </a:r>
                      <a:endParaRPr lang="ru-RU" sz="1400" dirty="0" smtClean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707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Жилье и городская среда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790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Жилье и городская среда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</a:rPr>
                        <a:t>665</a:t>
                      </a:r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93405">
                <a:tc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Экология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572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Экология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Экология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</a:rPr>
                        <a:t>0</a:t>
                      </a:r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97882">
                <a:tc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8569E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Демография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32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856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Демография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32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856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Демография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</a:rPr>
                        <a:t>300</a:t>
                      </a:r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97882">
                <a:tc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Образование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Образование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Образование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</a:rPr>
                        <a:t>60</a:t>
                      </a:r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97882">
                <a:tc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Культура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Культура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Культура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</a:rPr>
                        <a:t>0</a:t>
                      </a:r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97882">
                <a:tc>
                  <a:txBody>
                    <a:bodyPr/>
                    <a:lstStyle/>
                    <a:p>
                      <a:endParaRPr lang="ru-RU" sz="17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2 331</a:t>
                      </a:r>
                    </a:p>
                    <a:p>
                      <a:pPr algn="r"/>
                      <a:endParaRPr lang="ru-RU" sz="1700" b="1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kern="120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2 591</a:t>
                      </a:r>
                    </a:p>
                    <a:p>
                      <a:pPr algn="r"/>
                      <a:endParaRPr lang="ru-RU" sz="1700" b="1" kern="1200" baseline="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kern="120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000" b="1" kern="120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3 137</a:t>
                      </a:r>
                    </a:p>
                    <a:p>
                      <a:pPr algn="r"/>
                      <a:endParaRPr lang="ru-RU" sz="1800" b="1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857506" y="0"/>
            <a:ext cx="7314695" cy="1008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  <a:latin typeface="Calibri" pitchFamily="34" charset="0"/>
              </a:rPr>
              <a:t>Расходы на реализацию национальных проектов в 2022-2024г.г.</a:t>
            </a:r>
          </a:p>
        </p:txBody>
      </p:sp>
      <p:graphicFrame>
        <p:nvGraphicFramePr>
          <p:cNvPr id="27" name="Диаграмма 26"/>
          <p:cNvGraphicFramePr/>
          <p:nvPr/>
        </p:nvGraphicFramePr>
        <p:xfrm>
          <a:off x="3419796" y="939008"/>
          <a:ext cx="2561938" cy="2209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Диаграмма 27"/>
          <p:cNvGraphicFramePr/>
          <p:nvPr/>
        </p:nvGraphicFramePr>
        <p:xfrm>
          <a:off x="6209318" y="967563"/>
          <a:ext cx="2722031" cy="2105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8" y="1"/>
            <a:ext cx="543830" cy="1142807"/>
          </a:xfrm>
          <a:prstGeom prst="rect">
            <a:avLst/>
          </a:prstGeom>
        </p:spPr>
      </p:pic>
      <p:graphicFrame>
        <p:nvGraphicFramePr>
          <p:cNvPr id="12" name="Диаграмма 11"/>
          <p:cNvGraphicFramePr/>
          <p:nvPr/>
        </p:nvGraphicFramePr>
        <p:xfrm>
          <a:off x="571775" y="981537"/>
          <a:ext cx="2501033" cy="2209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Скругленный прямоугольник 15"/>
          <p:cNvSpPr/>
          <p:nvPr/>
        </p:nvSpPr>
        <p:spPr>
          <a:xfrm>
            <a:off x="7720480" y="606514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857506" y="0"/>
            <a:ext cx="7314695" cy="1008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  <a:latin typeface="Calibri" pitchFamily="34" charset="0"/>
              </a:rPr>
              <a:t>Пособия по социальной помощи населению в денежной форме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1403497"/>
          <a:ext cx="8846289" cy="5326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099540" y="1345723"/>
          <a:ext cx="1863304" cy="50982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035"/>
                <a:gridCol w="1514269"/>
              </a:tblGrid>
              <a:tr h="389706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Направления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72643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опекаемые дети и инвалиды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</a:tr>
              <a:tr h="1057011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ученики, студенты очного отд. из малоимущих семей (оплата проезда)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</a:tr>
              <a:tr h="864827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молодые специалистам мед. организаций</a:t>
                      </a:r>
                      <a:endParaRPr lang="ru-RU" sz="1200" b="1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endParaRPr lang="ru-RU" sz="1200" dirty="0"/>
                    </a:p>
                  </a:txBody>
                  <a:tcPr/>
                </a:tc>
              </a:tr>
              <a:tr h="1057011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на прохождение процедуры амбулаторного гемодиализа</a:t>
                      </a:r>
                      <a:endParaRPr lang="ru-RU" sz="1200" b="1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endParaRPr lang="ru-RU" sz="1200" dirty="0"/>
                    </a:p>
                  </a:txBody>
                  <a:tcPr/>
                </a:tc>
              </a:tr>
              <a:tr h="1057011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одиноко проживающие граждане (оплата услуг связи, проч.)</a:t>
                      </a:r>
                      <a:endParaRPr lang="ru-RU" sz="1200" b="1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7856733" y="140756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85725"/>
            <a:ext cx="2437549" cy="213285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47900" y="72790"/>
            <a:ext cx="67246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«Развитие и функционирование системы образования города Новокузнецка»</a:t>
            </a:r>
            <a:endParaRPr lang="ru-RU" sz="24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</a:t>
            </a:r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2015 - 2024 </a:t>
            </a:r>
            <a:r>
              <a:rPr lang="ru-RU" sz="1600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годы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80134445"/>
              </p:ext>
            </p:extLst>
          </p:nvPr>
        </p:nvGraphicFramePr>
        <p:xfrm>
          <a:off x="123825" y="3347710"/>
          <a:ext cx="8919986" cy="341347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693835"/>
                <a:gridCol w="259145"/>
                <a:gridCol w="571520"/>
                <a:gridCol w="854936"/>
                <a:gridCol w="840069"/>
                <a:gridCol w="865580"/>
                <a:gridCol w="834901"/>
              </a:tblGrid>
              <a:tr h="631938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</a:t>
                      </a:r>
                      <a:r>
                        <a:rPr lang="ru-RU" sz="1200" baseline="0" dirty="0" smtClean="0">
                          <a:latin typeface="Calibri" pitchFamily="34" charset="0"/>
                        </a:rPr>
                        <a:t>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2021г.</a:t>
                      </a:r>
                      <a:r>
                        <a:rPr lang="ru-RU" sz="1200" baseline="0" dirty="0" smtClean="0">
                          <a:latin typeface="Calibri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Calibri" pitchFamily="34" charset="0"/>
                        </a:rPr>
                        <a:t>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9958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9 537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10 131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457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9 649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10356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70831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5543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itchFamily="34" charset="0"/>
                        </a:rPr>
                        <a:t>Доля детей в возрасте от 1,5 до 6,5 лет, получающих дошкольную образовательную </a:t>
                      </a:r>
                      <a:r>
                        <a:rPr lang="ru-RU" sz="1200" u="none" strike="noStrike" dirty="0" smtClean="0">
                          <a:latin typeface="Calibri" pitchFamily="34" charset="0"/>
                        </a:rPr>
                        <a:t>услугу </a:t>
                      </a:r>
                      <a:r>
                        <a:rPr lang="ru-RU" sz="1200" u="none" strike="noStrike" dirty="0">
                          <a:latin typeface="Calibri" pitchFamily="34" charset="0"/>
                        </a:rPr>
                        <a:t>в общей численности детей в возрасте 1 - 6 лет, </a:t>
                      </a:r>
                      <a:r>
                        <a:rPr lang="ru-RU" sz="1200" u="none" strike="noStrike" dirty="0" smtClean="0">
                          <a:latin typeface="Calibri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84,2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5106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itchFamily="34" charset="0"/>
                        </a:rPr>
                        <a:t>Численность детей-сирот, обучающихся и воспитывающихся в организациях для детей-сирот и детей, оставшихся без </a:t>
                      </a:r>
                      <a:r>
                        <a:rPr lang="ru-RU" sz="1200" u="none" strike="noStrike" dirty="0" smtClean="0">
                          <a:latin typeface="Calibri" pitchFamily="34" charset="0"/>
                        </a:rPr>
                        <a:t>попечения родителей, чел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5106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itchFamily="34" charset="0"/>
                        </a:rPr>
                        <a:t>Доля детей в возрасте 5 - 18 лет, получающих услуги дополнительного образования в муниципальных образовательных организациях, в общей численности детей в возрасте 5 - 18 лет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17177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itchFamily="34" charset="0"/>
                        </a:rPr>
                        <a:t>Доля обучающихся общеобразовательных организаций, охваченных горячим питанием, в общей численности </a:t>
                      </a:r>
                      <a:r>
                        <a:rPr lang="ru-RU" sz="1200" u="none" strike="noStrike" dirty="0" smtClean="0">
                          <a:latin typeface="Calibri" pitchFamily="34" charset="0"/>
                        </a:rPr>
                        <a:t>обучающихся, </a:t>
                      </a:r>
                      <a:r>
                        <a:rPr lang="ru-RU" sz="1200" u="none" strike="noStrike" dirty="0">
                          <a:latin typeface="Calibri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7051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itchFamily="34" charset="0"/>
                        </a:rPr>
                        <a:t>Количество детей, охваченных круглогодичным отдыхом и </a:t>
                      </a:r>
                      <a:r>
                        <a:rPr lang="ru-RU" sz="1200" u="none" strike="noStrike" dirty="0" smtClean="0">
                          <a:latin typeface="Calibri" pitchFamily="34" charset="0"/>
                        </a:rPr>
                        <a:t>оздоровлением, чел</a:t>
                      </a:r>
                      <a:r>
                        <a:rPr lang="ru-RU" sz="1200" u="none" strike="noStrike" dirty="0">
                          <a:latin typeface="Calibri" pitchFamily="34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565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38 167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38 167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38 167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38 167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186610" y="930303"/>
            <a:ext cx="6957390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</a:rPr>
              <a:t>           Цель:</a:t>
            </a:r>
          </a:p>
          <a:p>
            <a:pPr>
              <a:spcBef>
                <a:spcPts val="600"/>
              </a:spcBef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Обеспечение доступности и качества образования на территории города Новокузнецка</a:t>
            </a:r>
            <a:endParaRPr lang="ru-RU" sz="2000" dirty="0" smtClean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r>
              <a:rPr lang="ru-RU" b="1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           </a:t>
            </a:r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  <a:endParaRPr lang="ru-RU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Создание в системе дошкольного, общего и дополнительного образования равных возможностей для получения качественного образования и позитивной социализации детей;</a:t>
            </a:r>
            <a:endParaRPr lang="ru-RU" sz="1200" dirty="0">
              <a:solidFill>
                <a:schemeClr val="tx2"/>
              </a:solidFill>
              <a:latin typeface="Calibri" pitchFamily="34" charset="0"/>
              <a:ea typeface="Verdana" pitchFamily="34" charset="0"/>
              <a:cs typeface="Verdana" pitchFamily="34" charset="0"/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Сохранение и развитие сложившейся в Кемеровской области и в городе Новокузнецке системы социальной поддержки субъектов образовательного процесса;</a:t>
            </a:r>
            <a:endParaRPr lang="ru-RU" sz="1200" dirty="0">
              <a:solidFill>
                <a:schemeClr val="tx2"/>
              </a:solidFill>
              <a:latin typeface="Calibri" pitchFamily="34" charset="0"/>
              <a:ea typeface="Verdana" pitchFamily="34" charset="0"/>
              <a:cs typeface="Verdana" pitchFamily="34" charset="0"/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Повышение эффективности использования бюджетных средств; </a:t>
            </a:r>
            <a:endParaRPr lang="ru-RU" sz="1200" dirty="0">
              <a:solidFill>
                <a:schemeClr val="tx2"/>
              </a:solidFill>
              <a:latin typeface="Calibri" pitchFamily="34" charset="0"/>
              <a:ea typeface="Verdana" pitchFamily="34" charset="0"/>
              <a:cs typeface="Verdana" pitchFamily="34" charset="0"/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Обеспечение эффективного управления реализацией муниципальной программы.</a:t>
            </a:r>
            <a:endParaRPr lang="ru-RU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06263" y="3912040"/>
            <a:ext cx="895963" cy="20673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4382" y="978008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5373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007458" y="611638"/>
            <a:ext cx="46405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«Развитие системы социальной защиты населения города Новокузнецка»</a:t>
            </a:r>
            <a:endParaRPr lang="ru-RU" sz="24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pPr algn="ctr"/>
            <a:r>
              <a:rPr lang="ru-RU" sz="1600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</a:t>
            </a:r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2015 - 2024 </a:t>
            </a:r>
            <a:r>
              <a:rPr lang="ru-RU" sz="1600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19917" y="2413337"/>
            <a:ext cx="7665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</a:rPr>
              <a:t>Цель:</a:t>
            </a:r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эффективности социальной поддержки населения города Новокузнецка и повышение качества и доступности предоставления услуг по социальному обслуживанию</a:t>
            </a:r>
            <a:endParaRPr lang="ru-RU" sz="1200" dirty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5931" y="3586038"/>
            <a:ext cx="821213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Предоставление мер социальной поддержки и организация мероприятий, направленных на повышение благополучия отдельных категорий граждан, проживающих на территории Новокузнецкого городского округа;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Создание благоприятных условий для жизнедеятельности семьи, рождения детей;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Укрепление социальной защищенности инвалидов и иных маломобильных категорий населения города;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эффективности функционирования органов социальной защиты населения;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эффективности использования средств бюджета Новокузнецкого городского округа;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Создание условий для повышения качества жизни отдельных категорий граждан, степени их социальной защищенности;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Сохранение загородных оздоровительных учреждений и оздоровление детей, оказавшихся в трудной жизненной ситуации.</a:t>
            </a:r>
          </a:p>
        </p:txBody>
      </p:sp>
      <p:pic>
        <p:nvPicPr>
          <p:cNvPr id="9" name="Рисунок 8" descr="соц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174435" cy="2329732"/>
          </a:xfrm>
          <a:prstGeom prst="rect">
            <a:avLst/>
          </a:prstGeom>
        </p:spPr>
      </p:pic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050" y="2544415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2076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27734786"/>
              </p:ext>
            </p:extLst>
          </p:nvPr>
        </p:nvGraphicFramePr>
        <p:xfrm>
          <a:off x="168989" y="1984577"/>
          <a:ext cx="8745763" cy="436450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18226"/>
                <a:gridCol w="816228"/>
                <a:gridCol w="816228"/>
                <a:gridCol w="817400"/>
                <a:gridCol w="806826"/>
                <a:gridCol w="116840"/>
                <a:gridCol w="854015"/>
              </a:tblGrid>
              <a:tr h="416405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2021 (оценка)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56919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 pitchFamily="34" charset="0"/>
                          <a:cs typeface="Arial" pitchFamily="34" charset="0"/>
                        </a:rPr>
                        <a:t>1549</a:t>
                      </a:r>
                      <a:endParaRPr lang="ru-RU" sz="1400" b="1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 pitchFamily="34" charset="0"/>
                          <a:cs typeface="Arial" pitchFamily="34" charset="0"/>
                        </a:rPr>
                        <a:t>1302</a:t>
                      </a:r>
                      <a:endParaRPr lang="ru-RU" sz="1400" b="1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 pitchFamily="34" charset="0"/>
                          <a:cs typeface="Arial" pitchFamily="34" charset="0"/>
                        </a:rPr>
                        <a:t>1396</a:t>
                      </a:r>
                      <a:endParaRPr lang="ru-RU" sz="1400" b="1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 pitchFamily="34" charset="0"/>
                          <a:cs typeface="Arial" pitchFamily="34" charset="0"/>
                        </a:rPr>
                        <a:t>1380</a:t>
                      </a:r>
                      <a:endParaRPr lang="ru-RU" sz="1400" b="1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 pitchFamily="34" charset="0"/>
                          <a:cs typeface="Arial" pitchFamily="34" charset="0"/>
                        </a:rPr>
                        <a:t>1386</a:t>
                      </a:r>
                      <a:endParaRPr lang="ru-RU" sz="1400" b="1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40836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Calibri" pitchFamily="34" charset="0"/>
                        </a:rPr>
                        <a:t>Доля граждан, получающих социальную поддержку, от общего количества граждан, обратившихся в органы социальной защиты по вопросу предоставления мер  социальной поддержки,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75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latin typeface="Calibri" pitchFamily="34" charset="0"/>
                        </a:rPr>
                        <a:t>Уровень удовлетворенности граждан качеством предоставления услуг муниципальными учреждениями социального обслуживания населения,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96,5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1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Количество семей, получивших выплаты  при рождении (усыновлении) первого ребенка</a:t>
                      </a:r>
                      <a:endParaRPr lang="ru-RU" sz="11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3170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4043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4100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4100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4100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Calibri" pitchFamily="34" charset="0"/>
                        </a:rPr>
                        <a:t>Средний размер адресной социальной помощи на одного получателя за счет средств местного бюджета, руб.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8 500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7199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7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 </a:t>
                      </a:r>
                      <a:r>
                        <a:rPr lang="ru-RU" sz="1400" u="none" strike="noStrike" dirty="0">
                          <a:latin typeface="Calibri" pitchFamily="34" charset="0"/>
                        </a:rPr>
                        <a:t>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7 500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7 500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Calibri" pitchFamily="34" charset="0"/>
                        </a:rPr>
                        <a:t>Отношение среднемесячной заработной платы социальных работников муниципальных учреждений к средней заработной плате по Кемеровской области,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latin typeface="Calibri" pitchFamily="34" charset="0"/>
                        </a:rPr>
                        <a:t>Доля граждан, для которых организован социально полезный досуг в общей численности граждан, состоящих на учете в органах социальной защиты,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Calibri" pitchFamily="34" charset="0"/>
                        </a:rPr>
                        <a:t>Доля оздоровленных детей из числа детей, проживающих в городе Новокузнецке и находящихся в трудной жизненной ситуации, подлежащих оздоровлению,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063117" y="142511"/>
            <a:ext cx="46405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МП «Развитие системы социальной защиты населения города Новокузнецка»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</a:rPr>
              <a:t>Срок реализации: 2015 - 2024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9" name="Рисунок 8" descr="соц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3975652" cy="190831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030117" y="2510598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076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520563" y="219999"/>
            <a:ext cx="63530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«Обеспечение жилыми помещениями отдельных категорий граждан города Новокузнецка»</a:t>
            </a:r>
            <a:endParaRPr lang="ru-RU" sz="24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53892" y="2150252"/>
            <a:ext cx="5063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</a:rPr>
              <a:t>Цель: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Улучшение жилищных условий отдельных категорий граждан, проживающих в Новокузнецком городском округе.</a:t>
            </a:r>
            <a:endParaRPr lang="ru-RU" sz="1400" dirty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4429" y="3240818"/>
            <a:ext cx="847609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 Обеспечение жильем отдельных категорий граждан, установленных федеральным и областным законодательством;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Улучшение жилищных условий граждан, состоящих на учете в качестве нуждающихся в жилых помещениях, предоставляемых по договорам социального найма;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Создание механизмов переселения граждан из непригодного для проживания жилищного фонда, обеспечивающих соблюдение их жилищных прав, установленных законодательством Российской Федерации.</a:t>
            </a:r>
          </a:p>
        </p:txBody>
      </p:sp>
      <p:grpSp>
        <p:nvGrpSpPr>
          <p:cNvPr id="8" name="Группа 10"/>
          <p:cNvGrpSpPr/>
          <p:nvPr/>
        </p:nvGrpSpPr>
        <p:grpSpPr>
          <a:xfrm>
            <a:off x="143118" y="182284"/>
            <a:ext cx="2319911" cy="2432321"/>
            <a:chOff x="11832" y="1772816"/>
            <a:chExt cx="1959289" cy="2111200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888" t="10783" r="18461" b="8592"/>
            <a:stretch/>
          </p:blipFill>
          <p:spPr>
            <a:xfrm>
              <a:off x="76333" y="1772816"/>
              <a:ext cx="1894788" cy="18288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8268370">
              <a:off x="11832" y="3118521"/>
              <a:ext cx="765495" cy="765495"/>
            </a:xfrm>
            <a:prstGeom prst="rect">
              <a:avLst/>
            </a:prstGeom>
          </p:spPr>
        </p:pic>
      </p:grpSp>
      <p:pic>
        <p:nvPicPr>
          <p:cNvPr id="10" name="Рисунок 9" descr="задач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2291" y="2218410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60452" y="116632"/>
            <a:ext cx="653840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МП «Обеспечение жилыми помещениями отдельных категорий граждан города Новокузнецка»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</a:rPr>
              <a:t>Срок реализации: 2015 - 2024 годы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15659244"/>
              </p:ext>
            </p:extLst>
          </p:nvPr>
        </p:nvGraphicFramePr>
        <p:xfrm>
          <a:off x="219284" y="2741949"/>
          <a:ext cx="8568953" cy="351600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08392"/>
                <a:gridCol w="808392"/>
                <a:gridCol w="808392"/>
                <a:gridCol w="808392"/>
              </a:tblGrid>
              <a:tr h="493549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9010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406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2 896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501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629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458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96129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010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itchFamily="34" charset="0"/>
                        </a:rPr>
                        <a:t>Количество молодых семей, улучшивших жилищные условия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19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19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60254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latin typeface="Calibri" pitchFamily="34" charset="0"/>
                        </a:rPr>
                        <a:t>Количество семей, обеспеченных благоустроенным жилым помещением либо получивших возмещение выкупной стоимости за изымаемое жилое помещение, проживающих в многоквартирных домах, признанных до 01.01.2017 г. аварийными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722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174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40512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itchFamily="34" charset="0"/>
                        </a:rPr>
                        <a:t>Количество жилых помещений, приобретенных для детей-сирот и детей, оставшихся без попечения родителей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799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itchFamily="34" charset="0"/>
                        </a:rPr>
                        <a:t>Количество жилых помещений, приобретенных для социальных категорий граждан, состоящих на учете в качестве нуждающихся в жилых помещениях, предоставляемых по договорам социального найма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pSp>
        <p:nvGrpSpPr>
          <p:cNvPr id="8" name="Группа 10"/>
          <p:cNvGrpSpPr/>
          <p:nvPr/>
        </p:nvGrpSpPr>
        <p:grpSpPr>
          <a:xfrm>
            <a:off x="0" y="76741"/>
            <a:ext cx="2319911" cy="2432321"/>
            <a:chOff x="11832" y="1772816"/>
            <a:chExt cx="1959289" cy="2111200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888" t="10783" r="18461" b="8592"/>
            <a:stretch/>
          </p:blipFill>
          <p:spPr>
            <a:xfrm>
              <a:off x="76333" y="1772816"/>
              <a:ext cx="1894788" cy="18288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8268370">
              <a:off x="11832" y="3118521"/>
              <a:ext cx="765495" cy="765495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/>
        </p:nvSpPr>
        <p:spPr>
          <a:xfrm>
            <a:off x="2899776" y="3339552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236180" y="116631"/>
            <a:ext cx="606267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«Основные направления развития территории Новокузнецкого городского округа»</a:t>
            </a:r>
            <a:endParaRPr lang="ru-RU" sz="24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75652" y="1824249"/>
            <a:ext cx="48264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</a:t>
            </a:r>
            <a:r>
              <a:rPr lang="ru-RU" sz="13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Стимулирование градостроительной деятельности на территории Новокузнецкого городского округа, совершенствование системы управления земельными ресурсами на территории Новокузнецкого городского округа</a:t>
            </a:r>
            <a:endParaRPr lang="ru-RU" sz="1300" dirty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975" y="3488271"/>
            <a:ext cx="8452236" cy="2650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  <a:latin typeface="Calibri" pitchFamily="34" charset="0"/>
              </a:rPr>
              <a:t>Разработка и актуализация градостроительной документации Новокузнецкого городского округа;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  <a:latin typeface="Calibri" pitchFamily="34" charset="0"/>
              </a:rPr>
              <a:t>Формирование архитектурного облика Новокузнецкого городского округа, в том числе единого эстетического рекламно-информационного пространства;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  <a:latin typeface="Calibri" pitchFamily="34" charset="0"/>
              </a:rPr>
              <a:t>Соблюдение процедур и повышение качества оказания муниципальных услуг в сфере строительства и в сфере земельных ресурсов в соответствии с действующим законодательством Российской Федерации;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  <a:latin typeface="Calibri" pitchFamily="34" charset="0"/>
              </a:rPr>
              <a:t>Увеличение доходов бюджета Новокузнецкого городского округа от использования земельных участков на праве аренды;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  <a:latin typeface="Calibri" pitchFamily="34" charset="0"/>
              </a:rPr>
              <a:t>Обеспечение контроля за соблюдением требований действующего законодательства Российской Федерации в области градостроительства и земельных правоотношений;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  <a:latin typeface="Calibri" pitchFamily="34" charset="0"/>
              </a:rPr>
              <a:t>Повышение эффективности использования бюджетных средств.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3246769" cy="2510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5272" y="1908311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55" y="154380"/>
            <a:ext cx="8704613" cy="736270"/>
          </a:xfrm>
        </p:spPr>
        <p:txBody>
          <a:bodyPr anchor="t"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1. ВВОДНАЯ ЧАСТЬ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Город Новокузнецк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6894" y="1163779"/>
            <a:ext cx="7576460" cy="1935677"/>
          </a:xfrm>
        </p:spPr>
        <p:txBody>
          <a:bodyPr>
            <a:noAutofit/>
          </a:bodyPr>
          <a:lstStyle/>
          <a:p>
            <a:pPr marL="0" indent="177800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Официальное полное наименование муниципального образования </a:t>
            </a:r>
            <a:r>
              <a:rPr lang="ru-RU" sz="1400" b="1" dirty="0" smtClean="0">
                <a:solidFill>
                  <a:srgbClr val="002060"/>
                </a:solidFill>
              </a:rPr>
              <a:t>- Новокузнецкий городской округ</a:t>
            </a:r>
            <a:r>
              <a:rPr lang="ru-RU" sz="1400" dirty="0" smtClean="0">
                <a:solidFill>
                  <a:srgbClr val="002060"/>
                </a:solidFill>
              </a:rPr>
              <a:t>. Сокращенное наименование – город Новокузнецк. Первый по площади в Кузбассе и второй по населению, а также старейший город Кемеровской области. Город основан в 1618 году как острог возле впадения р. Кондомы в р. Томь.  В 2018 году город Новокузнецк отпраздновал свое 400-летие.</a:t>
            </a:r>
          </a:p>
          <a:p>
            <a:pPr marL="0" indent="177800" algn="just">
              <a:spcAft>
                <a:spcPts val="6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Новокузнецк — в России тридцатый по численности населения; важный экономический, транспортный и культурный центр Сибири. Население — 546 458 человек. Площадь города — 424 км².</a:t>
            </a:r>
          </a:p>
        </p:txBody>
      </p:sp>
      <p:pic>
        <p:nvPicPr>
          <p:cNvPr id="7" name="Рисунок 6" descr="галка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94" y="1184744"/>
            <a:ext cx="420506" cy="489935"/>
          </a:xfrm>
          <a:prstGeom prst="rect">
            <a:avLst/>
          </a:prstGeom>
        </p:spPr>
      </p:pic>
      <p:pic>
        <p:nvPicPr>
          <p:cNvPr id="8" name="Рисунок 7" descr="галка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33" y="2378765"/>
            <a:ext cx="420506" cy="489935"/>
          </a:xfrm>
          <a:prstGeom prst="rect">
            <a:avLst/>
          </a:prstGeom>
        </p:spPr>
      </p:pic>
      <p:pic>
        <p:nvPicPr>
          <p:cNvPr id="9" name="Рисунок 8" descr="Gorod_skazka02_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056032"/>
            <a:ext cx="8136904" cy="380196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555777" y="116632"/>
            <a:ext cx="62086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МП «Основные направления развития территории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</a:rPr>
              <a:t>Срок реализации: 2015 - 2024 годы</a:t>
            </a:r>
            <a:endParaRPr lang="ru-RU" sz="2400" dirty="0"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15659244"/>
              </p:ext>
            </p:extLst>
          </p:nvPr>
        </p:nvGraphicFramePr>
        <p:xfrm>
          <a:off x="287523" y="2734573"/>
          <a:ext cx="8568953" cy="3744834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08392"/>
                <a:gridCol w="808392"/>
                <a:gridCol w="808392"/>
                <a:gridCol w="808392"/>
              </a:tblGrid>
              <a:tr h="429435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</a:t>
                      </a:r>
                      <a:r>
                        <a:rPr lang="ru-RU" sz="1200" baseline="0" dirty="0" smtClean="0">
                          <a:latin typeface="Calibri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Calibri" pitchFamily="34" charset="0"/>
                        </a:rPr>
                        <a:t>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11018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58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59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99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67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67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57662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426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площади земельных участков, предоставленных для жилищного строительства, в общей площади земельных участков, предоставленных для строительства в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НГО,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5249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площади земельных участков, вовлеченных в экономический оборот, в общей площади территории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НГО,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5249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Площадь территории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города,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обеспеченная обновленным топографическим планом масштаба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1:500,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1173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69604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площади территории, обеспеченной пространственными данными масштаба 1:500 в цифровом виде, в общей площади территории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НГО,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обеспеченной картографическим материалом масштаба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1:500,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101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Уровень собираемости арендной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платы,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1101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Процент выполнения плана плановых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проверок,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193" y="98341"/>
            <a:ext cx="2597830" cy="1932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324316" y="3220250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934030" y="151138"/>
            <a:ext cx="576469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«Управление муниципальными финансами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274990" y="4082793"/>
          <a:ext cx="8574719" cy="221334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47016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7907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169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177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365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397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401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68665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7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  <a:latin typeface="Calibri" pitchFamily="34" charset="0"/>
                        </a:rPr>
                        <a:t>Доля расходов бюджета города, формируемых в рамках программ, в общем объеме расходов бюджета города., </a:t>
                      </a:r>
                      <a:r>
                        <a:rPr lang="ru-RU" sz="1200" u="none" strike="noStrike" baseline="0" dirty="0" smtClean="0">
                          <a:effectLst/>
                          <a:latin typeface="Calibri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</a:rPr>
                        <a:t>97,3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  <a:ea typeface="Calibri"/>
                          <a:cs typeface="Arial" pitchFamily="34" charset="0"/>
                        </a:rPr>
                        <a:t>97,5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</a:rPr>
                        <a:t>96,6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</a:rPr>
                        <a:t>95,5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</a:rPr>
                        <a:t>95,5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78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  <a:latin typeface="Calibri" pitchFamily="34" charset="0"/>
                        </a:rPr>
                        <a:t>Темп роста объема налоговых и неналоговых доходов бюджета города,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</a:rPr>
                        <a:t>95,6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117,3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100,8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101,7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101,7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1349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  <a:latin typeface="Calibri" pitchFamily="34" charset="0"/>
                        </a:rPr>
                        <a:t>Доля расходов бюджета города, направленная на поддержку и развитие социальной сферы</a:t>
                      </a:r>
                      <a:r>
                        <a:rPr lang="ru-RU" sz="1200" u="none" strike="noStrike" baseline="0" dirty="0" smtClean="0">
                          <a:effectLst/>
                          <a:latin typeface="Calibri" pitchFamily="34" charset="0"/>
                        </a:rPr>
                        <a:t>, 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  <a:ea typeface="Calibri"/>
                          <a:cs typeface="Arial" pitchFamily="34" charset="0"/>
                        </a:rPr>
                        <a:t>63,7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  <a:ea typeface="Calibri"/>
                          <a:cs typeface="Arial" pitchFamily="34" charset="0"/>
                        </a:rPr>
                        <a:t>54,1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  <a:ea typeface="Calibri"/>
                          <a:cs typeface="Arial" pitchFamily="34" charset="0"/>
                        </a:rPr>
                        <a:t>56,9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  <a:ea typeface="Calibri"/>
                          <a:cs typeface="Arial" pitchFamily="34" charset="0"/>
                        </a:rPr>
                        <a:t>55,7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  <a:ea typeface="Calibri"/>
                          <a:cs typeface="Arial" pitchFamily="34" charset="0"/>
                        </a:rPr>
                        <a:t>55,7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965836" y="1710505"/>
            <a:ext cx="60426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качества управления муниципальными финансами для обеспечения сбалансированности и устойчивости бюджета Новокузнецкого городского округа</a:t>
            </a:r>
            <a:endParaRPr lang="ru-RU" sz="12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89848" y="2438284"/>
            <a:ext cx="58350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бюджетного потенциала, обеспечение долгосрочной устойчивости и сбалансированности бюджетной системы, эффективное выполнение бюджетных полномочий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Проведение ответственной долговой политики, обеспечение своевременного исполнения долговых обязательств.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прозрачности бюджета города и бюджетного процесса в НГО.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" y="0"/>
            <a:ext cx="2510286" cy="2510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2220949" y="4564005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3164" y="180494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387255" y="151138"/>
            <a:ext cx="56533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«Реализация молодежной политики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в городе Новокузнецке»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284640" y="3681454"/>
          <a:ext cx="8574719" cy="304932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2407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082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498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09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молодежи, охваченной мероприятиями программы, от общей численности молодежи, проживающей на территории Новокузнецкого городского округа,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45</a:t>
                      </a:r>
                    </a:p>
                  </a:txBody>
                  <a:tcPr marL="9525" marR="9525" marT="9525" marB="0" anchor="b"/>
                </a:tc>
              </a:tr>
              <a:tr h="33245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молодежи, интегрированной в социально-экономическую деятельность, чел.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2238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9409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молодежи, вовлеченной в мероприятия, проводимые совместно с молодежными организациями, предприятиями и учреждениями, осуществляющими работу с молодежью в городе, чел.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57397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59285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60000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600000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60000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4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организованных молодежных мероприятий, штук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888188" y="1304989"/>
            <a:ext cx="50249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</a:rPr>
              <a:t>Цель: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Создание условий для успешной социализации и эффективной самореализации молодежи Новокузнецкого городского округа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89848" y="2047535"/>
            <a:ext cx="58350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Оказание содействия в решении социально-экономических проблем молодежи города, включая развитие системы мероприятий по обеспечению трудоустройства и вторичной занятости 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Создание условий для разностороннего развития молодежи.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Эффективное управление реализацией программы.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эффективности использования бюджетных средств.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201"/>
            <a:ext cx="3148717" cy="2222420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205046" y="4166483"/>
            <a:ext cx="919818" cy="2166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5759" y="150279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450866" y="291560"/>
            <a:ext cx="55579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«Развитие культуры в городе Новокузнецке»</a:t>
            </a:r>
            <a:endParaRPr lang="ru-RU" sz="24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pPr algn="ctr"/>
            <a:endParaRPr lang="ru-RU" sz="1600" dirty="0" smtClean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84821" y="2142300"/>
            <a:ext cx="512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Создание условий для сохранения, развития и реализации культурного и духовного потенциала населения города Новокузнецка</a:t>
            </a:r>
            <a:endParaRPr lang="ru-RU" sz="1200" dirty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9228" y="3267986"/>
            <a:ext cx="77445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Сохранение, приумножение и эффективное использование культурного наследия, развитие информационного пространства города Новокузнецка;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Обеспечение доступа населения города Новокузнецка к культурным благам и участию в культурной жизни; 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Обеспечение духовного развития населения города, его творческой инициативы и социально-культурной активности;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Повышение эффективности использования бюджетных средств;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Сохранение объектов культурного наследия, а также историко-культурных комплексов, находящихся в муниципальной собственности и расположенных на территории Новокузнецкого городского округа, в надлежащем виде.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59737">
            <a:off x="-28180" y="121274"/>
            <a:ext cx="3567630" cy="2698268"/>
          </a:xfrm>
          <a:prstGeom prst="rect">
            <a:avLst/>
          </a:prstGeom>
        </p:spPr>
      </p:pic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4442" y="2321779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60452" y="116632"/>
            <a:ext cx="65384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</a:t>
            </a: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Развитие культуры в городе 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Новокузнецке</a:t>
            </a: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»</a:t>
            </a:r>
            <a:endParaRPr lang="ru-RU" sz="24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15659244"/>
              </p:ext>
            </p:extLst>
          </p:nvPr>
        </p:nvGraphicFramePr>
        <p:xfrm>
          <a:off x="304800" y="2100504"/>
          <a:ext cx="8551676" cy="4603664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09716"/>
                <a:gridCol w="808392"/>
                <a:gridCol w="808392"/>
                <a:gridCol w="808392"/>
                <a:gridCol w="808392"/>
                <a:gridCol w="808392"/>
              </a:tblGrid>
              <a:tr h="438023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</a:t>
                      </a:r>
                      <a:r>
                        <a:rPr lang="ru-RU" sz="1200" baseline="0" dirty="0" smtClean="0">
                          <a:latin typeface="Calibri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Calibri" pitchFamily="34" charset="0"/>
                        </a:rPr>
                        <a:t>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7894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579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559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548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528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62814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826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Число проводимых культурно-массовых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мероприятий,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ед.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9807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11541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11541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11541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11541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9717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библиографических записей в электронном каталоге и Базе данных МБУ "МИБС", ед.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30 389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9 180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9 180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454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удовлетворенности населения качеством предоставляемых услуг муниципальными учреждениями в сфере культуры (качеством культурного обслуживания),%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980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удовлетворенных информационных запросов в МБУ "МИБС" от общего числа запросов получателей библиотечных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услуг,%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4582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клубных формирований в муниципальных учреждениях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культурно-досугового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типа, ед.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521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521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521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521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07110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памятников истории и культуры, мемориальных досок, расположенных на территории Новокузнецкого городского округа и находящихся в муниципальной собственности, в удовлетворительном состоянии в общем количестве памятников истории и культуры, мемориальных досок, находящихся в муниципальной собственности,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59737">
            <a:off x="196744" y="90418"/>
            <a:ext cx="2659886" cy="2011723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340218" y="2600034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466768" y="151138"/>
            <a:ext cx="567723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«Развитие физической культуры и массового спорта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284640" y="4071068"/>
          <a:ext cx="8574719" cy="2711883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664705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9881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976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610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822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874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274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07837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4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населения города, систематически занимающегося физической культурой и спортом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47,6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51,5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693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Численность населения, принявшего участие в оздоровительных и спортивно-массовых мероприятиях(тыс.чел.)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62,5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63,5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75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обучающихся, занявших призовые места на спортивных мероприятиях разного уровня (муниципального, регионального, всероссийского, международного)(%)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301657" y="1623041"/>
            <a:ext cx="43888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Создание условий для укрепления здоровья населения путем развития, популяризации массового спорта на территории города</a:t>
            </a:r>
          </a:p>
        </p:txBody>
      </p:sp>
      <p:pic>
        <p:nvPicPr>
          <p:cNvPr id="12" name="Рисунок 11" descr="спорт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37808"/>
            <a:ext cx="3208290" cy="180494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144290" y="2317879"/>
            <a:ext cx="583509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Пропаганда физической культуры и спорта, привлечение граждан к регулярным занятиям физической культурой и спортом.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Формирование у различных слоев населения устойчивых жизненных позиций к ведению здорового образа жизни.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Содействие функционированию организаций, осуществляющих деятельность в области физической культуры и спорта на территории города.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эффективности использования бюджетных средств.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157338" y="4579897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9" name="Рисунок 8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9471" y="1796992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132814" y="151138"/>
            <a:ext cx="601118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«Защита прав детей-сирот и детей, оставшихся без попечения родителей, прав недееспособных граждан»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195481" y="3768918"/>
          <a:ext cx="8736607" cy="266337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970280"/>
                <a:gridCol w="814158"/>
                <a:gridCol w="808392"/>
                <a:gridCol w="808392"/>
                <a:gridCol w="808392"/>
              </a:tblGrid>
              <a:tr h="535699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99144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298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21420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893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детей-сирот и детей, оставшихся без попечения родителей, находящихся в семьях, к общему количеству детей-сирот, %.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040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детей-сирот и детей, оставшихся без попечения родителей,  к общему количеству несовершеннолетних граждан, %.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00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недееспособных граждан, находящихся под опекой родственников, от общего количества недееспособных граждан, проживающих в Новокузнецком городском округе, %.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999506" y="1567381"/>
            <a:ext cx="492950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Снижение социально-экономических проблем в городе Новокузнецке путем развития преимущественно форм семейного устройства детей-сирот и детей, оставшихся без попечения родителей, улучшение качества жизни недееспособных граждан</a:t>
            </a:r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200" dirty="0" smtClean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77312" y="2584774"/>
            <a:ext cx="58350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Увеличение количества детей-сирот и детей, оставшихся без попечения родителей, проживающих в семьях;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Снижение социального сиротства, устройство недееспособных граждан под опеку родственников.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31821"/>
            <a:ext cx="3019245" cy="214702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236851" y="4261858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3711" y="168567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355450" y="151138"/>
            <a:ext cx="56692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«Управление муниципальным имуществом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–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179579" y="3840483"/>
          <a:ext cx="8837201" cy="2917243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665569"/>
                <a:gridCol w="833138"/>
                <a:gridCol w="839080"/>
                <a:gridCol w="833138"/>
                <a:gridCol w="833138"/>
                <a:gridCol w="833138"/>
              </a:tblGrid>
              <a:tr h="500570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44028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/>
                </a:tc>
              </a:tr>
              <a:tr h="333714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3346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Процент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выполнения плана по доходам от использования и реализации муниципального имущества (в том числе реализации земельных участков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),%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744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Процент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выполнения плана по доходам от перечисления в бюджет части прибыли муниципальных унитарных предприятий, дивидендов по находящимся в муниципальной собственности акциям акционерных </a:t>
                      </a: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обществ,%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</a:tr>
              <a:tr h="6409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объектов муниципального имущества, учтенных в реестре объектов муниципальной собственности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НГО,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от общего числа выявленных и подлежащих учету </a:t>
                      </a: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объектов,%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880237" y="1042596"/>
            <a:ext cx="5056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эффективности управления муниципальным имуществом и отчуждения муниципального имущества, востребованного в коммерческом обороте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96424" y="1996753"/>
            <a:ext cx="575674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Оптимизация состава и структуры муниципального имущества, систематический анализ результатов его учета.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Увеличение доходов бюджета Новокузнецкого городского округа от использования и реализации муниципального имущества (в том числе реализации земельных участков).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Обеспечение контроля муниципального имущества, в том числе его целевого использования.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033"/>
          <a:stretch/>
        </p:blipFill>
        <p:spPr>
          <a:xfrm>
            <a:off x="197438" y="920072"/>
            <a:ext cx="2956816" cy="2112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2260706" y="4301615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8052" y="1224498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10102" y="151138"/>
            <a:ext cx="88338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«Формирование современной городской среды на территории Новокузнецкого городского округа на 2018 - 2024 годы»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2018 - 2024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76584" y="1164267"/>
            <a:ext cx="466741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качества и комфорта городской среды благоустройства территории Новокузнецкого городского округа, а также повышение уровня благоустройства территории НГО, развитие благоприятных, комфортных и безопасных условий для проживания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89405" y="1909805"/>
            <a:ext cx="545459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i="1" dirty="0" smtClean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Обеспечение формирования единого облика Новокузнецкого городского округа с учетом приоритетов территориального развития.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уровня вовлеченности заинтересованных граждан, организаций в реализацию мероприятий по благоустройству территории Новокузнецкого городского округа.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Обеспечение создания, содержания и развития объектов благоустройства на территории Новокузнецкого городского округа, включая объекты, находящиеся в частной собственности, и прилегающие к ним территории.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638" t="8847" r="650" b="42424"/>
          <a:stretch/>
        </p:blipFill>
        <p:spPr>
          <a:xfrm>
            <a:off x="1" y="1161093"/>
            <a:ext cx="3709576" cy="1510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6204" y="1296061"/>
            <a:ext cx="540380" cy="405517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72277136"/>
              </p:ext>
            </p:extLst>
          </p:nvPr>
        </p:nvGraphicFramePr>
        <p:xfrm>
          <a:off x="211994" y="4043549"/>
          <a:ext cx="8574719" cy="2581804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0720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9654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243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04323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544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реализованных проектов благоустройства дворовых территорий многоквартирных домов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8251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Площадь благоустроенных дворовых территорий многоквартирных домов в рамках реализации программы (кв.м.)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239 459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172 273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205 616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205 500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207 200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8251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благоустроенных дворовых территорий многоквартирных домов от общего количества дворовых территорий многоквартирных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домов (%)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3142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Площадь благоустроенных общественных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территорий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(га)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5" name="Скругленный прямоугольник 14"/>
          <p:cNvSpPr/>
          <p:nvPr/>
        </p:nvSpPr>
        <p:spPr>
          <a:xfrm>
            <a:off x="3509631" y="4563904"/>
            <a:ext cx="874645" cy="1908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291942" y="3064086"/>
            <a:ext cx="846814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Обеспечение бесперебойного и безопасного функционирования пассажирского транспорта;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Эффективное осуществление Управлением деятельности по предоставлению населению транспортных услуг  по перевозке пассажиров транспортом общего пользования и услуг связи;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Повышение эффективности использования бюджетных средств. </a:t>
            </a:r>
            <a:endParaRPr lang="ru-RU" sz="1200" dirty="0" smtClean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 descr="транспорт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72836"/>
            <a:ext cx="3844636" cy="14547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99792" y="151138"/>
            <a:ext cx="5565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«Организация и развитие пассажирских перевозок</a:t>
            </a:r>
          </a:p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 и координация работы операторов связи на территории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71068" y="2001620"/>
            <a:ext cx="48206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Создание условий для наиболее полного удовлетворения потребности населения Новокузнецкого городского округа в пассажирских перевозках и услугах связи</a:t>
            </a:r>
            <a:endParaRPr lang="ru-RU" sz="12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03829" y="4802589"/>
            <a:ext cx="888011" cy="19280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2250" y="2130948"/>
            <a:ext cx="540380" cy="405517"/>
          </a:xfrm>
          <a:prstGeom prst="rect">
            <a:avLst/>
          </a:prstGeom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84640" y="4325511"/>
          <a:ext cx="8574719" cy="2306201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02876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05792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1 036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3 915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2 262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1 832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1 745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3406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158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Выполнение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машино-часов на перевозках по социальному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заказу,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97,7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10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Выполнение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планового количества рейсов, предусмотренных социальным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заказом,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97,7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4226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Процент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охвата населения города услугами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связи,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6" name="Скругленный прямоугольник 15"/>
          <p:cNvSpPr/>
          <p:nvPr/>
        </p:nvSpPr>
        <p:spPr>
          <a:xfrm>
            <a:off x="3700700" y="4836859"/>
            <a:ext cx="874645" cy="1908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5983183" y="3019300"/>
            <a:ext cx="2850077" cy="264523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</p:spPr>
        <p:txBody>
          <a:bodyPr wrap="square" rtlCol="0">
            <a:noAutofit/>
          </a:bodyPr>
          <a:lstStyle/>
          <a:p>
            <a:endParaRPr lang="ru-RU" sz="135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8759" y="3019300"/>
            <a:ext cx="2850077" cy="264523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</p:spPr>
        <p:txBody>
          <a:bodyPr wrap="square" rtlCol="0">
            <a:noAutofit/>
          </a:bodyPr>
          <a:lstStyle/>
          <a:p>
            <a:endParaRPr lang="ru-RU" sz="135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054" y="237920"/>
            <a:ext cx="7790213" cy="700334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chemeClr val="tx2"/>
                </a:solidFill>
              </a:rPr>
              <a:t>Что такое бюджет ?</a:t>
            </a:r>
            <a:endParaRPr lang="ru-RU" sz="1400" b="1" dirty="0">
              <a:solidFill>
                <a:schemeClr val="tx2"/>
              </a:solidFill>
            </a:endParaRPr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92669" y="4782679"/>
            <a:ext cx="1983321" cy="65483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tx1"/>
                </a:solidFill>
                <a:latin typeface="Calibri" pitchFamily="34" charset="0"/>
              </a:rPr>
              <a:t>Дефицит</a:t>
            </a:r>
            <a:endParaRPr lang="en-US" sz="2100" dirty="0">
              <a:solidFill>
                <a:schemeClr val="tx1"/>
              </a:solidFill>
              <a:latin typeface="Calibri" pitchFamily="34" charset="0"/>
            </a:endParaRPr>
          </a:p>
          <a:p>
            <a:pPr algn="ctr"/>
            <a:r>
              <a:rPr lang="ru-RU" sz="1050" dirty="0">
                <a:solidFill>
                  <a:schemeClr val="tx1"/>
                </a:solidFill>
                <a:latin typeface="Calibri" pitchFamily="34" charset="0"/>
              </a:rPr>
              <a:t>превышение </a:t>
            </a:r>
            <a:r>
              <a:rPr lang="ru-RU" sz="1050" b="1" dirty="0">
                <a:solidFill>
                  <a:srgbClr val="FF0000"/>
                </a:solidFill>
                <a:latin typeface="Calibri" pitchFamily="34" charset="0"/>
              </a:rPr>
              <a:t>расходов</a:t>
            </a:r>
            <a:r>
              <a:rPr lang="ru-RU" sz="105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050" dirty="0" smtClean="0">
                <a:solidFill>
                  <a:schemeClr val="tx1"/>
                </a:solidFill>
                <a:latin typeface="Calibri" pitchFamily="34" charset="0"/>
              </a:rPr>
              <a:t>над </a:t>
            </a:r>
            <a:r>
              <a:rPr lang="ru-RU" sz="1050" dirty="0">
                <a:solidFill>
                  <a:schemeClr val="tx1"/>
                </a:solidFill>
                <a:latin typeface="Calibri" pitchFamily="34" charset="0"/>
              </a:rPr>
              <a:t>доходами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43888" y="4791780"/>
            <a:ext cx="2009137" cy="679149"/>
          </a:xfrm>
          <a:prstGeom prst="roundRect">
            <a:avLst/>
          </a:prstGeom>
          <a:solidFill>
            <a:srgbClr val="92D05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tx1"/>
                </a:solidFill>
                <a:latin typeface="Calibri" pitchFamily="34" charset="0"/>
              </a:rPr>
              <a:t>Профицит</a:t>
            </a:r>
            <a:endParaRPr lang="en-US" sz="2100" dirty="0">
              <a:solidFill>
                <a:schemeClr val="tx1"/>
              </a:solidFill>
              <a:latin typeface="Calibri" pitchFamily="34" charset="0"/>
            </a:endParaRPr>
          </a:p>
          <a:p>
            <a:pPr algn="ctr"/>
            <a:r>
              <a:rPr lang="ru-RU" sz="1050" dirty="0">
                <a:solidFill>
                  <a:schemeClr val="tx1"/>
                </a:solidFill>
                <a:latin typeface="Calibri" pitchFamily="34" charset="0"/>
              </a:rPr>
              <a:t>превышение </a:t>
            </a:r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Calibri" pitchFamily="34" charset="0"/>
              </a:rPr>
              <a:t>доходов</a:t>
            </a:r>
            <a:r>
              <a:rPr lang="ru-RU" sz="1050" dirty="0">
                <a:solidFill>
                  <a:schemeClr val="tx1"/>
                </a:solidFill>
                <a:latin typeface="Calibri" pitchFamily="34" charset="0"/>
              </a:rPr>
              <a:t> над расходами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6157289" y="3169197"/>
            <a:ext cx="2574534" cy="1616386"/>
            <a:chOff x="6139751" y="2616304"/>
            <a:chExt cx="2574534" cy="1616386"/>
          </a:xfrm>
        </p:grpSpPr>
        <p:sp>
          <p:nvSpPr>
            <p:cNvPr id="6" name="Скругленный прямоугольник 5"/>
            <p:cNvSpPr/>
            <p:nvPr/>
          </p:nvSpPr>
          <p:spPr>
            <a:xfrm rot="21283331">
              <a:off x="6170653" y="3454325"/>
              <a:ext cx="860897" cy="401266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  <a:latin typeface="Calibri" pitchFamily="34" charset="0"/>
                </a:rPr>
                <a:t>Доходы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 rot="21283331">
              <a:off x="6139751" y="2616304"/>
              <a:ext cx="860897" cy="401266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  <a:alpha val="50000"/>
              </a:schemeClr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  <a:latin typeface="Calibri" pitchFamily="34" charset="0"/>
                </a:rPr>
                <a:t>Доходы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 rot="21283331">
              <a:off x="6154014" y="3037025"/>
              <a:ext cx="860897" cy="401266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  <a:latin typeface="Calibri" pitchFamily="34" charset="0"/>
                </a:rPr>
                <a:t>Доходы</a:t>
              </a:r>
            </a:p>
          </p:txBody>
        </p:sp>
        <p:sp>
          <p:nvSpPr>
            <p:cNvPr id="16" name="Блок-схема: извлечение 15"/>
            <p:cNvSpPr/>
            <p:nvPr/>
          </p:nvSpPr>
          <p:spPr>
            <a:xfrm>
              <a:off x="7255136" y="3937212"/>
              <a:ext cx="328308" cy="295478"/>
            </a:xfrm>
            <a:prstGeom prst="flowChartExtra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latin typeface="Calibri" pitchFamily="34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 rot="21340983">
              <a:off x="6160775" y="3820480"/>
              <a:ext cx="2553510" cy="80254"/>
            </a:xfrm>
            <a:prstGeom prst="re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latin typeface="Calibri" pitchFamily="34" charset="0"/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 rot="21332283">
              <a:off x="7812044" y="3326803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  <a:latin typeface="Calibri" pitchFamily="34" charset="0"/>
                </a:rPr>
                <a:t>Расходы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10191" y="3204469"/>
            <a:ext cx="2639944" cy="1550448"/>
            <a:chOff x="423308" y="2662209"/>
            <a:chExt cx="2639944" cy="1550448"/>
          </a:xfrm>
        </p:grpSpPr>
        <p:sp>
          <p:nvSpPr>
            <p:cNvPr id="11" name="Скругленный прямоугольник 10"/>
            <p:cNvSpPr/>
            <p:nvPr/>
          </p:nvSpPr>
          <p:spPr>
            <a:xfrm rot="456204">
              <a:off x="2128080" y="3477003"/>
              <a:ext cx="860897" cy="40126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  <a:latin typeface="Calibri" pitchFamily="34" charset="0"/>
                </a:rPr>
                <a:t>Расходы</a:t>
              </a: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 rot="456204">
              <a:off x="2202355" y="2662209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  <a:latin typeface="Calibri" pitchFamily="34" charset="0"/>
                </a:rPr>
                <a:t>Расходы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 rot="456204">
              <a:off x="2170425" y="3073256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  <a:latin typeface="Calibri" pitchFamily="34" charset="0"/>
                </a:rPr>
                <a:t>Расходы</a:t>
              </a:r>
            </a:p>
          </p:txBody>
        </p:sp>
        <p:sp>
          <p:nvSpPr>
            <p:cNvPr id="14" name="Блок-схема: извлечение 13"/>
            <p:cNvSpPr/>
            <p:nvPr/>
          </p:nvSpPr>
          <p:spPr>
            <a:xfrm>
              <a:off x="1517670" y="3917179"/>
              <a:ext cx="328308" cy="295478"/>
            </a:xfrm>
            <a:prstGeom prst="flowChartExtra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latin typeface="Calibri" pitchFamily="34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 rot="402593">
              <a:off x="423308" y="3800446"/>
              <a:ext cx="2553510" cy="80254"/>
            </a:xfrm>
            <a:prstGeom prst="re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latin typeface="Calibri" pitchFamily="34" charset="0"/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 rot="456784">
              <a:off x="469512" y="3277585"/>
              <a:ext cx="860897" cy="401266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  <a:latin typeface="Calibri" pitchFamily="34" charset="0"/>
                </a:rPr>
                <a:t>Доходы</a:t>
              </a:r>
            </a:p>
          </p:txBody>
        </p:sp>
      </p:grpSp>
      <p:pic>
        <p:nvPicPr>
          <p:cNvPr id="20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610" y="5447152"/>
            <a:ext cx="553916" cy="988739"/>
          </a:xfrm>
          <a:prstGeom prst="rect">
            <a:avLst/>
          </a:prstGeom>
        </p:spPr>
      </p:pic>
      <p:sp>
        <p:nvSpPr>
          <p:cNvPr id="21" name="Выноска-облако 20"/>
          <p:cNvSpPr/>
          <p:nvPr/>
        </p:nvSpPr>
        <p:spPr>
          <a:xfrm>
            <a:off x="3063834" y="2806996"/>
            <a:ext cx="3032166" cy="2155530"/>
          </a:xfrm>
          <a:prstGeom prst="cloudCallout">
            <a:avLst>
              <a:gd name="adj1" fmla="val -24424"/>
              <a:gd name="adj2" fmla="val 7361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Сбалансированность </a:t>
            </a: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бюджета по доходам и расходам —</a:t>
            </a:r>
          </a:p>
          <a:p>
            <a:pPr algn="ctr"/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4966" y="5821277"/>
            <a:ext cx="32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solidFill>
                  <a:srgbClr val="002060"/>
                </a:solidFill>
                <a:latin typeface="Calibri" pitchFamily="34" charset="0"/>
              </a:rPr>
              <a:t>При </a:t>
            </a:r>
            <a:r>
              <a:rPr lang="ru-RU" sz="1050" b="1" dirty="0">
                <a:solidFill>
                  <a:srgbClr val="FF0000"/>
                </a:solidFill>
                <a:latin typeface="Calibri" pitchFamily="34" charset="0"/>
              </a:rPr>
              <a:t>дефиците</a:t>
            </a:r>
            <a:r>
              <a:rPr lang="ru-RU" sz="1050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1050" dirty="0">
                <a:solidFill>
                  <a:srgbClr val="002060"/>
                </a:solidFill>
                <a:latin typeface="Calibri" pitchFamily="34" charset="0"/>
              </a:rPr>
              <a:t>принимается решение о привлечении источников его покрытия (используются имеющиеся накопления, берутся займы и т.д.)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35292" y="5822393"/>
            <a:ext cx="26950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solidFill>
                  <a:srgbClr val="002060"/>
                </a:solidFill>
                <a:latin typeface="Calibri" pitchFamily="34" charset="0"/>
              </a:rPr>
              <a:t>При </a:t>
            </a:r>
            <a:r>
              <a:rPr lang="ru-RU" sz="1050" b="1" dirty="0" err="1">
                <a:solidFill>
                  <a:srgbClr val="FF0000"/>
                </a:solidFill>
                <a:latin typeface="Calibri" pitchFamily="34" charset="0"/>
              </a:rPr>
              <a:t>профиците</a:t>
            </a:r>
            <a:r>
              <a:rPr lang="ru-RU" sz="1050" b="1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1050" dirty="0">
                <a:solidFill>
                  <a:srgbClr val="002060"/>
                </a:solidFill>
                <a:latin typeface="Calibri" pitchFamily="34" charset="0"/>
              </a:rPr>
              <a:t>принимается решение о том, как использовать дополнительные средства (накапливать резервы, погашать долг и т.д.)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67970" y="932953"/>
            <a:ext cx="76990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Calibri" pitchFamily="34" charset="0"/>
              </a:rPr>
              <a:t>Бюджет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  <a:t> – это план доходов и расходов на определённый период</a:t>
            </a:r>
            <a:b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1400" b="1" dirty="0" smtClean="0">
                <a:solidFill>
                  <a:srgbClr val="FF0000"/>
                </a:solidFill>
                <a:latin typeface="Calibri" pitchFamily="34" charset="0"/>
              </a:rPr>
              <a:t>Доходы</a:t>
            </a: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  <a:t>–</a:t>
            </a: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  <a:t>это поступающие в бюджет денежные средства (налоги юридических и физических лиц, административные платежи и сборы, безвозмездные поступления)</a:t>
            </a:r>
            <a:b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1400" b="1" dirty="0" smtClean="0">
                <a:solidFill>
                  <a:srgbClr val="FF0000"/>
                </a:solidFill>
                <a:latin typeface="Calibri" pitchFamily="34" charset="0"/>
              </a:rPr>
              <a:t>Расходы</a:t>
            </a:r>
            <a:r>
              <a:rPr lang="ru-RU" sz="1400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  <a:t>– это выплачиваемые из бюджета денежные средства (социальные выплаты населению, содержание государственных учреждений (образование, ЖКХ, культура и другие) капитальное строительство и другие)</a:t>
            </a:r>
            <a:endParaRPr lang="ru-RU" sz="1400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472856" y="151138"/>
            <a:ext cx="55924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«Обеспечение комфортного проживания в секторе индивидуальной Жилой застройки»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2019 - 2024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7457" y="1230342"/>
            <a:ext cx="4860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Комплексное решение проблем обеспечения комфортного проживания в секторе индивидуальной жилой застройки жителей Новокузнецкого городского округа.</a:t>
            </a:r>
            <a:endParaRPr lang="ru-RU" sz="20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41846" y="2140102"/>
            <a:ext cx="552057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Развитие коммунальной инфраструктуры на территории сектора индивидуальной жилой застройки.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Повышение качества и комфорта проживания в секторе индивидуальной жилой застройки.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171" y="318151"/>
            <a:ext cx="2808312" cy="2893192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377439" y="4269805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0688" y="1375573"/>
            <a:ext cx="540380" cy="405517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91370486"/>
              </p:ext>
            </p:extLst>
          </p:nvPr>
        </p:nvGraphicFramePr>
        <p:xfrm>
          <a:off x="223473" y="3222027"/>
          <a:ext cx="8718734" cy="354451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59131"/>
                <a:gridCol w="665864"/>
                <a:gridCol w="827832"/>
                <a:gridCol w="821969"/>
                <a:gridCol w="821969"/>
                <a:gridCol w="821969"/>
              </a:tblGrid>
              <a:tr h="464861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91483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187</a:t>
                      </a:r>
                      <a:endParaRPr lang="ru-RU" sz="1200" b="1" dirty="0"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259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73006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348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построенных сетей водоснабжения сектора индивидуальной жилой застройки от общей потребности,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3,5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1,7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53,8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5549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выполненных строительно-монтажных и (или) проектно-изыскательских работ от общей потребности в строительстве сетей газоснабжения сектора индивидуальной жилой застройки,%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1,8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71706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Протяженность построенных сетей газоснабжения   сектора индивидуальной жилой застройки  города  Новокузнецка, км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21,5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646493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мест накопления твердых коммунальных отходов в секторе индивидуальной жилой застройки, на которых выполнены мероприятия по содержанию, шт.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kern="1200" dirty="0" smtClean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517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535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566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591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616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55549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Площадь дорог сектора индивидуальной застройки, составляющих проезд к местам накопления твердых коммунальных отходов и подвоза воды,  тыс.м2.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1 381,3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1 405,3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1 405,3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1 405,3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1 405,3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5" name="Скругленный прямоугольник 14"/>
          <p:cNvSpPr/>
          <p:nvPr/>
        </p:nvSpPr>
        <p:spPr>
          <a:xfrm>
            <a:off x="3809882" y="3676801"/>
            <a:ext cx="874645" cy="1908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957884" y="151138"/>
            <a:ext cx="510739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</a:t>
            </a:r>
            <a:r>
              <a:rPr lang="ru-RU" sz="2000" b="1" dirty="0" smtClean="0">
                <a:latin typeface="Calibri" pitchFamily="34" charset="0"/>
              </a:rPr>
              <a:t>«</a:t>
            </a:r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Стимулирование развития жилищного строительства на территории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2022 - 2024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70061" y="1456059"/>
            <a:ext cx="52261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содействие ускорению темпов и увеличению объёмов жилищного строительства путём обеспечения земельных участков транспортной, инженерной и социальной инфраструктуры</a:t>
            </a:r>
            <a:endParaRPr lang="ru-RU" sz="1200" dirty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7691" y="3434593"/>
            <a:ext cx="757379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проведение мероприятий, связанных с вовлечением перспективных земельных участков для жилищного строительства на территории Новокузнецкого городского округа в хозяйственный оборот;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формирование заявок на участие в конкурсных отборах по предоставлению субсидий на </a:t>
            </a:r>
            <a:r>
              <a:rPr lang="ru-RU" sz="1200" dirty="0" err="1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строительства объектов капитального строительства для включения мероприятий в государственные, региональные программы;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осуществление строительного контроля и технического надзора за строительством объектов транспортной, инженерной и социальной инфраструктуры;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 соблюдение требований нормативных  правовых актов в сфере капитального строительства;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 создание условий для  привлечения инвесторов с целью реализации ими инвестиционных проектов, направленных на развитие жилищного строительства;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 повышение эффективности расходования бюджетных средств.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258932" y="980597"/>
            <a:ext cx="2592288" cy="2448403"/>
            <a:chOff x="467544" y="1340637"/>
            <a:chExt cx="2170354" cy="2304517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340637"/>
              <a:ext cx="2170354" cy="230451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04843" y="2435669"/>
              <a:ext cx="1137914" cy="1137914"/>
            </a:xfrm>
            <a:prstGeom prst="rect">
              <a:avLst/>
            </a:prstGeom>
          </p:spPr>
        </p:pic>
      </p:grpSp>
      <p:pic>
        <p:nvPicPr>
          <p:cNvPr id="15" name="Рисунок 14" descr="задач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3123" y="1311963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52</a:t>
            </a:fld>
            <a:endParaRPr lang="en-US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251520" y="4005064"/>
          <a:ext cx="8718734" cy="223609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59131"/>
                <a:gridCol w="665864"/>
                <a:gridCol w="827832"/>
                <a:gridCol w="821969"/>
                <a:gridCol w="821969"/>
                <a:gridCol w="821969"/>
              </a:tblGrid>
              <a:tr h="47016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7907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8665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7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Объём незавершённого в установленные сроки строительства, осуществляемого за счёт средств бюджета Новокузнецкого городского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округа, млн.руб.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65,2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65,2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65,2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1349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объектов незавершённого строительства, подлежащих технической экспертизе, в общем количестве объектов незавершенного строительства, при строительстве которых были использованы средства бюджетов всех уровней бюджетной системы РФ 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258932" y="980597"/>
            <a:ext cx="2592288" cy="2448403"/>
            <a:chOff x="467544" y="1340637"/>
            <a:chExt cx="2170354" cy="2304517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340637"/>
              <a:ext cx="2170354" cy="230451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04843" y="2435669"/>
              <a:ext cx="1137914" cy="1137914"/>
            </a:xfrm>
            <a:prstGeom prst="rect">
              <a:avLst/>
            </a:prstGeom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8" name="Группа 7"/>
          <p:cNvGrpSpPr/>
          <p:nvPr/>
        </p:nvGrpSpPr>
        <p:grpSpPr>
          <a:xfrm>
            <a:off x="479570" y="396017"/>
            <a:ext cx="2592288" cy="2448403"/>
            <a:chOff x="467544" y="1340637"/>
            <a:chExt cx="2170354" cy="2304517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340637"/>
              <a:ext cx="2170354" cy="230451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04843" y="2435669"/>
              <a:ext cx="1137914" cy="1137914"/>
            </a:xfrm>
            <a:prstGeom prst="rect">
              <a:avLst/>
            </a:prstGeom>
          </p:spPr>
        </p:pic>
      </p:grpSp>
      <p:sp>
        <p:nvSpPr>
          <p:cNvPr id="11" name="Прямоугольник 10"/>
          <p:cNvSpPr/>
          <p:nvPr/>
        </p:nvSpPr>
        <p:spPr>
          <a:xfrm>
            <a:off x="2449772" y="469795"/>
            <a:ext cx="6325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Calibri" pitchFamily="34" charset="0"/>
              </a:rPr>
              <a:t>МП </a:t>
            </a:r>
            <a:r>
              <a:rPr lang="ru-RU" b="1" dirty="0" smtClean="0">
                <a:latin typeface="Calibri" pitchFamily="34" charset="0"/>
              </a:rPr>
              <a:t>«</a:t>
            </a:r>
            <a:r>
              <a:rPr lang="ru-RU" dirty="0" smtClean="0">
                <a:solidFill>
                  <a:schemeClr val="tx2"/>
                </a:solidFill>
                <a:latin typeface="Calibri" pitchFamily="34" charset="0"/>
              </a:rPr>
              <a:t>Стимулирование развития жилищного строительства на территории Новокузнецкого городского округа»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15659244"/>
              </p:ext>
            </p:extLst>
          </p:nvPr>
        </p:nvGraphicFramePr>
        <p:xfrm>
          <a:off x="158805" y="2818346"/>
          <a:ext cx="8861123" cy="3983271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16178"/>
                <a:gridCol w="828989"/>
                <a:gridCol w="828989"/>
                <a:gridCol w="828989"/>
                <a:gridCol w="828989"/>
                <a:gridCol w="828989"/>
              </a:tblGrid>
              <a:tr h="437281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19100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222,7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1521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989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Количество введённых жилья, кв.м.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145,0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145,0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145,0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6491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Площадь земельных участков, предоставленных под жилищное строительство, га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49,5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50,6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51,0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43535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Количество выполненных проектно-изыскательских работ по объектам транспортной, инженерной и социальной инфраструктуры, ед.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70875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Количество реализованных проектов по развитию территорий, расположенных в границах населённых пунктов, предусматривающие строительства жилья, которые включены в государственные программы субъектов РФ по развитию жилищного строительства, ед.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05858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Доля выполненных строительно-монтажных и (или) проектно-изыскательских работ от общей сметной стоимости строительства общеобразовательной школы на 1225 учащихся с универсальным спортивным блоком в квартале 45-46 Центрального района г. Новокузнецке,</a:t>
                      </a:r>
                      <a:r>
                        <a:rPr lang="ru-RU" sz="1200" b="0" i="0" u="none" strike="noStrike" kern="1200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%</a:t>
                      </a:r>
                    </a:p>
                    <a:p>
                      <a:pPr marL="0" algn="l" defTabSz="914400" rtl="0" eaLnBrk="1" fontAlgn="b" latinLnBrk="0" hangingPunct="1"/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3697949" y="3280522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249832" y="3717318"/>
          <a:ext cx="8644335" cy="300418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116840"/>
                <a:gridCol w="726873"/>
                <a:gridCol w="814158"/>
                <a:gridCol w="808392"/>
                <a:gridCol w="808392"/>
                <a:gridCol w="842687"/>
              </a:tblGrid>
              <a:tr h="441641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5857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984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500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использованных отходов от общего объема твердых коммунальных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отходов,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образующихся на территории Новокузнецкого городского округа, %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5694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Процент устраненных нарушений от общего количества выявленных нарушений при проведении плановых проверок выполнения требований муниципальных правовых актов в области охраны окружающей среды и благоустройства, %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</a:tr>
              <a:tr h="35788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проведенных мероприятий по информированию населения, предприятий, организаций по вопросам охраны окружающей среды, шт.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</a:tr>
              <a:tr h="189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проведенных экологических мероприятий, шт.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59543" y="2043486"/>
            <a:ext cx="863338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Сохранение и восстановление природной среды, рациональное использование и воспроизводство природных ресурсов, предотвращение негативного воздействия хозяйственной и иной деятельности на окружающую среду и ликвидация ее последствий;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Соблюдение требований муниципальных правовых актов в области охраны окружающей среды и благоустройства территории Новокузнецкого городского округа;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Повышение уровня экологической культуры населения, экологического образования и воспитания, обеспечение населения информацией о состоянии окружающей среды.</a:t>
            </a:r>
            <a:endParaRPr lang="ru-RU" sz="1200" dirty="0" smtClean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 descr="эко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5740"/>
            <a:ext cx="3931572" cy="176618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967701" y="1444135"/>
            <a:ext cx="44527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Улучшение состояния окружающей среды в границах Новокузнецкого городского округа</a:t>
            </a:r>
            <a:endParaRPr lang="ru-RU" sz="20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86039" y="0"/>
            <a:ext cx="555796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«Охрана  окружающей среды и рациональное природопользование в границах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61723" y="4140330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5029" y="1526649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085106" y="0"/>
            <a:ext cx="586911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«Защита населения и территории от чрезвычайных ситуаций природного и техногенного характера, обеспечение пожарной безопасности, безопасности на водных объектах территории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119272" y="4015411"/>
          <a:ext cx="8921361" cy="2741297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671613"/>
                <a:gridCol w="121449"/>
                <a:gridCol w="750093"/>
                <a:gridCol w="840167"/>
                <a:gridCol w="834216"/>
                <a:gridCol w="834216"/>
                <a:gridCol w="869607"/>
              </a:tblGrid>
              <a:tr h="441459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1066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876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22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аварийно-спасательных работ и других неотложных работ по отношению к общему количеству работ,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6725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людей, которым оказана помощь при чрезвычайных ситуациях, авариях, происшествиях и других жизненных ситуациях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2 881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92911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Доля выполненных инженерно-технических мероприятий, в соответствии с ежегодными планами, обеспечивающих защиту объектов и территорий от затопления, подтопления и других негативных воздействий вод, %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372164" y="1831876"/>
            <a:ext cx="5503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уровня защищенности населения и территории города от чрезвычайных ситуаций природного и техногенного характера, обеспечение пожарной безопасности и безопасности людей на водных объектах</a:t>
            </a:r>
            <a:endParaRPr lang="ru-RU" sz="20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3245" y="2512687"/>
            <a:ext cx="873750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Повышение эффективности системы гражданской обороны, защиты населения и территорий от чрезвычайных ситуаций, пожаров и происшествий на водных объектах в рамках полномочий органов местного самоуправления, обеспечение и поддержание высокой готовности сил и средств аварийно-спасательного формирования 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Обеспечение эффективного предупреждения и ликвидации чрезвычайных ситуаций природного и техногенного характера, происшествий на водных объектах в рамках полномочий органов местного самоуправления;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Повышение эффективности использования бюджетных средств.</a:t>
            </a:r>
            <a:endParaRPr lang="ru-RU" sz="1200" dirty="0" smtClean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30" t="6702" r="6889" b="10865"/>
          <a:stretch/>
        </p:blipFill>
        <p:spPr>
          <a:xfrm>
            <a:off x="0" y="0"/>
            <a:ext cx="2619375" cy="2364308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274074" y="4452731"/>
            <a:ext cx="930302" cy="19878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2779" y="1916262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150581" y="1967371"/>
            <a:ext cx="45879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Повышение уровня безопасности, комфортности и эстетической привлекательности среды проживания населения на территории Новокузнецкого городского округа</a:t>
            </a:r>
            <a:endParaRPr lang="ru-RU" sz="1200" dirty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358" y="3266404"/>
            <a:ext cx="845337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уровня благоустройства территории Новокузнецкого городского округа;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эффективное управление реализацией программы и обеспечение контроля за соблюдением требований действующего законодательства РФ в области управления дорожно-коммунальным хозяйством, повышение эффективности использования бюджетных средств;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улучшение санитарно-экологической обстановки на общественных территориях Новокузнецкого городского округа;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эффективное функционирование системы обеспечения безопасности дорожного движения;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улучшение качества работ по благоустройству городских территорий, организации содержания и  ремонту городского хозяйства Новокузнецкого городского округа.</a:t>
            </a:r>
          </a:p>
        </p:txBody>
      </p:sp>
      <p:pic>
        <p:nvPicPr>
          <p:cNvPr id="9" name="Рисунок 8" descr="благоустр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348469" cy="253646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98859" y="204096"/>
            <a:ext cx="63451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«Комплексное благоустройство Новокузнецкого городского округа»</a:t>
            </a:r>
            <a:endParaRPr lang="ru-RU" sz="20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</a:p>
        </p:txBody>
      </p:sp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9958" y="2067336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830664" y="196145"/>
            <a:ext cx="61940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</a:t>
            </a:r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</a:rPr>
              <a:t>Комплексное благоустройство Новокузнецкого городского округа</a:t>
            </a:r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»</a:t>
            </a:r>
            <a:endParaRPr lang="ru-RU" sz="20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6" name="Рисунок 5" descr="благоустр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771775" cy="2099620"/>
          </a:xfrm>
          <a:prstGeom prst="rect">
            <a:avLst/>
          </a:prstGeom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15659244"/>
              </p:ext>
            </p:extLst>
          </p:nvPr>
        </p:nvGraphicFramePr>
        <p:xfrm>
          <a:off x="158805" y="2172304"/>
          <a:ext cx="8861123" cy="432869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16178"/>
                <a:gridCol w="828989"/>
                <a:gridCol w="828989"/>
                <a:gridCol w="828989"/>
                <a:gridCol w="828989"/>
                <a:gridCol w="828989"/>
              </a:tblGrid>
              <a:tr h="503405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76646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2687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2343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2702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2912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2964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39968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916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Общая протяженность автомобильных дорог общего пользования местного значения, находящихся на обслуживании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(км)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</a:tr>
              <a:tr h="46075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Площадь высадки цветников (м2)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20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338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20 338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20 338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20 338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20 338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549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Доля протяженности освещенных улиц, проездов города в общей протяженности улиц города Новокузнецка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</a:tr>
              <a:tr h="76303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Доля отремонтированных дорог общего пользования местного значения в общей площади автомобильных дорог общего пользования местного значения города Новокузнецка, требующих капитального ремонта, %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5349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Доля бесперебойно работающих светофорных объектов от общего количества светофорных объектов, в отношении которых проведено текущее </a:t>
                      </a:r>
                      <a:r>
                        <a:rPr lang="ru-RU" sz="1200" b="0" i="0" u="none" strike="noStrike" kern="1200" dirty="0" err="1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обслуживание,%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4785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Доля дорожной сети местного значения Новокузнецкого городского округа, находящейся в нормативном состоянии(%)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77,8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80,4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2313643" y="2672334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108959" y="116632"/>
            <a:ext cx="58919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«Развитие жилищно-коммунального хозяйства города Новокузнецка»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62184" y="1124744"/>
            <a:ext cx="53613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Создание условий для поддержания жилищно-коммунального хозяйства города в надлежащем состоянии и обеспечения населения доступными и качественными жилищно-коммунальными услугами</a:t>
            </a:r>
            <a:endParaRPr lang="ru-RU" sz="20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1906" y="2226365"/>
            <a:ext cx="859536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Обеспечение стабильной работы объектов коммунальной инфраструктуры и их бесперебойного функционирования;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Поддержание состояния жилищного фонда города в соответствии со стандартами качества, обеспечивающими комфортные условия проживания;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 Исполнение стандартов социальных мер поддержки населения;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Эффективное управление реализацией программы;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эффективности использования бюджетных средств.</a:t>
            </a:r>
          </a:p>
        </p:txBody>
      </p:sp>
      <p:pic>
        <p:nvPicPr>
          <p:cNvPr id="8" name="Рисунок 7" descr="жкх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2902226" cy="2140819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289975" y="4460637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7709" y="1280158"/>
            <a:ext cx="540380" cy="405517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22894585"/>
              </p:ext>
            </p:extLst>
          </p:nvPr>
        </p:nvGraphicFramePr>
        <p:xfrm>
          <a:off x="249832" y="3904831"/>
          <a:ext cx="8644335" cy="264609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116840"/>
                <a:gridCol w="726873"/>
                <a:gridCol w="814158"/>
                <a:gridCol w="808392"/>
                <a:gridCol w="808392"/>
                <a:gridCol w="842687"/>
              </a:tblGrid>
              <a:tr h="588699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64501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2 253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3 156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2 544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2 032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2 007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37550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649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отремонтированных муниципальных квартир в общем количестве требующих ремонта муниципальных квартир,%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2323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оплаты населением жилищно-коммунальных услуг от утвержденных тарифов,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2561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Уровень платы населением коммунальных услуг от экономически обоснованного тарифа, %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5" name="Скругленный прямоугольник 14"/>
          <p:cNvSpPr/>
          <p:nvPr/>
        </p:nvSpPr>
        <p:spPr>
          <a:xfrm>
            <a:off x="3541942" y="4501134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98859" y="116631"/>
            <a:ext cx="62258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«Развитие субъектов малого и среднего предпринимательства в городе Новокузнецке»</a:t>
            </a:r>
            <a:endParaRPr lang="ru-RU" sz="20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4928" y="3020689"/>
            <a:ext cx="8794143" cy="265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r>
              <a:rPr lang="ru-RU" sz="1200" dirty="0" smtClean="0">
                <a:latin typeface="Calibri" pitchFamily="34" charset="0"/>
              </a:rPr>
              <a:t> 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обеспечение информационной, консультационной поддержки для реализации и развития </a:t>
            </a:r>
            <a:r>
              <a:rPr lang="ru-RU" sz="1200" dirty="0" err="1" smtClean="0">
                <a:solidFill>
                  <a:schemeClr val="tx2"/>
                </a:solidFill>
                <a:latin typeface="Calibri" pitchFamily="34" charset="0"/>
              </a:rPr>
              <a:t>бизнес-проектов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 субъектов малого и среднего предпринимательства, организаций, образующих инфраструктуру поддержки субъектов малого и среднего предпринимательства;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содействие повышению образовательного уровня в сфере ведения бизнеса субъектов малого и среднего предпринимательства;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формирование позитивного образа предпринимательства и стимулирование интереса граждан к осуществлению предпринимательской деятельности;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обеспечение льготного доступа субъектов малого и среднего предпринимательства к производственным площадям и помещениям в целях создания и развития производственных и инновационных компаний;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 содействие в финансовом, имущественном обеспечении реализации и развития </a:t>
            </a:r>
            <a:r>
              <a:rPr lang="ru-RU" sz="1200" dirty="0" err="1" smtClean="0">
                <a:solidFill>
                  <a:schemeClr val="tx2"/>
                </a:solidFill>
                <a:latin typeface="Calibri" pitchFamily="34" charset="0"/>
              </a:rPr>
              <a:t>бизнес-проектов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 субъектов малого и среднего предпринимательства, организаций, образующих инфраструктуру поддержки субъектов малого и среднего предпринимательства.</a:t>
            </a:r>
          </a:p>
        </p:txBody>
      </p:sp>
      <p:pic>
        <p:nvPicPr>
          <p:cNvPr id="8" name="Рисунок 7" descr="Maliy_bizn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3139175" cy="26159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411110" y="1719787"/>
            <a:ext cx="562157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Создание благоприятных условий для развития субъектов малого и среднего предпринимательства, организаций, образующих инфраструктуру поддержки субъектов малого и среднего предпринимательства, осуществляющих деятельность на территории Новокузнецкого городского округа.</a:t>
            </a:r>
            <a:endParaRPr lang="ru-RU" sz="1200" dirty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6876" y="180494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27297" y="609613"/>
            <a:ext cx="62656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</a:t>
            </a:r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</a:rPr>
              <a:t>Развитие субъектов малого и среднего предпринимательства в городе Новокузнецке</a:t>
            </a:r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»</a:t>
            </a:r>
            <a:endParaRPr lang="ru-RU" sz="20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15659244"/>
              </p:ext>
            </p:extLst>
          </p:nvPr>
        </p:nvGraphicFramePr>
        <p:xfrm>
          <a:off x="191386" y="1509823"/>
          <a:ext cx="8793990" cy="5156791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634497"/>
                <a:gridCol w="118105"/>
                <a:gridCol w="628097"/>
                <a:gridCol w="118105"/>
                <a:gridCol w="151742"/>
                <a:gridCol w="662891"/>
                <a:gridCol w="851293"/>
                <a:gridCol w="814630"/>
                <a:gridCol w="814630"/>
              </a:tblGrid>
              <a:tr h="671292">
                <a:tc rowSpan="2"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 smtClean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1200" dirty="0" smtClean="0">
                        <a:latin typeface="Calibri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99616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16992">
                <a:tc gridSpan="9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6566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Число субъектов малого и среднего предпринимательства в расчете на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10 000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человек населения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города,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ед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309,8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313,4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321,7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321,7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777180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среднесписочной численности работников (без внешних совместителей) малых и средних предприятий от среднесписочной численности работников (без внешних совместителей) всех предприятий и организаций города Новокузнецка,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48,2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49,0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49,8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50,4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50,4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36168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площади объектов, фактически переданной в пользование на долгосрочной основе субъектам малого и среднего предпринимательства, организациям, образующим инфраструктуру поддержки малого и среднего предпринимательства, от общей площади объектов, включенных в перечень муниципального имущества, предназначенного для передачи в пользование на долгосрочной основе субъектам малого и среднего предпринимательства, организациям, образующим инфраструктуру поддержки субъектов малого и среднего предпринимательства,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96</a:t>
                      </a:r>
                    </a:p>
                  </a:txBody>
                  <a:tcPr marL="9525" marR="9525" marT="9525" marB="0" anchor="b"/>
                </a:tc>
              </a:tr>
              <a:tr h="968977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информационно-консультационных услуг, оказанных субъектам малого и среднего предпринимательства, юридическим лицам, не являющимся субъектами малого и среднего предпринимательства, физическим лицам в муниципальном автономном учреждении «Центр поддержки предпринимательства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2640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2750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2860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2860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6" name="Рисунок 5" descr="Maliy_bizn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2663687" cy="1639613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3832173" y="2127938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33301" y="3645024"/>
            <a:ext cx="777649" cy="10368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2318" y="1229398"/>
            <a:ext cx="777649" cy="1036865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29288084"/>
              </p:ext>
            </p:extLst>
          </p:nvPr>
        </p:nvGraphicFramePr>
        <p:xfrm>
          <a:off x="2871193" y="1047875"/>
          <a:ext cx="6630308" cy="4630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23949" y="617518"/>
            <a:ext cx="7754586" cy="522514"/>
          </a:xfrm>
        </p:spPr>
        <p:txBody>
          <a:bodyPr>
            <a:noAutofit/>
          </a:bodyPr>
          <a:lstStyle/>
          <a:p>
            <a:pPr algn="l"/>
            <a:r>
              <a:rPr lang="ru-RU" sz="1400" dirty="0" smtClean="0">
                <a:solidFill>
                  <a:srgbClr val="002060"/>
                </a:solidFill>
                <a:ea typeface="+mn-ea"/>
                <a:cs typeface="+mn-cs"/>
              </a:rPr>
              <a:t>Представляет </a:t>
            </a:r>
            <a:r>
              <a:rPr lang="ru-RU" sz="1400" dirty="0">
                <a:solidFill>
                  <a:srgbClr val="002060"/>
                </a:solidFill>
                <a:ea typeface="+mn-ea"/>
                <a:cs typeface="+mn-cs"/>
              </a:rPr>
              <a:t>собой деятельность по составлению проекта бюджета, его рассмотрению, </a:t>
            </a:r>
            <a:r>
              <a:rPr lang="ru-RU" sz="1400" dirty="0" smtClean="0">
                <a:solidFill>
                  <a:srgbClr val="002060"/>
                </a:solidFill>
                <a:ea typeface="+mn-ea"/>
                <a:cs typeface="+mn-cs"/>
              </a:rPr>
              <a:t/>
            </a:r>
            <a:br>
              <a:rPr lang="ru-RU" sz="1400" dirty="0" smtClean="0">
                <a:solidFill>
                  <a:srgbClr val="002060"/>
                </a:solidFill>
                <a:ea typeface="+mn-ea"/>
                <a:cs typeface="+mn-cs"/>
              </a:rPr>
            </a:br>
            <a:r>
              <a:rPr lang="ru-RU" sz="1400" dirty="0" smtClean="0">
                <a:solidFill>
                  <a:srgbClr val="002060"/>
                </a:solidFill>
                <a:ea typeface="+mn-ea"/>
                <a:cs typeface="+mn-cs"/>
              </a:rPr>
              <a:t>утверждению</a:t>
            </a:r>
            <a:r>
              <a:rPr lang="ru-RU" sz="1400" dirty="0">
                <a:solidFill>
                  <a:srgbClr val="002060"/>
                </a:solidFill>
                <a:ea typeface="+mn-ea"/>
                <a:cs typeface="+mn-cs"/>
              </a:rPr>
              <a:t>, исполнению, составлению </a:t>
            </a:r>
            <a:r>
              <a:rPr lang="ru-RU" sz="1400" dirty="0" smtClean="0">
                <a:solidFill>
                  <a:srgbClr val="002060"/>
                </a:solidFill>
                <a:ea typeface="+mn-ea"/>
                <a:cs typeface="+mn-cs"/>
              </a:rPr>
              <a:t>отчёта </a:t>
            </a:r>
            <a:r>
              <a:rPr lang="ru-RU" sz="1400" dirty="0">
                <a:solidFill>
                  <a:srgbClr val="002060"/>
                </a:solidFill>
                <a:ea typeface="+mn-ea"/>
                <a:cs typeface="+mn-cs"/>
              </a:rPr>
              <a:t>об исполнении и </a:t>
            </a:r>
            <a:r>
              <a:rPr lang="ru-RU" sz="1400" dirty="0" smtClean="0">
                <a:solidFill>
                  <a:srgbClr val="002060"/>
                </a:solidFill>
                <a:ea typeface="+mn-ea"/>
                <a:cs typeface="+mn-cs"/>
              </a:rPr>
              <a:t>утверждению отчёта.</a:t>
            </a:r>
            <a:endParaRPr lang="ru-RU" sz="1400" dirty="0">
              <a:solidFill>
                <a:srgbClr val="002060"/>
              </a:solidFill>
              <a:ea typeface="+mn-ea"/>
              <a:cs typeface="+mn-cs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390" y="4673303"/>
            <a:ext cx="553916" cy="988739"/>
          </a:xfrm>
        </p:spPr>
      </p:pic>
      <p:sp>
        <p:nvSpPr>
          <p:cNvPr id="5" name="Выноска-облако 4"/>
          <p:cNvSpPr/>
          <p:nvPr/>
        </p:nvSpPr>
        <p:spPr>
          <a:xfrm>
            <a:off x="380011" y="1325527"/>
            <a:ext cx="3645724" cy="2838892"/>
          </a:xfrm>
          <a:prstGeom prst="cloudCallout">
            <a:avLst>
              <a:gd name="adj1" fmla="val -37093"/>
              <a:gd name="adj2" fmla="val 6464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  <a:p>
            <a:pPr algn="ctr"/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Цели публичных слушаний по проекту бюджета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Достижение разумного баланса между возможностями бюджета и потребностями в расходах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Развитие гласности и прозрачности бюджета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Вовлечение населения в процесс формирования бюджета</a:t>
            </a:r>
          </a:p>
          <a:p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7166" y="5407814"/>
            <a:ext cx="4822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alibri" pitchFamily="34" charset="0"/>
              </a:rPr>
              <a:t>Основы составления проекта бюджета города</a:t>
            </a:r>
          </a:p>
        </p:txBody>
      </p:sp>
      <p:grpSp>
        <p:nvGrpSpPr>
          <p:cNvPr id="6" name="Группа 12"/>
          <p:cNvGrpSpPr/>
          <p:nvPr/>
        </p:nvGrpSpPr>
        <p:grpSpPr>
          <a:xfrm>
            <a:off x="4800739" y="5747657"/>
            <a:ext cx="1457548" cy="825543"/>
            <a:chOff x="1496815" y="1528291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4" name="Овал 13"/>
            <p:cNvSpPr/>
            <p:nvPr/>
          </p:nvSpPr>
          <p:spPr>
            <a:xfrm>
              <a:off x="1496815" y="1528291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Овал 4"/>
            <p:cNvSpPr/>
            <p:nvPr/>
          </p:nvSpPr>
          <p:spPr>
            <a:xfrm>
              <a:off x="1644348" y="1675824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 smtClean="0">
                  <a:solidFill>
                    <a:schemeClr val="tx2"/>
                  </a:solidFill>
                  <a:latin typeface="Calibri" pitchFamily="34" charset="0"/>
                </a:rPr>
                <a:t>Муниципальные программы города</a:t>
              </a:r>
              <a:endParaRPr lang="ru-RU" sz="900" b="1" dirty="0">
                <a:solidFill>
                  <a:schemeClr val="tx2"/>
                </a:solidFill>
                <a:latin typeface="Calibri" pitchFamily="34" charset="0"/>
              </a:endParaRPr>
            </a:p>
          </p:txBody>
        </p:sp>
      </p:grpSp>
      <p:grpSp>
        <p:nvGrpSpPr>
          <p:cNvPr id="7" name="Группа 15"/>
          <p:cNvGrpSpPr/>
          <p:nvPr/>
        </p:nvGrpSpPr>
        <p:grpSpPr>
          <a:xfrm>
            <a:off x="346725" y="5747657"/>
            <a:ext cx="1457548" cy="825543"/>
            <a:chOff x="2986977" y="74220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7" name="Овал 16"/>
            <p:cNvSpPr/>
            <p:nvPr/>
          </p:nvSpPr>
          <p:spPr>
            <a:xfrm>
              <a:off x="2986977" y="74220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Овал 4"/>
            <p:cNvSpPr/>
            <p:nvPr/>
          </p:nvSpPr>
          <p:spPr>
            <a:xfrm>
              <a:off x="3134510" y="221753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  <a:latin typeface="Calibri" pitchFamily="34" charset="0"/>
                </a:rPr>
                <a:t>Бюджетное послание Президента Российской Федерации</a:t>
              </a:r>
            </a:p>
          </p:txBody>
        </p:sp>
      </p:grpSp>
      <p:grpSp>
        <p:nvGrpSpPr>
          <p:cNvPr id="10" name="Группа 18"/>
          <p:cNvGrpSpPr/>
          <p:nvPr/>
        </p:nvGrpSpPr>
        <p:grpSpPr>
          <a:xfrm>
            <a:off x="1831396" y="5747657"/>
            <a:ext cx="1457548" cy="825543"/>
            <a:chOff x="4535195" y="1521034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20" name="Овал 19"/>
            <p:cNvSpPr/>
            <p:nvPr/>
          </p:nvSpPr>
          <p:spPr>
            <a:xfrm>
              <a:off x="4535195" y="1521034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Овал 4"/>
            <p:cNvSpPr/>
            <p:nvPr/>
          </p:nvSpPr>
          <p:spPr>
            <a:xfrm>
              <a:off x="4682728" y="1668567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  <a:latin typeface="Calibri" pitchFamily="34" charset="0"/>
                </a:rPr>
                <a:t>Прогноз социально-экономического развития города</a:t>
              </a:r>
            </a:p>
          </p:txBody>
        </p:sp>
      </p:grpSp>
      <p:grpSp>
        <p:nvGrpSpPr>
          <p:cNvPr id="11" name="Группа 21"/>
          <p:cNvGrpSpPr/>
          <p:nvPr/>
        </p:nvGrpSpPr>
        <p:grpSpPr>
          <a:xfrm>
            <a:off x="3316067" y="5747657"/>
            <a:ext cx="1457548" cy="825543"/>
            <a:chOff x="2820063" y="3025710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23" name="Овал 22"/>
            <p:cNvSpPr/>
            <p:nvPr/>
          </p:nvSpPr>
          <p:spPr>
            <a:xfrm>
              <a:off x="2820063" y="3025710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Овал 4"/>
            <p:cNvSpPr/>
            <p:nvPr/>
          </p:nvSpPr>
          <p:spPr>
            <a:xfrm>
              <a:off x="2982110" y="3187757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  <a:latin typeface="Calibri" pitchFamily="34" charset="0"/>
                </a:rPr>
                <a:t>Основные направления бюджетной и налоговой политики</a:t>
              </a:r>
            </a:p>
          </p:txBody>
        </p:sp>
      </p:grpSp>
      <p:sp>
        <p:nvSpPr>
          <p:cNvPr id="22" name="Заголовок 1"/>
          <p:cNvSpPr txBox="1">
            <a:spLocks/>
          </p:cNvSpPr>
          <p:nvPr/>
        </p:nvSpPr>
        <p:spPr bwMode="auto">
          <a:xfrm>
            <a:off x="1123949" y="2"/>
            <a:ext cx="7515225" cy="68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Бюджетный процесс</a:t>
            </a:r>
          </a:p>
        </p:txBody>
      </p:sp>
      <p:pic>
        <p:nvPicPr>
          <p:cNvPr id="28" name="Рисунок 27" descr="галка1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926" y="588397"/>
            <a:ext cx="454628" cy="52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725461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281" y="154379"/>
            <a:ext cx="7790213" cy="1306286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4. ИСТОЧНИКИ ФИНАНСИРОВАНИЯ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ДЕФИЦИТА БЮДЖЕТА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44949" y="1211059"/>
            <a:ext cx="3854102" cy="5438899"/>
          </a:xfrm>
        </p:spPr>
        <p:txBody>
          <a:bodyPr>
            <a:normAutofit/>
          </a:bodyPr>
          <a:lstStyle/>
          <a:p>
            <a:pPr lvl="0">
              <a:buClr>
                <a:schemeClr val="accent2"/>
              </a:buClr>
              <a:buFont typeface="Wingdings" panose="05000000000000000000" pitchFamily="2" charset="2"/>
              <a:buChar char="ü"/>
            </a:pPr>
            <a:endParaRPr lang="ru-RU" sz="2000" dirty="0" smtClean="0"/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endParaRPr lang="en-US" sz="2000" dirty="0" smtClean="0">
              <a:solidFill>
                <a:schemeClr val="tx2"/>
              </a:solidFill>
            </a:endParaRP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Кредиты, полученные от кредитных организаций</a:t>
            </a: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Бюджетные кредиты, полученные от бюджетов других уровней бюджетной системы РФ</a:t>
            </a: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Изменение остатков средств на счетах по учету средств местного бюджета</a:t>
            </a:r>
          </a:p>
          <a:p>
            <a:pPr lvl="0"/>
            <a:endParaRPr lang="ru-RU" sz="2000" dirty="0" smtClean="0"/>
          </a:p>
          <a:p>
            <a:endParaRPr lang="ru-RU" sz="20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60</a:t>
            </a:fld>
            <a:endParaRPr lang="en-US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34" y="5635627"/>
            <a:ext cx="553916" cy="988739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285008" y="2639683"/>
            <a:ext cx="2346049" cy="2141867"/>
          </a:xfrm>
          <a:prstGeom prst="cloudCallout">
            <a:avLst>
              <a:gd name="adj1" fmla="val -37451"/>
              <a:gd name="adj2" fmla="val 7864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en-US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Первые два источника составляют муниципальный долг, то есть совокупность долговых обязательств муниципального образования</a:t>
            </a: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170" y="5291218"/>
            <a:ext cx="733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2024</a:t>
            </a:r>
            <a:endParaRPr lang="ru-RU" dirty="0">
              <a:latin typeface="Calibri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7134046" y="2058552"/>
            <a:ext cx="0" cy="414695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омб 9"/>
          <p:cNvSpPr/>
          <p:nvPr/>
        </p:nvSpPr>
        <p:spPr>
          <a:xfrm>
            <a:off x="7020227" y="3879028"/>
            <a:ext cx="227637" cy="265708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7315201" y="1521922"/>
          <a:ext cx="1400355" cy="49157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0355"/>
              </a:tblGrid>
              <a:tr h="106093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Calibri" pitchFamily="34" charset="0"/>
                        </a:rPr>
                        <a:t>Дефицит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17560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C00000"/>
                          </a:solidFill>
                          <a:latin typeface="Calibri" pitchFamily="34" charset="0"/>
                        </a:rPr>
                        <a:t>445</a:t>
                      </a:r>
                      <a:endParaRPr lang="ru-RU" sz="2800" dirty="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50365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C00000"/>
                          </a:solidFill>
                          <a:latin typeface="Calibri" pitchFamily="34" charset="0"/>
                        </a:rPr>
                        <a:t>102</a:t>
                      </a:r>
                      <a:endParaRPr lang="ru-RU" sz="2800" dirty="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17560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C00000"/>
                          </a:solidFill>
                          <a:latin typeface="Calibri" pitchFamily="34" charset="0"/>
                        </a:rPr>
                        <a:t>23</a:t>
                      </a:r>
                      <a:endParaRPr lang="ru-RU" sz="2800" dirty="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Ромб 11"/>
          <p:cNvSpPr/>
          <p:nvPr/>
        </p:nvSpPr>
        <p:spPr>
          <a:xfrm>
            <a:off x="7020227" y="2649085"/>
            <a:ext cx="227637" cy="265708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13" name="Ромб 12"/>
          <p:cNvSpPr/>
          <p:nvPr/>
        </p:nvSpPr>
        <p:spPr>
          <a:xfrm>
            <a:off x="7020227" y="5394211"/>
            <a:ext cx="227637" cy="265708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74290" y="3852044"/>
            <a:ext cx="733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2023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65664" y="2591708"/>
            <a:ext cx="733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2022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664638" y="807160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4670" y="646981"/>
          <a:ext cx="8496000" cy="541738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080000"/>
                <a:gridCol w="1800000"/>
                <a:gridCol w="1008000"/>
                <a:gridCol w="1800000"/>
                <a:gridCol w="1008000"/>
                <a:gridCol w="1800000"/>
              </a:tblGrid>
              <a:tr h="629728"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Бюджетные</a:t>
                      </a:r>
                      <a:r>
                        <a:rPr lang="ru-RU" sz="1800" baseline="0" dirty="0" smtClean="0"/>
                        <a:t> кредиты</a:t>
                      </a:r>
                      <a:endParaRPr lang="ru-RU" sz="180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Дефицит</a:t>
                      </a:r>
                      <a:endParaRPr lang="ru-RU" sz="180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Кредиты кредитных организаций</a:t>
                      </a:r>
                      <a:endParaRPr lang="ru-RU" sz="1800" dirty="0"/>
                    </a:p>
                  </a:txBody>
                  <a:tcPr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  <a:tr h="155965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2022</a:t>
                      </a:r>
                      <a:endParaRPr lang="ru-RU" sz="2000" dirty="0"/>
                    </a:p>
                  </a:txBody>
                  <a:tcPr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176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2023</a:t>
                      </a:r>
                      <a:endParaRPr lang="ru-RU" sz="2000" dirty="0"/>
                    </a:p>
                  </a:txBody>
                  <a:tcPr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9588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2024</a:t>
                      </a:r>
                      <a:endParaRPr lang="ru-RU" sz="2000" dirty="0"/>
                    </a:p>
                  </a:txBody>
                  <a:tcPr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27619"/>
          </a:xfrm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</a:rPr>
              <a:t>Источники финансирования дефицита бюджета</a:t>
            </a: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1362973" y="1201976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Диаграмма 26"/>
          <p:cNvGraphicFramePr/>
          <p:nvPr/>
        </p:nvGraphicFramePr>
        <p:xfrm>
          <a:off x="4180935" y="1199101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Диаграмма 27"/>
          <p:cNvGraphicFramePr/>
          <p:nvPr/>
        </p:nvGraphicFramePr>
        <p:xfrm>
          <a:off x="6964391" y="1217792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9" name="Диаграмма 28"/>
          <p:cNvGraphicFramePr/>
          <p:nvPr/>
        </p:nvGraphicFramePr>
        <p:xfrm>
          <a:off x="1377351" y="2816564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0" name="Диаграмма 29"/>
          <p:cNvGraphicFramePr/>
          <p:nvPr/>
        </p:nvGraphicFramePr>
        <p:xfrm>
          <a:off x="4146430" y="2825190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1" name="Диаграмма 30"/>
          <p:cNvGraphicFramePr/>
          <p:nvPr/>
        </p:nvGraphicFramePr>
        <p:xfrm>
          <a:off x="6967269" y="2812251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2" name="Диаграмма 31"/>
          <p:cNvGraphicFramePr/>
          <p:nvPr/>
        </p:nvGraphicFramePr>
        <p:xfrm>
          <a:off x="1383102" y="4418209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3" name="Диаграмма 32"/>
          <p:cNvGraphicFramePr/>
          <p:nvPr/>
        </p:nvGraphicFramePr>
        <p:xfrm>
          <a:off x="4203940" y="4418209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4" name="Диаграмма 33"/>
          <p:cNvGraphicFramePr/>
          <p:nvPr/>
        </p:nvGraphicFramePr>
        <p:xfrm>
          <a:off x="6973020" y="4413896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5" name="Кольцо 14"/>
          <p:cNvSpPr/>
          <p:nvPr/>
        </p:nvSpPr>
        <p:spPr>
          <a:xfrm>
            <a:off x="4878176" y="6242818"/>
            <a:ext cx="423981" cy="356903"/>
          </a:xfrm>
          <a:prstGeom prst="donu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81420" y="6253315"/>
            <a:ext cx="11589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Получение</a:t>
            </a:r>
            <a:endParaRPr lang="ru-RU" sz="1600" b="1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8" name="Кольцо 17"/>
          <p:cNvSpPr/>
          <p:nvPr/>
        </p:nvSpPr>
        <p:spPr>
          <a:xfrm>
            <a:off x="2075835" y="6232478"/>
            <a:ext cx="423981" cy="356903"/>
          </a:xfrm>
          <a:prstGeom prst="donut">
            <a:avLst/>
          </a:prstGeom>
          <a:solidFill>
            <a:srgbClr val="FCC4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99864" y="6259773"/>
            <a:ext cx="11856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Погашение</a:t>
            </a:r>
            <a:endParaRPr lang="ru-RU" sz="1600" b="1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4724101" y="3429000"/>
            <a:ext cx="651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i="0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102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7626931" y="5088382"/>
            <a:ext cx="495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41</a:t>
            </a:r>
            <a:endParaRPr lang="ru-RU" sz="2400" b="1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4865536" y="5056537"/>
            <a:ext cx="495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23</a:t>
            </a:r>
            <a:endParaRPr lang="ru-RU" sz="2400" b="1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2002260" y="5065636"/>
            <a:ext cx="590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i="0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-18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7583307" y="342900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i="0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120</a:t>
            </a:r>
          </a:p>
        </p:txBody>
      </p:sp>
      <p:sp>
        <p:nvSpPr>
          <p:cNvPr id="35" name="TextBox 1"/>
          <p:cNvSpPr txBox="1"/>
          <p:nvPr/>
        </p:nvSpPr>
        <p:spPr>
          <a:xfrm>
            <a:off x="1979513" y="3429000"/>
            <a:ext cx="590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i="0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-18</a:t>
            </a:r>
          </a:p>
        </p:txBody>
      </p:sp>
      <p:sp>
        <p:nvSpPr>
          <p:cNvPr id="36" name="TextBox 1"/>
          <p:cNvSpPr txBox="1"/>
          <p:nvPr/>
        </p:nvSpPr>
        <p:spPr>
          <a:xfrm>
            <a:off x="7421054" y="1844764"/>
            <a:ext cx="875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i="0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1 350</a:t>
            </a:r>
          </a:p>
        </p:txBody>
      </p:sp>
      <p:sp>
        <p:nvSpPr>
          <p:cNvPr id="37" name="TextBox 1"/>
          <p:cNvSpPr txBox="1"/>
          <p:nvPr/>
        </p:nvSpPr>
        <p:spPr>
          <a:xfrm>
            <a:off x="4751396" y="1806095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i="0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445</a:t>
            </a:r>
          </a:p>
        </p:txBody>
      </p:sp>
      <p:sp>
        <p:nvSpPr>
          <p:cNvPr id="39" name="Овал 38"/>
          <p:cNvSpPr/>
          <p:nvPr/>
        </p:nvSpPr>
        <p:spPr>
          <a:xfrm>
            <a:off x="1569493" y="1364776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7181004" y="1367051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4412777" y="4562901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4367284" y="2968388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4396854" y="1346579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1587690" y="2959290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1589964" y="4572000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7187832" y="4560627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7190096" y="2959290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 вправо 47"/>
          <p:cNvSpPr/>
          <p:nvPr/>
        </p:nvSpPr>
        <p:spPr>
          <a:xfrm>
            <a:off x="3152633" y="2053988"/>
            <a:ext cx="1003110" cy="136478"/>
          </a:xfrm>
          <a:prstGeom prst="rightArrow">
            <a:avLst/>
          </a:prstGeom>
          <a:solidFill>
            <a:srgbClr val="FCC4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право 48"/>
          <p:cNvSpPr/>
          <p:nvPr/>
        </p:nvSpPr>
        <p:spPr>
          <a:xfrm>
            <a:off x="3161731" y="3584812"/>
            <a:ext cx="1003110" cy="136478"/>
          </a:xfrm>
          <a:prstGeom prst="rightArrow">
            <a:avLst/>
          </a:prstGeom>
          <a:solidFill>
            <a:srgbClr val="FCC4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трелка вправо 49"/>
          <p:cNvSpPr/>
          <p:nvPr/>
        </p:nvSpPr>
        <p:spPr>
          <a:xfrm>
            <a:off x="3150358" y="5258937"/>
            <a:ext cx="1003110" cy="136478"/>
          </a:xfrm>
          <a:prstGeom prst="rightArrow">
            <a:avLst/>
          </a:prstGeom>
          <a:solidFill>
            <a:srgbClr val="FCC4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право 50"/>
          <p:cNvSpPr/>
          <p:nvPr/>
        </p:nvSpPr>
        <p:spPr>
          <a:xfrm rot="10800000">
            <a:off x="6059606" y="1978925"/>
            <a:ext cx="1003110" cy="136478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трелка вправо 51"/>
          <p:cNvSpPr/>
          <p:nvPr/>
        </p:nvSpPr>
        <p:spPr>
          <a:xfrm rot="10800000">
            <a:off x="6034585" y="3557516"/>
            <a:ext cx="1003110" cy="136478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трелка вправо 52"/>
          <p:cNvSpPr/>
          <p:nvPr/>
        </p:nvSpPr>
        <p:spPr>
          <a:xfrm rot="10800000">
            <a:off x="6020938" y="5215719"/>
            <a:ext cx="1003110" cy="136478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1"/>
          <p:cNvSpPr txBox="1"/>
          <p:nvPr/>
        </p:nvSpPr>
        <p:spPr>
          <a:xfrm>
            <a:off x="7904799" y="1364412"/>
            <a:ext cx="606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i="1" dirty="0" smtClean="0">
                <a:solidFill>
                  <a:schemeClr val="tx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-800</a:t>
            </a:r>
            <a:endParaRPr lang="ru-RU" sz="1800" i="1" dirty="0" smtClean="0">
              <a:solidFill>
                <a:schemeClr val="tx2">
                  <a:lumMod val="50000"/>
                </a:schemeClr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5" name="TextBox 1"/>
          <p:cNvSpPr txBox="1"/>
          <p:nvPr/>
        </p:nvSpPr>
        <p:spPr>
          <a:xfrm>
            <a:off x="7205818" y="230181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i="1" dirty="0" smtClean="0">
                <a:solidFill>
                  <a:schemeClr val="tx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2150</a:t>
            </a:r>
            <a:endParaRPr lang="ru-RU" sz="1800" i="1" dirty="0" smtClean="0">
              <a:solidFill>
                <a:schemeClr val="tx2">
                  <a:lumMod val="50000"/>
                </a:schemeClr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6" name="TextBox 1"/>
          <p:cNvSpPr txBox="1"/>
          <p:nvPr/>
        </p:nvSpPr>
        <p:spPr>
          <a:xfrm>
            <a:off x="7489161" y="2967335"/>
            <a:ext cx="776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i="1" u="none" strike="noStrike" kern="1200" baseline="0" dirty="0" smtClean="0">
                <a:solidFill>
                  <a:schemeClr val="tx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-2 100</a:t>
            </a:r>
            <a:endParaRPr lang="ru-RU" sz="1800" i="1" u="none" strike="noStrike" kern="1200" baseline="0" dirty="0" smtClean="0">
              <a:solidFill>
                <a:schemeClr val="tx2">
                  <a:lumMod val="50000"/>
                </a:schemeClr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7" name="TextBox 1"/>
          <p:cNvSpPr txBox="1"/>
          <p:nvPr/>
        </p:nvSpPr>
        <p:spPr>
          <a:xfrm>
            <a:off x="7564684" y="3952183"/>
            <a:ext cx="705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i="1" dirty="0" smtClean="0">
                <a:solidFill>
                  <a:schemeClr val="tx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2 200</a:t>
            </a:r>
            <a:endParaRPr lang="ru-RU" sz="1800" i="1" dirty="0" smtClean="0">
              <a:solidFill>
                <a:schemeClr val="tx2">
                  <a:lumMod val="50000"/>
                </a:schemeClr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281" y="142505"/>
            <a:ext cx="7802087" cy="665017"/>
          </a:xfrm>
        </p:spPr>
        <p:txBody>
          <a:bodyPr anchor="b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5. Открытые информационные ресурсы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30474" y="3867897"/>
            <a:ext cx="4163944" cy="52294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dirty="0" smtClean="0">
                <a:hlinkClick r:id="rId2"/>
              </a:rPr>
              <a:t>Бюджет для граждан Кемеровской области</a:t>
            </a:r>
            <a:endParaRPr lang="ru-RU" sz="1600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62</a:t>
            </a:fld>
            <a:endParaRPr lang="en-US" dirty="0"/>
          </a:p>
        </p:txBody>
      </p:sp>
      <p:pic>
        <p:nvPicPr>
          <p:cNvPr id="4" name="Рисунок 3" descr="Minfin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8902" y="1650515"/>
            <a:ext cx="607088" cy="7406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46420" y="2413861"/>
            <a:ext cx="4132052" cy="54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Calibri" pitchFamily="34" charset="0"/>
                <a:hlinkClick r:id="rId4"/>
              </a:rPr>
              <a:t>Бюджет для граждан Российской Федерации</a:t>
            </a:r>
            <a:endParaRPr lang="ru-RU" sz="1600" dirty="0">
              <a:latin typeface="Calibri" pitchFamily="34" charset="0"/>
            </a:endParaRPr>
          </a:p>
          <a:p>
            <a:pPr algn="ctr"/>
            <a:endParaRPr lang="ru-RU" sz="1350" dirty="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2664" y="5870313"/>
            <a:ext cx="851371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 smtClean="0">
                <a:latin typeface="Calibri" pitchFamily="34" charset="0"/>
              </a:rPr>
              <a:t>	  </a:t>
            </a:r>
            <a:r>
              <a:rPr lang="en-US" sz="1350" dirty="0" smtClean="0">
                <a:latin typeface="Calibri" pitchFamily="34" charset="0"/>
              </a:rPr>
              <a:t>© </a:t>
            </a:r>
            <a:r>
              <a:rPr lang="ru-RU" sz="1050" dirty="0" smtClean="0">
                <a:latin typeface="Calibri" pitchFamily="34" charset="0"/>
              </a:rPr>
              <a:t>Автор титульного рисунка «Кузнецкая крепость» – Савино</a:t>
            </a:r>
            <a:r>
              <a:rPr lang="en-US" sz="1050" dirty="0" smtClean="0">
                <a:latin typeface="Calibri" pitchFamily="34" charset="0"/>
              </a:rPr>
              <a:t>ff </a:t>
            </a:r>
            <a:r>
              <a:rPr lang="ru-RU" sz="1050" dirty="0" smtClean="0">
                <a:latin typeface="Calibri" pitchFamily="34" charset="0"/>
              </a:rPr>
              <a:t>Дмитрий</a:t>
            </a:r>
            <a:endParaRPr lang="ru-RU" sz="1050" dirty="0">
              <a:latin typeface="Calibri" pitchFamily="34" charset="0"/>
            </a:endParaRPr>
          </a:p>
        </p:txBody>
      </p:sp>
      <p:pic>
        <p:nvPicPr>
          <p:cNvPr id="1026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06200" y="1637811"/>
            <a:ext cx="2179659" cy="68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logotip.gif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71703" y="4533076"/>
            <a:ext cx="1648653" cy="824327"/>
          </a:xfrm>
          <a:prstGeom prst="rect">
            <a:avLst/>
          </a:prstGeom>
        </p:spPr>
      </p:pic>
      <p:pic>
        <p:nvPicPr>
          <p:cNvPr id="1028" name="Picture 4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12169" y="2703037"/>
            <a:ext cx="2167720" cy="673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219620" y="3747073"/>
            <a:ext cx="2152819" cy="47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index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53161" y="3042546"/>
            <a:ext cx="718571" cy="761421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765544" y="5762847"/>
            <a:ext cx="2700670" cy="1588"/>
          </a:xfrm>
          <a:prstGeom prst="line">
            <a:avLst/>
          </a:prstGeom>
          <a:ln w="15875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94371" y="6247000"/>
            <a:ext cx="851371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 smtClean="0">
                <a:latin typeface="Calibri" pitchFamily="34" charset="0"/>
              </a:rPr>
              <a:t>	  </a:t>
            </a:r>
            <a:r>
              <a:rPr lang="en-US" sz="1350" dirty="0" smtClean="0">
                <a:latin typeface="Calibri" pitchFamily="34" charset="0"/>
              </a:rPr>
              <a:t>© </a:t>
            </a:r>
            <a:r>
              <a:rPr lang="ru-RU" sz="1050" dirty="0" smtClean="0">
                <a:latin typeface="Calibri" pitchFamily="34" charset="0"/>
              </a:rPr>
              <a:t>Автор рисунка на 4 </a:t>
            </a:r>
            <a:r>
              <a:rPr lang="ru-RU" sz="1050" dirty="0" err="1" smtClean="0">
                <a:latin typeface="Calibri" pitchFamily="34" charset="0"/>
              </a:rPr>
              <a:t>стр</a:t>
            </a:r>
            <a:r>
              <a:rPr lang="ru-RU" sz="1050" dirty="0" smtClean="0">
                <a:latin typeface="Calibri" pitchFamily="34" charset="0"/>
              </a:rPr>
              <a:t> «Площадь Маяковского» – Илья Храбрый</a:t>
            </a:r>
            <a:endParaRPr lang="ru-RU" sz="1050" dirty="0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20202" y="286247"/>
            <a:ext cx="8282160" cy="807521"/>
          </a:xfrm>
          <a:noFill/>
        </p:spPr>
        <p:txBody>
          <a:bodyPr anchor="b"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6. Список используемых нормативных правовых актов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287823" y="1402537"/>
            <a:ext cx="8557846" cy="4774498"/>
          </a:xfrm>
        </p:spPr>
        <p:txBody>
          <a:bodyPr>
            <a:no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Конституция Российской Федерации (принята всенародным голосованием 12.12.1993).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Бюджетный кодекс Российской Федерации от 31.07.1998 № 145-ФЗ.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Налоговый кодекс Российской Федерации (часть первая) от 31.07.1998 № 146-ФЗ.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Налоговый кодекс Российской Федерации (часть вторая) от 05.08.2000 № 117-ФЗ.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Федеральный Закон от 06.10.2003 № 131-ФЗ «Об общих принципах организации местного самоуправления в Российской Федерации».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Федеральный закон от 08.05.2010 № 83-ФЗ «О внесении изменений в отдельные законодательные акты Российской Федерации в связи с совершенствованием правового положения государственных (муниципальных) учреждений».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Закон </a:t>
            </a:r>
            <a:r>
              <a:rPr lang="ru-RU" sz="1200" dirty="0">
                <a:solidFill>
                  <a:srgbClr val="002060"/>
                </a:solidFill>
              </a:rPr>
              <a:t>Кемеровской области от 24.11.2005 № 134-ОЗ «О межбюджетных отношениях в Кемеровской области</a:t>
            </a:r>
            <a:r>
              <a:rPr lang="ru-RU" sz="1200" dirty="0" smtClean="0">
                <a:solidFill>
                  <a:srgbClr val="002060"/>
                </a:solidFill>
              </a:rPr>
              <a:t>» (ред. от 20.11.2019). </a:t>
            </a:r>
            <a:endParaRPr lang="ru-RU" sz="1200" dirty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Устав Новокузнецкого городского </a:t>
            </a:r>
            <a:r>
              <a:rPr lang="ru-RU" sz="1200" dirty="0" smtClean="0">
                <a:solidFill>
                  <a:srgbClr val="002060"/>
                </a:solidFill>
              </a:rPr>
              <a:t>округа.</a:t>
            </a:r>
            <a:endParaRPr lang="ru-RU" sz="1200" dirty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Решение Новокузнецкого городского Совета народных депутатов от </a:t>
            </a:r>
            <a:r>
              <a:rPr lang="ru-RU" sz="1200" dirty="0" smtClean="0">
                <a:solidFill>
                  <a:srgbClr val="002060"/>
                </a:solidFill>
              </a:rPr>
              <a:t>16.03.2016 </a:t>
            </a:r>
            <a:r>
              <a:rPr lang="ru-RU" sz="1200" dirty="0">
                <a:solidFill>
                  <a:srgbClr val="002060"/>
                </a:solidFill>
              </a:rPr>
              <a:t>№ </a:t>
            </a:r>
            <a:r>
              <a:rPr lang="ru-RU" sz="1200" dirty="0" smtClean="0">
                <a:solidFill>
                  <a:srgbClr val="002060"/>
                </a:solidFill>
              </a:rPr>
              <a:t>2/25 </a:t>
            </a:r>
            <a:r>
              <a:rPr lang="ru-RU" sz="1200" dirty="0">
                <a:solidFill>
                  <a:srgbClr val="002060"/>
                </a:solidFill>
              </a:rPr>
              <a:t>«Об утверждении Положения о бюджетном процессе в Новокузнецком городском округе».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Постановление </a:t>
            </a:r>
            <a:r>
              <a:rPr lang="ru-RU" sz="1200" dirty="0" smtClean="0">
                <a:solidFill>
                  <a:srgbClr val="002060"/>
                </a:solidFill>
              </a:rPr>
              <a:t>администрации города </a:t>
            </a:r>
            <a:r>
              <a:rPr lang="ru-RU" sz="1200" dirty="0">
                <a:solidFill>
                  <a:srgbClr val="002060"/>
                </a:solidFill>
              </a:rPr>
              <a:t>Новокузнецка от </a:t>
            </a:r>
            <a:r>
              <a:rPr lang="ru-RU" sz="1200" dirty="0" smtClean="0">
                <a:solidFill>
                  <a:srgbClr val="002060"/>
                </a:solidFill>
              </a:rPr>
              <a:t>10.04.2014 </a:t>
            </a:r>
            <a:r>
              <a:rPr lang="ru-RU" sz="1200" dirty="0">
                <a:solidFill>
                  <a:srgbClr val="002060"/>
                </a:solidFill>
              </a:rPr>
              <a:t>№ </a:t>
            </a:r>
            <a:r>
              <a:rPr lang="ru-RU" sz="1200" dirty="0" smtClean="0">
                <a:solidFill>
                  <a:srgbClr val="002060"/>
                </a:solidFill>
              </a:rPr>
              <a:t>54 </a:t>
            </a:r>
            <a:r>
              <a:rPr lang="ru-RU" sz="1200" dirty="0">
                <a:solidFill>
                  <a:srgbClr val="002060"/>
                </a:solidFill>
              </a:rPr>
              <a:t>«О реализации норм Бюджетного кодекса Российской Федерации».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Постановление администрации города Новокузнецка от 30.11.2010 № 114 «О совершенствовании правового положения муниципальных учреждений</a:t>
            </a:r>
            <a:r>
              <a:rPr lang="ru-RU" sz="1200" dirty="0" smtClean="0">
                <a:solidFill>
                  <a:srgbClr val="002060"/>
                </a:solidFill>
              </a:rPr>
              <a:t>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Решение Новокузнецкого городского Совета народных депутатов от 28.12.2021 № 7/57 «О бюджете Новокузнецкого городского округа на 2022 год и на плановый период 2023 и 2024 годов».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Приказ МФ РФ от 22.09.2015 №145н «Об утверждении методических рекомендаций по представлению бюджетов субъектов РФ и местных бюджетов и отчетов об их исполнении в доступной для граждан форме» (ред. от 15.10.2020).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Постановление администрации города Новокузнецка </a:t>
            </a:r>
            <a:r>
              <a:rPr lang="ru-RU" sz="1200" smtClean="0">
                <a:solidFill>
                  <a:srgbClr val="002060"/>
                </a:solidFill>
              </a:rPr>
              <a:t>от 03.11.2021 года №253 </a:t>
            </a:r>
            <a:r>
              <a:rPr lang="ru-RU" sz="1200" dirty="0" smtClean="0">
                <a:solidFill>
                  <a:srgbClr val="002060"/>
                </a:solidFill>
              </a:rPr>
              <a:t>«О среднесрочном прогнозе социально-экономического развития Новокузнецкого городского округа </a:t>
            </a:r>
            <a:r>
              <a:rPr lang="ru-RU" sz="1200" smtClean="0">
                <a:solidFill>
                  <a:srgbClr val="002060"/>
                </a:solidFill>
              </a:rPr>
              <a:t>на 2022 </a:t>
            </a:r>
            <a:r>
              <a:rPr lang="ru-RU" sz="1200" dirty="0" smtClean="0">
                <a:solidFill>
                  <a:srgbClr val="002060"/>
                </a:solidFill>
              </a:rPr>
              <a:t>год и плановый </a:t>
            </a:r>
            <a:r>
              <a:rPr lang="ru-RU" sz="1200" smtClean="0">
                <a:solidFill>
                  <a:srgbClr val="002060"/>
                </a:solidFill>
              </a:rPr>
              <a:t>период 2023 и 2024 </a:t>
            </a:r>
            <a:r>
              <a:rPr lang="ru-RU" sz="1200" dirty="0" smtClean="0">
                <a:solidFill>
                  <a:srgbClr val="002060"/>
                </a:solidFill>
              </a:rPr>
              <a:t>годов»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endParaRPr lang="ru-RU" sz="1200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77A7-DC07-4CD4-8E5E-4C0F05A4E476}" type="slidenum">
              <a:rPr lang="ru-RU"/>
              <a:pPr/>
              <a:t>63</a:t>
            </a:fld>
            <a:endParaRPr lang="ru-RU" dirty="0"/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232997" y="1302451"/>
            <a:ext cx="8703969" cy="137"/>
          </a:xfrm>
          <a:prstGeom prst="line">
            <a:avLst/>
          </a:prstGeom>
          <a:noFill/>
          <a:ln w="47625" cmpd="dbl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662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867261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5585" y="1322364"/>
            <a:ext cx="7928658" cy="509964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ГАДБ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– главный администратор доходов бюджета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ГРБС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– главный распорядитель бюджетных средств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ЕНВД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– единый налог на вмененный доход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КГК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– комитет городского контроля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НДФЛ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– налог на доходы физических лиц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СНД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– Совет народных депутатов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УСН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– упрощенная система налогообложения</a:t>
            </a:r>
          </a:p>
          <a:p>
            <a:pPr>
              <a:lnSpc>
                <a:spcPct val="120000"/>
              </a:lnSpc>
            </a:pPr>
            <a:endParaRPr lang="ru-RU" sz="1600" dirty="0">
              <a:latin typeface="Calibri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V="1">
            <a:off x="232914" y="1299209"/>
            <a:ext cx="8683154" cy="3379"/>
          </a:xfrm>
          <a:prstGeom prst="line">
            <a:avLst/>
          </a:prstGeom>
          <a:noFill/>
          <a:ln w="47625" cmpd="dbl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662" dirty="0">
              <a:latin typeface="Calibri" pitchFamily="34" charset="0"/>
            </a:endParaRPr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281" y="154378"/>
            <a:ext cx="7825838" cy="653143"/>
          </a:xfrm>
          <a:noFill/>
        </p:spPr>
        <p:txBody>
          <a:bodyPr anchor="b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7. Список использованных сокращений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Схема 19"/>
          <p:cNvGraphicFramePr/>
          <p:nvPr/>
        </p:nvGraphicFramePr>
        <p:xfrm>
          <a:off x="328352" y="1143000"/>
          <a:ext cx="8447512" cy="4810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281" y="154378"/>
            <a:ext cx="7825838" cy="653143"/>
          </a:xfrm>
          <a:noFill/>
        </p:spPr>
        <p:txBody>
          <a:bodyPr anchor="b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8. Контактная информация для граждан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TextBox 10"/>
          <p:cNvSpPr txBox="1"/>
          <p:nvPr/>
        </p:nvSpPr>
        <p:spPr>
          <a:xfrm>
            <a:off x="3040079" y="2230791"/>
            <a:ext cx="3681350" cy="2246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alibri" pitchFamily="34" charset="0"/>
              </a:rPr>
              <a:t>Возможности влияния гражданина на </a:t>
            </a:r>
            <a:r>
              <a:rPr lang="ru-RU" sz="1400" b="1" dirty="0" smtClean="0">
                <a:latin typeface="Calibri" pitchFamily="34" charset="0"/>
              </a:rPr>
              <a:t>процесс формирования </a:t>
            </a:r>
            <a:r>
              <a:rPr lang="ru-RU" sz="1400" b="1" dirty="0">
                <a:latin typeface="Calibri" pitchFamily="34" charset="0"/>
              </a:rPr>
              <a:t>бюджета</a:t>
            </a:r>
          </a:p>
          <a:p>
            <a:pPr lvl="0"/>
            <a:endParaRPr lang="ru-RU" sz="1400" b="1" dirty="0">
              <a:latin typeface="Calibri" pitchFamily="34" charset="0"/>
            </a:endParaRPr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>
                <a:latin typeface="Calibri" pitchFamily="34" charset="0"/>
              </a:rPr>
              <a:t>Публичные обсуждения целевых программ</a:t>
            </a:r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>
                <a:latin typeface="Calibri" pitchFamily="34" charset="0"/>
              </a:rPr>
              <a:t>Публичные слушания проекта </a:t>
            </a:r>
            <a:r>
              <a:rPr lang="ru-RU" sz="1400" b="1" dirty="0" smtClean="0">
                <a:latin typeface="Calibri" pitchFamily="34" charset="0"/>
              </a:rPr>
              <a:t>решения о местном </a:t>
            </a:r>
            <a:r>
              <a:rPr lang="ru-RU" sz="1400" b="1" dirty="0">
                <a:latin typeface="Calibri" pitchFamily="34" charset="0"/>
              </a:rPr>
              <a:t>бюджете на очередной финансовый год</a:t>
            </a:r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>
                <a:latin typeface="Calibri" pitchFamily="34" charset="0"/>
              </a:rPr>
              <a:t>Публичные слушания по проекту </a:t>
            </a:r>
            <a:r>
              <a:rPr lang="ru-RU" sz="1400" b="1" dirty="0" smtClean="0">
                <a:latin typeface="Calibri" pitchFamily="34" charset="0"/>
              </a:rPr>
              <a:t>решения об </a:t>
            </a:r>
            <a:r>
              <a:rPr lang="ru-RU" sz="1400" b="1" dirty="0">
                <a:latin typeface="Calibri" pitchFamily="34" charset="0"/>
              </a:rPr>
              <a:t>исполнении </a:t>
            </a:r>
            <a:r>
              <a:rPr lang="ru-RU" sz="1400" b="1" dirty="0" smtClean="0">
                <a:latin typeface="Calibri" pitchFamily="34" charset="0"/>
              </a:rPr>
              <a:t>бюджета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 rot="10800000">
            <a:off x="1287065" y="5090873"/>
            <a:ext cx="6804561" cy="102194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049" y="2650809"/>
            <a:ext cx="1591658" cy="15916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758" y="2821132"/>
            <a:ext cx="1395874" cy="19018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212401" y="2408777"/>
            <a:ext cx="1580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Calibri" pitchFamily="34" charset="0"/>
              </a:rPr>
              <a:t>Бюджет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6890" y="2271087"/>
            <a:ext cx="2677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Calibri" pitchFamily="34" charset="0"/>
              </a:rPr>
              <a:t>Налогоплательщик</a:t>
            </a:r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1436915" y="1071021"/>
            <a:ext cx="6804561" cy="102194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9916" y="1539902"/>
            <a:ext cx="47002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>
                <a:latin typeface="Calibri" pitchFamily="34" charset="0"/>
              </a:rPr>
              <a:t>Формирует доходную часть бюджета, уплачивая налоги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0690" y="5075415"/>
            <a:ext cx="50479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1400" i="1" dirty="0">
                <a:latin typeface="Calibri" pitchFamily="34" charset="0"/>
              </a:rPr>
              <a:t>Получает социальные гарантии – расходная часть бюджета</a:t>
            </a:r>
          </a:p>
          <a:p>
            <a:pPr lvl="0"/>
            <a:r>
              <a:rPr lang="ru-RU" sz="1400" i="1" dirty="0">
                <a:latin typeface="Calibri" pitchFamily="34" charset="0"/>
              </a:rPr>
              <a:t> (образование, здравоохранение, социальные льготы и др</a:t>
            </a:r>
            <a:r>
              <a:rPr lang="ru-RU" sz="1400" i="1" dirty="0" smtClean="0">
                <a:latin typeface="Calibri" pitchFamily="34" charset="0"/>
              </a:rPr>
              <a:t>.)</a:t>
            </a:r>
            <a:endParaRPr lang="ru-RU" sz="1400" i="1" dirty="0">
              <a:latin typeface="Calibri" pitchFamily="34" charset="0"/>
            </a:endParaRPr>
          </a:p>
        </p:txBody>
      </p:sp>
      <p:sp>
        <p:nvSpPr>
          <p:cNvPr id="17" name="Нашивка 16"/>
          <p:cNvSpPr/>
          <p:nvPr/>
        </p:nvSpPr>
        <p:spPr>
          <a:xfrm>
            <a:off x="6837630" y="3247176"/>
            <a:ext cx="363474" cy="363474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311" y="4192515"/>
            <a:ext cx="28351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Calibri" pitchFamily="34" charset="0"/>
              </a:rPr>
              <a:t>Получатель </a:t>
            </a:r>
          </a:p>
          <a:p>
            <a:pPr algn="ctr"/>
            <a:r>
              <a:rPr lang="ru-RU" sz="2400" dirty="0">
                <a:latin typeface="Calibri" pitchFamily="34" charset="0"/>
              </a:rPr>
              <a:t>социальных выплат </a:t>
            </a:r>
          </a:p>
        </p:txBody>
      </p:sp>
      <p:sp>
        <p:nvSpPr>
          <p:cNvPr id="37" name="Нашивка 36"/>
          <p:cNvSpPr/>
          <p:nvPr/>
        </p:nvSpPr>
        <p:spPr>
          <a:xfrm>
            <a:off x="2596219" y="3235658"/>
            <a:ext cx="363474" cy="363474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1123949" y="2"/>
            <a:ext cx="7515225" cy="68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Участие гражданина в бюджетном процессе</a:t>
            </a:r>
          </a:p>
        </p:txBody>
      </p:sp>
    </p:spTree>
    <p:extLst>
      <p:ext uri="{BB962C8B-B14F-4D97-AF65-F5344CB8AC3E}">
        <p14:creationId xmlns:p14="http://schemas.microsoft.com/office/powerpoint/2010/main" xmlns="" val="179123000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71870" y="388938"/>
            <a:ext cx="7832725" cy="642937"/>
          </a:xfrm>
        </p:spPr>
        <p:txBody>
          <a:bodyPr anchor="t">
            <a:no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tx2"/>
                </a:solidFill>
              </a:rPr>
              <a:t>Бюджет города Новокузнецка в бюджетной системе РФ на 2022 год</a:t>
            </a:r>
            <a:r>
              <a:rPr lang="ru-RU" sz="2400" b="1" dirty="0" smtClean="0">
                <a:solidFill>
                  <a:schemeClr val="tx2"/>
                </a:solidFill>
              </a:rPr>
              <a:t/>
            </a:r>
            <a:br>
              <a:rPr lang="ru-RU" sz="2400" b="1" dirty="0" smtClean="0">
                <a:solidFill>
                  <a:schemeClr val="tx2"/>
                </a:solidFill>
              </a:rPr>
            </a:b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5" name="Содержимое 3" descr="02-1.pn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64194" y="1586393"/>
            <a:ext cx="7239182" cy="4530843"/>
          </a:xfrm>
          <a:scene3d>
            <a:camera prst="orthographicFront"/>
            <a:lightRig rig="threePt" dir="t"/>
          </a:scene3d>
          <a:sp3d contourW="12700"/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594849-AB5B-417E-9A96-832E930F927B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38338" y="2757488"/>
            <a:ext cx="1516762" cy="923330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Calibri" pitchFamily="34" charset="0"/>
                <a:cs typeface="+mn-cs"/>
              </a:rPr>
              <a:t>Россия: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Calibri" pitchFamily="34" charset="0"/>
                <a:cs typeface="+mn-cs"/>
              </a:rPr>
              <a:t>Доходы </a:t>
            </a:r>
            <a:r>
              <a:rPr lang="ru-RU" sz="1350" dirty="0" smtClean="0">
                <a:latin typeface="Calibri" pitchFamily="34" charset="0"/>
                <a:cs typeface="+mn-cs"/>
              </a:rPr>
              <a:t>   </a:t>
            </a:r>
            <a:r>
              <a:rPr lang="ru-RU" sz="1350" dirty="0" smtClean="0">
                <a:latin typeface="Calibri" pitchFamily="34" charset="0"/>
              </a:rPr>
              <a:t>25 021,9</a:t>
            </a:r>
            <a:endParaRPr lang="ru-RU" sz="1350" dirty="0"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latin typeface="Calibri" pitchFamily="34" charset="0"/>
                <a:cs typeface="+mn-cs"/>
              </a:rPr>
              <a:t>Расходы</a:t>
            </a:r>
            <a:r>
              <a:rPr lang="ru-RU" sz="1350" dirty="0" smtClean="0">
                <a:latin typeface="Calibri" pitchFamily="34" charset="0"/>
              </a:rPr>
              <a:t>   23 694,2</a:t>
            </a:r>
            <a:endParaRPr lang="ru-RU" sz="1350" dirty="0"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b="1" dirty="0" err="1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</a:rPr>
              <a:t>Профицит</a:t>
            </a:r>
            <a:r>
              <a:rPr lang="ru-RU" sz="1350" b="1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</a:rPr>
              <a:t> 1 327,7</a:t>
            </a:r>
            <a:endParaRPr lang="ru-RU" sz="1350" b="1" dirty="0">
              <a:solidFill>
                <a:schemeClr val="accent5">
                  <a:lumMod val="50000"/>
                </a:schemeClr>
              </a:solidFill>
              <a:latin typeface="Calibri" pitchFamily="34" charset="0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9263" y="4737100"/>
            <a:ext cx="2504468" cy="923330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Calibri" pitchFamily="34" charset="0"/>
                <a:cs typeface="+mn-cs"/>
              </a:rPr>
              <a:t>Кемеровская </a:t>
            </a:r>
            <a:r>
              <a:rPr lang="ru-RU" sz="1350" dirty="0" smtClean="0">
                <a:latin typeface="Calibri" pitchFamily="34" charset="0"/>
                <a:cs typeface="+mn-cs"/>
              </a:rPr>
              <a:t>область - Кузбасс:</a:t>
            </a:r>
            <a:endParaRPr lang="ru-RU" sz="1350" dirty="0"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latin typeface="Calibri" pitchFamily="34" charset="0"/>
                <a:cs typeface="+mn-cs"/>
              </a:rPr>
              <a:t>Доходы  </a:t>
            </a:r>
            <a:r>
              <a:rPr lang="ru-RU" sz="1350" dirty="0" smtClean="0">
                <a:latin typeface="Calibri" pitchFamily="34" charset="0"/>
              </a:rPr>
              <a:t>194,6</a:t>
            </a:r>
            <a:endParaRPr lang="ru-RU" sz="1350" dirty="0"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latin typeface="Calibri" pitchFamily="34" charset="0"/>
                <a:cs typeface="+mn-cs"/>
              </a:rPr>
              <a:t>Расходы</a:t>
            </a:r>
            <a:r>
              <a:rPr lang="ru-RU" sz="1350" dirty="0" smtClean="0">
                <a:latin typeface="Calibri" pitchFamily="34" charset="0"/>
              </a:rPr>
              <a:t> 209,8</a:t>
            </a:r>
            <a:endParaRPr lang="ru-RU" sz="1350" dirty="0"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b="1" dirty="0">
                <a:solidFill>
                  <a:srgbClr val="FF0000"/>
                </a:solidFill>
                <a:latin typeface="Calibri" pitchFamily="34" charset="0"/>
                <a:cs typeface="+mn-cs"/>
              </a:rPr>
              <a:t>Дефицит </a:t>
            </a:r>
            <a:r>
              <a:rPr lang="ru-RU" sz="1350" b="1" dirty="0" smtClean="0">
                <a:solidFill>
                  <a:srgbClr val="FF0000"/>
                </a:solidFill>
                <a:latin typeface="Calibri" pitchFamily="34" charset="0"/>
              </a:rPr>
              <a:t>15,2</a:t>
            </a:r>
            <a:endParaRPr lang="ru-RU" sz="1350" b="1" dirty="0">
              <a:solidFill>
                <a:srgbClr val="FF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11975" y="1573213"/>
            <a:ext cx="1287463" cy="923925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Calibri" pitchFamily="34" charset="0"/>
                <a:cs typeface="+mn-cs"/>
              </a:rPr>
              <a:t>Кемерово: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latin typeface="Calibri" pitchFamily="34" charset="0"/>
                <a:cs typeface="+mn-cs"/>
              </a:rPr>
              <a:t>Доходы  22,2</a:t>
            </a:r>
            <a:endParaRPr lang="ru-RU" sz="1350" dirty="0"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latin typeface="Calibri" pitchFamily="34" charset="0"/>
                <a:cs typeface="+mn-cs"/>
              </a:rPr>
              <a:t>Расходы 22,5</a:t>
            </a:r>
            <a:endParaRPr lang="ru-RU" sz="1350" dirty="0"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b="1" dirty="0">
                <a:solidFill>
                  <a:srgbClr val="FF0000"/>
                </a:solidFill>
                <a:latin typeface="Calibri" pitchFamily="34" charset="0"/>
                <a:cs typeface="+mn-cs"/>
              </a:rPr>
              <a:t>Дефицит </a:t>
            </a:r>
            <a:r>
              <a:rPr lang="ru-RU" sz="1350" b="1" dirty="0" smtClean="0">
                <a:solidFill>
                  <a:srgbClr val="FF0000"/>
                </a:solidFill>
                <a:latin typeface="Calibri" pitchFamily="34" charset="0"/>
                <a:cs typeface="+mn-cs"/>
              </a:rPr>
              <a:t> 0,3</a:t>
            </a:r>
            <a:endParaRPr lang="ru-RU" sz="1350" b="1" dirty="0">
              <a:solidFill>
                <a:srgbClr val="FF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11663" y="3797300"/>
            <a:ext cx="1227137" cy="923925"/>
          </a:xfrm>
          <a:prstGeom prst="rect">
            <a:avLst/>
          </a:prstGeom>
          <a:solidFill>
            <a:srgbClr val="195364">
              <a:alpha val="83000"/>
            </a:srgb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chemeClr val="bg1"/>
                </a:solidFill>
                <a:latin typeface="Calibri" pitchFamily="34" charset="0"/>
                <a:cs typeface="+mn-cs"/>
              </a:rPr>
              <a:t>Новокузнецк: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chemeClr val="bg1"/>
                </a:solidFill>
                <a:latin typeface="Calibri" pitchFamily="34" charset="0"/>
                <a:cs typeface="+mn-cs"/>
              </a:rPr>
              <a:t>Доходы </a:t>
            </a:r>
            <a:r>
              <a:rPr lang="ru-RU" sz="135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 </a:t>
            </a:r>
            <a:r>
              <a:rPr lang="ru-RU" sz="1350" dirty="0" smtClean="0">
                <a:solidFill>
                  <a:schemeClr val="bg1"/>
                </a:solidFill>
                <a:latin typeface="Calibri" pitchFamily="34" charset="0"/>
              </a:rPr>
              <a:t>23,0</a:t>
            </a:r>
            <a:endParaRPr lang="ru-RU" sz="1350" dirty="0">
              <a:solidFill>
                <a:schemeClr val="bg1"/>
              </a:solidFill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Расходы</a:t>
            </a:r>
            <a:r>
              <a:rPr lang="ru-RU" sz="1350" dirty="0" smtClean="0">
                <a:solidFill>
                  <a:schemeClr val="bg1"/>
                </a:solidFill>
                <a:latin typeface="Calibri" pitchFamily="34" charset="0"/>
              </a:rPr>
              <a:t> 23,5</a:t>
            </a:r>
            <a:endParaRPr lang="ru-RU" sz="1350" dirty="0">
              <a:solidFill>
                <a:schemeClr val="bg1"/>
              </a:solidFill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b="1" dirty="0">
                <a:solidFill>
                  <a:srgbClr val="FF9681"/>
                </a:solidFill>
                <a:latin typeface="Calibri" pitchFamily="34" charset="0"/>
                <a:cs typeface="+mn-cs"/>
              </a:rPr>
              <a:t>Дефицит</a:t>
            </a:r>
            <a:r>
              <a:rPr lang="ru-RU" sz="1350" b="1" dirty="0">
                <a:solidFill>
                  <a:srgbClr val="FF0000"/>
                </a:solidFill>
                <a:latin typeface="Calibri" pitchFamily="34" charset="0"/>
                <a:cs typeface="+mn-cs"/>
              </a:rPr>
              <a:t> </a:t>
            </a:r>
            <a:r>
              <a:rPr lang="ru-RU" sz="1350" b="1" dirty="0" smtClean="0">
                <a:solidFill>
                  <a:srgbClr val="FF9681"/>
                </a:solidFill>
                <a:latin typeface="Calibri" pitchFamily="34" charset="0"/>
                <a:cs typeface="+mn-cs"/>
              </a:rPr>
              <a:t> 0,5</a:t>
            </a:r>
            <a:endParaRPr lang="ru-RU" sz="1350" b="1" dirty="0">
              <a:solidFill>
                <a:srgbClr val="FF9681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970713" y="1057275"/>
            <a:ext cx="1176337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274A6C"/>
                </a:solidFill>
                <a:latin typeface="Calibri" pitchFamily="34" charset="0"/>
              </a:rPr>
              <a:t>млрд руб.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123950" y="0"/>
            <a:ext cx="7515225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>
              <a:defRPr/>
            </a:pPr>
            <a:endParaRPr lang="ru-RU" sz="2400" dirty="0"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405353" y="141404"/>
            <a:ext cx="8380429" cy="68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Основные направления налоговой политики в Новокузнецком городском округе на 2022 - 2024 годы: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508939" y="983345"/>
            <a:ext cx="2800157" cy="551933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 bwMode="auto">
          <a:xfrm>
            <a:off x="367507" y="857841"/>
            <a:ext cx="8559677" cy="55399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сохранение и развитие налогового потенциала;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повышение эффективности администрирования доходов;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поддержка инвестиционной активности хозяйствующих субъектов;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проведение мероприятий, направленных на легализацию предпринимательской деятельности, сокращение неформальной занятости;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проведение оценки налоговых расходов;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осуществление эффективного взаимодействия с налоговыми органами, службой судебных приставов в целях повышения уровня собираемости доходов в бюджет;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проведение работы по формированию наиболее полной и достоверной налоговой базы по налогу на имущество физических лиц, земельному налогу; 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проведение мероприятий по выявлению и вовлечению в налоговый оборот объектов имущества, расположенных на территории города;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продолжение работы в рамках реализации Плана мероприятий по финансовому оздоровлению Кемеровской области - Кузбасса, Новокузнецкого городского округа; Плана мероприятий по увеличению налоговых и неналоговых доходов бюджета города;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выполнение условий соглашения о мерах по социально-экономическому развитию и оздоровлению муниципальных финансов Новокузнецкого городского округа;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повышение качества администрирования главными администраторами доходов бюджета города.</a:t>
            </a:r>
            <a:endParaRPr lang="ru-RU" sz="1600" dirty="0"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1600" b="1" i="0" u="none" strike="noStrike" kern="1200" baseline="0" dirty="0" smtClean="0">
            <a:solidFill>
              <a:srgbClr val="002060"/>
            </a:solidFill>
            <a:latin typeface="Calibri"/>
            <a:ea typeface="Calibri"/>
            <a:cs typeface="Calibri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52502</TotalTime>
  <Words>8892</Words>
  <Application>Microsoft Office PowerPoint</Application>
  <PresentationFormat>Экран (4:3)</PresentationFormat>
  <Paragraphs>2217</Paragraphs>
  <Slides>65</Slides>
  <Notes>54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66" baseType="lpstr">
      <vt:lpstr>Тема1</vt:lpstr>
      <vt:lpstr>«Бюджет для граждан»  к бюджету города Новокузнецка на 2022-2024 годы</vt:lpstr>
      <vt:lpstr>Уважаемые жители Новокузнецкого городского округа!</vt:lpstr>
      <vt:lpstr>Путеводитель по бюджету</vt:lpstr>
      <vt:lpstr>1. ВВОДНАЯ ЧАСТЬ  Город Новокузнецк</vt:lpstr>
      <vt:lpstr>Что такое бюджет ?</vt:lpstr>
      <vt:lpstr>Представляет собой деятельность по составлению проекта бюджета, его рассмотрению,  утверждению, исполнению, составлению отчёта об исполнении и утверждению отчёта.</vt:lpstr>
      <vt:lpstr>Слайд 7</vt:lpstr>
      <vt:lpstr>Бюджет города Новокузнецка в бюджетной системе РФ на 2022 год </vt:lpstr>
      <vt:lpstr>Слайд 9</vt:lpstr>
      <vt:lpstr>Слайд 10</vt:lpstr>
      <vt:lpstr>Слайд 11</vt:lpstr>
      <vt:lpstr>Слайд 12</vt:lpstr>
      <vt:lpstr>Основные параметры бюджета на 2022 год и плановый период 2023 и 2024 годов</vt:lpstr>
      <vt:lpstr>Слайд 14</vt:lpstr>
      <vt:lpstr>Слайд 15</vt:lpstr>
      <vt:lpstr>Доходы бюджета в 2022–2024 годах</vt:lpstr>
      <vt:lpstr>Налоговые и неналоговые доходы бюджета на  2022 год и плановый период 2023-2024 годов</vt:lpstr>
      <vt:lpstr>Слайд 18</vt:lpstr>
      <vt:lpstr>Слайд 19</vt:lpstr>
      <vt:lpstr>Поступления налога на доходы физических  лиц, земельного налога в 2022–2024 годах</vt:lpstr>
      <vt:lpstr>Слайд 21</vt:lpstr>
      <vt:lpstr>Поступления арендной платы за землю, платежей при пользовании природными ресурсами в 2022–2024 годах</vt:lpstr>
      <vt:lpstr>Слайд 23</vt:lpstr>
      <vt:lpstr>Слайд 24</vt:lpstr>
      <vt:lpstr>Слайд 25</vt:lpstr>
      <vt:lpstr>Функциональная структура расходов городского бюджета на 2022-2024 годы</vt:lpstr>
      <vt:lpstr>Слайд 27</vt:lpstr>
      <vt:lpstr>Ведомственная структура расходов  городского бюджета на 2022-2024 годы</vt:lpstr>
      <vt:lpstr>Слайд 29</vt:lpstr>
      <vt:lpstr>Расходы бюджета в разрезе муниципальных программ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4. ИСТОЧНИКИ ФИНАНСИРОВАНИЯ  ДЕФИЦИТА БЮДЖЕТА</vt:lpstr>
      <vt:lpstr>Источники финансирования дефицита бюджета</vt:lpstr>
      <vt:lpstr>5. Открытые информационные ресурсы</vt:lpstr>
      <vt:lpstr>  6. Список используемых нормативных правовых актов</vt:lpstr>
      <vt:lpstr>7. Список использованных сокращений</vt:lpstr>
      <vt:lpstr>8. Контактная информация для граждан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Путеводитель по бюджету города Новокузнецка на 2014-2016</dc:title>
  <dc:creator>Савенкова Марина Владиславовна</dc:creator>
  <cp:lastModifiedBy>urlapo</cp:lastModifiedBy>
  <cp:revision>3233</cp:revision>
  <cp:lastPrinted>2014-08-21T03:48:10Z</cp:lastPrinted>
  <dcterms:created xsi:type="dcterms:W3CDTF">2014-08-12T01:38:09Z</dcterms:created>
  <dcterms:modified xsi:type="dcterms:W3CDTF">2023-05-03T09:22:32Z</dcterms:modified>
</cp:coreProperties>
</file>