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charts/chart46.xml" ContentType="application/vnd.openxmlformats-officedocument.drawingml.char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charts/chart35.xml" ContentType="application/vnd.openxmlformats-officedocument.drawingml.char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charts/chart31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charts/chart20.xml" ContentType="application/vnd.openxmlformats-officedocument.drawingml.chart+xml"/>
  <Override PartName="/ppt/notesSlides/notesSlide30.xml" ContentType="application/vnd.openxmlformats-officedocument.presentationml.notesSlide+xml"/>
  <Override PartName="/ppt/diagrams/colors8.xml" ContentType="application/vnd.openxmlformats-officedocument.drawingml.diagramColors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rawings/drawing7.xml" ContentType="application/vnd.openxmlformats-officedocument.drawingml.chartshape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charts/chart29.xml" ContentType="application/vnd.openxmlformats-officedocument.drawingml.chart+xml"/>
  <Override PartName="/ppt/drawings/drawing3.xml" ContentType="application/vnd.openxmlformats-officedocument.drawingml.chartshape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diagrams/quickStyle3.xml" ContentType="application/vnd.openxmlformats-officedocument.drawingml.diagramStyle+xml"/>
  <Override PartName="/ppt/charts/chart36.xml" ContentType="application/vnd.openxmlformats-officedocument.drawingml.chart+xml"/>
  <Override PartName="/ppt/charts/chart47.xml" ContentType="application/vnd.openxmlformats-officedocument.drawingml.char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25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charts/chart14.xml" ContentType="application/vnd.openxmlformats-officedocument.drawingml.chart+xml"/>
  <Override PartName="/ppt/diagrams/layout6.xml" ContentType="application/vnd.openxmlformats-officedocument.drawingml.diagramLayout+xml"/>
  <Override PartName="/ppt/notesSlides/notesSlide24.xml" ContentType="application/vnd.openxmlformats-officedocument.presentationml.notesSlide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notesSlides/notesSlide13.xml" ContentType="application/vnd.openxmlformats-officedocument.presentationml.notesSlide+xml"/>
  <Override PartName="/ppt/charts/chart21.xml" ContentType="application/vnd.openxmlformats-officedocument.drawingml.chart+xml"/>
  <Override PartName="/ppt/diagrams/data7.xml" ContentType="application/vnd.openxmlformats-officedocument.drawingml.diagramData+xml"/>
  <Override PartName="/ppt/charts/chart50.xml" ContentType="application/vnd.openxmlformats-officedocument.drawingml.chart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charts/chart10.xml" ContentType="application/vnd.openxmlformats-officedocument.drawingml.char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diagrams/drawing8.xml" ContentType="application/vnd.ms-office.drawingml.diagramDrawing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rawings/drawing8.xml" ContentType="application/vnd.openxmlformats-officedocument.drawingml.chartshapes+xml"/>
  <Override PartName="/ppt/diagrams/quickStyle8.xml" ContentType="application/vnd.openxmlformats-officedocument.drawingml.diagramStyle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rawings/drawing4.xml" ContentType="application/vnd.openxmlformats-officedocument.drawingml.chartshapes+xml"/>
  <Override PartName="/ppt/charts/chart48.xml" ContentType="application/vnd.openxmlformats-officedocument.drawingml.char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charts/chart26.xml" ContentType="application/vnd.openxmlformats-officedocument.drawingml.chart+xml"/>
  <Override PartName="/ppt/notesSlides/notesSlide18.xml" ContentType="application/vnd.openxmlformats-officedocument.presentationml.notesSlide+xml"/>
  <Override PartName="/ppt/charts/chart44.xml" ContentType="application/vnd.openxmlformats-officedocument.drawingml.chart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notesSlides/notesSlide25.xml" ContentType="application/vnd.openxmlformats-officedocument.presentationml.notesSlide+xml"/>
  <Override PartName="/ppt/charts/chart33.xml" ContentType="application/vnd.openxmlformats-officedocument.drawingml.chart+xml"/>
  <Override PartName="/ppt/diagrams/layout7.xml" ContentType="application/vnd.openxmlformats-officedocument.drawingml.diagramLayout+xml"/>
  <Override PartName="/ppt/charts/chart51.xml" ContentType="application/vnd.openxmlformats-officedocument.drawingml.chart+xml"/>
  <Override PartName="/ppt/diagrams/data8.xml" ContentType="application/vnd.openxmlformats-officedocument.drawingml.diagramData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14.xml" ContentType="application/vnd.openxmlformats-officedocument.presentationml.notesSlide+xml"/>
  <Override PartName="/ppt/charts/chart22.xml" ContentType="application/vnd.openxmlformats-officedocument.drawingml.chart+xml"/>
  <Override PartName="/ppt/charts/chart40.xml" ContentType="application/vnd.openxmlformats-officedocument.drawingml.chart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rawings/drawing5.xml" ContentType="application/vnd.openxmlformats-officedocument.drawingml.chartshape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charts/chart4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charts/chart27.xml" ContentType="application/vnd.openxmlformats-officedocument.drawingml.chart+xml"/>
  <Override PartName="/ppt/notesSlides/notesSlide19.xml" ContentType="application/vnd.openxmlformats-officedocument.presentationml.notesSlide+xml"/>
  <Override PartName="/ppt/charts/chart38.xml" ContentType="application/vnd.openxmlformats-officedocument.drawingml.char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charts/chart16.xml" ContentType="application/vnd.openxmlformats-officedocument.drawingml.chart+xml"/>
  <Override PartName="/ppt/diagrams/quickStyle1.xml" ContentType="application/vnd.openxmlformats-officedocument.drawingml.diagramStyle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notesSlides/notesSlide37.xml" ContentType="application/vnd.openxmlformats-officedocument.presentationml.notesSlide+xml"/>
  <Override PartName="/ppt/diagrams/layout8.xml" ContentType="application/vnd.openxmlformats-officedocument.drawingml.diagram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charts/chart23.xml" ContentType="application/vnd.openxmlformats-officedocument.drawingml.chart+xml"/>
  <Override PartName="/ppt/notesSlides/notesSlide26.xml" ContentType="application/vnd.openxmlformats-officedocument.presentationml.notesSlide+xml"/>
  <Override PartName="/ppt/charts/chart52.xml" ContentType="application/vnd.openxmlformats-officedocument.drawingml.chart+xml"/>
  <Override PartName="/ppt/slides/slide20.xml" ContentType="application/vnd.openxmlformats-officedocument.presentationml.slide+xml"/>
  <Override PartName="/ppt/charts/chart12.xml" ContentType="application/vnd.openxmlformats-officedocument.drawingml.chart+xml"/>
  <Override PartName="/ppt/charts/chart30.xml" ContentType="application/vnd.openxmlformats-officedocument.drawingml.chart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Override PartName="/ppt/charts/chart41.xml" ContentType="application/vnd.openxmlformats-officedocument.drawingml.chart+xml"/>
  <Override PartName="/ppt/notesSlides/notesSlide33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rawings/drawing6.xml" ContentType="application/vnd.openxmlformats-officedocument.drawingml.chartshapes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charts/chart39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charts/chart28.xml" ContentType="application/vnd.openxmlformats-officedocument.drawingml.chart+xml"/>
  <Override PartName="/ppt/drawings/drawing2.xml" ContentType="application/vnd.openxmlformats-officedocument.drawingml.chartshapes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charts/chart17.xml" ContentType="application/vnd.openxmlformats-officedocument.drawingml.chart+xml"/>
  <Override PartName="/ppt/slides/slide32.xml" ContentType="application/vnd.openxmlformats-officedocument.presentationml.slide+xml"/>
  <Override PartName="/ppt/charts/chart42.xml" ContentType="application/vnd.openxmlformats-officedocument.drawingml.chart+xml"/>
  <Override PartName="/ppt/notesSlides/notesSlide3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950" r:id="rId1"/>
  </p:sldMasterIdLst>
  <p:notesMasterIdLst>
    <p:notesMasterId r:id="rId46"/>
  </p:notesMasterIdLst>
  <p:sldIdLst>
    <p:sldId id="586" r:id="rId2"/>
    <p:sldId id="592" r:id="rId3"/>
    <p:sldId id="627" r:id="rId4"/>
    <p:sldId id="584" r:id="rId5"/>
    <p:sldId id="637" r:id="rId6"/>
    <p:sldId id="638" r:id="rId7"/>
    <p:sldId id="639" r:id="rId8"/>
    <p:sldId id="640" r:id="rId9"/>
    <p:sldId id="626" r:id="rId10"/>
    <p:sldId id="625" r:id="rId11"/>
    <p:sldId id="630" r:id="rId12"/>
    <p:sldId id="631" r:id="rId13"/>
    <p:sldId id="632" r:id="rId14"/>
    <p:sldId id="633" r:id="rId15"/>
    <p:sldId id="634" r:id="rId16"/>
    <p:sldId id="635" r:id="rId17"/>
    <p:sldId id="636" r:id="rId18"/>
    <p:sldId id="595" r:id="rId19"/>
    <p:sldId id="618" r:id="rId20"/>
    <p:sldId id="629" r:id="rId21"/>
    <p:sldId id="645" r:id="rId22"/>
    <p:sldId id="499" r:id="rId23"/>
    <p:sldId id="515" r:id="rId24"/>
    <p:sldId id="535" r:id="rId25"/>
    <p:sldId id="500" r:id="rId26"/>
    <p:sldId id="619" r:id="rId27"/>
    <p:sldId id="575" r:id="rId28"/>
    <p:sldId id="576" r:id="rId29"/>
    <p:sldId id="577" r:id="rId30"/>
    <p:sldId id="578" r:id="rId31"/>
    <p:sldId id="579" r:id="rId32"/>
    <p:sldId id="580" r:id="rId33"/>
    <p:sldId id="581" r:id="rId34"/>
    <p:sldId id="594" r:id="rId35"/>
    <p:sldId id="644" r:id="rId36"/>
    <p:sldId id="643" r:id="rId37"/>
    <p:sldId id="552" r:id="rId38"/>
    <p:sldId id="553" r:id="rId39"/>
    <p:sldId id="554" r:id="rId40"/>
    <p:sldId id="555" r:id="rId41"/>
    <p:sldId id="606" r:id="rId42"/>
    <p:sldId id="607" r:id="rId43"/>
    <p:sldId id="605" r:id="rId44"/>
    <p:sldId id="604" r:id="rId45"/>
  </p:sldIdLst>
  <p:sldSz cx="11522075" cy="6480175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05">
          <p15:clr>
            <a:srgbClr val="A4A3A4"/>
          </p15:clr>
        </p15:guide>
        <p15:guide id="2" pos="220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si" initials="c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92929"/>
    <a:srgbClr val="666699"/>
    <a:srgbClr val="969696"/>
    <a:srgbClr val="C0C0C0"/>
    <a:srgbClr val="4D4D4D"/>
    <a:srgbClr val="FF9900"/>
    <a:srgbClr val="FAB4D4"/>
    <a:srgbClr val="ADEB6F"/>
    <a:srgbClr val="F78DBD"/>
    <a:srgbClr val="99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39" autoAdjust="0"/>
    <p:restoredTop sz="93776" autoAdjust="0"/>
  </p:normalViewPr>
  <p:slideViewPr>
    <p:cSldViewPr snapToGrid="0">
      <p:cViewPr>
        <p:scale>
          <a:sx n="90" d="100"/>
          <a:sy n="90" d="100"/>
        </p:scale>
        <p:origin x="-787" y="-221"/>
      </p:cViewPr>
      <p:guideLst>
        <p:guide orient="horz" pos="2041"/>
        <p:guide pos="3629"/>
      </p:guideLst>
    </p:cSldViewPr>
  </p:slideViewPr>
  <p:outlineViewPr>
    <p:cViewPr>
      <p:scale>
        <a:sx n="33" d="100"/>
        <a:sy n="33" d="100"/>
      </p:scale>
      <p:origin x="0" y="6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1" d="100"/>
          <a:sy n="101" d="100"/>
        </p:scale>
        <p:origin x="-3486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9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0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1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2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3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4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5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6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7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8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9.xlsx"/></Relationships>
</file>

<file path=ppt/charts/_rels/chart3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30.xlsx"/></Relationships>
</file>

<file path=ppt/charts/_rels/chart3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31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2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3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4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5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6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7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8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9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0.xlsx"/></Relationships>
</file>

<file path=ppt/charts/_rels/chart4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41.xlsx"/></Relationships>
</file>

<file path=ppt/charts/_rels/chart4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42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3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4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5.xlsx"/></Relationships>
</file>

<file path=ppt/charts/_rels/chart4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46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7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8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9.xlsx"/></Relationships>
</file>

<file path=ppt/charts/_rels/chart5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Office_Excel50.xlsx"/></Relationships>
</file>

<file path=ppt/charts/_rels/chart5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Office_Excel51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4.5760916079244124E-2"/>
          <c:w val="1"/>
          <c:h val="0.95423902785662951"/>
        </c:manualLayout>
      </c:layout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мест бюджет</c:v>
                </c:pt>
              </c:strCache>
            </c:strRef>
          </c:tx>
          <c:dPt>
            <c:idx val="0"/>
            <c:explosion val="13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1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1308806.5</c:v>
                </c:pt>
                <c:pt idx="1">
                  <c:v>1199103.6000000001</c:v>
                </c:pt>
              </c:numCache>
            </c:numRef>
          </c:val>
        </c:ser>
        <c:gapWidth val="100"/>
        <c:overlap val="100"/>
        <c:axId val="100616448"/>
        <c:axId val="100622336"/>
      </c:barChart>
      <c:catAx>
        <c:axId val="10061644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00622336"/>
        <c:crosses val="autoZero"/>
        <c:auto val="1"/>
        <c:lblAlgn val="ctr"/>
        <c:lblOffset val="100"/>
      </c:catAx>
      <c:valAx>
        <c:axId val="100622336"/>
        <c:scaling>
          <c:orientation val="minMax"/>
        </c:scaling>
        <c:delete val="1"/>
        <c:axPos val="b"/>
        <c:numFmt formatCode="#,##0" sourceLinked="1"/>
        <c:tickLblPos val="none"/>
        <c:crossAx val="10061644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explosion val="13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1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120.7</c:v>
                </c:pt>
                <c:pt idx="1">
                  <c:v>94.6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1"/>
            <c:spPr>
              <a:solidFill>
                <a:schemeClr val="bg2">
                  <a:lumMod val="75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Val val="1"/>
        </c:dLbls>
        <c:gapWidth val="95"/>
        <c:overlap val="100"/>
        <c:axId val="106492672"/>
        <c:axId val="106494208"/>
      </c:barChart>
      <c:catAx>
        <c:axId val="106492672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106494208"/>
        <c:crosses val="autoZero"/>
        <c:auto val="1"/>
        <c:lblAlgn val="ctr"/>
        <c:lblOffset val="100"/>
      </c:catAx>
      <c:valAx>
        <c:axId val="106494208"/>
        <c:scaling>
          <c:orientation val="minMax"/>
        </c:scaling>
        <c:delete val="1"/>
        <c:axPos val="b"/>
        <c:numFmt formatCode="#,##0.0" sourceLinked="1"/>
        <c:tickLblPos val="none"/>
        <c:crossAx val="10649267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explosion val="13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1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23.5</c:v>
                </c:pt>
                <c:pt idx="1">
                  <c:v>19.399999999999999</c:v>
                </c:pt>
              </c:numCache>
            </c:numRef>
          </c:val>
        </c:ser>
        <c:dLbls>
          <c:showVal val="1"/>
        </c:dLbls>
        <c:gapWidth val="95"/>
        <c:overlap val="100"/>
        <c:axId val="106545152"/>
        <c:axId val="106547072"/>
      </c:barChart>
      <c:catAx>
        <c:axId val="106545152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106547072"/>
        <c:crosses val="autoZero"/>
        <c:auto val="1"/>
        <c:lblAlgn val="ctr"/>
        <c:lblOffset val="100"/>
      </c:catAx>
      <c:valAx>
        <c:axId val="106547072"/>
        <c:scaling>
          <c:orientation val="minMax"/>
        </c:scaling>
        <c:delete val="1"/>
        <c:axPos val="b"/>
        <c:numFmt formatCode="#,##0.0" sourceLinked="1"/>
        <c:tickLblPos val="none"/>
        <c:crossAx val="10654515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109.2</c:v>
                </c:pt>
                <c:pt idx="1">
                  <c:v>115.2</c:v>
                </c:pt>
              </c:numCache>
            </c:numRef>
          </c:val>
        </c:ser>
        <c:dLbls>
          <c:showVal val="1"/>
        </c:dLbls>
        <c:gapWidth val="95"/>
        <c:overlap val="100"/>
        <c:axId val="106984192"/>
        <c:axId val="106985728"/>
      </c:barChart>
      <c:catAx>
        <c:axId val="106984192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106985728"/>
        <c:crosses val="autoZero"/>
        <c:auto val="1"/>
        <c:lblAlgn val="ctr"/>
        <c:lblOffset val="100"/>
      </c:catAx>
      <c:valAx>
        <c:axId val="106985728"/>
        <c:scaling>
          <c:orientation val="minMax"/>
        </c:scaling>
        <c:delete val="1"/>
        <c:axPos val="b"/>
        <c:numFmt formatCode="#,##0.0" sourceLinked="1"/>
        <c:majorTickMark val="none"/>
        <c:tickLblPos val="none"/>
        <c:crossAx val="10698419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cat>
            <c:strRef>
              <c:f>Лист1!$A$2:$A$4</c:f>
              <c:strCache>
                <c:ptCount val="3"/>
                <c:pt idx="0">
                  <c:v>Продовольственные товары </c:v>
                </c:pt>
                <c:pt idx="1">
                  <c:v>Непродовольственные товары</c:v>
                </c:pt>
                <c:pt idx="2">
                  <c:v>Услуги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115.4</c:v>
                </c:pt>
                <c:pt idx="1">
                  <c:v>115.7</c:v>
                </c:pt>
                <c:pt idx="2">
                  <c:v>114.1</c:v>
                </c:pt>
              </c:numCache>
            </c:numRef>
          </c:val>
        </c:ser>
        <c:dLbls>
          <c:showVal val="1"/>
        </c:dLbls>
        <c:gapWidth val="95"/>
        <c:overlap val="100"/>
        <c:axId val="107289600"/>
        <c:axId val="107295488"/>
      </c:barChart>
      <c:catAx>
        <c:axId val="107289600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sz="160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107295488"/>
        <c:crosses val="autoZero"/>
        <c:auto val="1"/>
        <c:lblAlgn val="ctr"/>
        <c:lblOffset val="100"/>
      </c:catAx>
      <c:valAx>
        <c:axId val="107295488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0728960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Из городского бюджета</c:v>
                </c:pt>
              </c:strCache>
            </c:strRef>
          </c:tx>
          <c:spPr>
            <a:solidFill>
              <a:schemeClr val="accent4">
                <a:lumMod val="90000"/>
              </a:schemeClr>
            </a:solidFill>
          </c:spPr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10829</c:v>
                </c:pt>
                <c:pt idx="1">
                  <c:v>12076</c:v>
                </c:pt>
                <c:pt idx="2">
                  <c:v>13209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Из вышестоящих бюджетов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Лист1!$C$2:$C$4</c:f>
              <c:numCache>
                <c:formatCode>#,##0</c:formatCode>
                <c:ptCount val="3"/>
                <c:pt idx="0">
                  <c:v>10117</c:v>
                </c:pt>
                <c:pt idx="1">
                  <c:v>13034</c:v>
                </c:pt>
                <c:pt idx="2">
                  <c:v>18271</c:v>
                </c:pt>
              </c:numCache>
            </c:numRef>
          </c:val>
        </c:ser>
        <c:overlap val="100"/>
        <c:axId val="110060288"/>
        <c:axId val="110061824"/>
      </c:barChart>
      <c:lineChart>
        <c:grouping val="standard"/>
        <c:ser>
          <c:idx val="2"/>
          <c:order val="2"/>
          <c:tx>
            <c:strRef>
              <c:f>Лист1!$D$1</c:f>
              <c:strCache>
                <c:ptCount val="1"/>
                <c:pt idx="0">
                  <c:v>всего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dLbls>
            <c:dLbl>
              <c:idx val="0"/>
              <c:layout>
                <c:manualLayout>
                  <c:x val="-4.6425186538059257E-2"/>
                  <c:y val="-5.6581185993531333E-2"/>
                </c:manualLayout>
              </c:layout>
              <c:tx>
                <c:rich>
                  <a:bodyPr/>
                  <a:lstStyle/>
                  <a:p>
                    <a:pPr algn="ctr" rtl="0">
                      <a:defRPr sz="1800" b="1" i="0" u="none" strike="noStrike" kern="1200" baseline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800" b="1" i="0" u="none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rPr>
                      <a:t>22 420</a:t>
                    </a:r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-8.532196444832521E-2"/>
                  <c:y val="-5.4814989731867304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800" b="1" i="0" u="none" strike="noStrike" kern="1200" baseline="0" dirty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-5.2698860394553806E-2"/>
                  <c:y val="-3.5106757715193795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800" b="1" i="0" u="none" strike="noStrike" kern="1200" baseline="0" dirty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Лист1!$D$2:$D$4</c:f>
              <c:numCache>
                <c:formatCode>#,##0</c:formatCode>
                <c:ptCount val="3"/>
                <c:pt idx="0">
                  <c:v>20946</c:v>
                </c:pt>
                <c:pt idx="1">
                  <c:v>25110</c:v>
                </c:pt>
                <c:pt idx="2">
                  <c:v>31480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 одного жителя</c:v>
                </c:pt>
              </c:strCache>
            </c:strRef>
          </c:tx>
          <c:spPr>
            <a:ln w="38100">
              <a:solidFill>
                <a:schemeClr val="tx1">
                  <a:lumMod val="75000"/>
                  <a:lumOff val="25000"/>
                </a:schemeClr>
              </a:solidFill>
            </a:ln>
          </c:spPr>
          <c:marker>
            <c:spPr>
              <a:ln w="22225">
                <a:solidFill>
                  <a:srgbClr val="FF0000"/>
                </a:solidFill>
              </a:ln>
            </c:spPr>
          </c:marker>
          <c:dLbls>
            <c:dLbl>
              <c:idx val="0"/>
              <c:layout>
                <c:manualLayout>
                  <c:x val="-3.3877838825070519E-2"/>
                  <c:y val="-6.5551204852314041E-2"/>
                </c:manualLayout>
              </c:layout>
              <c:tx>
                <c:rich>
                  <a:bodyPr/>
                  <a:lstStyle/>
                  <a:p>
                    <a:pPr>
                      <a:defRPr b="1" i="0"/>
                    </a:pPr>
                    <a:r>
                      <a:rPr lang="ru-RU" sz="2000" b="1" i="0" dirty="0" smtClean="0"/>
                      <a:t>38,4</a:t>
                    </a:r>
                    <a:r>
                      <a:rPr lang="ru-RU" sz="1200" b="1" i="0" dirty="0" smtClean="0"/>
                      <a:t> </a:t>
                    </a:r>
                    <a:r>
                      <a:rPr lang="ru-RU" sz="1200" b="1" i="0" dirty="0" err="1" smtClean="0"/>
                      <a:t>тыс.руб</a:t>
                    </a:r>
                    <a:r>
                      <a:rPr lang="ru-RU" sz="1200" b="1" i="0" dirty="0" smtClean="0"/>
                      <a:t>/чел</a:t>
                    </a:r>
                    <a:endParaRPr lang="en-US" sz="1200" b="1" i="0" dirty="0"/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-5.3953595165852686E-2"/>
                  <c:y val="-8.1938602824236553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46.5</a:t>
                    </a:r>
                    <a:r>
                      <a:rPr lang="ru-RU" sz="1200" b="1" dirty="0" smtClean="0"/>
                      <a:t> </a:t>
                    </a:r>
                    <a:r>
                      <a:rPr lang="ru-RU" sz="1200" b="1" dirty="0" err="1" smtClean="0"/>
                      <a:t>тыс.руб</a:t>
                    </a:r>
                    <a:r>
                      <a:rPr lang="ru-RU" sz="1200" b="1" dirty="0" smtClean="0"/>
                      <a:t>/чел </a:t>
                    </a:r>
                    <a:endParaRPr lang="en-US" sz="1200" b="1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5.6463064708450507E-2"/>
                  <c:y val="-5.7357021976965877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59,0 </a:t>
                    </a:r>
                    <a:r>
                      <a:rPr lang="ru-RU" sz="1200" b="1" dirty="0" smtClean="0"/>
                      <a:t>тыс. </a:t>
                    </a:r>
                    <a:r>
                      <a:rPr lang="ru-RU" sz="1200" b="1" dirty="0" err="1" smtClean="0"/>
                      <a:t>руб</a:t>
                    </a:r>
                    <a:r>
                      <a:rPr lang="ru-RU" sz="1200" b="1" dirty="0" smtClean="0"/>
                      <a:t>/чел</a:t>
                    </a:r>
                    <a:endParaRPr lang="en-US" sz="1200" b="1" dirty="0"/>
                  </a:p>
                </c:rich>
              </c:tx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Лист1!$E$2:$E$4</c:f>
              <c:numCache>
                <c:formatCode>#,##0</c:formatCode>
                <c:ptCount val="3"/>
                <c:pt idx="0">
                  <c:v>32000</c:v>
                </c:pt>
                <c:pt idx="1">
                  <c:v>31000</c:v>
                </c:pt>
                <c:pt idx="2">
                  <c:v>40000</c:v>
                </c:pt>
              </c:numCache>
            </c:numRef>
          </c:val>
        </c:ser>
        <c:marker val="1"/>
        <c:axId val="110060288"/>
        <c:axId val="110061824"/>
      </c:lineChart>
      <c:catAx>
        <c:axId val="110060288"/>
        <c:scaling>
          <c:orientation val="minMax"/>
        </c:scaling>
        <c:axPos val="b"/>
        <c:numFmt formatCode="General" sourceLinked="1"/>
        <c:tickLblPos val="nextTo"/>
        <c:crossAx val="110061824"/>
        <c:crosses val="autoZero"/>
        <c:auto val="1"/>
        <c:lblAlgn val="ctr"/>
        <c:lblOffset val="100"/>
      </c:catAx>
      <c:valAx>
        <c:axId val="110061824"/>
        <c:scaling>
          <c:orientation val="minMax"/>
          <c:max val="45000"/>
        </c:scaling>
        <c:axPos val="l"/>
        <c:numFmt formatCode="#,##0" sourceLinked="1"/>
        <c:tickLblPos val="none"/>
        <c:crossAx val="110060288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Собственные доходы</c:v>
                </c:pt>
              </c:strCache>
            </c:strRef>
          </c:tx>
          <c:spPr>
            <a:solidFill>
              <a:schemeClr val="tx1">
                <a:lumMod val="25000"/>
                <a:lumOff val="75000"/>
              </a:schemeClr>
            </a:solidFill>
          </c:spPr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Лист1!$B$2:$B$4</c:f>
              <c:numCache>
                <c:formatCode>#,##0</c:formatCode>
                <c:ptCount val="3"/>
                <c:pt idx="0">
                  <c:v>6670</c:v>
                </c:pt>
                <c:pt idx="1">
                  <c:v>8116</c:v>
                </c:pt>
                <c:pt idx="2">
                  <c:v>9294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Лист1!$C$2:$C$4</c:f>
              <c:numCache>
                <c:formatCode>#,##0</c:formatCode>
                <c:ptCount val="3"/>
                <c:pt idx="0">
                  <c:v>14511</c:v>
                </c:pt>
                <c:pt idx="1">
                  <c:v>16442</c:v>
                </c:pt>
                <c:pt idx="2">
                  <c:v>21982</c:v>
                </c:pt>
              </c:numCache>
            </c:numRef>
          </c:val>
        </c:ser>
        <c:overlap val="100"/>
        <c:axId val="111437696"/>
        <c:axId val="111439232"/>
      </c:barChart>
      <c:lineChart>
        <c:grouping val="standard"/>
        <c:ser>
          <c:idx val="2"/>
          <c:order val="2"/>
          <c:tx>
            <c:strRef>
              <c:f>Лист1!$D$1</c:f>
              <c:strCache>
                <c:ptCount val="1"/>
                <c:pt idx="0">
                  <c:v>всего</c:v>
                </c:pt>
              </c:strCache>
            </c:strRef>
          </c:tx>
          <c:spPr>
            <a:ln w="38100">
              <a:solidFill>
                <a:schemeClr val="accent1">
                  <a:lumMod val="50000"/>
                </a:schemeClr>
              </a:solidFill>
            </a:ln>
          </c:spPr>
          <c:dLbls>
            <c:dLbl>
              <c:idx val="0"/>
              <c:layout>
                <c:manualLayout>
                  <c:x val="-4.5170451766760385E-2"/>
                  <c:y val="-0.10030502204341116"/>
                </c:manualLayout>
              </c:layout>
              <c:spPr/>
              <c:txPr>
                <a:bodyPr anchor="t" anchorCtr="0"/>
                <a:lstStyle/>
                <a:p>
                  <a:pPr>
                    <a:defRPr b="1" i="0">
                      <a:solidFill>
                        <a:schemeClr val="accent1">
                          <a:lumMod val="5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-5.6463064708450507E-2"/>
                  <c:y val="-0.12538127755426343"/>
                </c:manualLayout>
              </c:layout>
              <c:spPr/>
              <c:txPr>
                <a:bodyPr anchor="t" anchorCtr="0"/>
                <a:lstStyle/>
                <a:p>
                  <a:pPr>
                    <a:defRPr b="1">
                      <a:solidFill>
                        <a:schemeClr val="accent1">
                          <a:lumMod val="5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-4.6425186538059257E-2"/>
                  <c:y val="-6.0183013226046876E-2"/>
                </c:manualLayout>
              </c:layout>
              <c:spPr/>
              <c:txPr>
                <a:bodyPr anchor="t" anchorCtr="0"/>
                <a:lstStyle/>
                <a:p>
                  <a:pPr>
                    <a:defRPr b="1">
                      <a:solidFill>
                        <a:schemeClr val="accent1">
                          <a:lumMod val="5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txPr>
              <a:bodyPr anchor="t" anchorCtr="0"/>
              <a:lstStyle/>
              <a:p>
                <a:pPr>
                  <a:defRPr>
                    <a:solidFill>
                      <a:schemeClr val="accent1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Лист1!$D$2:$D$4</c:f>
              <c:numCache>
                <c:formatCode>#,##0</c:formatCode>
                <c:ptCount val="3"/>
                <c:pt idx="0">
                  <c:v>21181</c:v>
                </c:pt>
                <c:pt idx="1">
                  <c:v>24558</c:v>
                </c:pt>
                <c:pt idx="2">
                  <c:v>31276</c:v>
                </c:pt>
              </c:numCache>
            </c:numRef>
          </c:val>
        </c:ser>
        <c:marker val="1"/>
        <c:axId val="111437696"/>
        <c:axId val="111439232"/>
      </c:lineChart>
      <c:catAx>
        <c:axId val="1114376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11439232"/>
        <c:crosses val="autoZero"/>
        <c:auto val="1"/>
        <c:lblAlgn val="ctr"/>
        <c:lblOffset val="100"/>
      </c:catAx>
      <c:valAx>
        <c:axId val="111439232"/>
        <c:scaling>
          <c:orientation val="minMax"/>
        </c:scaling>
        <c:axPos val="l"/>
        <c:numFmt formatCode="#,##0" sourceLinked="1"/>
        <c:tickLblPos val="none"/>
        <c:crossAx val="11143769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4.5760916079244034E-2"/>
          <c:w val="1"/>
          <c:h val="0.9542390278566295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explosion val="13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accent4"/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1.6440007976696119E-2"/>
                  <c:y val="1.8844437746823803E-2"/>
                </c:manualLayout>
              </c:layout>
              <c:showPercent val="1"/>
            </c:dLbl>
            <c:dLbl>
              <c:idx val="1"/>
              <c:layout>
                <c:manualLayout>
                  <c:x val="-1.3073954037084183E-3"/>
                  <c:y val="-6.3008988966532994E-3"/>
                </c:manualLayout>
              </c:layout>
              <c:showPercent val="1"/>
            </c:dLbl>
            <c:dLbl>
              <c:idx val="2"/>
              <c:layout>
                <c:manualLayout>
                  <c:x val="2.6664902350702551E-2"/>
                  <c:y val="0.18528868471502932"/>
                </c:manualLayout>
              </c:layout>
              <c:showPercent val="1"/>
            </c:dLbl>
            <c:dLbl>
              <c:idx val="3"/>
              <c:layout>
                <c:manualLayout>
                  <c:x val="6.0375295612211714E-2"/>
                  <c:y val="-3.4670724663388171E-2"/>
                </c:manualLayout>
              </c:layout>
              <c:showPercent val="1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</c:v>
                </c:pt>
                <c:pt idx="1">
                  <c:v>неналоговые</c:v>
                </c:pt>
                <c:pt idx="2">
                  <c:v>безвозмездные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7826</c:v>
                </c:pt>
                <c:pt idx="1">
                  <c:v>1468</c:v>
                </c:pt>
                <c:pt idx="2">
                  <c:v>21982</c:v>
                </c:pt>
              </c:numCache>
            </c:numRef>
          </c:val>
        </c:ser>
        <c:firstSliceAng val="18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plotArea>
      <c:layout>
        <c:manualLayout>
          <c:layoutTarget val="inner"/>
          <c:xMode val="edge"/>
          <c:yMode val="edge"/>
          <c:x val="7.2360271020952133E-2"/>
          <c:y val="0"/>
          <c:w val="0.52855045136904066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AB4D4"/>
            </a:solidFill>
          </c:spPr>
          <c:dPt>
            <c:idx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accent4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1.0768167127380301E-2"/>
                  <c:y val="-3.1426529206900887E-2"/>
                </c:manualLayout>
              </c:layout>
              <c:showPercent val="1"/>
            </c:dLbl>
            <c:dLbl>
              <c:idx val="1"/>
              <c:layout>
                <c:manualLayout>
                  <c:x val="1.5075433978332413E-2"/>
                  <c:y val="8.9789073447462675E-3"/>
                </c:manualLayout>
              </c:layout>
              <c:showPercent val="1"/>
            </c:dLbl>
            <c:dLbl>
              <c:idx val="2"/>
              <c:layout>
                <c:manualLayout>
                  <c:x val="1.9382700829284581E-2"/>
                  <c:y val="4.0405083051357926E-2"/>
                </c:manualLayout>
              </c:layout>
              <c:showPercent val="1"/>
            </c:dLbl>
            <c:txPr>
              <a:bodyPr/>
              <a:lstStyle/>
              <a:p>
                <a:pPr>
                  <a:defRPr b="0"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7826</c:v>
                </c:pt>
                <c:pt idx="1">
                  <c:v>1468</c:v>
                </c:pt>
                <c:pt idx="2">
                  <c:v>21982</c:v>
                </c:pt>
              </c:numCache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lang="ru-RU" sz="2400" b="1" kern="1200" dirty="0" smtClean="0">
          <a:solidFill>
            <a:schemeClr val="tx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6765</c:v>
                </c:pt>
                <c:pt idx="1">
                  <c:v>7826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безвозмездные</c:v>
                </c:pt>
              </c:strCache>
            </c:strRef>
          </c:tx>
          <c:spPr>
            <a:solidFill>
              <a:srgbClr val="FAB4D4"/>
            </a:solidFill>
          </c:spPr>
          <c:dPt>
            <c:idx val="0"/>
            <c:spPr>
              <a:solidFill>
                <a:schemeClr val="accent4">
                  <a:lumMod val="90000"/>
                </a:schemeClr>
              </a:solidFill>
            </c:spPr>
          </c:dPt>
          <c:dPt>
            <c:idx val="1"/>
            <c:spPr>
              <a:solidFill>
                <a:schemeClr val="accent4">
                  <a:lumMod val="90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1351</c:v>
                </c:pt>
                <c:pt idx="1">
                  <c:v>1468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dPt>
            <c:idx val="0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16442</c:v>
                </c:pt>
                <c:pt idx="1">
                  <c:v>21982</c:v>
                </c:pt>
              </c:numCache>
            </c:numRef>
          </c:val>
        </c:ser>
        <c:shape val="cylinder"/>
        <c:axId val="119179904"/>
        <c:axId val="120340864"/>
        <c:axId val="0"/>
      </c:bar3DChart>
      <c:catAx>
        <c:axId val="119179904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120340864"/>
        <c:crosses val="autoZero"/>
        <c:auto val="1"/>
        <c:lblAlgn val="ctr"/>
        <c:lblOffset val="100"/>
      </c:catAx>
      <c:valAx>
        <c:axId val="120340864"/>
        <c:scaling>
          <c:orientation val="minMax"/>
        </c:scaling>
        <c:delete val="1"/>
        <c:axPos val="l"/>
        <c:numFmt formatCode="General" sourceLinked="1"/>
        <c:tickLblPos val="none"/>
        <c:crossAx val="11917990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autoTitleDeleted val="1"/>
    <c:plotArea>
      <c:layout>
        <c:manualLayout>
          <c:layoutTarget val="inner"/>
          <c:xMode val="edge"/>
          <c:yMode val="edge"/>
          <c:x val="0.18541626230496619"/>
          <c:y val="5.4077449060892784E-2"/>
          <c:w val="0.7552849408471155"/>
          <c:h val="0.88127836791253156"/>
        </c:manualLayout>
      </c:layout>
      <c:doughnutChart>
        <c:varyColors val="1"/>
        <c:firstSliceAng val="208"/>
        <c:holeSize val="50"/>
      </c:doughnutChart>
      <c:spPr>
        <a:effectLst>
          <a:outerShdw blurRad="50800" dist="50800" dir="6960000" algn="ctr" rotWithShape="0">
            <a:srgbClr val="000000">
              <a:alpha val="43137"/>
            </a:srgbClr>
          </a:outerShdw>
        </a:effectLst>
      </c:spPr>
    </c:plotArea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4.5760916079244034E-2"/>
          <c:w val="1"/>
          <c:h val="0.95423902785662951"/>
        </c:manualLayout>
      </c:layout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  собственные средства</c:v>
                </c:pt>
              </c:strCache>
            </c:strRef>
          </c:tx>
          <c:dPt>
            <c:idx val="0"/>
            <c:explosion val="13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1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3.0496811561922452E-2"/>
                  <c:y val="-2.805855408188181E-2"/>
                </c:manualLayout>
              </c:layout>
              <c:showVal val="1"/>
            </c:dLbl>
            <c:dLbl>
              <c:idx val="1"/>
              <c:layout>
                <c:manualLayout>
                  <c:x val="-6.8234950321449439E-2"/>
                  <c:y val="-0.17264066816016704"/>
                </c:manualLayout>
              </c:layout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2022 год</c:v>
                </c:pt>
              </c:strCache>
            </c:strRef>
          </c:cat>
          <c:val>
            <c:numRef>
              <c:f>Лист1!$B$2</c:f>
              <c:numCache>
                <c:formatCode>#,##0</c:formatCode>
                <c:ptCount val="1"/>
                <c:pt idx="0">
                  <c:v>212.02717100000001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 привлеченные средства</c:v>
                </c:pt>
              </c:strCache>
            </c:strRef>
          </c:tx>
          <c:dPt>
            <c:idx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1"/>
            <c:spPr>
              <a:solidFill>
                <a:schemeClr val="bg2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2.4973097645953099E-3"/>
                  <c:y val="-1.3004060641795302E-2"/>
                </c:manualLayout>
              </c:layout>
              <c:showVal val="1"/>
            </c:dLbl>
            <c:dLbl>
              <c:idx val="1"/>
              <c:layout>
                <c:manualLayout>
                  <c:x val="-4.8436415430852864E-2"/>
                  <c:y val="-0.17264066816016704"/>
                </c:manualLayout>
              </c:layout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2022 год</c:v>
                </c:pt>
              </c:strCache>
            </c:strRef>
          </c:cat>
          <c:val>
            <c:numRef>
              <c:f>Лист1!$C$2</c:f>
              <c:numCache>
                <c:formatCode>#,##0</c:formatCode>
                <c:ptCount val="1"/>
                <c:pt idx="0">
                  <c:v>71.400125000000159</c:v>
                </c:pt>
              </c:numCache>
            </c:numRef>
          </c:val>
        </c:ser>
        <c:gapWidth val="100"/>
        <c:overlap val="100"/>
        <c:axId val="100681984"/>
        <c:axId val="100691968"/>
      </c:barChart>
      <c:catAx>
        <c:axId val="10068198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00691968"/>
        <c:crosses val="autoZero"/>
        <c:auto val="1"/>
        <c:lblAlgn val="ctr"/>
        <c:lblOffset val="100"/>
      </c:catAx>
      <c:valAx>
        <c:axId val="100691968"/>
        <c:scaling>
          <c:orientation val="minMax"/>
        </c:scaling>
        <c:delete val="1"/>
        <c:axPos val="b"/>
        <c:numFmt formatCode="#,##0" sourceLinked="1"/>
        <c:tickLblPos val="none"/>
        <c:crossAx val="10068198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0"/>
      <c:rotY val="0"/>
      <c:depthPercent val="80"/>
      <c:perspective val="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2.7072750823307491E-2"/>
          <c:y val="1.7460904117542121E-2"/>
          <c:w val="0.92554993523590467"/>
          <c:h val="0.7581594114558095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6765</c:v>
                </c:pt>
                <c:pt idx="1">
                  <c:v>7826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Лист1!$C$2:$C$3</c:f>
            </c:numRef>
          </c:val>
          <c:shape val="box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Лист1!$D$2:$D$3</c:f>
            </c:numRef>
          </c:val>
          <c:shape val="box"/>
        </c:ser>
        <c:gapWidth val="206"/>
        <c:gapDepth val="183"/>
        <c:shape val="cylinder"/>
        <c:axId val="120475008"/>
        <c:axId val="120476800"/>
        <c:axId val="0"/>
      </c:bar3DChart>
      <c:catAx>
        <c:axId val="1204750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120476800"/>
        <c:crosses val="autoZero"/>
        <c:auto val="1"/>
        <c:lblAlgn val="ctr"/>
        <c:lblOffset val="100"/>
      </c:catAx>
      <c:valAx>
        <c:axId val="120476800"/>
        <c:scaling>
          <c:orientation val="minMax"/>
        </c:scaling>
        <c:delete val="1"/>
        <c:axPos val="l"/>
        <c:numFmt formatCode="#,##0" sourceLinked="1"/>
        <c:tickLblPos val="none"/>
        <c:crossAx val="12047500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3705722426542583E-2"/>
          <c:y val="0.10775756203721699"/>
          <c:w val="0.82253761285142468"/>
          <c:h val="0.7876225481596380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accent4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Pt>
            <c:idx val="3"/>
            <c:spPr>
              <a:solidFill>
                <a:schemeClr val="tx2"/>
              </a:solidFill>
            </c:spPr>
          </c:dPt>
          <c:dPt>
            <c:idx val="4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5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layout>
                <c:manualLayout>
                  <c:x val="-5.0217884171042913E-3"/>
                  <c:y val="-6.2526448557155889E-2"/>
                </c:manualLayout>
              </c:layout>
              <c:showPercent val="1"/>
            </c:dLbl>
            <c:dLbl>
              <c:idx val="1"/>
              <c:layout>
                <c:manualLayout>
                  <c:x val="5.1238311283221104E-3"/>
                  <c:y val="-3.1308684523898477E-2"/>
                </c:manualLayout>
              </c:layout>
              <c:showPercent val="1"/>
            </c:dLbl>
            <c:dLbl>
              <c:idx val="2"/>
              <c:layout>
                <c:manualLayout>
                  <c:x val="1.9978859692007689E-2"/>
                  <c:y val="-1.6947518435044783E-2"/>
                </c:manualLayout>
              </c:layout>
              <c:showPercent val="1"/>
            </c:dLbl>
            <c:dLbl>
              <c:idx val="3"/>
              <c:layout>
                <c:manualLayout>
                  <c:x val="2.5349799656143642E-2"/>
                  <c:y val="2.7326183972426074E-2"/>
                </c:manualLayout>
              </c:layout>
              <c:showPercent val="1"/>
            </c:dLbl>
            <c:dLbl>
              <c:idx val="4"/>
              <c:delete val="1"/>
            </c:dLbl>
            <c:dLbl>
              <c:idx val="5"/>
              <c:delete val="1"/>
            </c:dLbl>
            <c:txPr>
              <a:bodyPr/>
              <a:lstStyle/>
              <a:p>
                <a:pPr>
                  <a:defRPr sz="1800" b="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НДФЛ</c:v>
                </c:pt>
                <c:pt idx="1">
                  <c:v> Земельный налог</c:v>
                </c:pt>
                <c:pt idx="2">
                  <c:v>Совокупные налоги</c:v>
                </c:pt>
                <c:pt idx="3">
                  <c:v>Налог на имущество физических лиц </c:v>
                </c:pt>
                <c:pt idx="4">
                  <c:v>Государственная   </c:v>
                </c:pt>
                <c:pt idx="5">
                  <c:v>Прочие налоговые </c:v>
                </c:pt>
              </c:strCache>
            </c:strRef>
          </c:cat>
          <c:val>
            <c:numRef>
              <c:f>Лист1!$B$2:$B$7</c:f>
              <c:numCache>
                <c:formatCode>#,##0</c:formatCode>
                <c:ptCount val="6"/>
                <c:pt idx="0">
                  <c:v>5222</c:v>
                </c:pt>
                <c:pt idx="1">
                  <c:v>1352</c:v>
                </c:pt>
                <c:pt idx="2" formatCode="General">
                  <c:v>895</c:v>
                </c:pt>
                <c:pt idx="3" formatCode="General">
                  <c:v>168</c:v>
                </c:pt>
                <c:pt idx="4" formatCode="General">
                  <c:v>107</c:v>
                </c:pt>
                <c:pt idx="5" formatCode="General">
                  <c:v>82</c:v>
                </c:pt>
              </c:numCache>
            </c:numRef>
          </c:val>
        </c:ser>
        <c:firstSliceAng val="161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autoTitleDeleted val="1"/>
    <c:plotArea>
      <c:layout>
        <c:manualLayout>
          <c:layoutTarget val="inner"/>
          <c:xMode val="edge"/>
          <c:yMode val="edge"/>
          <c:x val="0.18541626230496613"/>
          <c:y val="5.4077449060892784E-2"/>
          <c:w val="0.7552849408471155"/>
          <c:h val="0.88127836791253156"/>
        </c:manualLayout>
      </c:layout>
      <c:doughnutChart>
        <c:varyColors val="1"/>
        <c:firstSliceAng val="208"/>
        <c:holeSize val="50"/>
      </c:doughnutChart>
      <c:spPr>
        <a:effectLst>
          <a:outerShdw blurRad="50800" dist="50800" dir="6960000" algn="ctr" rotWithShape="0">
            <a:srgbClr val="000000">
              <a:alpha val="43137"/>
            </a:srgbClr>
          </a:outerShdw>
        </a:effectLst>
      </c:spPr>
    </c:plotArea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0"/>
      <c:rotY val="0"/>
      <c:depthPercent val="80"/>
      <c:perspective val="0"/>
    </c:view3D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4.3195012503229206E-2"/>
          <c:y val="6.5454920507360534E-3"/>
          <c:w val="0.92554993523590467"/>
          <c:h val="0.75815941145580934"/>
        </c:manualLayout>
      </c:layout>
      <c:bar3DChart>
        <c:barDir val="col"/>
        <c:grouping val="clustered"/>
        <c:ser>
          <c:idx val="1"/>
          <c:order val="0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Лист1!$C$2:$C$3</c:f>
            </c:numRef>
          </c:val>
          <c:shape val="box"/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Лист1!$D$2:$D$3</c:f>
            </c:numRef>
          </c:val>
          <c:shape val="box"/>
        </c:ser>
        <c:dLbls>
          <c:showVal val="1"/>
        </c:dLbls>
        <c:gapWidth val="86"/>
        <c:shape val="cylinder"/>
        <c:axId val="141494528"/>
        <c:axId val="141496320"/>
        <c:axId val="0"/>
      </c:bar3DChart>
      <c:catAx>
        <c:axId val="141494528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41496320"/>
        <c:crosses val="autoZero"/>
        <c:auto val="1"/>
        <c:lblAlgn val="ctr"/>
        <c:lblOffset val="100"/>
      </c:catAx>
      <c:valAx>
        <c:axId val="141496320"/>
        <c:scaling>
          <c:orientation val="minMax"/>
          <c:max val="1700"/>
        </c:scaling>
        <c:delete val="1"/>
        <c:axPos val="l"/>
        <c:numFmt formatCode="#,##0" sourceLinked="1"/>
        <c:tickLblPos val="none"/>
        <c:crossAx val="141494528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3705722426542583E-2"/>
          <c:y val="0.10775756203721699"/>
          <c:w val="0.82253761285142468"/>
          <c:h val="0.7876225481596380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accent4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Pt>
            <c:idx val="3"/>
            <c:spPr>
              <a:solidFill>
                <a:schemeClr val="accent2"/>
              </a:solidFill>
            </c:spPr>
          </c:dPt>
          <c:dPt>
            <c:idx val="4"/>
            <c:spPr>
              <a:solidFill>
                <a:schemeClr val="tx1">
                  <a:lumMod val="25000"/>
                  <a:lumOff val="75000"/>
                </a:schemeClr>
              </a:solidFill>
            </c:spPr>
          </c:dPt>
          <c:dPt>
            <c:idx val="5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6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4"/>
              <c:layout>
                <c:manualLayout>
                  <c:x val="-2.1687088105417692E-2"/>
                  <c:y val="-1.3941225658771011E-2"/>
                </c:manualLayout>
              </c:layout>
              <c:showPercent val="1"/>
            </c:dLbl>
            <c:dLbl>
              <c:idx val="5"/>
              <c:layout>
                <c:manualLayout>
                  <c:x val="-1.0843544052708863E-2"/>
                  <c:y val="-3.8338370561620261E-2"/>
                </c:manualLayout>
              </c:layout>
              <c:showPercent val="1"/>
            </c:dLbl>
            <c:dLbl>
              <c:idx val="6"/>
              <c:layout>
                <c:manualLayout>
                  <c:x val="0"/>
                  <c:y val="-4.1823676976312833E-2"/>
                </c:manualLayout>
              </c:layout>
              <c:showPercent val="1"/>
            </c:dLbl>
            <c:txPr>
              <a:bodyPr rot="0" anchor="t" anchorCtr="0"/>
              <a:lstStyle/>
              <a:p>
                <a:pPr>
                  <a:defRPr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Аренда земли </c:v>
                </c:pt>
                <c:pt idx="1">
                  <c:v>Аренда имущества </c:v>
                </c:pt>
                <c:pt idx="2">
                  <c:v>Платежи при пользовании природными ресурсами </c:v>
                </c:pt>
                <c:pt idx="3">
                  <c:v>Оказание платных услуг и компенсации затрат </c:v>
                </c:pt>
                <c:pt idx="4">
                  <c:v>Продажа имущества и земельных участков </c:v>
                </c:pt>
                <c:pt idx="5">
                  <c:v>Штрафы </c:v>
                </c:pt>
                <c:pt idx="6">
                  <c:v>Прочие 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359</c:v>
                </c:pt>
                <c:pt idx="1">
                  <c:v>79</c:v>
                </c:pt>
                <c:pt idx="2">
                  <c:v>97</c:v>
                </c:pt>
                <c:pt idx="3">
                  <c:v>736</c:v>
                </c:pt>
                <c:pt idx="4">
                  <c:v>64</c:v>
                </c:pt>
                <c:pt idx="5">
                  <c:v>62</c:v>
                </c:pt>
                <c:pt idx="6">
                  <c:v>71</c:v>
                </c:pt>
              </c:numCache>
            </c:numRef>
          </c:val>
        </c:ser>
        <c:dLbls>
          <c:showVal val="1"/>
        </c:dLbls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0"/>
      <c:rotY val="0"/>
      <c:depthPercent val="80"/>
      <c:perspective val="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3637501351457514E-2"/>
          <c:y val="0.18853028277125847"/>
          <c:w val="0.92554993523590467"/>
          <c:h val="0.7581594114558101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C00"/>
            </a:solidFill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</a:t>
                    </a:r>
                    <a:r>
                      <a:rPr lang="ru-RU" baseline="0" smtClean="0"/>
                      <a:t> 351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1 468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1351</c:v>
                </c:pt>
                <c:pt idx="1">
                  <c:v>1468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Лист1!$C$2:$C$3</c:f>
            </c:numRef>
          </c:val>
          <c:shape val="box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Лист1!$D$2:$D$3</c:f>
            </c:numRef>
          </c:val>
          <c:shape val="box"/>
        </c:ser>
        <c:gapWidth val="185"/>
        <c:gapDepth val="81"/>
        <c:shape val="cylinder"/>
        <c:axId val="149892480"/>
        <c:axId val="139498624"/>
        <c:axId val="0"/>
      </c:bar3DChart>
      <c:catAx>
        <c:axId val="1498924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139498624"/>
        <c:crosses val="autoZero"/>
        <c:auto val="1"/>
        <c:lblAlgn val="ctr"/>
        <c:lblOffset val="100"/>
      </c:catAx>
      <c:valAx>
        <c:axId val="139498624"/>
        <c:scaling>
          <c:orientation val="minMax"/>
          <c:max val="1700"/>
          <c:min val="0"/>
        </c:scaling>
        <c:delete val="1"/>
        <c:axPos val="l"/>
        <c:numFmt formatCode="#,##0" sourceLinked="1"/>
        <c:tickLblPos val="none"/>
        <c:crossAx val="14989248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5"/>
  <c:chart>
    <c:autoTitleDeleted val="1"/>
    <c:view3D>
      <c:rotX val="0"/>
      <c:rotY val="0"/>
      <c:depthPercent val="70"/>
      <c:perspective val="20"/>
    </c:view3D>
    <c:sideWall>
      <c:spPr>
        <a:noFill/>
        <a:ln w="25400">
          <a:noFill/>
        </a:ln>
        <a:effectLst>
          <a:outerShdw blurRad="50800" dist="50800" dir="5400000" algn="ctr" rotWithShape="0">
            <a:srgbClr val="000000">
              <a:alpha val="49000"/>
            </a:srgbClr>
          </a:outerShdw>
        </a:effectLst>
      </c:spPr>
    </c:sideWall>
    <c:backWall>
      <c:spPr>
        <a:noFill/>
        <a:ln w="25400">
          <a:noFill/>
        </a:ln>
        <a:effectLst>
          <a:outerShdw blurRad="50800" dist="50800" dir="5400000" algn="ctr" rotWithShape="0">
            <a:srgbClr val="000000">
              <a:alpha val="49000"/>
            </a:srgbClr>
          </a:outerShdw>
        </a:effectLst>
      </c:spPr>
    </c:backWall>
    <c:plotArea>
      <c:layout>
        <c:manualLayout>
          <c:layoutTarget val="inner"/>
          <c:xMode val="edge"/>
          <c:yMode val="edge"/>
          <c:x val="2.321113124108606E-2"/>
          <c:y val="4.5093012003391934E-2"/>
          <c:w val="0.95357773751782793"/>
          <c:h val="0.72437388659479984"/>
        </c:manualLayout>
      </c:layout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chemeClr val="accent1"/>
            </a:solidFill>
          </c:spPr>
          <c:dLbls>
            <c:delete val="1"/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3384</c:v>
                </c:pt>
                <c:pt idx="1">
                  <c:v>3696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2"/>
            </a:solidFill>
          </c:spPr>
          <c:dLbls>
            <c:delete val="1"/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Лист1!$C$2:$C$3</c:f>
              <c:numCache>
                <c:formatCode>#,##0</c:formatCode>
                <c:ptCount val="2"/>
                <c:pt idx="0">
                  <c:v>1777</c:v>
                </c:pt>
                <c:pt idx="1">
                  <c:v>4560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chemeClr val="tx1">
                <a:lumMod val="25000"/>
                <a:lumOff val="75000"/>
              </a:schemeClr>
            </a:solidFill>
            <a:effectLst/>
          </c:spPr>
          <c:invertIfNegative val="1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Лист1!$D$2:$D$3</c:f>
              <c:numCache>
                <c:formatCode>#,##0</c:formatCode>
                <c:ptCount val="2"/>
                <c:pt idx="0">
                  <c:v>8665</c:v>
                </c:pt>
                <c:pt idx="1">
                  <c:v>10486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МБТ</c:v>
                </c:pt>
              </c:strCache>
            </c:strRef>
          </c:tx>
          <c:spPr>
            <a:solidFill>
              <a:schemeClr val="accent4"/>
            </a:solidFill>
          </c:spPr>
          <c:dLbls>
            <c:delete val="1"/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Лист1!$E$2:$E$3</c:f>
              <c:numCache>
                <c:formatCode>#,##0</c:formatCode>
                <c:ptCount val="2"/>
                <c:pt idx="0">
                  <c:v>2596</c:v>
                </c:pt>
                <c:pt idx="1">
                  <c:v>3227</c:v>
                </c:pt>
              </c:numCache>
            </c:numRef>
          </c:val>
        </c:ser>
        <c:dLbls>
          <c:showVal val="1"/>
        </c:dLbls>
        <c:gapWidth val="93"/>
        <c:gapDepth val="109"/>
        <c:shape val="cylinder"/>
        <c:axId val="149650816"/>
        <c:axId val="149652608"/>
        <c:axId val="0"/>
      </c:bar3DChart>
      <c:catAx>
        <c:axId val="14965081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000" b="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149652608"/>
        <c:crosses val="autoZero"/>
        <c:auto val="1"/>
        <c:lblAlgn val="ctr"/>
        <c:lblOffset val="100"/>
      </c:catAx>
      <c:valAx>
        <c:axId val="149652608"/>
        <c:scaling>
          <c:orientation val="minMax"/>
        </c:scaling>
        <c:delete val="1"/>
        <c:axPos val="l"/>
        <c:numFmt formatCode="0%" sourceLinked="1"/>
        <c:majorTickMark val="none"/>
        <c:tickLblPos val="none"/>
        <c:crossAx val="14965081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3705722426542583E-2"/>
          <c:y val="0.10775756203721699"/>
          <c:w val="0.82253761285142468"/>
          <c:h val="0.7876225481596380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6.1654042096125385E-3"/>
                  <c:y val="-2.8921768140459359E-3"/>
                </c:manualLayout>
              </c:layout>
              <c:showPercent val="1"/>
            </c:dLbl>
            <c:dLbl>
              <c:idx val="1"/>
              <c:layout>
                <c:manualLayout>
                  <c:x val="-5.8081692005816921E-3"/>
                  <c:y val="1.660648287132329E-2"/>
                </c:manualLayout>
              </c:layout>
              <c:showPercent val="1"/>
            </c:dLbl>
            <c:dLbl>
              <c:idx val="2"/>
              <c:layout>
                <c:manualLayout>
                  <c:x val="1.2230598598662724E-2"/>
                  <c:y val="-2.1294760021894212E-2"/>
                </c:manualLayout>
              </c:layout>
              <c:showPercent val="1"/>
            </c:dLbl>
            <c:dLbl>
              <c:idx val="3"/>
              <c:layout>
                <c:manualLayout>
                  <c:x val="-5.9065788447267833E-4"/>
                  <c:y val="-1.7281518103575463E-2"/>
                </c:manualLayout>
              </c:layout>
              <c:showPercent val="1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#,##0">
                  <c:v>3696</c:v>
                </c:pt>
                <c:pt idx="1">
                  <c:v>4560</c:v>
                </c:pt>
                <c:pt idx="2">
                  <c:v>10486</c:v>
                </c:pt>
                <c:pt idx="3">
                  <c:v>3227</c:v>
                </c:pt>
              </c:numCache>
            </c:numRef>
          </c:val>
        </c:ser>
        <c:firstSliceAng val="8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4.5760916079244034E-2"/>
          <c:w val="1"/>
          <c:h val="0.95423902785662951"/>
        </c:manualLayout>
      </c:layout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мест бюджет</c:v>
                </c:pt>
              </c:strCache>
            </c:strRef>
          </c:tx>
          <c:dPt>
            <c:idx val="0"/>
            <c:explosion val="13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1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4.5489928800855804E-2"/>
                  <c:y val="-0.17757325867902896"/>
                </c:manualLayout>
              </c:layout>
              <c:showVal val="1"/>
            </c:dLbl>
            <c:dLbl>
              <c:idx val="1"/>
              <c:layout>
                <c:manualLayout>
                  <c:x val="-6.8234950321449439E-2"/>
                  <c:y val="-0.17264066816016704"/>
                </c:manualLayout>
              </c:layout>
              <c:showVal val="1"/>
            </c:dLbl>
            <c:showVal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12076</c:v>
                </c:pt>
                <c:pt idx="1">
                  <c:v>13209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мбт</c:v>
                </c:pt>
              </c:strCache>
            </c:strRef>
          </c:tx>
          <c:dPt>
            <c:idx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1"/>
            <c:spPr>
              <a:solidFill>
                <a:schemeClr val="bg2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3.4985873040606956E-2"/>
                  <c:y val="-0.18743843971675386"/>
                </c:manualLayout>
              </c:layout>
              <c:showVal val="1"/>
            </c:dLbl>
            <c:dLbl>
              <c:idx val="1"/>
              <c:layout>
                <c:manualLayout>
                  <c:x val="-4.8436415430852864E-2"/>
                  <c:y val="-0.17264066816016704"/>
                </c:manualLayout>
              </c:layout>
              <c:showVal val="1"/>
            </c:dLbl>
            <c:showVal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#,##0</c:formatCode>
                <c:ptCount val="2"/>
                <c:pt idx="0">
                  <c:v>13034</c:v>
                </c:pt>
                <c:pt idx="1">
                  <c:v>18271</c:v>
                </c:pt>
              </c:numCache>
            </c:numRef>
          </c:val>
        </c:ser>
        <c:gapWidth val="100"/>
        <c:overlap val="100"/>
        <c:axId val="149517824"/>
        <c:axId val="149519360"/>
      </c:barChart>
      <c:catAx>
        <c:axId val="14951782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49519360"/>
        <c:crosses val="autoZero"/>
        <c:auto val="1"/>
        <c:lblAlgn val="ctr"/>
        <c:lblOffset val="100"/>
      </c:catAx>
      <c:valAx>
        <c:axId val="149519360"/>
        <c:scaling>
          <c:orientation val="minMax"/>
        </c:scaling>
        <c:delete val="1"/>
        <c:axPos val="b"/>
        <c:numFmt formatCode="#,##0" sourceLinked="1"/>
        <c:tickLblPos val="none"/>
        <c:crossAx val="14951782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5"/>
  <c:chart>
    <c:autoTitleDeleted val="1"/>
    <c:plotArea>
      <c:layout>
        <c:manualLayout>
          <c:layoutTarget val="inner"/>
          <c:xMode val="edge"/>
          <c:yMode val="edge"/>
          <c:x val="2.321113124108606E-2"/>
          <c:y val="4.5093012003391934E-2"/>
          <c:w val="0.95357773751782793"/>
          <c:h val="0.72437388659479951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chemeClr val="accent1">
                <a:lumMod val="75000"/>
                <a:alpha val="68000"/>
              </a:schemeClr>
            </a:solidFill>
          </c:spPr>
          <c:dLbls>
            <c:delete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Лист1!$B$2:$B$5</c:f>
              <c:numCache>
                <c:formatCode>#,##0</c:formatCode>
                <c:ptCount val="4"/>
                <c:pt idx="0">
                  <c:v>434.4</c:v>
                </c:pt>
                <c:pt idx="1">
                  <c:v>495.7</c:v>
                </c:pt>
                <c:pt idx="2">
                  <c:v>1080.3</c:v>
                </c:pt>
                <c:pt idx="3">
                  <c:v>446.6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rgbClr val="FFC000">
                <a:alpha val="68000"/>
              </a:srgbClr>
            </a:solidFill>
          </c:spPr>
          <c:dLbls>
            <c:delete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Лист1!$C$2:$C$5</c:f>
              <c:numCache>
                <c:formatCode>#,##0</c:formatCode>
                <c:ptCount val="4"/>
                <c:pt idx="0">
                  <c:v>1304.9000000000001</c:v>
                </c:pt>
                <c:pt idx="1">
                  <c:v>1370.8</c:v>
                </c:pt>
                <c:pt idx="2">
                  <c:v>2087.3000000000002</c:v>
                </c:pt>
                <c:pt idx="3">
                  <c:v>2549.6999999999998</c:v>
                </c:pt>
              </c:numCache>
            </c:numRef>
          </c:val>
        </c:ser>
        <c:dLbls>
          <c:showVal val="1"/>
        </c:dLbls>
        <c:gapWidth val="93"/>
        <c:overlap val="100"/>
        <c:axId val="149851136"/>
        <c:axId val="151298816"/>
      </c:barChart>
      <c:catAx>
        <c:axId val="14985113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2000" b="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151298816"/>
        <c:crosses val="autoZero"/>
        <c:auto val="1"/>
        <c:lblAlgn val="ctr"/>
        <c:lblOffset val="100"/>
      </c:catAx>
      <c:valAx>
        <c:axId val="151298816"/>
        <c:scaling>
          <c:orientation val="minMax"/>
          <c:max val="3500"/>
          <c:min val="0"/>
        </c:scaling>
        <c:axPos val="l"/>
        <c:numFmt formatCode="#,##0" sourceLinked="1"/>
        <c:majorTickMark val="none"/>
        <c:tickLblPos val="none"/>
        <c:crossAx val="149851136"/>
        <c:crosses val="autoZero"/>
        <c:crossBetween val="between"/>
      </c:valAx>
      <c:spPr>
        <a:noFill/>
        <a:ln w="25400">
          <a:noFill/>
        </a:ln>
        <a:effectLst>
          <a:outerShdw blurRad="50800" dist="50800" dir="5400000" algn="ctr" rotWithShape="0">
            <a:srgbClr val="000000">
              <a:alpha val="49000"/>
            </a:srgbClr>
          </a:outerShdw>
        </a:effectLst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6214806411143707E-3"/>
          <c:y val="2.926892545510875E-2"/>
          <c:w val="0.47299823265649477"/>
          <c:h val="0.9080119485696582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добыча полезных ископаемых</c:v>
                </c:pt>
                <c:pt idx="1">
                  <c:v>обрабатывающие производства</c:v>
                </c:pt>
                <c:pt idx="2">
                  <c:v>обеспечение электрической энергией, газом </c:v>
                </c:pt>
                <c:pt idx="3">
                  <c:v>транспортировка и хранение</c:v>
                </c:pt>
                <c:pt idx="4">
                  <c:v>образование</c:v>
                </c:pt>
                <c:pt idx="5">
                  <c:v>деятельность в области здравоохранения и социальных услуг</c:v>
                </c:pt>
                <c:pt idx="6">
                  <c:v>деятельность в области культуры, спорта и развлечений</c:v>
                </c:pt>
                <c:pt idx="7">
                  <c:v>прочие</c:v>
                </c:pt>
              </c:strCache>
            </c:strRef>
          </c:cat>
          <c:val>
            <c:numRef>
              <c:f>Лист1!$B$2:$B$9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 год2</c:v>
                </c:pt>
              </c:strCache>
            </c:strRef>
          </c:tx>
          <c:dLbls>
            <c:txPr>
              <a:bodyPr/>
              <a:lstStyle/>
              <a:p>
                <a:pPr>
                  <a:defRPr sz="1200"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добыча полезных ископаемых</c:v>
                </c:pt>
                <c:pt idx="1">
                  <c:v>обрабатывающие производства</c:v>
                </c:pt>
                <c:pt idx="2">
                  <c:v>обеспечение электрической энергией, газом </c:v>
                </c:pt>
                <c:pt idx="3">
                  <c:v>транспортировка и хранение</c:v>
                </c:pt>
                <c:pt idx="4">
                  <c:v>образование</c:v>
                </c:pt>
                <c:pt idx="5">
                  <c:v>деятельность в области здравоохранения и социальных услуг</c:v>
                </c:pt>
                <c:pt idx="6">
                  <c:v>деятельность в области культуры, спорта и развлечений</c:v>
                </c:pt>
                <c:pt idx="7">
                  <c:v>прочие</c:v>
                </c:pt>
              </c:strCache>
            </c:strRef>
          </c:cat>
          <c:val>
            <c:numRef>
              <c:f>Лист1!$C$2:$C$9</c:f>
              <c:numCache>
                <c:formatCode>#,##0</c:formatCode>
                <c:ptCount val="8"/>
                <c:pt idx="0">
                  <c:v>132.05066199999999</c:v>
                </c:pt>
                <c:pt idx="1">
                  <c:v>21.841472</c:v>
                </c:pt>
                <c:pt idx="2">
                  <c:v>14.285550000000002</c:v>
                </c:pt>
                <c:pt idx="3">
                  <c:v>43.974589000000002</c:v>
                </c:pt>
                <c:pt idx="4">
                  <c:v>8.9628420000000215</c:v>
                </c:pt>
                <c:pt idx="5">
                  <c:v>7.7523159999999907</c:v>
                </c:pt>
                <c:pt idx="6">
                  <c:v>10.982840000000019</c:v>
                </c:pt>
                <c:pt idx="7">
                  <c:v>43.577024999999999</c:v>
                </c:pt>
              </c:numCache>
            </c:numRef>
          </c:val>
        </c:ser>
        <c:firstSliceAng val="183"/>
        <c:holeSize val="50"/>
      </c:doughnutChart>
    </c:plotArea>
    <c:legend>
      <c:legendPos val="r"/>
      <c:layout>
        <c:manualLayout>
          <c:xMode val="edge"/>
          <c:yMode val="edge"/>
          <c:x val="0.51402221141750215"/>
          <c:y val="3.7300924391023622E-2"/>
          <c:w val="0.47184418564567304"/>
          <c:h val="0.96269907560897905"/>
        </c:manualLayout>
      </c:layout>
      <c:txPr>
        <a:bodyPr/>
        <a:lstStyle/>
        <a:p>
          <a:pPr>
            <a:defRPr sz="1000">
              <a:latin typeface="Tahoma" pitchFamily="34" charset="0"/>
              <a:ea typeface="Tahoma" pitchFamily="34" charset="0"/>
              <a:cs typeface="Tahoma" pitchFamily="34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816347550602247"/>
          <c:y val="6.0714572031747079E-2"/>
          <c:w val="0.82253761285142468"/>
          <c:h val="0.7876225481596380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 cap="rnd">
              <a:round/>
            </a:ln>
            <a:effectLst>
              <a:innerShdw blurRad="63500" dist="50800" dir="13500000">
                <a:schemeClr val="bg2">
                  <a:alpha val="50000"/>
                </a:schemeClr>
              </a:innerShdw>
            </a:effectLst>
            <a:scene3d>
              <a:camera prst="orthographicFront"/>
              <a:lightRig rig="balanced" dir="t">
                <a:rot lat="0" lon="0" rev="1800000"/>
              </a:lightRig>
            </a:scene3d>
            <a:sp3d prstMaterial="dkEdge">
              <a:bevelT w="19050"/>
              <a:bevelB/>
            </a:sp3d>
          </c:spPr>
          <c:dPt>
            <c:idx val="0"/>
            <c:spPr>
              <a:solidFill>
                <a:srgbClr val="92D050">
                  <a:lumMod val="75000"/>
                  <a:alpha val="68000"/>
                </a:srgbClr>
              </a:solidFill>
              <a:ln cap="rnd">
                <a:round/>
              </a:ln>
              <a:effectLst>
                <a:innerShdw blurRad="63500" dist="50800" dir="13500000">
                  <a:schemeClr val="bg2">
                    <a:alpha val="50000"/>
                  </a:schemeClr>
                </a:innerShdw>
              </a:effectLst>
              <a:scene3d>
                <a:camera prst="orthographicFront"/>
                <a:lightRig rig="balanced" dir="t">
                  <a:rot lat="0" lon="0" rev="1800000"/>
                </a:lightRig>
              </a:scene3d>
              <a:sp3d prstMaterial="dkEdge">
                <a:bevelT w="19050"/>
                <a:bevelB/>
              </a:sp3d>
            </c:spPr>
          </c:dPt>
          <c:dPt>
            <c:idx val="1"/>
            <c:spPr>
              <a:solidFill>
                <a:srgbClr val="F7EEB4">
                  <a:lumMod val="50000"/>
                  <a:alpha val="67000"/>
                </a:srgbClr>
              </a:solidFill>
              <a:ln cap="rnd">
                <a:round/>
              </a:ln>
              <a:effectLst>
                <a:innerShdw blurRad="63500" dist="50800" dir="13500000">
                  <a:schemeClr val="bg2">
                    <a:alpha val="50000"/>
                  </a:schemeClr>
                </a:innerShdw>
              </a:effectLst>
              <a:scene3d>
                <a:camera prst="orthographicFront"/>
                <a:lightRig rig="balanced" dir="t">
                  <a:rot lat="0" lon="0" rev="1800000"/>
                </a:lightRig>
              </a:scene3d>
              <a:sp3d prstMaterial="dkEdge">
                <a:bevelT w="19050"/>
                <a:bevelB/>
              </a:sp3d>
            </c:spPr>
          </c:dPt>
          <c:dPt>
            <c:idx val="3"/>
            <c:spPr>
              <a:solidFill>
                <a:srgbClr val="F78DBD">
                  <a:alpha val="68000"/>
                </a:srgbClr>
              </a:solidFill>
              <a:ln cap="rnd">
                <a:round/>
              </a:ln>
              <a:effectLst>
                <a:innerShdw blurRad="63500" dist="50800" dir="13500000">
                  <a:schemeClr val="bg2">
                    <a:alpha val="50000"/>
                  </a:schemeClr>
                </a:innerShdw>
              </a:effectLst>
              <a:scene3d>
                <a:camera prst="orthographicFront"/>
                <a:lightRig rig="balanced" dir="t">
                  <a:rot lat="0" lon="0" rev="1800000"/>
                </a:lightRig>
              </a:scene3d>
              <a:sp3d prstMaterial="dkEdge">
                <a:bevelT w="19050"/>
                <a:bevelB/>
              </a:sp3d>
            </c:spPr>
          </c:dPt>
          <c:dPt>
            <c:idx val="4"/>
            <c:spPr>
              <a:noFill/>
              <a:ln cap="rnd">
                <a:round/>
              </a:ln>
              <a:effectLst>
                <a:innerShdw blurRad="63500" dist="50800" dir="13500000">
                  <a:schemeClr val="bg2">
                    <a:alpha val="50000"/>
                  </a:schemeClr>
                </a:innerShdw>
              </a:effectLst>
              <a:scene3d>
                <a:camera prst="orthographicFront"/>
                <a:lightRig rig="balanced" dir="t">
                  <a:rot lat="0" lon="0" rev="1800000"/>
                </a:lightRig>
              </a:scene3d>
              <a:sp3d prstMaterial="dkEdge">
                <a:bevelT w="19050"/>
                <a:bevelB/>
              </a:sp3d>
            </c:spPr>
          </c:dPt>
          <c:cat>
            <c:strRef>
              <c:f>Лист1!$A$2:$A$7</c:f>
              <c:strCache>
                <c:ptCount val="5"/>
                <c:pt idx="0">
                  <c:v>жкх</c:v>
                </c:pt>
                <c:pt idx="1">
                  <c:v>дороги</c:v>
                </c:pt>
                <c:pt idx="2">
                  <c:v>соц защита</c:v>
                </c:pt>
                <c:pt idx="3">
                  <c:v>образов</c:v>
                </c:pt>
                <c:pt idx="4">
                  <c:v>всего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20000</c:v>
                </c:pt>
                <c:pt idx="1">
                  <c:v>9000</c:v>
                </c:pt>
                <c:pt idx="2">
                  <c:v>3000.1</c:v>
                </c:pt>
                <c:pt idx="3">
                  <c:v>1000</c:v>
                </c:pt>
                <c:pt idx="4">
                  <c:v>33000</c:v>
                </c:pt>
              </c:numCache>
            </c:numRef>
          </c:val>
        </c:ser>
        <c:firstSliceAng val="18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9"/>
  <c:chart>
    <c:autoTitleDeleted val="1"/>
    <c:plotArea>
      <c:layout>
        <c:manualLayout>
          <c:layoutTarget val="inner"/>
          <c:xMode val="edge"/>
          <c:yMode val="edge"/>
          <c:x val="2.321113124108606E-2"/>
          <c:y val="4.5093012003391934E-2"/>
          <c:w val="0.95357773751782793"/>
          <c:h val="0.72437388659479984"/>
        </c:manualLayout>
      </c:layout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текущий ремонт</c:v>
                </c:pt>
              </c:strCache>
            </c:strRef>
          </c:tx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2021</c:v>
                </c:pt>
              </c:numCache>
            </c:numRef>
          </c:cat>
          <c:val>
            <c:numRef>
              <c:f>Лист1!$B$2:$B$3</c:f>
              <c:numCache>
                <c:formatCode>#,##0</c:formatCode>
                <c:ptCount val="2"/>
                <c:pt idx="0">
                  <c:v>813</c:v>
                </c:pt>
                <c:pt idx="1">
                  <c:v>636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содержание дорог</c:v>
                </c:pt>
              </c:strCache>
            </c:strRef>
          </c:tx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2021</c:v>
                </c:pt>
              </c:numCache>
            </c:numRef>
          </c:cat>
          <c:val>
            <c:numRef>
              <c:f>Лист1!$C$2:$C$3</c:f>
              <c:numCache>
                <c:formatCode>#,##0</c:formatCode>
                <c:ptCount val="2"/>
                <c:pt idx="0">
                  <c:v>991</c:v>
                </c:pt>
                <c:pt idx="1">
                  <c:v>587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строительство</c:v>
                </c:pt>
              </c:strCache>
            </c:strRef>
          </c:tx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2021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927.4</c:v>
                </c:pt>
                <c:pt idx="1">
                  <c:v>893</c:v>
                </c:pt>
              </c:numCache>
            </c:numRef>
          </c:val>
        </c:ser>
        <c:dLbls>
          <c:showVal val="1"/>
        </c:dLbls>
        <c:gapWidth val="93"/>
        <c:overlap val="100"/>
        <c:axId val="169061760"/>
        <c:axId val="167256448"/>
      </c:barChart>
      <c:catAx>
        <c:axId val="169061760"/>
        <c:scaling>
          <c:orientation val="minMax"/>
        </c:scaling>
        <c:axPos val="l"/>
        <c:numFmt formatCode="General" sourceLinked="1"/>
        <c:majorTickMark val="none"/>
        <c:tickLblPos val="nextTo"/>
        <c:crossAx val="167256448"/>
        <c:crosses val="autoZero"/>
        <c:auto val="1"/>
        <c:lblAlgn val="ctr"/>
        <c:lblOffset val="100"/>
      </c:catAx>
      <c:valAx>
        <c:axId val="167256448"/>
        <c:scaling>
          <c:orientation val="minMax"/>
          <c:max val="3500"/>
          <c:min val="0"/>
        </c:scaling>
        <c:axPos val="b"/>
        <c:numFmt formatCode="#,##0" sourceLinked="1"/>
        <c:majorTickMark val="none"/>
        <c:tickLblPos val="none"/>
        <c:crossAx val="16906176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2422567198075572E-2"/>
          <c:y val="7.5602678621756163E-3"/>
          <c:w val="0.84121830596602298"/>
          <c:h val="0.9764801109160722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 cap="rnd">
              <a:round/>
            </a:ln>
            <a:effectLst>
              <a:innerShdw blurRad="63500" dist="50800" dir="13500000">
                <a:schemeClr val="bg2">
                  <a:alpha val="50000"/>
                </a:schemeClr>
              </a:innerShdw>
            </a:effectLst>
            <a:scene3d>
              <a:camera prst="orthographicFront"/>
              <a:lightRig rig="balanced" dir="t">
                <a:rot lat="0" lon="0" rev="1800000"/>
              </a:lightRig>
            </a:scene3d>
            <a:sp3d prstMaterial="dkEdge">
              <a:bevelT w="19050"/>
              <a:bevelB/>
            </a:sp3d>
          </c:spPr>
          <c:dPt>
            <c:idx val="0"/>
            <c:spPr>
              <a:solidFill>
                <a:srgbClr val="92D050">
                  <a:lumMod val="75000"/>
                  <a:alpha val="68000"/>
                </a:srgbClr>
              </a:solidFill>
              <a:ln cap="rnd">
                <a:round/>
              </a:ln>
              <a:effectLst>
                <a:innerShdw blurRad="63500" dist="50800" dir="13500000">
                  <a:schemeClr val="bg2">
                    <a:alpha val="50000"/>
                  </a:schemeClr>
                </a:innerShdw>
              </a:effectLst>
              <a:scene3d>
                <a:camera prst="orthographicFront"/>
                <a:lightRig rig="balanced" dir="t">
                  <a:rot lat="0" lon="0" rev="1800000"/>
                </a:lightRig>
              </a:scene3d>
              <a:sp3d prstMaterial="dkEdge">
                <a:bevelT w="19050"/>
                <a:bevelB/>
              </a:sp3d>
            </c:spPr>
          </c:dPt>
          <c:dPt>
            <c:idx val="1"/>
            <c:spPr>
              <a:solidFill>
                <a:srgbClr val="F7EEB4">
                  <a:lumMod val="50000"/>
                  <a:alpha val="67000"/>
                </a:srgbClr>
              </a:solidFill>
              <a:ln cap="rnd">
                <a:round/>
              </a:ln>
              <a:effectLst>
                <a:innerShdw blurRad="63500" dist="50800" dir="13500000">
                  <a:schemeClr val="bg2">
                    <a:alpha val="50000"/>
                  </a:schemeClr>
                </a:innerShdw>
              </a:effectLst>
              <a:scene3d>
                <a:camera prst="orthographicFront"/>
                <a:lightRig rig="balanced" dir="t">
                  <a:rot lat="0" lon="0" rev="1800000"/>
                </a:lightRig>
              </a:scene3d>
              <a:sp3d prstMaterial="dkEdge">
                <a:bevelT w="19050"/>
                <a:bevelB/>
              </a:sp3d>
            </c:spPr>
          </c:dPt>
          <c:dPt>
            <c:idx val="2"/>
            <c:spPr>
              <a:solidFill>
                <a:schemeClr val="tx1">
                  <a:lumMod val="25000"/>
                  <a:lumOff val="75000"/>
                </a:schemeClr>
              </a:solidFill>
              <a:ln cap="rnd">
                <a:round/>
              </a:ln>
              <a:effectLst>
                <a:innerShdw blurRad="63500" dist="50800" dir="13500000">
                  <a:schemeClr val="bg2">
                    <a:alpha val="50000"/>
                  </a:schemeClr>
                </a:innerShdw>
              </a:effectLst>
              <a:scene3d>
                <a:camera prst="orthographicFront"/>
                <a:lightRig rig="balanced" dir="t">
                  <a:rot lat="0" lon="0" rev="1800000"/>
                </a:lightRig>
              </a:scene3d>
              <a:sp3d prstMaterial="dkEdge">
                <a:bevelT w="19050"/>
                <a:bevelB/>
              </a:sp3d>
            </c:spPr>
          </c:dPt>
          <c:dPt>
            <c:idx val="3"/>
            <c:spPr>
              <a:solidFill>
                <a:srgbClr val="F78DBD">
                  <a:alpha val="68000"/>
                </a:srgbClr>
              </a:solidFill>
              <a:ln cap="rnd">
                <a:round/>
              </a:ln>
              <a:effectLst>
                <a:innerShdw blurRad="63500" dist="50800" dir="13500000">
                  <a:schemeClr val="bg2">
                    <a:alpha val="50000"/>
                  </a:schemeClr>
                </a:innerShdw>
              </a:effectLst>
              <a:scene3d>
                <a:camera prst="orthographicFront"/>
                <a:lightRig rig="balanced" dir="t">
                  <a:rot lat="0" lon="0" rev="1800000"/>
                </a:lightRig>
              </a:scene3d>
              <a:sp3d prstMaterial="dkEdge">
                <a:bevelT w="19050"/>
                <a:bevelB/>
              </a:sp3d>
            </c:spPr>
          </c:dPt>
          <c:dPt>
            <c:idx val="4"/>
            <c:spPr>
              <a:noFill/>
              <a:ln cap="rnd">
                <a:round/>
              </a:ln>
              <a:effectLst>
                <a:innerShdw blurRad="63500" dist="50800" dir="13500000">
                  <a:schemeClr val="bg2">
                    <a:alpha val="50000"/>
                  </a:schemeClr>
                </a:innerShdw>
              </a:effectLst>
              <a:scene3d>
                <a:camera prst="orthographicFront"/>
                <a:lightRig rig="balanced" dir="t">
                  <a:rot lat="0" lon="0" rev="1800000"/>
                </a:lightRig>
              </a:scene3d>
              <a:sp3d prstMaterial="dkEdge">
                <a:bevelT w="19050"/>
                <a:bevelB/>
              </a:sp3d>
            </c:spPr>
          </c:dPt>
          <c:cat>
            <c:strRef>
              <c:f>Лист1!$A$2:$A$7</c:f>
              <c:strCache>
                <c:ptCount val="5"/>
                <c:pt idx="0">
                  <c:v>жкх</c:v>
                </c:pt>
                <c:pt idx="1">
                  <c:v>дороги</c:v>
                </c:pt>
                <c:pt idx="2">
                  <c:v>соц защита</c:v>
                </c:pt>
                <c:pt idx="3">
                  <c:v>образов</c:v>
                </c:pt>
                <c:pt idx="4">
                  <c:v>всего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2500</c:v>
                </c:pt>
                <c:pt idx="1">
                  <c:v>900</c:v>
                </c:pt>
                <c:pt idx="2">
                  <c:v>6500</c:v>
                </c:pt>
                <c:pt idx="3">
                  <c:v>23000</c:v>
                </c:pt>
                <c:pt idx="4">
                  <c:v>33000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5"/>
                <c:pt idx="0">
                  <c:v>жкх</c:v>
                </c:pt>
                <c:pt idx="1">
                  <c:v>дороги</c:v>
                </c:pt>
                <c:pt idx="2">
                  <c:v>соц защита</c:v>
                </c:pt>
                <c:pt idx="3">
                  <c:v>образов</c:v>
                </c:pt>
                <c:pt idx="4">
                  <c:v>всего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firstSliceAng val="18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3.5405131774231893E-2"/>
          <c:y val="9.5025357611391567E-2"/>
          <c:w val="0.88403194374547989"/>
          <c:h val="0.8264761994190817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</a:t>
                    </a:r>
                    <a:r>
                      <a:rPr lang="ru-RU" baseline="0" dirty="0" smtClean="0"/>
                      <a:t> 147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</a:t>
                    </a:r>
                    <a:r>
                      <a:rPr lang="ru-RU" baseline="0" dirty="0" smtClean="0"/>
                      <a:t> 478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3.8000781817166492E-3"/>
                  <c:y val="-1.3684967461259124E-2"/>
                </c:manualLayout>
              </c:layout>
              <c:showVal val="1"/>
            </c:dLbl>
            <c:dLbl>
              <c:idx val="3"/>
              <c:layout>
                <c:manualLayout>
                  <c:x val="0.12695692695284252"/>
                  <c:y val="0.1252303569972169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 366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5147</c:v>
                </c:pt>
                <c:pt idx="1">
                  <c:v>6478</c:v>
                </c:pt>
                <c:pt idx="2">
                  <c:v>589</c:v>
                </c:pt>
                <c:pt idx="3">
                  <c:v>1366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9.374969433168694E-3"/>
          <c:y val="0"/>
          <c:w val="0.99062487814013134"/>
          <c:h val="1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-1.1281764495347185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105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layout>
                <c:manualLayout>
                  <c:x val="-2.8409090909090932E-3"/>
                  <c:y val="-7.7994352632583487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1100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1100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1334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1334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</a:t>
                    </a:r>
                    <a:r>
                      <a:rPr lang="ru-RU" baseline="0" dirty="0" smtClean="0"/>
                      <a:t> 339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4000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spPr>
            <a:solidFill>
              <a:schemeClr val="accent1"/>
            </a:solidFill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5702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5000</c:v>
                </c:pt>
              </c:numCache>
            </c:numRef>
          </c:val>
        </c:ser>
        <c:overlap val="100"/>
        <c:axId val="164633600"/>
        <c:axId val="164647680"/>
      </c:barChart>
      <c:catAx>
        <c:axId val="164633600"/>
        <c:scaling>
          <c:orientation val="minMax"/>
        </c:scaling>
        <c:delete val="1"/>
        <c:axPos val="b"/>
        <c:tickLblPos val="none"/>
        <c:crossAx val="164647680"/>
        <c:crosses val="autoZero"/>
        <c:auto val="1"/>
        <c:lblAlgn val="ctr"/>
        <c:lblOffset val="100"/>
      </c:catAx>
      <c:valAx>
        <c:axId val="164647680"/>
        <c:scaling>
          <c:orientation val="minMax"/>
        </c:scaling>
        <c:delete val="1"/>
        <c:axPos val="l"/>
        <c:numFmt formatCode="General" sourceLinked="1"/>
        <c:tickLblPos val="none"/>
        <c:crossAx val="16463360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5.6142241928496844E-2"/>
          <c:y val="1.2622745181043062E-2"/>
          <c:w val="0.94185880331184502"/>
          <c:h val="0.94030577799047965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82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124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208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350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215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400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710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450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Ряд 6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</a:t>
                    </a:r>
                    <a:r>
                      <a:rPr lang="ru-RU" baseline="0" smtClean="0"/>
                      <a:t> 207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900</c:v>
                </c:pt>
              </c:numCache>
            </c:numRef>
          </c:val>
        </c:ser>
        <c:overlap val="100"/>
        <c:axId val="164820480"/>
        <c:axId val="164822016"/>
      </c:barChart>
      <c:catAx>
        <c:axId val="164820480"/>
        <c:scaling>
          <c:orientation val="minMax"/>
        </c:scaling>
        <c:delete val="1"/>
        <c:axPos val="b"/>
        <c:tickLblPos val="none"/>
        <c:crossAx val="164822016"/>
        <c:crosses val="autoZero"/>
        <c:auto val="1"/>
        <c:lblAlgn val="ctr"/>
        <c:lblOffset val="100"/>
      </c:catAx>
      <c:valAx>
        <c:axId val="164822016"/>
        <c:scaling>
          <c:orientation val="minMax"/>
        </c:scaling>
        <c:delete val="1"/>
        <c:axPos val="l"/>
        <c:numFmt formatCode="General" sourceLinked="1"/>
        <c:tickLblPos val="none"/>
        <c:crossAx val="16482048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4115765778267661"/>
          <c:y val="5.888114037014963E-3"/>
          <c:w val="0.63638021680002133"/>
          <c:h val="0.7637762560133287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0.23861536193058916"/>
                  <c:y val="-0.14631508483255773"/>
                </c:manualLayout>
              </c:layout>
              <c:showVal val="1"/>
            </c:dLbl>
            <c:dLbl>
              <c:idx val="1"/>
              <c:layout>
                <c:manualLayout>
                  <c:x val="0.20240253234690544"/>
                  <c:y val="-9.2011092988675505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1517</c:v>
                </c:pt>
                <c:pt idx="1">
                  <c:v>1170</c:v>
                </c:pt>
                <c:pt idx="2">
                  <c:v>124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"/>
          <c:y val="3.9344262295081971E-2"/>
          <c:w val="1"/>
          <c:h val="0.93180327868852952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baseline="0" dirty="0" smtClean="0"/>
                      <a:t>2 096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3096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layout>
                <c:manualLayout>
                  <c:x val="-9.5121811447504302E-3"/>
                  <c:y val="-0.2715414846141262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36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1700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>
                <c:manualLayout>
                  <c:x val="-1.5853680762794232E-2"/>
                  <c:y val="0.1547540983606557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476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600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dLbls>
            <c:dLbl>
              <c:idx val="0"/>
              <c:layout>
                <c:manualLayout>
                  <c:x val="-1.2282542210932458E-2"/>
                  <c:y val="6.432841888829184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81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400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dLbls>
            <c:dLbl>
              <c:idx val="0"/>
              <c:layout>
                <c:manualLayout>
                  <c:x val="-9.7124031198138547E-3"/>
                  <c:y val="4.883983270637166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61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270</c:v>
                </c:pt>
              </c:numCache>
            </c:numRef>
          </c:val>
        </c:ser>
        <c:overlap val="100"/>
        <c:axId val="165085952"/>
        <c:axId val="165087488"/>
      </c:barChart>
      <c:catAx>
        <c:axId val="165085952"/>
        <c:scaling>
          <c:orientation val="minMax"/>
        </c:scaling>
        <c:delete val="1"/>
        <c:axPos val="b"/>
        <c:tickLblPos val="none"/>
        <c:crossAx val="165087488"/>
        <c:crosses val="autoZero"/>
        <c:auto val="1"/>
        <c:lblAlgn val="ctr"/>
        <c:lblOffset val="100"/>
      </c:catAx>
      <c:valAx>
        <c:axId val="165087488"/>
        <c:scaling>
          <c:orientation val="minMax"/>
        </c:scaling>
        <c:delete val="1"/>
        <c:axPos val="l"/>
        <c:numFmt formatCode="General" sourceLinked="1"/>
        <c:tickLblPos val="none"/>
        <c:crossAx val="16508595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4.1653642624343158E-2"/>
          <c:y val="5.0691902647050618E-2"/>
          <c:w val="0.86308798421591559"/>
          <c:h val="0.843511921180433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2094</c:v>
                </c:pt>
                <c:pt idx="1">
                  <c:v>180</c:v>
                </c:pt>
                <c:pt idx="2">
                  <c:v>476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"/>
          <c:y val="2.6286474710035354E-2"/>
          <c:w val="1"/>
          <c:h val="0.96529425010440084"/>
        </c:manualLayout>
      </c:layout>
      <c:barChart>
        <c:barDir val="col"/>
        <c:grouping val="stacked"/>
        <c:ser>
          <c:idx val="1"/>
          <c:order val="0"/>
          <c:tx>
            <c:strRef>
              <c:f>Лист1!$B$1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</a:t>
                    </a:r>
                    <a:r>
                      <a:rPr lang="ru-RU" dirty="0" smtClean="0"/>
                      <a:t>6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700</c:v>
                </c:pt>
              </c:numCache>
            </c:numRef>
          </c:val>
        </c:ser>
        <c:ser>
          <c:idx val="2"/>
          <c:order val="1"/>
          <c:tx>
            <c:strRef>
              <c:f>Лист1!$C$1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>
                <c:manualLayout>
                  <c:x val="6.6651394575469279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265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1265</c:v>
                </c:pt>
              </c:numCache>
            </c:numRef>
          </c:val>
        </c:ser>
        <c:ser>
          <c:idx val="3"/>
          <c:order val="2"/>
          <c:tx>
            <c:strRef>
              <c:f>Лист1!$D$1</c:f>
              <c:strCache>
                <c:ptCount val="1"/>
                <c:pt idx="0">
                  <c:v>Ряд 4</c:v>
                </c:pt>
              </c:strCache>
            </c:strRef>
          </c:tx>
          <c:dLbls>
            <c:dLbl>
              <c:idx val="0"/>
              <c:layout>
                <c:manualLayout>
                  <c:x val="9.9382327699687866E-3"/>
                  <c:y val="-2.08234499373656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1</a:t>
                    </a:r>
                    <a:r>
                      <a:rPr lang="ru-RU" dirty="0" smtClean="0"/>
                      <a:t> 203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11203</c:v>
                </c:pt>
              </c:numCache>
            </c:numRef>
          </c:val>
        </c:ser>
        <c:overlap val="100"/>
        <c:axId val="165254272"/>
        <c:axId val="165255808"/>
      </c:barChart>
      <c:catAx>
        <c:axId val="165254272"/>
        <c:scaling>
          <c:orientation val="minMax"/>
        </c:scaling>
        <c:delete val="1"/>
        <c:axPos val="b"/>
        <c:tickLblPos val="none"/>
        <c:crossAx val="165255808"/>
        <c:crosses val="autoZero"/>
        <c:auto val="1"/>
        <c:lblAlgn val="ctr"/>
        <c:lblOffset val="100"/>
      </c:catAx>
      <c:valAx>
        <c:axId val="165255808"/>
        <c:scaling>
          <c:orientation val="minMax"/>
        </c:scaling>
        <c:delete val="1"/>
        <c:axPos val="l"/>
        <c:numFmt formatCode="General" sourceLinked="1"/>
        <c:tickLblPos val="none"/>
        <c:crossAx val="16525427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1.29776693875696E-2"/>
          <c:y val="2.926892545510875E-2"/>
          <c:w val="0.47299823265649477"/>
          <c:h val="0.9080119485696582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добыча полезных ископаемых</c:v>
                </c:pt>
                <c:pt idx="1">
                  <c:v>обрабатывающие производства</c:v>
                </c:pt>
                <c:pt idx="2">
                  <c:v>обеспечение электрической энергией, газом </c:v>
                </c:pt>
                <c:pt idx="3">
                  <c:v>водоснабжение; водоотведение, организация  сбора и утилизации отходов</c:v>
                </c:pt>
                <c:pt idx="4">
                  <c:v>торговля оптовая и розничная; ремонт автотранспортных средств и мотоциклов</c:v>
                </c:pt>
                <c:pt idx="5">
                  <c:v>деятельность в области здравоохранения и социальных услуг</c:v>
                </c:pt>
                <c:pt idx="6">
                  <c:v>прочие</c:v>
                </c:pt>
              </c:strCache>
            </c:strRef>
          </c:cat>
          <c:val>
            <c:numRef>
              <c:f>Лист1!$B$2:$B$8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 год2</c:v>
                </c:pt>
              </c:strCache>
            </c:strRef>
          </c:tx>
          <c:dLbls>
            <c:txPr>
              <a:bodyPr/>
              <a:lstStyle/>
              <a:p>
                <a:pPr>
                  <a:defRPr sz="1200"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добыча полезных ископаемых</c:v>
                </c:pt>
                <c:pt idx="1">
                  <c:v>обрабатывающие производства</c:v>
                </c:pt>
                <c:pt idx="2">
                  <c:v>обеспечение электрической энергией, газом </c:v>
                </c:pt>
                <c:pt idx="3">
                  <c:v>водоснабжение; водоотведение, организация  сбора и утилизации отходов</c:v>
                </c:pt>
                <c:pt idx="4">
                  <c:v>торговля оптовая и розничная; ремонт автотранспортных средств и мотоциклов</c:v>
                </c:pt>
                <c:pt idx="5">
                  <c:v>деятельность в области здравоохранения и социальных услуг</c:v>
                </c:pt>
                <c:pt idx="6">
                  <c:v>прочие</c:v>
                </c:pt>
              </c:strCache>
            </c:strRef>
          </c:cat>
          <c:val>
            <c:numRef>
              <c:f>Лист1!$C$2:$C$8</c:f>
              <c:numCache>
                <c:formatCode>#,##0</c:formatCode>
                <c:ptCount val="7"/>
                <c:pt idx="0">
                  <c:v>161.66630000000001</c:v>
                </c:pt>
                <c:pt idx="1">
                  <c:v>422.45099999999945</c:v>
                </c:pt>
                <c:pt idx="2">
                  <c:v>52.941000000000003</c:v>
                </c:pt>
                <c:pt idx="3">
                  <c:v>76.606999999999999</c:v>
                </c:pt>
                <c:pt idx="4">
                  <c:v>417.76900000000001</c:v>
                </c:pt>
                <c:pt idx="5">
                  <c:v>11.814</c:v>
                </c:pt>
                <c:pt idx="6">
                  <c:v>56</c:v>
                </c:pt>
              </c:numCache>
            </c:numRef>
          </c:val>
        </c:ser>
        <c:firstSliceAng val="183"/>
        <c:holeSize val="50"/>
      </c:doughnutChart>
    </c:plotArea>
    <c:legend>
      <c:legendPos val="r"/>
      <c:layout>
        <c:manualLayout>
          <c:xMode val="edge"/>
          <c:yMode val="edge"/>
          <c:x val="0.51402221141750215"/>
          <c:y val="3.7300924391023622E-2"/>
          <c:w val="0.47184418564567326"/>
          <c:h val="0.9626990756089796"/>
        </c:manualLayout>
      </c:layout>
      <c:txPr>
        <a:bodyPr/>
        <a:lstStyle/>
        <a:p>
          <a:pPr>
            <a:defRPr sz="1000">
              <a:latin typeface="Tahoma" pitchFamily="34" charset="0"/>
              <a:ea typeface="Tahoma" pitchFamily="34" charset="0"/>
              <a:cs typeface="Tahoma" pitchFamily="34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9.5733165985985566E-2"/>
          <c:y val="0.10525993595492482"/>
          <c:w val="0.80853366802802906"/>
          <c:h val="0.7894801280901495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9.3538908284432315E-2"/>
                  <c:y val="7.0159118459365869E-3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17</c:v>
                </c:pt>
                <c:pt idx="1">
                  <c:v>168</c:v>
                </c:pt>
                <c:pt idx="2">
                  <c:v>1319</c:v>
                </c:pt>
              </c:numCache>
            </c:numRef>
          </c:val>
        </c:ser>
        <c:firstSliceAng val="2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5.3517969100855413E-2"/>
          <c:y val="0.1383082561249592"/>
          <c:w val="0.87200629911607264"/>
          <c:h val="0.8393258367787672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5.1915843620671545E-2"/>
                  <c:y val="7.1070146332042949E-2"/>
                </c:manualLayout>
              </c:layout>
              <c:showVal val="1"/>
            </c:dLbl>
            <c:dLbl>
              <c:idx val="1"/>
              <c:layout>
                <c:manualLayout>
                  <c:x val="-7.8559964759706974E-2"/>
                  <c:y val="0.1686525756586256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164</a:t>
                    </a:r>
                    <a:endParaRPr lang="en-US" dirty="0"/>
                  </a:p>
                </c:rich>
              </c:tx>
              <c:showVal val="1"/>
            </c:dLbl>
            <c:numFmt formatCode="#,##0" sourceLinked="0"/>
            <c:showVal val="1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0</c:formatCode>
                <c:ptCount val="4"/>
                <c:pt idx="0">
                  <c:v>344</c:v>
                </c:pt>
                <c:pt idx="1">
                  <c:v>164</c:v>
                </c:pt>
                <c:pt idx="2">
                  <c:v>14</c:v>
                </c:pt>
                <c:pt idx="3">
                  <c:v>229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600"/>
      </a:pPr>
      <a:endParaRPr lang="ru-RU"/>
    </a:p>
  </c:txPr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5.340312054655437E-2"/>
          <c:y val="0"/>
          <c:w val="0.94659675278389566"/>
          <c:h val="0.99952911826615731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6.8983798041512643E-3"/>
                  <c:y val="-7.112476188703369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93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layout>
                <c:manualLayout>
                  <c:x val="1.0347569706226861E-2"/>
                  <c:y val="-0.653465346534653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349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295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295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349</c:v>
                </c:pt>
              </c:numCache>
            </c:numRef>
          </c:val>
        </c:ser>
        <c:overlap val="100"/>
        <c:axId val="165521664"/>
        <c:axId val="165535744"/>
      </c:barChart>
      <c:catAx>
        <c:axId val="165521664"/>
        <c:scaling>
          <c:orientation val="minMax"/>
        </c:scaling>
        <c:delete val="1"/>
        <c:axPos val="b"/>
        <c:tickLblPos val="none"/>
        <c:crossAx val="165535744"/>
        <c:crosses val="autoZero"/>
        <c:auto val="1"/>
        <c:lblAlgn val="ctr"/>
        <c:lblOffset val="100"/>
      </c:catAx>
      <c:valAx>
        <c:axId val="165535744"/>
        <c:scaling>
          <c:orientation val="minMax"/>
        </c:scaling>
        <c:delete val="1"/>
        <c:axPos val="l"/>
        <c:numFmt formatCode="General" sourceLinked="1"/>
        <c:tickLblPos val="none"/>
        <c:crossAx val="16552166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7.0175419208338514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70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1 191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1191</c:v>
                </c:pt>
              </c:numCache>
            </c:numRef>
          </c:val>
        </c:ser>
        <c:overlap val="100"/>
        <c:axId val="165700736"/>
        <c:axId val="165702272"/>
      </c:barChart>
      <c:catAx>
        <c:axId val="165700736"/>
        <c:scaling>
          <c:orientation val="minMax"/>
        </c:scaling>
        <c:delete val="1"/>
        <c:axPos val="b"/>
        <c:tickLblPos val="none"/>
        <c:crossAx val="165702272"/>
        <c:crosses val="autoZero"/>
        <c:auto val="1"/>
        <c:lblAlgn val="ctr"/>
        <c:lblOffset val="100"/>
      </c:catAx>
      <c:valAx>
        <c:axId val="165702272"/>
        <c:scaling>
          <c:orientation val="minMax"/>
        </c:scaling>
        <c:delete val="1"/>
        <c:axPos val="l"/>
        <c:numFmt formatCode="General" sourceLinked="1"/>
        <c:tickLblPos val="none"/>
        <c:crossAx val="165700736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7.7390129647942604E-2"/>
          <c:y val="0.14321435480174532"/>
          <c:w val="0.80948325368051965"/>
          <c:h val="0.7640179017943495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0.19698624637681544"/>
                  <c:y val="-7.864339246750778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874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576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0.16241412632379179"/>
                  <c:y val="4.718559276475953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236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874</c:v>
                </c:pt>
                <c:pt idx="1">
                  <c:v>576</c:v>
                </c:pt>
                <c:pt idx="2">
                  <c:v>236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400"/>
      </a:pPr>
      <a:endParaRPr lang="ru-RU"/>
    </a:p>
  </c:txPr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128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142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374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328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 080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578</c:v>
                </c:pt>
              </c:numCache>
            </c:numRef>
          </c:val>
        </c:ser>
        <c:overlap val="100"/>
        <c:axId val="165873920"/>
        <c:axId val="165896192"/>
      </c:barChart>
      <c:catAx>
        <c:axId val="165873920"/>
        <c:scaling>
          <c:orientation val="minMax"/>
        </c:scaling>
        <c:delete val="1"/>
        <c:axPos val="b"/>
        <c:tickLblPos val="none"/>
        <c:crossAx val="165896192"/>
        <c:crosses val="autoZero"/>
        <c:auto val="1"/>
        <c:lblAlgn val="ctr"/>
        <c:lblOffset val="100"/>
      </c:catAx>
      <c:valAx>
        <c:axId val="165896192"/>
        <c:scaling>
          <c:orientation val="minMax"/>
        </c:scaling>
        <c:delete val="1"/>
        <c:axPos val="l"/>
        <c:numFmt formatCode="General" sourceLinked="1"/>
        <c:tickLblPos val="none"/>
        <c:crossAx val="16587392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2629300054131337"/>
          <c:y val="0.1727308076880347"/>
          <c:w val="0.79244445652611728"/>
          <c:h val="0.7779968892345381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977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6.8407649608770674E-2"/>
                  <c:y val="2.597537983808368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491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3.4032453451944791E-2"/>
                  <c:y val="8.17155792543488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2,3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977</c:v>
                </c:pt>
                <c:pt idx="1">
                  <c:v>491</c:v>
                </c:pt>
              </c:numCache>
            </c:numRef>
          </c:val>
        </c:ser>
        <c:firstSliceAng val="4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76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432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800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 695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1695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3263</c:v>
                </c:pt>
              </c:numCache>
            </c:numRef>
          </c:val>
        </c:ser>
        <c:overlap val="100"/>
        <c:axId val="166093952"/>
        <c:axId val="166095488"/>
      </c:barChart>
      <c:catAx>
        <c:axId val="166093952"/>
        <c:scaling>
          <c:orientation val="minMax"/>
        </c:scaling>
        <c:delete val="1"/>
        <c:axPos val="b"/>
        <c:tickLblPos val="none"/>
        <c:crossAx val="166095488"/>
        <c:crosses val="autoZero"/>
        <c:auto val="1"/>
        <c:lblAlgn val="ctr"/>
        <c:lblOffset val="100"/>
      </c:catAx>
      <c:valAx>
        <c:axId val="166095488"/>
        <c:scaling>
          <c:orientation val="minMax"/>
        </c:scaling>
        <c:delete val="1"/>
        <c:axPos val="l"/>
        <c:numFmt formatCode="General" sourceLinked="1"/>
        <c:tickLblPos val="none"/>
        <c:crossAx val="16609395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6.3122786461512925E-2"/>
          <c:y val="0.12142277407631809"/>
          <c:w val="0.89124533845461362"/>
          <c:h val="0.8779969715324046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0.10339215678339526"/>
                  <c:y val="0.12234488255123963"/>
                </c:manualLayout>
              </c:layout>
              <c:showVal val="1"/>
            </c:dLbl>
            <c:dLbl>
              <c:idx val="1"/>
              <c:layout>
                <c:manualLayout>
                  <c:x val="-0.14347162300404737"/>
                  <c:y val="7.6629315566323405E-3"/>
                </c:manualLayout>
              </c:layout>
              <c:showVal val="1"/>
            </c:dLbl>
            <c:dLbl>
              <c:idx val="2"/>
              <c:layout>
                <c:manualLayout>
                  <c:x val="0.21530067161855523"/>
                  <c:y val="-8.9338885523924896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 3201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138</c:v>
                </c:pt>
                <c:pt idx="1">
                  <c:v>2127</c:v>
                </c:pt>
                <c:pt idx="2">
                  <c:v>3201</c:v>
                </c:pt>
              </c:numCache>
            </c:numRef>
          </c:val>
        </c:ser>
        <c:firstSliceAng val="2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DC6-47CB-882F-A2D9BADE345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МБ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DC6-47CB-882F-A2D9BADE345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Др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DC6-47CB-882F-A2D9BADE345C}"/>
            </c:ext>
          </c:extLst>
        </c:ser>
        <c:overlap val="100"/>
        <c:axId val="166768640"/>
        <c:axId val="166770176"/>
      </c:barChart>
      <c:catAx>
        <c:axId val="166768640"/>
        <c:scaling>
          <c:orientation val="minMax"/>
        </c:scaling>
        <c:delete val="1"/>
        <c:axPos val="b"/>
        <c:numFmt formatCode="General" sourceLinked="0"/>
        <c:tickLblPos val="none"/>
        <c:crossAx val="166770176"/>
        <c:crosses val="autoZero"/>
        <c:auto val="1"/>
        <c:lblAlgn val="ctr"/>
        <c:lblOffset val="100"/>
      </c:catAx>
      <c:valAx>
        <c:axId val="166770176"/>
        <c:scaling>
          <c:orientation val="minMax"/>
        </c:scaling>
        <c:delete val="1"/>
        <c:axPos val="l"/>
        <c:numFmt formatCode="General" sourceLinked="1"/>
        <c:tickLblPos val="none"/>
        <c:crossAx val="166768640"/>
        <c:crosses val="autoZero"/>
        <c:crossBetween val="between"/>
      </c:valAx>
    </c:plotArea>
    <c:plotVisOnly val="1"/>
    <c:dispBlanksAs val="gap"/>
  </c:chart>
  <c:spPr>
    <a:noFill/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4.5760916079244138E-2"/>
          <c:w val="1"/>
          <c:h val="0.95423902785662951"/>
        </c:manualLayout>
      </c:layout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мест бюджет</c:v>
                </c:pt>
              </c:strCache>
            </c:strRef>
          </c:tx>
          <c:dPt>
            <c:idx val="0"/>
            <c:explosion val="13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1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5.1000842340301182E-4"/>
                  <c:y val="-1.0820590219037893E-2"/>
                </c:manualLayout>
              </c:layout>
              <c:showVal val="1"/>
            </c:dLbl>
            <c:dLbl>
              <c:idx val="1"/>
              <c:layout>
                <c:manualLayout>
                  <c:x val="-2.825273514644739E-2"/>
                  <c:y val="-2.3441387202706786E-2"/>
                </c:manualLayout>
              </c:layout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26</c:v>
                </c:pt>
                <c:pt idx="1">
                  <c:v>29</c:v>
                </c:pt>
              </c:numCache>
            </c:numRef>
          </c:val>
        </c:ser>
        <c:gapWidth val="100"/>
        <c:overlap val="100"/>
        <c:axId val="67355008"/>
        <c:axId val="67356544"/>
      </c:barChart>
      <c:catAx>
        <c:axId val="6735500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67356544"/>
        <c:crosses val="autoZero"/>
        <c:auto val="1"/>
        <c:lblAlgn val="ctr"/>
        <c:lblOffset val="100"/>
      </c:catAx>
      <c:valAx>
        <c:axId val="67356544"/>
        <c:scaling>
          <c:orientation val="minMax"/>
        </c:scaling>
        <c:delete val="1"/>
        <c:axPos val="b"/>
        <c:numFmt formatCode="#,##0" sourceLinked="1"/>
        <c:tickLblPos val="none"/>
        <c:crossAx val="6735500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  <a:tileRect/>
            </a:gradFill>
            <a:ln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rgbClr val="92D050">
                      <a:tint val="44500"/>
                      <a:satMod val="160000"/>
                    </a:srgbClr>
                  </a:gs>
                  <a:gs pos="100000">
                    <a:srgbClr val="92D050">
                      <a:tint val="23500"/>
                      <a:satMod val="160000"/>
                    </a:srgbClr>
                  </a:gs>
                </a:gsLst>
                <a:lin ang="5400000" scaled="0"/>
              </a:gradFill>
            </a:ln>
            <a:effectLst>
              <a:outerShdw blurRad="50800" dist="50800" dir="5400000" algn="ctr" rotWithShape="0">
                <a:schemeClr val="bg1"/>
              </a:outerShdw>
            </a:effectLst>
          </c:spPr>
          <c:dLbls>
            <c:showVal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0.0</c:formatCode>
                <c:ptCount val="2"/>
                <c:pt idx="0">
                  <c:v>8</c:v>
                </c:pt>
                <c:pt idx="1">
                  <c:v>17</c:v>
                </c:pt>
              </c:numCache>
            </c:numRef>
          </c:val>
        </c:ser>
        <c:overlap val="100"/>
        <c:axId val="166818944"/>
        <c:axId val="166820480"/>
      </c:barChart>
      <c:catAx>
        <c:axId val="166818944"/>
        <c:scaling>
          <c:orientation val="minMax"/>
        </c:scaling>
        <c:axPos val="l"/>
        <c:numFmt formatCode="General" sourceLinked="1"/>
        <c:tickLblPos val="nextTo"/>
        <c:crossAx val="166820480"/>
        <c:crosses val="autoZero"/>
        <c:auto val="1"/>
        <c:lblAlgn val="ctr"/>
        <c:lblOffset val="100"/>
      </c:catAx>
      <c:valAx>
        <c:axId val="166820480"/>
        <c:scaling>
          <c:orientation val="minMax"/>
        </c:scaling>
        <c:delete val="1"/>
        <c:axPos val="b"/>
        <c:majorGridlines/>
        <c:numFmt formatCode="0.0" sourceLinked="1"/>
        <c:tickLblPos val="none"/>
        <c:crossAx val="16681894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0464852233973153E-3"/>
          <c:y val="0"/>
          <c:w val="0.80594894313173515"/>
          <c:h val="0.88201904989117452"/>
        </c:manualLayout>
      </c:layout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Кредиты кредитных организаций</c:v>
                </c:pt>
              </c:strCache>
            </c:strRef>
          </c:tx>
          <c:spPr>
            <a:ln w="25400">
              <a:noFill/>
            </a:ln>
          </c:spPr>
          <c:dPt>
            <c:idx val="0"/>
            <c:spPr>
              <a:solidFill>
                <a:schemeClr val="accent1">
                  <a:lumMod val="40000"/>
                  <a:lumOff val="60000"/>
                </a:schemeClr>
              </a:solidFill>
              <a:ln w="25400">
                <a:noFill/>
              </a:ln>
            </c:spPr>
          </c:dPt>
          <c:dPt>
            <c:idx val="1"/>
            <c:spPr>
              <a:solidFill>
                <a:srgbClr val="92D050">
                  <a:lumMod val="40000"/>
                  <a:lumOff val="60000"/>
                </a:srgbClr>
              </a:solidFill>
              <a:ln w="25400">
                <a:noFill/>
              </a:ln>
            </c:spPr>
          </c:dPt>
          <c:dLbls>
            <c:dLbl>
              <c:idx val="1"/>
              <c:layout>
                <c:manualLayout>
                  <c:x val="6.1263996853507035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2 900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numRef>
              <c:f>Лист1!$A$2:$A$3</c:f>
              <c:numCache>
                <c:formatCode>dd/mm/yyyy</c:formatCode>
                <c:ptCount val="2"/>
                <c:pt idx="0">
                  <c:v>44927</c:v>
                </c:pt>
                <c:pt idx="1">
                  <c:v>44562</c:v>
                </c:pt>
              </c:numCache>
            </c:numRef>
          </c:cat>
          <c:val>
            <c:numRef>
              <c:f>Лист1!$B$2:$B$3</c:f>
              <c:numCache>
                <c:formatCode>#,##0</c:formatCode>
                <c:ptCount val="2"/>
                <c:pt idx="0">
                  <c:v>2900</c:v>
                </c:pt>
                <c:pt idx="1">
                  <c:v>4154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Бюджетные кредиты</c:v>
                </c:pt>
              </c:strCache>
            </c:strRef>
          </c:tx>
          <c:spPr>
            <a:solidFill>
              <a:schemeClr val="accent4">
                <a:lumMod val="90000"/>
              </a:schemeClr>
            </a:solidFill>
            <a:ln w="28575">
              <a:noFill/>
            </a:ln>
          </c:spPr>
          <c:dLbls>
            <c:delete val="1"/>
          </c:dLbls>
          <c:cat>
            <c:numRef>
              <c:f>Лист1!$A$2:$A$3</c:f>
              <c:numCache>
                <c:formatCode>dd/mm/yyyy</c:formatCode>
                <c:ptCount val="2"/>
                <c:pt idx="0">
                  <c:v>44927</c:v>
                </c:pt>
                <c:pt idx="1">
                  <c:v>44562</c:v>
                </c:pt>
              </c:numCache>
            </c:numRef>
          </c:cat>
          <c:val>
            <c:numRef>
              <c:f>Лист1!$C$2:$C$3</c:f>
              <c:numCache>
                <c:formatCode>#,##0</c:formatCode>
                <c:ptCount val="2"/>
                <c:pt idx="0">
                  <c:v>1086</c:v>
                </c:pt>
                <c:pt idx="1">
                  <c:v>0</c:v>
                </c:pt>
              </c:numCache>
            </c:numRef>
          </c:val>
        </c:ser>
        <c:dLbls>
          <c:showVal val="1"/>
        </c:dLbls>
        <c:overlap val="100"/>
        <c:axId val="172309120"/>
        <c:axId val="172310912"/>
      </c:barChart>
      <c:dateAx>
        <c:axId val="172309120"/>
        <c:scaling>
          <c:orientation val="minMax"/>
        </c:scaling>
        <c:delete val="1"/>
        <c:axPos val="l"/>
        <c:numFmt formatCode="dd/mm/yyyy" sourceLinked="1"/>
        <c:tickLblPos val="none"/>
        <c:crossAx val="172310912"/>
        <c:crosses val="autoZero"/>
        <c:auto val="1"/>
        <c:lblOffset val="100"/>
      </c:dateAx>
      <c:valAx>
        <c:axId val="172310912"/>
        <c:scaling>
          <c:orientation val="minMax"/>
        </c:scaling>
        <c:delete val="1"/>
        <c:axPos val="b"/>
        <c:numFmt formatCode="#,##0" sourceLinked="1"/>
        <c:tickLblPos val="none"/>
        <c:crossAx val="17230912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2.1940389970263652E-2"/>
          <c:y val="0.83883332510035857"/>
          <c:w val="0.66188866450436679"/>
          <c:h val="0.15810425184043603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spPr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Муниципальный долг</c:v>
                </c:pt>
              </c:strCache>
            </c:strRef>
          </c:tx>
          <c:spPr>
            <a:solidFill>
              <a:schemeClr val="accent5"/>
            </a:solidFill>
          </c:spPr>
          <c:dLbls>
            <c:dLbl>
              <c:idx val="0"/>
              <c:layout>
                <c:manualLayout>
                  <c:x val="-1.3710825095862572E-2"/>
                  <c:y val="0.4065354825276548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4 154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3986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Верхний предел мун. долга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4226</c:v>
                </c:pt>
              </c:numCache>
            </c:numRef>
          </c:val>
        </c:ser>
        <c:axId val="172507520"/>
        <c:axId val="172509056"/>
      </c:barChart>
      <c:catAx>
        <c:axId val="172507520"/>
        <c:scaling>
          <c:orientation val="minMax"/>
        </c:scaling>
        <c:delete val="1"/>
        <c:axPos val="b"/>
        <c:tickLblPos val="none"/>
        <c:crossAx val="172509056"/>
        <c:crosses val="autoZero"/>
        <c:auto val="1"/>
        <c:lblAlgn val="ctr"/>
        <c:lblOffset val="100"/>
      </c:catAx>
      <c:valAx>
        <c:axId val="172509056"/>
        <c:scaling>
          <c:orientation val="minMax"/>
          <c:min val="2000"/>
        </c:scaling>
        <c:delete val="1"/>
        <c:axPos val="l"/>
        <c:numFmt formatCode="General" sourceLinked="1"/>
        <c:tickLblPos val="none"/>
        <c:crossAx val="17250752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4.5760916079244034E-2"/>
          <c:w val="1"/>
          <c:h val="0.95423902785662951"/>
        </c:manualLayout>
      </c:layout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Пищевые продукты, включая напитки и табачные изделия</c:v>
                </c:pt>
              </c:strCache>
            </c:strRef>
          </c:tx>
          <c:dPt>
            <c:idx val="0"/>
            <c:explosion val="13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1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2.5498847070078413E-2"/>
                  <c:y val="-2.3679970558799463E-2"/>
                </c:manualLayout>
              </c:layout>
              <c:showVal val="1"/>
            </c:dLbl>
            <c:dLbl>
              <c:idx val="1"/>
              <c:layout>
                <c:manualLayout>
                  <c:x val="-3.8248270605117589E-2"/>
                  <c:y val="4.0513066776771724E-3"/>
                </c:manualLayout>
              </c:layout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49.8</c:v>
                </c:pt>
                <c:pt idx="1">
                  <c:v>51.8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Непродовольственные товары</c:v>
                </c:pt>
              </c:strCache>
            </c:strRef>
          </c:tx>
          <c:dPt>
            <c:idx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1"/>
            <c:spPr>
              <a:solidFill>
                <a:schemeClr val="bg2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4.9993418294073102E-3"/>
                  <c:y val="-5.0467423939825323E-3"/>
                </c:manualLayout>
              </c:layout>
              <c:showVal val="1"/>
            </c:dLbl>
            <c:dLbl>
              <c:idx val="1"/>
              <c:layout>
                <c:manualLayout>
                  <c:x val="-2.5946481778119191E-2"/>
                  <c:y val="-1.3047927222788256E-2"/>
                </c:manualLayout>
              </c:layout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Лист1!$C$2:$C$3</c:f>
              <c:numCache>
                <c:formatCode>#,##0.0</c:formatCode>
                <c:ptCount val="2"/>
                <c:pt idx="0">
                  <c:v>50.2</c:v>
                </c:pt>
                <c:pt idx="1">
                  <c:v>48.2</c:v>
                </c:pt>
              </c:numCache>
            </c:numRef>
          </c:val>
        </c:ser>
        <c:gapWidth val="100"/>
        <c:overlap val="100"/>
        <c:axId val="80507264"/>
        <c:axId val="80508800"/>
      </c:barChart>
      <c:catAx>
        <c:axId val="8050726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80508800"/>
        <c:crosses val="autoZero"/>
        <c:auto val="1"/>
        <c:lblAlgn val="ctr"/>
        <c:lblOffset val="100"/>
      </c:catAx>
      <c:valAx>
        <c:axId val="80508800"/>
        <c:scaling>
          <c:orientation val="minMax"/>
        </c:scaling>
        <c:delete val="1"/>
        <c:axPos val="b"/>
        <c:numFmt formatCode="#,##0.0" sourceLinked="1"/>
        <c:tickLblPos val="none"/>
        <c:crossAx val="8050726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plotArea>
      <c:layout/>
      <c:barChart>
        <c:barDir val="bar"/>
        <c:grouping val="percentStacked"/>
        <c:ser>
          <c:idx val="0"/>
          <c:order val="0"/>
          <c:tx>
            <c:strRef>
              <c:f>'[Диаграмма в Microsoft Office PowerPoint]Лист1'!$B$1</c:f>
              <c:strCache>
                <c:ptCount val="1"/>
                <c:pt idx="0">
                  <c:v>бытовые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'[Диаграмма в Microsoft Office PowerPoint]Лист1'!$A$2:$A$3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'[Диаграмма в Microsoft Office PowerPoint]Лист1'!$B$2:$B$3</c:f>
              <c:numCache>
                <c:formatCode>#,##0.0</c:formatCode>
                <c:ptCount val="2"/>
                <c:pt idx="0">
                  <c:v>3.3</c:v>
                </c:pt>
                <c:pt idx="1">
                  <c:v>3.1</c:v>
                </c:pt>
              </c:numCache>
            </c:numRef>
          </c:val>
        </c:ser>
        <c:ser>
          <c:idx val="1"/>
          <c:order val="1"/>
          <c:tx>
            <c:strRef>
              <c:f>'[Диаграмма в Microsoft Office PowerPoint]Лист1'!$C$1</c:f>
              <c:strCache>
                <c:ptCount val="1"/>
                <c:pt idx="0">
                  <c:v>транспортные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'[Диаграмма в Microsoft Office PowerPoint]Лист1'!$A$2:$A$3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'[Диаграмма в Microsoft Office PowerPoint]Лист1'!$C$2:$C$3</c:f>
              <c:numCache>
                <c:formatCode>#,##0.0</c:formatCode>
                <c:ptCount val="2"/>
                <c:pt idx="0">
                  <c:v>23.3</c:v>
                </c:pt>
                <c:pt idx="1">
                  <c:v>22.8</c:v>
                </c:pt>
              </c:numCache>
            </c:numRef>
          </c:val>
        </c:ser>
        <c:ser>
          <c:idx val="2"/>
          <c:order val="2"/>
          <c:tx>
            <c:strRef>
              <c:f>'[Диаграмма в Microsoft Office PowerPoint]Лист1'!$D$1</c:f>
              <c:strCache>
                <c:ptCount val="1"/>
                <c:pt idx="0">
                  <c:v>телекоммуникационные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'[Диаграмма в Microsoft Office PowerPoint]Лист1'!$A$2:$A$3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'[Диаграмма в Microsoft Office PowerPoint]Лист1'!$D$2:$D$3</c:f>
              <c:numCache>
                <c:formatCode>General</c:formatCode>
                <c:ptCount val="2"/>
                <c:pt idx="0">
                  <c:v>1.6</c:v>
                </c:pt>
                <c:pt idx="1">
                  <c:v>1.9000000000000001</c:v>
                </c:pt>
              </c:numCache>
            </c:numRef>
          </c:val>
        </c:ser>
        <c:ser>
          <c:idx val="3"/>
          <c:order val="3"/>
          <c:tx>
            <c:strRef>
              <c:f>'[Диаграмма в Microsoft Office PowerPoint]Лист1'!$E$1</c:f>
              <c:strCache>
                <c:ptCount val="1"/>
                <c:pt idx="0">
                  <c:v>жилищно-коммунальные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'[Диаграмма в Microsoft Office PowerPoint]Лист1'!$A$2:$A$3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'[Диаграмма в Microsoft Office PowerPoint]Лист1'!$E$2:$E$3</c:f>
              <c:numCache>
                <c:formatCode>General</c:formatCode>
                <c:ptCount val="2"/>
                <c:pt idx="0">
                  <c:v>41.6</c:v>
                </c:pt>
                <c:pt idx="1">
                  <c:v>45</c:v>
                </c:pt>
              </c:numCache>
            </c:numRef>
          </c:val>
        </c:ser>
        <c:ser>
          <c:idx val="4"/>
          <c:order val="4"/>
          <c:tx>
            <c:strRef>
              <c:f>'[Диаграмма в Microsoft Office PowerPoint]Лист1'!$F$1</c:f>
              <c:strCache>
                <c:ptCount val="1"/>
                <c:pt idx="0">
                  <c:v>учреждений культуры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'[Диаграмма в Microsoft Office PowerPoint]Лист1'!$A$2:$A$3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'[Диаграмма в Microsoft Office PowerPoint]Лист1'!$F$2:$F$3</c:f>
              <c:numCache>
                <c:formatCode>General</c:formatCode>
                <c:ptCount val="2"/>
                <c:pt idx="0">
                  <c:v>3</c:v>
                </c:pt>
                <c:pt idx="1">
                  <c:v>2.9</c:v>
                </c:pt>
              </c:numCache>
            </c:numRef>
          </c:val>
        </c:ser>
        <c:ser>
          <c:idx val="5"/>
          <c:order val="5"/>
          <c:tx>
            <c:strRef>
              <c:f>'[Диаграмма в Microsoft Office PowerPoint]Лист1'!$G$1</c:f>
              <c:strCache>
                <c:ptCount val="1"/>
                <c:pt idx="0">
                  <c:v>медецигские</c:v>
                </c:pt>
              </c:strCache>
            </c:strRef>
          </c:tx>
          <c:spPr>
            <a:solidFill>
              <a:srgbClr val="FFFF00"/>
            </a:solidFill>
          </c:spPr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'[Диаграмма в Microsoft Office PowerPoint]Лист1'!$A$2:$A$3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'[Диаграмма в Microsoft Office PowerPoint]Лист1'!$G$2:$G$3</c:f>
              <c:numCache>
                <c:formatCode>General</c:formatCode>
                <c:ptCount val="2"/>
                <c:pt idx="0">
                  <c:v>13.7</c:v>
                </c:pt>
                <c:pt idx="1">
                  <c:v>12.7</c:v>
                </c:pt>
              </c:numCache>
            </c:numRef>
          </c:val>
        </c:ser>
        <c:ser>
          <c:idx val="6"/>
          <c:order val="6"/>
          <c:tx>
            <c:strRef>
              <c:f>'[Диаграмма в Microsoft Office PowerPoint]Лист1'!$H$1</c:f>
              <c:strCache>
                <c:ptCount val="1"/>
                <c:pt idx="0">
                  <c:v>системы образования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'[Диаграмма в Microsoft Office PowerPoint]Лист1'!$A$2:$A$3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'[Диаграмма в Microsoft Office PowerPoint]Лист1'!$H$2:$H$3</c:f>
              <c:numCache>
                <c:formatCode>General</c:formatCode>
                <c:ptCount val="2"/>
                <c:pt idx="0">
                  <c:v>9.8000000000000007</c:v>
                </c:pt>
                <c:pt idx="1">
                  <c:v>9.2000000000000011</c:v>
                </c:pt>
              </c:numCache>
            </c:numRef>
          </c:val>
        </c:ser>
        <c:ser>
          <c:idx val="7"/>
          <c:order val="7"/>
          <c:tx>
            <c:strRef>
              <c:f>'[Диаграмма в Microsoft Office PowerPoint]Лист1'!$I$1</c:f>
              <c:strCache>
                <c:ptCount val="1"/>
                <c:pt idx="0">
                  <c:v>прочие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'[Диаграмма в Microsoft Office PowerPoint]Лист1'!$A$2:$A$3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'[Диаграмма в Microsoft Office PowerPoint]Лист1'!$I$2:$I$3</c:f>
              <c:numCache>
                <c:formatCode>General</c:formatCode>
                <c:ptCount val="2"/>
                <c:pt idx="0">
                  <c:v>3.7</c:v>
                </c:pt>
                <c:pt idx="1">
                  <c:v>2.4</c:v>
                </c:pt>
              </c:numCache>
            </c:numRef>
          </c:val>
        </c:ser>
        <c:overlap val="100"/>
        <c:axId val="82974208"/>
        <c:axId val="82975744"/>
      </c:barChart>
      <c:catAx>
        <c:axId val="82974208"/>
        <c:scaling>
          <c:orientation val="minMax"/>
        </c:scaling>
        <c:axPos val="l"/>
        <c:tickLblPos val="nextTo"/>
        <c:crossAx val="82975744"/>
        <c:crosses val="autoZero"/>
        <c:auto val="1"/>
        <c:lblAlgn val="ctr"/>
        <c:lblOffset val="100"/>
      </c:catAx>
      <c:valAx>
        <c:axId val="82975744"/>
        <c:scaling>
          <c:orientation val="minMax"/>
        </c:scaling>
        <c:delete val="1"/>
        <c:axPos val="b"/>
        <c:numFmt formatCode="0%" sourceLinked="1"/>
        <c:tickLblPos val="none"/>
        <c:crossAx val="82974208"/>
        <c:crosses val="autoZero"/>
        <c:crossBetween val="between"/>
      </c:valAx>
    </c:plotArea>
    <c:legend>
      <c:legendPos val="r"/>
      <c:legendEntry>
        <c:idx val="5"/>
        <c:delete val="1"/>
      </c:legendEntry>
      <c:layout>
        <c:manualLayout>
          <c:xMode val="edge"/>
          <c:yMode val="edge"/>
          <c:x val="0.77899239050875113"/>
          <c:y val="0"/>
          <c:w val="0.21061950859785189"/>
          <c:h val="0.98801087283650635"/>
        </c:manualLayout>
      </c:layout>
    </c:legend>
    <c:plotVisOnly val="1"/>
  </c:chart>
  <c:txPr>
    <a:bodyPr/>
    <a:lstStyle/>
    <a:p>
      <a:pPr algn="ctr">
        <a:defRPr lang="ru-RU" sz="1400" b="0" i="0" u="none" strike="noStrike" kern="1200" baseline="0">
          <a:solidFill>
            <a:srgbClr val="001E5C"/>
          </a:solidFill>
          <a:latin typeface="Tahoma" pitchFamily="34" charset="0"/>
          <a:ea typeface="Tahoma" pitchFamily="34" charset="0"/>
          <a:cs typeface="Tahoma" pitchFamily="34" charset="0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explosion val="13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1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61 </a:t>
                    </a:r>
                    <a:r>
                      <a:rPr lang="en-US" dirty="0" smtClean="0"/>
                      <a:t>061</a:t>
                    </a:r>
                    <a:r>
                      <a:rPr lang="ru-RU" dirty="0" smtClean="0"/>
                      <a:t>*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53735</c:v>
                </c:pt>
                <c:pt idx="1">
                  <c:v>61061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1"/>
            <c:spPr>
              <a:solidFill>
                <a:schemeClr val="bg2">
                  <a:lumMod val="75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Val val="1"/>
        </c:dLbls>
        <c:gapWidth val="95"/>
        <c:overlap val="100"/>
        <c:axId val="105676800"/>
        <c:axId val="105678336"/>
      </c:barChart>
      <c:catAx>
        <c:axId val="105676800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105678336"/>
        <c:crosses val="autoZero"/>
        <c:auto val="1"/>
        <c:lblAlgn val="ctr"/>
        <c:lblOffset val="100"/>
      </c:catAx>
      <c:valAx>
        <c:axId val="105678336"/>
        <c:scaling>
          <c:orientation val="minMax"/>
        </c:scaling>
        <c:delete val="1"/>
        <c:axPos val="b"/>
        <c:numFmt formatCode="#,##0" sourceLinked="1"/>
        <c:tickLblPos val="none"/>
        <c:crossAx val="10567680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explosion val="13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1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2.2000000000000002</c:v>
                </c:pt>
                <c:pt idx="1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1"/>
            <c:spPr>
              <a:solidFill>
                <a:schemeClr val="bg2">
                  <a:lumMod val="75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Val val="1"/>
        </c:dLbls>
        <c:gapWidth val="95"/>
        <c:overlap val="100"/>
        <c:axId val="105575936"/>
        <c:axId val="105577472"/>
      </c:barChart>
      <c:catAx>
        <c:axId val="105575936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105577472"/>
        <c:crosses val="autoZero"/>
        <c:auto val="1"/>
        <c:lblAlgn val="ctr"/>
        <c:lblOffset val="100"/>
      </c:catAx>
      <c:valAx>
        <c:axId val="105577472"/>
        <c:scaling>
          <c:orientation val="minMax"/>
        </c:scaling>
        <c:delete val="1"/>
        <c:axPos val="b"/>
        <c:numFmt formatCode="#,##0.0" sourceLinked="1"/>
        <c:tickLblPos val="none"/>
        <c:crossAx val="10557593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18DDC0-8FAA-4F4B-A37E-74E56A1F8C3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4F4499-EAD4-4E2D-BB10-3C75736248F3}">
      <dgm:prSet custT="1"/>
      <dgm:spPr/>
      <dgm:t>
        <a:bodyPr/>
        <a:lstStyle/>
        <a:p>
          <a:pPr algn="ctr" rtl="0"/>
          <a:r>
            <a:rPr lang="ru-RU" sz="2300" b="0" dirty="0" smtClean="0">
              <a:latin typeface="Tahoma" pitchFamily="34" charset="0"/>
              <a:ea typeface="Tahoma" pitchFamily="34" charset="0"/>
              <a:cs typeface="Tahoma" pitchFamily="34" charset="0"/>
            </a:rPr>
            <a:t>Исполнение в 2022 году составило </a:t>
          </a:r>
          <a:r>
            <a:rPr lang="ru-RU" sz="23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101,2 % </a:t>
          </a:r>
        </a:p>
      </dgm:t>
    </dgm:pt>
    <dgm:pt modelId="{DC50C15C-4BFF-42CA-9819-2BD8DB31F3E7}" type="parTrans" cxnId="{3E8FE999-D9AD-4AC4-B0D4-72185C115920}">
      <dgm:prSet/>
      <dgm:spPr/>
      <dgm:t>
        <a:bodyPr/>
        <a:lstStyle/>
        <a:p>
          <a:endParaRPr lang="ru-RU"/>
        </a:p>
      </dgm:t>
    </dgm:pt>
    <dgm:pt modelId="{CEAEB6C7-03E0-4E28-913E-62143DC9B03F}" type="sibTrans" cxnId="{3E8FE999-D9AD-4AC4-B0D4-72185C115920}">
      <dgm:prSet/>
      <dgm:spPr/>
      <dgm:t>
        <a:bodyPr/>
        <a:lstStyle/>
        <a:p>
          <a:endParaRPr lang="ru-RU"/>
        </a:p>
      </dgm:t>
    </dgm:pt>
    <dgm:pt modelId="{672A847A-AEF1-4AE3-BAE4-DA3EABD9DC6E}" type="pres">
      <dgm:prSet presAssocID="{AB18DDC0-8FAA-4F4B-A37E-74E56A1F8C3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C725C3-1544-4436-9F38-BA366382351D}" type="pres">
      <dgm:prSet presAssocID="{CD4F4499-EAD4-4E2D-BB10-3C75736248F3}" presName="circle1" presStyleLbl="node1" presStyleIdx="0" presStyleCnt="1" custScaleX="12223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8019FA5A-C4C6-4982-91FE-73D522788ECA}" type="pres">
      <dgm:prSet presAssocID="{CD4F4499-EAD4-4E2D-BB10-3C75736248F3}" presName="space" presStyleCnt="0"/>
      <dgm:spPr/>
    </dgm:pt>
    <dgm:pt modelId="{BC561758-F9D4-42F3-AF31-33436BCC9BB7}" type="pres">
      <dgm:prSet presAssocID="{CD4F4499-EAD4-4E2D-BB10-3C75736248F3}" presName="rect1" presStyleLbl="alignAcc1" presStyleIdx="0" presStyleCnt="1" custScaleX="100000" custLinFactNeighborX="-881" custLinFactNeighborY="-69447"/>
      <dgm:spPr/>
      <dgm:t>
        <a:bodyPr/>
        <a:lstStyle/>
        <a:p>
          <a:endParaRPr lang="ru-RU"/>
        </a:p>
      </dgm:t>
    </dgm:pt>
    <dgm:pt modelId="{9CEDB763-7A4B-4EFF-8AAE-2F6D97770E9E}" type="pres">
      <dgm:prSet presAssocID="{CD4F4499-EAD4-4E2D-BB10-3C75736248F3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3A6AAD-8B60-4931-8A0A-4D17AF8548C2}" type="presOf" srcId="{AB18DDC0-8FAA-4F4B-A37E-74E56A1F8C3E}" destId="{672A847A-AEF1-4AE3-BAE4-DA3EABD9DC6E}" srcOrd="0" destOrd="0" presId="urn:microsoft.com/office/officeart/2005/8/layout/target3"/>
    <dgm:cxn modelId="{3E8FE999-D9AD-4AC4-B0D4-72185C115920}" srcId="{AB18DDC0-8FAA-4F4B-A37E-74E56A1F8C3E}" destId="{CD4F4499-EAD4-4E2D-BB10-3C75736248F3}" srcOrd="0" destOrd="0" parTransId="{DC50C15C-4BFF-42CA-9819-2BD8DB31F3E7}" sibTransId="{CEAEB6C7-03E0-4E28-913E-62143DC9B03F}"/>
    <dgm:cxn modelId="{4A9D564C-8A18-44D7-ADBB-FDEE6021A5FC}" type="presOf" srcId="{CD4F4499-EAD4-4E2D-BB10-3C75736248F3}" destId="{9CEDB763-7A4B-4EFF-8AAE-2F6D97770E9E}" srcOrd="1" destOrd="0" presId="urn:microsoft.com/office/officeart/2005/8/layout/target3"/>
    <dgm:cxn modelId="{F4538FD8-C7E4-450F-A112-4BACC07CB249}" type="presOf" srcId="{CD4F4499-EAD4-4E2D-BB10-3C75736248F3}" destId="{BC561758-F9D4-42F3-AF31-33436BCC9BB7}" srcOrd="0" destOrd="0" presId="urn:microsoft.com/office/officeart/2005/8/layout/target3"/>
    <dgm:cxn modelId="{A26FF9F6-AF44-4D22-B151-1773C1E6BCA5}" type="presParOf" srcId="{672A847A-AEF1-4AE3-BAE4-DA3EABD9DC6E}" destId="{B9C725C3-1544-4436-9F38-BA366382351D}" srcOrd="0" destOrd="0" presId="urn:microsoft.com/office/officeart/2005/8/layout/target3"/>
    <dgm:cxn modelId="{B197160F-D243-4296-A4F4-6814F0A3F09E}" type="presParOf" srcId="{672A847A-AEF1-4AE3-BAE4-DA3EABD9DC6E}" destId="{8019FA5A-C4C6-4982-91FE-73D522788ECA}" srcOrd="1" destOrd="0" presId="urn:microsoft.com/office/officeart/2005/8/layout/target3"/>
    <dgm:cxn modelId="{726FC9A5-715C-4083-9EB6-BD0984F5014E}" type="presParOf" srcId="{672A847A-AEF1-4AE3-BAE4-DA3EABD9DC6E}" destId="{BC561758-F9D4-42F3-AF31-33436BCC9BB7}" srcOrd="2" destOrd="0" presId="urn:microsoft.com/office/officeart/2005/8/layout/target3"/>
    <dgm:cxn modelId="{05EF11A2-78CF-40DA-8E7A-24BF29D35181}" type="presParOf" srcId="{672A847A-AEF1-4AE3-BAE4-DA3EABD9DC6E}" destId="{9CEDB763-7A4B-4EFF-8AAE-2F6D97770E9E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18DDC0-8FAA-4F4B-A37E-74E56A1F8C3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4F4499-EAD4-4E2D-BB10-3C75736248F3}">
      <dgm:prSet custT="1"/>
      <dgm:spPr/>
      <dgm:t>
        <a:bodyPr/>
        <a:lstStyle/>
        <a:p>
          <a:pPr algn="ctr" rtl="0"/>
          <a:r>
            <a:rPr lang="ru-RU" sz="2300" b="0" dirty="0" smtClean="0">
              <a:latin typeface="Tahoma" pitchFamily="34" charset="0"/>
              <a:ea typeface="Tahoma" pitchFamily="34" charset="0"/>
              <a:cs typeface="Tahoma" pitchFamily="34" charset="0"/>
            </a:rPr>
            <a:t>Исполнение в 2022 году составило </a:t>
          </a:r>
          <a:r>
            <a:rPr lang="ru-RU" sz="23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100,3 % </a:t>
          </a:r>
        </a:p>
      </dgm:t>
    </dgm:pt>
    <dgm:pt modelId="{DC50C15C-4BFF-42CA-9819-2BD8DB31F3E7}" type="parTrans" cxnId="{3E8FE999-D9AD-4AC4-B0D4-72185C115920}">
      <dgm:prSet/>
      <dgm:spPr/>
      <dgm:t>
        <a:bodyPr/>
        <a:lstStyle/>
        <a:p>
          <a:endParaRPr lang="ru-RU"/>
        </a:p>
      </dgm:t>
    </dgm:pt>
    <dgm:pt modelId="{CEAEB6C7-03E0-4E28-913E-62143DC9B03F}" type="sibTrans" cxnId="{3E8FE999-D9AD-4AC4-B0D4-72185C115920}">
      <dgm:prSet/>
      <dgm:spPr/>
      <dgm:t>
        <a:bodyPr/>
        <a:lstStyle/>
        <a:p>
          <a:endParaRPr lang="ru-RU"/>
        </a:p>
      </dgm:t>
    </dgm:pt>
    <dgm:pt modelId="{672A847A-AEF1-4AE3-BAE4-DA3EABD9DC6E}" type="pres">
      <dgm:prSet presAssocID="{AB18DDC0-8FAA-4F4B-A37E-74E56A1F8C3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C725C3-1544-4436-9F38-BA366382351D}" type="pres">
      <dgm:prSet presAssocID="{CD4F4499-EAD4-4E2D-BB10-3C75736248F3}" presName="circle1" presStyleLbl="node1" presStyleIdx="0" presStyleCnt="1" custScaleX="12223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8019FA5A-C4C6-4982-91FE-73D522788ECA}" type="pres">
      <dgm:prSet presAssocID="{CD4F4499-EAD4-4E2D-BB10-3C75736248F3}" presName="space" presStyleCnt="0"/>
      <dgm:spPr/>
    </dgm:pt>
    <dgm:pt modelId="{BC561758-F9D4-42F3-AF31-33436BCC9BB7}" type="pres">
      <dgm:prSet presAssocID="{CD4F4499-EAD4-4E2D-BB10-3C75736248F3}" presName="rect1" presStyleLbl="alignAcc1" presStyleIdx="0" presStyleCnt="1" custScaleX="100000" custLinFactNeighborX="-881" custLinFactNeighborY="-69447"/>
      <dgm:spPr/>
      <dgm:t>
        <a:bodyPr/>
        <a:lstStyle/>
        <a:p>
          <a:endParaRPr lang="ru-RU"/>
        </a:p>
      </dgm:t>
    </dgm:pt>
    <dgm:pt modelId="{9CEDB763-7A4B-4EFF-8AAE-2F6D97770E9E}" type="pres">
      <dgm:prSet presAssocID="{CD4F4499-EAD4-4E2D-BB10-3C75736248F3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2705D2-64CC-4526-B0E9-F6136D8BA465}" type="presOf" srcId="{CD4F4499-EAD4-4E2D-BB10-3C75736248F3}" destId="{BC561758-F9D4-42F3-AF31-33436BCC9BB7}" srcOrd="0" destOrd="0" presId="urn:microsoft.com/office/officeart/2005/8/layout/target3"/>
    <dgm:cxn modelId="{345E22B8-478C-40DD-8FAE-9798A0DE5C64}" type="presOf" srcId="{AB18DDC0-8FAA-4F4B-A37E-74E56A1F8C3E}" destId="{672A847A-AEF1-4AE3-BAE4-DA3EABD9DC6E}" srcOrd="0" destOrd="0" presId="urn:microsoft.com/office/officeart/2005/8/layout/target3"/>
    <dgm:cxn modelId="{2CA6638F-DBC6-4A32-A511-3C6C6B37E7EB}" type="presOf" srcId="{CD4F4499-EAD4-4E2D-BB10-3C75736248F3}" destId="{9CEDB763-7A4B-4EFF-8AAE-2F6D97770E9E}" srcOrd="1" destOrd="0" presId="urn:microsoft.com/office/officeart/2005/8/layout/target3"/>
    <dgm:cxn modelId="{3E8FE999-D9AD-4AC4-B0D4-72185C115920}" srcId="{AB18DDC0-8FAA-4F4B-A37E-74E56A1F8C3E}" destId="{CD4F4499-EAD4-4E2D-BB10-3C75736248F3}" srcOrd="0" destOrd="0" parTransId="{DC50C15C-4BFF-42CA-9819-2BD8DB31F3E7}" sibTransId="{CEAEB6C7-03E0-4E28-913E-62143DC9B03F}"/>
    <dgm:cxn modelId="{7176D96D-B973-45E6-B571-094D31806324}" type="presParOf" srcId="{672A847A-AEF1-4AE3-BAE4-DA3EABD9DC6E}" destId="{B9C725C3-1544-4436-9F38-BA366382351D}" srcOrd="0" destOrd="0" presId="urn:microsoft.com/office/officeart/2005/8/layout/target3"/>
    <dgm:cxn modelId="{A6F8B9F6-0B10-4DD6-9E80-DB37F5788320}" type="presParOf" srcId="{672A847A-AEF1-4AE3-BAE4-DA3EABD9DC6E}" destId="{8019FA5A-C4C6-4982-91FE-73D522788ECA}" srcOrd="1" destOrd="0" presId="urn:microsoft.com/office/officeart/2005/8/layout/target3"/>
    <dgm:cxn modelId="{C7AE59F5-36BB-4249-870C-572E30962B68}" type="presParOf" srcId="{672A847A-AEF1-4AE3-BAE4-DA3EABD9DC6E}" destId="{BC561758-F9D4-42F3-AF31-33436BCC9BB7}" srcOrd="2" destOrd="0" presId="urn:microsoft.com/office/officeart/2005/8/layout/target3"/>
    <dgm:cxn modelId="{FC07E04E-C75D-415C-944C-111EA609E2A6}" type="presParOf" srcId="{672A847A-AEF1-4AE3-BAE4-DA3EABD9DC6E}" destId="{9CEDB763-7A4B-4EFF-8AAE-2F6D97770E9E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18DDC0-8FAA-4F4B-A37E-74E56A1F8C3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4F4499-EAD4-4E2D-BB10-3C75736248F3}">
      <dgm:prSet custT="1"/>
      <dgm:spPr/>
      <dgm:t>
        <a:bodyPr/>
        <a:lstStyle/>
        <a:p>
          <a:pPr algn="ctr" rtl="0"/>
          <a:r>
            <a:rPr lang="ru-RU" sz="2000" b="0" dirty="0" smtClean="0">
              <a:latin typeface="Tahoma" pitchFamily="34" charset="0"/>
              <a:ea typeface="Tahoma" pitchFamily="34" charset="0"/>
              <a:cs typeface="Tahoma" pitchFamily="34" charset="0"/>
            </a:rPr>
            <a:t>Исполнение в 2022 году составило </a:t>
          </a:r>
          <a:r>
            <a:rPr lang="ru-RU" sz="20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97,1 % </a:t>
          </a:r>
        </a:p>
      </dgm:t>
    </dgm:pt>
    <dgm:pt modelId="{DC50C15C-4BFF-42CA-9819-2BD8DB31F3E7}" type="parTrans" cxnId="{3E8FE999-D9AD-4AC4-B0D4-72185C115920}">
      <dgm:prSet/>
      <dgm:spPr/>
      <dgm:t>
        <a:bodyPr/>
        <a:lstStyle/>
        <a:p>
          <a:endParaRPr lang="ru-RU"/>
        </a:p>
      </dgm:t>
    </dgm:pt>
    <dgm:pt modelId="{CEAEB6C7-03E0-4E28-913E-62143DC9B03F}" type="sibTrans" cxnId="{3E8FE999-D9AD-4AC4-B0D4-72185C115920}">
      <dgm:prSet/>
      <dgm:spPr/>
      <dgm:t>
        <a:bodyPr/>
        <a:lstStyle/>
        <a:p>
          <a:endParaRPr lang="ru-RU"/>
        </a:p>
      </dgm:t>
    </dgm:pt>
    <dgm:pt modelId="{672A847A-AEF1-4AE3-BAE4-DA3EABD9DC6E}" type="pres">
      <dgm:prSet presAssocID="{AB18DDC0-8FAA-4F4B-A37E-74E56A1F8C3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C725C3-1544-4436-9F38-BA366382351D}" type="pres">
      <dgm:prSet presAssocID="{CD4F4499-EAD4-4E2D-BB10-3C75736248F3}" presName="circle1" presStyleLbl="node1" presStyleIdx="0" presStyleCnt="1" custScaleX="12223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8019FA5A-C4C6-4982-91FE-73D522788ECA}" type="pres">
      <dgm:prSet presAssocID="{CD4F4499-EAD4-4E2D-BB10-3C75736248F3}" presName="space" presStyleCnt="0"/>
      <dgm:spPr/>
    </dgm:pt>
    <dgm:pt modelId="{BC561758-F9D4-42F3-AF31-33436BCC9BB7}" type="pres">
      <dgm:prSet presAssocID="{CD4F4499-EAD4-4E2D-BB10-3C75736248F3}" presName="rect1" presStyleLbl="alignAcc1" presStyleIdx="0" presStyleCnt="1" custScaleX="100000" custLinFactNeighborX="26207"/>
      <dgm:spPr/>
      <dgm:t>
        <a:bodyPr/>
        <a:lstStyle/>
        <a:p>
          <a:endParaRPr lang="ru-RU"/>
        </a:p>
      </dgm:t>
    </dgm:pt>
    <dgm:pt modelId="{9CEDB763-7A4B-4EFF-8AAE-2F6D97770E9E}" type="pres">
      <dgm:prSet presAssocID="{CD4F4499-EAD4-4E2D-BB10-3C75736248F3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3D7932-A001-4A61-AFA5-D74CF1BBB876}" type="presOf" srcId="{CD4F4499-EAD4-4E2D-BB10-3C75736248F3}" destId="{BC561758-F9D4-42F3-AF31-33436BCC9BB7}" srcOrd="0" destOrd="0" presId="urn:microsoft.com/office/officeart/2005/8/layout/target3"/>
    <dgm:cxn modelId="{12ACFC7B-DF52-4352-A347-420E2D7A4675}" type="presOf" srcId="{CD4F4499-EAD4-4E2D-BB10-3C75736248F3}" destId="{9CEDB763-7A4B-4EFF-8AAE-2F6D97770E9E}" srcOrd="1" destOrd="0" presId="urn:microsoft.com/office/officeart/2005/8/layout/target3"/>
    <dgm:cxn modelId="{13A26013-8D06-4556-80D0-1858218766C3}" type="presOf" srcId="{AB18DDC0-8FAA-4F4B-A37E-74E56A1F8C3E}" destId="{672A847A-AEF1-4AE3-BAE4-DA3EABD9DC6E}" srcOrd="0" destOrd="0" presId="urn:microsoft.com/office/officeart/2005/8/layout/target3"/>
    <dgm:cxn modelId="{3E8FE999-D9AD-4AC4-B0D4-72185C115920}" srcId="{AB18DDC0-8FAA-4F4B-A37E-74E56A1F8C3E}" destId="{CD4F4499-EAD4-4E2D-BB10-3C75736248F3}" srcOrd="0" destOrd="0" parTransId="{DC50C15C-4BFF-42CA-9819-2BD8DB31F3E7}" sibTransId="{CEAEB6C7-03E0-4E28-913E-62143DC9B03F}"/>
    <dgm:cxn modelId="{F2C74488-79FB-4874-9244-835094B6D03A}" type="presParOf" srcId="{672A847A-AEF1-4AE3-BAE4-DA3EABD9DC6E}" destId="{B9C725C3-1544-4436-9F38-BA366382351D}" srcOrd="0" destOrd="0" presId="urn:microsoft.com/office/officeart/2005/8/layout/target3"/>
    <dgm:cxn modelId="{869435F6-1C31-46AE-A7AF-C63C75EB4F91}" type="presParOf" srcId="{672A847A-AEF1-4AE3-BAE4-DA3EABD9DC6E}" destId="{8019FA5A-C4C6-4982-91FE-73D522788ECA}" srcOrd="1" destOrd="0" presId="urn:microsoft.com/office/officeart/2005/8/layout/target3"/>
    <dgm:cxn modelId="{5E23EC96-F1BB-4A48-B39D-2249177F06EE}" type="presParOf" srcId="{672A847A-AEF1-4AE3-BAE4-DA3EABD9DC6E}" destId="{BC561758-F9D4-42F3-AF31-33436BCC9BB7}" srcOrd="2" destOrd="0" presId="urn:microsoft.com/office/officeart/2005/8/layout/target3"/>
    <dgm:cxn modelId="{8DD031E9-C02F-4D7F-BA0A-C6E9B636E226}" type="presParOf" srcId="{672A847A-AEF1-4AE3-BAE4-DA3EABD9DC6E}" destId="{9CEDB763-7A4B-4EFF-8AAE-2F6D97770E9E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18DDC0-8FAA-4F4B-A37E-74E56A1F8C3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4F4499-EAD4-4E2D-BB10-3C75736248F3}">
      <dgm:prSet custT="1"/>
      <dgm:spPr/>
      <dgm:t>
        <a:bodyPr/>
        <a:lstStyle/>
        <a:p>
          <a:pPr algn="just" rtl="0"/>
          <a:r>
            <a:rPr lang="ru-RU" sz="1400" b="0" i="0" dirty="0" smtClean="0">
              <a:latin typeface="Tahoma" pitchFamily="34" charset="0"/>
              <a:ea typeface="Tahoma" pitchFamily="34" charset="0"/>
              <a:cs typeface="Tahoma" pitchFamily="34" charset="0"/>
            </a:rPr>
            <a:t>Расходы бюджета на проектирование, строительство, реконструкцию объектов капитального строительства, приобретение объектов недвижимого имущества. Созданные (приобретенные) объекты закрепляются за муниципальными учреждениями, муниципальными предприятиями, либо включаются в состав муниципальной казны.</a:t>
          </a:r>
        </a:p>
      </dgm:t>
    </dgm:pt>
    <dgm:pt modelId="{DC50C15C-4BFF-42CA-9819-2BD8DB31F3E7}" type="parTrans" cxnId="{3E8FE999-D9AD-4AC4-B0D4-72185C115920}">
      <dgm:prSet/>
      <dgm:spPr/>
      <dgm:t>
        <a:bodyPr/>
        <a:lstStyle/>
        <a:p>
          <a:endParaRPr lang="ru-RU"/>
        </a:p>
      </dgm:t>
    </dgm:pt>
    <dgm:pt modelId="{CEAEB6C7-03E0-4E28-913E-62143DC9B03F}" type="sibTrans" cxnId="{3E8FE999-D9AD-4AC4-B0D4-72185C115920}">
      <dgm:prSet/>
      <dgm:spPr/>
      <dgm:t>
        <a:bodyPr/>
        <a:lstStyle/>
        <a:p>
          <a:endParaRPr lang="ru-RU"/>
        </a:p>
      </dgm:t>
    </dgm:pt>
    <dgm:pt modelId="{672A847A-AEF1-4AE3-BAE4-DA3EABD9DC6E}" type="pres">
      <dgm:prSet presAssocID="{AB18DDC0-8FAA-4F4B-A37E-74E56A1F8C3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C725C3-1544-4436-9F38-BA366382351D}" type="pres">
      <dgm:prSet presAssocID="{CD4F4499-EAD4-4E2D-BB10-3C75736248F3}" presName="circle1" presStyleLbl="node1" presStyleIdx="0" presStyleCnt="1" custScaleX="12223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8019FA5A-C4C6-4982-91FE-73D522788ECA}" type="pres">
      <dgm:prSet presAssocID="{CD4F4499-EAD4-4E2D-BB10-3C75736248F3}" presName="space" presStyleCnt="0"/>
      <dgm:spPr/>
      <dgm:t>
        <a:bodyPr/>
        <a:lstStyle/>
        <a:p>
          <a:endParaRPr lang="ru-RU"/>
        </a:p>
      </dgm:t>
    </dgm:pt>
    <dgm:pt modelId="{BC561758-F9D4-42F3-AF31-33436BCC9BB7}" type="pres">
      <dgm:prSet presAssocID="{CD4F4499-EAD4-4E2D-BB10-3C75736248F3}" presName="rect1" presStyleLbl="alignAcc1" presStyleIdx="0" presStyleCnt="1" custScaleX="100000" custLinFactNeighborX="91" custLinFactNeighborY="-2128"/>
      <dgm:spPr/>
      <dgm:t>
        <a:bodyPr/>
        <a:lstStyle/>
        <a:p>
          <a:endParaRPr lang="ru-RU"/>
        </a:p>
      </dgm:t>
    </dgm:pt>
    <dgm:pt modelId="{9CEDB763-7A4B-4EFF-8AAE-2F6D97770E9E}" type="pres">
      <dgm:prSet presAssocID="{CD4F4499-EAD4-4E2D-BB10-3C75736248F3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8ECF02-8F35-4B12-8714-CEFE039CE7B4}" type="presOf" srcId="{CD4F4499-EAD4-4E2D-BB10-3C75736248F3}" destId="{BC561758-F9D4-42F3-AF31-33436BCC9BB7}" srcOrd="0" destOrd="0" presId="urn:microsoft.com/office/officeart/2005/8/layout/target3"/>
    <dgm:cxn modelId="{48E83CB3-DC72-48F3-A306-64FA6A606ECB}" type="presOf" srcId="{CD4F4499-EAD4-4E2D-BB10-3C75736248F3}" destId="{9CEDB763-7A4B-4EFF-8AAE-2F6D97770E9E}" srcOrd="1" destOrd="0" presId="urn:microsoft.com/office/officeart/2005/8/layout/target3"/>
    <dgm:cxn modelId="{3E8FE999-D9AD-4AC4-B0D4-72185C115920}" srcId="{AB18DDC0-8FAA-4F4B-A37E-74E56A1F8C3E}" destId="{CD4F4499-EAD4-4E2D-BB10-3C75736248F3}" srcOrd="0" destOrd="0" parTransId="{DC50C15C-4BFF-42CA-9819-2BD8DB31F3E7}" sibTransId="{CEAEB6C7-03E0-4E28-913E-62143DC9B03F}"/>
    <dgm:cxn modelId="{56A1FC97-A6A3-4994-B4B5-B0C1F586D7F1}" type="presOf" srcId="{AB18DDC0-8FAA-4F4B-A37E-74E56A1F8C3E}" destId="{672A847A-AEF1-4AE3-BAE4-DA3EABD9DC6E}" srcOrd="0" destOrd="0" presId="urn:microsoft.com/office/officeart/2005/8/layout/target3"/>
    <dgm:cxn modelId="{A6E12456-A866-445C-ACDD-E7D4E30581C3}" type="presParOf" srcId="{672A847A-AEF1-4AE3-BAE4-DA3EABD9DC6E}" destId="{B9C725C3-1544-4436-9F38-BA366382351D}" srcOrd="0" destOrd="0" presId="urn:microsoft.com/office/officeart/2005/8/layout/target3"/>
    <dgm:cxn modelId="{00E55FC1-1AB6-4F7B-8336-7D8231BBD0FA}" type="presParOf" srcId="{672A847A-AEF1-4AE3-BAE4-DA3EABD9DC6E}" destId="{8019FA5A-C4C6-4982-91FE-73D522788ECA}" srcOrd="1" destOrd="0" presId="urn:microsoft.com/office/officeart/2005/8/layout/target3"/>
    <dgm:cxn modelId="{FF4BD714-2926-4B13-99C4-380F707957A6}" type="presParOf" srcId="{672A847A-AEF1-4AE3-BAE4-DA3EABD9DC6E}" destId="{BC561758-F9D4-42F3-AF31-33436BCC9BB7}" srcOrd="2" destOrd="0" presId="urn:microsoft.com/office/officeart/2005/8/layout/target3"/>
    <dgm:cxn modelId="{F5B6B365-37EA-47C4-A601-D3FE4E5DEEA8}" type="presParOf" srcId="{672A847A-AEF1-4AE3-BAE4-DA3EABD9DC6E}" destId="{9CEDB763-7A4B-4EFF-8AAE-2F6D97770E9E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B18DDC0-8FAA-4F4B-A37E-74E56A1F8C3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4F4499-EAD4-4E2D-BB10-3C75736248F3}">
      <dgm:prSet custT="1"/>
      <dgm:spPr/>
      <dgm:t>
        <a:bodyPr/>
        <a:lstStyle/>
        <a:p>
          <a:pPr algn="ctr" rtl="0"/>
          <a:r>
            <a:rPr lang="ru-RU" sz="1400" b="0" dirty="0" smtClean="0">
              <a:latin typeface="Tahoma" pitchFamily="34" charset="0"/>
              <a:ea typeface="Tahoma" pitchFamily="34" charset="0"/>
              <a:cs typeface="Tahoma" pitchFamily="34" charset="0"/>
            </a:rPr>
            <a:t>Динамика инвестиционных расходов</a:t>
          </a:r>
          <a:endParaRPr lang="ru-RU" sz="1400" b="1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DC50C15C-4BFF-42CA-9819-2BD8DB31F3E7}" type="parTrans" cxnId="{3E8FE999-D9AD-4AC4-B0D4-72185C115920}">
      <dgm:prSet/>
      <dgm:spPr/>
      <dgm:t>
        <a:bodyPr/>
        <a:lstStyle/>
        <a:p>
          <a:endParaRPr lang="ru-RU"/>
        </a:p>
      </dgm:t>
    </dgm:pt>
    <dgm:pt modelId="{CEAEB6C7-03E0-4E28-913E-62143DC9B03F}" type="sibTrans" cxnId="{3E8FE999-D9AD-4AC4-B0D4-72185C115920}">
      <dgm:prSet/>
      <dgm:spPr/>
      <dgm:t>
        <a:bodyPr/>
        <a:lstStyle/>
        <a:p>
          <a:endParaRPr lang="ru-RU"/>
        </a:p>
      </dgm:t>
    </dgm:pt>
    <dgm:pt modelId="{672A847A-AEF1-4AE3-BAE4-DA3EABD9DC6E}" type="pres">
      <dgm:prSet presAssocID="{AB18DDC0-8FAA-4F4B-A37E-74E56A1F8C3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C725C3-1544-4436-9F38-BA366382351D}" type="pres">
      <dgm:prSet presAssocID="{CD4F4499-EAD4-4E2D-BB10-3C75736248F3}" presName="circle1" presStyleLbl="node1" presStyleIdx="0" presStyleCnt="1" custScaleX="12223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8019FA5A-C4C6-4982-91FE-73D522788ECA}" type="pres">
      <dgm:prSet presAssocID="{CD4F4499-EAD4-4E2D-BB10-3C75736248F3}" presName="space" presStyleCnt="0"/>
      <dgm:spPr/>
    </dgm:pt>
    <dgm:pt modelId="{BC561758-F9D4-42F3-AF31-33436BCC9BB7}" type="pres">
      <dgm:prSet presAssocID="{CD4F4499-EAD4-4E2D-BB10-3C75736248F3}" presName="rect1" presStyleLbl="alignAcc1" presStyleIdx="0" presStyleCnt="1" custScaleX="100000" custLinFactNeighborX="26207"/>
      <dgm:spPr/>
      <dgm:t>
        <a:bodyPr/>
        <a:lstStyle/>
        <a:p>
          <a:endParaRPr lang="ru-RU"/>
        </a:p>
      </dgm:t>
    </dgm:pt>
    <dgm:pt modelId="{9CEDB763-7A4B-4EFF-8AAE-2F6D97770E9E}" type="pres">
      <dgm:prSet presAssocID="{CD4F4499-EAD4-4E2D-BB10-3C75736248F3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FFEF8C-AD52-43E2-ABD8-E19A48659F0F}" type="presOf" srcId="{CD4F4499-EAD4-4E2D-BB10-3C75736248F3}" destId="{BC561758-F9D4-42F3-AF31-33436BCC9BB7}" srcOrd="0" destOrd="0" presId="urn:microsoft.com/office/officeart/2005/8/layout/target3"/>
    <dgm:cxn modelId="{3E8FE999-D9AD-4AC4-B0D4-72185C115920}" srcId="{AB18DDC0-8FAA-4F4B-A37E-74E56A1F8C3E}" destId="{CD4F4499-EAD4-4E2D-BB10-3C75736248F3}" srcOrd="0" destOrd="0" parTransId="{DC50C15C-4BFF-42CA-9819-2BD8DB31F3E7}" sibTransId="{CEAEB6C7-03E0-4E28-913E-62143DC9B03F}"/>
    <dgm:cxn modelId="{3E21B799-BCBE-41E7-BD9B-7DC67CB14BF8}" type="presOf" srcId="{AB18DDC0-8FAA-4F4B-A37E-74E56A1F8C3E}" destId="{672A847A-AEF1-4AE3-BAE4-DA3EABD9DC6E}" srcOrd="0" destOrd="0" presId="urn:microsoft.com/office/officeart/2005/8/layout/target3"/>
    <dgm:cxn modelId="{2D0A203A-29BF-4BB9-A123-C94DB16E7BAF}" type="presOf" srcId="{CD4F4499-EAD4-4E2D-BB10-3C75736248F3}" destId="{9CEDB763-7A4B-4EFF-8AAE-2F6D97770E9E}" srcOrd="1" destOrd="0" presId="urn:microsoft.com/office/officeart/2005/8/layout/target3"/>
    <dgm:cxn modelId="{BA40DEE5-13B2-4106-9112-4F0C2D64BF40}" type="presParOf" srcId="{672A847A-AEF1-4AE3-BAE4-DA3EABD9DC6E}" destId="{B9C725C3-1544-4436-9F38-BA366382351D}" srcOrd="0" destOrd="0" presId="urn:microsoft.com/office/officeart/2005/8/layout/target3"/>
    <dgm:cxn modelId="{E0E7F97F-BBE9-4057-8E3A-BF201D249C3C}" type="presParOf" srcId="{672A847A-AEF1-4AE3-BAE4-DA3EABD9DC6E}" destId="{8019FA5A-C4C6-4982-91FE-73D522788ECA}" srcOrd="1" destOrd="0" presId="urn:microsoft.com/office/officeart/2005/8/layout/target3"/>
    <dgm:cxn modelId="{A30356B1-4D87-4CC3-A873-594914BCFEC6}" type="presParOf" srcId="{672A847A-AEF1-4AE3-BAE4-DA3EABD9DC6E}" destId="{BC561758-F9D4-42F3-AF31-33436BCC9BB7}" srcOrd="2" destOrd="0" presId="urn:microsoft.com/office/officeart/2005/8/layout/target3"/>
    <dgm:cxn modelId="{0F343083-12AE-4ED8-8D1A-F63329245A12}" type="presParOf" srcId="{672A847A-AEF1-4AE3-BAE4-DA3EABD9DC6E}" destId="{9CEDB763-7A4B-4EFF-8AAE-2F6D97770E9E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5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B18DDC0-8FAA-4F4B-A37E-74E56A1F8C3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4F4499-EAD4-4E2D-BB10-3C75736248F3}">
      <dgm:prSet custT="1"/>
      <dgm:spPr/>
      <dgm:t>
        <a:bodyPr/>
        <a:lstStyle/>
        <a:p>
          <a:pPr algn="ctr" rtl="0"/>
          <a:r>
            <a:rPr lang="ru-RU" sz="1400" b="0" dirty="0" smtClean="0">
              <a:latin typeface="Tahoma" pitchFamily="34" charset="0"/>
              <a:ea typeface="Tahoma" pitchFamily="34" charset="0"/>
              <a:cs typeface="Tahoma" pitchFamily="34" charset="0"/>
            </a:rPr>
            <a:t>Структура инвестиционных расходов </a:t>
          </a:r>
          <a:endParaRPr lang="ru-RU" sz="1400" b="1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DC50C15C-4BFF-42CA-9819-2BD8DB31F3E7}" type="parTrans" cxnId="{3E8FE999-D9AD-4AC4-B0D4-72185C115920}">
      <dgm:prSet/>
      <dgm:spPr/>
      <dgm:t>
        <a:bodyPr/>
        <a:lstStyle/>
        <a:p>
          <a:endParaRPr lang="ru-RU"/>
        </a:p>
      </dgm:t>
    </dgm:pt>
    <dgm:pt modelId="{CEAEB6C7-03E0-4E28-913E-62143DC9B03F}" type="sibTrans" cxnId="{3E8FE999-D9AD-4AC4-B0D4-72185C115920}">
      <dgm:prSet/>
      <dgm:spPr/>
      <dgm:t>
        <a:bodyPr/>
        <a:lstStyle/>
        <a:p>
          <a:endParaRPr lang="ru-RU"/>
        </a:p>
      </dgm:t>
    </dgm:pt>
    <dgm:pt modelId="{672A847A-AEF1-4AE3-BAE4-DA3EABD9DC6E}" type="pres">
      <dgm:prSet presAssocID="{AB18DDC0-8FAA-4F4B-A37E-74E56A1F8C3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C725C3-1544-4436-9F38-BA366382351D}" type="pres">
      <dgm:prSet presAssocID="{CD4F4499-EAD4-4E2D-BB10-3C75736248F3}" presName="circle1" presStyleLbl="node1" presStyleIdx="0" presStyleCnt="1" custAng="10800000" custScaleX="122231" custLinFactX="554604" custLinFactNeighborX="600000" custLinFactNeighborY="-1937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8019FA5A-C4C6-4982-91FE-73D522788ECA}" type="pres">
      <dgm:prSet presAssocID="{CD4F4499-EAD4-4E2D-BB10-3C75736248F3}" presName="space" presStyleCnt="0"/>
      <dgm:spPr/>
    </dgm:pt>
    <dgm:pt modelId="{BC561758-F9D4-42F3-AF31-33436BCC9BB7}" type="pres">
      <dgm:prSet presAssocID="{CD4F4499-EAD4-4E2D-BB10-3C75736248F3}" presName="rect1" presStyleLbl="alignAcc1" presStyleIdx="0" presStyleCnt="1" custScaleX="100000" custLinFactNeighborX="26207"/>
      <dgm:spPr/>
      <dgm:t>
        <a:bodyPr/>
        <a:lstStyle/>
        <a:p>
          <a:endParaRPr lang="ru-RU"/>
        </a:p>
      </dgm:t>
    </dgm:pt>
    <dgm:pt modelId="{9CEDB763-7A4B-4EFF-8AAE-2F6D97770E9E}" type="pres">
      <dgm:prSet presAssocID="{CD4F4499-EAD4-4E2D-BB10-3C75736248F3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C33811-7937-4057-BE36-92421404FCB0}" type="presOf" srcId="{CD4F4499-EAD4-4E2D-BB10-3C75736248F3}" destId="{9CEDB763-7A4B-4EFF-8AAE-2F6D97770E9E}" srcOrd="1" destOrd="0" presId="urn:microsoft.com/office/officeart/2005/8/layout/target3"/>
    <dgm:cxn modelId="{95597D35-B8C6-47D2-894F-E7597B887E2F}" type="presOf" srcId="{CD4F4499-EAD4-4E2D-BB10-3C75736248F3}" destId="{BC561758-F9D4-42F3-AF31-33436BCC9BB7}" srcOrd="0" destOrd="0" presId="urn:microsoft.com/office/officeart/2005/8/layout/target3"/>
    <dgm:cxn modelId="{3E8FE999-D9AD-4AC4-B0D4-72185C115920}" srcId="{AB18DDC0-8FAA-4F4B-A37E-74E56A1F8C3E}" destId="{CD4F4499-EAD4-4E2D-BB10-3C75736248F3}" srcOrd="0" destOrd="0" parTransId="{DC50C15C-4BFF-42CA-9819-2BD8DB31F3E7}" sibTransId="{CEAEB6C7-03E0-4E28-913E-62143DC9B03F}"/>
    <dgm:cxn modelId="{2B7DEC01-ACD7-4511-9E6D-2B78E31DB0C1}" type="presOf" srcId="{AB18DDC0-8FAA-4F4B-A37E-74E56A1F8C3E}" destId="{672A847A-AEF1-4AE3-BAE4-DA3EABD9DC6E}" srcOrd="0" destOrd="0" presId="urn:microsoft.com/office/officeart/2005/8/layout/target3"/>
    <dgm:cxn modelId="{94E74832-2280-4DC8-8DAE-209F4F906B14}" type="presParOf" srcId="{672A847A-AEF1-4AE3-BAE4-DA3EABD9DC6E}" destId="{B9C725C3-1544-4436-9F38-BA366382351D}" srcOrd="0" destOrd="0" presId="urn:microsoft.com/office/officeart/2005/8/layout/target3"/>
    <dgm:cxn modelId="{666A673C-C527-429C-961F-2FD5CE38D85E}" type="presParOf" srcId="{672A847A-AEF1-4AE3-BAE4-DA3EABD9DC6E}" destId="{8019FA5A-C4C6-4982-91FE-73D522788ECA}" srcOrd="1" destOrd="0" presId="urn:microsoft.com/office/officeart/2005/8/layout/target3"/>
    <dgm:cxn modelId="{2A10F124-E41F-4E8C-957C-8C3722DCDE0D}" type="presParOf" srcId="{672A847A-AEF1-4AE3-BAE4-DA3EABD9DC6E}" destId="{BC561758-F9D4-42F3-AF31-33436BCC9BB7}" srcOrd="2" destOrd="0" presId="urn:microsoft.com/office/officeart/2005/8/layout/target3"/>
    <dgm:cxn modelId="{EAC20EBC-3F44-48F7-8F89-F845CC3ADE8D}" type="presParOf" srcId="{672A847A-AEF1-4AE3-BAE4-DA3EABD9DC6E}" destId="{9CEDB763-7A4B-4EFF-8AAE-2F6D97770E9E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2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716F356-2E18-4013-A73A-0960B77B02B9}" type="doc">
      <dgm:prSet loTypeId="urn:microsoft.com/office/officeart/2005/8/layout/radial6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32A6FCB-592E-46E4-8EE6-B8A1E3DF6731}">
      <dgm:prSet phldrT="[Текст]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r>
            <a:rPr lang="ru-RU" dirty="0" smtClean="0"/>
            <a:t>17</a:t>
          </a:r>
          <a:endParaRPr lang="ru-RU" dirty="0"/>
        </a:p>
      </dgm:t>
    </dgm:pt>
    <dgm:pt modelId="{C3C29D36-8FD8-4395-A6B6-B87F869941F3}" type="parTrans" cxnId="{544F6899-D6E1-4FA5-A227-A6A2930F8EC8}">
      <dgm:prSet/>
      <dgm:spPr/>
      <dgm:t>
        <a:bodyPr/>
        <a:lstStyle/>
        <a:p>
          <a:endParaRPr lang="ru-RU"/>
        </a:p>
      </dgm:t>
    </dgm:pt>
    <dgm:pt modelId="{98B31AA7-F002-4E22-A356-68E94D00193F}" type="sibTrans" cxnId="{544F6899-D6E1-4FA5-A227-A6A2930F8EC8}">
      <dgm:prSet/>
      <dgm:spPr/>
      <dgm:t>
        <a:bodyPr/>
        <a:lstStyle/>
        <a:p>
          <a:endParaRPr lang="ru-RU"/>
        </a:p>
      </dgm:t>
    </dgm:pt>
    <dgm:pt modelId="{C00205B0-278D-4958-ABBC-810C09372AC1}">
      <dgm:prSet phldrT="[Текст]" custT="1"/>
      <dgm:spPr/>
      <dgm:t>
        <a:bodyPr/>
        <a:lstStyle/>
        <a:p>
          <a:r>
            <a:rPr lang="ru-RU" sz="1000" b="1" dirty="0" smtClean="0"/>
            <a:t>ДЮСШ №3</a:t>
          </a:r>
        </a:p>
        <a:p>
          <a:r>
            <a:rPr lang="ru-RU" sz="2400" dirty="0" smtClean="0"/>
            <a:t>2,6</a:t>
          </a:r>
          <a:endParaRPr lang="ru-RU" sz="2400" dirty="0"/>
        </a:p>
      </dgm:t>
    </dgm:pt>
    <dgm:pt modelId="{0DFCA57F-437B-4499-8AAF-55101EC4C71C}" type="parTrans" cxnId="{85172429-C2E6-49E6-B9BC-BB2B440E004C}">
      <dgm:prSet/>
      <dgm:spPr/>
      <dgm:t>
        <a:bodyPr/>
        <a:lstStyle/>
        <a:p>
          <a:endParaRPr lang="ru-RU"/>
        </a:p>
      </dgm:t>
    </dgm:pt>
    <dgm:pt modelId="{13CC14D8-DD60-4E48-A2C2-843D443BD05F}" type="sibTrans" cxnId="{85172429-C2E6-49E6-B9BC-BB2B440E004C}">
      <dgm:prSet/>
      <dgm:spPr/>
      <dgm:t>
        <a:bodyPr/>
        <a:lstStyle/>
        <a:p>
          <a:endParaRPr lang="ru-RU"/>
        </a:p>
      </dgm:t>
    </dgm:pt>
    <dgm:pt modelId="{01B3F469-3810-4DCA-93C7-71A88AE26579}">
      <dgm:prSet phldrT="[Текст]" phldr="1"/>
      <dgm:spPr/>
      <dgm:t>
        <a:bodyPr/>
        <a:lstStyle/>
        <a:p>
          <a:endParaRPr lang="ru-RU" dirty="0"/>
        </a:p>
      </dgm:t>
    </dgm:pt>
    <dgm:pt modelId="{32B7F208-49F1-4A1B-93E5-FD667EFC2CDD}" type="parTrans" cxnId="{CD8AF2AE-2E9B-43CE-B6BB-0DF9C6264A13}">
      <dgm:prSet/>
      <dgm:spPr/>
      <dgm:t>
        <a:bodyPr/>
        <a:lstStyle/>
        <a:p>
          <a:endParaRPr lang="ru-RU"/>
        </a:p>
      </dgm:t>
    </dgm:pt>
    <dgm:pt modelId="{1EF2A6F0-551D-449C-BF89-5C9C57F4759B}" type="sibTrans" cxnId="{CD8AF2AE-2E9B-43CE-B6BB-0DF9C6264A13}">
      <dgm:prSet/>
      <dgm:spPr/>
      <dgm:t>
        <a:bodyPr/>
        <a:lstStyle/>
        <a:p>
          <a:endParaRPr lang="ru-RU"/>
        </a:p>
      </dgm:t>
    </dgm:pt>
    <dgm:pt modelId="{9DEFA7B0-E810-4CC0-9882-0817E3A60170}">
      <dgm:prSet phldrT="[Текст]" phldr="1"/>
      <dgm:spPr/>
      <dgm:t>
        <a:bodyPr/>
        <a:lstStyle/>
        <a:p>
          <a:endParaRPr lang="ru-RU" dirty="0"/>
        </a:p>
      </dgm:t>
    </dgm:pt>
    <dgm:pt modelId="{F8970D51-5F3C-40F8-83B0-A566B7DA1D43}" type="parTrans" cxnId="{13F7BE44-EE88-4968-8A11-8F7CBC5D1458}">
      <dgm:prSet/>
      <dgm:spPr/>
      <dgm:t>
        <a:bodyPr/>
        <a:lstStyle/>
        <a:p>
          <a:endParaRPr lang="ru-RU"/>
        </a:p>
      </dgm:t>
    </dgm:pt>
    <dgm:pt modelId="{EC72995C-7266-4E13-81FE-05B62F6D0BC7}" type="sibTrans" cxnId="{13F7BE44-EE88-4968-8A11-8F7CBC5D1458}">
      <dgm:prSet/>
      <dgm:spPr/>
      <dgm:t>
        <a:bodyPr/>
        <a:lstStyle/>
        <a:p>
          <a:endParaRPr lang="ru-RU"/>
        </a:p>
      </dgm:t>
    </dgm:pt>
    <dgm:pt modelId="{7279373E-6B3B-4AAA-BCE1-B715B1C70315}">
      <dgm:prSet phldrT="[Текст]" phldr="1"/>
      <dgm:spPr/>
      <dgm:t>
        <a:bodyPr/>
        <a:lstStyle/>
        <a:p>
          <a:endParaRPr lang="ru-RU" dirty="0"/>
        </a:p>
      </dgm:t>
    </dgm:pt>
    <dgm:pt modelId="{4150EF27-B2B6-47A9-A1DA-6A130C245A96}" type="parTrans" cxnId="{10724B6B-990A-4EC2-B797-BBD94A9429F0}">
      <dgm:prSet/>
      <dgm:spPr/>
      <dgm:t>
        <a:bodyPr/>
        <a:lstStyle/>
        <a:p>
          <a:endParaRPr lang="ru-RU"/>
        </a:p>
      </dgm:t>
    </dgm:pt>
    <dgm:pt modelId="{3AEFF021-BC24-4851-9AB7-5C520FCD8DDF}" type="sibTrans" cxnId="{10724B6B-990A-4EC2-B797-BBD94A9429F0}">
      <dgm:prSet/>
      <dgm:spPr/>
      <dgm:t>
        <a:bodyPr/>
        <a:lstStyle/>
        <a:p>
          <a:endParaRPr lang="ru-RU"/>
        </a:p>
      </dgm:t>
    </dgm:pt>
    <dgm:pt modelId="{4061E0C8-1AF4-4563-BD94-9984F8900D57}">
      <dgm:prSet phldrT="[Текст]" custT="1"/>
      <dgm:spPr/>
      <dgm:t>
        <a:bodyPr/>
        <a:lstStyle/>
        <a:p>
          <a:r>
            <a:rPr lang="ru-RU" sz="1000" b="1" dirty="0" smtClean="0"/>
            <a:t>ООШ №23</a:t>
          </a:r>
          <a:r>
            <a:rPr lang="ru-RU" sz="1000" dirty="0" smtClean="0"/>
            <a:t/>
          </a:r>
          <a:br>
            <a:rPr lang="ru-RU" sz="1000" dirty="0" smtClean="0"/>
          </a:br>
          <a:r>
            <a:rPr lang="ru-RU" sz="2400" dirty="0" smtClean="0"/>
            <a:t>2,8</a:t>
          </a:r>
          <a:endParaRPr lang="ru-RU" sz="2400" dirty="0"/>
        </a:p>
      </dgm:t>
    </dgm:pt>
    <dgm:pt modelId="{395218E2-1855-48F7-A137-039DAF4D1439}" type="parTrans" cxnId="{0D50592D-0DD6-4711-BFD8-FE35EEB452E0}">
      <dgm:prSet/>
      <dgm:spPr/>
      <dgm:t>
        <a:bodyPr/>
        <a:lstStyle/>
        <a:p>
          <a:endParaRPr lang="ru-RU"/>
        </a:p>
      </dgm:t>
    </dgm:pt>
    <dgm:pt modelId="{79B98115-281A-4DB8-BA92-29A7C904F8DD}" type="sibTrans" cxnId="{0D50592D-0DD6-4711-BFD8-FE35EEB452E0}">
      <dgm:prSet/>
      <dgm:spPr/>
      <dgm:t>
        <a:bodyPr/>
        <a:lstStyle/>
        <a:p>
          <a:endParaRPr lang="ru-RU"/>
        </a:p>
      </dgm:t>
    </dgm:pt>
    <dgm:pt modelId="{AF2C757D-ACFA-413C-B274-CEF3ADA8B933}">
      <dgm:prSet phldrT="[Текст]" custT="1"/>
      <dgm:spPr/>
      <dgm:t>
        <a:bodyPr/>
        <a:lstStyle/>
        <a:p>
          <a:r>
            <a:rPr lang="ru-RU" sz="1000" b="1" dirty="0" smtClean="0"/>
            <a:t>СОШ №14</a:t>
          </a:r>
          <a:br>
            <a:rPr lang="ru-RU" sz="1000" b="1" dirty="0" smtClean="0"/>
          </a:br>
          <a:r>
            <a:rPr lang="ru-RU" sz="2400" dirty="0" smtClean="0"/>
            <a:t>2,9</a:t>
          </a:r>
          <a:endParaRPr lang="ru-RU" sz="2400" dirty="0"/>
        </a:p>
      </dgm:t>
    </dgm:pt>
    <dgm:pt modelId="{2CEF5E01-30AC-4299-B0D1-E094C8C5B3A2}" type="parTrans" cxnId="{3B662ACA-BA2E-4303-A404-73C90669BDC3}">
      <dgm:prSet/>
      <dgm:spPr/>
      <dgm:t>
        <a:bodyPr/>
        <a:lstStyle/>
        <a:p>
          <a:endParaRPr lang="ru-RU"/>
        </a:p>
      </dgm:t>
    </dgm:pt>
    <dgm:pt modelId="{B8451167-E9C8-4EB1-B1D0-2FDA3E923BE2}" type="sibTrans" cxnId="{3B662ACA-BA2E-4303-A404-73C90669BDC3}">
      <dgm:prSet/>
      <dgm:spPr/>
      <dgm:t>
        <a:bodyPr/>
        <a:lstStyle/>
        <a:p>
          <a:endParaRPr lang="ru-RU"/>
        </a:p>
      </dgm:t>
    </dgm:pt>
    <dgm:pt modelId="{B68E5A4D-13BD-4814-B4D8-A0266F25F067}">
      <dgm:prSet phldrT="[Текст]" custT="1"/>
      <dgm:spPr/>
      <dgm:t>
        <a:bodyPr/>
        <a:lstStyle/>
        <a:p>
          <a:r>
            <a:rPr lang="ru-RU" sz="1000" b="1" dirty="0" smtClean="0"/>
            <a:t>Гимназия №10</a:t>
          </a:r>
          <a:br>
            <a:rPr lang="ru-RU" sz="1000" b="1" dirty="0" smtClean="0"/>
          </a:br>
          <a:r>
            <a:rPr lang="ru-RU" sz="2400" dirty="0" smtClean="0"/>
            <a:t>3,0</a:t>
          </a:r>
          <a:endParaRPr lang="ru-RU" sz="2400" dirty="0"/>
        </a:p>
      </dgm:t>
    </dgm:pt>
    <dgm:pt modelId="{2D71A371-9361-4945-8E96-B835BD69A766}" type="parTrans" cxnId="{0051BA3E-B52C-4D25-9CA9-A53DF7B340CC}">
      <dgm:prSet/>
      <dgm:spPr/>
      <dgm:t>
        <a:bodyPr/>
        <a:lstStyle/>
        <a:p>
          <a:endParaRPr lang="ru-RU"/>
        </a:p>
      </dgm:t>
    </dgm:pt>
    <dgm:pt modelId="{989C2698-D8C3-4818-8BA6-2AEFDDC0B101}" type="sibTrans" cxnId="{0051BA3E-B52C-4D25-9CA9-A53DF7B340CC}">
      <dgm:prSet/>
      <dgm:spPr/>
      <dgm:t>
        <a:bodyPr/>
        <a:lstStyle/>
        <a:p>
          <a:endParaRPr lang="ru-RU"/>
        </a:p>
      </dgm:t>
    </dgm:pt>
    <dgm:pt modelId="{82C7F618-86F2-4DA3-B9A6-1F1BAA422734}">
      <dgm:prSet phldrT="[Текст]" custT="1"/>
      <dgm:spPr/>
      <dgm:t>
        <a:bodyPr/>
        <a:lstStyle/>
        <a:p>
          <a:r>
            <a:rPr lang="ru-RU" sz="1000" b="1" dirty="0" smtClean="0"/>
            <a:t>ДД Остров Надежды</a:t>
          </a:r>
          <a:r>
            <a:rPr lang="ru-RU" sz="1000" dirty="0" smtClean="0"/>
            <a:t/>
          </a:r>
          <a:br>
            <a:rPr lang="ru-RU" sz="1000" dirty="0" smtClean="0"/>
          </a:br>
          <a:r>
            <a:rPr lang="ru-RU" sz="2400" dirty="0" smtClean="0"/>
            <a:t>2,3</a:t>
          </a:r>
          <a:endParaRPr lang="ru-RU" sz="2400" dirty="0"/>
        </a:p>
      </dgm:t>
    </dgm:pt>
    <dgm:pt modelId="{8C8CA017-78D1-4A06-AE1E-DF30D4D10DF6}" type="parTrans" cxnId="{1DB25792-85BD-4E03-9FCE-75755C91EE5B}">
      <dgm:prSet/>
      <dgm:spPr/>
      <dgm:t>
        <a:bodyPr/>
        <a:lstStyle/>
        <a:p>
          <a:endParaRPr lang="ru-RU"/>
        </a:p>
      </dgm:t>
    </dgm:pt>
    <dgm:pt modelId="{AF8AAA1C-F485-4C9D-8C18-2F1202E6FE83}" type="sibTrans" cxnId="{1DB25792-85BD-4E03-9FCE-75755C91EE5B}">
      <dgm:prSet/>
      <dgm:spPr/>
      <dgm:t>
        <a:bodyPr/>
        <a:lstStyle/>
        <a:p>
          <a:endParaRPr lang="ru-RU"/>
        </a:p>
      </dgm:t>
    </dgm:pt>
    <dgm:pt modelId="{39627057-1846-427F-ACAF-95F50C4B31FC}">
      <dgm:prSet phldrT="[Текст]" custT="1"/>
      <dgm:spPr/>
      <dgm:t>
        <a:bodyPr/>
        <a:lstStyle/>
        <a:p>
          <a:r>
            <a:rPr lang="ru-RU" sz="1000" b="1" dirty="0" smtClean="0"/>
            <a:t>Школа интернат №53</a:t>
          </a:r>
          <a:br>
            <a:rPr lang="ru-RU" sz="1000" b="1" dirty="0" smtClean="0"/>
          </a:br>
          <a:r>
            <a:rPr lang="ru-RU" sz="2400" dirty="0" smtClean="0"/>
            <a:t>2,7</a:t>
          </a:r>
          <a:endParaRPr lang="ru-RU" sz="2400" dirty="0"/>
        </a:p>
      </dgm:t>
    </dgm:pt>
    <dgm:pt modelId="{FD235E72-C094-4824-AD4B-1407B1C701E5}" type="parTrans" cxnId="{8ED82E4E-1BD4-4CD0-8074-E536293123EF}">
      <dgm:prSet/>
      <dgm:spPr/>
      <dgm:t>
        <a:bodyPr/>
        <a:lstStyle/>
        <a:p>
          <a:endParaRPr lang="ru-RU"/>
        </a:p>
      </dgm:t>
    </dgm:pt>
    <dgm:pt modelId="{D6A60627-1B33-4598-8A6F-A796F490B7BF}" type="sibTrans" cxnId="{8ED82E4E-1BD4-4CD0-8074-E536293123EF}">
      <dgm:prSet/>
      <dgm:spPr/>
      <dgm:t>
        <a:bodyPr/>
        <a:lstStyle/>
        <a:p>
          <a:endParaRPr lang="ru-RU"/>
        </a:p>
      </dgm:t>
    </dgm:pt>
    <dgm:pt modelId="{C5002149-7CE0-49EC-B05A-625F9A8F6802}" type="pres">
      <dgm:prSet presAssocID="{F716F356-2E18-4013-A73A-0960B77B02B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425414-4899-401B-AB2F-8FA3258AC4AB}" type="pres">
      <dgm:prSet presAssocID="{932A6FCB-592E-46E4-8EE6-B8A1E3DF6731}" presName="centerShape" presStyleLbl="node0" presStyleIdx="0" presStyleCnt="1"/>
      <dgm:spPr/>
      <dgm:t>
        <a:bodyPr/>
        <a:lstStyle/>
        <a:p>
          <a:endParaRPr lang="ru-RU"/>
        </a:p>
      </dgm:t>
    </dgm:pt>
    <dgm:pt modelId="{BDB4EB66-03A7-48B0-8E83-0044FF06EFE1}" type="pres">
      <dgm:prSet presAssocID="{C00205B0-278D-4958-ABBC-810C09372AC1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E1097A-E0E9-4AA8-BA46-0CC5E48D4381}" type="pres">
      <dgm:prSet presAssocID="{C00205B0-278D-4958-ABBC-810C09372AC1}" presName="dummy" presStyleCnt="0"/>
      <dgm:spPr/>
    </dgm:pt>
    <dgm:pt modelId="{3F9BABC8-7DBE-4E9C-8FB4-7F7685E75D29}" type="pres">
      <dgm:prSet presAssocID="{13CC14D8-DD60-4E48-A2C2-843D443BD05F}" presName="sibTrans" presStyleLbl="sibTrans2D1" presStyleIdx="0" presStyleCnt="6"/>
      <dgm:spPr/>
      <dgm:t>
        <a:bodyPr/>
        <a:lstStyle/>
        <a:p>
          <a:endParaRPr lang="ru-RU"/>
        </a:p>
      </dgm:t>
    </dgm:pt>
    <dgm:pt modelId="{C05C47A3-B1D0-43EC-B13B-C8FB4CBC5238}" type="pres">
      <dgm:prSet presAssocID="{AF2C757D-ACFA-413C-B274-CEF3ADA8B93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5AA61B-A0C6-4D9F-B4B9-4710CEDA2009}" type="pres">
      <dgm:prSet presAssocID="{AF2C757D-ACFA-413C-B274-CEF3ADA8B933}" presName="dummy" presStyleCnt="0"/>
      <dgm:spPr/>
    </dgm:pt>
    <dgm:pt modelId="{F70BA880-7CD3-4BB9-8D7E-17D9E44DD036}" type="pres">
      <dgm:prSet presAssocID="{B8451167-E9C8-4EB1-B1D0-2FDA3E923BE2}" presName="sibTrans" presStyleLbl="sibTrans2D1" presStyleIdx="1" presStyleCnt="6"/>
      <dgm:spPr/>
      <dgm:t>
        <a:bodyPr/>
        <a:lstStyle/>
        <a:p>
          <a:endParaRPr lang="ru-RU"/>
        </a:p>
      </dgm:t>
    </dgm:pt>
    <dgm:pt modelId="{73BFF8F1-5225-456E-9D1A-4C6A70A12410}" type="pres">
      <dgm:prSet presAssocID="{B68E5A4D-13BD-4814-B4D8-A0266F25F06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063C02-FD67-48FE-869B-AD19E7B3140D}" type="pres">
      <dgm:prSet presAssocID="{B68E5A4D-13BD-4814-B4D8-A0266F25F067}" presName="dummy" presStyleCnt="0"/>
      <dgm:spPr/>
    </dgm:pt>
    <dgm:pt modelId="{50C13139-D942-49E6-8EBC-15FB4E277DEB}" type="pres">
      <dgm:prSet presAssocID="{989C2698-D8C3-4818-8BA6-2AEFDDC0B101}" presName="sibTrans" presStyleLbl="sibTrans2D1" presStyleIdx="2" presStyleCnt="6"/>
      <dgm:spPr/>
      <dgm:t>
        <a:bodyPr/>
        <a:lstStyle/>
        <a:p>
          <a:endParaRPr lang="ru-RU"/>
        </a:p>
      </dgm:t>
    </dgm:pt>
    <dgm:pt modelId="{3E67CCB3-874C-4CBF-806B-8970AA1B4A99}" type="pres">
      <dgm:prSet presAssocID="{82C7F618-86F2-4DA3-B9A6-1F1BAA42273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32B4C8-5883-47BB-B489-90B4EAB5E5B5}" type="pres">
      <dgm:prSet presAssocID="{82C7F618-86F2-4DA3-B9A6-1F1BAA422734}" presName="dummy" presStyleCnt="0"/>
      <dgm:spPr/>
    </dgm:pt>
    <dgm:pt modelId="{06A921CE-82F5-4999-AEF4-5682838D3A91}" type="pres">
      <dgm:prSet presAssocID="{AF8AAA1C-F485-4C9D-8C18-2F1202E6FE83}" presName="sibTrans" presStyleLbl="sibTrans2D1" presStyleIdx="3" presStyleCnt="6"/>
      <dgm:spPr/>
      <dgm:t>
        <a:bodyPr/>
        <a:lstStyle/>
        <a:p>
          <a:endParaRPr lang="ru-RU"/>
        </a:p>
      </dgm:t>
    </dgm:pt>
    <dgm:pt modelId="{56130D45-7DE1-4829-8DF8-7F6D2A8F1B38}" type="pres">
      <dgm:prSet presAssocID="{4061E0C8-1AF4-4563-BD94-9984F8900D5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64E46D-D26C-4FB0-B98C-90604A636696}" type="pres">
      <dgm:prSet presAssocID="{4061E0C8-1AF4-4563-BD94-9984F8900D57}" presName="dummy" presStyleCnt="0"/>
      <dgm:spPr/>
    </dgm:pt>
    <dgm:pt modelId="{FDBCB3C9-40CA-42C8-A2D6-99247FD3FBD4}" type="pres">
      <dgm:prSet presAssocID="{79B98115-281A-4DB8-BA92-29A7C904F8DD}" presName="sibTrans" presStyleLbl="sibTrans2D1" presStyleIdx="4" presStyleCnt="6"/>
      <dgm:spPr/>
      <dgm:t>
        <a:bodyPr/>
        <a:lstStyle/>
        <a:p>
          <a:endParaRPr lang="ru-RU"/>
        </a:p>
      </dgm:t>
    </dgm:pt>
    <dgm:pt modelId="{BE7A3369-A689-4772-8569-0E37E1C2F1E7}" type="pres">
      <dgm:prSet presAssocID="{39627057-1846-427F-ACAF-95F50C4B31F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A48BE9-BBB6-4C67-B869-92D6064F7793}" type="pres">
      <dgm:prSet presAssocID="{39627057-1846-427F-ACAF-95F50C4B31FC}" presName="dummy" presStyleCnt="0"/>
      <dgm:spPr/>
    </dgm:pt>
    <dgm:pt modelId="{499CE1C6-9FB7-4284-9832-A6CEA7729B27}" type="pres">
      <dgm:prSet presAssocID="{D6A60627-1B33-4598-8A6F-A796F490B7BF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0D50592D-0DD6-4711-BFD8-FE35EEB452E0}" srcId="{932A6FCB-592E-46E4-8EE6-B8A1E3DF6731}" destId="{4061E0C8-1AF4-4563-BD94-9984F8900D57}" srcOrd="4" destOrd="0" parTransId="{395218E2-1855-48F7-A137-039DAF4D1439}" sibTransId="{79B98115-281A-4DB8-BA92-29A7C904F8DD}"/>
    <dgm:cxn modelId="{D79FC137-40A2-4E72-95C6-C2FD26A51937}" type="presOf" srcId="{4061E0C8-1AF4-4563-BD94-9984F8900D57}" destId="{56130D45-7DE1-4829-8DF8-7F6D2A8F1B38}" srcOrd="0" destOrd="0" presId="urn:microsoft.com/office/officeart/2005/8/layout/radial6"/>
    <dgm:cxn modelId="{A5089364-41FB-4C09-8741-863C1D92B90A}" type="presOf" srcId="{932A6FCB-592E-46E4-8EE6-B8A1E3DF6731}" destId="{9A425414-4899-401B-AB2F-8FA3258AC4AB}" srcOrd="0" destOrd="0" presId="urn:microsoft.com/office/officeart/2005/8/layout/radial6"/>
    <dgm:cxn modelId="{10724B6B-990A-4EC2-B797-BBD94A9429F0}" srcId="{01B3F469-3810-4DCA-93C7-71A88AE26579}" destId="{7279373E-6B3B-4AAA-BCE1-B715B1C70315}" srcOrd="1" destOrd="0" parTransId="{4150EF27-B2B6-47A9-A1DA-6A130C245A96}" sibTransId="{3AEFF021-BC24-4851-9AB7-5C520FCD8DDF}"/>
    <dgm:cxn modelId="{1DB25792-85BD-4E03-9FCE-75755C91EE5B}" srcId="{932A6FCB-592E-46E4-8EE6-B8A1E3DF6731}" destId="{82C7F618-86F2-4DA3-B9A6-1F1BAA422734}" srcOrd="3" destOrd="0" parTransId="{8C8CA017-78D1-4A06-AE1E-DF30D4D10DF6}" sibTransId="{AF8AAA1C-F485-4C9D-8C18-2F1202E6FE83}"/>
    <dgm:cxn modelId="{0FEE9CF0-6051-4ACE-93DF-805B04F08EC9}" type="presOf" srcId="{82C7F618-86F2-4DA3-B9A6-1F1BAA422734}" destId="{3E67CCB3-874C-4CBF-806B-8970AA1B4A99}" srcOrd="0" destOrd="0" presId="urn:microsoft.com/office/officeart/2005/8/layout/radial6"/>
    <dgm:cxn modelId="{F4333C53-8042-4929-B21C-417EE1180129}" type="presOf" srcId="{39627057-1846-427F-ACAF-95F50C4B31FC}" destId="{BE7A3369-A689-4772-8569-0E37E1C2F1E7}" srcOrd="0" destOrd="0" presId="urn:microsoft.com/office/officeart/2005/8/layout/radial6"/>
    <dgm:cxn modelId="{3314D707-D092-41AD-87A7-491F0F1CA003}" type="presOf" srcId="{C00205B0-278D-4958-ABBC-810C09372AC1}" destId="{BDB4EB66-03A7-48B0-8E83-0044FF06EFE1}" srcOrd="0" destOrd="0" presId="urn:microsoft.com/office/officeart/2005/8/layout/radial6"/>
    <dgm:cxn modelId="{0FBFC7FA-6DB4-448A-BDB4-2DF042CDC163}" type="presOf" srcId="{AF8AAA1C-F485-4C9D-8C18-2F1202E6FE83}" destId="{06A921CE-82F5-4999-AEF4-5682838D3A91}" srcOrd="0" destOrd="0" presId="urn:microsoft.com/office/officeart/2005/8/layout/radial6"/>
    <dgm:cxn modelId="{C4E8F2A4-490C-46CD-86BD-70B09809247B}" type="presOf" srcId="{B8451167-E9C8-4EB1-B1D0-2FDA3E923BE2}" destId="{F70BA880-7CD3-4BB9-8D7E-17D9E44DD036}" srcOrd="0" destOrd="0" presId="urn:microsoft.com/office/officeart/2005/8/layout/radial6"/>
    <dgm:cxn modelId="{8ED82E4E-1BD4-4CD0-8074-E536293123EF}" srcId="{932A6FCB-592E-46E4-8EE6-B8A1E3DF6731}" destId="{39627057-1846-427F-ACAF-95F50C4B31FC}" srcOrd="5" destOrd="0" parTransId="{FD235E72-C094-4824-AD4B-1407B1C701E5}" sibTransId="{D6A60627-1B33-4598-8A6F-A796F490B7BF}"/>
    <dgm:cxn modelId="{86B839B5-705B-45E7-B587-199AE2326917}" type="presOf" srcId="{989C2698-D8C3-4818-8BA6-2AEFDDC0B101}" destId="{50C13139-D942-49E6-8EBC-15FB4E277DEB}" srcOrd="0" destOrd="0" presId="urn:microsoft.com/office/officeart/2005/8/layout/radial6"/>
    <dgm:cxn modelId="{0051BA3E-B52C-4D25-9CA9-A53DF7B340CC}" srcId="{932A6FCB-592E-46E4-8EE6-B8A1E3DF6731}" destId="{B68E5A4D-13BD-4814-B4D8-A0266F25F067}" srcOrd="2" destOrd="0" parTransId="{2D71A371-9361-4945-8E96-B835BD69A766}" sibTransId="{989C2698-D8C3-4818-8BA6-2AEFDDC0B101}"/>
    <dgm:cxn modelId="{0AC64FDC-A8A2-44E1-B434-C03D892F785A}" type="presOf" srcId="{F716F356-2E18-4013-A73A-0960B77B02B9}" destId="{C5002149-7CE0-49EC-B05A-625F9A8F6802}" srcOrd="0" destOrd="0" presId="urn:microsoft.com/office/officeart/2005/8/layout/radial6"/>
    <dgm:cxn modelId="{D3785028-A95B-4240-9AF5-E681D06B6786}" type="presOf" srcId="{79B98115-281A-4DB8-BA92-29A7C904F8DD}" destId="{FDBCB3C9-40CA-42C8-A2D6-99247FD3FBD4}" srcOrd="0" destOrd="0" presId="urn:microsoft.com/office/officeart/2005/8/layout/radial6"/>
    <dgm:cxn modelId="{A56EF319-3F46-48A8-9F9F-172C48076051}" type="presOf" srcId="{13CC14D8-DD60-4E48-A2C2-843D443BD05F}" destId="{3F9BABC8-7DBE-4E9C-8FB4-7F7685E75D29}" srcOrd="0" destOrd="0" presId="urn:microsoft.com/office/officeart/2005/8/layout/radial6"/>
    <dgm:cxn modelId="{544F6899-D6E1-4FA5-A227-A6A2930F8EC8}" srcId="{F716F356-2E18-4013-A73A-0960B77B02B9}" destId="{932A6FCB-592E-46E4-8EE6-B8A1E3DF6731}" srcOrd="0" destOrd="0" parTransId="{C3C29D36-8FD8-4395-A6B6-B87F869941F3}" sibTransId="{98B31AA7-F002-4E22-A356-68E94D00193F}"/>
    <dgm:cxn modelId="{386A88AC-5D59-4338-8CF2-773C0A38A75D}" type="presOf" srcId="{AF2C757D-ACFA-413C-B274-CEF3ADA8B933}" destId="{C05C47A3-B1D0-43EC-B13B-C8FB4CBC5238}" srcOrd="0" destOrd="0" presId="urn:microsoft.com/office/officeart/2005/8/layout/radial6"/>
    <dgm:cxn modelId="{85172429-C2E6-49E6-B9BC-BB2B440E004C}" srcId="{932A6FCB-592E-46E4-8EE6-B8A1E3DF6731}" destId="{C00205B0-278D-4958-ABBC-810C09372AC1}" srcOrd="0" destOrd="0" parTransId="{0DFCA57F-437B-4499-8AAF-55101EC4C71C}" sibTransId="{13CC14D8-DD60-4E48-A2C2-843D443BD05F}"/>
    <dgm:cxn modelId="{13F7BE44-EE88-4968-8A11-8F7CBC5D1458}" srcId="{01B3F469-3810-4DCA-93C7-71A88AE26579}" destId="{9DEFA7B0-E810-4CC0-9882-0817E3A60170}" srcOrd="0" destOrd="0" parTransId="{F8970D51-5F3C-40F8-83B0-A566B7DA1D43}" sibTransId="{EC72995C-7266-4E13-81FE-05B62F6D0BC7}"/>
    <dgm:cxn modelId="{CD8AF2AE-2E9B-43CE-B6BB-0DF9C6264A13}" srcId="{F716F356-2E18-4013-A73A-0960B77B02B9}" destId="{01B3F469-3810-4DCA-93C7-71A88AE26579}" srcOrd="1" destOrd="0" parTransId="{32B7F208-49F1-4A1B-93E5-FD667EFC2CDD}" sibTransId="{1EF2A6F0-551D-449C-BF89-5C9C57F4759B}"/>
    <dgm:cxn modelId="{374FB942-CB53-46DA-BAAC-8C67D9909F83}" type="presOf" srcId="{B68E5A4D-13BD-4814-B4D8-A0266F25F067}" destId="{73BFF8F1-5225-456E-9D1A-4C6A70A12410}" srcOrd="0" destOrd="0" presId="urn:microsoft.com/office/officeart/2005/8/layout/radial6"/>
    <dgm:cxn modelId="{5BB78AB6-4E18-44EC-A145-CB6FAC00F403}" type="presOf" srcId="{D6A60627-1B33-4598-8A6F-A796F490B7BF}" destId="{499CE1C6-9FB7-4284-9832-A6CEA7729B27}" srcOrd="0" destOrd="0" presId="urn:microsoft.com/office/officeart/2005/8/layout/radial6"/>
    <dgm:cxn modelId="{3B662ACA-BA2E-4303-A404-73C90669BDC3}" srcId="{932A6FCB-592E-46E4-8EE6-B8A1E3DF6731}" destId="{AF2C757D-ACFA-413C-B274-CEF3ADA8B933}" srcOrd="1" destOrd="0" parTransId="{2CEF5E01-30AC-4299-B0D1-E094C8C5B3A2}" sibTransId="{B8451167-E9C8-4EB1-B1D0-2FDA3E923BE2}"/>
    <dgm:cxn modelId="{2158FBA4-33B6-443D-B5A7-BD304FBB62DE}" type="presParOf" srcId="{C5002149-7CE0-49EC-B05A-625F9A8F6802}" destId="{9A425414-4899-401B-AB2F-8FA3258AC4AB}" srcOrd="0" destOrd="0" presId="urn:microsoft.com/office/officeart/2005/8/layout/radial6"/>
    <dgm:cxn modelId="{4E91AA22-722D-4FEB-BD5D-62A42B7F788C}" type="presParOf" srcId="{C5002149-7CE0-49EC-B05A-625F9A8F6802}" destId="{BDB4EB66-03A7-48B0-8E83-0044FF06EFE1}" srcOrd="1" destOrd="0" presId="urn:microsoft.com/office/officeart/2005/8/layout/radial6"/>
    <dgm:cxn modelId="{9A28DECB-2B52-4171-8310-088FCB5B190F}" type="presParOf" srcId="{C5002149-7CE0-49EC-B05A-625F9A8F6802}" destId="{ACE1097A-E0E9-4AA8-BA46-0CC5E48D4381}" srcOrd="2" destOrd="0" presId="urn:microsoft.com/office/officeart/2005/8/layout/radial6"/>
    <dgm:cxn modelId="{CD69FA0F-B954-4CD8-849B-9E9E99864D97}" type="presParOf" srcId="{C5002149-7CE0-49EC-B05A-625F9A8F6802}" destId="{3F9BABC8-7DBE-4E9C-8FB4-7F7685E75D29}" srcOrd="3" destOrd="0" presId="urn:microsoft.com/office/officeart/2005/8/layout/radial6"/>
    <dgm:cxn modelId="{242378AF-71E8-4DFA-9A5E-F33B169B2512}" type="presParOf" srcId="{C5002149-7CE0-49EC-B05A-625F9A8F6802}" destId="{C05C47A3-B1D0-43EC-B13B-C8FB4CBC5238}" srcOrd="4" destOrd="0" presId="urn:microsoft.com/office/officeart/2005/8/layout/radial6"/>
    <dgm:cxn modelId="{F4D78E5F-DB0C-4D26-BAEE-ACFA023F6B9F}" type="presParOf" srcId="{C5002149-7CE0-49EC-B05A-625F9A8F6802}" destId="{FB5AA61B-A0C6-4D9F-B4B9-4710CEDA2009}" srcOrd="5" destOrd="0" presId="urn:microsoft.com/office/officeart/2005/8/layout/radial6"/>
    <dgm:cxn modelId="{0643E4A3-6C05-4515-9B22-779C582C0397}" type="presParOf" srcId="{C5002149-7CE0-49EC-B05A-625F9A8F6802}" destId="{F70BA880-7CD3-4BB9-8D7E-17D9E44DD036}" srcOrd="6" destOrd="0" presId="urn:microsoft.com/office/officeart/2005/8/layout/radial6"/>
    <dgm:cxn modelId="{14EC38B0-12C9-48DE-841E-3C881224F07E}" type="presParOf" srcId="{C5002149-7CE0-49EC-B05A-625F9A8F6802}" destId="{73BFF8F1-5225-456E-9D1A-4C6A70A12410}" srcOrd="7" destOrd="0" presId="urn:microsoft.com/office/officeart/2005/8/layout/radial6"/>
    <dgm:cxn modelId="{4DED34D3-C1D3-4DF6-AA21-2B95B15EF9C6}" type="presParOf" srcId="{C5002149-7CE0-49EC-B05A-625F9A8F6802}" destId="{A4063C02-FD67-48FE-869B-AD19E7B3140D}" srcOrd="8" destOrd="0" presId="urn:microsoft.com/office/officeart/2005/8/layout/radial6"/>
    <dgm:cxn modelId="{43E0CEE8-808F-49E7-8E7E-099D800D8400}" type="presParOf" srcId="{C5002149-7CE0-49EC-B05A-625F9A8F6802}" destId="{50C13139-D942-49E6-8EBC-15FB4E277DEB}" srcOrd="9" destOrd="0" presId="urn:microsoft.com/office/officeart/2005/8/layout/radial6"/>
    <dgm:cxn modelId="{E711FDC5-69B0-459C-A565-72631E1B30D9}" type="presParOf" srcId="{C5002149-7CE0-49EC-B05A-625F9A8F6802}" destId="{3E67CCB3-874C-4CBF-806B-8970AA1B4A99}" srcOrd="10" destOrd="0" presId="urn:microsoft.com/office/officeart/2005/8/layout/radial6"/>
    <dgm:cxn modelId="{C1CBFA4B-FF54-4D69-A130-EFA99F9ECB60}" type="presParOf" srcId="{C5002149-7CE0-49EC-B05A-625F9A8F6802}" destId="{B132B4C8-5883-47BB-B489-90B4EAB5E5B5}" srcOrd="11" destOrd="0" presId="urn:microsoft.com/office/officeart/2005/8/layout/radial6"/>
    <dgm:cxn modelId="{D17F63C8-5A88-437B-BC55-D19BA20E13DC}" type="presParOf" srcId="{C5002149-7CE0-49EC-B05A-625F9A8F6802}" destId="{06A921CE-82F5-4999-AEF4-5682838D3A91}" srcOrd="12" destOrd="0" presId="urn:microsoft.com/office/officeart/2005/8/layout/radial6"/>
    <dgm:cxn modelId="{4F32FA39-F5E5-40D8-8715-C3347259AFED}" type="presParOf" srcId="{C5002149-7CE0-49EC-B05A-625F9A8F6802}" destId="{56130D45-7DE1-4829-8DF8-7F6D2A8F1B38}" srcOrd="13" destOrd="0" presId="urn:microsoft.com/office/officeart/2005/8/layout/radial6"/>
    <dgm:cxn modelId="{81E43D7F-D930-457E-858D-0300CDB0471E}" type="presParOf" srcId="{C5002149-7CE0-49EC-B05A-625F9A8F6802}" destId="{6A64E46D-D26C-4FB0-B98C-90604A636696}" srcOrd="14" destOrd="0" presId="urn:microsoft.com/office/officeart/2005/8/layout/radial6"/>
    <dgm:cxn modelId="{59E8BA1D-4A0C-465F-9D17-C4F6D5027815}" type="presParOf" srcId="{C5002149-7CE0-49EC-B05A-625F9A8F6802}" destId="{FDBCB3C9-40CA-42C8-A2D6-99247FD3FBD4}" srcOrd="15" destOrd="0" presId="urn:microsoft.com/office/officeart/2005/8/layout/radial6"/>
    <dgm:cxn modelId="{0D8B9611-7A16-43D8-A0B2-6E1BDC62D7D0}" type="presParOf" srcId="{C5002149-7CE0-49EC-B05A-625F9A8F6802}" destId="{BE7A3369-A689-4772-8569-0E37E1C2F1E7}" srcOrd="16" destOrd="0" presId="urn:microsoft.com/office/officeart/2005/8/layout/radial6"/>
    <dgm:cxn modelId="{12A8619B-5CAB-4055-9BEF-A7B6A32538A4}" type="presParOf" srcId="{C5002149-7CE0-49EC-B05A-625F9A8F6802}" destId="{80A48BE9-BBB6-4C67-B869-92D6064F7793}" srcOrd="17" destOrd="0" presId="urn:microsoft.com/office/officeart/2005/8/layout/radial6"/>
    <dgm:cxn modelId="{257369CA-9885-4A5B-843E-7590F6A4FF87}" type="presParOf" srcId="{C5002149-7CE0-49EC-B05A-625F9A8F6802}" destId="{499CE1C6-9FB7-4284-9832-A6CEA7729B27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AA6A462-BDE8-4C6E-969E-8ABE8B550B1D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B26B7B03-87F1-41D5-89CF-F749FF73DB9E}">
      <dgm:prSet phldrT="[Текст]"/>
      <dgm:spPr/>
      <dgm:t>
        <a:bodyPr/>
        <a:lstStyle/>
        <a:p>
          <a:r>
            <a:rPr lang="ru-RU" dirty="0" smtClean="0"/>
            <a:t>Заместитель Главы города - начальник финансового управления г. Новокузнецка</a:t>
          </a:r>
          <a:endParaRPr lang="ru-RU" dirty="0"/>
        </a:p>
      </dgm:t>
    </dgm:pt>
    <dgm:pt modelId="{B99A850D-AB11-4BC8-8CD6-AD507E61A217}" type="parTrans" cxnId="{B255EC70-0117-4C38-86BC-1FF3A94F9EA5}">
      <dgm:prSet/>
      <dgm:spPr/>
      <dgm:t>
        <a:bodyPr/>
        <a:lstStyle/>
        <a:p>
          <a:endParaRPr lang="ru-RU"/>
        </a:p>
      </dgm:t>
    </dgm:pt>
    <dgm:pt modelId="{702053D5-974D-4C65-BCFE-E4B5CDCFCBD4}" type="sibTrans" cxnId="{B255EC70-0117-4C38-86BC-1FF3A94F9EA5}">
      <dgm:prSet/>
      <dgm:spPr/>
      <dgm:t>
        <a:bodyPr/>
        <a:lstStyle/>
        <a:p>
          <a:endParaRPr lang="ru-RU"/>
        </a:p>
      </dgm:t>
    </dgm:pt>
    <dgm:pt modelId="{D3E726E3-05DC-41CB-9D49-9C397BD4BAA9}">
      <dgm:prSet phldrT="[Текст]" custT="1"/>
      <dgm:spPr/>
      <dgm:t>
        <a:bodyPr/>
        <a:lstStyle/>
        <a:p>
          <a:r>
            <a:rPr lang="ru-RU" sz="1800" b="1" i="1" dirty="0" smtClean="0"/>
            <a:t>Алешкова Олеся Александровна</a:t>
          </a:r>
          <a:endParaRPr lang="ru-RU" sz="1800" b="1" i="1" dirty="0"/>
        </a:p>
      </dgm:t>
    </dgm:pt>
    <dgm:pt modelId="{A5FC2B78-0C72-4D4C-B612-ECE26D1F2ADC}" type="parTrans" cxnId="{BA7FE982-B7F3-43D2-871B-3208F309442A}">
      <dgm:prSet/>
      <dgm:spPr/>
      <dgm:t>
        <a:bodyPr/>
        <a:lstStyle/>
        <a:p>
          <a:endParaRPr lang="ru-RU"/>
        </a:p>
      </dgm:t>
    </dgm:pt>
    <dgm:pt modelId="{AEBA6A47-913F-45F0-AA4F-EB674E0E5062}" type="sibTrans" cxnId="{BA7FE982-B7F3-43D2-871B-3208F309442A}">
      <dgm:prSet/>
      <dgm:spPr/>
      <dgm:t>
        <a:bodyPr/>
        <a:lstStyle/>
        <a:p>
          <a:endParaRPr lang="ru-RU"/>
        </a:p>
      </dgm:t>
    </dgm:pt>
    <dgm:pt modelId="{F0C3771D-D285-4380-893A-9E7ED5D6779D}">
      <dgm:prSet phldrT="[Текст]"/>
      <dgm:spPr/>
      <dgm:t>
        <a:bodyPr/>
        <a:lstStyle/>
        <a:p>
          <a:r>
            <a:rPr lang="ru-RU" dirty="0" smtClean="0"/>
            <a:t>Почтовый адрес</a:t>
          </a:r>
          <a:endParaRPr lang="ru-RU" dirty="0"/>
        </a:p>
      </dgm:t>
    </dgm:pt>
    <dgm:pt modelId="{4CC0E613-6AB3-4BCD-BE8E-888098137C03}" type="parTrans" cxnId="{BF02FFBE-8989-4718-AB5F-4166290716EC}">
      <dgm:prSet/>
      <dgm:spPr/>
      <dgm:t>
        <a:bodyPr/>
        <a:lstStyle/>
        <a:p>
          <a:endParaRPr lang="ru-RU"/>
        </a:p>
      </dgm:t>
    </dgm:pt>
    <dgm:pt modelId="{0467A164-4AA5-48C1-A23C-A4B39F44CF7D}" type="sibTrans" cxnId="{BF02FFBE-8989-4718-AB5F-4166290716EC}">
      <dgm:prSet/>
      <dgm:spPr/>
      <dgm:t>
        <a:bodyPr/>
        <a:lstStyle/>
        <a:p>
          <a:endParaRPr lang="ru-RU"/>
        </a:p>
      </dgm:t>
    </dgm:pt>
    <dgm:pt modelId="{5B68A1E3-83E5-4695-AC6A-932551B31274}">
      <dgm:prSet phldrT="[Текст]" custT="1"/>
      <dgm:spPr/>
      <dgm:t>
        <a:bodyPr/>
        <a:lstStyle/>
        <a:p>
          <a:r>
            <a:rPr lang="en-US" sz="1800" b="1" i="1" dirty="0" smtClean="0"/>
            <a:t>654080 </a:t>
          </a:r>
          <a:r>
            <a:rPr lang="ru-RU" sz="1800" b="1" i="1" dirty="0" smtClean="0"/>
            <a:t>Кемеровская область, г. Новокузнецк, ул. Кирова, 71</a:t>
          </a:r>
          <a:endParaRPr lang="ru-RU" sz="1800" b="1" i="1" dirty="0"/>
        </a:p>
      </dgm:t>
    </dgm:pt>
    <dgm:pt modelId="{59A97DC2-0EDA-4A47-9404-39F6AD18CDD7}" type="parTrans" cxnId="{45BB5A8F-5D2B-42E3-8A2C-6C8E8078A010}">
      <dgm:prSet/>
      <dgm:spPr/>
      <dgm:t>
        <a:bodyPr/>
        <a:lstStyle/>
        <a:p>
          <a:endParaRPr lang="ru-RU"/>
        </a:p>
      </dgm:t>
    </dgm:pt>
    <dgm:pt modelId="{C5A8288E-82A2-46BD-9B46-9B40BB18FBD7}" type="sibTrans" cxnId="{45BB5A8F-5D2B-42E3-8A2C-6C8E8078A010}">
      <dgm:prSet/>
      <dgm:spPr/>
      <dgm:t>
        <a:bodyPr/>
        <a:lstStyle/>
        <a:p>
          <a:endParaRPr lang="ru-RU"/>
        </a:p>
      </dgm:t>
    </dgm:pt>
    <dgm:pt modelId="{6B2AD239-B328-45FA-B235-B087D36ED489}">
      <dgm:prSet phldrT="[Текст]"/>
      <dgm:spPr/>
      <dgm:t>
        <a:bodyPr/>
        <a:lstStyle/>
        <a:p>
          <a:r>
            <a:rPr lang="ru-RU" dirty="0" smtClean="0"/>
            <a:t>Телефон</a:t>
          </a:r>
          <a:endParaRPr lang="ru-RU" dirty="0"/>
        </a:p>
      </dgm:t>
    </dgm:pt>
    <dgm:pt modelId="{FBCEA485-09BA-4933-9906-6660BF29602E}" type="parTrans" cxnId="{A271873C-A9BC-47C3-94A3-22B9749C3541}">
      <dgm:prSet/>
      <dgm:spPr/>
      <dgm:t>
        <a:bodyPr/>
        <a:lstStyle/>
        <a:p>
          <a:endParaRPr lang="ru-RU"/>
        </a:p>
      </dgm:t>
    </dgm:pt>
    <dgm:pt modelId="{C4E6DF6C-29D1-4F1E-99FA-4F765DEED63C}" type="sibTrans" cxnId="{A271873C-A9BC-47C3-94A3-22B9749C3541}">
      <dgm:prSet/>
      <dgm:spPr/>
      <dgm:t>
        <a:bodyPr/>
        <a:lstStyle/>
        <a:p>
          <a:endParaRPr lang="ru-RU"/>
        </a:p>
      </dgm:t>
    </dgm:pt>
    <dgm:pt modelId="{6A6FC257-5A50-44C3-B9B6-79AB246E6AF6}">
      <dgm:prSet phldrT="[Текст]" custT="1"/>
      <dgm:spPr/>
      <dgm:t>
        <a:bodyPr/>
        <a:lstStyle/>
        <a:p>
          <a:r>
            <a:rPr lang="ru-RU" sz="1800" b="1" i="1" dirty="0" smtClean="0"/>
            <a:t>(3843)-321-624</a:t>
          </a:r>
          <a:endParaRPr lang="ru-RU" sz="1800" b="1" i="1" dirty="0"/>
        </a:p>
      </dgm:t>
    </dgm:pt>
    <dgm:pt modelId="{C480B0C4-4E68-476B-8746-3BDE0FB519C8}" type="parTrans" cxnId="{F4A6CDE3-F435-4415-91AC-6478B7DEBA09}">
      <dgm:prSet/>
      <dgm:spPr/>
      <dgm:t>
        <a:bodyPr/>
        <a:lstStyle/>
        <a:p>
          <a:endParaRPr lang="ru-RU"/>
        </a:p>
      </dgm:t>
    </dgm:pt>
    <dgm:pt modelId="{BA65B59F-898C-40A8-BB86-816BF36BCF92}" type="sibTrans" cxnId="{F4A6CDE3-F435-4415-91AC-6478B7DEBA09}">
      <dgm:prSet/>
      <dgm:spPr/>
      <dgm:t>
        <a:bodyPr/>
        <a:lstStyle/>
        <a:p>
          <a:endParaRPr lang="ru-RU"/>
        </a:p>
      </dgm:t>
    </dgm:pt>
    <dgm:pt modelId="{E0A553A1-2A4E-40C8-B33D-B6AC188F5F29}">
      <dgm:prSet phldrT="[Текст]"/>
      <dgm:spPr/>
      <dgm:t>
        <a:bodyPr/>
        <a:lstStyle/>
        <a:p>
          <a:r>
            <a:rPr lang="ru-RU" dirty="0" smtClean="0"/>
            <a:t>Электронная почта</a:t>
          </a:r>
          <a:endParaRPr lang="ru-RU" dirty="0"/>
        </a:p>
      </dgm:t>
    </dgm:pt>
    <dgm:pt modelId="{DE7C579A-FFC5-439F-91DB-EA6220B4C8F8}" type="parTrans" cxnId="{347C89B0-5458-40A0-BD23-3F7262295CCE}">
      <dgm:prSet/>
      <dgm:spPr/>
      <dgm:t>
        <a:bodyPr/>
        <a:lstStyle/>
        <a:p>
          <a:endParaRPr lang="ru-RU"/>
        </a:p>
      </dgm:t>
    </dgm:pt>
    <dgm:pt modelId="{DFE0AD6F-F7B9-4F1F-AB38-2CED6585D3FE}" type="sibTrans" cxnId="{347C89B0-5458-40A0-BD23-3F7262295CCE}">
      <dgm:prSet/>
      <dgm:spPr/>
      <dgm:t>
        <a:bodyPr/>
        <a:lstStyle/>
        <a:p>
          <a:endParaRPr lang="ru-RU"/>
        </a:p>
      </dgm:t>
    </dgm:pt>
    <dgm:pt modelId="{C7F35FD8-CB0D-46EB-8D2A-E9A761E9971F}">
      <dgm:prSet phldrT="[Текст]" custT="1"/>
      <dgm:spPr/>
      <dgm:t>
        <a:bodyPr/>
        <a:lstStyle/>
        <a:p>
          <a:r>
            <a:rPr lang="en-US" sz="1800" b="1" i="1" dirty="0" smtClean="0"/>
            <a:t>main@finnkz.ru</a:t>
          </a:r>
          <a:endParaRPr lang="ru-RU" sz="1800" b="1" i="1" dirty="0"/>
        </a:p>
      </dgm:t>
    </dgm:pt>
    <dgm:pt modelId="{F83D1C33-1617-46C3-A6CE-D0139B2A8F1C}" type="parTrans" cxnId="{E0501267-8A67-4644-8BA5-1932DD65FCD0}">
      <dgm:prSet/>
      <dgm:spPr/>
      <dgm:t>
        <a:bodyPr/>
        <a:lstStyle/>
        <a:p>
          <a:endParaRPr lang="ru-RU"/>
        </a:p>
      </dgm:t>
    </dgm:pt>
    <dgm:pt modelId="{175438EC-BFC2-4E3C-B115-561E663E91F6}" type="sibTrans" cxnId="{E0501267-8A67-4644-8BA5-1932DD65FCD0}">
      <dgm:prSet/>
      <dgm:spPr/>
      <dgm:t>
        <a:bodyPr/>
        <a:lstStyle/>
        <a:p>
          <a:endParaRPr lang="ru-RU"/>
        </a:p>
      </dgm:t>
    </dgm:pt>
    <dgm:pt modelId="{57AB0691-6B34-423E-B18F-CFE438C98893}">
      <dgm:prSet phldrT="[Текст]"/>
      <dgm:spPr/>
      <dgm:t>
        <a:bodyPr/>
        <a:lstStyle/>
        <a:p>
          <a:r>
            <a:rPr lang="ru-RU" dirty="0" smtClean="0"/>
            <a:t>График работы финансового органа</a:t>
          </a:r>
          <a:endParaRPr lang="ru-RU" dirty="0"/>
        </a:p>
      </dgm:t>
    </dgm:pt>
    <dgm:pt modelId="{8E50633A-5864-4178-842B-9A34AAA35B2C}" type="parTrans" cxnId="{97496960-CC81-40C1-9B30-43D6F82A79C7}">
      <dgm:prSet/>
      <dgm:spPr/>
      <dgm:t>
        <a:bodyPr/>
        <a:lstStyle/>
        <a:p>
          <a:endParaRPr lang="ru-RU"/>
        </a:p>
      </dgm:t>
    </dgm:pt>
    <dgm:pt modelId="{9329B28A-B213-4387-8E72-7368589868D2}" type="sibTrans" cxnId="{97496960-CC81-40C1-9B30-43D6F82A79C7}">
      <dgm:prSet/>
      <dgm:spPr/>
      <dgm:t>
        <a:bodyPr/>
        <a:lstStyle/>
        <a:p>
          <a:endParaRPr lang="ru-RU"/>
        </a:p>
      </dgm:t>
    </dgm:pt>
    <dgm:pt modelId="{B5B3766A-5769-4EB1-BF75-1BD85DCB0C50}">
      <dgm:prSet phldrT="[Текст]"/>
      <dgm:spPr/>
      <dgm:t>
        <a:bodyPr/>
        <a:lstStyle/>
        <a:p>
          <a:r>
            <a:rPr lang="ru-RU" dirty="0" smtClean="0"/>
            <a:t>График личного приёма граждан заместителем Главы города - Начальником финансового управления г. Новокузнецка</a:t>
          </a:r>
          <a:endParaRPr lang="ru-RU" dirty="0"/>
        </a:p>
      </dgm:t>
    </dgm:pt>
    <dgm:pt modelId="{4AC5792C-EC9C-449D-A2C4-91650E7F4270}" type="parTrans" cxnId="{49D20611-8635-4EAA-94AF-657FFEB105BB}">
      <dgm:prSet/>
      <dgm:spPr/>
      <dgm:t>
        <a:bodyPr/>
        <a:lstStyle/>
        <a:p>
          <a:endParaRPr lang="ru-RU"/>
        </a:p>
      </dgm:t>
    </dgm:pt>
    <dgm:pt modelId="{C63E097C-6F6D-4D09-92CE-D707A085F6B7}" type="sibTrans" cxnId="{49D20611-8635-4EAA-94AF-657FFEB105BB}">
      <dgm:prSet/>
      <dgm:spPr/>
      <dgm:t>
        <a:bodyPr/>
        <a:lstStyle/>
        <a:p>
          <a:endParaRPr lang="ru-RU"/>
        </a:p>
      </dgm:t>
    </dgm:pt>
    <dgm:pt modelId="{31D6C008-8B98-4E2A-B2E2-40FB746119F5}">
      <dgm:prSet phldrT="[Текст]" custT="1"/>
      <dgm:spPr/>
      <dgm:t>
        <a:bodyPr/>
        <a:lstStyle/>
        <a:p>
          <a:r>
            <a:rPr lang="ru-RU" sz="1800" b="1" i="1" dirty="0" smtClean="0"/>
            <a:t>Понедельник – пятница с 8:30 до 17:30; обед 12:00 – 13:00</a:t>
          </a:r>
          <a:endParaRPr lang="ru-RU" sz="1800" b="1" i="1" dirty="0"/>
        </a:p>
      </dgm:t>
    </dgm:pt>
    <dgm:pt modelId="{49C310A8-8C48-4FD5-9D46-FCCF488B80E2}" type="parTrans" cxnId="{374C60B2-96C2-4FA1-BE78-CC163486859A}">
      <dgm:prSet/>
      <dgm:spPr/>
      <dgm:t>
        <a:bodyPr/>
        <a:lstStyle/>
        <a:p>
          <a:endParaRPr lang="ru-RU"/>
        </a:p>
      </dgm:t>
    </dgm:pt>
    <dgm:pt modelId="{B34C91B3-D4C6-4629-B9B4-4F7F26F2B515}" type="sibTrans" cxnId="{374C60B2-96C2-4FA1-BE78-CC163486859A}">
      <dgm:prSet/>
      <dgm:spPr/>
      <dgm:t>
        <a:bodyPr/>
        <a:lstStyle/>
        <a:p>
          <a:endParaRPr lang="ru-RU"/>
        </a:p>
      </dgm:t>
    </dgm:pt>
    <dgm:pt modelId="{969EE69A-509D-4E36-A182-B628FCF492CD}">
      <dgm:prSet phldrT="[Текст]" custT="1"/>
      <dgm:spPr/>
      <dgm:t>
        <a:bodyPr/>
        <a:lstStyle/>
        <a:p>
          <a:r>
            <a:rPr lang="ru-RU" sz="1800" b="1" i="1" dirty="0" smtClean="0"/>
            <a:t>Ежедневно в рабочее время</a:t>
          </a:r>
          <a:endParaRPr lang="ru-RU" sz="1800" b="1" i="1" dirty="0"/>
        </a:p>
      </dgm:t>
    </dgm:pt>
    <dgm:pt modelId="{A8273F10-6689-4CBA-A171-A663B50657D1}" type="parTrans" cxnId="{7D856441-ADE5-49E5-B704-F4FFB0BE195F}">
      <dgm:prSet/>
      <dgm:spPr/>
      <dgm:t>
        <a:bodyPr/>
        <a:lstStyle/>
        <a:p>
          <a:endParaRPr lang="ru-RU"/>
        </a:p>
      </dgm:t>
    </dgm:pt>
    <dgm:pt modelId="{C5FB3EF1-6E7C-4CAE-A1A5-0F69B11C6FCF}" type="sibTrans" cxnId="{7D856441-ADE5-49E5-B704-F4FFB0BE195F}">
      <dgm:prSet/>
      <dgm:spPr/>
      <dgm:t>
        <a:bodyPr/>
        <a:lstStyle/>
        <a:p>
          <a:endParaRPr lang="ru-RU"/>
        </a:p>
      </dgm:t>
    </dgm:pt>
    <dgm:pt modelId="{B3838FA9-BDEB-469D-9949-463D36257D47}">
      <dgm:prSet phldrT="[Текст]" custT="1"/>
      <dgm:spPr/>
      <dgm:t>
        <a:bodyPr/>
        <a:lstStyle/>
        <a:p>
          <a:pPr algn="ctr"/>
          <a:r>
            <a:rPr lang="ru-RU" sz="20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Контактная информация:</a:t>
          </a:r>
          <a:endParaRPr lang="ru-RU" sz="2000" b="1" dirty="0"/>
        </a:p>
      </dgm:t>
    </dgm:pt>
    <dgm:pt modelId="{3BE44EEF-3CB3-4B9E-AD44-4569AA25A5C4}" type="parTrans" cxnId="{2E98CD6E-01D8-45D8-8D14-6ADCC085E723}">
      <dgm:prSet/>
      <dgm:spPr/>
      <dgm:t>
        <a:bodyPr/>
        <a:lstStyle/>
        <a:p>
          <a:endParaRPr lang="ru-RU"/>
        </a:p>
      </dgm:t>
    </dgm:pt>
    <dgm:pt modelId="{1E1FABAA-7603-4AAC-BDCC-9D5546092506}" type="sibTrans" cxnId="{2E98CD6E-01D8-45D8-8D14-6ADCC085E723}">
      <dgm:prSet/>
      <dgm:spPr/>
      <dgm:t>
        <a:bodyPr/>
        <a:lstStyle/>
        <a:p>
          <a:endParaRPr lang="ru-RU"/>
        </a:p>
      </dgm:t>
    </dgm:pt>
    <dgm:pt modelId="{AE2747C8-DB86-4160-A0A8-E5C5AE929B82}" type="pres">
      <dgm:prSet presAssocID="{4AA6A462-BDE8-4C6E-969E-8ABE8B550B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314A81-DA02-4A18-92DB-98943009DC65}" type="pres">
      <dgm:prSet presAssocID="{B3838FA9-BDEB-469D-9949-463D36257D47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C447FB-CE85-49D4-AB3D-CC342FD1BF32}" type="pres">
      <dgm:prSet presAssocID="{1E1FABAA-7603-4AAC-BDCC-9D5546092506}" presName="spacer" presStyleCnt="0"/>
      <dgm:spPr/>
      <dgm:t>
        <a:bodyPr/>
        <a:lstStyle/>
        <a:p>
          <a:endParaRPr lang="ru-RU"/>
        </a:p>
      </dgm:t>
    </dgm:pt>
    <dgm:pt modelId="{78E37730-C84B-49ED-80B9-82BDE8636E43}" type="pres">
      <dgm:prSet presAssocID="{B26B7B03-87F1-41D5-89CF-F749FF73DB9E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F02C59-87B8-4D15-BBC4-7EE816B0585E}" type="pres">
      <dgm:prSet presAssocID="{B26B7B03-87F1-41D5-89CF-F749FF73DB9E}" presName="childText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CE1112-351C-44EE-B678-6C2FD63C71D8}" type="pres">
      <dgm:prSet presAssocID="{F0C3771D-D285-4380-893A-9E7ED5D6779D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D79569-7591-4915-84D1-91653CA7A0F3}" type="pres">
      <dgm:prSet presAssocID="{F0C3771D-D285-4380-893A-9E7ED5D6779D}" presName="childText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05989A-A5D8-4D41-8861-03586B87EA37}" type="pres">
      <dgm:prSet presAssocID="{6B2AD239-B328-45FA-B235-B087D36ED489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EFA1D9-C126-46A6-8B19-E07747F1EF2C}" type="pres">
      <dgm:prSet presAssocID="{6B2AD239-B328-45FA-B235-B087D36ED489}" presName="childText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853D67-0675-4B1C-8852-996BC5516FC1}" type="pres">
      <dgm:prSet presAssocID="{E0A553A1-2A4E-40C8-B33D-B6AC188F5F2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9D6071-3578-4D07-87D9-D8A9438DA82A}" type="pres">
      <dgm:prSet presAssocID="{E0A553A1-2A4E-40C8-B33D-B6AC188F5F29}" presName="childText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EBBDAE-6952-4ED6-868E-898406677E82}" type="pres">
      <dgm:prSet presAssocID="{57AB0691-6B34-423E-B18F-CFE438C98893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729887-D5DE-4085-99EE-604841CADD20}" type="pres">
      <dgm:prSet presAssocID="{57AB0691-6B34-423E-B18F-CFE438C98893}" presName="childText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EADC75-11B5-423E-8ABA-CDF0BA994BCE}" type="pres">
      <dgm:prSet presAssocID="{B5B3766A-5769-4EB1-BF75-1BD85DCB0C50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BA2E58-0223-48F9-9DFD-93735610914A}" type="pres">
      <dgm:prSet presAssocID="{B5B3766A-5769-4EB1-BF75-1BD85DCB0C50}" presName="childText" presStyleLbl="revTx" presStyleIdx="5" presStyleCnt="6" custLinFactNeighborY="24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7C6293-E40B-4EF1-AED1-F24382FFD113}" type="presOf" srcId="{B5B3766A-5769-4EB1-BF75-1BD85DCB0C50}" destId="{DBEADC75-11B5-423E-8ABA-CDF0BA994BCE}" srcOrd="0" destOrd="0" presId="urn:microsoft.com/office/officeart/2005/8/layout/vList2"/>
    <dgm:cxn modelId="{635F94F1-5311-4522-B220-C5C44946BAE9}" type="presOf" srcId="{6A6FC257-5A50-44C3-B9B6-79AB246E6AF6}" destId="{58EFA1D9-C126-46A6-8B19-E07747F1EF2C}" srcOrd="0" destOrd="0" presId="urn:microsoft.com/office/officeart/2005/8/layout/vList2"/>
    <dgm:cxn modelId="{86B3B774-EEE1-4F9C-806B-1C65847E1CC3}" type="presOf" srcId="{969EE69A-509D-4E36-A182-B628FCF492CD}" destId="{49BA2E58-0223-48F9-9DFD-93735610914A}" srcOrd="0" destOrd="0" presId="urn:microsoft.com/office/officeart/2005/8/layout/vList2"/>
    <dgm:cxn modelId="{E0501267-8A67-4644-8BA5-1932DD65FCD0}" srcId="{E0A553A1-2A4E-40C8-B33D-B6AC188F5F29}" destId="{C7F35FD8-CB0D-46EB-8D2A-E9A761E9971F}" srcOrd="0" destOrd="0" parTransId="{F83D1C33-1617-46C3-A6CE-D0139B2A8F1C}" sibTransId="{175438EC-BFC2-4E3C-B115-561E663E91F6}"/>
    <dgm:cxn modelId="{000990C1-34F1-40F6-9564-B748EE0C0A50}" type="presOf" srcId="{B26B7B03-87F1-41D5-89CF-F749FF73DB9E}" destId="{78E37730-C84B-49ED-80B9-82BDE8636E43}" srcOrd="0" destOrd="0" presId="urn:microsoft.com/office/officeart/2005/8/layout/vList2"/>
    <dgm:cxn modelId="{9B240DDA-35E1-4D89-AB50-3A4B275157B5}" type="presOf" srcId="{5B68A1E3-83E5-4695-AC6A-932551B31274}" destId="{4CD79569-7591-4915-84D1-91653CA7A0F3}" srcOrd="0" destOrd="0" presId="urn:microsoft.com/office/officeart/2005/8/layout/vList2"/>
    <dgm:cxn modelId="{2E98CD6E-01D8-45D8-8D14-6ADCC085E723}" srcId="{4AA6A462-BDE8-4C6E-969E-8ABE8B550B1D}" destId="{B3838FA9-BDEB-469D-9949-463D36257D47}" srcOrd="0" destOrd="0" parTransId="{3BE44EEF-3CB3-4B9E-AD44-4569AA25A5C4}" sibTransId="{1E1FABAA-7603-4AAC-BDCC-9D5546092506}"/>
    <dgm:cxn modelId="{D1B62093-2217-4BC9-A3B6-439A918582A9}" type="presOf" srcId="{D3E726E3-05DC-41CB-9D49-9C397BD4BAA9}" destId="{CBF02C59-87B8-4D15-BBC4-7EE816B0585E}" srcOrd="0" destOrd="0" presId="urn:microsoft.com/office/officeart/2005/8/layout/vList2"/>
    <dgm:cxn modelId="{20D6D4D2-E0B3-4721-AA50-35480DFFDAAE}" type="presOf" srcId="{4AA6A462-BDE8-4C6E-969E-8ABE8B550B1D}" destId="{AE2747C8-DB86-4160-A0A8-E5C5AE929B82}" srcOrd="0" destOrd="0" presId="urn:microsoft.com/office/officeart/2005/8/layout/vList2"/>
    <dgm:cxn modelId="{49D20611-8635-4EAA-94AF-657FFEB105BB}" srcId="{4AA6A462-BDE8-4C6E-969E-8ABE8B550B1D}" destId="{B5B3766A-5769-4EB1-BF75-1BD85DCB0C50}" srcOrd="6" destOrd="0" parTransId="{4AC5792C-EC9C-449D-A2C4-91650E7F4270}" sibTransId="{C63E097C-6F6D-4D09-92CE-D707A085F6B7}"/>
    <dgm:cxn modelId="{0CB4186A-0C2A-44E2-B7B4-0EE77759BBD5}" type="presOf" srcId="{57AB0691-6B34-423E-B18F-CFE438C98893}" destId="{D7EBBDAE-6952-4ED6-868E-898406677E82}" srcOrd="0" destOrd="0" presId="urn:microsoft.com/office/officeart/2005/8/layout/vList2"/>
    <dgm:cxn modelId="{84F70956-7D49-4E72-ABB6-0538819282B4}" type="presOf" srcId="{F0C3771D-D285-4380-893A-9E7ED5D6779D}" destId="{4FCE1112-351C-44EE-B678-6C2FD63C71D8}" srcOrd="0" destOrd="0" presId="urn:microsoft.com/office/officeart/2005/8/layout/vList2"/>
    <dgm:cxn modelId="{374C60B2-96C2-4FA1-BE78-CC163486859A}" srcId="{57AB0691-6B34-423E-B18F-CFE438C98893}" destId="{31D6C008-8B98-4E2A-B2E2-40FB746119F5}" srcOrd="0" destOrd="0" parTransId="{49C310A8-8C48-4FD5-9D46-FCCF488B80E2}" sibTransId="{B34C91B3-D4C6-4629-B9B4-4F7F26F2B515}"/>
    <dgm:cxn modelId="{7F368CD3-7CF1-4287-AA60-E60B2335C3A1}" type="presOf" srcId="{E0A553A1-2A4E-40C8-B33D-B6AC188F5F29}" destId="{F4853D67-0675-4B1C-8852-996BC5516FC1}" srcOrd="0" destOrd="0" presId="urn:microsoft.com/office/officeart/2005/8/layout/vList2"/>
    <dgm:cxn modelId="{F4A6CDE3-F435-4415-91AC-6478B7DEBA09}" srcId="{6B2AD239-B328-45FA-B235-B087D36ED489}" destId="{6A6FC257-5A50-44C3-B9B6-79AB246E6AF6}" srcOrd="0" destOrd="0" parTransId="{C480B0C4-4E68-476B-8746-3BDE0FB519C8}" sibTransId="{BA65B59F-898C-40A8-BB86-816BF36BCF92}"/>
    <dgm:cxn modelId="{BF02FFBE-8989-4718-AB5F-4166290716EC}" srcId="{4AA6A462-BDE8-4C6E-969E-8ABE8B550B1D}" destId="{F0C3771D-D285-4380-893A-9E7ED5D6779D}" srcOrd="2" destOrd="0" parTransId="{4CC0E613-6AB3-4BCD-BE8E-888098137C03}" sibTransId="{0467A164-4AA5-48C1-A23C-A4B39F44CF7D}"/>
    <dgm:cxn modelId="{BA7FE982-B7F3-43D2-871B-3208F309442A}" srcId="{B26B7B03-87F1-41D5-89CF-F749FF73DB9E}" destId="{D3E726E3-05DC-41CB-9D49-9C397BD4BAA9}" srcOrd="0" destOrd="0" parTransId="{A5FC2B78-0C72-4D4C-B612-ECE26D1F2ADC}" sibTransId="{AEBA6A47-913F-45F0-AA4F-EB674E0E5062}"/>
    <dgm:cxn modelId="{B7C626A1-EDE7-4AC6-840F-0717E5159B7E}" type="presOf" srcId="{B3838FA9-BDEB-469D-9949-463D36257D47}" destId="{DF314A81-DA02-4A18-92DB-98943009DC65}" srcOrd="0" destOrd="0" presId="urn:microsoft.com/office/officeart/2005/8/layout/vList2"/>
    <dgm:cxn modelId="{5F8234F9-E428-4B4E-8E24-32D2C182423D}" type="presOf" srcId="{6B2AD239-B328-45FA-B235-B087D36ED489}" destId="{1705989A-A5D8-4D41-8861-03586B87EA37}" srcOrd="0" destOrd="0" presId="urn:microsoft.com/office/officeart/2005/8/layout/vList2"/>
    <dgm:cxn modelId="{45BB5A8F-5D2B-42E3-8A2C-6C8E8078A010}" srcId="{F0C3771D-D285-4380-893A-9E7ED5D6779D}" destId="{5B68A1E3-83E5-4695-AC6A-932551B31274}" srcOrd="0" destOrd="0" parTransId="{59A97DC2-0EDA-4A47-9404-39F6AD18CDD7}" sibTransId="{C5A8288E-82A2-46BD-9B46-9B40BB18FBD7}"/>
    <dgm:cxn modelId="{97496960-CC81-40C1-9B30-43D6F82A79C7}" srcId="{4AA6A462-BDE8-4C6E-969E-8ABE8B550B1D}" destId="{57AB0691-6B34-423E-B18F-CFE438C98893}" srcOrd="5" destOrd="0" parTransId="{8E50633A-5864-4178-842B-9A34AAA35B2C}" sibTransId="{9329B28A-B213-4387-8E72-7368589868D2}"/>
    <dgm:cxn modelId="{B255EC70-0117-4C38-86BC-1FF3A94F9EA5}" srcId="{4AA6A462-BDE8-4C6E-969E-8ABE8B550B1D}" destId="{B26B7B03-87F1-41D5-89CF-F749FF73DB9E}" srcOrd="1" destOrd="0" parTransId="{B99A850D-AB11-4BC8-8CD6-AD507E61A217}" sibTransId="{702053D5-974D-4C65-BCFE-E4B5CDCFCBD4}"/>
    <dgm:cxn modelId="{A0124E53-61D2-47A7-8A4E-3AB9C83993EF}" type="presOf" srcId="{31D6C008-8B98-4E2A-B2E2-40FB746119F5}" destId="{A4729887-D5DE-4085-99EE-604841CADD20}" srcOrd="0" destOrd="0" presId="urn:microsoft.com/office/officeart/2005/8/layout/vList2"/>
    <dgm:cxn modelId="{7D856441-ADE5-49E5-B704-F4FFB0BE195F}" srcId="{B5B3766A-5769-4EB1-BF75-1BD85DCB0C50}" destId="{969EE69A-509D-4E36-A182-B628FCF492CD}" srcOrd="0" destOrd="0" parTransId="{A8273F10-6689-4CBA-A171-A663B50657D1}" sibTransId="{C5FB3EF1-6E7C-4CAE-A1A5-0F69B11C6FCF}"/>
    <dgm:cxn modelId="{D763D4C1-77DA-4DD8-90EF-87B07BDA0AAD}" type="presOf" srcId="{C7F35FD8-CB0D-46EB-8D2A-E9A761E9971F}" destId="{C09D6071-3578-4D07-87D9-D8A9438DA82A}" srcOrd="0" destOrd="0" presId="urn:microsoft.com/office/officeart/2005/8/layout/vList2"/>
    <dgm:cxn modelId="{347C89B0-5458-40A0-BD23-3F7262295CCE}" srcId="{4AA6A462-BDE8-4C6E-969E-8ABE8B550B1D}" destId="{E0A553A1-2A4E-40C8-B33D-B6AC188F5F29}" srcOrd="4" destOrd="0" parTransId="{DE7C579A-FFC5-439F-91DB-EA6220B4C8F8}" sibTransId="{DFE0AD6F-F7B9-4F1F-AB38-2CED6585D3FE}"/>
    <dgm:cxn modelId="{A271873C-A9BC-47C3-94A3-22B9749C3541}" srcId="{4AA6A462-BDE8-4C6E-969E-8ABE8B550B1D}" destId="{6B2AD239-B328-45FA-B235-B087D36ED489}" srcOrd="3" destOrd="0" parTransId="{FBCEA485-09BA-4933-9906-6660BF29602E}" sibTransId="{C4E6DF6C-29D1-4F1E-99FA-4F765DEED63C}"/>
    <dgm:cxn modelId="{11E10FBA-836A-4453-AB28-4C70C671ACED}" type="presParOf" srcId="{AE2747C8-DB86-4160-A0A8-E5C5AE929B82}" destId="{DF314A81-DA02-4A18-92DB-98943009DC65}" srcOrd="0" destOrd="0" presId="urn:microsoft.com/office/officeart/2005/8/layout/vList2"/>
    <dgm:cxn modelId="{4BEC5B2F-9775-4305-9400-665172719F74}" type="presParOf" srcId="{AE2747C8-DB86-4160-A0A8-E5C5AE929B82}" destId="{DFC447FB-CE85-49D4-AB3D-CC342FD1BF32}" srcOrd="1" destOrd="0" presId="urn:microsoft.com/office/officeart/2005/8/layout/vList2"/>
    <dgm:cxn modelId="{F576595C-3264-4EE3-8908-BFCD2AE07C3D}" type="presParOf" srcId="{AE2747C8-DB86-4160-A0A8-E5C5AE929B82}" destId="{78E37730-C84B-49ED-80B9-82BDE8636E43}" srcOrd="2" destOrd="0" presId="urn:microsoft.com/office/officeart/2005/8/layout/vList2"/>
    <dgm:cxn modelId="{D33B5685-593E-451E-82C8-5AC8092B18A3}" type="presParOf" srcId="{AE2747C8-DB86-4160-A0A8-E5C5AE929B82}" destId="{CBF02C59-87B8-4D15-BBC4-7EE816B0585E}" srcOrd="3" destOrd="0" presId="urn:microsoft.com/office/officeart/2005/8/layout/vList2"/>
    <dgm:cxn modelId="{2C715331-E981-434C-8E87-155F94C808CA}" type="presParOf" srcId="{AE2747C8-DB86-4160-A0A8-E5C5AE929B82}" destId="{4FCE1112-351C-44EE-B678-6C2FD63C71D8}" srcOrd="4" destOrd="0" presId="urn:microsoft.com/office/officeart/2005/8/layout/vList2"/>
    <dgm:cxn modelId="{0274EF5D-776A-408D-A4E8-03D52CBC4DF7}" type="presParOf" srcId="{AE2747C8-DB86-4160-A0A8-E5C5AE929B82}" destId="{4CD79569-7591-4915-84D1-91653CA7A0F3}" srcOrd="5" destOrd="0" presId="urn:microsoft.com/office/officeart/2005/8/layout/vList2"/>
    <dgm:cxn modelId="{805E76EA-B668-4202-8981-3380D766B8AD}" type="presParOf" srcId="{AE2747C8-DB86-4160-A0A8-E5C5AE929B82}" destId="{1705989A-A5D8-4D41-8861-03586B87EA37}" srcOrd="6" destOrd="0" presId="urn:microsoft.com/office/officeart/2005/8/layout/vList2"/>
    <dgm:cxn modelId="{1CBEE538-4B46-40CC-822C-9A02BBBC501C}" type="presParOf" srcId="{AE2747C8-DB86-4160-A0A8-E5C5AE929B82}" destId="{58EFA1D9-C126-46A6-8B19-E07747F1EF2C}" srcOrd="7" destOrd="0" presId="urn:microsoft.com/office/officeart/2005/8/layout/vList2"/>
    <dgm:cxn modelId="{C96173D4-BA31-4C97-973E-13EE386EC973}" type="presParOf" srcId="{AE2747C8-DB86-4160-A0A8-E5C5AE929B82}" destId="{F4853D67-0675-4B1C-8852-996BC5516FC1}" srcOrd="8" destOrd="0" presId="urn:microsoft.com/office/officeart/2005/8/layout/vList2"/>
    <dgm:cxn modelId="{F5A2CF7D-6D3B-4833-9A1E-FC1A3A1C1A9D}" type="presParOf" srcId="{AE2747C8-DB86-4160-A0A8-E5C5AE929B82}" destId="{C09D6071-3578-4D07-87D9-D8A9438DA82A}" srcOrd="9" destOrd="0" presId="urn:microsoft.com/office/officeart/2005/8/layout/vList2"/>
    <dgm:cxn modelId="{4DE8D146-FF85-42C6-908C-F51DF3341739}" type="presParOf" srcId="{AE2747C8-DB86-4160-A0A8-E5C5AE929B82}" destId="{D7EBBDAE-6952-4ED6-868E-898406677E82}" srcOrd="10" destOrd="0" presId="urn:microsoft.com/office/officeart/2005/8/layout/vList2"/>
    <dgm:cxn modelId="{F0A3A22D-8521-45DD-BEC0-3C4A4C7797AD}" type="presParOf" srcId="{AE2747C8-DB86-4160-A0A8-E5C5AE929B82}" destId="{A4729887-D5DE-4085-99EE-604841CADD20}" srcOrd="11" destOrd="0" presId="urn:microsoft.com/office/officeart/2005/8/layout/vList2"/>
    <dgm:cxn modelId="{91BC0C69-5A67-45B4-85C3-526DB3FD647B}" type="presParOf" srcId="{AE2747C8-DB86-4160-A0A8-E5C5AE929B82}" destId="{DBEADC75-11B5-423E-8ABA-CDF0BA994BCE}" srcOrd="12" destOrd="0" presId="urn:microsoft.com/office/officeart/2005/8/layout/vList2"/>
    <dgm:cxn modelId="{FE6E0178-96AD-4527-B436-13121CD3D19A}" type="presParOf" srcId="{AE2747C8-DB86-4160-A0A8-E5C5AE929B82}" destId="{49BA2E58-0223-48F9-9DFD-93735610914A}" srcOrd="13" destOrd="0" presId="urn:microsoft.com/office/officeart/2005/8/layout/vList2"/>
  </dgm:cxnLst>
  <dgm:bg>
    <a:solidFill>
      <a:schemeClr val="tx1">
        <a:lumMod val="25000"/>
        <a:lumOff val="75000"/>
      </a:schemeClr>
    </a:solidFill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C725C3-1544-4436-9F38-BA366382351D}">
      <dsp:nvSpPr>
        <dsp:cNvPr id="0" name=""/>
        <dsp:cNvSpPr/>
      </dsp:nvSpPr>
      <dsp:spPr>
        <a:xfrm>
          <a:off x="-36018" y="0"/>
          <a:ext cx="792144" cy="64807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561758-F9D4-42F3-AF31-33436BCC9BB7}">
      <dsp:nvSpPr>
        <dsp:cNvPr id="0" name=""/>
        <dsp:cNvSpPr/>
      </dsp:nvSpPr>
      <dsp:spPr>
        <a:xfrm>
          <a:off x="312895" y="0"/>
          <a:ext cx="5352848" cy="6480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Исполнение в 2022 году составило </a:t>
          </a:r>
          <a:r>
            <a:rPr lang="ru-RU" sz="23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101,2 % </a:t>
          </a:r>
        </a:p>
      </dsp:txBody>
      <dsp:txXfrm>
        <a:off x="312895" y="0"/>
        <a:ext cx="5352848" cy="64807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C725C3-1544-4436-9F38-BA366382351D}">
      <dsp:nvSpPr>
        <dsp:cNvPr id="0" name=""/>
        <dsp:cNvSpPr/>
      </dsp:nvSpPr>
      <dsp:spPr>
        <a:xfrm>
          <a:off x="-36018" y="0"/>
          <a:ext cx="792144" cy="64807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561758-F9D4-42F3-AF31-33436BCC9BB7}">
      <dsp:nvSpPr>
        <dsp:cNvPr id="0" name=""/>
        <dsp:cNvSpPr/>
      </dsp:nvSpPr>
      <dsp:spPr>
        <a:xfrm>
          <a:off x="304914" y="0"/>
          <a:ext cx="6258733" cy="6480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Исполнение в 2022 году составило </a:t>
          </a:r>
          <a:r>
            <a:rPr lang="ru-RU" sz="23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100,3 % </a:t>
          </a:r>
        </a:p>
      </dsp:txBody>
      <dsp:txXfrm>
        <a:off x="304914" y="0"/>
        <a:ext cx="6258733" cy="64807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C725C3-1544-4436-9F38-BA366382351D}">
      <dsp:nvSpPr>
        <dsp:cNvPr id="0" name=""/>
        <dsp:cNvSpPr/>
      </dsp:nvSpPr>
      <dsp:spPr>
        <a:xfrm>
          <a:off x="-32181" y="0"/>
          <a:ext cx="707761" cy="57903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561758-F9D4-42F3-AF31-33436BCC9BB7}">
      <dsp:nvSpPr>
        <dsp:cNvPr id="0" name=""/>
        <dsp:cNvSpPr/>
      </dsp:nvSpPr>
      <dsp:spPr>
        <a:xfrm>
          <a:off x="321699" y="0"/>
          <a:ext cx="5863631" cy="579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Исполнение в 2022 году составило </a:t>
          </a:r>
          <a:r>
            <a:rPr lang="ru-RU" sz="20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97,1 % </a:t>
          </a:r>
        </a:p>
      </dsp:txBody>
      <dsp:txXfrm>
        <a:off x="321699" y="0"/>
        <a:ext cx="5863631" cy="57903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C725C3-1544-4436-9F38-BA366382351D}">
      <dsp:nvSpPr>
        <dsp:cNvPr id="0" name=""/>
        <dsp:cNvSpPr/>
      </dsp:nvSpPr>
      <dsp:spPr>
        <a:xfrm>
          <a:off x="-59713" y="0"/>
          <a:ext cx="1313273" cy="107441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561758-F9D4-42F3-AF31-33436BCC9BB7}">
      <dsp:nvSpPr>
        <dsp:cNvPr id="0" name=""/>
        <dsp:cNvSpPr/>
      </dsp:nvSpPr>
      <dsp:spPr>
        <a:xfrm>
          <a:off x="596923" y="0"/>
          <a:ext cx="8391526" cy="10744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Расходы бюджета на проектирование, строительство, реконструкцию объектов капитального строительства, приобретение объектов недвижимого имущества. Созданные (приобретенные) объекты закрепляются за муниципальными учреждениями, муниципальными предприятиями, либо включаются в состав муниципальной казны.</a:t>
          </a:r>
        </a:p>
      </dsp:txBody>
      <dsp:txXfrm>
        <a:off x="596923" y="0"/>
        <a:ext cx="8391526" cy="107441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C725C3-1544-4436-9F38-BA366382351D}">
      <dsp:nvSpPr>
        <dsp:cNvPr id="0" name=""/>
        <dsp:cNvSpPr/>
      </dsp:nvSpPr>
      <dsp:spPr>
        <a:xfrm>
          <a:off x="-21863" y="0"/>
          <a:ext cx="480838" cy="39338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561758-F9D4-42F3-AF31-33436BCC9BB7}">
      <dsp:nvSpPr>
        <dsp:cNvPr id="0" name=""/>
        <dsp:cNvSpPr/>
      </dsp:nvSpPr>
      <dsp:spPr>
        <a:xfrm>
          <a:off x="218555" y="0"/>
          <a:ext cx="4495322" cy="39338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Динамика инвестиционных расходов</a:t>
          </a:r>
          <a:endParaRPr lang="ru-RU" sz="1400" b="1" kern="1200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18555" y="0"/>
        <a:ext cx="4495322" cy="393384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C725C3-1544-4436-9F38-BA366382351D}">
      <dsp:nvSpPr>
        <dsp:cNvPr id="0" name=""/>
        <dsp:cNvSpPr/>
      </dsp:nvSpPr>
      <dsp:spPr>
        <a:xfrm rot="10800000">
          <a:off x="4451595" y="-7619"/>
          <a:ext cx="480838" cy="39338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561758-F9D4-42F3-AF31-33436BCC9BB7}">
      <dsp:nvSpPr>
        <dsp:cNvPr id="0" name=""/>
        <dsp:cNvSpPr/>
      </dsp:nvSpPr>
      <dsp:spPr>
        <a:xfrm>
          <a:off x="218555" y="0"/>
          <a:ext cx="4495322" cy="39338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Структура инвестиционных расходов </a:t>
          </a:r>
          <a:endParaRPr lang="ru-RU" sz="1400" b="1" kern="1200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18555" y="0"/>
        <a:ext cx="4495322" cy="393384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9CE1C6-9FB7-4284-9832-A6CEA7729B27}">
      <dsp:nvSpPr>
        <dsp:cNvPr id="0" name=""/>
        <dsp:cNvSpPr/>
      </dsp:nvSpPr>
      <dsp:spPr>
        <a:xfrm>
          <a:off x="2109600" y="528006"/>
          <a:ext cx="3617587" cy="3617587"/>
        </a:xfrm>
        <a:prstGeom prst="blockArc">
          <a:avLst>
            <a:gd name="adj1" fmla="val 12600000"/>
            <a:gd name="adj2" fmla="val 16200000"/>
            <a:gd name="adj3" fmla="val 4521"/>
          </a:avLst>
        </a:prstGeom>
        <a:gradFill rotWithShape="0">
          <a:gsLst>
            <a:gs pos="0">
              <a:schemeClr val="accent4">
                <a:hueOff val="-2362112"/>
                <a:satOff val="-5589"/>
                <a:lumOff val="-7255"/>
                <a:alphaOff val="0"/>
                <a:shade val="58000"/>
                <a:satMod val="150000"/>
              </a:schemeClr>
            </a:gs>
            <a:gs pos="72000">
              <a:schemeClr val="accent4">
                <a:hueOff val="-2362112"/>
                <a:satOff val="-5589"/>
                <a:lumOff val="-7255"/>
                <a:alphaOff val="0"/>
                <a:tint val="90000"/>
                <a:satMod val="135000"/>
              </a:schemeClr>
            </a:gs>
            <a:gs pos="100000">
              <a:schemeClr val="accent4">
                <a:hueOff val="-2362112"/>
                <a:satOff val="-5589"/>
                <a:lumOff val="-7255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DBCB3C9-40CA-42C8-A2D6-99247FD3FBD4}">
      <dsp:nvSpPr>
        <dsp:cNvPr id="0" name=""/>
        <dsp:cNvSpPr/>
      </dsp:nvSpPr>
      <dsp:spPr>
        <a:xfrm>
          <a:off x="2109600" y="528006"/>
          <a:ext cx="3617587" cy="3617587"/>
        </a:xfrm>
        <a:prstGeom prst="blockArc">
          <a:avLst>
            <a:gd name="adj1" fmla="val 9000000"/>
            <a:gd name="adj2" fmla="val 12600000"/>
            <a:gd name="adj3" fmla="val 4521"/>
          </a:avLst>
        </a:prstGeom>
        <a:gradFill rotWithShape="0">
          <a:gsLst>
            <a:gs pos="0">
              <a:schemeClr val="accent4">
                <a:hueOff val="-1889690"/>
                <a:satOff val="-4471"/>
                <a:lumOff val="-5804"/>
                <a:alphaOff val="0"/>
                <a:shade val="58000"/>
                <a:satMod val="150000"/>
              </a:schemeClr>
            </a:gs>
            <a:gs pos="72000">
              <a:schemeClr val="accent4">
                <a:hueOff val="-1889690"/>
                <a:satOff val="-4471"/>
                <a:lumOff val="-5804"/>
                <a:alphaOff val="0"/>
                <a:tint val="90000"/>
                <a:satMod val="135000"/>
              </a:schemeClr>
            </a:gs>
            <a:gs pos="100000">
              <a:schemeClr val="accent4">
                <a:hueOff val="-1889690"/>
                <a:satOff val="-4471"/>
                <a:lumOff val="-5804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A921CE-82F5-4999-AEF4-5682838D3A91}">
      <dsp:nvSpPr>
        <dsp:cNvPr id="0" name=""/>
        <dsp:cNvSpPr/>
      </dsp:nvSpPr>
      <dsp:spPr>
        <a:xfrm>
          <a:off x="2109600" y="528006"/>
          <a:ext cx="3617587" cy="3617587"/>
        </a:xfrm>
        <a:prstGeom prst="blockArc">
          <a:avLst>
            <a:gd name="adj1" fmla="val 5400000"/>
            <a:gd name="adj2" fmla="val 9000000"/>
            <a:gd name="adj3" fmla="val 4521"/>
          </a:avLst>
        </a:prstGeom>
        <a:gradFill rotWithShape="0">
          <a:gsLst>
            <a:gs pos="0">
              <a:schemeClr val="accent4">
                <a:hueOff val="-1417267"/>
                <a:satOff val="-3353"/>
                <a:lumOff val="-4353"/>
                <a:alphaOff val="0"/>
                <a:shade val="58000"/>
                <a:satMod val="150000"/>
              </a:schemeClr>
            </a:gs>
            <a:gs pos="72000">
              <a:schemeClr val="accent4">
                <a:hueOff val="-1417267"/>
                <a:satOff val="-3353"/>
                <a:lumOff val="-4353"/>
                <a:alphaOff val="0"/>
                <a:tint val="90000"/>
                <a:satMod val="135000"/>
              </a:schemeClr>
            </a:gs>
            <a:gs pos="100000">
              <a:schemeClr val="accent4">
                <a:hueOff val="-1417267"/>
                <a:satOff val="-3353"/>
                <a:lumOff val="-4353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0C13139-D942-49E6-8EBC-15FB4E277DEB}">
      <dsp:nvSpPr>
        <dsp:cNvPr id="0" name=""/>
        <dsp:cNvSpPr/>
      </dsp:nvSpPr>
      <dsp:spPr>
        <a:xfrm>
          <a:off x="2109600" y="528006"/>
          <a:ext cx="3617587" cy="3617587"/>
        </a:xfrm>
        <a:prstGeom prst="blockArc">
          <a:avLst>
            <a:gd name="adj1" fmla="val 1800000"/>
            <a:gd name="adj2" fmla="val 5400000"/>
            <a:gd name="adj3" fmla="val 4521"/>
          </a:avLst>
        </a:prstGeom>
        <a:gradFill rotWithShape="0">
          <a:gsLst>
            <a:gs pos="0">
              <a:schemeClr val="accent4">
                <a:hueOff val="-944845"/>
                <a:satOff val="-2236"/>
                <a:lumOff val="-2902"/>
                <a:alphaOff val="0"/>
                <a:shade val="58000"/>
                <a:satMod val="150000"/>
              </a:schemeClr>
            </a:gs>
            <a:gs pos="72000">
              <a:schemeClr val="accent4">
                <a:hueOff val="-944845"/>
                <a:satOff val="-2236"/>
                <a:lumOff val="-2902"/>
                <a:alphaOff val="0"/>
                <a:tint val="90000"/>
                <a:satMod val="135000"/>
              </a:schemeClr>
            </a:gs>
            <a:gs pos="100000">
              <a:schemeClr val="accent4">
                <a:hueOff val="-944845"/>
                <a:satOff val="-2236"/>
                <a:lumOff val="-2902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0BA880-7CD3-4BB9-8D7E-17D9E44DD036}">
      <dsp:nvSpPr>
        <dsp:cNvPr id="0" name=""/>
        <dsp:cNvSpPr/>
      </dsp:nvSpPr>
      <dsp:spPr>
        <a:xfrm>
          <a:off x="2109600" y="528006"/>
          <a:ext cx="3617587" cy="3617587"/>
        </a:xfrm>
        <a:prstGeom prst="blockArc">
          <a:avLst>
            <a:gd name="adj1" fmla="val 19800000"/>
            <a:gd name="adj2" fmla="val 1800000"/>
            <a:gd name="adj3" fmla="val 4521"/>
          </a:avLst>
        </a:prstGeom>
        <a:gradFill rotWithShape="0">
          <a:gsLst>
            <a:gs pos="0">
              <a:schemeClr val="accent4">
                <a:hueOff val="-472422"/>
                <a:satOff val="-1118"/>
                <a:lumOff val="-1451"/>
                <a:alphaOff val="0"/>
                <a:shade val="58000"/>
                <a:satMod val="150000"/>
              </a:schemeClr>
            </a:gs>
            <a:gs pos="72000">
              <a:schemeClr val="accent4">
                <a:hueOff val="-472422"/>
                <a:satOff val="-1118"/>
                <a:lumOff val="-1451"/>
                <a:alphaOff val="0"/>
                <a:tint val="90000"/>
                <a:satMod val="135000"/>
              </a:schemeClr>
            </a:gs>
            <a:gs pos="100000">
              <a:schemeClr val="accent4">
                <a:hueOff val="-472422"/>
                <a:satOff val="-1118"/>
                <a:lumOff val="-1451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F9BABC8-7DBE-4E9C-8FB4-7F7685E75D29}">
      <dsp:nvSpPr>
        <dsp:cNvPr id="0" name=""/>
        <dsp:cNvSpPr/>
      </dsp:nvSpPr>
      <dsp:spPr>
        <a:xfrm>
          <a:off x="2109600" y="528006"/>
          <a:ext cx="3617587" cy="3617587"/>
        </a:xfrm>
        <a:prstGeom prst="blockArc">
          <a:avLst>
            <a:gd name="adj1" fmla="val 16200000"/>
            <a:gd name="adj2" fmla="val 19800000"/>
            <a:gd name="adj3" fmla="val 4521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4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425414-4899-401B-AB2F-8FA3258AC4AB}">
      <dsp:nvSpPr>
        <dsp:cNvPr id="0" name=""/>
        <dsp:cNvSpPr/>
      </dsp:nvSpPr>
      <dsp:spPr>
        <a:xfrm>
          <a:off x="3107163" y="1525569"/>
          <a:ext cx="1622460" cy="1622460"/>
        </a:xfrm>
        <a:prstGeom prst="ellipse">
          <a:avLst/>
        </a:prstGeom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17</a:t>
          </a:r>
          <a:endParaRPr lang="ru-RU" sz="6500" kern="1200" dirty="0"/>
        </a:p>
      </dsp:txBody>
      <dsp:txXfrm>
        <a:off x="3107163" y="1525569"/>
        <a:ext cx="1622460" cy="1622460"/>
      </dsp:txXfrm>
    </dsp:sp>
    <dsp:sp modelId="{BDB4EB66-03A7-48B0-8E83-0044FF06EFE1}">
      <dsp:nvSpPr>
        <dsp:cNvPr id="0" name=""/>
        <dsp:cNvSpPr/>
      </dsp:nvSpPr>
      <dsp:spPr>
        <a:xfrm>
          <a:off x="3350532" y="1031"/>
          <a:ext cx="1135722" cy="113572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4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ДЮСШ №3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2,6</a:t>
          </a:r>
          <a:endParaRPr lang="ru-RU" sz="2400" kern="1200" dirty="0"/>
        </a:p>
      </dsp:txBody>
      <dsp:txXfrm>
        <a:off x="3350532" y="1031"/>
        <a:ext cx="1135722" cy="1135722"/>
      </dsp:txXfrm>
    </dsp:sp>
    <dsp:sp modelId="{C05C47A3-B1D0-43EC-B13B-C8FB4CBC5238}">
      <dsp:nvSpPr>
        <dsp:cNvPr id="0" name=""/>
        <dsp:cNvSpPr/>
      </dsp:nvSpPr>
      <dsp:spPr>
        <a:xfrm>
          <a:off x="4881585" y="884985"/>
          <a:ext cx="1135722" cy="1135722"/>
        </a:xfrm>
        <a:prstGeom prst="ellipse">
          <a:avLst/>
        </a:prstGeom>
        <a:gradFill rotWithShape="0">
          <a:gsLst>
            <a:gs pos="0">
              <a:schemeClr val="accent4">
                <a:hueOff val="-472422"/>
                <a:satOff val="-1118"/>
                <a:lumOff val="-1451"/>
                <a:alphaOff val="0"/>
                <a:shade val="58000"/>
                <a:satMod val="150000"/>
              </a:schemeClr>
            </a:gs>
            <a:gs pos="72000">
              <a:schemeClr val="accent4">
                <a:hueOff val="-472422"/>
                <a:satOff val="-1118"/>
                <a:lumOff val="-1451"/>
                <a:alphaOff val="0"/>
                <a:tint val="90000"/>
                <a:satMod val="135000"/>
              </a:schemeClr>
            </a:gs>
            <a:gs pos="100000">
              <a:schemeClr val="accent4">
                <a:hueOff val="-472422"/>
                <a:satOff val="-1118"/>
                <a:lumOff val="-1451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СОШ №14</a:t>
          </a:r>
          <a:br>
            <a:rPr lang="ru-RU" sz="1000" b="1" kern="1200" dirty="0" smtClean="0"/>
          </a:br>
          <a:r>
            <a:rPr lang="ru-RU" sz="2400" kern="1200" dirty="0" smtClean="0"/>
            <a:t>2,9</a:t>
          </a:r>
          <a:endParaRPr lang="ru-RU" sz="2400" kern="1200" dirty="0"/>
        </a:p>
      </dsp:txBody>
      <dsp:txXfrm>
        <a:off x="4881585" y="884985"/>
        <a:ext cx="1135722" cy="1135722"/>
      </dsp:txXfrm>
    </dsp:sp>
    <dsp:sp modelId="{73BFF8F1-5225-456E-9D1A-4C6A70A12410}">
      <dsp:nvSpPr>
        <dsp:cNvPr id="0" name=""/>
        <dsp:cNvSpPr/>
      </dsp:nvSpPr>
      <dsp:spPr>
        <a:xfrm>
          <a:off x="4881585" y="2652892"/>
          <a:ext cx="1135722" cy="1135722"/>
        </a:xfrm>
        <a:prstGeom prst="ellipse">
          <a:avLst/>
        </a:prstGeom>
        <a:gradFill rotWithShape="0">
          <a:gsLst>
            <a:gs pos="0">
              <a:schemeClr val="accent4">
                <a:hueOff val="-944845"/>
                <a:satOff val="-2236"/>
                <a:lumOff val="-2902"/>
                <a:alphaOff val="0"/>
                <a:shade val="58000"/>
                <a:satMod val="150000"/>
              </a:schemeClr>
            </a:gs>
            <a:gs pos="72000">
              <a:schemeClr val="accent4">
                <a:hueOff val="-944845"/>
                <a:satOff val="-2236"/>
                <a:lumOff val="-2902"/>
                <a:alphaOff val="0"/>
                <a:tint val="90000"/>
                <a:satMod val="135000"/>
              </a:schemeClr>
            </a:gs>
            <a:gs pos="100000">
              <a:schemeClr val="accent4">
                <a:hueOff val="-944845"/>
                <a:satOff val="-2236"/>
                <a:lumOff val="-2902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Гимназия №10</a:t>
          </a:r>
          <a:br>
            <a:rPr lang="ru-RU" sz="1000" b="1" kern="1200" dirty="0" smtClean="0"/>
          </a:br>
          <a:r>
            <a:rPr lang="ru-RU" sz="2400" kern="1200" dirty="0" smtClean="0"/>
            <a:t>3,0</a:t>
          </a:r>
          <a:endParaRPr lang="ru-RU" sz="2400" kern="1200" dirty="0"/>
        </a:p>
      </dsp:txBody>
      <dsp:txXfrm>
        <a:off x="4881585" y="2652892"/>
        <a:ext cx="1135722" cy="1135722"/>
      </dsp:txXfrm>
    </dsp:sp>
    <dsp:sp modelId="{3E67CCB3-874C-4CBF-806B-8970AA1B4A99}">
      <dsp:nvSpPr>
        <dsp:cNvPr id="0" name=""/>
        <dsp:cNvSpPr/>
      </dsp:nvSpPr>
      <dsp:spPr>
        <a:xfrm>
          <a:off x="3350532" y="3536846"/>
          <a:ext cx="1135722" cy="1135722"/>
        </a:xfrm>
        <a:prstGeom prst="ellipse">
          <a:avLst/>
        </a:prstGeom>
        <a:gradFill rotWithShape="0">
          <a:gsLst>
            <a:gs pos="0">
              <a:schemeClr val="accent4">
                <a:hueOff val="-1417267"/>
                <a:satOff val="-3353"/>
                <a:lumOff val="-4353"/>
                <a:alphaOff val="0"/>
                <a:shade val="58000"/>
                <a:satMod val="150000"/>
              </a:schemeClr>
            </a:gs>
            <a:gs pos="72000">
              <a:schemeClr val="accent4">
                <a:hueOff val="-1417267"/>
                <a:satOff val="-3353"/>
                <a:lumOff val="-4353"/>
                <a:alphaOff val="0"/>
                <a:tint val="90000"/>
                <a:satMod val="135000"/>
              </a:schemeClr>
            </a:gs>
            <a:gs pos="100000">
              <a:schemeClr val="accent4">
                <a:hueOff val="-1417267"/>
                <a:satOff val="-3353"/>
                <a:lumOff val="-4353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ДД Остров Надежды</a:t>
          </a:r>
          <a:r>
            <a:rPr lang="ru-RU" sz="1000" kern="1200" dirty="0" smtClean="0"/>
            <a:t/>
          </a:r>
          <a:br>
            <a:rPr lang="ru-RU" sz="1000" kern="1200" dirty="0" smtClean="0"/>
          </a:br>
          <a:r>
            <a:rPr lang="ru-RU" sz="2400" kern="1200" dirty="0" smtClean="0"/>
            <a:t>2,3</a:t>
          </a:r>
          <a:endParaRPr lang="ru-RU" sz="2400" kern="1200" dirty="0"/>
        </a:p>
      </dsp:txBody>
      <dsp:txXfrm>
        <a:off x="3350532" y="3536846"/>
        <a:ext cx="1135722" cy="1135722"/>
      </dsp:txXfrm>
    </dsp:sp>
    <dsp:sp modelId="{56130D45-7DE1-4829-8DF8-7F6D2A8F1B38}">
      <dsp:nvSpPr>
        <dsp:cNvPr id="0" name=""/>
        <dsp:cNvSpPr/>
      </dsp:nvSpPr>
      <dsp:spPr>
        <a:xfrm>
          <a:off x="1819480" y="2652892"/>
          <a:ext cx="1135722" cy="1135722"/>
        </a:xfrm>
        <a:prstGeom prst="ellipse">
          <a:avLst/>
        </a:prstGeom>
        <a:gradFill rotWithShape="0">
          <a:gsLst>
            <a:gs pos="0">
              <a:schemeClr val="accent4">
                <a:hueOff val="-1889690"/>
                <a:satOff val="-4471"/>
                <a:lumOff val="-5804"/>
                <a:alphaOff val="0"/>
                <a:shade val="58000"/>
                <a:satMod val="150000"/>
              </a:schemeClr>
            </a:gs>
            <a:gs pos="72000">
              <a:schemeClr val="accent4">
                <a:hueOff val="-1889690"/>
                <a:satOff val="-4471"/>
                <a:lumOff val="-5804"/>
                <a:alphaOff val="0"/>
                <a:tint val="90000"/>
                <a:satMod val="135000"/>
              </a:schemeClr>
            </a:gs>
            <a:gs pos="100000">
              <a:schemeClr val="accent4">
                <a:hueOff val="-1889690"/>
                <a:satOff val="-4471"/>
                <a:lumOff val="-5804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ООШ №23</a:t>
          </a:r>
          <a:r>
            <a:rPr lang="ru-RU" sz="1000" kern="1200" dirty="0" smtClean="0"/>
            <a:t/>
          </a:r>
          <a:br>
            <a:rPr lang="ru-RU" sz="1000" kern="1200" dirty="0" smtClean="0"/>
          </a:br>
          <a:r>
            <a:rPr lang="ru-RU" sz="2400" kern="1200" dirty="0" smtClean="0"/>
            <a:t>2,8</a:t>
          </a:r>
          <a:endParaRPr lang="ru-RU" sz="2400" kern="1200" dirty="0"/>
        </a:p>
      </dsp:txBody>
      <dsp:txXfrm>
        <a:off x="1819480" y="2652892"/>
        <a:ext cx="1135722" cy="1135722"/>
      </dsp:txXfrm>
    </dsp:sp>
    <dsp:sp modelId="{BE7A3369-A689-4772-8569-0E37E1C2F1E7}">
      <dsp:nvSpPr>
        <dsp:cNvPr id="0" name=""/>
        <dsp:cNvSpPr/>
      </dsp:nvSpPr>
      <dsp:spPr>
        <a:xfrm>
          <a:off x="1819480" y="884985"/>
          <a:ext cx="1135722" cy="1135722"/>
        </a:xfrm>
        <a:prstGeom prst="ellipse">
          <a:avLst/>
        </a:prstGeom>
        <a:gradFill rotWithShape="0">
          <a:gsLst>
            <a:gs pos="0">
              <a:schemeClr val="accent4">
                <a:hueOff val="-2362112"/>
                <a:satOff val="-5589"/>
                <a:lumOff val="-7255"/>
                <a:alphaOff val="0"/>
                <a:shade val="58000"/>
                <a:satMod val="150000"/>
              </a:schemeClr>
            </a:gs>
            <a:gs pos="72000">
              <a:schemeClr val="accent4">
                <a:hueOff val="-2362112"/>
                <a:satOff val="-5589"/>
                <a:lumOff val="-7255"/>
                <a:alphaOff val="0"/>
                <a:tint val="90000"/>
                <a:satMod val="135000"/>
              </a:schemeClr>
            </a:gs>
            <a:gs pos="100000">
              <a:schemeClr val="accent4">
                <a:hueOff val="-2362112"/>
                <a:satOff val="-5589"/>
                <a:lumOff val="-7255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Школа интернат №53</a:t>
          </a:r>
          <a:br>
            <a:rPr lang="ru-RU" sz="1000" b="1" kern="1200" dirty="0" smtClean="0"/>
          </a:br>
          <a:r>
            <a:rPr lang="ru-RU" sz="2400" kern="1200" dirty="0" smtClean="0"/>
            <a:t>2,7</a:t>
          </a:r>
          <a:endParaRPr lang="ru-RU" sz="2400" kern="1200" dirty="0"/>
        </a:p>
      </dsp:txBody>
      <dsp:txXfrm>
        <a:off x="1819480" y="884985"/>
        <a:ext cx="1135722" cy="1135722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314A81-DA02-4A18-92DB-98943009DC65}">
      <dsp:nvSpPr>
        <dsp:cNvPr id="0" name=""/>
        <dsp:cNvSpPr/>
      </dsp:nvSpPr>
      <dsp:spPr>
        <a:xfrm>
          <a:off x="0" y="283389"/>
          <a:ext cx="5501285" cy="5285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Контактная информация:</a:t>
          </a:r>
          <a:endParaRPr lang="ru-RU" sz="2000" b="1" kern="1200" dirty="0"/>
        </a:p>
      </dsp:txBody>
      <dsp:txXfrm>
        <a:off x="0" y="283389"/>
        <a:ext cx="5501285" cy="528510"/>
      </dsp:txXfrm>
    </dsp:sp>
    <dsp:sp modelId="{78E37730-C84B-49ED-80B9-82BDE8636E43}">
      <dsp:nvSpPr>
        <dsp:cNvPr id="0" name=""/>
        <dsp:cNvSpPr/>
      </dsp:nvSpPr>
      <dsp:spPr>
        <a:xfrm>
          <a:off x="0" y="852220"/>
          <a:ext cx="5501285" cy="5285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Заместитель Главы города - начальник финансового управления г. Новокузнецка</a:t>
          </a:r>
          <a:endParaRPr lang="ru-RU" sz="1400" kern="1200" dirty="0"/>
        </a:p>
      </dsp:txBody>
      <dsp:txXfrm>
        <a:off x="0" y="852220"/>
        <a:ext cx="5501285" cy="528510"/>
      </dsp:txXfrm>
    </dsp:sp>
    <dsp:sp modelId="{CBF02C59-87B8-4D15-BBC4-7EE816B0585E}">
      <dsp:nvSpPr>
        <dsp:cNvPr id="0" name=""/>
        <dsp:cNvSpPr/>
      </dsp:nvSpPr>
      <dsp:spPr>
        <a:xfrm>
          <a:off x="0" y="1380731"/>
          <a:ext cx="5501285" cy="282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666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1" i="1" kern="1200" dirty="0" smtClean="0"/>
            <a:t>Алешкова Олеся Александровна</a:t>
          </a:r>
          <a:endParaRPr lang="ru-RU" sz="1800" b="1" i="1" kern="1200" dirty="0"/>
        </a:p>
      </dsp:txBody>
      <dsp:txXfrm>
        <a:off x="0" y="1380731"/>
        <a:ext cx="5501285" cy="282555"/>
      </dsp:txXfrm>
    </dsp:sp>
    <dsp:sp modelId="{4FCE1112-351C-44EE-B678-6C2FD63C71D8}">
      <dsp:nvSpPr>
        <dsp:cNvPr id="0" name=""/>
        <dsp:cNvSpPr/>
      </dsp:nvSpPr>
      <dsp:spPr>
        <a:xfrm>
          <a:off x="0" y="1663286"/>
          <a:ext cx="5501285" cy="5285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Почтовый адрес</a:t>
          </a:r>
          <a:endParaRPr lang="ru-RU" sz="1400" kern="1200" dirty="0"/>
        </a:p>
      </dsp:txBody>
      <dsp:txXfrm>
        <a:off x="0" y="1663286"/>
        <a:ext cx="5501285" cy="528510"/>
      </dsp:txXfrm>
    </dsp:sp>
    <dsp:sp modelId="{4CD79569-7591-4915-84D1-91653CA7A0F3}">
      <dsp:nvSpPr>
        <dsp:cNvPr id="0" name=""/>
        <dsp:cNvSpPr/>
      </dsp:nvSpPr>
      <dsp:spPr>
        <a:xfrm>
          <a:off x="0" y="2191797"/>
          <a:ext cx="5501285" cy="521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666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b="1" i="1" kern="1200" dirty="0" smtClean="0"/>
            <a:t>654080 </a:t>
          </a:r>
          <a:r>
            <a:rPr lang="ru-RU" sz="1800" b="1" i="1" kern="1200" dirty="0" smtClean="0"/>
            <a:t>Кемеровская область, г. Новокузнецк, ул. Кирова, 71</a:t>
          </a:r>
          <a:endParaRPr lang="ru-RU" sz="1800" b="1" i="1" kern="1200" dirty="0"/>
        </a:p>
      </dsp:txBody>
      <dsp:txXfrm>
        <a:off x="0" y="2191797"/>
        <a:ext cx="5501285" cy="521640"/>
      </dsp:txXfrm>
    </dsp:sp>
    <dsp:sp modelId="{1705989A-A5D8-4D41-8861-03586B87EA37}">
      <dsp:nvSpPr>
        <dsp:cNvPr id="0" name=""/>
        <dsp:cNvSpPr/>
      </dsp:nvSpPr>
      <dsp:spPr>
        <a:xfrm>
          <a:off x="0" y="2713437"/>
          <a:ext cx="5501285" cy="5285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Телефон</a:t>
          </a:r>
          <a:endParaRPr lang="ru-RU" sz="1400" kern="1200" dirty="0"/>
        </a:p>
      </dsp:txBody>
      <dsp:txXfrm>
        <a:off x="0" y="2713437"/>
        <a:ext cx="5501285" cy="528510"/>
      </dsp:txXfrm>
    </dsp:sp>
    <dsp:sp modelId="{58EFA1D9-C126-46A6-8B19-E07747F1EF2C}">
      <dsp:nvSpPr>
        <dsp:cNvPr id="0" name=""/>
        <dsp:cNvSpPr/>
      </dsp:nvSpPr>
      <dsp:spPr>
        <a:xfrm>
          <a:off x="0" y="3241947"/>
          <a:ext cx="5501285" cy="282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666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1" i="1" kern="1200" dirty="0" smtClean="0"/>
            <a:t>(3843)-321-624</a:t>
          </a:r>
          <a:endParaRPr lang="ru-RU" sz="1800" b="1" i="1" kern="1200" dirty="0"/>
        </a:p>
      </dsp:txBody>
      <dsp:txXfrm>
        <a:off x="0" y="3241947"/>
        <a:ext cx="5501285" cy="282555"/>
      </dsp:txXfrm>
    </dsp:sp>
    <dsp:sp modelId="{F4853D67-0675-4B1C-8852-996BC5516FC1}">
      <dsp:nvSpPr>
        <dsp:cNvPr id="0" name=""/>
        <dsp:cNvSpPr/>
      </dsp:nvSpPr>
      <dsp:spPr>
        <a:xfrm>
          <a:off x="0" y="3524502"/>
          <a:ext cx="5501285" cy="5285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Электронная почта</a:t>
          </a:r>
          <a:endParaRPr lang="ru-RU" sz="1400" kern="1200" dirty="0"/>
        </a:p>
      </dsp:txBody>
      <dsp:txXfrm>
        <a:off x="0" y="3524502"/>
        <a:ext cx="5501285" cy="528510"/>
      </dsp:txXfrm>
    </dsp:sp>
    <dsp:sp modelId="{C09D6071-3578-4D07-87D9-D8A9438DA82A}">
      <dsp:nvSpPr>
        <dsp:cNvPr id="0" name=""/>
        <dsp:cNvSpPr/>
      </dsp:nvSpPr>
      <dsp:spPr>
        <a:xfrm>
          <a:off x="0" y="4053013"/>
          <a:ext cx="5501285" cy="282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666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b="1" i="1" kern="1200" dirty="0" smtClean="0"/>
            <a:t>main@finnkz.ru</a:t>
          </a:r>
          <a:endParaRPr lang="ru-RU" sz="1800" b="1" i="1" kern="1200" dirty="0"/>
        </a:p>
      </dsp:txBody>
      <dsp:txXfrm>
        <a:off x="0" y="4053013"/>
        <a:ext cx="5501285" cy="282555"/>
      </dsp:txXfrm>
    </dsp:sp>
    <dsp:sp modelId="{D7EBBDAE-6952-4ED6-868E-898406677E82}">
      <dsp:nvSpPr>
        <dsp:cNvPr id="0" name=""/>
        <dsp:cNvSpPr/>
      </dsp:nvSpPr>
      <dsp:spPr>
        <a:xfrm>
          <a:off x="0" y="4335568"/>
          <a:ext cx="5501285" cy="5285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График работы финансового органа</a:t>
          </a:r>
          <a:endParaRPr lang="ru-RU" sz="1400" kern="1200" dirty="0"/>
        </a:p>
      </dsp:txBody>
      <dsp:txXfrm>
        <a:off x="0" y="4335568"/>
        <a:ext cx="5501285" cy="528510"/>
      </dsp:txXfrm>
    </dsp:sp>
    <dsp:sp modelId="{A4729887-D5DE-4085-99EE-604841CADD20}">
      <dsp:nvSpPr>
        <dsp:cNvPr id="0" name=""/>
        <dsp:cNvSpPr/>
      </dsp:nvSpPr>
      <dsp:spPr>
        <a:xfrm>
          <a:off x="0" y="4864079"/>
          <a:ext cx="5501285" cy="521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666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1" i="1" kern="1200" dirty="0" smtClean="0"/>
            <a:t>Понедельник – пятница с 8:30 до 17:30; обед 12:00 – 13:00</a:t>
          </a:r>
          <a:endParaRPr lang="ru-RU" sz="1800" b="1" i="1" kern="1200" dirty="0"/>
        </a:p>
      </dsp:txBody>
      <dsp:txXfrm>
        <a:off x="0" y="4864079"/>
        <a:ext cx="5501285" cy="521640"/>
      </dsp:txXfrm>
    </dsp:sp>
    <dsp:sp modelId="{DBEADC75-11B5-423E-8ABA-CDF0BA994BCE}">
      <dsp:nvSpPr>
        <dsp:cNvPr id="0" name=""/>
        <dsp:cNvSpPr/>
      </dsp:nvSpPr>
      <dsp:spPr>
        <a:xfrm>
          <a:off x="0" y="5385719"/>
          <a:ext cx="5501285" cy="5285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График личного приёма граждан заместителем Главы города - Начальником финансового управления г. Новокузнецка</a:t>
          </a:r>
          <a:endParaRPr lang="ru-RU" sz="1400" kern="1200" dirty="0"/>
        </a:p>
      </dsp:txBody>
      <dsp:txXfrm>
        <a:off x="0" y="5385719"/>
        <a:ext cx="5501285" cy="528510"/>
      </dsp:txXfrm>
    </dsp:sp>
    <dsp:sp modelId="{49BA2E58-0223-48F9-9DFD-93735610914A}">
      <dsp:nvSpPr>
        <dsp:cNvPr id="0" name=""/>
        <dsp:cNvSpPr/>
      </dsp:nvSpPr>
      <dsp:spPr>
        <a:xfrm>
          <a:off x="0" y="6044857"/>
          <a:ext cx="5501285" cy="282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666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1" i="1" kern="1200" dirty="0" smtClean="0"/>
            <a:t>Ежедневно в рабочее время</a:t>
          </a:r>
          <a:endParaRPr lang="ru-RU" sz="1800" b="1" i="1" kern="1200" dirty="0"/>
        </a:p>
      </dsp:txBody>
      <dsp:txXfrm>
        <a:off x="0" y="6044857"/>
        <a:ext cx="5501285" cy="2825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0.09463</cdr:x>
      <cdr:y>0.42079</cdr:y>
    </cdr:from>
    <cdr:to>
      <cdr:x>0.40088</cdr:x>
      <cdr:y>0.54643</cdr:y>
    </cdr:to>
    <cdr:sp macro="" textlink="">
      <cdr:nvSpPr>
        <cdr:cNvPr id="2" name="TextBox 19"/>
        <cdr:cNvSpPr txBox="1"/>
      </cdr:nvSpPr>
      <cdr:spPr>
        <a:xfrm xmlns:a="http://schemas.openxmlformats.org/drawingml/2006/main">
          <a:off x="551793" y="1340068"/>
          <a:ext cx="1785636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5pPr>
          <a:lvl6pPr marL="2286000" algn="l" defTabSz="914400" rtl="0" eaLnBrk="1" latinLnBrk="0" hangingPunct="1"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6pPr>
          <a:lvl7pPr marL="2743200" algn="l" defTabSz="914400" rtl="0" eaLnBrk="1" latinLnBrk="0" hangingPunct="1"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7pPr>
          <a:lvl8pPr marL="3200400" algn="l" defTabSz="914400" rtl="0" eaLnBrk="1" latinLnBrk="0" hangingPunct="1"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8pPr>
          <a:lvl9pPr marL="3657600" algn="l" defTabSz="914400" rtl="0" eaLnBrk="1" latinLnBrk="0" hangingPunct="1"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9pPr>
        </a:lstStyle>
        <a:p xmlns:a="http://schemas.openxmlformats.org/drawingml/2006/main">
          <a:pPr algn="ctr"/>
          <a:r>
            <a:rPr lang="ru-RU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1 199</a:t>
          </a:r>
          <a:endParaRPr lang="ru-RU" sz="2000" dirty="0">
            <a:latin typeface="Tahoma" pitchFamily="34" charset="0"/>
            <a:ea typeface="Tahoma" pitchFamily="34" charset="0"/>
            <a:cs typeface="Tahoma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0.68263</cdr:x>
      <cdr:y>0.17901</cdr:y>
    </cdr:from>
    <cdr:to>
      <cdr:x>0.8044</cdr:x>
      <cdr:y>0.26577</cdr:y>
    </cdr:to>
    <cdr:sp macro="" textlink="">
      <cdr:nvSpPr>
        <cdr:cNvPr id="3" name="TextBox 50"/>
        <cdr:cNvSpPr txBox="1"/>
      </cdr:nvSpPr>
      <cdr:spPr>
        <a:xfrm xmlns:a="http://schemas.openxmlformats.org/drawingml/2006/main">
          <a:off x="4343400" y="698500"/>
          <a:ext cx="774765" cy="338554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5pPr>
          <a:lvl6pPr marL="2286000" algn="l" defTabSz="914400" rtl="0" eaLnBrk="1" latinLnBrk="0" hangingPunct="1"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6pPr>
          <a:lvl7pPr marL="2743200" algn="l" defTabSz="914400" rtl="0" eaLnBrk="1" latinLnBrk="0" hangingPunct="1"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7pPr>
          <a:lvl8pPr marL="3200400" algn="l" defTabSz="914400" rtl="0" eaLnBrk="1" latinLnBrk="0" hangingPunct="1"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8pPr>
          <a:lvl9pPr marL="3657600" algn="l" defTabSz="914400" rtl="0" eaLnBrk="1" latinLnBrk="0" hangingPunct="1">
            <a:defRPr kern="1200">
              <a:solidFill>
                <a:srgbClr val="001E5C"/>
              </a:solidFill>
              <a:latin typeface="Arial" pitchFamily="34" charset="0"/>
              <a:cs typeface="Arial" pitchFamily="34" charset="0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solidFill>
                <a:srgbClr val="FFFFFF">
                  <a:lumMod val="50000"/>
                </a:srgb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2 116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0.30803</cdr:x>
      <cdr:y>0.44879</cdr:y>
    </cdr:from>
    <cdr:to>
      <cdr:x>0.47755</cdr:x>
      <cdr:y>0.53689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61632" y="2587625"/>
          <a:ext cx="1134533" cy="508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kern="12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30 819 </a:t>
          </a:r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0.46969</cdr:x>
      <cdr:y>0.93617</cdr:y>
    </cdr:from>
    <cdr:to>
      <cdr:x>0.6387</cdr:x>
      <cdr:y>0.98739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29399" y="3771901"/>
          <a:ext cx="622300" cy="2063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ahoma" pitchFamily="34" charset="0"/>
              <a:ea typeface="Tahoma" pitchFamily="34" charset="0"/>
              <a:cs typeface="Tahoma" pitchFamily="34" charset="0"/>
            </a:rPr>
            <a:t>14</a:t>
          </a:r>
          <a:endParaRPr lang="ru-RU" sz="1600" dirty="0">
            <a:latin typeface="Tahoma" pitchFamily="34" charset="0"/>
            <a:ea typeface="Tahoma" pitchFamily="34" charset="0"/>
            <a:cs typeface="Tahoma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0.40481</cdr:x>
      <cdr:y>0.80133</cdr:y>
    </cdr:from>
    <cdr:to>
      <cdr:x>0.62292</cdr:x>
      <cdr:y>0.88065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90651" y="3432175"/>
          <a:ext cx="749300" cy="3397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 rtl="0">
            <a:defRPr sz="1800" b="0" i="0" u="none" strike="noStrike" kern="1200" baseline="0">
              <a:solidFill>
                <a:srgbClr val="001E5C"/>
              </a:solidFill>
              <a:latin typeface="+mn-lt"/>
              <a:ea typeface="+mn-ea"/>
              <a:cs typeface="+mn-cs"/>
            </a:defRPr>
          </a:pPr>
          <a:r>
            <a:rPr lang="ru-RU" sz="1800" kern="1200" dirty="0">
              <a:solidFill>
                <a:srgbClr val="001E5C"/>
              </a:solidFill>
            </a:rPr>
            <a:t>210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0.3921</cdr:x>
      <cdr:y>0.27616</cdr:y>
    </cdr:from>
    <cdr:to>
      <cdr:x>0.61094</cdr:x>
      <cdr:y>0.39858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38299" y="1231900"/>
          <a:ext cx="914400" cy="5461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 rtl="0">
            <a:defRPr sz="1800" b="0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r>
            <a:rPr lang="ru-RU" sz="1800" kern="1200" dirty="0" smtClean="0">
              <a:solidFill>
                <a:prstClr val="black"/>
              </a:solidFill>
            </a:rPr>
            <a:t>3 263</a:t>
          </a:r>
          <a:endParaRPr lang="ru-RU" sz="1800" kern="1200" dirty="0">
            <a:solidFill>
              <a:prstClr val="black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0.14107</cdr:x>
      <cdr:y>0.06571</cdr:y>
    </cdr:from>
    <cdr:to>
      <cdr:x>0.24762</cdr:x>
      <cdr:y>0.1208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10666" y="331929"/>
          <a:ext cx="914415" cy="2782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0.34739</cdr:x>
      <cdr:y>0.06474</cdr:y>
    </cdr:from>
    <cdr:to>
      <cdr:x>0.45172</cdr:x>
      <cdr:y>0.14393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981326" y="327026"/>
          <a:ext cx="895350" cy="400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2400" dirty="0"/>
        </a:p>
      </cdr:txBody>
    </cdr:sp>
  </cdr:relSizeAnchor>
  <cdr:relSizeAnchor xmlns:cdr="http://schemas.openxmlformats.org/drawingml/2006/chartDrawing">
    <cdr:from>
      <cdr:x>0.02423</cdr:x>
      <cdr:y>0</cdr:y>
    </cdr:from>
    <cdr:to>
      <cdr:x>0.49588</cdr:x>
      <cdr:y>0.08964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50696" y="-34997"/>
          <a:ext cx="2933205" cy="3087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i="1" dirty="0" smtClean="0"/>
            <a:t>На 01.01.2022</a:t>
          </a:r>
          <a:endParaRPr lang="ru-RU" sz="1800" i="1" dirty="0"/>
        </a:p>
      </cdr:txBody>
    </cdr:sp>
  </cdr:relSizeAnchor>
  <cdr:relSizeAnchor xmlns:cdr="http://schemas.openxmlformats.org/drawingml/2006/chartDrawing">
    <cdr:from>
      <cdr:x>0.01146</cdr:x>
      <cdr:y>0.46543</cdr:y>
    </cdr:from>
    <cdr:to>
      <cdr:x>0.48311</cdr:x>
      <cdr:y>0.55507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71252" y="1603169"/>
          <a:ext cx="2933205" cy="3087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r>
            <a:rPr lang="ru-RU" sz="1800" i="1" dirty="0" smtClean="0"/>
            <a:t>На 01.01.2023</a:t>
          </a:r>
          <a:endParaRPr lang="ru-RU" sz="1800" i="1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0.48935</cdr:x>
      <cdr:y>0.19801</cdr:y>
    </cdr:from>
    <cdr:to>
      <cdr:x>0.78847</cdr:x>
      <cdr:y>0.19801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>
          <a:off x="1691044" y="754816"/>
          <a:ext cx="1033676" cy="0"/>
        </a:xfrm>
        <a:prstGeom xmlns:a="http://schemas.openxmlformats.org/drawingml/2006/main" prst="line">
          <a:avLst/>
        </a:prstGeom>
        <a:ln xmlns:a="http://schemas.openxmlformats.org/drawingml/2006/main" w="3175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0.54292</cdr:x>
      <cdr:y>0.50932</cdr:y>
    </cdr:from>
    <cdr:to>
      <cdr:x>0.80753</cdr:x>
      <cdr:y>0.58399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76191" y="1941504"/>
          <a:ext cx="914400" cy="2846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kern="1200" dirty="0" smtClean="0">
              <a:solidFill>
                <a:srgbClr val="001E5C"/>
              </a:solidFill>
            </a:rPr>
            <a:t>4 431</a:t>
          </a:r>
          <a:endParaRPr lang="ru-RU" sz="1800" kern="1200" dirty="0">
            <a:solidFill>
              <a:srgbClr val="001E5C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6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6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5465B8C-C65F-4A6D-B82C-5E2652C605E0}" type="datetimeFigureOut">
              <a:rPr lang="ru-RU"/>
              <a:pPr>
                <a:defRPr/>
              </a:pPr>
              <a:t>09.06.2023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834"/>
            <a:ext cx="5438140" cy="4466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74"/>
            <a:ext cx="2945659" cy="4966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274"/>
            <a:ext cx="2945659" cy="4966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17C5441-66EE-4189-B907-B7C60EFD43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8345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dirty="0" smtClean="0"/>
              <a:t> </a:t>
            </a:r>
          </a:p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CCF8BE-23CF-432C-9B41-BE47D439AC16}" type="slidenum">
              <a:rPr 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dirty="0"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6082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0D84A8-4D09-495D-8020-CBC8943E0F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500A2A-A8B2-4CE9-BA60-2F79A02BCFF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DB28-7A71-4128-AC3A-A6BF03BF7FDC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DB28-7A71-4128-AC3A-A6BF03BF7FDC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spcBef>
                <a:spcPct val="0"/>
              </a:spcBef>
              <a:buFontTx/>
              <a:buNone/>
            </a:pPr>
            <a:endParaRPr lang="ru-RU" dirty="0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B09973-A405-4165-A457-7CCB63454BD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37</a:t>
            </a:fld>
            <a:endParaRPr lang="ru-RU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38</a:t>
            </a:fld>
            <a:endParaRPr lang="ru-RU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39</a:t>
            </a:fld>
            <a:endParaRPr lang="ru-RU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40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500A2A-A8B2-4CE9-BA60-2F79A02BCFF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41</a:t>
            </a:fld>
            <a:endParaRPr lang="ru-RU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42</a:t>
            </a:fld>
            <a:endParaRPr lang="ru-RU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43</a:t>
            </a:fld>
            <a:endParaRPr lang="ru-RU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44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500A2A-A8B2-4CE9-BA60-2F79A02BCFF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500A2A-A8B2-4CE9-BA60-2F79A02BCFF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500A2A-A8B2-4CE9-BA60-2F79A02BCFF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0D84A8-4D09-495D-8020-CBC8943E0F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0D84A8-4D09-495D-8020-CBC8943E0F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B8472E-2258-4DC5-A851-AD34EA57DB72}" type="datetime1">
              <a:rPr lang="ru-RU" smtClean="0"/>
              <a:pPr>
                <a:defRPr/>
              </a:pPr>
              <a:t>09.06.2023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627B1-6371-4B41-BDCC-729D471CB2B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CAC91F-A0DE-47D7-8F73-D8CB70BD8E82}" type="datetime1">
              <a:rPr lang="ru-RU" smtClean="0"/>
              <a:pPr>
                <a:defRPr/>
              </a:pPr>
              <a:t>09.06.2023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56998-D856-4200-B4FE-7D45098661C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353504" y="259509"/>
            <a:ext cx="2592467" cy="552914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76104" y="259509"/>
            <a:ext cx="7585366" cy="552914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F4C0F5-A013-4E80-9342-65345C13D56F}" type="datetime1">
              <a:rPr lang="ru-RU" smtClean="0"/>
              <a:pPr>
                <a:defRPr/>
              </a:pPr>
              <a:t>09.06.2023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8F2D66-2F3D-4275-B391-B6A5B5C949D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D371C5-91F4-43F2-A0BE-04313B3F3F90}" type="datetime1">
              <a:rPr lang="ru-RU" smtClean="0"/>
              <a:pPr>
                <a:defRPr/>
              </a:pPr>
              <a:t>09.06.2023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164" y="4164114"/>
            <a:ext cx="979376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0515DF-D078-4A68-A397-44FAF8F2D31A}" type="datetime1">
              <a:rPr lang="ru-RU" smtClean="0"/>
              <a:pPr>
                <a:defRPr/>
              </a:pPr>
              <a:t>09.06.2023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4C951-E7BD-459A-9B91-7EA61E02F18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6104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F6A7F-C054-4AAB-A99A-7A723C72F8E8}" type="datetime1">
              <a:rPr lang="ru-RU" smtClean="0"/>
              <a:pPr>
                <a:defRPr/>
              </a:pPr>
              <a:t>09.06.2023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D31E-06C5-4D50-A173-706EB1BD6BE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6104" y="2055057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53056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853056" y="2055057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F04BFB-C729-4BF4-869A-30E504BA2FC0}" type="datetime1">
              <a:rPr lang="ru-RU" smtClean="0"/>
              <a:pPr>
                <a:defRPr/>
              </a:pPr>
              <a:t>09.06.2023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D8C440-55CD-4FB2-9CB4-C0805882EF6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F3521-6FFD-43B7-9868-E6689FC55F1A}" type="datetime1">
              <a:rPr lang="ru-RU" smtClean="0"/>
              <a:pPr>
                <a:defRPr/>
              </a:pPr>
              <a:t>09.06.2023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ED6C7-D47E-492D-B23D-9AAAAF0671B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42B340-DCF6-4FF4-959A-446844AD05D1}" type="datetime1">
              <a:rPr lang="ru-RU" smtClean="0"/>
              <a:pPr>
                <a:defRPr/>
              </a:pPr>
              <a:t>09.06.2023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7A92C-CA57-49A1-8B42-3A70885328D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6" y="258007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6106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29E7BE-BCDD-4958-9B82-E23573AAE183}" type="datetime1">
              <a:rPr lang="ru-RU" smtClean="0"/>
              <a:pPr>
                <a:defRPr/>
              </a:pPr>
              <a:t>09.06.2023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C37F54-6C11-434B-9475-B9E1F933B85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58407" y="579017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F478B5-84D0-41C2-B2A9-66B21E02E390}" type="datetime1">
              <a:rPr lang="ru-RU" smtClean="0"/>
              <a:pPr>
                <a:defRPr/>
              </a:pPr>
              <a:t>09.06.2023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1B2B4C-3EE0-43B2-8C43-59EE183E9C6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4" y="259509"/>
            <a:ext cx="10369868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76104" y="6006164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32D7AB-3749-47A6-82AA-C5F43A167070}" type="datetime1">
              <a:rPr lang="ru-RU" smtClean="0"/>
              <a:pPr>
                <a:defRPr/>
              </a:pPr>
              <a:t>09.06.2023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36709" y="6006164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57487" y="6006164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92B8BEA-4209-4625-86EC-9A135FA5292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51" r:id="rId1"/>
    <p:sldLayoutId id="2147484952" r:id="rId2"/>
    <p:sldLayoutId id="2147484953" r:id="rId3"/>
    <p:sldLayoutId id="2147484954" r:id="rId4"/>
    <p:sldLayoutId id="2147484955" r:id="rId5"/>
    <p:sldLayoutId id="2147484956" r:id="rId6"/>
    <p:sldLayoutId id="2147484957" r:id="rId7"/>
    <p:sldLayoutId id="2147484958" r:id="rId8"/>
    <p:sldLayoutId id="2147484959" r:id="rId9"/>
    <p:sldLayoutId id="2147484960" r:id="rId10"/>
    <p:sldLayoutId id="2147484961" r:id="rId11"/>
  </p:sldLayoutIdLst>
  <p:transition spd="slow">
    <p:cover dir="r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chart" Target="../charts/char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image" Target="../media/image3.png"/><Relationship Id="rId3" Type="http://schemas.openxmlformats.org/officeDocument/2006/relationships/image" Target="../media/image5.jpeg"/><Relationship Id="rId7" Type="http://schemas.openxmlformats.org/officeDocument/2006/relationships/diagramData" Target="../diagrams/data1.xml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1.xml"/><Relationship Id="rId11" Type="http://schemas.microsoft.com/office/2007/relationships/diagramDrawing" Target="../diagrams/drawing1.xml"/><Relationship Id="rId5" Type="http://schemas.openxmlformats.org/officeDocument/2006/relationships/chart" Target="../charts/chart20.xml"/><Relationship Id="rId10" Type="http://schemas.openxmlformats.org/officeDocument/2006/relationships/diagramColors" Target="../diagrams/colors1.xml"/><Relationship Id="rId4" Type="http://schemas.openxmlformats.org/officeDocument/2006/relationships/chart" Target="../charts/chart19.xml"/><Relationship Id="rId9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chart" Target="../charts/chart25.xml"/><Relationship Id="rId3" Type="http://schemas.openxmlformats.org/officeDocument/2006/relationships/image" Target="../media/image5.jpeg"/><Relationship Id="rId7" Type="http://schemas.openxmlformats.org/officeDocument/2006/relationships/diagramData" Target="../diagrams/data2.xml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4.xml"/><Relationship Id="rId11" Type="http://schemas.microsoft.com/office/2007/relationships/diagramDrawing" Target="../diagrams/drawing2.xml"/><Relationship Id="rId5" Type="http://schemas.openxmlformats.org/officeDocument/2006/relationships/chart" Target="../charts/chart23.xml"/><Relationship Id="rId10" Type="http://schemas.openxmlformats.org/officeDocument/2006/relationships/diagramColors" Target="../diagrams/colors2.xml"/><Relationship Id="rId4" Type="http://schemas.openxmlformats.org/officeDocument/2006/relationships/chart" Target="../charts/chart22.xml"/><Relationship Id="rId9" Type="http://schemas.openxmlformats.org/officeDocument/2006/relationships/diagramQuickStyle" Target="../diagrams/quickStyle2.xml"/><Relationship Id="rId1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5.jpeg"/><Relationship Id="rId7" Type="http://schemas.openxmlformats.org/officeDocument/2006/relationships/diagramLayout" Target="../diagrams/layout3.xm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3.xml"/><Relationship Id="rId11" Type="http://schemas.openxmlformats.org/officeDocument/2006/relationships/image" Target="../media/image9.png"/><Relationship Id="rId5" Type="http://schemas.openxmlformats.org/officeDocument/2006/relationships/chart" Target="../charts/chart27.xml"/><Relationship Id="rId10" Type="http://schemas.microsoft.com/office/2007/relationships/diagramDrawing" Target="../diagrams/drawing3.xml"/><Relationship Id="rId4" Type="http://schemas.openxmlformats.org/officeDocument/2006/relationships/chart" Target="../charts/chart26.xml"/><Relationship Id="rId9" Type="http://schemas.openxmlformats.org/officeDocument/2006/relationships/diagramColors" Target="../diagrams/colors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chart" Target="../charts/char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13" Type="http://schemas.openxmlformats.org/officeDocument/2006/relationships/diagramQuickStyle" Target="../diagrams/quickStyle5.xml"/><Relationship Id="rId18" Type="http://schemas.openxmlformats.org/officeDocument/2006/relationships/diagramQuickStyle" Target="../diagrams/quickStyle6.xml"/><Relationship Id="rId3" Type="http://schemas.openxmlformats.org/officeDocument/2006/relationships/image" Target="../media/image5.jpeg"/><Relationship Id="rId21" Type="http://schemas.openxmlformats.org/officeDocument/2006/relationships/image" Target="../media/image3.png"/><Relationship Id="rId7" Type="http://schemas.openxmlformats.org/officeDocument/2006/relationships/diagramLayout" Target="../diagrams/layout4.xml"/><Relationship Id="rId12" Type="http://schemas.openxmlformats.org/officeDocument/2006/relationships/diagramLayout" Target="../diagrams/layout5.xml"/><Relationship Id="rId17" Type="http://schemas.openxmlformats.org/officeDocument/2006/relationships/diagramLayout" Target="../diagrams/layout6.xml"/><Relationship Id="rId2" Type="http://schemas.openxmlformats.org/officeDocument/2006/relationships/notesSlide" Target="../notesSlides/notesSlide19.xml"/><Relationship Id="rId16" Type="http://schemas.openxmlformats.org/officeDocument/2006/relationships/diagramData" Target="../diagrams/data6.xml"/><Relationship Id="rId20" Type="http://schemas.microsoft.com/office/2007/relationships/diagramDrawing" Target="../diagrams/drawing6.xml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4.xml"/><Relationship Id="rId11" Type="http://schemas.openxmlformats.org/officeDocument/2006/relationships/diagramData" Target="../diagrams/data5.xml"/><Relationship Id="rId5" Type="http://schemas.openxmlformats.org/officeDocument/2006/relationships/chart" Target="../charts/chart30.xml"/><Relationship Id="rId15" Type="http://schemas.microsoft.com/office/2007/relationships/diagramDrawing" Target="../diagrams/drawing5.xml"/><Relationship Id="rId10" Type="http://schemas.microsoft.com/office/2007/relationships/diagramDrawing" Target="../diagrams/drawing4.xml"/><Relationship Id="rId19" Type="http://schemas.openxmlformats.org/officeDocument/2006/relationships/diagramColors" Target="../diagrams/colors6.xml"/><Relationship Id="rId4" Type="http://schemas.openxmlformats.org/officeDocument/2006/relationships/chart" Target="../charts/chart29.xml"/><Relationship Id="rId9" Type="http://schemas.openxmlformats.org/officeDocument/2006/relationships/diagramColors" Target="../diagrams/colors4.xml"/><Relationship Id="rId14" Type="http://schemas.openxmlformats.org/officeDocument/2006/relationships/diagramColors" Target="../diagrams/colors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chart" Target="../charts/chart3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5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gif"/><Relationship Id="rId15" Type="http://schemas.openxmlformats.org/officeDocument/2006/relationships/image" Target="../media/image9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chart" Target="../charts/chart3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chart" Target="../charts/chart3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chart" Target="../charts/chart36.xml"/><Relationship Id="rId4" Type="http://schemas.openxmlformats.org/officeDocument/2006/relationships/chart" Target="../charts/chart3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chart" Target="../charts/chart38.xml"/><Relationship Id="rId4" Type="http://schemas.openxmlformats.org/officeDocument/2006/relationships/chart" Target="../charts/chart3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3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chart" Target="../charts/chart40.xml"/><Relationship Id="rId4" Type="http://schemas.openxmlformats.org/officeDocument/2006/relationships/chart" Target="../charts/chart3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3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chart" Target="../charts/chart42.xml"/><Relationship Id="rId4" Type="http://schemas.openxmlformats.org/officeDocument/2006/relationships/chart" Target="../charts/chart4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3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4.xml"/><Relationship Id="rId5" Type="http://schemas.openxmlformats.org/officeDocument/2006/relationships/chart" Target="../charts/chart43.xml"/><Relationship Id="rId4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chart" Target="../charts/chart46.xml"/><Relationship Id="rId4" Type="http://schemas.openxmlformats.org/officeDocument/2006/relationships/chart" Target="../charts/chart45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3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chart" Target="../charts/chart48.xml"/><Relationship Id="rId4" Type="http://schemas.openxmlformats.org/officeDocument/2006/relationships/chart" Target="../charts/chart4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9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3.png"/><Relationship Id="rId5" Type="http://schemas.openxmlformats.org/officeDocument/2006/relationships/diagramQuickStyle" Target="../diagrams/quickStyle7.xml"/><Relationship Id="rId10" Type="http://schemas.openxmlformats.org/officeDocument/2006/relationships/chart" Target="../charts/chart50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1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chart" Target="../charts/chart5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30.pn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jpe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3.xml"/><Relationship Id="rId3" Type="http://schemas.openxmlformats.org/officeDocument/2006/relationships/image" Target="../media/image5.jpeg"/><Relationship Id="rId7" Type="http://schemas.openxmlformats.org/officeDocument/2006/relationships/chart" Target="../charts/chart1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chart" Target="../charts/chart11.xml"/><Relationship Id="rId4" Type="http://schemas.openxmlformats.org/officeDocument/2006/relationships/chart" Target="../charts/chart10.xml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topparki.ru/wp-content/uploads/2018/12/2332958723-1024x9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1522074" cy="6480175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0" y="731126"/>
            <a:ext cx="11522075" cy="1933575"/>
          </a:xfrm>
        </p:spPr>
        <p:txBody>
          <a:bodyPr anchor="ctr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«Бюджет для граждан»</a:t>
            </a:r>
            <a:b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Исполнение бюджета </a:t>
            </a:r>
            <a:b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Новокузнецкого городского округа за 2022 год</a:t>
            </a:r>
            <a:endParaRPr lang="ru-RU" sz="35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"/>
            <a:ext cx="10122966" cy="483078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Динамика бюджета за 2021-2022 год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737573" y="6135169"/>
            <a:ext cx="2592467" cy="34500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0C2A43-F80A-4D50-B5D5-AA9048FD773E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graphicFrame>
        <p:nvGraphicFramePr>
          <p:cNvPr id="15" name="Диаграмма 14"/>
          <p:cNvGraphicFramePr/>
          <p:nvPr/>
        </p:nvGraphicFramePr>
        <p:xfrm>
          <a:off x="753374" y="3180148"/>
          <a:ext cx="10121661" cy="3099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59125" y="629728"/>
            <a:ext cx="1194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Доходы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5261" y="3948022"/>
            <a:ext cx="1307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Расходы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153291" y="2303252"/>
            <a:ext cx="446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год</a:t>
            </a:r>
            <a:endParaRPr lang="ru-R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10210800" y="5405887"/>
            <a:ext cx="522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год</a:t>
            </a:r>
            <a:endParaRPr lang="ru-RU" dirty="0"/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626852" y="538728"/>
          <a:ext cx="10121661" cy="2532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3" name="Рисунок 12" descr="красный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272386" name="AutoShape 2" descr="https://3mu.ru/wp-content/uploads/2015/01/lesenka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2388" name="AutoShape 4" descr="https://3mu.ru/wp-content/uploads/2015/01/lesenka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2390" name="AutoShape 6" descr="https://3mu.ru/wp-content/uploads/2015/01/lesenka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2392" name="AutoShape 8" descr="https://3mu.ru/wp-content/uploads/2015/01/lesenka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2393" name="Picture 9" descr="C:\Users\les\Desktop\lesenka-na-prozrachnom-fon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272607"/>
            <a:ext cx="11023600" cy="620756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 rot="1094306">
            <a:off x="13090" y="5301524"/>
            <a:ext cx="3505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ПЕРВОНАЧАЛЬНО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УТВЕРЖДЁННЫЙ БЮДЖЕТ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984440">
            <a:off x="1541340" y="4280322"/>
            <a:ext cx="32470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УТОЧНЁННЫЙ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БЮДЖЕТ </a:t>
            </a:r>
          </a:p>
        </p:txBody>
      </p:sp>
      <p:sp>
        <p:nvSpPr>
          <p:cNvPr id="12" name="Прямоугольник 11"/>
          <p:cNvSpPr/>
          <p:nvPr/>
        </p:nvSpPr>
        <p:spPr>
          <a:xfrm rot="862827">
            <a:off x="3286392" y="3283782"/>
            <a:ext cx="3018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ФАКТИЧЕСКИ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ИСПОЛНЕНО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938341">
            <a:off x="4730188" y="2141632"/>
            <a:ext cx="31916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ПРОЦЕНТ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ВЫПОЛНЕНИЯ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12381" y="159821"/>
            <a:ext cx="57593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Исполнение доходной </a:t>
            </a:r>
          </a:p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части бюджета НГО за 2022 год </a:t>
            </a:r>
          </a:p>
        </p:txBody>
      </p:sp>
      <p:sp>
        <p:nvSpPr>
          <p:cNvPr id="20" name="Прямоугольник 19"/>
          <p:cNvSpPr/>
          <p:nvPr/>
        </p:nvSpPr>
        <p:spPr>
          <a:xfrm rot="982474">
            <a:off x="1808042" y="4973845"/>
            <a:ext cx="1436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23 163</a:t>
            </a: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859723">
            <a:off x="3309941" y="3820827"/>
            <a:ext cx="1436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31 840</a:t>
            </a:r>
          </a:p>
        </p:txBody>
      </p:sp>
      <p:sp>
        <p:nvSpPr>
          <p:cNvPr id="22" name="Прямоугольник 21"/>
          <p:cNvSpPr/>
          <p:nvPr/>
        </p:nvSpPr>
        <p:spPr>
          <a:xfrm rot="944102">
            <a:off x="4905949" y="2777918"/>
            <a:ext cx="1436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31 276</a:t>
            </a:r>
          </a:p>
        </p:txBody>
      </p:sp>
      <p:sp>
        <p:nvSpPr>
          <p:cNvPr id="23" name="Прямоугольник 22"/>
          <p:cNvSpPr/>
          <p:nvPr/>
        </p:nvSpPr>
        <p:spPr>
          <a:xfrm rot="998111">
            <a:off x="6281439" y="1631900"/>
            <a:ext cx="23046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98,2%</a:t>
            </a:r>
            <a:endParaRPr lang="ru-RU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72400" name="Picture 16" descr="Наши (ваши) преимущест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46209" y="3330214"/>
            <a:ext cx="1944327" cy="1664867"/>
          </a:xfrm>
          <a:prstGeom prst="rect">
            <a:avLst/>
          </a:prstGeom>
          <a:noFill/>
        </p:spPr>
      </p:pic>
      <p:pic>
        <p:nvPicPr>
          <p:cNvPr id="28" name="Picture 16" descr="Наши (ваши) преимущест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24901" y="4651534"/>
            <a:ext cx="1944327" cy="1664867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7683691" y="3792402"/>
            <a:ext cx="2306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НАЛОГОВЫЕ И НЕНАЛОГОВЫЕ 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ДОХОДЫ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421546" y="3205548"/>
            <a:ext cx="19656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ИСПОЛНЕНО:</a:t>
            </a:r>
            <a:endParaRPr lang="ru-RU" sz="2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9621671" y="3954294"/>
            <a:ext cx="1655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101,0%</a:t>
            </a:r>
            <a:endParaRPr lang="ru-RU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927415" y="5334597"/>
            <a:ext cx="24213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БЕЗВОЗМЕЗДНЫЕ ПОСТУПЛЕНИЯ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9583002" y="5375935"/>
            <a:ext cx="1655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97,1%</a:t>
            </a:r>
            <a:endParaRPr lang="ru-RU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Стрелка вниз 36"/>
          <p:cNvSpPr/>
          <p:nvPr/>
        </p:nvSpPr>
        <p:spPr>
          <a:xfrm rot="20610438">
            <a:off x="8775510" y="2456597"/>
            <a:ext cx="477672" cy="73697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Рисунок 31" descr="красный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  <p:sp>
        <p:nvSpPr>
          <p:cNvPr id="35" name="Скругленный прямоугольник 34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552450"/>
            <a:ext cx="11522075" cy="59277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86270" y="0"/>
            <a:ext cx="7485321" cy="707880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Нормативы отчислений от налоговых и неналоговых доходов в бюджет НГО</a:t>
            </a:r>
            <a:endParaRPr lang="ru-RU" sz="2000" b="1" kern="1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833590" y="6135167"/>
            <a:ext cx="2688485" cy="345008"/>
          </a:xfrm>
        </p:spPr>
        <p:txBody>
          <a:bodyPr/>
          <a:lstStyle/>
          <a:p>
            <a:fld id="{675AFB51-144D-447B-AA3C-70B42F49F345}" type="slidenum">
              <a:rPr lang="ru-RU" smtClean="0"/>
              <a:pPr/>
              <a:t>12</a:t>
            </a:fld>
            <a:endParaRPr lang="ru-RU" dirty="0"/>
          </a:p>
        </p:txBody>
      </p:sp>
      <p:graphicFrame>
        <p:nvGraphicFramePr>
          <p:cNvPr id="43" name="Таблица 42"/>
          <p:cNvGraphicFramePr>
            <a:graphicFrameLocks noGrp="1"/>
          </p:cNvGraphicFramePr>
          <p:nvPr/>
        </p:nvGraphicFramePr>
        <p:xfrm>
          <a:off x="576462" y="1511896"/>
          <a:ext cx="10464576" cy="257651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7206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71970"/>
                <a:gridCol w="23719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81001"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Налог на доходы физических лиц </a:t>
                      </a:r>
                      <a:endParaRPr lang="ru-RU" sz="1800" b="0" i="0" u="none" strike="noStrike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28,79      30,79</a:t>
                      </a:r>
                      <a:endParaRPr lang="ru-RU" sz="180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30,95         26,87</a:t>
                      </a:r>
                      <a:endParaRPr lang="ru-RU" sz="180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1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1001"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 т.ч. дополнительный норматив</a:t>
                      </a:r>
                      <a:endParaRPr lang="ru-RU" sz="1800" b="0" i="1" u="none" strike="noStrike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13,87      15,79</a:t>
                      </a:r>
                      <a:endParaRPr lang="ru-RU" sz="180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15,95          13,87</a:t>
                      </a:r>
                      <a:endParaRPr lang="ru-RU" sz="180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1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1001"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Транспортный налог</a:t>
                      </a:r>
                      <a:endParaRPr lang="ru-RU" sz="1800" b="0" i="0" u="none" strike="noStrike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ru-RU" sz="180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01"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Упрощенная система налогообложения</a:t>
                      </a:r>
                      <a:endParaRPr lang="ru-RU" sz="18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</a:t>
                      </a:r>
                      <a:endParaRPr lang="ru-RU" sz="180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30,72</a:t>
                      </a:r>
                      <a:endParaRPr lang="ru-RU" sz="180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88120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800" u="none" strike="noStrike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Плата за негативное воздействие на окружающую среду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1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60</a:t>
                      </a:r>
                      <a:endParaRPr lang="ru-RU" sz="180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1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60</a:t>
                      </a:r>
                      <a:endParaRPr lang="ru-RU" sz="180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1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4388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800" u="none" strike="noStrike" kern="12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Доходы от </a:t>
                      </a:r>
                      <a:r>
                        <a:rPr lang="ru-RU" sz="1800" u="none" strike="noStrike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акцизов на нефтепродукты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1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0,7177</a:t>
                      </a:r>
                      <a:endParaRPr lang="ru-RU" sz="180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1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0,6925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1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6725866" y="1013950"/>
            <a:ext cx="1368152" cy="369326"/>
          </a:xfrm>
          <a:prstGeom prst="rect">
            <a:avLst/>
          </a:prstGeom>
          <a:solidFill>
            <a:srgbClr val="FFF7D5">
              <a:alpha val="85882"/>
            </a:srgbClr>
          </a:solidFill>
          <a:ln>
            <a:noFill/>
            <a:prstDash val="dash"/>
          </a:ln>
        </p:spPr>
        <p:txBody>
          <a:bodyPr wrap="square" lIns="91434" tIns="45717" rIns="91434" bIns="45717" rtlCol="0">
            <a:spAutoFit/>
          </a:bodyPr>
          <a:lstStyle/>
          <a:p>
            <a:pPr algn="ctr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2021 год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176477" y="1054893"/>
            <a:ext cx="1440160" cy="369326"/>
          </a:xfrm>
          <a:prstGeom prst="rect">
            <a:avLst/>
          </a:prstGeom>
          <a:solidFill>
            <a:srgbClr val="FFF7D5">
              <a:alpha val="85882"/>
            </a:srgbClr>
          </a:solidFill>
          <a:ln>
            <a:noFill/>
            <a:prstDash val="dash"/>
          </a:ln>
        </p:spPr>
        <p:txBody>
          <a:bodyPr wrap="square" lIns="91434" tIns="45717" rIns="91434" bIns="45717" rtlCol="0">
            <a:spAutoFit/>
          </a:bodyPr>
          <a:lstStyle/>
          <a:p>
            <a:pPr algn="ctr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2022 год</a:t>
            </a:r>
          </a:p>
        </p:txBody>
      </p:sp>
      <p:pic>
        <p:nvPicPr>
          <p:cNvPr id="57" name="Picture 2" descr="Галочка без фона - 38 фото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17656" y="838869"/>
            <a:ext cx="680592" cy="648072"/>
          </a:xfrm>
          <a:prstGeom prst="rect">
            <a:avLst/>
          </a:prstGeom>
          <a:noFill/>
        </p:spPr>
      </p:pic>
      <p:sp>
        <p:nvSpPr>
          <p:cNvPr id="59" name="TextBox 58"/>
          <p:cNvSpPr txBox="1"/>
          <p:nvPr/>
        </p:nvSpPr>
        <p:spPr>
          <a:xfrm>
            <a:off x="1599132" y="1051122"/>
            <a:ext cx="2952328" cy="369326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нормативы, %</a:t>
            </a:r>
            <a:endParaRPr lang="ru-RU" b="1" dirty="0">
              <a:solidFill>
                <a:schemeClr val="bg1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0" name="Picture 2" descr="Галочка без фона - 38 фото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32773" y="4107715"/>
            <a:ext cx="680592" cy="648072"/>
          </a:xfrm>
          <a:prstGeom prst="rect">
            <a:avLst/>
          </a:prstGeom>
          <a:noFill/>
        </p:spPr>
      </p:pic>
      <p:sp>
        <p:nvSpPr>
          <p:cNvPr id="61" name="TextBox 60"/>
          <p:cNvSpPr txBox="1"/>
          <p:nvPr/>
        </p:nvSpPr>
        <p:spPr>
          <a:xfrm>
            <a:off x="1700222" y="4360239"/>
            <a:ext cx="1080120" cy="369326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100%</a:t>
            </a:r>
            <a:endParaRPr lang="ru-RU" b="1" dirty="0">
              <a:solidFill>
                <a:schemeClr val="bg1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846914" y="4310090"/>
            <a:ext cx="2880320" cy="369326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ст. 61.2 БК РФ  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800178" y="4731665"/>
            <a:ext cx="3960440" cy="1338822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земельный налог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налог на </a:t>
            </a:r>
            <a:r>
              <a:rPr lang="ru-RU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имущ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физ. лиц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патентная система, ЕСХ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538385" y="4324731"/>
            <a:ext cx="2880320" cy="369326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ст. 62 БК РФ  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537790" y="4725855"/>
            <a:ext cx="3455986" cy="1754320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аренда земли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платные услуги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компенсация затрат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другие</a:t>
            </a:r>
          </a:p>
        </p:txBody>
      </p:sp>
      <p:pic>
        <p:nvPicPr>
          <p:cNvPr id="19" name="Рисунок 18" descr="красный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482705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552450"/>
            <a:ext cx="11522075" cy="5927725"/>
          </a:xfrm>
          <a:prstGeom prst="rect">
            <a:avLst/>
          </a:prstGeom>
          <a:noFill/>
        </p:spPr>
      </p:pic>
      <p:graphicFrame>
        <p:nvGraphicFramePr>
          <p:cNvPr id="4" name="Диаграмма 3"/>
          <p:cNvGraphicFramePr/>
          <p:nvPr/>
        </p:nvGraphicFramePr>
        <p:xfrm>
          <a:off x="224287" y="906791"/>
          <a:ext cx="5365630" cy="2574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0227" y="3905116"/>
          <a:ext cx="11040556" cy="245880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940708"/>
                <a:gridCol w="2620662"/>
                <a:gridCol w="2074154"/>
                <a:gridCol w="1931436"/>
                <a:gridCol w="1473596"/>
              </a:tblGrid>
              <a:tr h="693818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Доходы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Первоначальный план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Изменения плана (+,-)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Уточненный план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Факт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Всего, в т.ч.</a:t>
                      </a:r>
                      <a:endParaRPr lang="ru-RU" sz="20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23</a:t>
                      </a:r>
                      <a:r>
                        <a:rPr lang="ru-RU" sz="2000" b="0" kern="12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163</a:t>
                      </a:r>
                      <a:endParaRPr lang="ru-RU" sz="20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8 677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31 840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31 276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Налоговые доходы</a:t>
                      </a:r>
                      <a:endParaRPr lang="ru-RU" sz="18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6 437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1 299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7 736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7 826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Неналоговые доходы </a:t>
                      </a:r>
                      <a:endParaRPr lang="ru-RU" sz="18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1 416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47</a:t>
                      </a:r>
                    </a:p>
                  </a:txBody>
                  <a:tcPr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1 464</a:t>
                      </a:r>
                    </a:p>
                  </a:txBody>
                  <a:tcPr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1 468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Безвозмездные поступления</a:t>
                      </a:r>
                      <a:endParaRPr lang="ru-RU" sz="18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15 309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7 331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22 640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21 982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Заголовок 9"/>
          <p:cNvSpPr txBox="1">
            <a:spLocks/>
          </p:cNvSpPr>
          <p:nvPr/>
        </p:nvSpPr>
        <p:spPr>
          <a:xfrm>
            <a:off x="0" y="0"/>
            <a:ext cx="11313994" cy="646981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Исполнение и структура бюджета НГО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 2022 год по доходам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21916" y="2320973"/>
            <a:ext cx="28220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defRPr/>
            </a:pPr>
            <a:r>
              <a:rPr lang="ru-RU" sz="2400" b="1" dirty="0" smtClean="0">
                <a:latin typeface="+mn-lt"/>
                <a:cs typeface="+mn-cs"/>
              </a:rPr>
              <a:t>Доходы исполнены на  98,2%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2052" name="Picture 4" descr="https://www.clipartmax.com/png/full/179-1795546_patient-experience-salary-white-icon-pn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47580" y="1595887"/>
            <a:ext cx="1366888" cy="1354347"/>
          </a:xfrm>
          <a:prstGeom prst="rect">
            <a:avLst/>
          </a:prstGeom>
          <a:noFill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3325" y="1034184"/>
            <a:ext cx="23622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красный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552450"/>
            <a:ext cx="11522075" cy="5927725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275906" y="0"/>
            <a:ext cx="8442251" cy="85725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Структура доходной части бюджета НГО в 2021 -2022 годах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737573" y="6135169"/>
            <a:ext cx="2592467" cy="34500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0C2A43-F80A-4D50-B5D5-AA9048FD773E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770393" y="1068761"/>
          <a:ext cx="5897011" cy="2828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790240" y="2180532"/>
            <a:ext cx="1891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31 276</a:t>
            </a:r>
            <a:endParaRPr lang="ru-RU" sz="28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5257684" y="1693733"/>
          <a:ext cx="6010391" cy="4086713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598310"/>
                <a:gridCol w="1754372"/>
                <a:gridCol w="1657709"/>
              </a:tblGrid>
              <a:tr h="89245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smtClean="0">
                          <a:solidFill>
                            <a:schemeClr val="tx1"/>
                          </a:solidFill>
                        </a:rPr>
                        <a:t>2021 год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smtClean="0">
                          <a:solidFill>
                            <a:schemeClr val="tx1"/>
                          </a:solidFill>
                        </a:rPr>
                        <a:t>2022</a:t>
                      </a:r>
                      <a:r>
                        <a:rPr lang="ru-RU" sz="2000" u="none" strike="noStrike" baseline="0" dirty="0" smtClean="0">
                          <a:solidFill>
                            <a:schemeClr val="tx1"/>
                          </a:solidFill>
                        </a:rPr>
                        <a:t> год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892453">
                <a:tc>
                  <a:txBody>
                    <a:bodyPr/>
                    <a:lstStyle/>
                    <a:p>
                      <a:pPr marL="0" indent="177800" algn="l" fontAlgn="b"/>
                      <a:r>
                        <a:rPr lang="ru-RU" sz="2000" u="none" strike="noStrike" dirty="0" smtClean="0"/>
                        <a:t>Всего доходов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 dirty="0" smtClean="0"/>
                        <a:t>24 558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 dirty="0" smtClean="0"/>
                        <a:t>31 276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892453">
                <a:tc>
                  <a:txBody>
                    <a:bodyPr/>
                    <a:lstStyle/>
                    <a:p>
                      <a:pPr marL="177800" marR="0" indent="0" algn="just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dirty="0" smtClean="0"/>
                        <a:t>Безвозмездные     поступления</a:t>
                      </a:r>
                      <a:endParaRPr lang="ru-RU" sz="1800" b="0" i="0" u="none" strike="noStrike" kern="1200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/>
                        <a:t>16 442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/>
                        <a:t>21 982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04677">
                <a:tc>
                  <a:txBody>
                    <a:bodyPr/>
                    <a:lstStyle/>
                    <a:p>
                      <a:pPr marL="173038" indent="4763" algn="l" fontAlgn="b"/>
                      <a:r>
                        <a:rPr lang="ru-RU" sz="1800" u="none" strike="noStrike" dirty="0" smtClean="0"/>
                        <a:t>Налоговые доходы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/>
                        <a:t>6 765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/>
                        <a:t>7 826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04677">
                <a:tc>
                  <a:txBody>
                    <a:bodyPr/>
                    <a:lstStyle/>
                    <a:p>
                      <a:pPr marL="177800" indent="0" algn="l" fontAlgn="b"/>
                      <a:r>
                        <a:rPr lang="ru-RU" sz="1800" u="none" strike="noStrike" dirty="0" smtClean="0"/>
                        <a:t>Неналоговые доходы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/>
                        <a:t>1 351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/>
                        <a:t>1 468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Диаграмма 19"/>
          <p:cNvGraphicFramePr/>
          <p:nvPr/>
        </p:nvGraphicFramePr>
        <p:xfrm>
          <a:off x="1" y="3439236"/>
          <a:ext cx="5813946" cy="3040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14" name="Рисунок 13" descr="красный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33153" y="0"/>
            <a:ext cx="9639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Структура  налоговых доходов бюджета НГО </a:t>
            </a:r>
          </a:p>
          <a:p>
            <a:pPr algn="ctr" defTabSz="68580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2021-2022 годах</a:t>
            </a: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299547" y="674039"/>
          <a:ext cx="4379330" cy="3339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937664" y="1673834"/>
          <a:ext cx="5355771" cy="412103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683822"/>
                <a:gridCol w="1306285"/>
                <a:gridCol w="1365664"/>
              </a:tblGrid>
              <a:tr h="51034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</a:t>
                      </a:r>
                      <a:endParaRPr lang="ru-RU" sz="20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2021 год</a:t>
                      </a:r>
                      <a:endParaRPr lang="ru-RU" sz="20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2022 год</a:t>
                      </a:r>
                      <a:endParaRPr lang="ru-RU" sz="20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10345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НДФЛ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4 299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5 222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46551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Земельный </a:t>
                      </a:r>
                      <a:r>
                        <a:rPr lang="ru-RU" sz="1800" b="0" i="0" u="none" strike="noStrike" kern="120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налог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1 351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1 352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510344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Совокупные </a:t>
                      </a:r>
                      <a:r>
                        <a:rPr lang="ru-RU" sz="1800" b="0" i="0" u="none" strike="noStrike" kern="120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налоги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797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895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14482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Налог на имущество физических лиц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137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168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  <a:tr h="714482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Государственная   </a:t>
                      </a:r>
                    </a:p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пошлина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104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14482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Прочие налоговые </a:t>
                      </a:r>
                    </a:p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доходы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77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82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AFB51-144D-447B-AA3C-70B42F49F345}" type="slidenum">
              <a:rPr lang="ru-RU" smtClean="0"/>
              <a:pPr/>
              <a:t>15</a:t>
            </a:fld>
            <a:endParaRPr lang="ru-RU"/>
          </a:p>
        </p:txBody>
      </p:sp>
      <p:graphicFrame>
        <p:nvGraphicFramePr>
          <p:cNvPr id="25" name="Диаграмма 24"/>
          <p:cNvGraphicFramePr/>
          <p:nvPr/>
        </p:nvGraphicFramePr>
        <p:xfrm>
          <a:off x="391886" y="4290488"/>
          <a:ext cx="4726379" cy="1932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7" name="Диаграмма 26"/>
          <p:cNvGraphicFramePr/>
          <p:nvPr/>
        </p:nvGraphicFramePr>
        <p:xfrm>
          <a:off x="173306" y="723900"/>
          <a:ext cx="5856019" cy="3643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3" name="Схема 22"/>
          <p:cNvGraphicFramePr/>
          <p:nvPr/>
        </p:nvGraphicFramePr>
        <p:xfrm>
          <a:off x="5600714" y="1017076"/>
          <a:ext cx="5676885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15" name="Picture 4" descr="https://www.clipartmax.com/png/full/179-1795546_patient-experience-salary-white-icon-png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24075" y="1744525"/>
            <a:ext cx="1685925" cy="1670456"/>
          </a:xfrm>
          <a:prstGeom prst="rect">
            <a:avLst/>
          </a:prstGeom>
          <a:noFill/>
        </p:spPr>
      </p:pic>
      <p:sp>
        <p:nvSpPr>
          <p:cNvPr id="17" name="TextBox 19"/>
          <p:cNvSpPr txBox="1"/>
          <p:nvPr/>
        </p:nvSpPr>
        <p:spPr>
          <a:xfrm>
            <a:off x="1068157" y="4664117"/>
            <a:ext cx="1306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6 765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Box 19"/>
          <p:cNvSpPr txBox="1"/>
          <p:nvPr/>
        </p:nvSpPr>
        <p:spPr>
          <a:xfrm>
            <a:off x="3101674" y="4063615"/>
            <a:ext cx="1306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7 826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6" name="Рисунок 15" descr="красный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2482705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33153" y="0"/>
            <a:ext cx="9639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Структура  неналоговых доходов бюджета НГО </a:t>
            </a:r>
          </a:p>
          <a:p>
            <a:pPr algn="ctr" defTabSz="68580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2021-2022 годах</a:t>
            </a: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299547" y="674039"/>
          <a:ext cx="4379330" cy="3339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158853" y="1673834"/>
          <a:ext cx="6134583" cy="452556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074091"/>
                <a:gridCol w="1496239"/>
                <a:gridCol w="1564253"/>
              </a:tblGrid>
              <a:tr h="49051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</a:t>
                      </a:r>
                      <a:endParaRPr lang="ru-RU" sz="20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2021 год</a:t>
                      </a:r>
                      <a:endParaRPr lang="ru-RU" sz="20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2022 год</a:t>
                      </a:r>
                      <a:endParaRPr lang="ru-RU" sz="20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58000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Аренда земли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337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359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58000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Аренда имущества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73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79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Платежи при пользовании природными ресурсами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213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97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686720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Оказание платных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услуг и компенсации затрат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558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736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Продажа имущества и земельных участков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56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64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</a:tr>
              <a:tr h="558000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Штрафы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34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62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58000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Прочие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80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71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AFB51-144D-447B-AA3C-70B42F49F345}" type="slidenum">
              <a:rPr lang="ru-RU" smtClean="0"/>
              <a:pPr/>
              <a:t>16</a:t>
            </a:fld>
            <a:endParaRPr lang="ru-RU"/>
          </a:p>
        </p:txBody>
      </p:sp>
      <p:graphicFrame>
        <p:nvGraphicFramePr>
          <p:cNvPr id="25" name="Диаграмма 24"/>
          <p:cNvGraphicFramePr/>
          <p:nvPr/>
        </p:nvGraphicFramePr>
        <p:xfrm>
          <a:off x="363311" y="3743655"/>
          <a:ext cx="4726379" cy="2736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7" name="Диаграмма 26"/>
          <p:cNvGraphicFramePr/>
          <p:nvPr/>
        </p:nvGraphicFramePr>
        <p:xfrm>
          <a:off x="-466725" y="590550"/>
          <a:ext cx="5856019" cy="3643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3" name="Схема 22"/>
          <p:cNvGraphicFramePr/>
          <p:nvPr/>
        </p:nvGraphicFramePr>
        <p:xfrm>
          <a:off x="4694831" y="1017076"/>
          <a:ext cx="6582770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15" name="Picture 4" descr="https://www.clipartmax.com/png/full/179-1795546_patient-experience-salary-white-icon-png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47800" y="1649275"/>
            <a:ext cx="1685925" cy="1670456"/>
          </a:xfrm>
          <a:prstGeom prst="rect">
            <a:avLst/>
          </a:prstGeom>
          <a:noFill/>
        </p:spPr>
      </p:pic>
      <p:graphicFrame>
        <p:nvGraphicFramePr>
          <p:cNvPr id="18" name="Диаграмма 17"/>
          <p:cNvGraphicFramePr/>
          <p:nvPr/>
        </p:nvGraphicFramePr>
        <p:xfrm>
          <a:off x="391886" y="3581400"/>
          <a:ext cx="4726379" cy="252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pic>
        <p:nvPicPr>
          <p:cNvPr id="16" name="Рисунок 15" descr="красный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2482705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52475" y="142504"/>
            <a:ext cx="9429007" cy="631897"/>
          </a:xfrm>
        </p:spPr>
        <p:txBody>
          <a:bodyPr rtlCol="0">
            <a:noAutofit/>
          </a:bodyPr>
          <a:lstStyle/>
          <a:p>
            <a:pPr defTabSz="685800"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Структура  безвозмездных поступлений бюджета НГО</a:t>
            </a:r>
            <a:b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2021 - 2022 годах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737573" y="6135169"/>
            <a:ext cx="2592467" cy="34500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5318F9-8D5F-47F7-B998-107DFC63C0B5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5438899" y="1881364"/>
          <a:ext cx="5783284" cy="438153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396343"/>
                <a:gridCol w="1223158"/>
                <a:gridCol w="1163783"/>
              </a:tblGrid>
              <a:tr h="55836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100" b="0" i="0" u="none" strike="noStrike" kern="1200" dirty="0" smtClean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</a:t>
                      </a:r>
                      <a:endParaRPr lang="ru-RU" sz="2100" b="0" i="0" u="none" strike="noStrike" kern="1200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100" b="0" i="0" u="none" strike="noStrike" kern="1200" dirty="0" smtClean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2021 год</a:t>
                      </a:r>
                      <a:endParaRPr lang="ru-RU" sz="2100" b="0" i="0" u="none" strike="noStrike" kern="1200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100" b="0" i="0" u="none" strike="noStrike" kern="1200" dirty="0" smtClean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2022 год</a:t>
                      </a:r>
                      <a:endParaRPr lang="ru-RU" sz="2100" b="0" i="0" u="none" strike="noStrike" kern="1200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45747">
                <a:tc>
                  <a:txBody>
                    <a:bodyPr/>
                    <a:lstStyle/>
                    <a:p>
                      <a:pPr marL="0" indent="173038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Дотации, в том числе: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3 384</a:t>
                      </a:r>
                      <a:endParaRPr lang="ru-RU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3 696</a:t>
                      </a: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82370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на выравнивание бюджетной обеспеченности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800" i="1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2 108</a:t>
                      </a:r>
                      <a:endParaRPr lang="ru-RU" sz="1800" i="1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800" i="1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2 379</a:t>
                      </a:r>
                      <a:endParaRPr lang="ru-RU" sz="1800" i="1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41014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на поддержку мер по обеспечению сбалансированности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800" i="1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1 275</a:t>
                      </a:r>
                      <a:endParaRPr lang="ru-RU" sz="1800" i="1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800" i="1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1 317</a:t>
                      </a:r>
                      <a:endParaRPr lang="ru-RU" sz="1800" i="1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23440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1 777</a:t>
                      </a: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4 560</a:t>
                      </a: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458580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8 665</a:t>
                      </a:r>
                      <a:endParaRPr lang="ru-RU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10 486</a:t>
                      </a:r>
                      <a:endParaRPr lang="ru-RU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</a:tr>
              <a:tr h="425139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МБТ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2 596</a:t>
                      </a: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3 227</a:t>
                      </a: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423440">
                <a:tc>
                  <a:txBody>
                    <a:bodyPr/>
                    <a:lstStyle/>
                    <a:p>
                      <a:pPr marL="173038" lvl="1" indent="0" algn="l" fontAlgn="b"/>
                      <a:r>
                        <a:rPr lang="ru-RU" sz="17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ru-RU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ru-RU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23440">
                <a:tc>
                  <a:txBody>
                    <a:bodyPr/>
                    <a:lstStyle/>
                    <a:p>
                      <a:pPr marL="173038" lvl="1" indent="0" algn="l" fontAlgn="b"/>
                      <a:r>
                        <a:rPr lang="ru-RU" sz="17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возвраты МБТ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-16</a:t>
                      </a:r>
                      <a:endParaRPr lang="ru-RU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-26</a:t>
                      </a:r>
                      <a:endParaRPr lang="ru-RU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174299" y="3930731"/>
          <a:ext cx="5502108" cy="2549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Диаграмма 15"/>
          <p:cNvGraphicFramePr/>
          <p:nvPr/>
        </p:nvGraphicFramePr>
        <p:xfrm>
          <a:off x="0" y="457200"/>
          <a:ext cx="5943600" cy="3549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Схема 17"/>
          <p:cNvGraphicFramePr/>
          <p:nvPr/>
        </p:nvGraphicFramePr>
        <p:xfrm>
          <a:off x="5076825" y="1246909"/>
          <a:ext cx="6153150" cy="5790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031174" y="3714997"/>
            <a:ext cx="1306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16 442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58638" y="3713017"/>
            <a:ext cx="1306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21 982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17" name="Picture 4" descr="https://www.clipartmax.com/png/full/179-1795546_patient-experience-salary-white-icon-png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33575" y="1477825"/>
            <a:ext cx="1685925" cy="1670456"/>
          </a:xfrm>
          <a:prstGeom prst="rect">
            <a:avLst/>
          </a:prstGeom>
          <a:noFill/>
        </p:spPr>
      </p:pic>
      <p:pic>
        <p:nvPicPr>
          <p:cNvPr id="19" name="Рисунок 18" descr="красный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272386" name="AutoShape 2" descr="https://3mu.ru/wp-content/uploads/2015/01/lesenka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2388" name="AutoShape 4" descr="https://3mu.ru/wp-content/uploads/2015/01/lesenka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2390" name="AutoShape 6" descr="https://3mu.ru/wp-content/uploads/2015/01/lesenka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2392" name="AutoShape 8" descr="https://3mu.ru/wp-content/uploads/2015/01/lesenka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2393" name="Picture 9" descr="C:\Users\les\Desktop\lesenka-na-prozrachnom-fon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823"/>
            <a:ext cx="11163300" cy="612935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 rot="995923">
            <a:off x="1581750" y="4311011"/>
            <a:ext cx="3505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ПЕРВОНАЧАЛЬНО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УТВЕРЖДЁННЫЙ БЮДЖЕТ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984440">
            <a:off x="3179523" y="3287049"/>
            <a:ext cx="3137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УТОЧНЁННЫЙ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БЮДЖЕТ </a:t>
            </a:r>
          </a:p>
        </p:txBody>
      </p:sp>
      <p:sp>
        <p:nvSpPr>
          <p:cNvPr id="12" name="Прямоугольник 11"/>
          <p:cNvSpPr/>
          <p:nvPr/>
        </p:nvSpPr>
        <p:spPr>
          <a:xfrm rot="1008329">
            <a:off x="4867810" y="2212837"/>
            <a:ext cx="28292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ФАКТИЧЕСКИ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ИСПОЛНЕНО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012384">
            <a:off x="6465409" y="1201716"/>
            <a:ext cx="27652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ПРОЦЕНТ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ВЫПОЛНЕНИЯ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88558" y="159821"/>
            <a:ext cx="54332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Исполнение расходной части бюджета НГО за 2022 год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 rot="997785">
            <a:off x="7738725" y="747051"/>
            <a:ext cx="1755259" cy="454774"/>
          </a:xfrm>
          <a:prstGeom prst="roundRect">
            <a:avLst/>
          </a:prstGeom>
          <a:solidFill>
            <a:schemeClr val="accent2">
              <a:lumMod val="20000"/>
              <a:lumOff val="80000"/>
              <a:alpha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млн руб.</a:t>
            </a:r>
          </a:p>
        </p:txBody>
      </p:sp>
      <p:sp>
        <p:nvSpPr>
          <p:cNvPr id="20" name="Прямоугольник 19"/>
          <p:cNvSpPr/>
          <p:nvPr/>
        </p:nvSpPr>
        <p:spPr>
          <a:xfrm rot="982474">
            <a:off x="1902635" y="4910782"/>
            <a:ext cx="1436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23 608</a:t>
            </a: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023050">
            <a:off x="3271184" y="3802433"/>
            <a:ext cx="1436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32 285</a:t>
            </a:r>
          </a:p>
        </p:txBody>
      </p:sp>
      <p:sp>
        <p:nvSpPr>
          <p:cNvPr id="22" name="Прямоугольник 21"/>
          <p:cNvSpPr/>
          <p:nvPr/>
        </p:nvSpPr>
        <p:spPr>
          <a:xfrm rot="944102">
            <a:off x="4552868" y="2804195"/>
            <a:ext cx="1436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31 480</a:t>
            </a:r>
          </a:p>
        </p:txBody>
      </p:sp>
      <p:sp>
        <p:nvSpPr>
          <p:cNvPr id="23" name="Прямоугольник 22"/>
          <p:cNvSpPr/>
          <p:nvPr/>
        </p:nvSpPr>
        <p:spPr>
          <a:xfrm rot="1170304">
            <a:off x="5912748" y="1802821"/>
            <a:ext cx="2249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97,5%</a:t>
            </a:r>
            <a:endParaRPr lang="ru-RU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72400" name="Picture 16" descr="Наши (ваши) преимущест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46209" y="3330214"/>
            <a:ext cx="1944327" cy="1664867"/>
          </a:xfrm>
          <a:prstGeom prst="rect">
            <a:avLst/>
          </a:prstGeom>
          <a:noFill/>
        </p:spPr>
      </p:pic>
      <p:pic>
        <p:nvPicPr>
          <p:cNvPr id="28" name="Picture 16" descr="Наши (ваши) преимущест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24901" y="4651534"/>
            <a:ext cx="1944327" cy="1664867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7683691" y="3792402"/>
            <a:ext cx="2306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МЕСТНЫЕ ПОЛНОМОЧИЯ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421546" y="3205548"/>
            <a:ext cx="19656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ИСПОЛНЕНО:</a:t>
            </a:r>
            <a:endParaRPr lang="ru-RU" sz="2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9621671" y="3954294"/>
            <a:ext cx="1655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98,8%</a:t>
            </a:r>
            <a:endParaRPr lang="ru-RU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927414" y="5279846"/>
            <a:ext cx="27368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СРЕДСТВ ОБЛАСТНОГО И ФЕДЕРАЛЬНОГО БЮДЖЕТА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9567237" y="5517825"/>
            <a:ext cx="1655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96,6%</a:t>
            </a:r>
            <a:endParaRPr lang="ru-RU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Стрелка вниз 36"/>
          <p:cNvSpPr/>
          <p:nvPr/>
        </p:nvSpPr>
        <p:spPr>
          <a:xfrm rot="20610438">
            <a:off x="8775510" y="2456597"/>
            <a:ext cx="477672" cy="73697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Рисунок 31" descr="красный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  <p:sp>
        <p:nvSpPr>
          <p:cNvPr id="35" name="Скругленный прямоугольник 34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552450"/>
            <a:ext cx="11522075" cy="5927725"/>
          </a:xfrm>
          <a:prstGeom prst="rect">
            <a:avLst/>
          </a:prstGeom>
          <a:noFill/>
        </p:spPr>
      </p:pic>
      <p:graphicFrame>
        <p:nvGraphicFramePr>
          <p:cNvPr id="4" name="Диаграмма 3"/>
          <p:cNvGraphicFramePr/>
          <p:nvPr/>
        </p:nvGraphicFramePr>
        <p:xfrm>
          <a:off x="142874" y="954416"/>
          <a:ext cx="8753476" cy="2574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0227" y="3905116"/>
          <a:ext cx="11040556" cy="213600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940708"/>
                <a:gridCol w="2620662"/>
                <a:gridCol w="2074154"/>
                <a:gridCol w="1931436"/>
                <a:gridCol w="1473596"/>
              </a:tblGrid>
              <a:tr h="693818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Расходы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Первоначальный план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Изменения плана (+,-)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Уточненный план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Факт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Всего, в т.ч.</a:t>
                      </a:r>
                      <a:endParaRPr lang="ru-RU" sz="16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23 608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8 673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32 281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31 480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Социальная сфера</a:t>
                      </a:r>
                      <a:endParaRPr lang="ru-RU" sz="16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13 691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2 951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16 642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16 614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Отрасли экономики</a:t>
                      </a:r>
                      <a:endParaRPr lang="ru-RU" sz="16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8 754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5 780</a:t>
                      </a:r>
                    </a:p>
                  </a:txBody>
                  <a:tcPr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14 534</a:t>
                      </a:r>
                    </a:p>
                  </a:txBody>
                  <a:tcPr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13 771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Прочие расходы</a:t>
                      </a:r>
                      <a:endParaRPr lang="ru-RU" sz="16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1 163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58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1 105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1095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Заголовок 9"/>
          <p:cNvSpPr txBox="1">
            <a:spLocks/>
          </p:cNvSpPr>
          <p:nvPr/>
        </p:nvSpPr>
        <p:spPr>
          <a:xfrm>
            <a:off x="0" y="0"/>
            <a:ext cx="11313994" cy="646981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Исполнение и структура бюджета НГО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 2022 год по расходам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00047" y="2419398"/>
            <a:ext cx="28220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defRPr/>
            </a:pPr>
            <a:r>
              <a:rPr lang="ru-RU" sz="2400" b="1" dirty="0" smtClean="0">
                <a:latin typeface="+mn-lt"/>
                <a:cs typeface="+mn-cs"/>
              </a:rPr>
              <a:t>Расходы исполнены на  97,5%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75700" y="1037359"/>
            <a:ext cx="23622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"/>
          <p:cNvSpPr txBox="1"/>
          <p:nvPr/>
        </p:nvSpPr>
        <p:spPr>
          <a:xfrm>
            <a:off x="798512" y="1438275"/>
            <a:ext cx="2343150" cy="476249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i="1" dirty="0" smtClean="0"/>
              <a:t>Расходы из местного </a:t>
            </a:r>
          </a:p>
          <a:p>
            <a:pPr algn="ctr"/>
            <a:r>
              <a:rPr lang="ru-RU" sz="1400" i="1" dirty="0" smtClean="0"/>
              <a:t>бюджета</a:t>
            </a:r>
            <a:endParaRPr lang="ru-RU" sz="1400" i="1" dirty="0"/>
          </a:p>
        </p:txBody>
      </p:sp>
      <p:sp>
        <p:nvSpPr>
          <p:cNvPr id="16" name="TextBox 1"/>
          <p:cNvSpPr txBox="1"/>
          <p:nvPr/>
        </p:nvSpPr>
        <p:spPr>
          <a:xfrm>
            <a:off x="4103686" y="1430336"/>
            <a:ext cx="2430463" cy="49371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i="1" dirty="0" smtClean="0"/>
              <a:t>Расходы за счет субсидий, </a:t>
            </a:r>
          </a:p>
          <a:p>
            <a:r>
              <a:rPr lang="ru-RU" sz="1400" i="1" dirty="0" smtClean="0"/>
              <a:t>субвенций и иных МБТ</a:t>
            </a:r>
            <a:endParaRPr lang="ru-RU" sz="1400" i="1" dirty="0"/>
          </a:p>
        </p:txBody>
      </p:sp>
      <p:sp>
        <p:nvSpPr>
          <p:cNvPr id="19" name="TextBox 1"/>
          <p:cNvSpPr txBox="1"/>
          <p:nvPr/>
        </p:nvSpPr>
        <p:spPr>
          <a:xfrm>
            <a:off x="798512" y="2667000"/>
            <a:ext cx="2343150" cy="476249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i="1" dirty="0" smtClean="0"/>
              <a:t>Расходы из местного </a:t>
            </a:r>
          </a:p>
          <a:p>
            <a:pPr algn="ctr"/>
            <a:r>
              <a:rPr lang="ru-RU" sz="1400" i="1" dirty="0" smtClean="0"/>
              <a:t>бюджета</a:t>
            </a:r>
            <a:endParaRPr lang="ru-RU" sz="1400" i="1" dirty="0"/>
          </a:p>
        </p:txBody>
      </p:sp>
      <p:sp>
        <p:nvSpPr>
          <p:cNvPr id="20" name="TextBox 1"/>
          <p:cNvSpPr txBox="1"/>
          <p:nvPr/>
        </p:nvSpPr>
        <p:spPr>
          <a:xfrm>
            <a:off x="3751261" y="2649536"/>
            <a:ext cx="2430463" cy="49371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i="1" dirty="0" smtClean="0"/>
              <a:t>Расходы за счет субсидий, </a:t>
            </a:r>
          </a:p>
          <a:p>
            <a:r>
              <a:rPr lang="ru-RU" sz="1400" i="1" dirty="0" smtClean="0"/>
              <a:t>субвенций и иных МБТ</a:t>
            </a:r>
            <a:endParaRPr lang="ru-RU" sz="14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6594475" y="2740025"/>
            <a:ext cx="872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25 110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061325" y="1470025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31 480</a:t>
            </a:r>
            <a:endParaRPr lang="ru-RU" dirty="0"/>
          </a:p>
        </p:txBody>
      </p:sp>
      <p:pic>
        <p:nvPicPr>
          <p:cNvPr id="17" name="Рисунок 16" descr="красный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6399" y="224652"/>
            <a:ext cx="7621412" cy="64086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Уважаемые новокузнечане!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143376" y="866775"/>
            <a:ext cx="710565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361950" algn="just">
              <a:buNone/>
            </a:pPr>
            <a:r>
              <a:rPr lang="ru-RU" sz="16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Вашему вниманию предлагаем информационный материал по </a:t>
            </a: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отчету об исполнении бюджета Новокузнецкого городского округа за 2022 год в формате – </a:t>
            </a:r>
            <a:r>
              <a:rPr lang="ru-RU" sz="1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«Бюджет для граждан»</a:t>
            </a: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это упрощенная версия отчета об исполнении бюджета. Мы постарались кратко, наглядно и доступно изложить сложные финансовые отчеты и механизмы.</a:t>
            </a:r>
          </a:p>
          <a:p>
            <a:pPr marL="0" indent="361950" algn="just">
              <a:buNone/>
            </a:pP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Здесь наглядно представлены объемы доходов и расходов бюджета городского округа за 2022 год, их динамика поступлений в сравнении с предыдущими годами, основные направления расходования средств бюджета в отчетном году на финансирование мероприятий в сфере образования, культуры, молодежной и социальной политики, жилищно-коммунального хозяйства и других сферах.</a:t>
            </a:r>
          </a:p>
          <a:p>
            <a:pPr marL="0" indent="361950" algn="just">
              <a:buNone/>
            </a:pP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Надеюсь, что знакомство с результатами и особенностями муниципальных финансов за 2022 год будет для вас не только интересным, но и полезным, что даст вам в дальнейшем возможность в обсуждении важных вопросов и принятии решений, связанных с жизнедеятельностью нашего города.</a:t>
            </a:r>
          </a:p>
        </p:txBody>
      </p:sp>
      <p:sp>
        <p:nvSpPr>
          <p:cNvPr id="253955" name="Rectangle 3"/>
          <p:cNvSpPr>
            <a:spLocks noChangeArrowheads="1"/>
          </p:cNvSpPr>
          <p:nvPr/>
        </p:nvSpPr>
        <p:spPr bwMode="auto">
          <a:xfrm>
            <a:off x="6038194" y="5599717"/>
            <a:ext cx="519178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Заместитель Главы города -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начальник Финансового управления города Новокузнецка     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Олеся Александровна Алешкова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58053" name="Picture 5" descr="C:\Users\les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310" y="646387"/>
            <a:ext cx="3626070" cy="5470634"/>
          </a:xfrm>
          <a:prstGeom prst="rect">
            <a:avLst/>
          </a:prstGeom>
          <a:noFill/>
        </p:spPr>
      </p:pic>
      <p:pic>
        <p:nvPicPr>
          <p:cNvPr id="10" name="Рисунок 9" descr="крас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552450"/>
            <a:ext cx="11522075" cy="5927725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52475" y="142504"/>
            <a:ext cx="9429007" cy="631897"/>
          </a:xfrm>
        </p:spPr>
        <p:txBody>
          <a:bodyPr rtlCol="0">
            <a:noAutofit/>
          </a:bodyPr>
          <a:lstStyle/>
          <a:p>
            <a:pPr defTabSz="685800"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Инвестиционные расходы бюджета города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737573" y="6135169"/>
            <a:ext cx="2592467" cy="34500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5318F9-8D5F-47F7-B998-107DFC63C0B5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0" y="3002280"/>
          <a:ext cx="5502108" cy="2982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Диаграмма 15"/>
          <p:cNvGraphicFramePr/>
          <p:nvPr/>
        </p:nvGraphicFramePr>
        <p:xfrm>
          <a:off x="5463540" y="2700654"/>
          <a:ext cx="4061460" cy="37795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Схема 17"/>
          <p:cNvGraphicFramePr/>
          <p:nvPr/>
        </p:nvGraphicFramePr>
        <p:xfrm>
          <a:off x="875664" y="886460"/>
          <a:ext cx="8928736" cy="1074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98715" y="3931919"/>
            <a:ext cx="767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1 739,3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15494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graphicFrame>
        <p:nvGraphicFramePr>
          <p:cNvPr id="19" name="Схема 18"/>
          <p:cNvGraphicFramePr/>
          <p:nvPr/>
        </p:nvGraphicFramePr>
        <p:xfrm>
          <a:off x="184785" y="2301239"/>
          <a:ext cx="4692015" cy="393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59675" y="4549139"/>
            <a:ext cx="660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1304,9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76355" y="4000499"/>
            <a:ext cx="660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2 549,7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88575" y="4831079"/>
            <a:ext cx="660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1 080,3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103815" y="3985259"/>
            <a:ext cx="660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2087,3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62695" y="5052059"/>
            <a:ext cx="660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495,7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785555" y="4518659"/>
            <a:ext cx="660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1 370,8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9675" y="5082539"/>
            <a:ext cx="660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434,4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391595" y="5074919"/>
            <a:ext cx="660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446,6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694115" y="3855719"/>
            <a:ext cx="759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1 866,5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040380" y="3055619"/>
            <a:ext cx="7467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3 167,6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368735" y="3124199"/>
            <a:ext cx="7366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2 996,3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57200" y="5829300"/>
            <a:ext cx="241554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 счет собственных средств бюджета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3" name="Таблица 42"/>
          <p:cNvGraphicFramePr>
            <a:graphicFrameLocks noGrp="1"/>
          </p:cNvGraphicFramePr>
          <p:nvPr/>
        </p:nvGraphicFramePr>
        <p:xfrm>
          <a:off x="7909666" y="2948937"/>
          <a:ext cx="2918354" cy="30632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6334"/>
                <a:gridCol w="922020"/>
              </a:tblGrid>
              <a:tr h="746761">
                <a:tc>
                  <a:txBody>
                    <a:bodyPr/>
                    <a:lstStyle/>
                    <a:p>
                      <a:endParaRPr lang="ru-RU" sz="120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ru-RU" sz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Образование</a:t>
                      </a:r>
                    </a:p>
                    <a:p>
                      <a:endParaRPr lang="ru-RU" sz="12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0,9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7467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Социальная политика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380,1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7467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Дорожное хозяйство</a:t>
                      </a:r>
                    </a:p>
                    <a:p>
                      <a:endParaRPr lang="ru-RU" sz="12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1 037,3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7467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Жилищно-коммунальное хозяйство</a:t>
                      </a:r>
                    </a:p>
                    <a:p>
                      <a:endParaRPr lang="ru-RU" sz="12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1 578,0</a:t>
                      </a:r>
                    </a:p>
                    <a:p>
                      <a:endParaRPr lang="ru-RU" sz="12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5" name="Схема 44"/>
          <p:cNvGraphicFramePr/>
          <p:nvPr/>
        </p:nvGraphicFramePr>
        <p:xfrm>
          <a:off x="5937885" y="2293619"/>
          <a:ext cx="4692015" cy="393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sp>
        <p:nvSpPr>
          <p:cNvPr id="46" name="Пирог 45"/>
          <p:cNvSpPr/>
          <p:nvPr/>
        </p:nvSpPr>
        <p:spPr>
          <a:xfrm>
            <a:off x="239958" y="5870415"/>
            <a:ext cx="480838" cy="393384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1">
              <a:lumMod val="75000"/>
              <a:alpha val="7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7" name="Пирог 46"/>
          <p:cNvSpPr/>
          <p:nvPr/>
        </p:nvSpPr>
        <p:spPr>
          <a:xfrm>
            <a:off x="2868858" y="5870415"/>
            <a:ext cx="480838" cy="393384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50000"/>
              <a:alpha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8" name="TextBox 47"/>
          <p:cNvSpPr txBox="1"/>
          <p:nvPr/>
        </p:nvSpPr>
        <p:spPr>
          <a:xfrm>
            <a:off x="3101340" y="5821680"/>
            <a:ext cx="241554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 счет целевых безвозмездных поступлений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4" name="Рисунок 33" descr="красный.pn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361950"/>
            <a:ext cx="11522075" cy="5927725"/>
          </a:xfrm>
          <a:prstGeom prst="rect">
            <a:avLst/>
          </a:prstGeom>
          <a:noFill/>
        </p:spPr>
      </p:pic>
      <p:graphicFrame>
        <p:nvGraphicFramePr>
          <p:cNvPr id="11" name="Диаграмма 10"/>
          <p:cNvGraphicFramePr/>
          <p:nvPr/>
        </p:nvGraphicFramePr>
        <p:xfrm>
          <a:off x="0" y="571500"/>
          <a:ext cx="6362700" cy="3902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930275" y="0"/>
            <a:ext cx="9429007" cy="759196"/>
          </a:xfrm>
        </p:spPr>
        <p:txBody>
          <a:bodyPr rtlCol="0">
            <a:noAutofit/>
          </a:bodyPr>
          <a:lstStyle/>
          <a:p>
            <a:pPr defTabSz="685800"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ru-RU" sz="2800" b="1" dirty="0" smtClean="0">
                <a:latin typeface="Cambria" pitchFamily="18" charset="0"/>
                <a:ea typeface="+mn-ea"/>
                <a:cs typeface="+mn-cs"/>
              </a:rPr>
              <a:t>Муниципальный дорожный фонд </a:t>
            </a:r>
            <a:endParaRPr lang="ru-RU" sz="2800" b="1" dirty="0"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929608" y="6135166"/>
            <a:ext cx="2592467" cy="34500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5318F9-8D5F-47F7-B998-107DFC63C0B5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bg1">
              <a:lumMod val="65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49235" y="1409699"/>
            <a:ext cx="54616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</a:p>
        </p:txBody>
      </p:sp>
      <p:sp>
        <p:nvSpPr>
          <p:cNvPr id="46" name="Пирог 45"/>
          <p:cNvSpPr/>
          <p:nvPr/>
        </p:nvSpPr>
        <p:spPr>
          <a:xfrm>
            <a:off x="321733" y="4058549"/>
            <a:ext cx="480838" cy="393384"/>
          </a:xfrm>
          <a:prstGeom prst="pie">
            <a:avLst>
              <a:gd name="adj1" fmla="val 5400000"/>
              <a:gd name="adj2" fmla="val 16200000"/>
            </a:avLst>
          </a:prstGeom>
          <a:solidFill>
            <a:srgbClr val="969696">
              <a:alpha val="69804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7" name="Пирог 46"/>
          <p:cNvSpPr/>
          <p:nvPr/>
        </p:nvSpPr>
        <p:spPr>
          <a:xfrm>
            <a:off x="313267" y="4804834"/>
            <a:ext cx="458542" cy="431799"/>
          </a:xfrm>
          <a:prstGeom prst="pie">
            <a:avLst>
              <a:gd name="adj1" fmla="val 5400000"/>
              <a:gd name="adj2" fmla="val 16200000"/>
            </a:avLst>
          </a:prstGeom>
          <a:solidFill>
            <a:srgbClr val="666699">
              <a:alpha val="8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5" name="TextBox 34"/>
          <p:cNvSpPr txBox="1"/>
          <p:nvPr/>
        </p:nvSpPr>
        <p:spPr>
          <a:xfrm>
            <a:off x="1498535" y="1409699"/>
            <a:ext cx="58426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209735" y="1396999"/>
            <a:ext cx="58426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20935" y="1409699"/>
            <a:ext cx="58426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632135" y="1422399"/>
            <a:ext cx="58426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165535" y="2755899"/>
            <a:ext cx="58426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87335" y="2743199"/>
            <a:ext cx="58426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20835" y="2743199"/>
            <a:ext cx="58426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460435" y="2743199"/>
            <a:ext cx="58426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781235" y="2743199"/>
            <a:ext cx="58426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479735" y="2755899"/>
            <a:ext cx="58426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359335" y="2679698"/>
            <a:ext cx="77476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2 731</a:t>
            </a:r>
          </a:p>
        </p:txBody>
      </p:sp>
      <p:sp>
        <p:nvSpPr>
          <p:cNvPr id="55" name="Пирог 54"/>
          <p:cNvSpPr/>
          <p:nvPr/>
        </p:nvSpPr>
        <p:spPr>
          <a:xfrm>
            <a:off x="304800" y="5667215"/>
            <a:ext cx="480838" cy="393384"/>
          </a:xfrm>
          <a:prstGeom prst="pie">
            <a:avLst>
              <a:gd name="adj1" fmla="val 5400000"/>
              <a:gd name="adj2" fmla="val 16200000"/>
            </a:avLst>
          </a:prstGeom>
          <a:solidFill>
            <a:srgbClr val="292929">
              <a:alpha val="8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7" name="TextBox 56"/>
          <p:cNvSpPr txBox="1"/>
          <p:nvPr/>
        </p:nvSpPr>
        <p:spPr>
          <a:xfrm>
            <a:off x="5765800" y="1206500"/>
            <a:ext cx="55530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Источники формирования Муниципального дорожного фонда отражены в соответствии с решением </a:t>
            </a:r>
            <a:r>
              <a:rPr lang="ru-RU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НгСнд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от 30.10.2013 № 14/118 «О муниципальном дорожном фонде Новокузнецкого городского округа»</a:t>
            </a:r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/>
        </p:nvGraphicFramePr>
        <p:xfrm>
          <a:off x="660400" y="3600748"/>
          <a:ext cx="5346700" cy="2833707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894357"/>
                <a:gridCol w="1195043"/>
                <a:gridCol w="1257300"/>
              </a:tblGrid>
              <a:tr h="382311"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1050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2021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1050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2022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438588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Текущий ремонт дорог, включая ремонт дворовых территорий</a:t>
                      </a:r>
                    </a:p>
                    <a:p>
                      <a:pPr marL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636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813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1023991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Содержание дорог, включая внедрение интеллектуальной транспортной системы, содержание учреждения осуществляющее организацию деятельности по капитальному ремонту, строительству и контролю за выполнением работ</a:t>
                      </a:r>
                    </a:p>
                    <a:p>
                      <a:pPr marL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587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991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1685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Строительство, реконструкция дорог</a:t>
                      </a:r>
                    </a:p>
                    <a:p>
                      <a:pPr marL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893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927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1685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Всего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2 116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2 731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0" name="Таблица 59"/>
          <p:cNvGraphicFramePr>
            <a:graphicFrameLocks noGrp="1"/>
          </p:cNvGraphicFramePr>
          <p:nvPr/>
        </p:nvGraphicFramePr>
        <p:xfrm>
          <a:off x="6134100" y="2188066"/>
          <a:ext cx="4838700" cy="419050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619359"/>
                <a:gridCol w="1081500"/>
                <a:gridCol w="1137841"/>
              </a:tblGrid>
              <a:tr h="60475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100" b="1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1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Источники</a:t>
                      </a:r>
                      <a:endParaRPr lang="ru-RU" sz="11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/>
                    </a:p>
                    <a:p>
                      <a:pPr algn="ctr"/>
                      <a:r>
                        <a:rPr lang="ru-RU" sz="1100" b="1" i="1" dirty="0" smtClean="0"/>
                        <a:t>2021</a:t>
                      </a:r>
                      <a:endParaRPr lang="ru-RU" sz="11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/>
                    </a:p>
                    <a:p>
                      <a:pPr algn="ctr"/>
                      <a:r>
                        <a:rPr lang="ru-RU" sz="1100" b="1" i="1" dirty="0" smtClean="0"/>
                        <a:t>2022</a:t>
                      </a:r>
                      <a:endParaRPr lang="ru-RU" sz="1100" b="1" i="1" dirty="0"/>
                    </a:p>
                  </a:txBody>
                  <a:tcPr/>
                </a:tc>
              </a:tr>
              <a:tr h="392354">
                <a:tc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Акцизы на ГСМ</a:t>
                      </a:r>
                    </a:p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55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37561">
                <a:tc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Транспортный налог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27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805119">
                <a:tc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Государственная пошлина за выдачу разрешения на перевозку опасных, тяжеловесных, крупногабаритных грузов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725741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платежи в целях возмещения вреда, причиняемого автомобильным дорогам</a:t>
                      </a:r>
                    </a:p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38570">
                <a:tc>
                  <a:txBody>
                    <a:bodyPr/>
                    <a:lstStyle/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Межбюджетные трансферты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1 547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1952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491642">
                <a:tc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Прочие безвозмездные поступления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491642">
                <a:tc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Всего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1 647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2053</a:t>
                      </a:r>
                      <a:endParaRPr lang="ru-RU" sz="105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6" name="Рисунок 25" descr="красный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165100" y="552450"/>
            <a:ext cx="11356975" cy="5927725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1297568" y="4127500"/>
            <a:ext cx="769357" cy="727969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521701" y="3044082"/>
            <a:ext cx="1364528" cy="1096118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648075" y="4686300"/>
            <a:ext cx="1139825" cy="842754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413293" y="1689100"/>
            <a:ext cx="1391108" cy="1220869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489200" y="4559301"/>
            <a:ext cx="785730" cy="648630"/>
          </a:xfrm>
          <a:prstGeom prst="ellipse">
            <a:avLst/>
          </a:prstGeom>
          <a:blipFill>
            <a:blip r:embed="rId8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537575" y="4263274"/>
            <a:ext cx="1466850" cy="1146926"/>
          </a:xfrm>
          <a:prstGeom prst="ellipse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248275" y="4737100"/>
            <a:ext cx="1194357" cy="936114"/>
          </a:xfrm>
          <a:prstGeom prst="ellipse">
            <a:avLst/>
          </a:prstGeom>
          <a:blipFill>
            <a:blip r:embed="rId10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828725" y="4648200"/>
            <a:ext cx="1339507" cy="994493"/>
          </a:xfrm>
          <a:prstGeom prst="ellipse">
            <a:avLst/>
          </a:prstGeom>
          <a:blipFill>
            <a:blip r:embed="rId11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648451" y="1193800"/>
            <a:ext cx="1530350" cy="1282700"/>
          </a:xfrm>
          <a:prstGeom prst="ellipse">
            <a:avLst/>
          </a:prstGeom>
          <a:blipFill>
            <a:blip r:embed="rId1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365625" y="1183813"/>
            <a:ext cx="1832844" cy="1353011"/>
          </a:xfrm>
          <a:prstGeom prst="ellipse">
            <a:avLst/>
          </a:prstGeom>
          <a:blipFill>
            <a:blip r:embed="rId1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11201" y="1206097"/>
            <a:ext cx="2801500" cy="2273703"/>
          </a:xfrm>
          <a:prstGeom prst="ellipse">
            <a:avLst/>
          </a:prstGeom>
          <a:blipFill>
            <a:blip r:embed="rId1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>
          <a:xfrm>
            <a:off x="782618" y="123826"/>
            <a:ext cx="9937790" cy="6858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Исполнение бюджета по расходам в разрезе</a:t>
            </a:r>
            <a:b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функциональной структуры в 2022 году</a:t>
            </a:r>
            <a:r>
              <a:rPr lang="ru-RU" sz="1800" b="1" dirty="0" smtClean="0">
                <a:latin typeface="Cambria" panose="02040503050406030204" pitchFamily="18" charset="0"/>
              </a:rPr>
              <a:t/>
            </a:r>
            <a:br>
              <a:rPr lang="ru-RU" sz="1800" b="1" dirty="0" smtClean="0">
                <a:latin typeface="Cambria" panose="02040503050406030204" pitchFamily="18" charset="0"/>
              </a:rPr>
            </a:br>
            <a:endParaRPr lang="ru-RU" sz="2000" b="1" dirty="0" smtClean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33" name="Номер слайда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ED6C7-D47E-492D-B23D-9AAAAF0671B8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9470985" y="1513585"/>
            <a:ext cx="181470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Социальная политика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2 209</a:t>
            </a:r>
          </a:p>
          <a:p>
            <a:pPr algn="ctr"/>
            <a:r>
              <a:rPr lang="ru-RU" sz="1400" dirty="0" smtClean="0"/>
              <a:t>7%</a:t>
            </a:r>
            <a:endParaRPr lang="ru-RU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7643534" y="635000"/>
            <a:ext cx="14115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ЖКХ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5 502</a:t>
            </a:r>
          </a:p>
          <a:p>
            <a:pPr algn="ctr"/>
            <a:r>
              <a:rPr lang="ru-RU" sz="1400" dirty="0" smtClean="0"/>
              <a:t>17%</a:t>
            </a:r>
            <a:endParaRPr lang="ru-RU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5402172" y="594809"/>
            <a:ext cx="16332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err="1" smtClean="0"/>
              <a:t>Нац</a:t>
            </a:r>
            <a:r>
              <a:rPr lang="ru-RU" sz="1400" i="1" dirty="0" smtClean="0"/>
              <a:t>. экономика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8 269</a:t>
            </a:r>
          </a:p>
          <a:p>
            <a:pPr algn="ctr"/>
            <a:r>
              <a:rPr lang="ru-RU" sz="1400" dirty="0" smtClean="0"/>
              <a:t>26%</a:t>
            </a:r>
            <a:endParaRPr lang="ru-RU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7184020" y="5553365"/>
            <a:ext cx="19054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Культура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648</a:t>
            </a:r>
          </a:p>
          <a:p>
            <a:pPr algn="ctr"/>
            <a:r>
              <a:rPr lang="ru-RU" sz="1400" dirty="0" smtClean="0"/>
              <a:t>2%</a:t>
            </a:r>
            <a:endParaRPr lang="ru-RU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3085575" y="5495290"/>
            <a:ext cx="218492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Обслуживание</a:t>
            </a:r>
          </a:p>
          <a:p>
            <a:pPr algn="ctr"/>
            <a:r>
              <a:rPr lang="ru-RU" sz="1400" i="1" dirty="0" smtClean="0"/>
              <a:t>долга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159 </a:t>
            </a:r>
          </a:p>
          <a:p>
            <a:pPr algn="ctr"/>
            <a:r>
              <a:rPr lang="ru-RU" sz="1400" i="1" dirty="0" smtClean="0"/>
              <a:t>0,5%</a:t>
            </a:r>
            <a:endParaRPr lang="ru-RU" sz="14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9716403" y="4344099"/>
            <a:ext cx="19961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err="1" smtClean="0"/>
              <a:t>Общегосуд</a:t>
            </a:r>
            <a:r>
              <a:rPr lang="ru-RU" sz="1400" i="1" dirty="0" smtClean="0"/>
              <a:t>.</a:t>
            </a:r>
          </a:p>
          <a:p>
            <a:pPr algn="ctr"/>
            <a:r>
              <a:rPr lang="ru-RU" sz="1400" i="1" dirty="0" smtClean="0"/>
              <a:t>вопросы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686</a:t>
            </a:r>
          </a:p>
          <a:p>
            <a:pPr algn="ctr"/>
            <a:r>
              <a:rPr lang="ru-RU" sz="1400" dirty="0" smtClean="0"/>
              <a:t>2%</a:t>
            </a:r>
            <a:endParaRPr lang="ru-RU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1217147" y="5378524"/>
            <a:ext cx="22174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Охрана окружающей   среды     </a:t>
            </a:r>
            <a:r>
              <a:rPr lang="ru-RU" sz="1600" b="1" dirty="0" smtClean="0">
                <a:solidFill>
                  <a:srgbClr val="FF0000"/>
                </a:solidFill>
              </a:rPr>
              <a:t>7</a:t>
            </a:r>
            <a:r>
              <a:rPr lang="ru-RU" sz="1400" i="1" dirty="0" smtClean="0"/>
              <a:t> </a:t>
            </a:r>
            <a:endParaRPr lang="ru-RU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1107934" y="4834486"/>
            <a:ext cx="11795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СМИ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6</a:t>
            </a:r>
            <a:r>
              <a:rPr lang="ru-RU" sz="1400" i="1" dirty="0" smtClean="0"/>
              <a:t> </a:t>
            </a:r>
            <a:endParaRPr lang="ru-RU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9771966" y="3019337"/>
            <a:ext cx="17501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Физкультура</a:t>
            </a:r>
          </a:p>
          <a:p>
            <a:pPr algn="ctr"/>
            <a:r>
              <a:rPr lang="ru-RU" sz="1400" i="1" dirty="0" smtClean="0"/>
              <a:t> и спорт    </a:t>
            </a:r>
            <a:r>
              <a:rPr lang="ru-RU" sz="1600" b="1" dirty="0" smtClean="0">
                <a:solidFill>
                  <a:srgbClr val="FF0000"/>
                </a:solidFill>
              </a:rPr>
              <a:t>1 468 </a:t>
            </a:r>
            <a:r>
              <a:rPr lang="ru-RU" sz="1400" i="1" dirty="0" smtClean="0"/>
              <a:t>5%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5045619" y="5710734"/>
            <a:ext cx="2359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err="1" smtClean="0"/>
              <a:t>Нацбезопасность</a:t>
            </a:r>
            <a:endParaRPr lang="ru-RU" sz="1400" i="1" dirty="0" smtClean="0"/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236 </a:t>
            </a:r>
          </a:p>
          <a:p>
            <a:pPr algn="ctr"/>
            <a:r>
              <a:rPr lang="ru-RU" sz="1400" i="1" dirty="0" smtClean="0"/>
              <a:t>1%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4657725" y="2886075"/>
            <a:ext cx="2609850" cy="1562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4" name="Picture 4" descr="https://www.clipartmax.com/png/full/179-1795546_patient-experience-salary-white-icon-png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27759" y="2865190"/>
            <a:ext cx="1782391" cy="1766037"/>
          </a:xfrm>
          <a:prstGeom prst="rect">
            <a:avLst/>
          </a:prstGeom>
          <a:noFill/>
        </p:spPr>
      </p:pic>
      <p:sp>
        <p:nvSpPr>
          <p:cNvPr id="45" name="Прямоугольник 44"/>
          <p:cNvSpPr/>
          <p:nvPr/>
        </p:nvSpPr>
        <p:spPr>
          <a:xfrm>
            <a:off x="5597736" y="3411681"/>
            <a:ext cx="1432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</a:rPr>
              <a:t>31 480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25700" y="812397"/>
            <a:ext cx="1814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Образование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12 291</a:t>
            </a:r>
          </a:p>
          <a:p>
            <a:pPr algn="ctr"/>
            <a:r>
              <a:rPr lang="ru-RU" sz="1400" dirty="0" smtClean="0"/>
              <a:t>39%</a:t>
            </a:r>
            <a:endParaRPr lang="ru-RU" sz="1400" dirty="0"/>
          </a:p>
        </p:txBody>
      </p:sp>
      <p:pic>
        <p:nvPicPr>
          <p:cNvPr id="38" name="Рисунок 37" descr="красный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52475" y="152400"/>
            <a:ext cx="8191500" cy="1028699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Исполнение бюджета по расходам в разрезе функциональной структуры в 2021 и 2022 годах</a:t>
            </a:r>
            <a:b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736529" y="1398885"/>
          <a:ext cx="10525269" cy="464324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5162060"/>
                <a:gridCol w="1157013"/>
                <a:gridCol w="2119288"/>
                <a:gridCol w="2086908"/>
              </a:tblGrid>
              <a:tr h="488740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>
                          <a:solidFill>
                            <a:schemeClr val="tx1"/>
                          </a:solidFill>
                        </a:rPr>
                        <a:t>Наименование 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Раздел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</a:rPr>
                        <a:t>за  2021 год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</a:rPr>
                        <a:t>за 2022 год 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/>
                </a:tc>
              </a:tr>
              <a:tr h="31092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500" u="none" strike="noStrike" dirty="0" smtClean="0"/>
                        <a:t>Всего, в том числе: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25 110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31 480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/>
                </a:tc>
              </a:tr>
              <a:tr h="340518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Общегосударственные вопросы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01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608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686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534749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Национальная безопасность и правоохранительная деятельность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03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223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236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2820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Национальная экономика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04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5 542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ru-RU" sz="150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269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304246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Жилищно-коммунальное хозяйство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05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5 736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5 502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340698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Охрана окружающей среды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06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7620" marR="7620" marT="7620" marB="0" anchor="b"/>
                </a:tc>
              </a:tr>
              <a:tr h="324558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Образование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07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9 992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12 291</a:t>
                      </a:r>
                    </a:p>
                  </a:txBody>
                  <a:tcPr marL="7620" marR="7620" marT="7620" marB="0" anchor="b"/>
                </a:tc>
              </a:tr>
              <a:tr h="285877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Культура и кинематография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08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556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647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336242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Социальная политика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10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1 662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50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209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320102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Физическая культура и спорт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11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606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sz="150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467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303961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Средства массовой информации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12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7620" marR="7620" marT="7620" marB="0" anchor="b"/>
                </a:tc>
              </a:tr>
              <a:tr h="469813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Обслуживание государственного и муниципального долга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13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175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10" name="Рисунок 9" descr="крас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крас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12825" y="0"/>
            <a:ext cx="8877300" cy="345609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Исполнение муниципальных программ в 2022 году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18316" y="787400"/>
          <a:ext cx="10467184" cy="563253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6660081"/>
                <a:gridCol w="1271089"/>
                <a:gridCol w="1221822"/>
                <a:gridCol w="1314192"/>
              </a:tblGrid>
              <a:tr h="109656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>
                          <a:solidFill>
                            <a:schemeClr val="tx1"/>
                          </a:solidFill>
                        </a:rPr>
                        <a:t>Наименование 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>
                          <a:solidFill>
                            <a:schemeClr val="tx1"/>
                          </a:solidFill>
                        </a:rPr>
                        <a:t>План 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</a:rPr>
                        <a:t>Исполнено 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>
                          <a:solidFill>
                            <a:schemeClr val="tx1"/>
                          </a:solidFill>
                        </a:rPr>
                        <a:t>% </a:t>
                      </a:r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</a:rPr>
                        <a:t>исп.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/>
                </a:tc>
              </a:tr>
              <a:tr h="24127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500" u="none" strike="noStrike" dirty="0" smtClean="0"/>
                        <a:t>Всего, в том числе: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 smtClean="0"/>
                        <a:t>31 610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 smtClean="0"/>
                        <a:t>30 819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97,5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b"/>
                </a:tc>
              </a:tr>
              <a:tr h="25197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 kern="1200" dirty="0">
                          <a:solidFill>
                            <a:srgbClr val="001E5C"/>
                          </a:solidFill>
                          <a:latin typeface="Arial"/>
                          <a:ea typeface="+mn-ea"/>
                          <a:cs typeface="+mn-cs"/>
                        </a:rPr>
                        <a:t> Развитие и функционирование системы образования 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kern="1200" dirty="0">
                          <a:solidFill>
                            <a:srgbClr val="001E5C"/>
                          </a:solidFill>
                          <a:latin typeface="Arial"/>
                          <a:ea typeface="+mn-ea"/>
                          <a:cs typeface="+mn-cs"/>
                        </a:rPr>
                        <a:t>12 233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kern="1200" dirty="0">
                          <a:solidFill>
                            <a:srgbClr val="001E5C"/>
                          </a:solidFill>
                          <a:latin typeface="Arial"/>
                          <a:ea typeface="+mn-ea"/>
                          <a:cs typeface="+mn-cs"/>
                        </a:rPr>
                        <a:t>12 213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kern="1200" dirty="0">
                          <a:solidFill>
                            <a:srgbClr val="001E5C"/>
                          </a:solidFill>
                          <a:latin typeface="Arial"/>
                          <a:ea typeface="+mn-ea"/>
                          <a:cs typeface="+mn-cs"/>
                        </a:rPr>
                        <a:t>99,8</a:t>
                      </a:r>
                    </a:p>
                  </a:txBody>
                  <a:tcPr marL="7620" marR="7620" marT="7620" marB="0" anchor="b"/>
                </a:tc>
              </a:tr>
              <a:tr h="2747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 Организация и развитие пас. перевозок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 dirty="0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5 483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5 467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99,7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Комплексное благоустройство НГО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2 880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2 811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97,6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Развитие жилищно-коммунального хозяйства 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2 847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2 750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96,6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Обеспечение жилыми помещениями отдельных категорий граждан 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2 177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1 686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77,4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Развитие системы социальной защиты населения 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1 507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1 504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99,8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Развитие физической культуры и массового спорта НГО 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1 468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1 468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Формирование современной городской среды 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807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751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93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Развитие культуры в НГО 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651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649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99,7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Обеспечение комфортного проживания в секторе индивид жилой застройки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406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389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95,6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Защита прав детей-сирот и детей, оставшихся без попечения родителей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336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336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99,9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Защита населения и территории от ЧС территории НГО 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232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232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Стимулирование развития жилищного строительства на территории НГО 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221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206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93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Управление муниципальными финансами НГО 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159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159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Управление муниципальным имуществом НГО 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93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92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98,1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Основные направления развития территории НГО 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71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71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99,6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Реализация молодежной политики в НГО </a:t>
                      </a:r>
                      <a:r>
                        <a:rPr lang="ru-RU" sz="1300" b="0" i="0" u="none" strike="noStrike">
                          <a:solidFill>
                            <a:srgbClr val="002069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99,9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Развитие субъектов малого и среднего предпринимательства  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99,8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 Охрана окружающей среды в границах НГО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98,7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 Поддержка социально ориентированных некоммерческих организаций 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ru-RU" sz="1300" b="0" i="0" u="none" strike="noStrike" dirty="0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>
                          <a:solidFill>
                            <a:srgbClr val="001E5C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>
                          <a:solidFill>
                            <a:srgbClr val="001E5C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 dirty="0" smtClean="0">
                          <a:solidFill>
                            <a:srgbClr val="001E5C"/>
                          </a:solidFill>
                          <a:latin typeface="+mn-lt"/>
                        </a:rPr>
                        <a:t>Развитие внутреннего и въездного туризма на территории НГО</a:t>
                      </a:r>
                      <a:endParaRPr lang="ru-RU" sz="1300" b="0" i="0" u="none" strike="noStrike" dirty="0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 smtClean="0">
                          <a:solidFill>
                            <a:srgbClr val="001E5C"/>
                          </a:solidFill>
                          <a:latin typeface="Arial"/>
                        </a:rPr>
                        <a:t>0,1</a:t>
                      </a:r>
                      <a:endParaRPr lang="ru-RU" sz="1300" b="0" i="0" u="none" strike="noStrike" dirty="0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 smtClean="0">
                          <a:solidFill>
                            <a:srgbClr val="001E5C"/>
                          </a:solidFill>
                          <a:latin typeface="Arial"/>
                        </a:rPr>
                        <a:t>0,1</a:t>
                      </a:r>
                      <a:endParaRPr lang="ru-RU" sz="1300" b="0" i="0" u="none" strike="noStrike" dirty="0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 smtClean="0">
                          <a:solidFill>
                            <a:srgbClr val="001E5C"/>
                          </a:solidFill>
                          <a:latin typeface="Arial"/>
                        </a:rPr>
                        <a:t>100</a:t>
                      </a:r>
                      <a:endParaRPr lang="ru-RU" sz="1300" b="0" i="0" u="none" strike="noStrike" dirty="0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3134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0" i="0" u="none" strike="noStrike" dirty="0" smtClean="0">
                          <a:solidFill>
                            <a:srgbClr val="001E5C"/>
                          </a:solidFill>
                          <a:latin typeface="+mn-lt"/>
                        </a:rPr>
                        <a:t>Укрепление общественного здоровья населения НГО</a:t>
                      </a:r>
                      <a:endParaRPr lang="ru-RU" sz="1300" b="0" i="0" u="none" strike="noStrike" dirty="0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 smtClean="0">
                          <a:solidFill>
                            <a:srgbClr val="001E5C"/>
                          </a:solidFill>
                          <a:latin typeface="Arial"/>
                        </a:rPr>
                        <a:t>0,1</a:t>
                      </a:r>
                      <a:endParaRPr lang="ru-RU" sz="1300" b="0" i="0" u="none" strike="noStrike" dirty="0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 smtClean="0">
                          <a:solidFill>
                            <a:srgbClr val="001E5C"/>
                          </a:solidFill>
                          <a:latin typeface="Arial"/>
                        </a:rPr>
                        <a:t>0,1</a:t>
                      </a:r>
                      <a:endParaRPr lang="ru-RU" sz="1300" b="0" i="0" u="none" strike="noStrike" dirty="0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0" i="0" u="none" strike="noStrike" dirty="0" smtClean="0">
                          <a:solidFill>
                            <a:srgbClr val="001E5C"/>
                          </a:solidFill>
                          <a:latin typeface="Arial"/>
                        </a:rPr>
                        <a:t>100</a:t>
                      </a:r>
                      <a:endParaRPr lang="ru-RU" sz="1300" b="0" i="0" u="none" strike="noStrike" dirty="0">
                        <a:solidFill>
                          <a:srgbClr val="001E5C"/>
                        </a:solidFill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165100" y="552450"/>
            <a:ext cx="11356975" cy="59277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2763" y="0"/>
            <a:ext cx="8424088" cy="544327"/>
          </a:xfrm>
        </p:spPr>
        <p:txBody>
          <a:bodyPr>
            <a:noAutofit/>
          </a:bodyPr>
          <a:lstStyle/>
          <a:p>
            <a:pPr defTabSz="1022286" fontAlgn="base">
              <a:spcAft>
                <a:spcPct val="0"/>
              </a:spcAft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2022 года по программной структуре</a:t>
            </a: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79400" y="5202497"/>
            <a:ext cx="4907776" cy="108865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17500" y="5208411"/>
            <a:ext cx="49336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i="1" dirty="0" smtClean="0">
                <a:latin typeface="Cambria" pitchFamily="18" charset="0"/>
              </a:rPr>
              <a:t>Исполнение по 22  муниципальным программам составило 97,9% (30 819 млн. руб.) от общего объема расходов.</a:t>
            </a:r>
          </a:p>
          <a:p>
            <a:pPr algn="ctr"/>
            <a:r>
              <a:rPr lang="ru-RU" sz="1400" i="1" dirty="0" smtClean="0">
                <a:latin typeface="Cambria" pitchFamily="18" charset="0"/>
              </a:rPr>
              <a:t>Непрограммная часть бюджета</a:t>
            </a:r>
          </a:p>
          <a:p>
            <a:pPr algn="ctr"/>
            <a:r>
              <a:rPr lang="ru-RU" sz="1400" i="1" dirty="0" smtClean="0">
                <a:latin typeface="Cambria" pitchFamily="18" charset="0"/>
              </a:rPr>
              <a:t>составила  2,1% (661млн руб.)</a:t>
            </a:r>
            <a:endParaRPr lang="ru-RU" i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graphicFrame>
        <p:nvGraphicFramePr>
          <p:cNvPr id="16" name="Диаграмма 15"/>
          <p:cNvGraphicFramePr/>
          <p:nvPr/>
        </p:nvGraphicFramePr>
        <p:xfrm>
          <a:off x="3467100" y="714374"/>
          <a:ext cx="6692900" cy="5765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7038975" y="1400810"/>
          <a:ext cx="4483100" cy="46831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3100"/>
              </a:tblGrid>
              <a:tr h="1056005">
                <a:tc>
                  <a:txBody>
                    <a:bodyPr/>
                    <a:lstStyle/>
                    <a:p>
                      <a:pPr algn="l"/>
                      <a:r>
                        <a:rPr lang="ru-RU" sz="2400" b="1" kern="1200" dirty="0" smtClean="0">
                          <a:solidFill>
                            <a:srgbClr val="FAB4D4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91,5%*</a:t>
                      </a:r>
                      <a:endParaRPr lang="ru-RU" sz="2400" kern="1200" dirty="0" smtClean="0">
                        <a:solidFill>
                          <a:srgbClr val="FAB4D4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/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Повышение качества жизни и безопасности жизнедеятельности граждан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7051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>
                              <a:lumMod val="25000"/>
                              <a:lumOff val="75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7,7%*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Развитие экономического потенциала города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/>
                    </a:p>
                  </a:txBody>
                  <a:tcPr/>
                </a:tc>
              </a:tr>
              <a:tr h="9169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0,8%*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Совершенствование системы управления муниципальным образованием</a:t>
                      </a:r>
                    </a:p>
                    <a:p>
                      <a:pPr algn="l"/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9140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=  22 муниципальных программ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2,1%*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Непрограммные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расходы</a:t>
                      </a:r>
                    </a:p>
                    <a:p>
                      <a:pPr algn="l"/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7062769" y="914400"/>
            <a:ext cx="41513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*</a:t>
            </a:r>
            <a:r>
              <a:rPr lang="ru-RU" dirty="0" smtClean="0"/>
              <a:t> От общего объема расходов </a:t>
            </a:r>
            <a:endParaRPr lang="ru-RU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723900" y="1293178"/>
            <a:ext cx="3886200" cy="3609021"/>
            <a:chOff x="596923" y="0"/>
            <a:chExt cx="8537890" cy="1402532"/>
          </a:xfrm>
          <a:noFill/>
        </p:grpSpPr>
        <p:sp>
          <p:nvSpPr>
            <p:cNvPr id="27" name="Прямоугольник 26"/>
            <p:cNvSpPr/>
            <p:nvPr/>
          </p:nvSpPr>
          <p:spPr>
            <a:xfrm>
              <a:off x="596923" y="0"/>
              <a:ext cx="8391525" cy="1402532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just"/>
              <a:r>
                <a:rPr lang="ru-RU" dirty="0" smtClean="0"/>
                <a:t>13 из 22 муниципальных программ направлены на повышение качества уровня жизни  граждан.</a:t>
              </a:r>
            </a:p>
            <a:p>
              <a:pPr algn="just"/>
              <a:r>
                <a:rPr lang="ru-RU" dirty="0" smtClean="0"/>
                <a:t>Этот блок муниципальных программ имеет особенное важное значение для организации жизни в городе и характеризует степень удовлетворения материальных, социальных и культурных потребностей граждан.</a:t>
              </a:r>
              <a:endParaRPr lang="ru-RU" dirty="0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43287" y="31021"/>
              <a:ext cx="8391526" cy="91931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just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b="0" i="0" kern="1200" dirty="0" smtClean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9" name="Пирог 28"/>
          <p:cNvSpPr/>
          <p:nvPr/>
        </p:nvSpPr>
        <p:spPr>
          <a:xfrm>
            <a:off x="330200" y="1244600"/>
            <a:ext cx="683478" cy="3831564"/>
          </a:xfrm>
          <a:prstGeom prst="pie">
            <a:avLst>
              <a:gd name="adj1" fmla="val 5400000"/>
              <a:gd name="adj2" fmla="val 16234146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Прямоугольник 30"/>
          <p:cNvSpPr/>
          <p:nvPr/>
        </p:nvSpPr>
        <p:spPr>
          <a:xfrm>
            <a:off x="1659188" y="794822"/>
            <a:ext cx="17952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Важно!</a:t>
            </a:r>
            <a:endParaRPr lang="ru-RU" dirty="0"/>
          </a:p>
        </p:txBody>
      </p:sp>
      <p:pic>
        <p:nvPicPr>
          <p:cNvPr id="18" name="Рисунок 17" descr="красный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61343" y="1"/>
            <a:ext cx="10804748" cy="1039669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</a:t>
            </a:r>
          </a:p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«Развитие и функционирование </a:t>
            </a:r>
          </a:p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системы образования города Новокузнецка»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23728" y="1438994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52078" y="3716374"/>
            <a:ext cx="920607" cy="723783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9 390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7500" y="1352663"/>
            <a:ext cx="6892500" cy="34717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917693" y="1085928"/>
            <a:ext cx="50547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доступности и качества образования</a:t>
            </a:r>
            <a:endParaRPr lang="ru-RU" sz="15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585660" y="5775250"/>
            <a:ext cx="50321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21 учреждений для дополнительного образования детей – 51 423 занимающихся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712659" y="5440102"/>
            <a:ext cx="1467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 прочих учреждения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35" name="Диаграмма 34"/>
          <p:cNvGraphicFramePr/>
          <p:nvPr/>
        </p:nvGraphicFramePr>
        <p:xfrm>
          <a:off x="7759700" y="1587500"/>
          <a:ext cx="3997625" cy="325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" name="Скругленный прямоугольник 35"/>
          <p:cNvSpPr/>
          <p:nvPr/>
        </p:nvSpPr>
        <p:spPr>
          <a:xfrm>
            <a:off x="9126130" y="4639413"/>
            <a:ext cx="1542496" cy="278662"/>
          </a:xfrm>
          <a:prstGeom prst="roundRect">
            <a:avLst/>
          </a:prstGeom>
          <a:solidFill>
            <a:schemeClr val="accent2">
              <a:lumMod val="75000"/>
              <a:alpha val="96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9132480" y="5845174"/>
            <a:ext cx="1542496" cy="257175"/>
          </a:xfrm>
          <a:prstGeom prst="roundRect">
            <a:avLst/>
          </a:prstGeom>
          <a:solidFill>
            <a:schemeClr val="accent1">
              <a:lumMod val="75000"/>
              <a:alpha val="91000"/>
            </a:schemeClr>
          </a:solidFill>
          <a:ln>
            <a:solidFill>
              <a:schemeClr val="accent1">
                <a:lumMod val="75000"/>
                <a:alpha val="88000"/>
              </a:schemeClr>
            </a:solidFill>
          </a:ln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9151529" y="5032374"/>
            <a:ext cx="1542496" cy="295276"/>
          </a:xfrm>
          <a:prstGeom prst="roundRect">
            <a:avLst/>
          </a:prstGeom>
          <a:solidFill>
            <a:schemeClr val="accent3">
              <a:lumMod val="75000"/>
              <a:alpha val="93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382679" y="1277829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635265" y="2491674"/>
            <a:ext cx="36004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ежемесячное денежное вознаграждение за  классное</a:t>
            </a:r>
          </a:p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руководство педагогическим работникам (2 504 чел.);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659325" y="2917605"/>
            <a:ext cx="4804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бесплатное горячее питание обучающихся 1-4 классов (27 393 учеников), средняя стоимость питания  102,2 руб.;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659822" y="3340803"/>
            <a:ext cx="370806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000" dirty="0" smtClean="0"/>
              <a:t>4 спортивных площадки в образовательных учреждениях: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2603021" y="6080065"/>
            <a:ext cx="45320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Круглогодичный отдых и оздоровление (5 747 детей);</a:t>
            </a:r>
          </a:p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питание детей из малообеспеченных и многодетных семей (5 716 детей)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9157254" y="5454650"/>
            <a:ext cx="1542496" cy="273050"/>
          </a:xfrm>
          <a:prstGeom prst="roundRect">
            <a:avLst/>
          </a:prstGeom>
          <a:solidFill>
            <a:schemeClr val="accent4">
              <a:lumMod val="75000"/>
              <a:alpha val="84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Иные источники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357061" y="2241737"/>
            <a:ext cx="181652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87 школ – 62 843 учащихся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650501" y="4051151"/>
            <a:ext cx="274626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159 детских садов – 25 050 дошкольников 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3227011" y="4572187"/>
            <a:ext cx="18473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887286" y="4362637"/>
            <a:ext cx="40174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763,5 млн.руб. – питание, стоимость питания в день 167,16 коп.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2892425" y="4652599"/>
            <a:ext cx="45243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  <a:defRPr/>
            </a:pP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норматив затрат за присмотр и уход в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д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/саду на  1-го дошкольника составляет 5 524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/мес., а родительская плата – 3 063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/мес.</a:t>
            </a:r>
          </a:p>
        </p:txBody>
      </p:sp>
      <p:graphicFrame>
        <p:nvGraphicFramePr>
          <p:cNvPr id="28" name="Диаграмма 27"/>
          <p:cNvGraphicFramePr/>
          <p:nvPr/>
        </p:nvGraphicFramePr>
        <p:xfrm>
          <a:off x="-1054100" y="1371600"/>
          <a:ext cx="4470400" cy="5108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6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7738" y="22431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47913" y="58150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363" y="54149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8257487" y="6006164"/>
            <a:ext cx="2688484" cy="345009"/>
          </a:xfrm>
        </p:spPr>
        <p:txBody>
          <a:bodyPr/>
          <a:lstStyle/>
          <a:p>
            <a:fld id="{675AFB51-144D-447B-AA3C-70B42F49F345}" type="slidenum">
              <a:rPr lang="ru-RU" smtClean="0"/>
              <a:pPr/>
              <a:t>26</a:t>
            </a:fld>
            <a:endParaRPr lang="ru-RU" dirty="0"/>
          </a:p>
        </p:txBody>
      </p:sp>
      <p:pic>
        <p:nvPicPr>
          <p:cNvPr id="44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49314" y="6096000"/>
            <a:ext cx="190686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" name="Скругленный прямоугольник 54"/>
          <p:cNvSpPr/>
          <p:nvPr/>
        </p:nvSpPr>
        <p:spPr>
          <a:xfrm>
            <a:off x="317500" y="1738240"/>
            <a:ext cx="1714500" cy="319160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13 580</a:t>
            </a:r>
          </a:p>
        </p:txBody>
      </p:sp>
      <p:pic>
        <p:nvPicPr>
          <p:cNvPr id="6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0938" y="41068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7800" y="0"/>
            <a:ext cx="134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Скругленный прямоугольник 39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09600" y="633595"/>
            <a:ext cx="228599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9292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r>
              <a:rPr lang="ru-RU" sz="1400" dirty="0" smtClean="0">
                <a:solidFill>
                  <a:srgbClr val="29292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жителя в год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rgbClr val="29292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25 451 </a:t>
            </a:r>
            <a:r>
              <a:rPr lang="ru-RU" sz="1400" dirty="0" smtClean="0">
                <a:solidFill>
                  <a:srgbClr val="29292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pic>
        <p:nvPicPr>
          <p:cNvPr id="42" name="Рисунок 41" descr="красный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5900" y="165100"/>
            <a:ext cx="134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194461" y="142877"/>
            <a:ext cx="6388925" cy="73189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«Комплексное благоустройство НГО»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84128" y="1565994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936678" y="1603488"/>
            <a:ext cx="7474022" cy="34717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AFB51-144D-447B-AA3C-70B42F49F345}" type="slidenum">
              <a:rPr lang="ru-RU" smtClean="0"/>
              <a:pPr/>
              <a:t>27</a:t>
            </a:fld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370874" y="956639"/>
            <a:ext cx="5761038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Повышение уровня безопасности, комфортности и эстетической привлекательности среды проживания населения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95300" y="824932"/>
            <a:ext cx="2311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r>
              <a:rPr lang="ru-RU" sz="1400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жителя в год</a:t>
            </a:r>
          </a:p>
          <a:p>
            <a:r>
              <a:rPr lang="ru-RU" sz="1400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5 270 руб.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2549395" y="2049871"/>
            <a:ext cx="372013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Региональный проект «Дорожная сеть»</a:t>
            </a:r>
            <a:endParaRPr lang="ru-RU" sz="1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396420" y="2620925"/>
            <a:ext cx="395688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замена дорожного полотна, общей площадью  196,9 тыс.м2;</a:t>
            </a:r>
            <a:endParaRPr lang="ru-RU" sz="10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616982" y="2901285"/>
            <a:ext cx="362940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установлено 3 219 п.м. металлического барьерного ограждения на шоссе:</a:t>
            </a:r>
            <a:r>
              <a:rPr lang="ru-RU" sz="1000" dirty="0" smtClean="0"/>
              <a:t> «</a:t>
            </a:r>
            <a:r>
              <a:rPr lang="ru-RU" sz="1000" dirty="0" err="1" smtClean="0"/>
              <a:t>Ильинское</a:t>
            </a:r>
            <a:r>
              <a:rPr lang="ru-RU" sz="1000" dirty="0" smtClean="0"/>
              <a:t>», «Заводское», пр. Ферросплавный, «</a:t>
            </a:r>
            <a:r>
              <a:rPr lang="ru-RU" sz="1000" dirty="0" err="1" smtClean="0"/>
              <a:t>Листвянское</a:t>
            </a:r>
            <a:r>
              <a:rPr lang="ru-RU" sz="1000" dirty="0" smtClean="0"/>
              <a:t>».</a:t>
            </a:r>
          </a:p>
          <a:p>
            <a:endParaRPr lang="ru-RU" sz="10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311686" y="2237231"/>
            <a:ext cx="372013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b="1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оборудовано 5 пешеходных переходов</a:t>
            </a:r>
          </a:p>
          <a:p>
            <a:r>
              <a:rPr lang="ru-RU" sz="1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новыми светофорными объектами;</a:t>
            </a:r>
            <a:endParaRPr lang="ru-RU" sz="10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09955" y="5257316"/>
            <a:ext cx="544977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Региональный проект "Общесистемные меры развития дорожного хозяйства»</a:t>
            </a:r>
            <a:endParaRPr lang="ru-RU" sz="1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479049" y="3502762"/>
            <a:ext cx="43281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Содержание и ремонт автомобильных дорог общего пользования местного значения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b="1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</a:t>
            </a:r>
            <a:r>
              <a:rPr lang="ru-RU" sz="1000" dirty="0" smtClean="0"/>
              <a:t>площадь ямочного ремонта  составила 76,3 тыс. м</a:t>
            </a:r>
            <a:r>
              <a:rPr lang="ru-RU" sz="1000" baseline="30000" dirty="0" smtClean="0"/>
              <a:t>2</a:t>
            </a:r>
            <a:r>
              <a:rPr lang="ru-RU" sz="1000" dirty="0" smtClean="0"/>
              <a:t>, выполнены работы по заливке трещин – 235,7 тыс. п.м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444124" y="4979691"/>
            <a:ext cx="47182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Содержание и реконструкция сетей наружного освещения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2" name="Диаграмма 41"/>
          <p:cNvGraphicFramePr/>
          <p:nvPr/>
        </p:nvGraphicFramePr>
        <p:xfrm>
          <a:off x="-876300" y="1339850"/>
          <a:ext cx="3911600" cy="5340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3" name="Скругленный прямоугольник 42"/>
          <p:cNvSpPr/>
          <p:nvPr/>
        </p:nvSpPr>
        <p:spPr>
          <a:xfrm>
            <a:off x="468488" y="1646165"/>
            <a:ext cx="1449212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2 812</a:t>
            </a:r>
          </a:p>
        </p:txBody>
      </p:sp>
      <p:graphicFrame>
        <p:nvGraphicFramePr>
          <p:cNvPr id="46" name="Диаграмма 45"/>
          <p:cNvGraphicFramePr/>
          <p:nvPr/>
        </p:nvGraphicFramePr>
        <p:xfrm>
          <a:off x="7823200" y="2314514"/>
          <a:ext cx="3921425" cy="33877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7" name="Скругленный прямоугольник 46"/>
          <p:cNvSpPr/>
          <p:nvPr/>
        </p:nvSpPr>
        <p:spPr>
          <a:xfrm>
            <a:off x="9433286" y="1535089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9116606" y="5062610"/>
            <a:ext cx="1542496" cy="284090"/>
          </a:xfrm>
          <a:prstGeom prst="round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9119780" y="5450919"/>
            <a:ext cx="1542496" cy="289481"/>
          </a:xfrm>
          <a:prstGeom prst="roundRect">
            <a:avLst/>
          </a:prstGeom>
          <a:solidFill>
            <a:schemeClr val="accent3">
              <a:lumMod val="75000"/>
              <a:alpha val="84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9096929" y="5851929"/>
            <a:ext cx="1542496" cy="256772"/>
          </a:xfrm>
          <a:prstGeom prst="roundRect">
            <a:avLst/>
          </a:prstGeom>
          <a:solidFill>
            <a:schemeClr val="accent1">
              <a:lumMod val="75000"/>
              <a:alpha val="86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8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8388" y="20304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49488" y="35417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20913" y="44561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30438" y="49609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8688" y="537368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74888" y="61007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" name="Прямоугольник 64"/>
          <p:cNvSpPr/>
          <p:nvPr/>
        </p:nvSpPr>
        <p:spPr>
          <a:xfrm>
            <a:off x="2689589" y="5426760"/>
            <a:ext cx="487326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 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41 светофорных объектов модернизированы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051539" y="5636310"/>
            <a:ext cx="340509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 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 64 объектах монтаж обзорных видеокамер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501901" y="4368800"/>
            <a:ext cx="520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000" smtClean="0"/>
              <a:t>Благоустройство и озеленение территории Новокузнецкого городского округа, содержание городских лесов</a:t>
            </a:r>
            <a:endParaRPr lang="ru-RU" sz="1000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216639" y="5864910"/>
            <a:ext cx="340509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 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установлено 3 сервера обработки данных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717800" y="6110843"/>
            <a:ext cx="5915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000" smtClean="0"/>
              <a:t>Прочие мероприятия по благоустройству и организации содержания объектов благоустройства</a:t>
            </a:r>
            <a:endParaRPr lang="ru-RU" sz="1000" dirty="0"/>
          </a:p>
        </p:txBody>
      </p:sp>
      <p:pic>
        <p:nvPicPr>
          <p:cNvPr id="63" name="Рисунок 62" descr="красный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0" y="0"/>
            <a:ext cx="134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34879" y="0"/>
            <a:ext cx="8669963" cy="947336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</a:t>
            </a:r>
          </a:p>
          <a:p>
            <a:pPr algn="ctr" defTabSz="1022286">
              <a:defRPr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«Развитие жилищно-коммунального хозяйства города Новокузнецка»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87303" y="1486619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9873" y="3308128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2 517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21544" y="1456010"/>
            <a:ext cx="6530331" cy="34717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</a:t>
            </a: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реализацию 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AFB51-144D-447B-AA3C-70B42F49F345}" type="slidenum">
              <a:rPr lang="ru-RU" smtClean="0"/>
              <a:pPr/>
              <a:t>28</a:t>
            </a:fld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071580" y="1015599"/>
            <a:ext cx="5761038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Создание условий для поддержания ЖКХ надлежащем состоянии и обеспечения населения доступными и качественными ЖК услугами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30" name="Диаграмма 29"/>
          <p:cNvGraphicFramePr/>
          <p:nvPr/>
        </p:nvGraphicFramePr>
        <p:xfrm>
          <a:off x="-833555" y="1054100"/>
          <a:ext cx="4237155" cy="5426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" name="Скругленный прямоугольник 30"/>
          <p:cNvSpPr/>
          <p:nvPr/>
        </p:nvSpPr>
        <p:spPr>
          <a:xfrm>
            <a:off x="454025" y="1546854"/>
            <a:ext cx="1627304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2 750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408356" y="4783653"/>
            <a:ext cx="48401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Возмещение недополученных доходов теплоснабжающим организациям за услуги отопления, горячего водоснабжения, возникающих в результате установления льготных цен (тарифов)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9094346" y="1408579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graphicFrame>
        <p:nvGraphicFramePr>
          <p:cNvPr id="38" name="Диаграмма 37"/>
          <p:cNvGraphicFramePr/>
          <p:nvPr/>
        </p:nvGraphicFramePr>
        <p:xfrm>
          <a:off x="7734300" y="1879600"/>
          <a:ext cx="4318000" cy="3086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3" name="Скругленный прямоугольник 42"/>
          <p:cNvSpPr/>
          <p:nvPr/>
        </p:nvSpPr>
        <p:spPr>
          <a:xfrm>
            <a:off x="8634645" y="5259053"/>
            <a:ext cx="1542496" cy="367047"/>
          </a:xfrm>
          <a:prstGeom prst="roundRect">
            <a:avLst/>
          </a:prstGeom>
          <a:solidFill>
            <a:schemeClr val="accent1">
              <a:lumMod val="75000"/>
              <a:alpha val="82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8609245" y="5726294"/>
            <a:ext cx="1542496" cy="312556"/>
          </a:xfrm>
          <a:prstGeom prst="roundRect">
            <a:avLst/>
          </a:prstGeom>
          <a:solidFill>
            <a:schemeClr val="accent2">
              <a:lumMod val="75000"/>
              <a:alpha val="83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0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1388" y="21891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Прямоугольник 49"/>
          <p:cNvSpPr/>
          <p:nvPr/>
        </p:nvSpPr>
        <p:spPr>
          <a:xfrm>
            <a:off x="2379663" y="2926448"/>
            <a:ext cx="474821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Выполнение строительно-монтажных работ на объекте: «Строительство тепловых сетей и ЦТП по замещению Куйбышевской центральной котельной и котельных ДТВу-3, №6, №43, №32, </a:t>
            </a:r>
            <a:r>
              <a:rPr lang="ru-RU" sz="1000" dirty="0" err="1" smtClean="0"/>
              <a:t>Садопарк</a:t>
            </a:r>
            <a:r>
              <a:rPr lang="ru-RU" sz="1000" dirty="0" smtClean="0"/>
              <a:t> от источника «Центральная ТЭЦ». I этап – замещение Куйбышевской центральной котельной»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2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513" y="304958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59013" y="48720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" name="Скругленный прямоугольник 53"/>
          <p:cNvSpPr/>
          <p:nvPr/>
        </p:nvSpPr>
        <p:spPr>
          <a:xfrm>
            <a:off x="8627654" y="4797424"/>
            <a:ext cx="1542496" cy="346076"/>
          </a:xfrm>
          <a:prstGeom prst="roundRect">
            <a:avLst/>
          </a:prstGeom>
          <a:solidFill>
            <a:schemeClr val="accent3">
              <a:lumMod val="75000"/>
              <a:alpha val="93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7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513" y="18526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27263" y="266858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93938" y="54086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" name="Прямоугольник 59"/>
          <p:cNvSpPr/>
          <p:nvPr/>
        </p:nvSpPr>
        <p:spPr>
          <a:xfrm>
            <a:off x="2455981" y="5393253"/>
            <a:ext cx="49449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Погашение задолженности 2021 года перед ООО «</a:t>
            </a:r>
            <a:r>
              <a:rPr lang="ru-RU" sz="1000" dirty="0" err="1" smtClean="0"/>
              <a:t>КузнецкТеплоСбыт</a:t>
            </a:r>
            <a:r>
              <a:rPr lang="ru-RU" sz="1000" dirty="0" smtClean="0"/>
              <a:t>»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sp>
        <p:nvSpPr>
          <p:cNvPr id="42" name="TextBox 41"/>
          <p:cNvSpPr txBox="1"/>
          <p:nvPr/>
        </p:nvSpPr>
        <p:spPr>
          <a:xfrm rot="10800000" flipV="1">
            <a:off x="2374898" y="1947277"/>
            <a:ext cx="6388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Снос аварийных домов, обеспечение мероприятий по обследованию, капитальному ремонту многоквартирных домов, ремонт муниципальных помещений, текущий и капитальный ремонт общего имущества многоквартирных домов, оплата коммунальных услуг в доле муниципальных жилых и встроенных нежилых помещений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349500" y="1778000"/>
            <a:ext cx="39966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Исполнение стандартов социальных мер поддержки населения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362200" y="2641600"/>
            <a:ext cx="44887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Обеспечение функционирования Комитета ЖКХ и МБУ «Дирекция ЖКХ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67066" y="662088"/>
            <a:ext cx="167763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9292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 жителя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rgbClr val="29292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5  154 </a:t>
            </a:r>
            <a:r>
              <a:rPr lang="ru-RU" sz="1400" dirty="0" smtClean="0">
                <a:solidFill>
                  <a:srgbClr val="29292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руб</a:t>
            </a: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  <p:pic>
        <p:nvPicPr>
          <p:cNvPr id="51" name="Рисунок 50" descr="красный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0300" y="0"/>
            <a:ext cx="134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37962" y="0"/>
            <a:ext cx="8547348" cy="670337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«Развитие системы социальной </a:t>
            </a:r>
          </a:p>
          <a:p>
            <a:pPr algn="ctr" defTabSz="1022286">
              <a:defRPr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защиты населения города Новокузнецка»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015580" y="1366729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52078" y="3240087"/>
            <a:ext cx="1224215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1 549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57847" y="1440135"/>
            <a:ext cx="7016103" cy="34717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94575" y="769758"/>
            <a:ext cx="56703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Повышения эффективности социальной поддержки и повышения качества и доступности предоставления услуг по социальному обслуживанию населения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730369" y="5926177"/>
            <a:ext cx="526263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Содержание и развитие сети загородных учреждений с целью оздоровления</a:t>
            </a:r>
          </a:p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детей, оказавшихся в трудной жизненной ситуации; проведение социально значимых мероприятий. </a:t>
            </a:r>
            <a:endParaRPr lang="ru-RU" sz="10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739894" y="5521692"/>
            <a:ext cx="45367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деятельности Комитета по реализации муниципальной программы.</a:t>
            </a:r>
            <a:endParaRPr lang="ru-RU" sz="10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2083" y="588273"/>
            <a:ext cx="1564017" cy="80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 жителя</a:t>
            </a: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2 819 </a:t>
            </a:r>
            <a:r>
              <a:rPr lang="ru-RU" sz="1400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graphicFrame>
        <p:nvGraphicFramePr>
          <p:cNvPr id="42" name="Диаграмма 41"/>
          <p:cNvGraphicFramePr/>
          <p:nvPr/>
        </p:nvGraphicFramePr>
        <p:xfrm>
          <a:off x="-736600" y="1752600"/>
          <a:ext cx="4343399" cy="4525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3" name="Диаграмма 42"/>
          <p:cNvGraphicFramePr/>
          <p:nvPr/>
        </p:nvGraphicFramePr>
        <p:xfrm>
          <a:off x="8013700" y="1625600"/>
          <a:ext cx="3988459" cy="314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Скругленный прямоугольник 43"/>
          <p:cNvSpPr/>
          <p:nvPr/>
        </p:nvSpPr>
        <p:spPr>
          <a:xfrm>
            <a:off x="9490562" y="1354963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9065806" y="4775200"/>
            <a:ext cx="1542496" cy="361950"/>
          </a:xfrm>
          <a:prstGeom prst="roundRect">
            <a:avLst/>
          </a:prstGeom>
          <a:solidFill>
            <a:schemeClr val="accent3">
              <a:lumMod val="75000"/>
              <a:alpha val="84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9100730" y="5778903"/>
            <a:ext cx="1542496" cy="342497"/>
          </a:xfrm>
          <a:prstGeom prst="roundRect">
            <a:avLst/>
          </a:prstGeom>
          <a:solidFill>
            <a:schemeClr val="accent2">
              <a:lumMod val="75000"/>
              <a:alpha val="8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9068980" y="5273119"/>
            <a:ext cx="1542496" cy="352981"/>
          </a:xfrm>
          <a:prstGeom prst="roundRect">
            <a:avLst/>
          </a:prstGeom>
          <a:solidFill>
            <a:schemeClr val="accent1">
              <a:lumMod val="75000"/>
              <a:alpha val="8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32508" y="1753672"/>
            <a:ext cx="1496342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1 504</a:t>
            </a:r>
            <a:endParaRPr lang="ru-RU" sz="15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716332" y="1989582"/>
            <a:ext cx="49290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выплата пенсии за выслугу лет лицам, замещавшим муниципальные должности и должности муниципальной службы в городе Новокузнецке (522 чел.);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757606" y="3631057"/>
            <a:ext cx="46337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 492 семей, имеющих трех и более детей, получили ежемесячную денежную выплату;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757606" y="4320032"/>
            <a:ext cx="45194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5 090 многодетных семей, воспользовались мерами социальной поддержки.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735380" y="4666107"/>
            <a:ext cx="44782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7 447 чел. получили уголь по регулируемой государственной цене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754432" y="2437257"/>
            <a:ext cx="47385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</a:t>
            </a:r>
            <a:r>
              <a:rPr lang="ru-RU" sz="1000" dirty="0" smtClean="0"/>
              <a:t>еры социальной поддержки ветеранов труда и ветеранов Великой Отечественной войны, проработавших в тылу в период с 22 июня 1941 года по 9 мая 1945 года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(1 290 чел.);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9148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47938" y="20431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1113" y="24717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44763" y="29670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7463" y="33321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41588" y="36401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8738" y="55451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63813" y="59674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Скругленный прямоугольник 37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sp>
        <p:nvSpPr>
          <p:cNvPr id="45" name="TextBox 44"/>
          <p:cNvSpPr txBox="1"/>
          <p:nvPr/>
        </p:nvSpPr>
        <p:spPr>
          <a:xfrm rot="10800000" flipV="1">
            <a:off x="2743200" y="2945654"/>
            <a:ext cx="4635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меры социальной поддержки реабилитированных лиц и лиц, признанных пострадавшими от политических репрессий  (79 чел.);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768600" y="3276600"/>
            <a:ext cx="467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меры социальной поддержки по оплате проезда отдельными видами транспорта (45 036 чел.);</a:t>
            </a:r>
            <a:endParaRPr lang="ru-RU" sz="10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2783006" y="3986657"/>
            <a:ext cx="46718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3 942 семей, получили выплаты при рождении(усыновлении) первого ребенка;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28888" y="40211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TextBox 49"/>
          <p:cNvSpPr txBox="1"/>
          <p:nvPr/>
        </p:nvSpPr>
        <p:spPr>
          <a:xfrm>
            <a:off x="2730501" y="4927600"/>
            <a:ext cx="5245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46</a:t>
            </a:r>
            <a:r>
              <a:rPr lang="ru-RU" dirty="0" smtClean="0"/>
              <a:t> </a:t>
            </a:r>
            <a:r>
              <a:rPr lang="ru-RU" sz="1000" dirty="0" smtClean="0"/>
              <a:t>786 ветеранов труда, реабилитированных лиц и инвалидов, получили меры социальной поддержки по оплате жилого помещения и коммунальных услуг</a:t>
            </a:r>
          </a:p>
        </p:txBody>
      </p:sp>
      <p:pic>
        <p:nvPicPr>
          <p:cNvPr id="5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66988" y="43767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4288" y="47069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66988" y="50879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" name="Рисунок 62" descr="красный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6" name="TextBox 8"/>
          <p:cNvSpPr txBox="1">
            <a:spLocks noChangeArrowheads="1"/>
          </p:cNvSpPr>
          <p:nvPr/>
        </p:nvSpPr>
        <p:spPr bwMode="auto">
          <a:xfrm>
            <a:off x="224286" y="342417"/>
            <a:ext cx="1103998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Содержание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E1967C-7073-4C0E-BA49-FF73F9100723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98741" y="5426732"/>
            <a:ext cx="10092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ru-RU" dirty="0" smtClean="0"/>
              <a:t>Обращаем ваше внимание , что в случае отсутствия ссылки на период, значения показателей  относятся к 2022 году</a:t>
            </a:r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95394" y="1821321"/>
          <a:ext cx="10001359" cy="18288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73657"/>
                <a:gridCol w="8345835"/>
                <a:gridCol w="1081867"/>
              </a:tblGrid>
              <a:tr h="451196">
                <a:tc>
                  <a:txBody>
                    <a:bodyPr/>
                    <a:lstStyle/>
                    <a:p>
                      <a:r>
                        <a:rPr lang="en-US" sz="2400" b="0" i="1" dirty="0" smtClean="0"/>
                        <a:t>1</a:t>
                      </a:r>
                      <a:endParaRPr lang="ru-RU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1" dirty="0" smtClean="0">
                          <a:solidFill>
                            <a:srgbClr val="002060"/>
                          </a:solidFill>
                        </a:rPr>
                        <a:t>Вводная часть</a:t>
                      </a:r>
                      <a:endParaRPr lang="ru-RU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i="1" dirty="0" smtClean="0"/>
                        <a:t>3</a:t>
                      </a:r>
                      <a:endParaRPr lang="ru-RU" sz="2400" b="0" i="1" dirty="0"/>
                    </a:p>
                  </a:txBody>
                  <a:tcPr/>
                </a:tc>
              </a:tr>
              <a:tr h="451196"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2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rgbClr val="002060"/>
                          </a:solidFill>
                        </a:rPr>
                        <a:t>Доходы бюджета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8</a:t>
                      </a:r>
                      <a:endParaRPr lang="ru-RU" sz="2400" i="1" dirty="0"/>
                    </a:p>
                  </a:txBody>
                  <a:tcPr/>
                </a:tc>
              </a:tr>
              <a:tr h="451196"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3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rgbClr val="002060"/>
                          </a:solidFill>
                        </a:rPr>
                        <a:t>Расходы бюджета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15</a:t>
                      </a:r>
                      <a:endParaRPr lang="ru-RU" sz="2400" i="1" dirty="0"/>
                    </a:p>
                  </a:txBody>
                  <a:tcPr/>
                </a:tc>
              </a:tr>
              <a:tr h="451196"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4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rgbClr val="002060"/>
                          </a:solidFill>
                        </a:rPr>
                        <a:t>Дополнительная информация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31</a:t>
                      </a:r>
                      <a:endParaRPr lang="ru-RU" sz="2400" i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крас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300" y="292100"/>
            <a:ext cx="134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959275" y="1717345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36240" y="2936079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rPr>
              <a:t>2,6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38440" y="2750075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rPr>
              <a:t>2,7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16000" y="0"/>
            <a:ext cx="8978900" cy="654948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sz="175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«Формирование современной городской среды на территории Новокузнецкого городского округа»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46102" y="1640703"/>
            <a:ext cx="6657973" cy="34717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</a:t>
            </a: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реализацию 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676045" y="926699"/>
            <a:ext cx="5307362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dirty="0" smtClean="0">
                <a:ea typeface="Verdana" pitchFamily="34" charset="0"/>
                <a:cs typeface="Verdana" pitchFamily="34" charset="0"/>
              </a:rPr>
              <a:t> </a:t>
            </a:r>
            <a:endParaRPr lang="ru-RU" sz="1500" dirty="0" smtClean="0"/>
          </a:p>
          <a:p>
            <a:pPr algn="ctr">
              <a:spcBef>
                <a:spcPts val="600"/>
              </a:spcBef>
            </a:pPr>
            <a:endParaRPr lang="ru-RU" dirty="0" smtClean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566464" y="942522"/>
            <a:ext cx="62727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/>
              <a:t>Повышение качества и комфорта городской среды путем благоустройства территории города, а также повышение уровня благоустройства территории, развитие благоприятных, комфортных и безопасных условий для проживания.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403841" y="3240088"/>
            <a:ext cx="970737" cy="340204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1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793</a:t>
            </a:r>
            <a:endParaRPr lang="ru-RU" sz="15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03841" y="4192660"/>
            <a:ext cx="970737" cy="340204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1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198</a:t>
            </a:r>
            <a:endParaRPr lang="ru-RU" sz="15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403841" y="5145233"/>
            <a:ext cx="970737" cy="340204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1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45</a:t>
            </a:r>
            <a:endParaRPr lang="ru-RU" sz="15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0" y="1014209"/>
            <a:ext cx="14099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 на одного жителя </a:t>
            </a:r>
            <a:r>
              <a:rPr lang="ru-RU" sz="1400" b="1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1 407 </a:t>
            </a:r>
            <a:r>
              <a:rPr lang="ru-RU" sz="1400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руб</a:t>
            </a:r>
            <a:r>
              <a:rPr lang="ru-RU" sz="900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  <p:graphicFrame>
        <p:nvGraphicFramePr>
          <p:cNvPr id="37" name="Содержимое 3"/>
          <p:cNvGraphicFramePr>
            <a:graphicFrameLocks noGrp="1"/>
          </p:cNvGraphicFramePr>
          <p:nvPr>
            <p:ph idx="1"/>
          </p:nvPr>
        </p:nvGraphicFramePr>
        <p:xfrm>
          <a:off x="8394700" y="1930401"/>
          <a:ext cx="3487709" cy="241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1" name="Диаграмма 60"/>
          <p:cNvGraphicFramePr/>
          <p:nvPr/>
        </p:nvGraphicFramePr>
        <p:xfrm>
          <a:off x="-383199" y="1841500"/>
          <a:ext cx="3697900" cy="448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2" name="Скругленный прямоугольник 31"/>
          <p:cNvSpPr/>
          <p:nvPr/>
        </p:nvSpPr>
        <p:spPr>
          <a:xfrm>
            <a:off x="847725" y="1967320"/>
            <a:ext cx="1381126" cy="315505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751</a:t>
            </a:r>
            <a:endParaRPr lang="ru-RU" sz="15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9612545" y="5596969"/>
            <a:ext cx="1542496" cy="470456"/>
          </a:xfrm>
          <a:prstGeom prst="roundRect">
            <a:avLst/>
          </a:prstGeom>
          <a:solidFill>
            <a:schemeClr val="accent3">
              <a:lumMod val="75000"/>
              <a:alpha val="87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Средства заинтересованных лиц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9593495" y="5221469"/>
            <a:ext cx="1542496" cy="312556"/>
          </a:xfrm>
          <a:prstGeom prst="roundRect">
            <a:avLst/>
          </a:prstGeom>
          <a:solidFill>
            <a:schemeClr val="accent2">
              <a:lumMod val="75000"/>
              <a:alpha val="86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9465401" y="1474727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603370" y="2307524"/>
            <a:ext cx="37201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Региональный проект «Формирования современной городской среды»</a:t>
            </a:r>
            <a:endParaRPr lang="ru-RU" sz="1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590815" y="2792452"/>
            <a:ext cx="39016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Выполнение работ по объекту: «Благоустройство сквера им. Маршала Советского Союза Жукова Г.К. с установкой памятной стелы «Город трудовой доблести" в Центральном районе г. Новокузнецка»</a:t>
            </a:r>
            <a:endParaRPr lang="ru-RU" sz="1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9593495" y="4886620"/>
            <a:ext cx="1542496" cy="256880"/>
          </a:xfrm>
          <a:prstGeom prst="roundRect">
            <a:avLst/>
          </a:prstGeom>
          <a:solidFill>
            <a:schemeClr val="accent4">
              <a:lumMod val="75000"/>
              <a:alpha val="8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5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413" y="25606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0463" y="41576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0463" y="55038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" name="Скругленный прямоугольник 63"/>
          <p:cNvSpPr/>
          <p:nvPr/>
        </p:nvSpPr>
        <p:spPr>
          <a:xfrm>
            <a:off x="9583970" y="4514851"/>
            <a:ext cx="1542496" cy="295274"/>
          </a:xfrm>
          <a:prstGeom prst="roundRect">
            <a:avLst/>
          </a:prstGeom>
          <a:solidFill>
            <a:schemeClr val="accent1">
              <a:lumMod val="75000"/>
              <a:alpha val="84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49" name="Picture 2" descr="C:\Users\urlapo\Downloads\predictions21321.jp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43799" y="4514850"/>
            <a:ext cx="1876425" cy="1120583"/>
          </a:xfrm>
          <a:prstGeom prst="rect">
            <a:avLst/>
          </a:prstGeom>
          <a:noFill/>
        </p:spPr>
      </p:pic>
      <p:sp>
        <p:nvSpPr>
          <p:cNvPr id="53" name="TextBox 52"/>
          <p:cNvSpPr txBox="1"/>
          <p:nvPr/>
        </p:nvSpPr>
        <p:spPr>
          <a:xfrm>
            <a:off x="7302500" y="5597524"/>
            <a:ext cx="2143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Темп роста к уровню 2021 года составляет 24,5% </a:t>
            </a:r>
            <a:endParaRPr lang="ru-RU" sz="10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2652713" y="6049288"/>
            <a:ext cx="40528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Благоустроено  80 дворовых территорий многоквартирных домов за счет </a:t>
            </a:r>
            <a:r>
              <a:rPr lang="ru-RU" sz="1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заитересованных</a:t>
            </a:r>
            <a:r>
              <a:rPr lang="ru-RU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лиц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2601913" y="4087724"/>
            <a:ext cx="575945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Благоустроено  80 дворовых территорий многоквартирных домов;</a:t>
            </a:r>
          </a:p>
          <a:p>
            <a:endParaRPr lang="ru-RU" sz="1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x-none" sz="1000" smtClean="0"/>
              <a:t>7 пешеходных тротуаров Новокузнецкого городского округа с учётом общественного мнения.</a:t>
            </a:r>
            <a:endParaRPr lang="ru-RU" sz="1000" dirty="0" smtClean="0"/>
          </a:p>
          <a:p>
            <a:endParaRPr lang="ru-RU" sz="1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654315" y="5446752"/>
            <a:ext cx="3901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Погашение кредиторской задолженности по благоустройству дворовых территорий в 2021 году</a:t>
            </a:r>
          </a:p>
        </p:txBody>
      </p:sp>
      <p:pic>
        <p:nvPicPr>
          <p:cNvPr id="52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7763" y="60880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43163" y="43989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Рисунок 56" descr="красный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3800" y="368300"/>
            <a:ext cx="134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12950" y="5527675"/>
            <a:ext cx="5619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29971" y="0"/>
            <a:ext cx="9033121" cy="670337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программа«Обеспечение жилыми помещениями отдельных категорий граждан города Новокузнецка»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52080" y="1743188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9873" y="3308128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2 517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2444" y="1871935"/>
            <a:ext cx="6625581" cy="34717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</a:t>
            </a: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реализацию 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964474" y="903144"/>
            <a:ext cx="5761038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улучшение жилищных условий отдельных категорий граждан</a:t>
            </a:r>
          </a:p>
        </p:txBody>
      </p:sp>
      <p:graphicFrame>
        <p:nvGraphicFramePr>
          <p:cNvPr id="30" name="Диаграмма 29"/>
          <p:cNvGraphicFramePr/>
          <p:nvPr/>
        </p:nvGraphicFramePr>
        <p:xfrm>
          <a:off x="-285751" y="2044700"/>
          <a:ext cx="3435351" cy="4283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1" name="Скругленный прямоугольник 30"/>
          <p:cNvSpPr/>
          <p:nvPr/>
        </p:nvSpPr>
        <p:spPr>
          <a:xfrm>
            <a:off x="733425" y="2214047"/>
            <a:ext cx="1343025" cy="281503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1 686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546220" y="4249367"/>
            <a:ext cx="3901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Предоставление жилых помещений социальным категориям граждан, по договорам социального найма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513129" y="3423758"/>
            <a:ext cx="39923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Приобретение жилых помещений в целях предоставления их детям-сиротам и детям, оставшимся без попечения родителей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565269" y="2549005"/>
            <a:ext cx="462748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устойчивого сокращения непригодного для проживания жилищного фонда</a:t>
            </a:r>
          </a:p>
          <a:p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8959189" y="1654527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graphicFrame>
        <p:nvGraphicFramePr>
          <p:cNvPr id="38" name="Диаграмма 37"/>
          <p:cNvGraphicFramePr/>
          <p:nvPr/>
        </p:nvGraphicFramePr>
        <p:xfrm>
          <a:off x="6921500" y="1790700"/>
          <a:ext cx="5016500" cy="35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3" name="Скругленный прямоугольник 42"/>
          <p:cNvSpPr/>
          <p:nvPr/>
        </p:nvSpPr>
        <p:spPr>
          <a:xfrm>
            <a:off x="8553931" y="5657294"/>
            <a:ext cx="1412394" cy="260906"/>
          </a:xfrm>
          <a:prstGeom prst="roundRect">
            <a:avLst/>
          </a:prstGeom>
          <a:solidFill>
            <a:schemeClr val="accent2">
              <a:lumMod val="75000"/>
              <a:alpha val="8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8571145" y="6014776"/>
            <a:ext cx="1407880" cy="243149"/>
          </a:xfrm>
          <a:prstGeom prst="roundRect">
            <a:avLst/>
          </a:prstGeom>
          <a:solidFill>
            <a:schemeClr val="accent3">
              <a:lumMod val="75000"/>
              <a:alpha val="84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511440" y="5966510"/>
            <a:ext cx="390160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18 молодых семей улучшили жилищные условия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2516945" y="5194704"/>
            <a:ext cx="390160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42 квартиры приобретены и 3 гражданам предоставлены свидетельства о праве на получение единовременной денежной выплаты на строительство или приобретение жилого помещения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2562735" y="2774837"/>
            <a:ext cx="39016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210 квартир приобретено;</a:t>
            </a:r>
          </a:p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 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94 семьи получили выкупную стоимость за изымаемое жилое помещение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2501070" y="3787110"/>
            <a:ext cx="390160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92 специализированных жилых помещений приобретено для детей-сирот</a:t>
            </a: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527191" y="5219994"/>
            <a:ext cx="1445484" cy="275931"/>
          </a:xfrm>
          <a:prstGeom prst="roundRect">
            <a:avLst/>
          </a:prstGeom>
          <a:solidFill>
            <a:schemeClr val="accent1">
              <a:lumMod val="75000"/>
              <a:alpha val="8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6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01888" y="254158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95538" y="34623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5213" y="43735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" name="Прямоугольник 62"/>
          <p:cNvSpPr/>
          <p:nvPr/>
        </p:nvSpPr>
        <p:spPr>
          <a:xfrm>
            <a:off x="2611961" y="4599673"/>
            <a:ext cx="278236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 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24 собственника жилого помещения, признанного аварийным по адресу ул. Пушкина,19, получили выкупную стоимость </a:t>
            </a:r>
            <a:endParaRPr lang="ru-RU" sz="1000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0" y="1163015"/>
            <a:ext cx="1905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 жителя </a:t>
            </a:r>
            <a:r>
              <a:rPr lang="ru-RU" sz="1400" b="1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3 160 </a:t>
            </a:r>
            <a:r>
              <a:rPr lang="ru-RU" sz="1400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39" name="Рисунок 38" descr="красный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6000" y="254000"/>
            <a:ext cx="134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63230" y="0"/>
            <a:ext cx="8669963" cy="670337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программа«Развитие физической культуры и массового спорта Новокузнецкого городского округа»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36503" y="1699344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9873" y="3308128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2 517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2445" y="1871935"/>
            <a:ext cx="4680520" cy="5780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endParaRPr lang="ru-RU" sz="15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AFB51-144D-447B-AA3C-70B42F49F345}" type="slidenum">
              <a:rPr lang="ru-RU" smtClean="0"/>
              <a:pPr/>
              <a:t>32</a:t>
            </a:fld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717671" y="1186162"/>
            <a:ext cx="61699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Создание условий для укрепления здоровья населения путем развития, популяризации массового спорта на территории города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0" y="977900"/>
            <a:ext cx="16383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 жителя</a:t>
            </a:r>
          </a:p>
          <a:p>
            <a:pPr algn="ctr"/>
            <a:r>
              <a:rPr lang="ru-RU" sz="1400" b="1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2 751 </a:t>
            </a:r>
            <a:r>
              <a:rPr lang="ru-RU" sz="1400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graphicFrame>
        <p:nvGraphicFramePr>
          <p:cNvPr id="30" name="Диаграмма 29"/>
          <p:cNvGraphicFramePr/>
          <p:nvPr/>
        </p:nvGraphicFramePr>
        <p:xfrm>
          <a:off x="-681153" y="2355557"/>
          <a:ext cx="4355284" cy="4124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" name="Скругленный прямоугольник 30"/>
          <p:cNvSpPr/>
          <p:nvPr/>
        </p:nvSpPr>
        <p:spPr>
          <a:xfrm>
            <a:off x="676275" y="2693029"/>
            <a:ext cx="1636829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1 468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287704" y="5489978"/>
            <a:ext cx="3992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Обеспечение деятельности Комитета по физической культуре, спорту и туризму администрации города Новокузнецка 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313104" y="6025376"/>
            <a:ext cx="40830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Текущий ремонт подведомственных учреждений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9354936" y="1589015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graphicFrame>
        <p:nvGraphicFramePr>
          <p:cNvPr id="38" name="Диаграмма 37"/>
          <p:cNvGraphicFramePr/>
          <p:nvPr/>
        </p:nvGraphicFramePr>
        <p:xfrm>
          <a:off x="8005972" y="1765300"/>
          <a:ext cx="3881228" cy="3721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3" name="Скругленный прямоугольник 42"/>
          <p:cNvSpPr/>
          <p:nvPr/>
        </p:nvSpPr>
        <p:spPr>
          <a:xfrm>
            <a:off x="9123595" y="5445492"/>
            <a:ext cx="1542496" cy="340204"/>
          </a:xfrm>
          <a:prstGeom prst="roundRect">
            <a:avLst/>
          </a:prstGeom>
          <a:solidFill>
            <a:schemeClr val="accent2">
              <a:lumMod val="75000"/>
              <a:alpha val="83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095020" y="5892317"/>
            <a:ext cx="1542496" cy="340204"/>
          </a:xfrm>
          <a:prstGeom prst="roundRect">
            <a:avLst/>
          </a:prstGeom>
          <a:solidFill>
            <a:schemeClr val="accent1">
              <a:alpha val="83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260470" y="4689362"/>
            <a:ext cx="390160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деятельности учреждений спортивной подготовки, мероприятия в области спорта, физической культуры и туризма</a:t>
            </a:r>
          </a:p>
          <a:p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2379779" y="3450082"/>
            <a:ext cx="3992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Капитальный ремонт  объектов «Новокузнецкого спортивного квартала», текущее содержание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61088" y="4559300"/>
            <a:ext cx="98245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Рисунок 35" descr="красный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6500" y="419100"/>
            <a:ext cx="13462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53572" y="0"/>
            <a:ext cx="8325428" cy="947336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программа«Организация и развитие пассажирских перевозок и координация работы операторов связи на территории Новокузнецкого городского округа»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36503" y="1727919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9873" y="3308128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2 517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36701" y="3960167"/>
            <a:ext cx="1224215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2 253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24544" y="1808435"/>
            <a:ext cx="6641455" cy="34717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8483090" y="6135167"/>
            <a:ext cx="2688484" cy="345009"/>
          </a:xfrm>
        </p:spPr>
        <p:txBody>
          <a:bodyPr/>
          <a:lstStyle/>
          <a:p>
            <a:fld id="{675AFB51-144D-447B-AA3C-70B42F49F345}" type="slidenum">
              <a:rPr lang="ru-RU" smtClean="0"/>
              <a:pPr/>
              <a:t>33</a:t>
            </a:fld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109122" y="1049497"/>
            <a:ext cx="60332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Создание благоприятных условий для удовлетворения потребностей населения города в пассажирских перевозках и координации работы операторов связи.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0" y="1203331"/>
            <a:ext cx="203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 жителя </a:t>
            </a:r>
            <a:r>
              <a:rPr lang="ru-RU" sz="1400" b="1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10 244  </a:t>
            </a:r>
            <a:r>
              <a:rPr lang="ru-RU" sz="1400" dirty="0" smtClean="0">
                <a:solidFill>
                  <a:schemeClr val="accent6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graphicFrame>
        <p:nvGraphicFramePr>
          <p:cNvPr id="30" name="Диаграмма 29"/>
          <p:cNvGraphicFramePr/>
          <p:nvPr/>
        </p:nvGraphicFramePr>
        <p:xfrm>
          <a:off x="-850899" y="2019300"/>
          <a:ext cx="4178300" cy="4460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" name="Скругленный прямоугольник 30"/>
          <p:cNvSpPr/>
          <p:nvPr/>
        </p:nvSpPr>
        <p:spPr>
          <a:xfrm>
            <a:off x="431800" y="2143754"/>
            <a:ext cx="1627304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5 466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414704" y="5833844"/>
            <a:ext cx="4417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деятельности Управления по созданию условий для организации и предоставления транспортных услуг и услуг связи населению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9318648" y="1406494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graphicFrame>
        <p:nvGraphicFramePr>
          <p:cNvPr id="38" name="Диаграмма 37"/>
          <p:cNvGraphicFramePr/>
          <p:nvPr/>
        </p:nvGraphicFramePr>
        <p:xfrm>
          <a:off x="8064500" y="1905720"/>
          <a:ext cx="3457575" cy="3021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3" name="Скругленный прямоугольник 42"/>
          <p:cNvSpPr/>
          <p:nvPr/>
        </p:nvSpPr>
        <p:spPr>
          <a:xfrm>
            <a:off x="9047395" y="5668628"/>
            <a:ext cx="1542496" cy="300372"/>
          </a:xfrm>
          <a:prstGeom prst="roundRect">
            <a:avLst/>
          </a:prstGeom>
          <a:solidFill>
            <a:schemeClr val="accent2">
              <a:lumMod val="75000"/>
              <a:alpha val="84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101370" y="6060112"/>
            <a:ext cx="1542496" cy="251788"/>
          </a:xfrm>
          <a:prstGeom prst="roundRect">
            <a:avLst/>
          </a:prstGeom>
          <a:solidFill>
            <a:schemeClr val="accent3">
              <a:lumMod val="75000"/>
              <a:alpha val="81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545520" y="4848593"/>
            <a:ext cx="39016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26 единиц трамвайных пассажирских вагонов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313102" y="2323842"/>
            <a:ext cx="54211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Обслуживание населения города Новокузнецка пассажирским транспортом, перевезено автомобильным и городским электротранспортом города 85,0 млн. пассажиров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300404" y="4614529"/>
            <a:ext cx="52626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Приобретение подвижного состава для электротранспорта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474106" y="3011967"/>
            <a:ext cx="458404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Себестоимость перевозки 1 пассажира автотранспортом в пределах социального заказа составила  - 66,78 руб., стоимость проезда 25 руб.</a:t>
            </a:r>
          </a:p>
          <a:p>
            <a:endParaRPr lang="ru-RU" sz="10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477282" y="3737269"/>
            <a:ext cx="46221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Себестоимость перевозки одного пассажира </a:t>
            </a:r>
            <a:r>
              <a:rPr lang="ru-RU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горэлектротранспортом</a:t>
            </a:r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составила – 75,79 руб., стоимость проезда 25 руб.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26" name="AutoShape 2" descr="https://kuzrab.ru/upload/medialibrary/874/b63f2a8181ad.jpg"/>
          <p:cNvSpPr>
            <a:spLocks noChangeAspect="1" noChangeArrowheads="1"/>
          </p:cNvSpPr>
          <p:nvPr/>
        </p:nvSpPr>
        <p:spPr bwMode="auto">
          <a:xfrm>
            <a:off x="196035" y="-136503"/>
            <a:ext cx="384069" cy="288009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kuzrab.ru/upload/medialibrary/874/b63f2a8181ad.jpg"/>
          <p:cNvSpPr>
            <a:spLocks noChangeAspect="1" noChangeArrowheads="1"/>
          </p:cNvSpPr>
          <p:nvPr/>
        </p:nvSpPr>
        <p:spPr bwMode="auto">
          <a:xfrm>
            <a:off x="196035" y="-136503"/>
            <a:ext cx="384069" cy="288009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5306" y="2921001"/>
            <a:ext cx="1314455" cy="14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03438" y="25320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19313" y="46212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>
          <a:xfrm>
            <a:off x="2374900" y="5638800"/>
            <a:ext cx="4754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Выполнение работ по капитальному ремонту трамвайных путей</a:t>
            </a:r>
          </a:p>
        </p:txBody>
      </p:sp>
      <p:pic>
        <p:nvPicPr>
          <p:cNvPr id="49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81213" y="56753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93913" y="60436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" name="Скругленный прямоугольник 50"/>
          <p:cNvSpPr/>
          <p:nvPr/>
        </p:nvSpPr>
        <p:spPr>
          <a:xfrm>
            <a:off x="9055100" y="5219994"/>
            <a:ext cx="1539875" cy="329906"/>
          </a:xfrm>
          <a:prstGeom prst="roundRect">
            <a:avLst/>
          </a:prstGeom>
          <a:solidFill>
            <a:schemeClr val="accent1">
              <a:lumMod val="75000"/>
              <a:alpha val="8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45" name="Рисунок 44" descr="красный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006930" y="-1"/>
            <a:ext cx="7786555" cy="890649"/>
          </a:xfrm>
        </p:spPr>
        <p:txBody>
          <a:bodyPr>
            <a:normAutofit fontScale="90000"/>
          </a:bodyPr>
          <a:lstStyle/>
          <a:p>
            <a:pPr defTabSz="1022286"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ru-RU" sz="2000" b="1" dirty="0" smtClean="0">
                <a:latin typeface="Cambria" panose="02040503050406030204" pitchFamily="18" charset="0"/>
              </a:rPr>
              <a:t/>
            </a:r>
            <a:br>
              <a:rPr lang="ru-RU" sz="2000" b="1" dirty="0" smtClean="0">
                <a:latin typeface="Cambria" panose="02040503050406030204" pitchFamily="18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реализацию национальных проектов</a:t>
            </a:r>
            <a:b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2022 году</a:t>
            </a:r>
            <a:endParaRPr lang="ru-RU" sz="2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279400" y="951325"/>
          <a:ext cx="8305800" cy="52767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63956"/>
                <a:gridCol w="884938"/>
                <a:gridCol w="2824527"/>
                <a:gridCol w="1432379"/>
              </a:tblGrid>
              <a:tr h="548925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Е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 </a:t>
                      </a:r>
                      <a:r>
                        <a:rPr lang="ru-RU" sz="2000" i="1" u="sng" dirty="0" smtClean="0">
                          <a:solidFill>
                            <a:schemeClr val="tx1"/>
                          </a:solidFill>
                          <a:latin typeface="+mn-lt"/>
                        </a:rPr>
                        <a:t>«Образование»</a:t>
                      </a:r>
                      <a:endParaRPr lang="ru-RU" sz="2000" i="1" u="sng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Успех каждого ребенка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</a:tr>
              <a:tr h="54892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«Культура»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1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Цифровая культура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</a:tr>
              <a:tr h="450309">
                <a:tc row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Р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«Демография»</a:t>
                      </a:r>
                      <a:endParaRPr lang="ru-RU" sz="2000" b="1" i="1" u="sng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29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Старшее поколение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0713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Финансовая поддержка при рождении детей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5771">
                <a:tc row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«Безопасные и качественные дороги»</a:t>
                      </a:r>
                      <a:endParaRPr lang="ru-RU" sz="2000" b="1" i="1" u="sng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1 331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Дорожная сеть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1 207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548925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Общесистемные меры развития </a:t>
                      </a:r>
                      <a:r>
                        <a:rPr lang="ru-RU" sz="1600" i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дорож</a:t>
                      </a: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</a:t>
                      </a:r>
                      <a:r>
                        <a:rPr lang="ru-RU" sz="1600" i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хоз-ва</a:t>
                      </a:r>
                      <a:endParaRPr lang="ru-RU" sz="1600" i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124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53716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i="1" u="sng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2000" b="1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Экология»</a:t>
                      </a:r>
                      <a:endParaRPr lang="ru-RU" sz="2000" b="1" i="1" u="sng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2 831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Чистый воздух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2 831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48925">
                <a:tc rowSpan="3">
                  <a:txBody>
                    <a:bodyPr/>
                    <a:lstStyle/>
                    <a:p>
                      <a:r>
                        <a:rPr lang="en-US" sz="3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lang="ru-RU" sz="2000" b="1" i="1" u="sng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2000" b="1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Жилье и </a:t>
                      </a:r>
                    </a:p>
                    <a:p>
                      <a:r>
                        <a:rPr lang="ru-RU" sz="2000" b="1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городская среда»</a:t>
                      </a:r>
                      <a:endParaRPr lang="ru-RU" sz="2000" b="1" i="1" u="sng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1 662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Сокращение непригодного фонда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1 191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435439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  <a:alpha val="8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Комфортная среда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295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17500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  <a:alpha val="8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Жилье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176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pic>
        <p:nvPicPr>
          <p:cNvPr id="28" name="Picture 16" descr="Наши (ваши) преимущест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98000" y="3913645"/>
            <a:ext cx="648071" cy="431776"/>
          </a:xfrm>
          <a:prstGeom prst="rect">
            <a:avLst/>
          </a:prstGeom>
          <a:noFill/>
        </p:spPr>
      </p:pic>
      <p:sp>
        <p:nvSpPr>
          <p:cNvPr id="30" name="Скругленный прямоугольник 29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141610" y="3830287"/>
            <a:ext cx="1380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5 863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8826570" y="4440555"/>
          <a:ext cx="2390705" cy="17373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74730"/>
                <a:gridCol w="815975"/>
              </a:tblGrid>
              <a:tr h="451196"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Федеральный бюджет</a:t>
                      </a:r>
                      <a:endParaRPr lang="ru-RU" sz="1600" b="0" i="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4 084</a:t>
                      </a:r>
                      <a:endParaRPr lang="ru-RU" sz="1600" b="0" i="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451196"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Областной бюджета</a:t>
                      </a:r>
                      <a:endParaRPr lang="ru-RU" sz="1600" b="0" i="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1 375</a:t>
                      </a:r>
                      <a:endParaRPr lang="ru-RU" sz="1600" b="0" i="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451196"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Местный бюджета</a:t>
                      </a:r>
                      <a:endParaRPr lang="ru-RU" sz="1600" b="0" i="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404</a:t>
                      </a:r>
                      <a:endParaRPr lang="ru-RU" sz="1600" b="0" i="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Рисунок 8" descr="красный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68138" y="42167"/>
            <a:ext cx="9348183" cy="861768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</a:bodyPr>
          <a:lstStyle/>
          <a:p>
            <a:pPr defTabSz="811286">
              <a:defRPr/>
            </a:pPr>
            <a:r>
              <a:rPr lang="ru-RU" sz="2500" dirty="0">
                <a:latin typeface="Tahoma" pitchFamily="34" charset="0"/>
                <a:ea typeface="Tahoma" pitchFamily="34" charset="0"/>
                <a:cs typeface="Tahoma" pitchFamily="34" charset="0"/>
              </a:rPr>
              <a:t>Реализация проектов инициативного бюджетирования (благоустройство спортивных площадок)</a:t>
            </a:r>
            <a:endParaRPr lang="ru-RU" sz="2500" dirty="0">
              <a:solidFill>
                <a:srgbClr val="3B4555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8739071" y="1245192"/>
            <a:ext cx="0" cy="3402045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AFB51-144D-447B-AA3C-70B42F49F345}" type="slidenum">
              <a:rPr lang="ru-RU" smtClean="0"/>
              <a:pPr/>
              <a:t>35</a:t>
            </a:fld>
            <a:endParaRPr lang="ru-RU"/>
          </a:p>
        </p:txBody>
      </p:sp>
      <p:graphicFrame>
        <p:nvGraphicFramePr>
          <p:cNvPr id="32" name="Схема 31"/>
          <p:cNvGraphicFramePr/>
          <p:nvPr>
            <p:extLst>
              <p:ext uri="{D42A27DB-BD31-4B8C-83A1-F6EECF244321}">
                <p14:modId xmlns="" xmlns:p14="http://schemas.microsoft.com/office/powerpoint/2010/main" val="2547009751"/>
              </p:ext>
            </p:extLst>
          </p:nvPr>
        </p:nvGraphicFramePr>
        <p:xfrm>
          <a:off x="-1168400" y="1562100"/>
          <a:ext cx="7836788" cy="467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3" name="Диаграмма 32"/>
          <p:cNvGraphicFramePr/>
          <p:nvPr>
            <p:extLst>
              <p:ext uri="{D42A27DB-BD31-4B8C-83A1-F6EECF244321}">
                <p14:modId xmlns="" xmlns:p14="http://schemas.microsoft.com/office/powerpoint/2010/main" val="1011227319"/>
              </p:ext>
            </p:extLst>
          </p:nvPr>
        </p:nvGraphicFramePr>
        <p:xfrm>
          <a:off x="4918431" y="1130300"/>
          <a:ext cx="1881521" cy="4031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19873822"/>
              </p:ext>
            </p:extLst>
          </p:nvPr>
        </p:nvGraphicFramePr>
        <p:xfrm>
          <a:off x="6249288" y="1541834"/>
          <a:ext cx="2177642" cy="34492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16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5598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149755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Средства горожан, ИП, юр.лиц</a:t>
                      </a:r>
                      <a:endParaRPr lang="ru-RU" sz="1700" dirty="0"/>
                    </a:p>
                  </a:txBody>
                  <a:tcPr marL="115221" marR="115221" marT="43201" marB="43201"/>
                </a:tc>
                <a:tc>
                  <a:txBody>
                    <a:bodyPr/>
                    <a:lstStyle/>
                    <a:p>
                      <a:r>
                        <a:rPr lang="ru-RU" sz="3000" b="1" dirty="0" smtClean="0"/>
                        <a:t>2</a:t>
                      </a:r>
                      <a:endParaRPr lang="ru-RU" sz="3000" b="1" dirty="0"/>
                    </a:p>
                  </a:txBody>
                  <a:tcPr marL="115221" marR="115221" marT="43201" marB="43201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9755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Местный бюджет</a:t>
                      </a:r>
                      <a:endParaRPr lang="ru-RU" sz="1700" dirty="0"/>
                    </a:p>
                  </a:txBody>
                  <a:tcPr marL="115221" marR="115221" marT="43201" marB="43201"/>
                </a:tc>
                <a:tc>
                  <a:txBody>
                    <a:bodyPr/>
                    <a:lstStyle/>
                    <a:p>
                      <a:r>
                        <a:rPr lang="ru-RU" sz="3000" b="1" dirty="0" smtClean="0"/>
                        <a:t>8</a:t>
                      </a:r>
                      <a:endParaRPr lang="ru-RU" sz="3000" b="1" dirty="0"/>
                    </a:p>
                  </a:txBody>
                  <a:tcPr marL="115221" marR="115221" marT="43201" marB="43201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49755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Областной бюджет</a:t>
                      </a:r>
                      <a:endParaRPr lang="ru-RU" sz="1700" dirty="0"/>
                    </a:p>
                  </a:txBody>
                  <a:tcPr marL="115221" marR="115221" marT="43201" marB="43201"/>
                </a:tc>
                <a:tc>
                  <a:txBody>
                    <a:bodyPr/>
                    <a:lstStyle/>
                    <a:p>
                      <a:r>
                        <a:rPr lang="ru-RU" sz="3000" b="1" dirty="0" smtClean="0"/>
                        <a:t>7</a:t>
                      </a:r>
                      <a:endParaRPr lang="ru-RU" sz="3000" b="1" dirty="0"/>
                    </a:p>
                  </a:txBody>
                  <a:tcPr marL="115221" marR="115221" marT="43201" marB="43201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17" name="Прямая соединительная линия 16"/>
          <p:cNvCxnSpPr/>
          <p:nvPr/>
        </p:nvCxnSpPr>
        <p:spPr>
          <a:xfrm>
            <a:off x="778357" y="1266902"/>
            <a:ext cx="9156495" cy="0"/>
          </a:xfrm>
          <a:prstGeom prst="line">
            <a:avLst/>
          </a:prstGeom>
          <a:ln w="38100">
            <a:gradFill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7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8811899" y="1006470"/>
            <a:ext cx="998086" cy="20412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3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b="1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</a:t>
            </a:r>
            <a:r>
              <a:rPr lang="ru-RU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руб.</a:t>
            </a:r>
          </a:p>
        </p:txBody>
      </p:sp>
      <p:pic>
        <p:nvPicPr>
          <p:cNvPr id="16" name="Рисунок 9"/>
          <p:cNvPicPr>
            <a:picLocks noChangeAspect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233466" y="1019543"/>
            <a:ext cx="3288609" cy="421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Диаграмма 18"/>
          <p:cNvGraphicFramePr/>
          <p:nvPr/>
        </p:nvGraphicFramePr>
        <p:xfrm>
          <a:off x="5730937" y="4737100"/>
          <a:ext cx="4969551" cy="1913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15" name="Рисунок 14" descr="красный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0139" y="178509"/>
            <a:ext cx="10343862" cy="498041"/>
          </a:xfrm>
        </p:spPr>
        <p:txBody>
          <a:bodyPr rtlCol="0">
            <a:noAutofit/>
          </a:bodyPr>
          <a:lstStyle/>
          <a:p>
            <a:pPr defTabSz="1022286"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Структура муниципального долга в 2022 году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  <p:graphicFrame>
        <p:nvGraphicFramePr>
          <p:cNvPr id="17" name="Диаграмма 16"/>
          <p:cNvGraphicFramePr/>
          <p:nvPr/>
        </p:nvGraphicFramePr>
        <p:xfrm>
          <a:off x="217439" y="949397"/>
          <a:ext cx="6218987" cy="3444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58045" y="939308"/>
            <a:ext cx="1296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+mn-lt"/>
              </a:rPr>
              <a:t>3 986</a:t>
            </a:r>
            <a:endParaRPr lang="ru-RU" sz="2400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13992" y="2460766"/>
            <a:ext cx="1248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+mn-lt"/>
              </a:rPr>
              <a:t>4 154</a:t>
            </a:r>
            <a:endParaRPr lang="ru-RU" sz="2400" b="1" dirty="0">
              <a:latin typeface="+mn-lt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8139" y="4753593"/>
            <a:ext cx="4025736" cy="114844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 smtClean="0">
                <a:solidFill>
                  <a:schemeClr val="tx1"/>
                </a:solidFill>
                <a:latin typeface="Cambria" pitchFamily="18" charset="0"/>
              </a:rPr>
              <a:t>Увеличение муниципального долга </a:t>
            </a:r>
          </a:p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 smtClean="0">
                <a:solidFill>
                  <a:schemeClr val="tx1"/>
                </a:solidFill>
                <a:latin typeface="Cambria" pitchFamily="18" charset="0"/>
              </a:rPr>
              <a:t>на </a:t>
            </a:r>
            <a:r>
              <a:rPr lang="ru-RU" sz="2000" b="1" dirty="0" smtClean="0">
                <a:solidFill>
                  <a:srgbClr val="00B050"/>
                </a:solidFill>
                <a:latin typeface="Cambria" pitchFamily="18" charset="0"/>
              </a:rPr>
              <a:t>168 </a:t>
            </a:r>
            <a:r>
              <a:rPr lang="ru-RU" sz="2000" i="1" dirty="0" smtClean="0">
                <a:solidFill>
                  <a:schemeClr val="tx1"/>
                </a:solidFill>
                <a:latin typeface="Cambria" pitchFamily="18" charset="0"/>
              </a:rPr>
              <a:t>млн. руб.</a:t>
            </a: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6465553" y="2509726"/>
          <a:ext cx="3455721" cy="3811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Скругленный прямоугольник 17"/>
          <p:cNvSpPr/>
          <p:nvPr/>
        </p:nvSpPr>
        <p:spPr>
          <a:xfrm>
            <a:off x="4706213" y="1000666"/>
            <a:ext cx="5438899" cy="18746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 smtClean="0">
                <a:solidFill>
                  <a:schemeClr val="tx1"/>
                </a:solidFill>
                <a:latin typeface="Cambria" pitchFamily="18" charset="0"/>
              </a:rPr>
              <a:t>В соответствии со ст. 107 Бюджетного Кодекса РФ и решением Новокузнецкого городского Совета народных депутатов от 28.12.2021N 7/57 установить </a:t>
            </a:r>
            <a:r>
              <a:rPr lang="ru-RU" sz="1600" b="1" i="1" u="sng" dirty="0" smtClean="0">
                <a:solidFill>
                  <a:schemeClr val="tx1"/>
                </a:solidFill>
                <a:latin typeface="Cambria" pitchFamily="18" charset="0"/>
              </a:rPr>
              <a:t>верхний предел муниципального внутреннего долга </a:t>
            </a:r>
            <a:r>
              <a:rPr lang="ru-RU" sz="1600" i="1" dirty="0" smtClean="0">
                <a:solidFill>
                  <a:schemeClr val="tx1"/>
                </a:solidFill>
                <a:latin typeface="Cambria" pitchFamily="18" charset="0"/>
              </a:rPr>
              <a:t>по долговым обязательствам Новокузнецкого городского округа по состоянию на 1 января 2023 года</a:t>
            </a:r>
          </a:p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 smtClean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15" name="Рисунок 14" descr="красный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973" y="0"/>
            <a:ext cx="9937790" cy="827975"/>
          </a:xfrm>
        </p:spPr>
        <p:txBody>
          <a:bodyPr>
            <a:noAutofit/>
          </a:bodyPr>
          <a:lstStyle/>
          <a:p>
            <a:pPr defTabSz="1022286"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en-US" sz="2000" b="1" dirty="0" smtClean="0">
                <a:latin typeface="Cambria" pitchFamily="18" charset="0"/>
              </a:rPr>
              <a:t/>
            </a:r>
            <a:br>
              <a:rPr lang="en-US" sz="2000" b="1" dirty="0" smtClean="0">
                <a:latin typeface="Cambria" pitchFamily="18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Меры социальной поддержки для детей сирот и детей, оставшихся без попечения родителей,</a:t>
            </a:r>
            <a:b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оказанные в 2022 году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50913" y="1306121"/>
          <a:ext cx="10888211" cy="3878962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790105"/>
                <a:gridCol w="2004894"/>
                <a:gridCol w="4342093"/>
                <a:gridCol w="1751119"/>
              </a:tblGrid>
              <a:tr h="488015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Наименование меры </a:t>
                      </a:r>
                      <a:endParaRPr lang="ru-RU" sz="15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Число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 получателей</a:t>
                      </a:r>
                      <a:endParaRPr lang="ru-RU" sz="15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Размер поддержки</a:t>
                      </a:r>
                      <a:endParaRPr lang="ru-RU" sz="15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Объем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 расходов</a:t>
                      </a:r>
                      <a:endParaRPr lang="ru-RU" sz="15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</a:tr>
              <a:tr h="949192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Выплата на содержание ребенка, находящегося под опекой (попечительством)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2 329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На ребенка до 10 лет – 8 778руб., на ребенка в возрасте от 10 до 18 лет 8 778руб., на ребенка, являющегося инвалидом, независимо от  возраста – 11 704 руб.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217,9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</a:tr>
              <a:tr h="890738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Вознаграждение приемного родителя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323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За каждого приемного ребенка до достижения 18 лет - 4 313,92 руб., за каждого приемного ребенка с 18 по 23 года при очной форме обучения - 3 250 руб.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38,1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</a:tr>
              <a:tr h="607937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Единовременное пособие при передаче на воспитание в семью  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73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За каждого ребенка в возрасте от 14 до 18 лет - 10 000 руб.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0,7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</a:tr>
              <a:tr h="943080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Ежемесячное денежное пособие на каждого ребенка, переданного в приемную семью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569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На каждого ребенка - 3 600 руб., на каждого ребенка, являющегося инвалидом - 4 500 руб.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23,8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37</a:t>
            </a:fld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9" name="Рисунок 8" descr="крас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943" y="416580"/>
            <a:ext cx="9937790" cy="662920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Меры социальной поддержки в сфере образования</a:t>
            </a:r>
            <a: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оказанные в 2022 году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85447" y="1418137"/>
          <a:ext cx="10797473" cy="432819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901608"/>
                <a:gridCol w="1905437"/>
                <a:gridCol w="3447933"/>
                <a:gridCol w="1542495"/>
              </a:tblGrid>
              <a:tr h="767155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Наименование меры 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Число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 получателей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Размер поддержки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Объем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 расходов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</a:tr>
              <a:tr h="695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Льготное питание обучающихся из малообеспеченных семей в муниципальных образовательных учреждениях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1 335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/>
                        <a:t>50,0 </a:t>
                      </a:r>
                      <a:r>
                        <a:rPr lang="ru-RU" sz="1400" u="none" strike="noStrike" dirty="0"/>
                        <a:t>рублей в день на 1 ребёнка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</a:tr>
              <a:tr h="695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Материальная поддержка детей из малообеспеченных, многодетных семей в рамках акции "1 сентября - каждому ребёнку"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1 597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Приобретение одежды и обуви на сумму 5000 рублей, 10000 рублей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</a:tr>
              <a:tr h="8673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Губернаторские стипендии отличникам учебы, обучающимся в </a:t>
                      </a:r>
                      <a:r>
                        <a:rPr lang="ru-RU" sz="1400" u="none" strike="noStrike" dirty="0" smtClean="0"/>
                        <a:t>школах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7 718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в размере 1000 </a:t>
                      </a:r>
                      <a:r>
                        <a:rPr lang="ru-RU" sz="1400" u="none" strike="noStrike" dirty="0" smtClean="0"/>
                        <a:t>руб. </a:t>
                      </a:r>
                      <a:r>
                        <a:rPr lang="ru-RU" sz="1400" u="none" strike="noStrike" dirty="0"/>
                        <a:t>- обучающимся 2 - 4-х </a:t>
                      </a:r>
                      <a:r>
                        <a:rPr lang="ru-RU" sz="1400" u="none" strike="noStrike" dirty="0" err="1" smtClean="0"/>
                        <a:t>кл</a:t>
                      </a:r>
                      <a:r>
                        <a:rPr lang="ru-RU" sz="1400" u="none" strike="noStrike" dirty="0" smtClean="0"/>
                        <a:t>;  </a:t>
                      </a:r>
                      <a:r>
                        <a:rPr lang="ru-RU" sz="1400" u="none" strike="noStrike" dirty="0"/>
                        <a:t>1500 </a:t>
                      </a:r>
                      <a:r>
                        <a:rPr lang="ru-RU" sz="1400" u="none" strike="noStrike" dirty="0" smtClean="0"/>
                        <a:t>руб. </a:t>
                      </a:r>
                      <a:r>
                        <a:rPr lang="ru-RU" sz="1400" u="none" strike="noStrike" dirty="0"/>
                        <a:t>- обучающимся 5 - 9-х </a:t>
                      </a:r>
                      <a:r>
                        <a:rPr lang="ru-RU" sz="1400" u="none" strike="noStrike" dirty="0" err="1" smtClean="0"/>
                        <a:t>кл</a:t>
                      </a:r>
                      <a:r>
                        <a:rPr lang="ru-RU" sz="1400" u="none" strike="noStrike" dirty="0" smtClean="0"/>
                        <a:t>.; </a:t>
                      </a:r>
                      <a:r>
                        <a:rPr lang="ru-RU" sz="1400" u="none" strike="noStrike" dirty="0"/>
                        <a:t>2000 </a:t>
                      </a:r>
                      <a:r>
                        <a:rPr lang="ru-RU" sz="1400" u="none" strike="noStrike" dirty="0" smtClean="0"/>
                        <a:t>руб. </a:t>
                      </a:r>
                      <a:r>
                        <a:rPr lang="ru-RU" sz="1400" u="none" strike="noStrike" dirty="0"/>
                        <a:t>- обучающимся 10 - 11-х </a:t>
                      </a:r>
                      <a:r>
                        <a:rPr lang="ru-RU" sz="1400" u="none" strike="noStrike" dirty="0" err="1" smtClean="0"/>
                        <a:t>кл</a:t>
                      </a:r>
                      <a:r>
                        <a:rPr lang="ru-RU" sz="1400" u="none" strike="noStrike" dirty="0" smtClean="0"/>
                        <a:t>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10,2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</a:tr>
              <a:tr h="4251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Предоставление бесплатного проезда отличникам учёбы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4 407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/>
                        <a:t>100 рублей в месяц на одного ребёнка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</a:tr>
              <a:tr h="8673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Ежемесячные выплаты одиноким родителям, студенческим семьям, родителям имеющим двойню, воспитывающих детей в возрасте от 1,5 до 7 лет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2000 рублей  на каждого ребенка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0,2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38</a:t>
            </a:fld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8" name="Рисунок 7" descr="крас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181" y="828964"/>
            <a:ext cx="9937790" cy="612368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Меры социальной поддержки отдельных категорий граждан,</a:t>
            </a:r>
            <a: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оказанные в 2022 году</a:t>
            </a:r>
            <a:endParaRPr lang="ru-RU" sz="2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80010" y="1618678"/>
          <a:ext cx="10575752" cy="3995512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5585323"/>
                <a:gridCol w="1905437"/>
                <a:gridCol w="1723967"/>
                <a:gridCol w="1361025"/>
              </a:tblGrid>
              <a:tr h="1225312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900" kern="1200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 меры 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Число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 получателей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Размер поддержки, руб.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Объем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 расходов,</a:t>
                      </a:r>
                      <a:b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700" u="none" strike="noStrike" kern="1200" dirty="0" err="1" smtClean="0">
                          <a:solidFill>
                            <a:schemeClr val="tx1"/>
                          </a:solidFill>
                        </a:rPr>
                        <a:t>млн</a:t>
                      </a:r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 руб. 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</a:tr>
              <a:tr h="82982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u="none" strike="noStrike" dirty="0"/>
                        <a:t>Бесплатное питание в период учебного процесса для учащихся муниципальных ОУ из многодетных семей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u="none" strike="noStrike" dirty="0" smtClean="0"/>
                        <a:t>1 187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u="none" strike="noStrike" dirty="0"/>
                        <a:t>50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u="none" strike="noStrike" dirty="0" smtClean="0"/>
                        <a:t>13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</a:tr>
              <a:tr h="11034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0" u="none" strike="noStrike" dirty="0"/>
                        <a:t>Ежемесячная денежная выплата гражданам с хронической почечной недостаточностью, нуждающихся в прохождении процедуры амбулаторного гемодиализа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u="none" strike="noStrike" dirty="0" smtClean="0"/>
                        <a:t>170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u="none" strike="noStrike" dirty="0"/>
                        <a:t>1 000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u="none" strike="noStrike" dirty="0" smtClean="0"/>
                        <a:t>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</a:tr>
              <a:tr h="8319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0" u="none" strike="noStrike" dirty="0"/>
                        <a:t>Единовременная денежная выплата молодым специалистам в возрасте до 35 лет, имеющим высшее </a:t>
                      </a:r>
                      <a:r>
                        <a:rPr lang="ru-RU" sz="1800" b="0" u="none" strike="noStrike" dirty="0" smtClean="0"/>
                        <a:t>мед </a:t>
                      </a:r>
                      <a:r>
                        <a:rPr lang="ru-RU" sz="1800" b="0" u="none" strike="noStrike" dirty="0"/>
                        <a:t>образование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6</a:t>
                      </a:r>
                      <a:endParaRPr lang="ru-RU" sz="18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u="none" strike="noStrike" dirty="0"/>
                        <a:t>68 965</a:t>
                      </a:r>
                      <a:endParaRPr lang="ru-RU" sz="18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0,4</a:t>
                      </a:r>
                      <a:endParaRPr lang="ru-RU" sz="18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39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7" name="Рисунок 6" descr="крас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906" name="Picture 2" descr="Новокузнецк. Районный центр с амбициями мегаполиса. Часть 2 | Томич_Москвич  | Яндекс Дзен"/>
          <p:cNvPicPr>
            <a:picLocks noChangeAspect="1" noChangeArrowheads="1"/>
          </p:cNvPicPr>
          <p:nvPr/>
        </p:nvPicPr>
        <p:blipFill>
          <a:blip r:embed="rId3" cstate="print">
            <a:lum bright="17000" contrast="-9000"/>
          </a:blip>
          <a:srcRect/>
          <a:stretch>
            <a:fillRect/>
          </a:stretch>
        </p:blipFill>
        <p:spPr bwMode="auto">
          <a:xfrm>
            <a:off x="0" y="771526"/>
            <a:ext cx="5265683" cy="57086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25" y="1"/>
            <a:ext cx="11210925" cy="6477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Основные характеристики </a:t>
            </a:r>
            <a:b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Новокузнецкого городского округа (НГО)</a:t>
            </a:r>
            <a:endParaRPr lang="ru-RU" sz="2000" b="1" dirty="0" smtClean="0">
              <a:latin typeface="Cambri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65683" y="756746"/>
            <a:ext cx="6009941" cy="5393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>
              <a:spcAft>
                <a:spcPts val="300"/>
              </a:spcAft>
              <a:buClr>
                <a:srgbClr val="FF0000"/>
              </a:buClr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Сокращенное наименование - город Новокузнецк. </a:t>
            </a:r>
          </a:p>
          <a:p>
            <a:pPr indent="432000" algn="just">
              <a:buClr>
                <a:srgbClr val="FF0000"/>
              </a:buClr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Наш город – старейший в Кузбассе, расположен на юге Западной Сибири, на обоих берегах реки Томи. </a:t>
            </a:r>
            <a:endParaRPr lang="en-US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indent="432000" algn="just">
              <a:buClr>
                <a:srgbClr val="FF0000"/>
              </a:buClr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Он был основан в 1618 году. </a:t>
            </a:r>
          </a:p>
          <a:p>
            <a:pPr indent="432000" algn="just">
              <a:buClr>
                <a:srgbClr val="FF0000"/>
              </a:buClr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Сегодня Новокузнецк – один из крупнейших металлургических и угледобывающих центров России. </a:t>
            </a:r>
          </a:p>
          <a:p>
            <a:pPr indent="432000" algn="just">
              <a:buClr>
                <a:srgbClr val="FF0000"/>
              </a:buClr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Первый по площади в Кузбассе и с 2015 года второй по населению.</a:t>
            </a:r>
          </a:p>
          <a:p>
            <a:pPr indent="432000" algn="just">
              <a:buClr>
                <a:srgbClr val="FF0000"/>
              </a:buClr>
            </a:pPr>
            <a:r>
              <a:rPr lang="ru-RU" baseline="300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Площадь города </a:t>
            </a:r>
            <a:r>
              <a:rPr lang="ru-RU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424,27 кв. км. </a:t>
            </a: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Город является центром Новокузнецкой (Кузбасской) городской агломерации, население которой насчитывает более 1,3 млн. человек, она является 12-й по величине в России. </a:t>
            </a:r>
          </a:p>
          <a:p>
            <a:pPr indent="432000" algn="just">
              <a:buClr>
                <a:srgbClr val="FF0000"/>
              </a:buClr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 данным за 2022 год, в городе проживают</a:t>
            </a:r>
          </a:p>
          <a:p>
            <a:pPr indent="432000" algn="just">
              <a:buClr>
                <a:srgbClr val="FF0000"/>
              </a:buClr>
            </a:pPr>
            <a:r>
              <a:rPr lang="ru-RU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533 565 чел.</a:t>
            </a:r>
            <a:endParaRPr lang="en-US" b="1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indent="432000" algn="just">
              <a:spcAft>
                <a:spcPts val="300"/>
              </a:spcAft>
              <a:buClr>
                <a:srgbClr val="FF0000"/>
              </a:buClr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Город состоит из шести внутригородских районов: Центральный, Орджоникидзевский, Новоильинский, Куйбышевский, Кузнецкий, Заводской.</a:t>
            </a:r>
            <a:endParaRPr lang="ru-RU" b="1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Рисунок 6" descr="красный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6296" y="0"/>
            <a:ext cx="8878506" cy="1199408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Сведения о средней заработной плате </a:t>
            </a:r>
            <a: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отдельных категорий </a:t>
            </a:r>
            <a: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работников муниципальных учреждений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67735" y="1600200"/>
          <a:ext cx="10162327" cy="4121167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5956612"/>
                <a:gridCol w="1437393"/>
                <a:gridCol w="1384161"/>
                <a:gridCol w="1384161"/>
              </a:tblGrid>
              <a:tr h="44265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u="none" strike="noStrike" dirty="0">
                          <a:solidFill>
                            <a:schemeClr val="tx1"/>
                          </a:solidFill>
                        </a:rPr>
                        <a:t>Наименование показателя</a:t>
                      </a:r>
                      <a:endParaRPr lang="ru-RU" sz="17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  <a:t>2020 год</a:t>
                      </a:r>
                      <a:b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  <a:t>в руб.</a:t>
                      </a:r>
                      <a:endParaRPr lang="ru-RU" sz="17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  <a:t>2021 год</a:t>
                      </a:r>
                      <a:b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  <a:t>в </a:t>
                      </a:r>
                      <a:r>
                        <a:rPr lang="ru-RU" sz="1700" u="none" strike="noStrike" dirty="0" err="1" smtClean="0">
                          <a:solidFill>
                            <a:schemeClr val="tx1"/>
                          </a:solidFill>
                        </a:rPr>
                        <a:t>руб</a:t>
                      </a:r>
                      <a:endParaRPr lang="ru-RU" sz="17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  <a:t>2022 год</a:t>
                      </a:r>
                      <a:b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  <a:t>в </a:t>
                      </a:r>
                      <a:r>
                        <a:rPr lang="ru-RU" sz="1700" u="none" strike="noStrike" dirty="0" err="1" smtClean="0">
                          <a:solidFill>
                            <a:schemeClr val="tx1"/>
                          </a:solidFill>
                        </a:rPr>
                        <a:t>руб</a:t>
                      </a:r>
                      <a:endParaRPr lang="ru-RU" sz="17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</a:tr>
              <a:tr h="697169"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u="none" strike="noStrike" dirty="0" smtClean="0"/>
                        <a:t>Педагогические работники  муниципальных дошкольных учреждений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36 744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38 114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45 657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</a:tr>
              <a:tr h="669942"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u="none" strike="noStrike" dirty="0" smtClean="0"/>
                        <a:t>Педагогические работники муниципальных общеобразовательных  учреждений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38 248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41 879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44 910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</a:tr>
              <a:tr h="628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u="none" strike="noStrike" dirty="0" smtClean="0"/>
                        <a:t>Педагогические работники </a:t>
                      </a:r>
                      <a:r>
                        <a:rPr lang="ru-RU" sz="1700" u="none" strike="noStrike" dirty="0"/>
                        <a:t>дополнительного </a:t>
                      </a:r>
                      <a:r>
                        <a:rPr lang="ru-RU" sz="1700" u="none" strike="noStrike" dirty="0" smtClean="0"/>
                        <a:t>образования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36 513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38 461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43 092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</a:tr>
              <a:tr h="62863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u="none" strike="noStrike" dirty="0" smtClean="0"/>
                        <a:t>Педагогические работники муниципальных детских</a:t>
                      </a:r>
                      <a:r>
                        <a:rPr lang="ru-RU" sz="1700" u="none" strike="noStrike" baseline="0" dirty="0" smtClean="0"/>
                        <a:t> домов</a:t>
                      </a:r>
                      <a:endParaRPr lang="ru-RU" sz="1700" b="0" i="0" u="none" strike="noStrike" dirty="0" smtClean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42 911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0" i="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44 513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55 007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</a:tr>
              <a:tr h="484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u="none" strike="noStrike" dirty="0" smtClean="0"/>
                        <a:t>Социальные работники 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37 227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39 044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45 671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</a:tr>
              <a:tr h="484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u="none" strike="noStrike" dirty="0" smtClean="0"/>
                        <a:t>Работники культуры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smtClean="0"/>
                        <a:t>34 028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35 066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41 474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40</a:t>
            </a:fld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06400" y="5486400"/>
            <a:ext cx="100584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Arial" pitchFamily="34" charset="0"/>
              </a:rPr>
              <a:t>Расходы осуществлялись в целях обеспечения мероприятий, предусмотренных Указом Президента РФ от 07.05.2012 №597 «О мероприятиях</a:t>
            </a:r>
            <a:r>
              <a:rPr kumimoji="0" lang="ru-RU" sz="16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Arial" pitchFamily="34" charset="0"/>
              </a:rPr>
              <a:t> по реализации государственной социальной политики»</a:t>
            </a:r>
            <a:endParaRPr kumimoji="0" lang="ru-RU" sz="160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12" name="Рисунок 11" descr="крас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41</a:t>
            </a:fld>
            <a:endParaRPr lang="ru-RU" dirty="0"/>
          </a:p>
        </p:txBody>
      </p:sp>
      <p:sp>
        <p:nvSpPr>
          <p:cNvPr id="268290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2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4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6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8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300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19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00075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334494" y="3645725"/>
            <a:ext cx="15081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Администрация города</a:t>
            </a:r>
            <a:endParaRPr lang="ru-RU" sz="13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70814" y="2090058"/>
            <a:ext cx="32538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ru-RU" b="1" i="1" dirty="0" smtClean="0"/>
              <a:t>телефон (3843)-321-624</a:t>
            </a:r>
          </a:p>
          <a:p>
            <a:pPr algn="ctr" eaLnBrk="0" hangingPunct="0"/>
            <a:endParaRPr lang="ru-RU" b="1" i="1" dirty="0" smtClean="0"/>
          </a:p>
          <a:p>
            <a:pPr algn="ctr" eaLnBrk="0" hangingPunct="0"/>
            <a:endParaRPr lang="ru-RU" b="1" i="1" dirty="0" smtClean="0"/>
          </a:p>
        </p:txBody>
      </p:sp>
      <p:graphicFrame>
        <p:nvGraphicFramePr>
          <p:cNvPr id="15" name="Схема 14"/>
          <p:cNvGraphicFramePr/>
          <p:nvPr/>
        </p:nvGraphicFramePr>
        <p:xfrm>
          <a:off x="6020790" y="0"/>
          <a:ext cx="5501285" cy="6480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cover dir="r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42</a:t>
            </a:fld>
            <a:endParaRPr lang="ru-RU" dirty="0"/>
          </a:p>
        </p:txBody>
      </p:sp>
      <p:sp>
        <p:nvSpPr>
          <p:cNvPr id="268290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2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4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6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8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300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830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552450"/>
            <a:ext cx="11522075" cy="5927725"/>
          </a:xfrm>
          <a:prstGeom prst="rect">
            <a:avLst/>
          </a:prstGeom>
          <a:noFill/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1288" y="0"/>
            <a:ext cx="7625796" cy="617160"/>
          </a:xfrm>
          <a:noFill/>
        </p:spPr>
        <p:txBody>
          <a:bodyPr anchor="b"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Список используемых источников</a:t>
            </a:r>
            <a:endParaRPr lang="ru-RU" sz="2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5686" y="728027"/>
            <a:ext cx="11044619" cy="551131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Бюджетный кодекс Российской Федерации;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Налоговый кодекс Российской Федерации (часть первая, часть вторая);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Федеральный Закон от 06.10.2003 № 131-ФЗ «Об общих принципах организации местного самоуправления в Российской Федерации»;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Федеральный закон от 08.05.2010 № 83-ФЗ «О внесении изменений в отдельные законодательные акты Российской Федерации в связи с совершенствованием правового положения государственных (муниципальных) учреждений»;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Основные направления бюджетной и налоговой политики Новокузнецкого городского округа на 2022 год и на плановый период 2023 и 2024 годов;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/>
              <a:t>Закон Кемеровской области от 24.11.2005 № 134-ОЗ «О межбюджетных отношениях в Кемеровской области – Кузбассе»;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Устав Новокузнецкого городского округа;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Решение Новокузнецкого городского Совета народных депутатов от 16.03.2016 № 2/25 «Об утверждении Положения о бюджетном процессе в Новокузнецком городском округе»;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Постановление администрации города Новокузнецка от 10.04.2014 № 54 «О реализации норм Бюджетного кодекса Российской Федерации»;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Решение Новокузнецкого городского Совета народных депутатов от 31.05.2022 № 8/51 «</a:t>
            </a:r>
            <a:r>
              <a:rPr lang="ru-RU" sz="1600" dirty="0" smtClean="0"/>
              <a:t>Об утверждении отчёта об исполнении бюджета Новокузнецкого городского округа за 2021 год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Решение Новокузнецкого городского Совета народных депутатов от 30.05.2023 № 5/36 «Об утверждении отчёта об исполнении бюджета Новокузнецкого городского округа за 2022 год»;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Приказ МФ РФ от 22.09.2015 №145н «Об утверждении методических рекомендаций по представлению бюджетов субъектов РФ и местных бюджетов и отчетов об их исполнении в доступной для граждан форме».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20000"/>
              </a:lnSpc>
              <a:buClr>
                <a:srgbClr val="FF0000"/>
              </a:buClr>
            </a:pP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4" name="Рисунок 13" descr="красный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43</a:t>
            </a:fld>
            <a:endParaRPr lang="ru-RU" dirty="0"/>
          </a:p>
        </p:txBody>
      </p:sp>
      <p:sp>
        <p:nvSpPr>
          <p:cNvPr id="268290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2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4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6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8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300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830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552450"/>
            <a:ext cx="11522075" cy="5927725"/>
          </a:xfrm>
          <a:prstGeom prst="rect">
            <a:avLst/>
          </a:prstGeom>
          <a:noFill/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1288" y="178250"/>
            <a:ext cx="7625796" cy="617160"/>
          </a:xfrm>
          <a:noFill/>
        </p:spPr>
        <p:txBody>
          <a:bodyPr anchor="b"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Список </a:t>
            </a:r>
            <a:r>
              <a:rPr lang="ru-RU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использованных сокращений</a:t>
            </a:r>
            <a:endParaRPr lang="ru-RU" sz="2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5687" y="728027"/>
            <a:ext cx="9990660" cy="551131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Кемеровская область - Кузбасс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МКД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многоквартирный дом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МП –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программа, документ стратегического планирования, содержащий комплекс планируемых мероприятий, взаимоувязанных по задачам, срокам осуществления, исполнителям и ресурсам и обеспечивающих наиболее эффективное достижение целей и решение задач социально-экономического развития муниципального образования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ПП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подпрограмма в муниципальной программе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Мероприятие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(отдельное мероприятие) – структурная единица муниципальной программы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МБТ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межбюджетные трансферты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НГО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Новокузнецкий городской округ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НДФЛ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налог на доходы физических лиц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УСН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упрощенная система налогообложения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СНД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Совет народных депутатов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ФО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финансовый орган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ПСД –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проектно-сметная документация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ПИР –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проектно-изыскательские работы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4" name="Рисунок 13" descr="красный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44</a:t>
            </a:fld>
            <a:endParaRPr lang="ru-RU" dirty="0"/>
          </a:p>
        </p:txBody>
      </p:sp>
      <p:sp>
        <p:nvSpPr>
          <p:cNvPr id="268290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2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4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6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8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300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830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2180842" y="1674421"/>
            <a:ext cx="9341233" cy="480575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66825" y="1857375"/>
            <a:ext cx="7715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 rot="19185001">
            <a:off x="-702709" y="1526454"/>
            <a:ext cx="6507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n/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Спасибо, что посетили </a:t>
            </a:r>
          </a:p>
          <a:p>
            <a:pPr algn="ctr"/>
            <a:r>
              <a:rPr lang="ru-RU" sz="4800" b="1" i="1" dirty="0" smtClean="0">
                <a:ln/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наш сайт!</a:t>
            </a:r>
            <a:endParaRPr lang="ru-RU" sz="4800" b="1" i="1" dirty="0">
              <a:ln/>
              <a:solidFill>
                <a:srgbClr val="00B05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3" name="Рисунок 12" descr="красный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6000" contrast="-49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2136" name="TextBox 8"/>
          <p:cNvSpPr txBox="1">
            <a:spLocks noChangeArrowheads="1"/>
          </p:cNvSpPr>
          <p:nvPr/>
        </p:nvSpPr>
        <p:spPr bwMode="auto">
          <a:xfrm>
            <a:off x="0" y="145130"/>
            <a:ext cx="10105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Показатели социально-экономического развития НГО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E1967C-7073-4C0E-BA49-FF73F9100723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20399" y="1280380"/>
          <a:ext cx="5082269" cy="1282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6731875" y="4881106"/>
          <a:ext cx="4541561" cy="1019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5841242" y="760577"/>
            <a:ext cx="54881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Инвестиции в основной капитал                                                                  по видам экономической деятельности, млрд. руб.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626257" y="4249927"/>
            <a:ext cx="48958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Инвестиции в основной капитал                                                         по источникам финансирования, млрд. руб.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9899515" y="5570513"/>
            <a:ext cx="1622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привлеченные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922287" y="5556681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собственные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9145800" y="5817525"/>
            <a:ext cx="10198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средства</a:t>
            </a:r>
          </a:p>
        </p:txBody>
      </p:sp>
      <p:graphicFrame>
        <p:nvGraphicFramePr>
          <p:cNvPr id="21" name="Диаграмма 20"/>
          <p:cNvGraphicFramePr/>
          <p:nvPr/>
        </p:nvGraphicFramePr>
        <p:xfrm>
          <a:off x="5478392" y="1273392"/>
          <a:ext cx="5830785" cy="3037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1320526" y="883170"/>
            <a:ext cx="35037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Оборот организаций, млрд. руб.</a:t>
            </a:r>
          </a:p>
        </p:txBody>
      </p:sp>
      <p:sp>
        <p:nvSpPr>
          <p:cNvPr id="24" name="TextBox 19"/>
          <p:cNvSpPr txBox="1"/>
          <p:nvPr/>
        </p:nvSpPr>
        <p:spPr>
          <a:xfrm>
            <a:off x="1136486" y="1446172"/>
            <a:ext cx="178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1 199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5" name="TextBox 19"/>
          <p:cNvSpPr txBox="1"/>
          <p:nvPr/>
        </p:nvSpPr>
        <p:spPr>
          <a:xfrm>
            <a:off x="2173584" y="2087304"/>
            <a:ext cx="178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1 309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6" name="Диаграмма 25"/>
          <p:cNvGraphicFramePr/>
          <p:nvPr/>
        </p:nvGraphicFramePr>
        <p:xfrm>
          <a:off x="0" y="3295540"/>
          <a:ext cx="5830785" cy="3184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772510" y="2696206"/>
            <a:ext cx="42093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Оборот организаций по видам экономической деятельности, млрд. руб.</a:t>
            </a:r>
          </a:p>
        </p:txBody>
      </p:sp>
      <p:sp>
        <p:nvSpPr>
          <p:cNvPr id="14" name="TextBox 19"/>
          <p:cNvSpPr txBox="1"/>
          <p:nvPr/>
        </p:nvSpPr>
        <p:spPr>
          <a:xfrm>
            <a:off x="6241339" y="2432099"/>
            <a:ext cx="13062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283</a:t>
            </a:r>
            <a:endParaRPr lang="ru-RU" sz="2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2" name="Рисунок 21" descr="красный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6000" contrast="-49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2136" name="TextBox 8"/>
          <p:cNvSpPr txBox="1">
            <a:spLocks noChangeArrowheads="1"/>
          </p:cNvSpPr>
          <p:nvPr/>
        </p:nvSpPr>
        <p:spPr bwMode="auto">
          <a:xfrm>
            <a:off x="0" y="145130"/>
            <a:ext cx="10105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Показатели социально-экономического развития НГО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E1967C-7073-4C0E-BA49-FF73F9100723}" type="slidenum">
              <a:rPr lang="ru-RU"/>
              <a:pPr>
                <a:defRPr/>
              </a:pPr>
              <a:t>6</a:t>
            </a:fld>
            <a:endParaRPr lang="ru-RU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6353187" y="1595690"/>
          <a:ext cx="4398898" cy="1447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204952" y="1316273"/>
          <a:ext cx="5082269" cy="22281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722657" y="3449571"/>
            <a:ext cx="55563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Изменение структуры платных услуг населению, оказанных организациями, %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21183" y="895546"/>
            <a:ext cx="52196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Товарная структура оборота розничной </a:t>
            </a:r>
            <a:r>
              <a:rPr lang="ru-RU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торговли,%</a:t>
            </a:r>
            <a:endParaRPr lang="ru-RU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90005" y="3319320"/>
            <a:ext cx="25218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пищевые продукты, напитки, табачные изделия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43351" y="3345596"/>
            <a:ext cx="20179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непродовольственные товары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348714" y="906057"/>
            <a:ext cx="44326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платных услуг населению, млрд. руб.</a:t>
            </a: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154379" y="3954483"/>
          <a:ext cx="11186556" cy="2295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9060873" y="6172398"/>
            <a:ext cx="1460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медицинские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01494" y="6222669"/>
            <a:ext cx="47502" cy="9500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красный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6000" contrast="-49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2136" name="TextBox 8"/>
          <p:cNvSpPr txBox="1">
            <a:spLocks noChangeArrowheads="1"/>
          </p:cNvSpPr>
          <p:nvPr/>
        </p:nvSpPr>
        <p:spPr bwMode="auto">
          <a:xfrm>
            <a:off x="0" y="145130"/>
            <a:ext cx="10105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Показатели социально-экономического развития НГО 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E1967C-7073-4C0E-BA49-FF73F9100723}" type="slidenum">
              <a:rPr lang="ru-RU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810594" y="1675444"/>
          <a:ext cx="4367047" cy="2094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2539014" y="3899947"/>
            <a:ext cx="599083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Величина прожиточного минимума, рублей в месяц, в расчете на душу населения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84321" y="883670"/>
            <a:ext cx="43192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Номинальная начисленная среднемесячная заработная плата работников организаций, руб.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423080" y="4498929"/>
          <a:ext cx="10631606" cy="155927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306472"/>
                <a:gridCol w="2306472"/>
                <a:gridCol w="2224585"/>
                <a:gridCol w="1910686"/>
                <a:gridCol w="1883391"/>
              </a:tblGrid>
              <a:tr h="327977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Все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население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 том числе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4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трудоспособное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пенсионеры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дети</a:t>
                      </a:r>
                    </a:p>
                  </a:txBody>
                  <a:tcPr marL="68580" marR="68580" marT="0" marB="0" anchor="ctr"/>
                </a:tc>
              </a:tr>
              <a:tr h="442267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2022 год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561340" algn="dec"/>
                        </a:tabLst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12 667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561340" algn="dec"/>
                        </a:tabLst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13 806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521335" algn="dec"/>
                        </a:tabLst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10 893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510540" algn="dec"/>
                        </a:tabLst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12 874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4540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2023 год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561340" algn="dec"/>
                        </a:tabLst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13 081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561340" algn="dec"/>
                        </a:tabLst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14 258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521335" algn="dec"/>
                        </a:tabLst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11 250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510540" algn="dec"/>
                        </a:tabLst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13 299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916448" y="3720867"/>
            <a:ext cx="3373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 в январе-ноябре 2022г.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118315" y="877583"/>
            <a:ext cx="33838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Численность зарегистрированных безработных, тыс. человек</a:t>
            </a:r>
          </a:p>
        </p:txBody>
      </p:sp>
      <p:graphicFrame>
        <p:nvGraphicFramePr>
          <p:cNvPr id="26" name="Диаграмма 25"/>
          <p:cNvGraphicFramePr/>
          <p:nvPr/>
        </p:nvGraphicFramePr>
        <p:xfrm>
          <a:off x="6667175" y="1587062"/>
          <a:ext cx="4319752" cy="2308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4" name="Рисунок 13" descr="красный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6000" contrast="-49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2136" name="TextBox 8"/>
          <p:cNvSpPr txBox="1">
            <a:spLocks noChangeArrowheads="1"/>
          </p:cNvSpPr>
          <p:nvPr/>
        </p:nvSpPr>
        <p:spPr bwMode="auto">
          <a:xfrm>
            <a:off x="0" y="145130"/>
            <a:ext cx="10105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Показатели социально-экономического развития НГО 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E1967C-7073-4C0E-BA49-FF73F9100723}" type="slidenum">
              <a:rPr lang="ru-RU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204952" y="1592317"/>
          <a:ext cx="4889562" cy="2094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221183" y="895546"/>
            <a:ext cx="43192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Ввод в действие жилых домов за счет всех источников финансирования, тыс. м2 общей (полезной) площади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678928" y="901334"/>
            <a:ext cx="3383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Работы, выполненные по виду деятельности «Строительство», млрд. рублей </a:t>
            </a:r>
            <a:endParaRPr lang="ru-RU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6" name="Диаграмма 25"/>
          <p:cNvGraphicFramePr/>
          <p:nvPr/>
        </p:nvGraphicFramePr>
        <p:xfrm>
          <a:off x="6341424" y="1591294"/>
          <a:ext cx="4773880" cy="21847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4078939" y="1796639"/>
            <a:ext cx="19299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построено </a:t>
            </a:r>
          </a:p>
          <a:p>
            <a:pPr algn="ctr"/>
            <a:r>
              <a:rPr lang="ru-RU" dirty="0" smtClean="0"/>
              <a:t>1 303 квартиры </a:t>
            </a:r>
            <a:endParaRPr lang="ru-RU" dirty="0"/>
          </a:p>
        </p:txBody>
      </p:sp>
      <p:pic>
        <p:nvPicPr>
          <p:cNvPr id="21" name="Picture 2" descr="Галочка без фона - 38 фото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99499" y="1786916"/>
            <a:ext cx="680592" cy="648072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1033153" y="3724400"/>
            <a:ext cx="35032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Индекс потребительских цен, %</a:t>
            </a:r>
          </a:p>
        </p:txBody>
      </p:sp>
      <p:graphicFrame>
        <p:nvGraphicFramePr>
          <p:cNvPr id="23" name="Диаграмма 22"/>
          <p:cNvGraphicFramePr/>
          <p:nvPr/>
        </p:nvGraphicFramePr>
        <p:xfrm>
          <a:off x="783771" y="4144713"/>
          <a:ext cx="4249934" cy="2094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8" name="Прямоугольник 27"/>
          <p:cNvSpPr/>
          <p:nvPr/>
        </p:nvSpPr>
        <p:spPr>
          <a:xfrm>
            <a:off x="3910706" y="4620987"/>
            <a:ext cx="19299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том числе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9" name="Диаграмма 28"/>
          <p:cNvGraphicFramePr/>
          <p:nvPr/>
        </p:nvGraphicFramePr>
        <p:xfrm>
          <a:off x="6590805" y="3952728"/>
          <a:ext cx="4616090" cy="2094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pSp>
        <p:nvGrpSpPr>
          <p:cNvPr id="30" name="Группа 33"/>
          <p:cNvGrpSpPr/>
          <p:nvPr/>
        </p:nvGrpSpPr>
        <p:grpSpPr>
          <a:xfrm>
            <a:off x="5763992" y="3800103"/>
            <a:ext cx="553681" cy="2256313"/>
            <a:chOff x="5184973" y="935831"/>
            <a:chExt cx="1133402" cy="4824536"/>
          </a:xfrm>
        </p:grpSpPr>
        <p:cxnSp>
          <p:nvCxnSpPr>
            <p:cNvPr id="31" name="Прямая соединительная линия 30"/>
            <p:cNvCxnSpPr/>
            <p:nvPr/>
          </p:nvCxnSpPr>
          <p:spPr>
            <a:xfrm>
              <a:off x="5184973" y="935831"/>
              <a:ext cx="0" cy="4824536"/>
            </a:xfrm>
            <a:prstGeom prst="line">
              <a:avLst/>
            </a:prstGeom>
            <a:ln w="317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5184973" y="1808311"/>
              <a:ext cx="1080120" cy="0"/>
            </a:xfrm>
            <a:prstGeom prst="line">
              <a:avLst/>
            </a:prstGeom>
            <a:ln w="317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flipH="1">
              <a:off x="5238255" y="3330808"/>
              <a:ext cx="1080120" cy="0"/>
            </a:xfrm>
            <a:prstGeom prst="line">
              <a:avLst/>
            </a:prstGeom>
            <a:ln w="317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H="1">
              <a:off x="5184973" y="4680247"/>
              <a:ext cx="1080120" cy="0"/>
            </a:xfrm>
            <a:prstGeom prst="line">
              <a:avLst/>
            </a:prstGeom>
            <a:ln w="317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Рисунок 23" descr="красный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309549" y="899289"/>
          <a:ext cx="10902978" cy="240453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546459"/>
                <a:gridCol w="2855343"/>
                <a:gridCol w="2626689"/>
                <a:gridCol w="1874487"/>
              </a:tblGrid>
              <a:tr h="993627"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 показателя</a:t>
                      </a:r>
                      <a:endParaRPr lang="ru-RU" sz="2000" b="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Уточненный план на 2022 год</a:t>
                      </a:r>
                      <a:endParaRPr lang="ru-RU" sz="2000" b="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Исполнено за      2022 год</a:t>
                      </a:r>
                      <a:endParaRPr lang="ru-RU" sz="2000" b="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% исполнения</a:t>
                      </a:r>
                      <a:endParaRPr lang="ru-RU" sz="2000" b="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567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Доходы</a:t>
                      </a:r>
                      <a:endParaRPr lang="ru-RU" sz="20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31 840</a:t>
                      </a: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31 276</a:t>
                      </a: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98,2 %</a:t>
                      </a:r>
                    </a:p>
                  </a:txBody>
                  <a:tcPr marL="115221" marR="115221" marT="43201" marB="43201" anchor="ctr"/>
                </a:tc>
              </a:tr>
              <a:tr h="47956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Расходы</a:t>
                      </a:r>
                      <a:endParaRPr lang="ru-RU" sz="20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32 285</a:t>
                      </a: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31 480</a:t>
                      </a: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97,5 % </a:t>
                      </a:r>
                    </a:p>
                  </a:txBody>
                  <a:tcPr marL="115221" marR="115221" marT="43201" marB="43201" anchor="ctr"/>
                </a:tc>
              </a:tr>
              <a:tr h="46567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Дефицит</a:t>
                      </a:r>
                      <a:endParaRPr lang="ru-RU" sz="20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445</a:t>
                      </a:r>
                      <a:endParaRPr lang="ru-RU" sz="20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204</a:t>
                      </a:r>
                      <a:endParaRPr lang="ru-RU" sz="20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х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/>
                </a:tc>
              </a:tr>
            </a:tbl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988828" y="1"/>
            <a:ext cx="9134138" cy="563525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Основные показатели исполнения бюджета за 2022 год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737573" y="6135169"/>
            <a:ext cx="2592467" cy="34500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0C2A43-F80A-4D50-B5D5-AA9048FD773E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98580" y="3647112"/>
          <a:ext cx="10915761" cy="240792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74886"/>
                <a:gridCol w="1708175"/>
                <a:gridCol w="1708175"/>
                <a:gridCol w="1708175"/>
                <a:gridCol w="1708175"/>
                <a:gridCol w="1708175"/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2022 год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Новокузнецк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Кемерово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Ярославль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Владивосток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Иркутск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869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Численность населения, тыс.</a:t>
                      </a:r>
                      <a:r>
                        <a:rPr lang="ru-RU" sz="1400" baseline="0" dirty="0" smtClean="0"/>
                        <a:t> чел</a:t>
                      </a:r>
                      <a:endParaRPr lang="ru-RU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533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550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593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kern="1200" dirty="0" smtClean="0"/>
                        <a:t>601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618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869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Расходы бюджета, млн. </a:t>
                      </a:r>
                      <a:r>
                        <a:rPr lang="ru-RU" sz="1400" kern="1200" dirty="0" err="1" smtClean="0"/>
                        <a:t>руб</a:t>
                      </a:r>
                      <a:endParaRPr lang="ru-RU" sz="140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31 480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26 892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24 133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22 561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26 265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869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Бюджетная обеспеченность на одного жителя , тыс. руб./чел</a:t>
                      </a:r>
                      <a:endParaRPr lang="ru-RU" sz="140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59,0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48,9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40,7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37,5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42,5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pic>
        <p:nvPicPr>
          <p:cNvPr id="9" name="Рисунок 8" descr="красный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660239" y="0"/>
            <a:ext cx="1861836" cy="8001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">
      <a:dk1>
        <a:srgbClr val="001E5C"/>
      </a:dk1>
      <a:lt1>
        <a:srgbClr val="FFFFFF"/>
      </a:lt1>
      <a:dk2>
        <a:srgbClr val="91C6FC"/>
      </a:dk2>
      <a:lt2>
        <a:srgbClr val="DAECFE"/>
      </a:lt2>
      <a:accent1>
        <a:srgbClr val="92D050"/>
      </a:accent1>
      <a:accent2>
        <a:srgbClr val="F7EEB4"/>
      </a:accent2>
      <a:accent3>
        <a:srgbClr val="A6C1FF"/>
      </a:accent3>
      <a:accent4>
        <a:srgbClr val="E7BFFD"/>
      </a:accent4>
      <a:accent5>
        <a:srgbClr val="9E9FF9"/>
      </a:accent5>
      <a:accent6>
        <a:srgbClr val="F7EEB4"/>
      </a:accent6>
      <a:hlink>
        <a:srgbClr val="BFBFBF"/>
      </a:hlink>
      <a:folHlink>
        <a:srgbClr val="FF000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85162</TotalTime>
  <Words>4487</Words>
  <Application>Microsoft Office PowerPoint</Application>
  <PresentationFormat>Произвольный</PresentationFormat>
  <Paragraphs>1255</Paragraphs>
  <Slides>44</Slides>
  <Notes>43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   «Бюджет для граждан»  Исполнение бюджета  Новокузнецкого городского округа за 2022 год</vt:lpstr>
      <vt:lpstr>Уважаемые новокузнечане!</vt:lpstr>
      <vt:lpstr>Слайд 3</vt:lpstr>
      <vt:lpstr>Основные характеристики  Новокузнецкого городского округа (НГО)</vt:lpstr>
      <vt:lpstr>Слайд 5</vt:lpstr>
      <vt:lpstr>Слайд 6</vt:lpstr>
      <vt:lpstr>Слайд 7</vt:lpstr>
      <vt:lpstr>Слайд 8</vt:lpstr>
      <vt:lpstr>Основные показатели исполнения бюджета за 2022 год</vt:lpstr>
      <vt:lpstr>Динамика бюджета за 2021-2022 год</vt:lpstr>
      <vt:lpstr>Слайд 11</vt:lpstr>
      <vt:lpstr>Слайд 12</vt:lpstr>
      <vt:lpstr>Слайд 13</vt:lpstr>
      <vt:lpstr>Структура доходной части бюджета НГО в 2021 -2022 годах</vt:lpstr>
      <vt:lpstr>Слайд 15</vt:lpstr>
      <vt:lpstr>Слайд 16</vt:lpstr>
      <vt:lpstr>Структура  безвозмездных поступлений бюджета НГО в 2021 - 2022 годах</vt:lpstr>
      <vt:lpstr>Слайд 18</vt:lpstr>
      <vt:lpstr>Слайд 19</vt:lpstr>
      <vt:lpstr>Инвестиционные расходы бюджета города</vt:lpstr>
      <vt:lpstr>Муниципальный дорожный фонд </vt:lpstr>
      <vt:lpstr>Исполнение бюджета по расходам в разрезе функциональной структуры в 2022 году </vt:lpstr>
      <vt:lpstr>Исполнение бюджета по расходам в разрезе функциональной структуры в 2021 и 2022 годах </vt:lpstr>
      <vt:lpstr>Исполнение муниципальных программ в 2022 году</vt:lpstr>
      <vt:lpstr>Расходы 2022 года по программной структуре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 Расходы на реализацию национальных проектов в 2022 году</vt:lpstr>
      <vt:lpstr>Слайд 35</vt:lpstr>
      <vt:lpstr>Структура муниципального долга в 2022 году</vt:lpstr>
      <vt:lpstr> Меры социальной поддержки для детей сирот и детей, оставшихся без попечения родителей, оказанные в 2022 году</vt:lpstr>
      <vt:lpstr>Меры социальной поддержки в сфере образования оказанные в 2022 году</vt:lpstr>
      <vt:lpstr>Меры социальной поддержки отдельных категорий граждан, оказанные в 2022 году</vt:lpstr>
      <vt:lpstr>Сведения о средней заработной плате  отдельных категорий  работников муниципальных учреждений</vt:lpstr>
      <vt:lpstr>Слайд 41</vt:lpstr>
      <vt:lpstr>Список используемых источников</vt:lpstr>
      <vt:lpstr>Список использованных сокращений</vt:lpstr>
      <vt:lpstr>Слайд 44</vt:lpstr>
    </vt:vector>
  </TitlesOfParts>
  <Company>Finnkz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Увеличение расходов</dc:title>
  <dc:creator>Customer</dc:creator>
  <cp:lastModifiedBy>urlapo</cp:lastModifiedBy>
  <cp:revision>5123</cp:revision>
  <dcterms:created xsi:type="dcterms:W3CDTF">2010-11-19T03:12:29Z</dcterms:created>
  <dcterms:modified xsi:type="dcterms:W3CDTF">2023-06-09T03:30:03Z</dcterms:modified>
</cp:coreProperties>
</file>