
<file path=[Content_Types].xml><?xml version="1.0" encoding="utf-8"?>
<Types xmlns="http://schemas.openxmlformats.org/package/2006/content-types"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6.xml" ContentType="application/vnd.openxmlformats-officedocument.presentationml.slide+xml"/>
  <Override PartName="/ppt/notesSlides/notesSlide38.xml" ContentType="application/vnd.openxmlformats-officedocument.presentationml.notesSlide+xml"/>
  <Override PartName="/ppt/notesSlides/notesSlide49.xml" ContentType="application/vnd.openxmlformats-officedocument.presentationml.notesSlide+xml"/>
  <Override PartName="/ppt/slides/slide25.xml" ContentType="application/vnd.openxmlformats-officedocument.presentationml.slid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Override PartName="/ppt/charts/chart35.xml" ContentType="application/vnd.openxmlformats-officedocument.drawingml.chart+xml"/>
  <Default Extension="xml" ContentType="application/xml"/>
  <Override PartName="/ppt/slides/slide14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theme/themeOverride1.xml" ContentType="application/vnd.openxmlformats-officedocument.themeOverride+xml"/>
  <Override PartName="/ppt/charts/chart13.xml" ContentType="application/vnd.openxmlformats-officedocument.drawingml.chart+xml"/>
  <Override PartName="/ppt/notesSlides/notesSlide16.xml" ContentType="application/vnd.openxmlformats-officedocument.presentationml.notesSlide+xml"/>
  <Override PartName="/ppt/charts/chart24.xml" ContentType="application/vnd.openxmlformats-officedocument.drawingml.chart+xml"/>
  <Override PartName="/ppt/drawings/drawing17.xml" ContentType="application/vnd.openxmlformats-officedocument.drawingml.chartshapes+xml"/>
  <Override PartName="/ppt/tableStyles.xml" ContentType="application/vnd.openxmlformats-officedocument.presentationml.tableStyles+xml"/>
  <Override PartName="/ppt/notesSlides/notesSlide4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30.xml" ContentType="application/vnd.openxmlformats-officedocument.presentationml.notesSlide+xml"/>
  <Override PartName="/ppt/diagrams/layout1.xml" ContentType="application/vnd.openxmlformats-officedocument.drawingml.diagramLayout+xml"/>
  <Override PartName="/ppt/notesSlides/notesSlide7.xml" ContentType="application/vnd.openxmlformats-officedocument.presentationml.notesSlide+xml"/>
  <Default Extension="xlsx" ContentType="application/vnd.openxmlformats-officedocument.spreadsheetml.sheet"/>
  <Override PartName="/ppt/charts/chart3.xml" ContentType="application/vnd.openxmlformats-officedocument.drawingml.chart+xml"/>
  <Override PartName="/ppt/diagrams/data2.xml" ContentType="application/vnd.openxmlformats-officedocument.drawingml.diagramData+xml"/>
  <Override PartName="/ppt/drawings/drawing20.xml" ContentType="application/vnd.openxmlformats-officedocument.drawingml.chartshapes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diagrams/colors4.xml" ContentType="application/vnd.openxmlformats-officedocument.drawingml.diagramColor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3.xml" ContentType="application/vnd.openxmlformats-officedocument.presentationml.notesSlide+xml"/>
  <Override PartName="/ppt/drawings/drawing3.xml" ContentType="application/vnd.openxmlformats-officedocument.drawingml.chartshapes+xml"/>
  <Override PartName="/ppt/diagrams/drawing3.xml" ContentType="application/vnd.ms-office.drawingml.diagramDrawing+xml"/>
  <Override PartName="/ppt/charts/chart29.xml" ContentType="application/vnd.openxmlformats-officedocument.drawingml.chart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charts/chart18.xml" ContentType="application/vnd.openxmlformats-officedocument.drawingml.chart+xml"/>
  <Override PartName="/ppt/diagrams/quickStyle3.xml" ContentType="application/vnd.openxmlformats-officedocument.drawingml.diagramStyle+xml"/>
  <Override PartName="/ppt/notesSlides/notesSlide39.xml" ContentType="application/vnd.openxmlformats-officedocument.presentationml.notesSlide+xml"/>
  <Override PartName="/ppt/charts/chart36.xml" ContentType="application/vnd.openxmlformats-officedocument.drawingml.char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charts/chart25.xml" ContentType="application/vnd.openxmlformats-officedocument.drawingml.chart+xml"/>
  <Override PartName="/ppt/notesSlides/notesSlide28.xml" ContentType="application/vnd.openxmlformats-officedocument.presentationml.notesSlide+xml"/>
  <Override PartName="/ppt/notesSlides/notesSlide46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ppt/charts/chart14.xml" ContentType="application/vnd.openxmlformats-officedocument.drawingml.chart+xml"/>
  <Override PartName="/ppt/theme/themeOverride2.xml" ContentType="application/vnd.openxmlformats-officedocument.themeOverride+xml"/>
  <Override PartName="/ppt/notesSlides/notesSlide2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53.xml" ContentType="application/vnd.openxmlformats-officedocument.presentationml.notesSlide+xml"/>
  <Override PartName="/ppt/charts/chart32.xml" ContentType="application/vnd.openxmlformats-officedocument.drawingml.chart+xml"/>
  <Override PartName="/ppt/drawings/drawing18.xml" ContentType="application/vnd.openxmlformats-officedocument.drawingml.chartshape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charts/chart8.xml" ContentType="application/vnd.openxmlformats-officedocument.drawingml.chart+xml"/>
  <Override PartName="/ppt/notesSlides/notesSlide13.xml" ContentType="application/vnd.openxmlformats-officedocument.presentationml.notesSlide+xml"/>
  <Override PartName="/ppt/charts/chart21.xml" ContentType="application/vnd.openxmlformats-officedocument.drawingml.chart+xml"/>
  <Override PartName="/ppt/notesSlides/notesSlide42.xml" ContentType="application/vnd.openxmlformats-officedocument.presentationml.notesSlide+xml"/>
  <Default Extension="wdp" ContentType="image/vnd.ms-photo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charts/chart10.xml" ContentType="application/vnd.openxmlformats-officedocument.drawingml.chart+xml"/>
  <Override PartName="/ppt/diagrams/layout2.xml" ContentType="application/vnd.openxmlformats-officedocument.drawingml.diagramLayout+xml"/>
  <Override PartName="/ppt/notesSlides/notesSlide20.xml" ContentType="application/vnd.openxmlformats-officedocument.presentationml.notesSlide+xml"/>
  <Override PartName="/ppt/drawings/drawing14.xml" ContentType="application/vnd.openxmlformats-officedocument.drawingml.chartshapes+xml"/>
  <Override PartName="/ppt/notesSlides/notesSlide31.xml" ContentType="application/vnd.openxmlformats-officedocument.presentationml.notesSlide+xml"/>
  <Default Extension="gif" ContentType="image/gif"/>
  <Override PartName="/ppt/charts/chart4.xml" ContentType="application/vnd.openxmlformats-officedocument.drawingml.chart+xml"/>
  <Override PartName="/ppt/drawings/drawing8.xml" ContentType="application/vnd.openxmlformats-officedocument.drawingml.chartshapes+xml"/>
  <Override PartName="/ppt/diagrams/data3.xml" ContentType="application/vnd.openxmlformats-officedocument.drawingml.diagramData+xml"/>
  <Override PartName="/ppt/slides/slide49.xml" ContentType="application/vnd.openxmlformats-officedocument.presentationml.slide+xml"/>
  <Override PartName="/ppt/notesSlides/notesSlide4.xml" ContentType="application/vnd.openxmlformats-officedocument.presentationml.notesSlide+xml"/>
  <Override PartName="/ppt/drawings/drawing10.xml" ContentType="application/vnd.openxmlformats-officedocument.drawingml.chartshapes+xml"/>
  <Override PartName="/ppt/diagrams/drawing4.xml" ContentType="application/vnd.ms-office.drawingml.diagramDrawing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rawings/drawing4.xml" ContentType="application/vnd.openxmlformats-officedocument.drawingml.chartshapes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charts/chart19.xml" ContentType="application/vnd.openxmlformats-officedocument.drawingml.chart+xml"/>
  <Override PartName="/ppt/notesSlides/notesSlide29.xml" ContentType="application/vnd.openxmlformats-officedocument.presentationml.notesSlide+xml"/>
  <Override PartName="/ppt/notesSlides/notesSlide47.xml" ContentType="application/vnd.openxmlformats-officedocument.presentationml.notesSlide+xml"/>
  <Override PartName="/ppt/charts/chart37.xml" ContentType="application/vnd.openxmlformats-officedocument.drawingml.char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notesSlides/notesSlide18.xml" ContentType="application/vnd.openxmlformats-officedocument.presentationml.notesSlide+xml"/>
  <Override PartName="/ppt/charts/chart26.xml" ContentType="application/vnd.openxmlformats-officedocument.drawingml.chart+xml"/>
  <Override PartName="/ppt/notesSlides/notesSlide36.xml" ContentType="application/vnd.openxmlformats-officedocument.presentationml.notesSlide+xml"/>
  <Override PartName="/ppt/theme/themeOverride3.xml" ContentType="application/vnd.openxmlformats-officedocument.themeOverride+xml"/>
  <Override PartName="/ppt/drawings/drawing19.xml" ContentType="application/vnd.openxmlformats-officedocument.drawingml.chartshapes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charts/chart15.xml" ContentType="application/vnd.openxmlformats-officedocument.drawingml.chart+xml"/>
  <Override PartName="/ppt/notesSlides/notesSlide25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54.xml" ContentType="application/vnd.openxmlformats-officedocument.presentationml.notesSlide+xml"/>
  <Override PartName="/ppt/charts/chart33.xml" ContentType="application/vnd.openxmlformats-officedocument.drawingml.chart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charts/chart9.xml" ContentType="application/vnd.openxmlformats-officedocument.drawingml.chart+xml"/>
  <Override PartName="/ppt/charts/chart11.xml" ContentType="application/vnd.openxmlformats-officedocument.drawingml.chart+xml"/>
  <Override PartName="/ppt/notesSlides/notesSlide14.xml" ContentType="application/vnd.openxmlformats-officedocument.presentationml.notesSlide+xml"/>
  <Override PartName="/ppt/charts/chart22.xml" ContentType="application/vnd.openxmlformats-officedocument.drawingml.chart+xml"/>
  <Override PartName="/ppt/drawings/drawing15.xml" ContentType="application/vnd.openxmlformats-officedocument.drawingml.chartshapes+xml"/>
  <Override PartName="/ppt/notesSlides/notesSlide32.xml" ContentType="application/vnd.openxmlformats-officedocument.presentationml.notesSlide+xml"/>
  <Override PartName="/ppt/charts/chart40.xml" ContentType="application/vnd.openxmlformats-officedocument.drawingml.chart+xml"/>
  <Override PartName="/ppt/commentAuthors.xml" ContentType="application/vnd.openxmlformats-officedocument.presentationml.commentAuthors+xml"/>
  <Override PartName="/ppt/notesSlides/notesSlide9.xml" ContentType="application/vnd.openxmlformats-officedocument.presentationml.notesSlide+xml"/>
  <Override PartName="/ppt/drawings/drawing9.xml" ContentType="application/vnd.openxmlformats-officedocument.drawingml.chartshapes+xml"/>
  <Override PartName="/ppt/notesSlides/notesSlide21.xml" ContentType="application/vnd.openxmlformats-officedocument.presentationml.notesSlide+xml"/>
  <Override PartName="/ppt/diagrams/layout3.xml" ContentType="application/vnd.openxmlformats-officedocument.drawingml.diagramLayout+xml"/>
  <Override PartName="/ppt/notesSlides/notesSlide50.xml" ContentType="application/vnd.openxmlformats-officedocument.presentationml.notesSlide+xml"/>
  <Override PartName="/ppt/diagrams/data4.xml" ContentType="application/vnd.openxmlformats-officedocument.drawingml.diagramData+xml"/>
  <Override PartName="/ppt/charts/chart5.xml" ContentType="application/vnd.openxmlformats-officedocument.drawingml.chart+xml"/>
  <Override PartName="/ppt/notesSlides/notesSlide10.xml" ContentType="application/vnd.openxmlformats-officedocument.presentationml.notesSlide+xml"/>
  <Override PartName="/ppt/drawings/drawing11.xml" ContentType="application/vnd.openxmlformats-officedocument.drawingml.chartshapes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drawings/drawing5.xml" ContentType="application/vnd.openxmlformats-officedocument.drawingml.chartshapes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Layouts/slideLayout5.xml" ContentType="application/vnd.openxmlformats-officedocument.presentationml.slideLayout+xml"/>
  <Override PartName="/ppt/diagrams/drawing1.xml" ContentType="application/vnd.ms-office.drawingml.diagramDrawing+xml"/>
  <Override PartName="/ppt/drawings/drawing1.xml" ContentType="application/vnd.openxmlformats-officedocument.drawingml.chartshapes+xml"/>
  <Override PartName="/ppt/notesSlides/notesSlide19.xml" ContentType="application/vnd.openxmlformats-officedocument.presentationml.notesSlide+xml"/>
  <Override PartName="/ppt/charts/chart27.xml" ContentType="application/vnd.openxmlformats-officedocument.drawingml.chart+xml"/>
  <Override PartName="/ppt/notesSlides/notesSlide48.xml" ContentType="application/vnd.openxmlformats-officedocument.presentationml.notesSlide+xml"/>
  <Override PartName="/ppt/charts/chart38.xml" ContentType="application/vnd.openxmlformats-officedocument.drawingml.chart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Default Extension="jpeg" ContentType="image/jpeg"/>
  <Override PartName="/ppt/diagrams/quickStyle1.xml" ContentType="application/vnd.openxmlformats-officedocument.drawingml.diagramStyle+xml"/>
  <Override PartName="/ppt/charts/chart16.xml" ContentType="application/vnd.openxmlformats-officedocument.drawingml.chart+xml"/>
  <Override PartName="/ppt/notesSlides/notesSlide37.xml" ContentType="application/vnd.openxmlformats-officedocument.presentationml.notesSlide+xml"/>
  <Override PartName="/ppt/charts/chart34.xml" ContentType="application/vnd.openxmlformats-officedocument.drawingml.chart+xml"/>
  <Override PartName="/ppt/notesSlides/notesSlide55.xml" ContentType="application/vnd.openxmlformats-officedocument.presentationml.notesSlide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charts/chart23.xml" ContentType="application/vnd.openxmlformats-officedocument.drawingml.chart+xml"/>
  <Override PartName="/ppt/notesSlides/notesSlide26.xml" ContentType="application/vnd.openxmlformats-officedocument.presentationml.notesSlide+xml"/>
  <Override PartName="/ppt/notesSlides/notesSlide44.xml" ContentType="application/vnd.openxmlformats-officedocument.presentationml.notes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charts/chart12.xml" ContentType="application/vnd.openxmlformats-officedocument.drawingml.chart+xml"/>
  <Override PartName="/ppt/notesSlides/notesSlide22.xml" ContentType="application/vnd.openxmlformats-officedocument.presentationml.notesSlide+xml"/>
  <Override PartName="/ppt/charts/chart30.xml" ContentType="application/vnd.openxmlformats-officedocument.drawingml.chart+xml"/>
  <Override PartName="/ppt/drawings/drawing16.xml" ContentType="application/vnd.openxmlformats-officedocument.drawingml.chartshapes+xml"/>
  <Override PartName="/ppt/notesSlides/notesSlide33.xml" ContentType="application/vnd.openxmlformats-officedocument.presentationml.notesSlide+xml"/>
  <Override PartName="/ppt/notesSlides/notesSlide51.xml" ContentType="application/vnd.openxmlformats-officedocument.presentationml.notesSlide+xml"/>
  <Override PartName="/ppt/diagrams/layout4.xml" ContentType="application/vnd.openxmlformats-officedocument.drawingml.diagramLayout+xml"/>
  <Override PartName="/ppt/charts/chart6.xml" ContentType="application/vnd.openxmlformats-officedocument.drawingml.chart+xml"/>
  <Override PartName="/ppt/notesSlides/notesSlide11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6.xml" ContentType="application/vnd.openxmlformats-officedocument.presentationml.notesSlide+xml"/>
  <Override PartName="/ppt/drawings/drawing12.xml" ContentType="application/vnd.openxmlformats-officedocument.drawingml.chartshapes+xml"/>
  <Override PartName="/ppt/slides/slide8.xml" ContentType="application/vnd.openxmlformats-officedocument.presentationml.slide+xml"/>
  <Override PartName="/ppt/diagrams/data1.xml" ContentType="application/vnd.openxmlformats-officedocument.drawingml.diagramData+xml"/>
  <Override PartName="/ppt/charts/chart2.xml" ContentType="application/vnd.openxmlformats-officedocument.drawingml.chart+xml"/>
  <Override PartName="/ppt/drawings/drawing6.xml" ContentType="application/vnd.openxmlformats-officedocument.drawingml.chartshapes+xml"/>
  <Override PartName="/ppt/diagrams/colors3.xml" ContentType="application/vnd.openxmlformats-officedocument.drawingml.diagramColors+xml"/>
  <Override PartName="/ppt/slides/slide29.xml" ContentType="application/vnd.openxmlformats-officedocument.presentationml.slide+xml"/>
  <Override PartName="/ppt/diagrams/drawing2.xml" ContentType="application/vnd.ms-office.drawingml.diagramDrawing+xml"/>
  <Override PartName="/ppt/charts/chart39.xml" ContentType="application/vnd.openxmlformats-officedocument.drawingml.chart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54.xml" ContentType="application/vnd.openxmlformats-officedocument.presentationml.slide+xml"/>
  <Override PartName="/ppt/slideLayouts/slideLayout6.xml" ContentType="application/vnd.openxmlformats-officedocument.presentationml.slideLayout+xml"/>
  <Override PartName="/ppt/drawings/drawing2.xml" ContentType="application/vnd.openxmlformats-officedocument.drawingml.chartshapes+xml"/>
  <Override PartName="/ppt/diagrams/quickStyle2.xml" ContentType="application/vnd.openxmlformats-officedocument.drawingml.diagramStyle+xml"/>
  <Override PartName="/ppt/charts/chart28.xml" ContentType="application/vnd.openxmlformats-officedocument.drawingml.chart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charts/chart17.xml" ContentType="application/vnd.openxmlformats-officedocument.drawingml.chart+xml"/>
  <Override PartName="/ppt/notesSlides/notesSlide45.xml" ContentType="application/vnd.openxmlformats-officedocument.presentationml.notesSlide+xml"/>
  <Override PartName="/ppt/notesSlides/notesSlide56.xml" ContentType="application/vnd.openxmlformats-officedocument.presentationml.notesSlide+xml"/>
  <Override PartName="/ppt/slides/slide32.xml" ContentType="application/vnd.openxmlformats-officedocument.presentationml.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notesSlides/notesSlide23.xml" ContentType="application/vnd.openxmlformats-officedocument.presentationml.notesSlide+xml"/>
  <Override PartName="/ppt/charts/chart31.xml" ContentType="application/vnd.openxmlformats-officedocument.drawingml.chart+xml"/>
  <Override PartName="/ppt/charts/chart7.xml" ContentType="application/vnd.openxmlformats-officedocument.drawingml.chart+xml"/>
  <Override PartName="/ppt/notesSlides/notesSlide12.xml" ContentType="application/vnd.openxmlformats-officedocument.presentationml.notesSlide+xml"/>
  <Override PartName="/ppt/charts/chart20.xml" ContentType="application/vnd.openxmlformats-officedocument.drawingml.chart+xml"/>
  <Override PartName="/ppt/drawings/drawing13.xml" ContentType="application/vnd.openxmlformats-officedocument.drawingml.chartshapes+xml"/>
  <Override PartName="/ppt/drawings/drawing7.xml" ContentType="application/vnd.openxmlformats-officedocument.drawingml.chartshap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autoCompressPictures="0">
  <p:sldMasterIdLst>
    <p:sldMasterId id="2147483722" r:id="rId1"/>
  </p:sldMasterIdLst>
  <p:notesMasterIdLst>
    <p:notesMasterId r:id="rId66"/>
  </p:notesMasterIdLst>
  <p:sldIdLst>
    <p:sldId id="256" r:id="rId2"/>
    <p:sldId id="445" r:id="rId3"/>
    <p:sldId id="455" r:id="rId4"/>
    <p:sldId id="486" r:id="rId5"/>
    <p:sldId id="332" r:id="rId6"/>
    <p:sldId id="417" r:id="rId7"/>
    <p:sldId id="275" r:id="rId8"/>
    <p:sldId id="524" r:id="rId9"/>
    <p:sldId id="678" r:id="rId10"/>
    <p:sldId id="679" r:id="rId11"/>
    <p:sldId id="667" r:id="rId12"/>
    <p:sldId id="668" r:id="rId13"/>
    <p:sldId id="664" r:id="rId14"/>
    <p:sldId id="570" r:id="rId15"/>
    <p:sldId id="669" r:id="rId16"/>
    <p:sldId id="670" r:id="rId17"/>
    <p:sldId id="691" r:id="rId18"/>
    <p:sldId id="673" r:id="rId19"/>
    <p:sldId id="675" r:id="rId20"/>
    <p:sldId id="674" r:id="rId21"/>
    <p:sldId id="676" r:id="rId22"/>
    <p:sldId id="677" r:id="rId23"/>
    <p:sldId id="638" r:id="rId24"/>
    <p:sldId id="652" r:id="rId25"/>
    <p:sldId id="571" r:id="rId26"/>
    <p:sldId id="537" r:id="rId27"/>
    <p:sldId id="572" r:id="rId28"/>
    <p:sldId id="538" r:id="rId29"/>
    <p:sldId id="540" r:id="rId30"/>
    <p:sldId id="661" r:id="rId31"/>
    <p:sldId id="662" r:id="rId32"/>
    <p:sldId id="681" r:id="rId33"/>
    <p:sldId id="641" r:id="rId34"/>
    <p:sldId id="603" r:id="rId35"/>
    <p:sldId id="605" r:id="rId36"/>
    <p:sldId id="606" r:id="rId37"/>
    <p:sldId id="607" r:id="rId38"/>
    <p:sldId id="617" r:id="rId39"/>
    <p:sldId id="618" r:id="rId40"/>
    <p:sldId id="579" r:id="rId41"/>
    <p:sldId id="610" r:id="rId42"/>
    <p:sldId id="611" r:id="rId43"/>
    <p:sldId id="612" r:id="rId44"/>
    <p:sldId id="613" r:id="rId45"/>
    <p:sldId id="614" r:id="rId46"/>
    <p:sldId id="615" r:id="rId47"/>
    <p:sldId id="616" r:id="rId48"/>
    <p:sldId id="619" r:id="rId49"/>
    <p:sldId id="620" r:id="rId50"/>
    <p:sldId id="621" r:id="rId51"/>
    <p:sldId id="680" r:id="rId52"/>
    <p:sldId id="622" r:id="rId53"/>
    <p:sldId id="624" r:id="rId54"/>
    <p:sldId id="631" r:id="rId55"/>
    <p:sldId id="632" r:id="rId56"/>
    <p:sldId id="633" r:id="rId57"/>
    <p:sldId id="635" r:id="rId58"/>
    <p:sldId id="636" r:id="rId59"/>
    <p:sldId id="683" r:id="rId60"/>
    <p:sldId id="690" r:id="rId61"/>
    <p:sldId id="640" r:id="rId62"/>
    <p:sldId id="689" r:id="rId63"/>
    <p:sldId id="554" r:id="rId64"/>
    <p:sldId id="555" r:id="rId65"/>
  </p:sldIdLst>
  <p:sldSz cx="9144000" cy="6858000" type="screen4x3"/>
  <p:notesSz cx="6669088" cy="99282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Савенкова Марина Владиславовна" initials="СМВ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CC4F1"/>
    <a:srgbClr val="11735C"/>
    <a:srgbClr val="195364"/>
    <a:srgbClr val="8064A2"/>
    <a:srgbClr val="309FB2"/>
    <a:srgbClr val="19535D"/>
    <a:srgbClr val="1F6D7F"/>
    <a:srgbClr val="1953BD"/>
    <a:srgbClr val="0C2026"/>
    <a:srgbClr val="C9A6E4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18603FDC-E32A-4AB5-989C-0864C3EAD2B8}" styleName="Стиль из темы 2 - акцент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Стиль из темы 2 - акцент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775DCB02-9BB8-47FD-8907-85C794F793BA}" styleName="Стиль из темы 1 - акцент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74C1A8A3-306A-4EB7-A6B1-4F7E0EB9C5D6}" styleName="Средний стиль 3 - акцент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8EC20E35-A176-4012-BC5E-935CFFF8708E}" styleName="Средний стиль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FABFCF23-3B69-468F-B69F-88F6DE6A72F2}" styleName="Средний стиль 1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Светлый стиль 1 - акцент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8A107856-5554-42FB-B03E-39F5DBC370BA}" styleName="Средний стиль 4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397" autoAdjust="0"/>
    <p:restoredTop sz="93929" autoAdjust="0"/>
  </p:normalViewPr>
  <p:slideViewPr>
    <p:cSldViewPr snapToGrid="0">
      <p:cViewPr>
        <p:scale>
          <a:sx n="70" d="100"/>
          <a:sy n="70" d="100"/>
        </p:scale>
        <p:origin x="-1973" y="-54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2378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92" d="100"/>
          <a:sy n="92" d="100"/>
        </p:scale>
        <p:origin x="-3738" y="-126"/>
      </p:cViewPr>
      <p:guideLst>
        <p:guide orient="horz" pos="3126"/>
        <p:guide pos="2101"/>
      </p:guideLst>
    </p:cSldViewPr>
  </p:notesViewPr>
  <p:gridSpacing cx="184343675" cy="184343675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commentAuthors" Target="commentAuthor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0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1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2.xlsx"/></Relationships>
</file>

<file path=ppt/charts/_rels/chart1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Office_Excel13.xlsx"/></Relationships>
</file>

<file path=ppt/charts/_rels/chart1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_____Microsoft_Office_Excel14.xlsx"/></Relationships>
</file>

<file path=ppt/charts/_rels/chart15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package" Target="../embeddings/_____Microsoft_Office_Excel15.xlsx"/></Relationships>
</file>

<file path=ppt/charts/_rels/chart16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4.xml"/><Relationship Id="rId1" Type="http://schemas.openxmlformats.org/officeDocument/2006/relationships/package" Target="../embeddings/_____Microsoft_Office_Excel16.xlsx"/></Relationships>
</file>

<file path=ppt/charts/_rels/chart17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5.xml"/><Relationship Id="rId1" Type="http://schemas.openxmlformats.org/officeDocument/2006/relationships/package" Target="../embeddings/_____Microsoft_Office_Excel17.xlsx"/></Relationships>
</file>

<file path=ppt/charts/_rels/chart18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6.xml"/><Relationship Id="rId1" Type="http://schemas.openxmlformats.org/officeDocument/2006/relationships/package" Target="../embeddings/_____Microsoft_Office_Excel18.xlsx"/></Relationships>
</file>

<file path=ppt/charts/_rels/chart19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7.xml"/><Relationship Id="rId1" Type="http://schemas.openxmlformats.org/officeDocument/2006/relationships/package" Target="../embeddings/_____Microsoft_Office_Excel19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2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0.xlsx"/></Relationships>
</file>

<file path=ppt/charts/_rels/chart2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8.xml"/><Relationship Id="rId1" Type="http://schemas.openxmlformats.org/officeDocument/2006/relationships/package" Target="../embeddings/_____Microsoft_Office_Excel21.xlsx"/></Relationships>
</file>

<file path=ppt/charts/_rels/chart2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9.xml"/><Relationship Id="rId1" Type="http://schemas.openxmlformats.org/officeDocument/2006/relationships/package" Target="../embeddings/_____Microsoft_Office_Excel22.xlsx"/></Relationships>
</file>

<file path=ppt/charts/_rels/chart2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0.xml"/><Relationship Id="rId1" Type="http://schemas.openxmlformats.org/officeDocument/2006/relationships/package" Target="../embeddings/_____Microsoft_Office_Excel23.xlsx"/></Relationships>
</file>

<file path=ppt/charts/_rels/chart2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4.xlsx"/></Relationships>
</file>

<file path=ppt/charts/_rels/chart2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5.xlsx"/></Relationships>
</file>

<file path=ppt/charts/_rels/chart26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1.xml"/><Relationship Id="rId1" Type="http://schemas.openxmlformats.org/officeDocument/2006/relationships/package" Target="../embeddings/_____Microsoft_Office_Excel26.xlsx"/></Relationships>
</file>

<file path=ppt/charts/_rels/chart27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2.xml"/><Relationship Id="rId1" Type="http://schemas.openxmlformats.org/officeDocument/2006/relationships/package" Target="../embeddings/_____Microsoft_Office_Excel27.xlsx"/></Relationships>
</file>

<file path=ppt/charts/_rels/chart28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3.xml"/><Relationship Id="rId1" Type="http://schemas.openxmlformats.org/officeDocument/2006/relationships/package" Target="../embeddings/_____Microsoft_Office_Excel28.xlsx"/></Relationships>
</file>

<file path=ppt/charts/_rels/chart29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4.xml"/><Relationship Id="rId1" Type="http://schemas.openxmlformats.org/officeDocument/2006/relationships/package" Target="../embeddings/_____Microsoft_Office_Excel29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_rels/chart30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5.xml"/><Relationship Id="rId1" Type="http://schemas.openxmlformats.org/officeDocument/2006/relationships/package" Target="../embeddings/_____Microsoft_Office_Excel30.xlsx"/></Relationships>
</file>

<file path=ppt/charts/_rels/chart3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6.xml"/><Relationship Id="rId1" Type="http://schemas.openxmlformats.org/officeDocument/2006/relationships/package" Target="../embeddings/_____Microsoft_Office_Excel31.xlsx"/></Relationships>
</file>

<file path=ppt/charts/_rels/chart3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7.xml"/><Relationship Id="rId1" Type="http://schemas.openxmlformats.org/officeDocument/2006/relationships/package" Target="../embeddings/_____Microsoft_Office_Excel32.xlsx"/></Relationships>
</file>

<file path=ppt/charts/_rels/chart3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3.xlsx"/></Relationships>
</file>

<file path=ppt/charts/_rels/chart3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4.xlsx"/></Relationships>
</file>

<file path=ppt/charts/_rels/chart35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8.xml"/><Relationship Id="rId1" Type="http://schemas.openxmlformats.org/officeDocument/2006/relationships/package" Target="../embeddings/_____Microsoft_Office_Excel35.xlsx"/></Relationships>
</file>

<file path=ppt/charts/_rels/chart3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6.xlsx"/></Relationships>
</file>

<file path=ppt/charts/_rels/chart3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7.xlsx"/></Relationships>
</file>

<file path=ppt/charts/_rels/chart38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9.xml"/><Relationship Id="rId1" Type="http://schemas.openxmlformats.org/officeDocument/2006/relationships/package" Target="../embeddings/_____Microsoft_Office_Excel38.xlsx"/></Relationships>
</file>

<file path=ppt/charts/_rels/chart3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9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.xlsx"/></Relationships>
</file>

<file path=ppt/charts/_rels/chart40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0.xml"/><Relationship Id="rId1" Type="http://schemas.openxmlformats.org/officeDocument/2006/relationships/package" Target="../embeddings/_____Microsoft_Office_Excel40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2.7072750823307814E-2"/>
          <c:y val="0.10785143919192598"/>
          <c:w val="0.92554993523590467"/>
          <c:h val="0.5773788390643666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chemeClr val="accent5">
                <a:lumMod val="75000"/>
              </a:schemeClr>
            </a:solidFill>
          </c:spPr>
          <c:dLbls>
            <c:dLbl>
              <c:idx val="0"/>
              <c:layout>
                <c:manualLayout>
                  <c:x val="0"/>
                  <c:y val="7.212337525264428E-4"/>
                </c:manualLayout>
              </c:layout>
              <c:tx>
                <c:rich>
                  <a:bodyPr/>
                  <a:lstStyle/>
                  <a:p>
                    <a:r>
                      <a:rPr lang="en-US" dirty="0">
                        <a:latin typeface="Calibri" pitchFamily="34" charset="0"/>
                      </a:rPr>
                      <a:t>316,7</a:t>
                    </a:r>
                  </a:p>
                </c:rich>
              </c:tx>
              <c:showVal val="1"/>
            </c:dLbl>
            <c:txPr>
              <a:bodyPr/>
              <a:lstStyle/>
              <a:p>
                <a:pPr>
                  <a:defRPr sz="1200"/>
                </a:pPr>
                <a:endParaRPr lang="ru-RU"/>
              </a:p>
            </c:txPr>
            <c:showVal val="1"/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</c:numCache>
            </c:numRef>
          </c:cat>
          <c:val>
            <c:numRef>
              <c:f>Лист1!$B$2:$B$6</c:f>
              <c:numCache>
                <c:formatCode>0.0</c:formatCode>
                <c:ptCount val="5"/>
                <c:pt idx="0">
                  <c:v>312.8</c:v>
                </c:pt>
                <c:pt idx="1">
                  <c:v>315.89999999999969</c:v>
                </c:pt>
                <c:pt idx="2">
                  <c:v>313.5</c:v>
                </c:pt>
                <c:pt idx="3">
                  <c:v>312.3</c:v>
                </c:pt>
                <c:pt idx="4">
                  <c:v>310.2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cat>
            <c:numRef>
              <c:f>Лист1!$A$2:$A$6</c:f>
              <c:numCache>
                <c:formatCode>General</c:formatCode>
                <c:ptCount val="5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</c:numCache>
            </c:numRef>
          </c:cat>
          <c:val>
            <c:numRef>
              <c:f>Лист1!$C$2:$C$6</c:f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cat>
            <c:numRef>
              <c:f>Лист1!$A$2:$A$6</c:f>
              <c:numCache>
                <c:formatCode>General</c:formatCode>
                <c:ptCount val="5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</c:numCache>
            </c:numRef>
          </c:cat>
          <c:val>
            <c:numRef>
              <c:f>Лист1!$D$2:$D$6</c:f>
            </c:numRef>
          </c:val>
        </c:ser>
        <c:axId val="125806848"/>
        <c:axId val="125825024"/>
      </c:barChart>
      <c:catAx>
        <c:axId val="125806848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125825024"/>
        <c:crosses val="autoZero"/>
        <c:auto val="1"/>
        <c:lblAlgn val="ctr"/>
        <c:lblOffset val="100"/>
      </c:catAx>
      <c:valAx>
        <c:axId val="125825024"/>
        <c:scaling>
          <c:orientation val="minMax"/>
        </c:scaling>
        <c:delete val="1"/>
        <c:axPos val="l"/>
        <c:numFmt formatCode="0.0" sourceLinked="1"/>
        <c:tickLblPos val="none"/>
        <c:crossAx val="125806848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2.7072750823307411E-2"/>
          <c:y val="1.7460904117542093E-2"/>
          <c:w val="0.92554993523590467"/>
          <c:h val="0.7581594114558059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chemeClr val="accent5">
                <a:lumMod val="75000"/>
              </a:schemeClr>
            </a:solidFill>
          </c:spPr>
          <c:dLbls>
            <c:dLbl>
              <c:idx val="0"/>
              <c:layout>
                <c:manualLayout>
                  <c:x val="0"/>
                  <c:y val="7.212337525264416E-4"/>
                </c:manualLayout>
              </c:layout>
              <c:tx>
                <c:rich>
                  <a:bodyPr/>
                  <a:lstStyle/>
                  <a:p>
                    <a:r>
                      <a:rPr lang="en-US" dirty="0">
                        <a:latin typeface="Calibri" pitchFamily="34" charset="0"/>
                      </a:rPr>
                      <a:t>23 084</a:t>
                    </a:r>
                  </a:p>
                </c:rich>
              </c:tx>
              <c:showVal val="1"/>
            </c:dLbl>
            <c:txPr>
              <a:bodyPr/>
              <a:lstStyle/>
              <a:p>
                <a:pPr>
                  <a:defRPr sz="1200"/>
                </a:pPr>
                <a:endParaRPr lang="ru-RU"/>
              </a:p>
            </c:txPr>
            <c:showVal val="1"/>
          </c:dLbls>
          <c:cat>
            <c:strRef>
              <c:f>Лист1!$A$2:$A$6</c:f>
              <c:strCache>
                <c:ptCount val="5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</c:strCache>
            </c:strRef>
          </c:cat>
          <c:val>
            <c:numRef>
              <c:f>Лист1!$B$2:$B$6</c:f>
              <c:numCache>
                <c:formatCode>#,##0</c:formatCode>
                <c:ptCount val="5"/>
                <c:pt idx="0">
                  <c:v>26623</c:v>
                </c:pt>
                <c:pt idx="1">
                  <c:v>28077.9</c:v>
                </c:pt>
                <c:pt idx="2">
                  <c:v>30505</c:v>
                </c:pt>
                <c:pt idx="3">
                  <c:v>33807</c:v>
                </c:pt>
                <c:pt idx="4">
                  <c:v>36874.300000000003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cat>
            <c:strRef>
              <c:f>Лист1!$A$2:$A$6</c:f>
              <c:strCache>
                <c:ptCount val="5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</c:strCache>
            </c:strRef>
          </c:cat>
          <c:val>
            <c:numRef>
              <c:f>Лист1!$C$2:$C$6</c:f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cat>
            <c:strRef>
              <c:f>Лист1!$A$2:$A$6</c:f>
              <c:strCache>
                <c:ptCount val="5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</c:strCache>
            </c:strRef>
          </c:cat>
          <c:val>
            <c:numRef>
              <c:f>Лист1!$D$2:$D$6</c:f>
            </c:numRef>
          </c:val>
        </c:ser>
        <c:axId val="130188032"/>
        <c:axId val="130189568"/>
      </c:barChart>
      <c:catAx>
        <c:axId val="130188032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130189568"/>
        <c:crosses val="autoZero"/>
        <c:auto val="1"/>
        <c:lblAlgn val="ctr"/>
        <c:lblOffset val="100"/>
      </c:catAx>
      <c:valAx>
        <c:axId val="130189568"/>
        <c:scaling>
          <c:orientation val="minMax"/>
        </c:scaling>
        <c:delete val="1"/>
        <c:axPos val="l"/>
        <c:numFmt formatCode="#,##0" sourceLinked="1"/>
        <c:tickLblPos val="none"/>
        <c:crossAx val="130188032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7"/>
  <c:chart>
    <c:autoTitleDeleted val="1"/>
    <c:plotArea>
      <c:layout>
        <c:manualLayout>
          <c:layoutTarget val="inner"/>
          <c:xMode val="edge"/>
          <c:yMode val="edge"/>
          <c:x val="2.0321032373678181E-2"/>
          <c:y val="0.10177313946581411"/>
          <c:w val="0.77769737399233474"/>
          <c:h val="0.87192172238681642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rgbClr val="FAB4D4"/>
            </a:solidFill>
          </c:spPr>
          <c:dPt>
            <c:idx val="0"/>
            <c:spPr>
              <a:solidFill>
                <a:srgbClr val="FCC4F1"/>
              </a:solidFill>
            </c:spPr>
          </c:dPt>
          <c:dPt>
            <c:idx val="1"/>
            <c:spPr>
              <a:solidFill>
                <a:srgbClr val="F797DC"/>
              </a:solidFill>
            </c:spPr>
          </c:dPt>
          <c:dPt>
            <c:idx val="2"/>
            <c:spPr>
              <a:solidFill>
                <a:schemeClr val="accent5">
                  <a:lumMod val="60000"/>
                  <a:lumOff val="40000"/>
                </a:schemeClr>
              </a:solidFill>
            </c:spPr>
          </c:dPt>
          <c:dLbls>
            <c:showPercent val="1"/>
            <c:showLeaderLines val="1"/>
          </c:dLbls>
          <c:cat>
            <c:strRef>
              <c:f>Лист1!$A$2:$A$4</c:f>
              <c:strCache>
                <c:ptCount val="3"/>
                <c:pt idx="0">
                  <c:v>НАЛОГОВЫЕ ДОХОДЫ</c:v>
                </c:pt>
                <c:pt idx="1">
                  <c:v>НЕНАЛОГОВЫЕ ДОХОДЫ</c:v>
                </c:pt>
                <c:pt idx="2">
                  <c:v>БЕЗВОЗМЕЗДНЫЕ ПОСТУПЛЕНИЯ</c:v>
                </c:pt>
              </c:strCache>
            </c:strRef>
          </c:cat>
          <c:val>
            <c:numRef>
              <c:f>Лист1!$B$2:$B$4</c:f>
              <c:numCache>
                <c:formatCode>#,##0.0</c:formatCode>
                <c:ptCount val="3"/>
                <c:pt idx="0" formatCode="#,##0">
                  <c:v>7603000</c:v>
                </c:pt>
                <c:pt idx="1">
                  <c:v>1395839</c:v>
                </c:pt>
                <c:pt idx="2">
                  <c:v>21618497</c:v>
                </c:pt>
              </c:numCache>
            </c:numRef>
          </c:val>
        </c:ser>
        <c:firstSliceAng val="0"/>
        <c:holeSize val="50"/>
      </c:doughnutChart>
    </c:plotArea>
    <c:plotVisOnly val="1"/>
  </c:chart>
  <c:txPr>
    <a:bodyPr/>
    <a:lstStyle/>
    <a:p>
      <a:pPr marL="0" lvl="0" algn="ctr" defTabSz="914400" rtl="0" eaLnBrk="1" fontAlgn="base" latinLnBrk="0" hangingPunct="1">
        <a:spcBef>
          <a:spcPct val="0"/>
        </a:spcBef>
        <a:spcAft>
          <a:spcPct val="0"/>
        </a:spcAft>
        <a:defRPr lang="ru-RU" sz="2400" b="1" kern="1200" dirty="0" smtClean="0">
          <a:solidFill>
            <a:schemeClr val="tx2"/>
          </a:solidFill>
          <a:latin typeface="+mj-lt"/>
          <a:ea typeface="Tahoma" pitchFamily="34" charset="0"/>
          <a:cs typeface="Tahoma" pitchFamily="34" charset="0"/>
        </a:defRPr>
      </a:pPr>
      <a:endParaRPr lang="ru-RU"/>
    </a:p>
  </c:txPr>
  <c:externalData r:id="rId1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1.0723782974275578E-2"/>
          <c:y val="2.6306958708431888E-2"/>
          <c:w val="0.65955668194815797"/>
          <c:h val="0.77682205034090224"/>
        </c:manualLayout>
      </c:layout>
      <c:bar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Налоговые и неналоговые доходы</c:v>
                </c:pt>
              </c:strCache>
            </c:strRef>
          </c:tx>
          <c:spPr>
            <a:solidFill>
              <a:srgbClr val="FCC4F1"/>
            </a:solidFill>
          </c:spPr>
          <c:dLbls>
            <c:txPr>
              <a:bodyPr/>
              <a:lstStyle/>
              <a:p>
                <a:pPr>
                  <a:defRPr sz="2200" b="0">
                    <a:latin typeface="+mn-lt"/>
                    <a:ea typeface="Tahoma" pitchFamily="34" charset="0"/>
                    <a:cs typeface="Tahoma" pitchFamily="34" charset="0"/>
                  </a:defRPr>
                </a:pPr>
                <a:endParaRPr lang="ru-RU"/>
              </a:p>
            </c:txPr>
            <c:showVal val="1"/>
          </c:dLbls>
          <c:cat>
            <c:strRef>
              <c:f>Лист1!$A$2:$A$4</c:f>
              <c:strCache>
                <c:ptCount val="3"/>
                <c:pt idx="0">
                  <c:v>2023 год</c:v>
                </c:pt>
                <c:pt idx="1">
                  <c:v>2024 год</c:v>
                </c:pt>
                <c:pt idx="2">
                  <c:v>2025 год</c:v>
                </c:pt>
              </c:strCache>
            </c:strRef>
          </c:cat>
          <c:val>
            <c:numRef>
              <c:f>Лист1!$B$2:$B$4</c:f>
              <c:numCache>
                <c:formatCode>#,##0</c:formatCode>
                <c:ptCount val="3"/>
                <c:pt idx="0">
                  <c:v>8999</c:v>
                </c:pt>
                <c:pt idx="1">
                  <c:v>9322</c:v>
                </c:pt>
                <c:pt idx="2">
                  <c:v>9700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Безвозмездные поступления</c:v>
                </c:pt>
              </c:strCache>
            </c:strRef>
          </c:tx>
          <c:spPr>
            <a:solidFill>
              <a:schemeClr val="accent5">
                <a:lumMod val="60000"/>
                <a:lumOff val="40000"/>
              </a:schemeClr>
            </a:solidFill>
          </c:spPr>
          <c:dLbls>
            <c:txPr>
              <a:bodyPr/>
              <a:lstStyle/>
              <a:p>
                <a:pPr>
                  <a:defRPr sz="2200" b="0">
                    <a:latin typeface="+mj-lt"/>
                    <a:ea typeface="Tahoma" pitchFamily="34" charset="0"/>
                    <a:cs typeface="Tahoma" pitchFamily="34" charset="0"/>
                  </a:defRPr>
                </a:pPr>
                <a:endParaRPr lang="ru-RU"/>
              </a:p>
            </c:txPr>
            <c:showVal val="1"/>
          </c:dLbls>
          <c:cat>
            <c:strRef>
              <c:f>Лист1!$A$2:$A$4</c:f>
              <c:strCache>
                <c:ptCount val="3"/>
                <c:pt idx="0">
                  <c:v>2023 год</c:v>
                </c:pt>
                <c:pt idx="1">
                  <c:v>2024 год</c:v>
                </c:pt>
                <c:pt idx="2">
                  <c:v>2025 год</c:v>
                </c:pt>
              </c:strCache>
            </c:strRef>
          </c:cat>
          <c:val>
            <c:numRef>
              <c:f>Лист1!$C$2:$C$4</c:f>
              <c:numCache>
                <c:formatCode>#,##0</c:formatCode>
                <c:ptCount val="3"/>
                <c:pt idx="0">
                  <c:v>21618</c:v>
                </c:pt>
                <c:pt idx="1">
                  <c:v>15249</c:v>
                </c:pt>
                <c:pt idx="2">
                  <c:v>12751</c:v>
                </c:pt>
              </c:numCache>
            </c:numRef>
          </c:val>
        </c:ser>
        <c:gapWidth val="55"/>
        <c:overlap val="100"/>
        <c:axId val="163576448"/>
        <c:axId val="163606912"/>
      </c:barChart>
      <c:catAx>
        <c:axId val="163576448"/>
        <c:scaling>
          <c:orientation val="minMax"/>
        </c:scaling>
        <c:axPos val="b"/>
        <c:majorTickMark val="none"/>
        <c:tickLblPos val="nextTo"/>
        <c:txPr>
          <a:bodyPr/>
          <a:lstStyle/>
          <a:p>
            <a:pPr>
              <a:defRPr sz="2200" b="0">
                <a:latin typeface="+mj-lt"/>
                <a:ea typeface="Tahoma" pitchFamily="34" charset="0"/>
                <a:cs typeface="Tahoma" pitchFamily="34" charset="0"/>
              </a:defRPr>
            </a:pPr>
            <a:endParaRPr lang="ru-RU"/>
          </a:p>
        </c:txPr>
        <c:crossAx val="163606912"/>
        <c:crosses val="autoZero"/>
        <c:auto val="1"/>
        <c:lblAlgn val="ctr"/>
        <c:lblOffset val="100"/>
      </c:catAx>
      <c:valAx>
        <c:axId val="163606912"/>
        <c:scaling>
          <c:orientation val="minMax"/>
        </c:scaling>
        <c:axPos val="l"/>
        <c:numFmt formatCode="#,##0" sourceLinked="1"/>
        <c:majorTickMark val="none"/>
        <c:tickLblPos val="none"/>
        <c:spPr>
          <a:ln>
            <a:noFill/>
          </a:ln>
        </c:spPr>
        <c:crossAx val="163576448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67181243391876533"/>
          <c:y val="0.14886628254533957"/>
          <c:w val="0.30827196912902166"/>
          <c:h val="0.77265712776798168"/>
        </c:manualLayout>
      </c:layout>
      <c:overlay val="1"/>
      <c:txPr>
        <a:bodyPr/>
        <a:lstStyle/>
        <a:p>
          <a:pPr>
            <a:defRPr sz="1800">
              <a:latin typeface="+mj-lt"/>
              <a:ea typeface="Tahoma" pitchFamily="34" charset="0"/>
              <a:cs typeface="Tahoma" pitchFamily="34" charset="0"/>
            </a:defRPr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31"/>
  <c:chart>
    <c:autoTitleDeleted val="1"/>
    <c:plotArea>
      <c:layout>
        <c:manualLayout>
          <c:layoutTarget val="inner"/>
          <c:xMode val="edge"/>
          <c:yMode val="edge"/>
          <c:x val="2.7978141317631391E-2"/>
          <c:y val="0.18852145088562"/>
          <c:w val="0.8770493607778147"/>
          <c:h val="0.69112810925190238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scene3d>
              <a:camera prst="orthographicFront"/>
              <a:lightRig rig="threePt" dir="t">
                <a:rot lat="0" lon="0" rev="1200000"/>
              </a:lightRig>
            </a:scene3d>
            <a:sp3d/>
          </c:spPr>
          <c:dPt>
            <c:idx val="0"/>
            <c:spPr>
              <a:solidFill>
                <a:srgbClr val="C0E399"/>
              </a:solidFill>
              <a:scene3d>
                <a:camera prst="orthographicFront"/>
                <a:lightRig rig="threePt" dir="t">
                  <a:rot lat="0" lon="0" rev="1200000"/>
                </a:lightRig>
              </a:scene3d>
              <a:sp3d/>
            </c:spPr>
          </c:dPt>
          <c:dPt>
            <c:idx val="1"/>
            <c:spPr>
              <a:solidFill>
                <a:schemeClr val="accent5">
                  <a:lumMod val="20000"/>
                  <a:lumOff val="80000"/>
                </a:schemeClr>
              </a:solidFill>
              <a:scene3d>
                <a:camera prst="orthographicFront"/>
                <a:lightRig rig="threePt" dir="t">
                  <a:rot lat="0" lon="0" rev="1200000"/>
                </a:lightRig>
              </a:scene3d>
              <a:sp3d/>
            </c:spPr>
          </c:dPt>
          <c:dPt>
            <c:idx val="2"/>
            <c:spPr>
              <a:solidFill>
                <a:schemeClr val="accent5">
                  <a:lumMod val="40000"/>
                  <a:lumOff val="60000"/>
                </a:schemeClr>
              </a:solidFill>
              <a:scene3d>
                <a:camera prst="orthographicFront"/>
                <a:lightRig rig="threePt" dir="t">
                  <a:rot lat="0" lon="0" rev="1200000"/>
                </a:lightRig>
              </a:scene3d>
              <a:sp3d/>
            </c:spPr>
          </c:dPt>
          <c:dPt>
            <c:idx val="3"/>
            <c:spPr>
              <a:solidFill>
                <a:srgbClr val="FCC4F1"/>
              </a:solidFill>
              <a:scene3d>
                <a:camera prst="orthographicFront"/>
                <a:lightRig rig="threePt" dir="t">
                  <a:rot lat="0" lon="0" rev="1200000"/>
                </a:lightRig>
              </a:scene3d>
              <a:sp3d/>
            </c:spPr>
          </c:dPt>
          <c:dPt>
            <c:idx val="4"/>
            <c:spPr>
              <a:solidFill>
                <a:schemeClr val="accent5">
                  <a:lumMod val="60000"/>
                  <a:lumOff val="40000"/>
                </a:schemeClr>
              </a:solidFill>
              <a:scene3d>
                <a:camera prst="orthographicFront"/>
                <a:lightRig rig="threePt" dir="t">
                  <a:rot lat="0" lon="0" rev="1200000"/>
                </a:lightRig>
              </a:scene3d>
              <a:sp3d/>
            </c:spPr>
          </c:dPt>
          <c:dLbls>
            <c:dLbl>
              <c:idx val="0"/>
              <c:layout>
                <c:manualLayout>
                  <c:x val="-0.10268859015664926"/>
                  <c:y val="-0.20356157008195672"/>
                </c:manualLayout>
              </c:layout>
              <c:tx>
                <c:rich>
                  <a:bodyPr/>
                  <a:lstStyle/>
                  <a:p>
                    <a:r>
                      <a:rPr lang="en-US" dirty="0">
                        <a:latin typeface="Calibri" pitchFamily="34" charset="0"/>
                      </a:rPr>
                      <a:t>2%</a:t>
                    </a:r>
                  </a:p>
                </c:rich>
              </c:tx>
              <c:showPercent val="1"/>
            </c:dLbl>
            <c:dLbl>
              <c:idx val="1"/>
              <c:layout>
                <c:manualLayout>
                  <c:x val="0.12962021313871067"/>
                  <c:y val="-0.21121670241768392"/>
                </c:manualLayout>
              </c:layout>
              <c:tx>
                <c:rich>
                  <a:bodyPr/>
                  <a:lstStyle/>
                  <a:p>
                    <a:r>
                      <a:rPr lang="en-US" dirty="0">
                        <a:latin typeface="Calibri" pitchFamily="34" charset="0"/>
                      </a:rPr>
                      <a:t>3%</a:t>
                    </a:r>
                  </a:p>
                </c:rich>
              </c:tx>
              <c:showPercent val="1"/>
            </c:dLbl>
            <c:dLbl>
              <c:idx val="2"/>
              <c:layout>
                <c:manualLayout>
                  <c:x val="7.3611479066428833E-3"/>
                  <c:y val="-8.4385922931641266E-3"/>
                </c:manualLayout>
              </c:layout>
              <c:tx>
                <c:rich>
                  <a:bodyPr/>
                  <a:lstStyle/>
                  <a:p>
                    <a:r>
                      <a:rPr lang="en-US" dirty="0">
                        <a:latin typeface="Calibri" pitchFamily="34" charset="0"/>
                      </a:rPr>
                      <a:t>11%</a:t>
                    </a:r>
                  </a:p>
                </c:rich>
              </c:tx>
              <c:showPercent val="1"/>
            </c:dLbl>
            <c:dLbl>
              <c:idx val="3"/>
              <c:layout>
                <c:manualLayout>
                  <c:x val="1.1267978771589481E-2"/>
                  <c:y val="-1.9622819686702098E-2"/>
                </c:manualLayout>
              </c:layout>
              <c:tx>
                <c:rich>
                  <a:bodyPr/>
                  <a:lstStyle/>
                  <a:p>
                    <a:r>
                      <a:rPr lang="en-US" dirty="0">
                        <a:latin typeface="Calibri" pitchFamily="34" charset="0"/>
                      </a:rPr>
                      <a:t>21%</a:t>
                    </a:r>
                  </a:p>
                </c:rich>
              </c:tx>
              <c:showPercent val="1"/>
            </c:dLbl>
            <c:txPr>
              <a:bodyPr/>
              <a:lstStyle/>
              <a:p>
                <a:pPr>
                  <a:defRPr b="0">
                    <a:latin typeface="Tahoma" pitchFamily="34" charset="0"/>
                    <a:ea typeface="Tahoma" pitchFamily="34" charset="0"/>
                    <a:cs typeface="Tahoma" pitchFamily="34" charset="0"/>
                  </a:defRPr>
                </a:pPr>
                <a:endParaRPr lang="ru-RU"/>
              </a:p>
            </c:txPr>
            <c:showPercent val="1"/>
            <c:showLeaderLines val="1"/>
          </c:dLbls>
          <c:cat>
            <c:strRef>
              <c:f>Лист1!$A$2:$A$6</c:f>
              <c:strCache>
                <c:ptCount val="5"/>
                <c:pt idx="0">
                  <c:v>Госпошлина</c:v>
                </c:pt>
                <c:pt idx="1">
                  <c:v>Прочие доходы</c:v>
                </c:pt>
                <c:pt idx="2">
                  <c:v>Совокупные налоги</c:v>
                </c:pt>
                <c:pt idx="3">
                  <c:v>Земельный налог</c:v>
                </c:pt>
                <c:pt idx="4">
                  <c:v>НДФЛ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103</c:v>
                </c:pt>
                <c:pt idx="1">
                  <c:v>224</c:v>
                </c:pt>
                <c:pt idx="2">
                  <c:v>941</c:v>
                </c:pt>
                <c:pt idx="3">
                  <c:v>1285</c:v>
                </c:pt>
                <c:pt idx="4">
                  <c:v>5050</c:v>
                </c:pt>
              </c:numCache>
            </c:numRef>
          </c:val>
        </c:ser>
        <c:firstSliceAng val="0"/>
        <c:holeSize val="50"/>
      </c:doughnutChart>
    </c:plotArea>
    <c:plotVisOnly val="1"/>
  </c:chart>
  <c:txPr>
    <a:bodyPr/>
    <a:lstStyle/>
    <a:p>
      <a:pPr>
        <a:defRPr sz="1800" b="1"/>
      </a:pPr>
      <a:endParaRPr lang="ru-RU"/>
    </a:p>
  </c:txPr>
  <c:externalData r:id="rId1"/>
  <c:userShapes r:id="rId2"/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34"/>
  <c:chart>
    <c:autoTitleDeleted val="1"/>
    <c:view3D>
      <c:rotX val="0"/>
      <c:rotY val="0"/>
      <c:depthPercent val="70"/>
      <c:rAngAx val="1"/>
    </c:view3D>
    <c:sideWall>
      <c:spPr>
        <a:noFill/>
        <a:ln w="25400">
          <a:noFill/>
        </a:ln>
      </c:spPr>
    </c:sideWall>
    <c:backWall>
      <c:spPr>
        <a:noFill/>
        <a:ln w="25400">
          <a:noFill/>
        </a:ln>
      </c:spPr>
    </c:backWall>
    <c:plotArea>
      <c:layout>
        <c:manualLayout>
          <c:layoutTarget val="inner"/>
          <c:xMode val="edge"/>
          <c:yMode val="edge"/>
          <c:x val="1.6101057641896541E-2"/>
          <c:y val="3.5909378124652856E-2"/>
          <c:w val="0.97718377180727956"/>
          <c:h val="0.47441950894346413"/>
        </c:manualLayout>
      </c:layout>
      <c:bar3DChart>
        <c:barDir val="col"/>
        <c:grouping val="clustered"/>
        <c:ser>
          <c:idx val="0"/>
          <c:order val="0"/>
          <c:tx>
            <c:strRef>
              <c:f>Лист1!$A$2</c:f>
              <c:strCache>
                <c:ptCount val="1"/>
                <c:pt idx="0">
                  <c:v>НДФЛ</c:v>
                </c:pt>
              </c:strCache>
            </c:strRef>
          </c:tx>
          <c:spPr>
            <a:solidFill>
              <a:schemeClr val="accent5">
                <a:lumMod val="75000"/>
              </a:schemeClr>
            </a:solidFill>
            <a:ln w="9525" cap="flat" cmpd="sng" algn="ctr">
              <a:solidFill>
                <a:schemeClr val="accent5">
                  <a:shade val="95000"/>
                  <a:satMod val="105000"/>
                </a:schemeClr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contourClr>
                <a:srgbClr val="000000"/>
              </a:contourClr>
            </a:sp3d>
          </c:spPr>
          <c:dLbls>
            <c:dLbl>
              <c:idx val="0"/>
              <c:layout>
                <c:manualLayout>
                  <c:x val="-1.4575974570318767E-3"/>
                  <c:y val="5.5129560668872236E-2"/>
                </c:manualLayout>
              </c:layout>
              <c:showVal val="1"/>
            </c:dLbl>
            <c:dLbl>
              <c:idx val="1"/>
              <c:layout>
                <c:manualLayout>
                  <c:x val="-2.9151949140637265E-3"/>
                  <c:y val="5.5129560668872236E-2"/>
                </c:manualLayout>
              </c:layout>
              <c:showVal val="1"/>
            </c:dLbl>
            <c:dLbl>
              <c:idx val="2"/>
              <c:layout>
                <c:manualLayout>
                  <c:x val="1.4575974570318632E-3"/>
                  <c:y val="5.5129560668872236E-2"/>
                </c:manualLayout>
              </c:layout>
              <c:showVal val="1"/>
            </c:dLbl>
            <c:txPr>
              <a:bodyPr/>
              <a:lstStyle/>
              <a:p>
                <a:pPr algn="ctr">
                  <a:defRPr lang="ru-RU" sz="2400" b="0" i="0" u="none" strike="noStrike" kern="1200" baseline="0">
                    <a:solidFill>
                      <a:prstClr val="black"/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defRPr>
                </a:pPr>
                <a:endParaRPr lang="ru-RU"/>
              </a:p>
            </c:txPr>
            <c:showVal val="1"/>
          </c:dLbls>
          <c:cat>
            <c:strRef>
              <c:f>Лист1!$B$1:$D$1</c:f>
              <c:strCache>
                <c:ptCount val="3"/>
                <c:pt idx="0">
                  <c:v>2023 год</c:v>
                </c:pt>
                <c:pt idx="1">
                  <c:v>2024 год</c:v>
                </c:pt>
                <c:pt idx="2">
                  <c:v>2025 год</c:v>
                </c:pt>
              </c:strCache>
            </c:strRef>
          </c:cat>
          <c:val>
            <c:numRef>
              <c:f>Лист1!$B$2:$D$2</c:f>
              <c:numCache>
                <c:formatCode>#,##0</c:formatCode>
                <c:ptCount val="3"/>
                <c:pt idx="0">
                  <c:v>5050</c:v>
                </c:pt>
                <c:pt idx="1">
                  <c:v>5200</c:v>
                </c:pt>
                <c:pt idx="2">
                  <c:v>5480</c:v>
                </c:pt>
              </c:numCache>
            </c:numRef>
          </c:val>
        </c:ser>
        <c:ser>
          <c:idx val="1"/>
          <c:order val="1"/>
          <c:tx>
            <c:strRef>
              <c:f>Лист1!$A$3</c:f>
              <c:strCache>
                <c:ptCount val="1"/>
                <c:pt idx="0">
                  <c:v>земельный налог</c:v>
                </c:pt>
              </c:strCache>
            </c:strRef>
          </c:tx>
          <c:spPr>
            <a:solidFill>
              <a:srgbClr val="FCC4F1"/>
            </a:solidFill>
            <a:ln w="9525" cap="flat" cmpd="sng" algn="ctr">
              <a:solidFill>
                <a:schemeClr val="accent2">
                  <a:shade val="95000"/>
                  <a:satMod val="105000"/>
                </a:schemeClr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contourClr>
                <a:srgbClr val="000000"/>
              </a:contourClr>
            </a:sp3d>
          </c:spPr>
          <c:dLbls>
            <c:delete val="1"/>
          </c:dLbls>
          <c:cat>
            <c:strRef>
              <c:f>Лист1!$B$1:$D$1</c:f>
              <c:strCache>
                <c:ptCount val="3"/>
                <c:pt idx="0">
                  <c:v>2023 год</c:v>
                </c:pt>
                <c:pt idx="1">
                  <c:v>2024 год</c:v>
                </c:pt>
                <c:pt idx="2">
                  <c:v>2025 год</c:v>
                </c:pt>
              </c:strCache>
            </c:strRef>
          </c:cat>
          <c:val>
            <c:numRef>
              <c:f>Лист1!$B$3:$D$3</c:f>
              <c:numCache>
                <c:formatCode>#,##0</c:formatCode>
                <c:ptCount val="3"/>
                <c:pt idx="0">
                  <c:v>350</c:v>
                </c:pt>
                <c:pt idx="1">
                  <c:v>358</c:v>
                </c:pt>
                <c:pt idx="2" formatCode="0">
                  <c:v>361</c:v>
                </c:pt>
              </c:numCache>
            </c:numRef>
          </c:val>
        </c:ser>
        <c:dLbls>
          <c:showVal val="1"/>
        </c:dLbls>
        <c:shape val="box"/>
        <c:axId val="165893632"/>
        <c:axId val="165895168"/>
        <c:axId val="0"/>
      </c:bar3DChart>
      <c:dateAx>
        <c:axId val="165893632"/>
        <c:scaling>
          <c:orientation val="minMax"/>
        </c:scaling>
        <c:axPos val="b"/>
        <c:numFmt formatCode="General" sourceLinked="0"/>
        <c:majorTickMark val="none"/>
        <c:tickLblPos val="nextTo"/>
        <c:txPr>
          <a:bodyPr/>
          <a:lstStyle/>
          <a:p>
            <a:pPr>
              <a:defRPr sz="1600" b="1">
                <a:latin typeface="Tahoma" pitchFamily="34" charset="0"/>
                <a:ea typeface="Tahoma" pitchFamily="34" charset="0"/>
                <a:cs typeface="Tahoma" pitchFamily="34" charset="0"/>
              </a:defRPr>
            </a:pPr>
            <a:endParaRPr lang="ru-RU"/>
          </a:p>
        </c:txPr>
        <c:crossAx val="165895168"/>
        <c:crosses val="autoZero"/>
        <c:lblOffset val="100"/>
        <c:baseTimeUnit val="days"/>
      </c:dateAx>
      <c:valAx>
        <c:axId val="165895168"/>
        <c:scaling>
          <c:orientation val="minMax"/>
          <c:max val="1350"/>
          <c:min val="0"/>
        </c:scaling>
        <c:delete val="1"/>
        <c:axPos val="l"/>
        <c:numFmt formatCode="#,##0" sourceLinked="1"/>
        <c:majorTickMark val="none"/>
        <c:tickLblPos val="none"/>
        <c:crossAx val="165893632"/>
        <c:crosses val="autoZero"/>
        <c:crossBetween val="between"/>
      </c:valAx>
      <c:spPr>
        <a:ln w="25400">
          <a:noFill/>
        </a:ln>
      </c:spPr>
    </c:plotArea>
    <c:plotVisOnly val="1"/>
    <c:dispBlanksAs val="gap"/>
  </c:chart>
  <c:spPr>
    <a:noFill/>
    <a:ln>
      <a:noFill/>
    </a:ln>
  </c:spPr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26"/>
  <c:chart>
    <c:autoTitleDeleted val="1"/>
    <c:view3D>
      <c:rotX val="0"/>
      <c:rotY val="0"/>
      <c:depthPercent val="70"/>
      <c:rAngAx val="1"/>
    </c:view3D>
    <c:floor>
      <c:spPr>
        <a:solidFill>
          <a:schemeClr val="accent6">
            <a:lumMod val="40000"/>
            <a:lumOff val="60000"/>
          </a:schemeClr>
        </a:solidFill>
      </c:spPr>
    </c:floor>
    <c:plotArea>
      <c:layout>
        <c:manualLayout>
          <c:layoutTarget val="inner"/>
          <c:xMode val="edge"/>
          <c:yMode val="edge"/>
          <c:x val="6.7152902712024004E-3"/>
          <c:y val="1.4018277835752455E-3"/>
          <c:w val="0.99328476302316016"/>
          <c:h val="0.69597383916406963"/>
        </c:manualLayout>
      </c:layout>
      <c:bar3DChart>
        <c:barDir val="col"/>
        <c:grouping val="clustered"/>
        <c:ser>
          <c:idx val="0"/>
          <c:order val="0"/>
          <c:tx>
            <c:strRef>
              <c:f>Лист1!$A$4</c:f>
              <c:strCache>
                <c:ptCount val="1"/>
                <c:pt idx="0">
                  <c:v>ЕСХН</c:v>
                </c:pt>
              </c:strCache>
            </c:strRef>
          </c:tx>
          <c:spPr>
            <a:gradFill rotWithShape="1">
              <a:gsLst>
                <a:gs pos="0">
                  <a:schemeClr val="accent4">
                    <a:tint val="50000"/>
                    <a:satMod val="300000"/>
                  </a:schemeClr>
                </a:gs>
                <a:gs pos="35000">
                  <a:schemeClr val="accent4">
                    <a:tint val="37000"/>
                    <a:satMod val="300000"/>
                  </a:schemeClr>
                </a:gs>
                <a:gs pos="100000">
                  <a:schemeClr val="accent4">
                    <a:tint val="15000"/>
                    <a:satMod val="350000"/>
                  </a:schemeClr>
                </a:gs>
              </a:gsLst>
              <a:lin ang="16200000" scaled="1"/>
            </a:gradFill>
            <a:ln w="9525" cap="flat" cmpd="sng" algn="ctr">
              <a:solidFill>
                <a:schemeClr val="accent4">
                  <a:shade val="95000"/>
                  <a:satMod val="105000"/>
                </a:schemeClr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c:spPr>
          <c:dLbls>
            <c:txPr>
              <a:bodyPr/>
              <a:lstStyle/>
              <a:p>
                <a:pPr algn="ctr">
                  <a:defRPr lang="ru-RU" sz="2400" b="0" i="0" u="none" strike="noStrike" kern="1200" baseline="0">
                    <a:solidFill>
                      <a:prstClr val="black"/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defRPr>
                </a:pPr>
                <a:endParaRPr lang="ru-RU"/>
              </a:p>
            </c:txPr>
            <c:showVal val="1"/>
          </c:dLbls>
          <c:cat>
            <c:strRef>
              <c:f>Лист1!$B$1:$D$1</c:f>
              <c:strCache>
                <c:ptCount val="3"/>
                <c:pt idx="0">
                  <c:v>2023 год</c:v>
                </c:pt>
                <c:pt idx="1">
                  <c:v>2024 год</c:v>
                </c:pt>
                <c:pt idx="2">
                  <c:v>2025 год</c:v>
                </c:pt>
              </c:strCache>
            </c:strRef>
          </c:cat>
          <c:val>
            <c:numRef>
              <c:f>Лист1!$B$4:$D$4</c:f>
              <c:numCache>
                <c:formatCode>#,##0</c:formatCode>
                <c:ptCount val="3"/>
                <c:pt idx="0">
                  <c:v>14</c:v>
                </c:pt>
                <c:pt idx="1">
                  <c:v>15</c:v>
                </c:pt>
                <c:pt idx="2" formatCode="0">
                  <c:v>15</c:v>
                </c:pt>
              </c:numCache>
            </c:numRef>
          </c:val>
        </c:ser>
        <c:ser>
          <c:idx val="1"/>
          <c:order val="1"/>
          <c:tx>
            <c:strRef>
              <c:f>Лист1!$A$3</c:f>
              <c:strCache>
                <c:ptCount val="1"/>
                <c:pt idx="0">
                  <c:v>УСН</c:v>
                </c:pt>
              </c:strCache>
            </c:strRef>
          </c:tx>
          <c:spPr>
            <a:solidFill>
              <a:schemeClr val="accent5">
                <a:lumMod val="60000"/>
                <a:lumOff val="40000"/>
              </a:schemeClr>
            </a:solidFill>
            <a:ln w="9525" cap="flat" cmpd="sng" algn="ctr">
              <a:solidFill>
                <a:schemeClr val="accent6">
                  <a:shade val="95000"/>
                  <a:satMod val="105000"/>
                </a:schemeClr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  <a:scene3d>
              <a:camera prst="orthographicFront"/>
              <a:lightRig rig="threePt" dir="t">
                <a:rot lat="0" lon="0" rev="1200000"/>
              </a:lightRig>
            </a:scene3d>
            <a:sp3d>
              <a:contourClr>
                <a:srgbClr val="000000"/>
              </a:contourClr>
            </a:sp3d>
          </c:spPr>
          <c:dLbls>
            <c:dLbl>
              <c:idx val="0"/>
              <c:layout>
                <c:manualLayout>
                  <c:x val="0"/>
                  <c:y val="0.10843373493975918"/>
                </c:manualLayout>
              </c:layout>
              <c:showVal val="1"/>
            </c:dLbl>
            <c:dLbl>
              <c:idx val="1"/>
              <c:layout>
                <c:manualLayout>
                  <c:x val="5.4342851647172475E-17"/>
                  <c:y val="8.8353413654618476E-2"/>
                </c:manualLayout>
              </c:layout>
              <c:showVal val="1"/>
            </c:dLbl>
            <c:dLbl>
              <c:idx val="2"/>
              <c:layout>
                <c:manualLayout>
                  <c:x val="-1.4820948932844984E-3"/>
                  <c:y val="8.8353413654618476E-2"/>
                </c:manualLayout>
              </c:layout>
              <c:showVal val="1"/>
            </c:dLbl>
            <c:txPr>
              <a:bodyPr/>
              <a:lstStyle/>
              <a:p>
                <a:pPr algn="ctr">
                  <a:defRPr lang="ru-RU" sz="2400" b="0" i="0" u="none" strike="noStrike" kern="1200" baseline="0">
                    <a:solidFill>
                      <a:prstClr val="black"/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defRPr>
                </a:pPr>
                <a:endParaRPr lang="ru-RU"/>
              </a:p>
            </c:txPr>
            <c:showVal val="1"/>
          </c:dLbls>
          <c:cat>
            <c:strRef>
              <c:f>Лист1!$B$1:$D$1</c:f>
              <c:strCache>
                <c:ptCount val="3"/>
                <c:pt idx="0">
                  <c:v>2023 год</c:v>
                </c:pt>
                <c:pt idx="1">
                  <c:v>2024 год</c:v>
                </c:pt>
                <c:pt idx="2">
                  <c:v>2025 год</c:v>
                </c:pt>
              </c:strCache>
            </c:strRef>
          </c:cat>
          <c:val>
            <c:numRef>
              <c:f>Лист1!$B$3:$D$3</c:f>
              <c:numCache>
                <c:formatCode>#,##0</c:formatCode>
                <c:ptCount val="3"/>
                <c:pt idx="0" formatCode="General">
                  <c:v>800</c:v>
                </c:pt>
                <c:pt idx="1">
                  <c:v>830</c:v>
                </c:pt>
                <c:pt idx="2" formatCode="0">
                  <c:v>860</c:v>
                </c:pt>
              </c:numCache>
            </c:numRef>
          </c:val>
        </c:ser>
        <c:ser>
          <c:idx val="2"/>
          <c:order val="2"/>
          <c:tx>
            <c:strRef>
              <c:f>Лист1!$A$2</c:f>
              <c:strCache>
                <c:ptCount val="1"/>
                <c:pt idx="0">
                  <c:v>Патент</c:v>
                </c:pt>
              </c:strCache>
            </c:strRef>
          </c:tx>
          <c:spPr>
            <a:solidFill>
              <a:schemeClr val="accent3"/>
            </a:solidFill>
            <a:scene3d>
              <a:camera prst="orthographicFront"/>
              <a:lightRig rig="threePt" dir="t"/>
            </a:scene3d>
            <a:sp3d/>
          </c:spPr>
          <c:dLbls>
            <c:dLbl>
              <c:idx val="0"/>
              <c:layout>
                <c:manualLayout>
                  <c:x val="0"/>
                  <c:y val="0.14457831325301196"/>
                </c:manualLayout>
              </c:layout>
              <c:showVal val="1"/>
            </c:dLbl>
            <c:dLbl>
              <c:idx val="1"/>
              <c:layout>
                <c:manualLayout>
                  <c:x val="-1.4820948932844991E-3"/>
                  <c:y val="0.1606425702811245"/>
                </c:manualLayout>
              </c:layout>
              <c:showVal val="1"/>
            </c:dLbl>
            <c:dLbl>
              <c:idx val="2"/>
              <c:layout>
                <c:manualLayout>
                  <c:x val="-4.446284679853499E-3"/>
                  <c:y val="0.15662650602409639"/>
                </c:manualLayout>
              </c:layout>
              <c:showVal val="1"/>
            </c:dLbl>
            <c:dLbl>
              <c:idx val="3"/>
              <c:layout>
                <c:manualLayout>
                  <c:x val="5.8972205702634353E-3"/>
                  <c:y val="6.7834343192636924E-3"/>
                </c:manualLayout>
              </c:layout>
              <c:showVal val="1"/>
            </c:dLbl>
            <c:txPr>
              <a:bodyPr/>
              <a:lstStyle/>
              <a:p>
                <a:pPr>
                  <a:defRPr sz="2400">
                    <a:latin typeface="Tahoma" pitchFamily="34" charset="0"/>
                    <a:ea typeface="Tahoma" pitchFamily="34" charset="0"/>
                    <a:cs typeface="Tahoma" pitchFamily="34" charset="0"/>
                  </a:defRPr>
                </a:pPr>
                <a:endParaRPr lang="ru-RU"/>
              </a:p>
            </c:txPr>
            <c:showVal val="1"/>
          </c:dLbls>
          <c:cat>
            <c:strRef>
              <c:f>Лист1!$B$1:$D$1</c:f>
              <c:strCache>
                <c:ptCount val="3"/>
                <c:pt idx="0">
                  <c:v>2023 год</c:v>
                </c:pt>
                <c:pt idx="1">
                  <c:v>2024 год</c:v>
                </c:pt>
                <c:pt idx="2">
                  <c:v>2025 год</c:v>
                </c:pt>
              </c:strCache>
            </c:strRef>
          </c:cat>
          <c:val>
            <c:numRef>
              <c:f>Лист1!$B$2:$D$2</c:f>
              <c:numCache>
                <c:formatCode>#,##0</c:formatCode>
                <c:ptCount val="3"/>
                <c:pt idx="0">
                  <c:v>126</c:v>
                </c:pt>
                <c:pt idx="1">
                  <c:v>128</c:v>
                </c:pt>
                <c:pt idx="2">
                  <c:v>129</c:v>
                </c:pt>
              </c:numCache>
            </c:numRef>
          </c:val>
        </c:ser>
        <c:dLbls>
          <c:showVal val="1"/>
        </c:dLbls>
        <c:gapWidth val="56"/>
        <c:shape val="box"/>
        <c:axId val="165934208"/>
        <c:axId val="165935744"/>
        <c:axId val="0"/>
      </c:bar3DChart>
      <c:dateAx>
        <c:axId val="165934208"/>
        <c:scaling>
          <c:orientation val="minMax"/>
        </c:scaling>
        <c:axPos val="b"/>
        <c:numFmt formatCode="General" sourceLinked="0"/>
        <c:majorTickMark val="none"/>
        <c:tickLblPos val="nextTo"/>
        <c:txPr>
          <a:bodyPr/>
          <a:lstStyle/>
          <a:p>
            <a:pPr>
              <a:defRPr sz="1600" b="1">
                <a:latin typeface="Tahoma" pitchFamily="34" charset="0"/>
                <a:ea typeface="Tahoma" pitchFamily="34" charset="0"/>
                <a:cs typeface="Tahoma" pitchFamily="34" charset="0"/>
              </a:defRPr>
            </a:pPr>
            <a:endParaRPr lang="ru-RU"/>
          </a:p>
        </c:txPr>
        <c:crossAx val="165935744"/>
        <c:crosses val="autoZero"/>
        <c:lblOffset val="100"/>
        <c:baseTimeUnit val="days"/>
      </c:dateAx>
      <c:valAx>
        <c:axId val="165935744"/>
        <c:scaling>
          <c:orientation val="minMax"/>
          <c:max val="400"/>
          <c:min val="0"/>
        </c:scaling>
        <c:delete val="1"/>
        <c:axPos val="l"/>
        <c:numFmt formatCode="#,##0" sourceLinked="1"/>
        <c:tickLblPos val="none"/>
        <c:crossAx val="165934208"/>
        <c:crosses val="autoZero"/>
        <c:crossBetween val="between"/>
        <c:majorUnit val="100"/>
        <c:minorUnit val="50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31"/>
  <c:chart>
    <c:autoTitleDeleted val="1"/>
    <c:plotArea>
      <c:layout>
        <c:manualLayout>
          <c:layoutTarget val="inner"/>
          <c:xMode val="edge"/>
          <c:yMode val="edge"/>
          <c:x val="5.6471349052292057E-2"/>
          <c:y val="7.8414347259475589E-2"/>
          <c:w val="0.89552473138220057"/>
          <c:h val="0.92158558052936557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/>
          </c:spPr>
          <c:dPt>
            <c:idx val="0"/>
            <c:spPr>
              <a:solidFill>
                <a:schemeClr val="accent5">
                  <a:lumMod val="60000"/>
                  <a:lumOff val="40000"/>
                </a:schemeClr>
              </a:solidFill>
              <a:scene3d>
                <a:camera prst="orthographicFront"/>
                <a:lightRig rig="threePt" dir="t"/>
              </a:scene3d>
              <a:sp3d/>
            </c:spPr>
          </c:dPt>
          <c:dPt>
            <c:idx val="1"/>
            <c:spPr>
              <a:solidFill>
                <a:schemeClr val="accent5">
                  <a:lumMod val="20000"/>
                  <a:lumOff val="80000"/>
                </a:schemeClr>
              </a:solidFill>
              <a:scene3d>
                <a:camera prst="orthographicFront"/>
                <a:lightRig rig="threePt" dir="t"/>
              </a:scene3d>
              <a:sp3d/>
            </c:spPr>
          </c:dPt>
          <c:dPt>
            <c:idx val="2"/>
            <c:spPr>
              <a:solidFill>
                <a:srgbClr val="C0E399"/>
              </a:solidFill>
              <a:scene3d>
                <a:camera prst="orthographicFront"/>
                <a:lightRig rig="threePt" dir="t"/>
              </a:scene3d>
              <a:sp3d/>
            </c:spPr>
          </c:dPt>
          <c:dPt>
            <c:idx val="3"/>
            <c:spPr>
              <a:solidFill>
                <a:srgbClr val="FCC4F1"/>
              </a:solidFill>
              <a:scene3d>
                <a:camera prst="orthographicFront"/>
                <a:lightRig rig="threePt" dir="t"/>
              </a:scene3d>
              <a:sp3d/>
            </c:spPr>
          </c:dPt>
          <c:dPt>
            <c:idx val="6"/>
            <c:spPr>
              <a:solidFill>
                <a:schemeClr val="accent5">
                  <a:lumMod val="75000"/>
                </a:schemeClr>
              </a:solidFill>
              <a:scene3d>
                <a:camera prst="orthographicFront"/>
                <a:lightRig rig="threePt" dir="t"/>
              </a:scene3d>
              <a:sp3d/>
            </c:spPr>
          </c:dPt>
          <c:dLbls>
            <c:dLbl>
              <c:idx val="4"/>
              <c:layout>
                <c:manualLayout>
                  <c:x val="-0.12012012012012083"/>
                  <c:y val="-0.11965209638817562"/>
                </c:manualLayout>
              </c:layout>
              <c:tx>
                <c:rich>
                  <a:bodyPr/>
                  <a:lstStyle/>
                  <a:p>
                    <a:r>
                      <a:rPr lang="en-US" dirty="0">
                        <a:latin typeface="Calibri" pitchFamily="34" charset="0"/>
                      </a:rPr>
                      <a:t>1%</a:t>
                    </a:r>
                  </a:p>
                </c:rich>
              </c:tx>
              <c:showPercent val="1"/>
            </c:dLbl>
            <c:dLbl>
              <c:idx val="5"/>
              <c:layout>
                <c:manualLayout>
                  <c:x val="-4.0040040040040054E-2"/>
                  <c:y val="-0.15725704096731832"/>
                </c:manualLayout>
              </c:layout>
              <c:tx>
                <c:rich>
                  <a:bodyPr/>
                  <a:lstStyle/>
                  <a:p>
                    <a:r>
                      <a:rPr lang="en-US" dirty="0">
                        <a:latin typeface="Calibri" pitchFamily="34" charset="0"/>
                      </a:rPr>
                      <a:t>2%</a:t>
                    </a:r>
                  </a:p>
                </c:rich>
              </c:tx>
              <c:showPercent val="1"/>
            </c:dLbl>
            <c:dLbl>
              <c:idx val="6"/>
              <c:layout>
                <c:manualLayout>
                  <c:x val="1.6016016016016019E-2"/>
                  <c:y val="-0.15383840964194154"/>
                </c:manualLayout>
              </c:layout>
              <c:tx>
                <c:rich>
                  <a:bodyPr/>
                  <a:lstStyle/>
                  <a:p>
                    <a:r>
                      <a:rPr lang="en-US" dirty="0">
                        <a:latin typeface="Calibri" pitchFamily="34" charset="0"/>
                      </a:rPr>
                      <a:t>5%</a:t>
                    </a:r>
                  </a:p>
                </c:rich>
              </c:tx>
              <c:showPercent val="1"/>
            </c:dLbl>
            <c:txPr>
              <a:bodyPr/>
              <a:lstStyle/>
              <a:p>
                <a:pPr>
                  <a:defRPr b="0">
                    <a:latin typeface="Tahoma" pitchFamily="34" charset="0"/>
                    <a:ea typeface="Tahoma" pitchFamily="34" charset="0"/>
                    <a:cs typeface="Tahoma" pitchFamily="34" charset="0"/>
                  </a:defRPr>
                </a:pPr>
                <a:endParaRPr lang="ru-RU"/>
              </a:p>
            </c:txPr>
            <c:showPercent val="1"/>
            <c:showLeaderLines val="1"/>
          </c:dLbls>
          <c:cat>
            <c:strRef>
              <c:f>Лист1!$A$2:$A$8</c:f>
              <c:strCache>
                <c:ptCount val="7"/>
                <c:pt idx="0">
                  <c:v>Доходы, получаемые в виде арендной платы за земельные участки, государственная собственность на которые не разграничена и которые расположены в границах городских округов, а также средства от продажи права на заключение договоров аренды указанных земельны</c:v>
                </c:pt>
                <c:pt idx="1">
                  <c:v>Доходы от сдачи в аренду имущества, составляющего казну городских округов (за исключением земельных участков)</c:v>
                </c:pt>
                <c:pt idx="2">
                  <c:v>ПЛАТЕЖИ ПРИ ПОЛЬЗОВАНИИ ПРИРОДНЫМИ РЕСУРСАМИ</c:v>
                </c:pt>
                <c:pt idx="3">
                  <c:v>ДОХОДЫ ОТ ОКАЗАНИЯ ПЛАТНЫХ УСЛУГ И КОМПЕНСАЦИИ ЗАТРАТ ГОСУДАРСТВА</c:v>
                </c:pt>
                <c:pt idx="4">
                  <c:v>ДОХОДЫ ОТ ПРОДАЖИ МАТЕРИАЛЬНЫХ И НЕМАТЕРИАЛЬНЫХ АКТИВОВ</c:v>
                </c:pt>
                <c:pt idx="5">
                  <c:v>ШТРАФЫ, САНКЦИИ, ВОЗМЕЩЕНИЕ УЩЕРБА</c:v>
                </c:pt>
                <c:pt idx="6">
                  <c:v>Прочие </c:v>
                </c:pt>
              </c:strCache>
            </c:strRef>
          </c:cat>
          <c:val>
            <c:numRef>
              <c:f>Лист1!$B$2:$B$8</c:f>
              <c:numCache>
                <c:formatCode>#,##0.0</c:formatCode>
                <c:ptCount val="7"/>
                <c:pt idx="0">
                  <c:v>339</c:v>
                </c:pt>
                <c:pt idx="1">
                  <c:v>50</c:v>
                </c:pt>
                <c:pt idx="2">
                  <c:v>99</c:v>
                </c:pt>
                <c:pt idx="3">
                  <c:v>804</c:v>
                </c:pt>
                <c:pt idx="4">
                  <c:v>10</c:v>
                </c:pt>
                <c:pt idx="5">
                  <c:v>23</c:v>
                </c:pt>
                <c:pt idx="6">
                  <c:v>71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Столбец1</c:v>
                </c:pt>
              </c:strCache>
            </c:strRef>
          </c:tx>
          <c:cat>
            <c:strRef>
              <c:f>Лист1!$A$2:$A$8</c:f>
              <c:strCache>
                <c:ptCount val="7"/>
                <c:pt idx="0">
                  <c:v>Доходы, получаемые в виде арендной платы за земельные участки, государственная собственность на которые не разграничена и которые расположены в границах городских округов, а также средства от продажи права на заключение договоров аренды указанных земельны</c:v>
                </c:pt>
                <c:pt idx="1">
                  <c:v>Доходы от сдачи в аренду имущества, составляющего казну городских округов (за исключением земельных участков)</c:v>
                </c:pt>
                <c:pt idx="2">
                  <c:v>ПЛАТЕЖИ ПРИ ПОЛЬЗОВАНИИ ПРИРОДНЫМИ РЕСУРСАМИ</c:v>
                </c:pt>
                <c:pt idx="3">
                  <c:v>ДОХОДЫ ОТ ОКАЗАНИЯ ПЛАТНЫХ УСЛУГ И КОМПЕНСАЦИИ ЗАТРАТ ГОСУДАРСТВА</c:v>
                </c:pt>
                <c:pt idx="4">
                  <c:v>ДОХОДЫ ОТ ПРОДАЖИ МАТЕРИАЛЬНЫХ И НЕМАТЕРИАЛЬНЫХ АКТИВОВ</c:v>
                </c:pt>
                <c:pt idx="5">
                  <c:v>ШТРАФЫ, САНКЦИИ, ВОЗМЕЩЕНИЕ УЩЕРБА</c:v>
                </c:pt>
                <c:pt idx="6">
                  <c:v>Прочие </c:v>
                </c:pt>
              </c:strCache>
            </c:strRef>
          </c:cat>
          <c:val>
            <c:numRef>
              <c:f>Лист1!$C$2:$C$8</c:f>
            </c:numRef>
          </c:val>
        </c:ser>
        <c:firstSliceAng val="0"/>
        <c:holeSize val="50"/>
      </c:doughnutChart>
    </c:plotArea>
    <c:plotVisOnly val="1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34"/>
  <c:chart>
    <c:autoTitleDeleted val="1"/>
    <c:view3D>
      <c:rotX val="0"/>
      <c:rotY val="0"/>
      <c:depthPercent val="70"/>
      <c:rAngAx val="1"/>
    </c:view3D>
    <c:sideWall>
      <c:spPr>
        <a:noFill/>
        <a:ln w="25400">
          <a:noFill/>
        </a:ln>
      </c:spPr>
    </c:sideWall>
    <c:backWall>
      <c:spPr>
        <a:noFill/>
        <a:ln w="25400">
          <a:noFill/>
        </a:ln>
      </c:spPr>
    </c:backWall>
    <c:plotArea>
      <c:layout>
        <c:manualLayout>
          <c:layoutTarget val="inner"/>
          <c:xMode val="edge"/>
          <c:yMode val="edge"/>
          <c:x val="1.6101057641896541E-2"/>
          <c:y val="3.5909378124652856E-2"/>
          <c:w val="0.97718377180727956"/>
          <c:h val="0.47441950894346435"/>
        </c:manualLayout>
      </c:layout>
      <c:bar3DChart>
        <c:barDir val="col"/>
        <c:grouping val="clustered"/>
        <c:ser>
          <c:idx val="0"/>
          <c:order val="0"/>
          <c:tx>
            <c:strRef>
              <c:f>Лист1!$A$2</c:f>
              <c:strCache>
                <c:ptCount val="1"/>
                <c:pt idx="0">
                  <c:v>арендная плата за землю</c:v>
                </c:pt>
              </c:strCache>
            </c:strRef>
          </c:tx>
          <c:spPr>
            <a:solidFill>
              <a:schemeClr val="accent5">
                <a:lumMod val="75000"/>
              </a:schemeClr>
            </a:solidFill>
            <a:ln w="9525" cap="flat" cmpd="sng" algn="ctr">
              <a:solidFill>
                <a:schemeClr val="accent5">
                  <a:shade val="95000"/>
                  <a:satMod val="105000"/>
                </a:schemeClr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contourClr>
                <a:srgbClr val="000000"/>
              </a:contourClr>
            </a:sp3d>
          </c:spPr>
          <c:dLbls>
            <c:delete val="1"/>
          </c:dLbls>
          <c:cat>
            <c:strRef>
              <c:f>Лист1!$B$1:$D$1</c:f>
              <c:strCache>
                <c:ptCount val="3"/>
                <c:pt idx="0">
                  <c:v>2023 год</c:v>
                </c:pt>
                <c:pt idx="1">
                  <c:v>2024 год</c:v>
                </c:pt>
                <c:pt idx="2">
                  <c:v>2025 год</c:v>
                </c:pt>
              </c:strCache>
            </c:strRef>
          </c:cat>
          <c:val>
            <c:numRef>
              <c:f>Лист1!$B$2:$D$2</c:f>
              <c:numCache>
                <c:formatCode>#,##0</c:formatCode>
                <c:ptCount val="3"/>
                <c:pt idx="0">
                  <c:v>1339</c:v>
                </c:pt>
                <c:pt idx="1">
                  <c:v>1353</c:v>
                </c:pt>
                <c:pt idx="2" formatCode="0">
                  <c:v>1367</c:v>
                </c:pt>
              </c:numCache>
            </c:numRef>
          </c:val>
        </c:ser>
        <c:ser>
          <c:idx val="1"/>
          <c:order val="1"/>
          <c:tx>
            <c:strRef>
              <c:f>Лист1!$A$3</c:f>
              <c:strCache>
                <c:ptCount val="1"/>
                <c:pt idx="0">
                  <c:v>негативка</c:v>
                </c:pt>
              </c:strCache>
            </c:strRef>
          </c:tx>
          <c:spPr>
            <a:solidFill>
              <a:srgbClr val="FCC4F1"/>
            </a:solidFill>
            <a:ln w="9525" cap="flat" cmpd="sng" algn="ctr">
              <a:solidFill>
                <a:schemeClr val="accent2">
                  <a:shade val="95000"/>
                  <a:satMod val="105000"/>
                </a:schemeClr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contourClr>
                <a:srgbClr val="000000"/>
              </a:contourClr>
            </a:sp3d>
          </c:spPr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smtClean="0"/>
                      <a:t>99</a:t>
                    </a:r>
                    <a:endParaRPr/>
                  </a:p>
                </c:rich>
              </c:tx>
              <c:showVal val="1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smtClean="0"/>
                      <a:t>99</a:t>
                    </a:r>
                    <a:endParaRPr/>
                  </a:p>
                </c:rich>
              </c:tx>
              <c:showVal val="1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smtClean="0"/>
                      <a:t>99</a:t>
                    </a:r>
                    <a:endParaRPr dirty="0"/>
                  </a:p>
                </c:rich>
              </c:tx>
              <c:showVal val="1"/>
            </c:dLbl>
            <c:txPr>
              <a:bodyPr/>
              <a:lstStyle/>
              <a:p>
                <a:pPr algn="ctr">
                  <a:defRPr lang="ru-RU" sz="2400" b="0" i="0" u="none" strike="noStrike" kern="1200" baseline="0">
                    <a:solidFill>
                      <a:prstClr val="black"/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defRPr>
                </a:pPr>
                <a:endParaRPr lang="ru-RU"/>
              </a:p>
            </c:txPr>
            <c:showVal val="1"/>
          </c:dLbls>
          <c:cat>
            <c:strRef>
              <c:f>Лист1!$B$1:$D$1</c:f>
              <c:strCache>
                <c:ptCount val="3"/>
                <c:pt idx="0">
                  <c:v>2023 год</c:v>
                </c:pt>
                <c:pt idx="1">
                  <c:v>2024 год</c:v>
                </c:pt>
                <c:pt idx="2">
                  <c:v>2025 год</c:v>
                </c:pt>
              </c:strCache>
            </c:strRef>
          </c:cat>
          <c:val>
            <c:numRef>
              <c:f>Лист1!$B$3:$D$3</c:f>
              <c:numCache>
                <c:formatCode>#,##0</c:formatCode>
                <c:ptCount val="3"/>
                <c:pt idx="0">
                  <c:v>199</c:v>
                </c:pt>
                <c:pt idx="1">
                  <c:v>199</c:v>
                </c:pt>
                <c:pt idx="2">
                  <c:v>199</c:v>
                </c:pt>
              </c:numCache>
            </c:numRef>
          </c:val>
        </c:ser>
        <c:dLbls>
          <c:showVal val="1"/>
        </c:dLbls>
        <c:shape val="box"/>
        <c:axId val="140135040"/>
        <c:axId val="140177792"/>
        <c:axId val="0"/>
      </c:bar3DChart>
      <c:dateAx>
        <c:axId val="140135040"/>
        <c:scaling>
          <c:orientation val="minMax"/>
        </c:scaling>
        <c:axPos val="b"/>
        <c:numFmt formatCode="General" sourceLinked="0"/>
        <c:majorTickMark val="none"/>
        <c:tickLblPos val="nextTo"/>
        <c:txPr>
          <a:bodyPr/>
          <a:lstStyle/>
          <a:p>
            <a:pPr>
              <a:defRPr sz="1600" b="1">
                <a:latin typeface="Tahoma" pitchFamily="34" charset="0"/>
                <a:ea typeface="Tahoma" pitchFamily="34" charset="0"/>
                <a:cs typeface="Tahoma" pitchFamily="34" charset="0"/>
              </a:defRPr>
            </a:pPr>
            <a:endParaRPr lang="ru-RU"/>
          </a:p>
        </c:txPr>
        <c:crossAx val="140177792"/>
        <c:crosses val="autoZero"/>
        <c:lblOffset val="100"/>
        <c:baseTimeUnit val="days"/>
      </c:dateAx>
      <c:valAx>
        <c:axId val="140177792"/>
        <c:scaling>
          <c:orientation val="minMax"/>
          <c:max val="1350"/>
          <c:min val="0"/>
        </c:scaling>
        <c:delete val="1"/>
        <c:axPos val="l"/>
        <c:numFmt formatCode="#,##0" sourceLinked="1"/>
        <c:majorTickMark val="none"/>
        <c:tickLblPos val="none"/>
        <c:crossAx val="140135040"/>
        <c:crosses val="autoZero"/>
        <c:crossBetween val="between"/>
      </c:valAx>
      <c:spPr>
        <a:ln w="25400">
          <a:noFill/>
        </a:ln>
      </c:spPr>
    </c:plotArea>
    <c:plotVisOnly val="1"/>
    <c:dispBlanksAs val="gap"/>
  </c:chart>
  <c:spPr>
    <a:noFill/>
    <a:ln>
      <a:noFill/>
    </a:ln>
  </c:spPr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26"/>
  <c:chart>
    <c:autoTitleDeleted val="1"/>
    <c:view3D>
      <c:rotX val="0"/>
      <c:rotY val="0"/>
      <c:depthPercent val="70"/>
      <c:rAngAx val="1"/>
    </c:view3D>
    <c:floor>
      <c:spPr>
        <a:solidFill>
          <a:schemeClr val="accent6">
            <a:lumMod val="40000"/>
            <a:lumOff val="60000"/>
          </a:schemeClr>
        </a:solidFill>
      </c:spPr>
    </c:floor>
    <c:plotArea>
      <c:layout>
        <c:manualLayout>
          <c:layoutTarget val="inner"/>
          <c:xMode val="edge"/>
          <c:yMode val="edge"/>
          <c:x val="6.7152902712024004E-3"/>
          <c:y val="1.4018277835752455E-3"/>
          <c:w val="0.99328476302316016"/>
          <c:h val="0.69597383916406963"/>
        </c:manualLayout>
      </c:layout>
      <c:bar3DChart>
        <c:barDir val="col"/>
        <c:grouping val="clustered"/>
        <c:ser>
          <c:idx val="1"/>
          <c:order val="0"/>
          <c:tx>
            <c:strRef>
              <c:f>Лист1!$A$3</c:f>
              <c:strCache>
                <c:ptCount val="1"/>
                <c:pt idx="0">
                  <c:v>компенс</c:v>
                </c:pt>
              </c:strCache>
            </c:strRef>
          </c:tx>
          <c:spPr>
            <a:solidFill>
              <a:schemeClr val="accent5">
                <a:lumMod val="60000"/>
                <a:lumOff val="40000"/>
              </a:schemeClr>
            </a:solidFill>
            <a:ln w="9525" cap="flat" cmpd="sng" algn="ctr">
              <a:solidFill>
                <a:schemeClr val="accent6">
                  <a:shade val="95000"/>
                  <a:satMod val="105000"/>
                </a:schemeClr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  <a:scene3d>
              <a:camera prst="orthographicFront"/>
              <a:lightRig rig="threePt" dir="t">
                <a:rot lat="0" lon="0" rev="1200000"/>
              </a:lightRig>
            </a:scene3d>
            <a:sp3d>
              <a:contourClr>
                <a:srgbClr val="000000"/>
              </a:contourClr>
            </a:sp3d>
          </c:spPr>
          <c:dLbls>
            <c:dLbl>
              <c:idx val="0"/>
              <c:layout>
                <c:manualLayout>
                  <c:x val="1.9920125004274235E-3"/>
                  <c:y val="0.10997734062666878"/>
                </c:manualLayout>
              </c:layout>
              <c:showVal val="1"/>
            </c:dLbl>
            <c:dLbl>
              <c:idx val="1"/>
              <c:layout>
                <c:manualLayout>
                  <c:x val="3.98402500085484E-3"/>
                  <c:y val="8.248300547000148E-2"/>
                </c:manualLayout>
              </c:layout>
              <c:showVal val="1"/>
            </c:dLbl>
            <c:dLbl>
              <c:idx val="2"/>
              <c:layout>
                <c:manualLayout>
                  <c:x val="1.3944087502991939E-2"/>
                  <c:y val="8.7065394662779558E-2"/>
                </c:manualLayout>
              </c:layout>
              <c:showVal val="1"/>
            </c:dLbl>
            <c:txPr>
              <a:bodyPr/>
              <a:lstStyle/>
              <a:p>
                <a:pPr algn="ctr">
                  <a:defRPr lang="ru-RU" sz="2400" b="0" i="0" u="none" strike="noStrike" kern="1200" baseline="0">
                    <a:solidFill>
                      <a:prstClr val="black"/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defRPr>
                </a:pPr>
                <a:endParaRPr lang="ru-RU"/>
              </a:p>
            </c:txPr>
            <c:showVal val="1"/>
          </c:dLbls>
          <c:cat>
            <c:strRef>
              <c:f>Лист1!$B$1:$D$1</c:f>
              <c:strCache>
                <c:ptCount val="3"/>
                <c:pt idx="0">
                  <c:v>2023 год</c:v>
                </c:pt>
                <c:pt idx="1">
                  <c:v>2024 год</c:v>
                </c:pt>
                <c:pt idx="2">
                  <c:v>2025 год</c:v>
                </c:pt>
              </c:strCache>
            </c:strRef>
          </c:cat>
          <c:val>
            <c:numRef>
              <c:f>Лист1!$B$3:$D$3</c:f>
              <c:numCache>
                <c:formatCode>#,##0</c:formatCode>
                <c:ptCount val="3"/>
                <c:pt idx="0">
                  <c:v>775</c:v>
                </c:pt>
                <c:pt idx="1">
                  <c:v>805</c:v>
                </c:pt>
                <c:pt idx="2">
                  <c:v>838</c:v>
                </c:pt>
              </c:numCache>
            </c:numRef>
          </c:val>
        </c:ser>
        <c:ser>
          <c:idx val="2"/>
          <c:order val="1"/>
          <c:tx>
            <c:strRef>
              <c:f>Лист1!$A$2</c:f>
              <c:strCache>
                <c:ptCount val="1"/>
                <c:pt idx="0">
                  <c:v>платн</c:v>
                </c:pt>
              </c:strCache>
            </c:strRef>
          </c:tx>
          <c:spPr>
            <a:solidFill>
              <a:schemeClr val="accent3"/>
            </a:solidFill>
            <a:scene3d>
              <a:camera prst="orthographicFront"/>
              <a:lightRig rig="threePt" dir="t"/>
            </a:scene3d>
            <a:sp3d/>
          </c:spPr>
          <c:dLbls>
            <c:dLbl>
              <c:idx val="3"/>
              <c:layout>
                <c:manualLayout>
                  <c:x val="5.8972205702634353E-3"/>
                  <c:y val="6.7834343192636924E-3"/>
                </c:manualLayout>
              </c:layout>
              <c:showVal val="1"/>
            </c:dLbl>
            <c:txPr>
              <a:bodyPr/>
              <a:lstStyle/>
              <a:p>
                <a:pPr>
                  <a:defRPr sz="2400">
                    <a:latin typeface="Tahoma" pitchFamily="34" charset="0"/>
                    <a:ea typeface="Tahoma" pitchFamily="34" charset="0"/>
                    <a:cs typeface="Tahoma" pitchFamily="34" charset="0"/>
                  </a:defRPr>
                </a:pPr>
                <a:endParaRPr lang="ru-RU"/>
              </a:p>
            </c:txPr>
            <c:showVal val="1"/>
          </c:dLbls>
          <c:cat>
            <c:strRef>
              <c:f>Лист1!$B$1:$D$1</c:f>
              <c:strCache>
                <c:ptCount val="3"/>
                <c:pt idx="0">
                  <c:v>2023 год</c:v>
                </c:pt>
                <c:pt idx="1">
                  <c:v>2024 год</c:v>
                </c:pt>
                <c:pt idx="2">
                  <c:v>2025 год</c:v>
                </c:pt>
              </c:strCache>
            </c:strRef>
          </c:cat>
          <c:val>
            <c:numRef>
              <c:f>Лист1!$B$2:$D$2</c:f>
              <c:numCache>
                <c:formatCode>#,##0</c:formatCode>
                <c:ptCount val="3"/>
                <c:pt idx="0">
                  <c:v>29</c:v>
                </c:pt>
                <c:pt idx="1">
                  <c:v>29</c:v>
                </c:pt>
                <c:pt idx="2">
                  <c:v>29</c:v>
                </c:pt>
              </c:numCache>
            </c:numRef>
          </c:val>
        </c:ser>
        <c:dLbls>
          <c:showVal val="1"/>
        </c:dLbls>
        <c:gapWidth val="56"/>
        <c:shape val="box"/>
        <c:axId val="140548352"/>
        <c:axId val="165746560"/>
        <c:axId val="0"/>
      </c:bar3DChart>
      <c:dateAx>
        <c:axId val="140548352"/>
        <c:scaling>
          <c:orientation val="minMax"/>
        </c:scaling>
        <c:axPos val="b"/>
        <c:numFmt formatCode="General" sourceLinked="0"/>
        <c:majorTickMark val="none"/>
        <c:tickLblPos val="nextTo"/>
        <c:txPr>
          <a:bodyPr/>
          <a:lstStyle/>
          <a:p>
            <a:pPr>
              <a:defRPr sz="1600" b="1">
                <a:latin typeface="Tahoma" pitchFamily="34" charset="0"/>
                <a:ea typeface="Tahoma" pitchFamily="34" charset="0"/>
                <a:cs typeface="Tahoma" pitchFamily="34" charset="0"/>
              </a:defRPr>
            </a:pPr>
            <a:endParaRPr lang="ru-RU"/>
          </a:p>
        </c:txPr>
        <c:crossAx val="165746560"/>
        <c:crosses val="autoZero"/>
        <c:lblOffset val="100"/>
        <c:baseTimeUnit val="days"/>
      </c:dateAx>
      <c:valAx>
        <c:axId val="165746560"/>
        <c:scaling>
          <c:orientation val="minMax"/>
          <c:max val="400"/>
          <c:min val="0"/>
        </c:scaling>
        <c:delete val="1"/>
        <c:axPos val="l"/>
        <c:numFmt formatCode="#,##0" sourceLinked="1"/>
        <c:tickLblPos val="none"/>
        <c:crossAx val="140548352"/>
        <c:crosses val="autoZero"/>
        <c:crossBetween val="between"/>
        <c:majorUnit val="100"/>
        <c:minorUnit val="50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31"/>
  <c:chart>
    <c:autoTitleDeleted val="1"/>
    <c:plotArea>
      <c:layout>
        <c:manualLayout>
          <c:layoutTarget val="inner"/>
          <c:xMode val="edge"/>
          <c:yMode val="edge"/>
          <c:x val="0.10227917134974966"/>
          <c:y val="0.10120299133429618"/>
          <c:w val="0.79936208138782283"/>
          <c:h val="0.84364576775420064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cene3d>
              <a:camera prst="orthographicFront"/>
              <a:lightRig rig="threePt" dir="t">
                <a:rot lat="0" lon="0" rev="1200000"/>
              </a:lightRig>
            </a:scene3d>
            <a:sp3d/>
          </c:spPr>
          <c:dPt>
            <c:idx val="0"/>
            <c:spPr>
              <a:solidFill>
                <a:schemeClr val="accent3"/>
              </a:solidFill>
              <a:scene3d>
                <a:camera prst="orthographicFront"/>
                <a:lightRig rig="threePt" dir="t">
                  <a:rot lat="0" lon="0" rev="1200000"/>
                </a:lightRig>
              </a:scene3d>
              <a:sp3d/>
            </c:spPr>
          </c:dPt>
          <c:dPt>
            <c:idx val="1"/>
            <c:explosion val="16"/>
          </c:dPt>
          <c:cat>
            <c:strRef>
              <c:f>Лист1!$A$2:$A$3</c:f>
              <c:strCache>
                <c:ptCount val="2"/>
                <c:pt idx="0">
                  <c:v>Кв. 1</c:v>
                </c:pt>
                <c:pt idx="1">
                  <c:v>Кв. 2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 formatCode="#,##0">
                  <c:v>29</c:v>
                </c:pt>
                <c:pt idx="1">
                  <c:v>775</c:v>
                </c:pt>
              </c:numCache>
            </c:numRef>
          </c:val>
        </c:ser>
        <c:firstSliceAng val="0"/>
      </c:pieChart>
    </c:plotArea>
    <c:plotVisOnly val="1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3.0456844676221222E-2"/>
          <c:y val="0"/>
          <c:w val="0.92554993523590467"/>
          <c:h val="0.80576383090775949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rgbClr val="FCC4F1"/>
            </a:solidFill>
          </c:spPr>
          <c:dLbls>
            <c:dLbl>
              <c:idx val="0"/>
              <c:layout>
                <c:manualLayout>
                  <c:x val="3.3840938529134858E-3"/>
                  <c:y val="6.5252854812397924E-3"/>
                </c:manualLayout>
              </c:layout>
              <c:tx>
                <c:rich>
                  <a:bodyPr/>
                  <a:lstStyle/>
                  <a:p>
                    <a:r>
                      <a:rPr lang="en-US" dirty="0">
                        <a:latin typeface="Calibri" pitchFamily="34" charset="0"/>
                      </a:rPr>
                      <a:t>547</a:t>
                    </a:r>
                  </a:p>
                </c:rich>
              </c:tx>
              <c:showVal val="1"/>
            </c:dLbl>
            <c:txPr>
              <a:bodyPr/>
              <a:lstStyle/>
              <a:p>
                <a:pPr>
                  <a:defRPr sz="1200"/>
                </a:pPr>
                <a:endParaRPr lang="ru-RU"/>
              </a:p>
            </c:txPr>
            <c:showVal val="1"/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</c:numCache>
            </c:num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542.20000000000005</c:v>
                </c:pt>
                <c:pt idx="1">
                  <c:v>537.1</c:v>
                </c:pt>
                <c:pt idx="2">
                  <c:v>532.1</c:v>
                </c:pt>
                <c:pt idx="3">
                  <c:v>528.20000000000005</c:v>
                </c:pt>
                <c:pt idx="4">
                  <c:v>525.4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cat>
            <c:numRef>
              <c:f>Лист1!$A$2:$A$6</c:f>
              <c:numCache>
                <c:formatCode>General</c:formatCode>
                <c:ptCount val="5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</c:numCache>
            </c:numRef>
          </c:cat>
          <c:val>
            <c:numRef>
              <c:f>Лист1!$C$2:$C$6</c:f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cat>
            <c:numRef>
              <c:f>Лист1!$A$2:$A$6</c:f>
              <c:numCache>
                <c:formatCode>General</c:formatCode>
                <c:ptCount val="5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</c:numCache>
            </c:numRef>
          </c:cat>
          <c:val>
            <c:numRef>
              <c:f>Лист1!$D$2:$D$6</c:f>
            </c:numRef>
          </c:val>
        </c:ser>
        <c:axId val="90676224"/>
        <c:axId val="90690304"/>
      </c:barChart>
      <c:catAx>
        <c:axId val="90676224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90690304"/>
        <c:crosses val="autoZero"/>
        <c:auto val="1"/>
        <c:lblAlgn val="ctr"/>
        <c:lblOffset val="100"/>
      </c:catAx>
      <c:valAx>
        <c:axId val="90690304"/>
        <c:scaling>
          <c:orientation val="minMax"/>
        </c:scaling>
        <c:delete val="1"/>
        <c:axPos val="l"/>
        <c:numFmt formatCode="General" sourceLinked="1"/>
        <c:tickLblPos val="none"/>
        <c:crossAx val="90676224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2.3906274830222788E-2"/>
          <c:y val="6.2574274378213404E-2"/>
          <c:w val="0.97609372516978365"/>
          <c:h val="0.93670916793853265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spPr>
              <a:solidFill>
                <a:srgbClr val="FCC4F1"/>
              </a:solidFill>
            </c:spPr>
          </c:dPt>
          <c:dPt>
            <c:idx val="1"/>
            <c:spPr>
              <a:solidFill>
                <a:schemeClr val="accent1">
                  <a:lumMod val="60000"/>
                  <a:lumOff val="40000"/>
                </a:schemeClr>
              </a:solidFill>
            </c:spPr>
          </c:dPt>
          <c:dPt>
            <c:idx val="2"/>
            <c:spPr>
              <a:solidFill>
                <a:schemeClr val="accent5">
                  <a:lumMod val="40000"/>
                  <a:lumOff val="60000"/>
                </a:schemeClr>
              </a:solidFill>
            </c:spPr>
          </c:dPt>
          <c:dPt>
            <c:idx val="3"/>
            <c:spPr>
              <a:solidFill>
                <a:schemeClr val="accent5">
                  <a:lumMod val="20000"/>
                  <a:lumOff val="80000"/>
                </a:schemeClr>
              </a:solidFill>
            </c:spPr>
          </c:dPt>
          <c:dLbls>
            <c:dLbl>
              <c:idx val="0"/>
              <c:layout>
                <c:manualLayout>
                  <c:x val="-1.2370988314941097E-2"/>
                  <c:y val="2.1646747637230811E-2"/>
                </c:manualLayout>
              </c:layout>
              <c:tx>
                <c:rich>
                  <a:bodyPr/>
                  <a:lstStyle/>
                  <a:p>
                    <a:r>
                      <a:rPr lang="en-US" dirty="0">
                        <a:latin typeface="Calibri" pitchFamily="34" charset="0"/>
                      </a:rPr>
                      <a:t>14%</a:t>
                    </a:r>
                  </a:p>
                </c:rich>
              </c:tx>
              <c:showPercent val="1"/>
            </c:dLbl>
            <c:dLbl>
              <c:idx val="1"/>
              <c:layout>
                <c:manualLayout>
                  <c:x val="-1.9354213807467251E-2"/>
                  <c:y val="-5.8083501501042994E-2"/>
                </c:manualLayout>
              </c:layout>
              <c:tx>
                <c:rich>
                  <a:bodyPr/>
                  <a:lstStyle/>
                  <a:p>
                    <a:r>
                      <a:rPr lang="en-US" dirty="0">
                        <a:latin typeface="Calibri" pitchFamily="34" charset="0"/>
                      </a:rPr>
                      <a:t>18%</a:t>
                    </a:r>
                  </a:p>
                </c:rich>
              </c:tx>
              <c:dLblPos val="bestFit"/>
              <c:showPercent val="1"/>
            </c:dLbl>
            <c:dLbl>
              <c:idx val="2"/>
              <c:layout>
                <c:manualLayout>
                  <c:x val="2.0171809320765092E-3"/>
                  <c:y val="-8.4199840165295164E-2"/>
                </c:manualLayout>
              </c:layout>
              <c:tx>
                <c:rich>
                  <a:bodyPr/>
                  <a:lstStyle/>
                  <a:p>
                    <a:r>
                      <a:rPr lang="en-US" dirty="0">
                        <a:latin typeface="Calibri" pitchFamily="34" charset="0"/>
                      </a:rPr>
                      <a:t>62%</a:t>
                    </a:r>
                  </a:p>
                </c:rich>
              </c:tx>
              <c:showPercent val="1"/>
            </c:dLbl>
            <c:dLbl>
              <c:idx val="3"/>
              <c:layout>
                <c:manualLayout>
                  <c:x val="5.8142801292120863E-2"/>
                  <c:y val="1.016419905467178E-2"/>
                </c:manualLayout>
              </c:layout>
              <c:tx>
                <c:rich>
                  <a:bodyPr/>
                  <a:lstStyle/>
                  <a:p>
                    <a:r>
                      <a:rPr lang="en-US" dirty="0">
                        <a:latin typeface="Calibri" pitchFamily="34" charset="0"/>
                      </a:rPr>
                      <a:t>6%</a:t>
                    </a:r>
                  </a:p>
                </c:rich>
              </c:tx>
              <c:showPercent val="1"/>
            </c:dLbl>
            <c:txPr>
              <a:bodyPr/>
              <a:lstStyle/>
              <a:p>
                <a:pPr>
                  <a:defRPr sz="2200" b="1">
                    <a:latin typeface="Tahoma" pitchFamily="34" charset="0"/>
                    <a:ea typeface="Tahoma" pitchFamily="34" charset="0"/>
                    <a:cs typeface="Tahoma" pitchFamily="34" charset="0"/>
                  </a:defRPr>
                </a:pPr>
                <a:endParaRPr lang="ru-RU"/>
              </a:p>
            </c:txPr>
            <c:showPercent val="1"/>
            <c:showLeaderLines val="1"/>
          </c:dLbls>
          <c:cat>
            <c:strRef>
              <c:f>Лист1!$A$2:$A$5</c:f>
              <c:strCache>
                <c:ptCount val="4"/>
                <c:pt idx="0">
                  <c:v>Дотации</c:v>
                </c:pt>
                <c:pt idx="1">
                  <c:v>Субсидии</c:v>
                </c:pt>
                <c:pt idx="2">
                  <c:v>Субвенции</c:v>
                </c:pt>
                <c:pt idx="3">
                  <c:v>Иные межбюджетные тарнсферты</c:v>
                </c:pt>
              </c:strCache>
            </c:strRef>
          </c:cat>
          <c:val>
            <c:numRef>
              <c:f>Лист1!$B$2:$B$5</c:f>
              <c:numCache>
                <c:formatCode>#,##0</c:formatCode>
                <c:ptCount val="4"/>
                <c:pt idx="0">
                  <c:v>2264192</c:v>
                </c:pt>
                <c:pt idx="1">
                  <c:v>5562825.3100000005</c:v>
                </c:pt>
                <c:pt idx="2">
                  <c:v>11118624.800000004</c:v>
                </c:pt>
                <c:pt idx="3" formatCode="General">
                  <c:v>2629402.9</c:v>
                </c:pt>
              </c:numCache>
            </c:numRef>
          </c:val>
        </c:ser>
        <c:firstSliceAng val="180"/>
      </c:pieChart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10"/>
  <c:chart>
    <c:autoTitleDeleted val="1"/>
    <c:plotArea>
      <c:layout>
        <c:manualLayout>
          <c:layoutTarget val="inner"/>
          <c:xMode val="edge"/>
          <c:yMode val="edge"/>
          <c:x val="1.4174784988779198E-2"/>
          <c:y val="6.7383910620368914E-2"/>
          <c:w val="0.96066745363587502"/>
          <c:h val="0.8945362193326305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solidFill>
              <a:srgbClr val="F0AF4B">
                <a:lumMod val="75000"/>
              </a:srgbClr>
            </a:solidFill>
            <a:ln>
              <a:solidFill>
                <a:schemeClr val="tx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c:spPr>
          <c:dPt>
            <c:idx val="0"/>
            <c:spPr>
              <a:solidFill>
                <a:schemeClr val="accent5">
                  <a:lumMod val="40000"/>
                  <a:lumOff val="60000"/>
                </a:schemeClr>
              </a:solidFill>
              <a:ln>
                <a:solidFill>
                  <a:schemeClr val="tx1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1"/>
            <c:explosion val="10"/>
            <c:spPr>
              <a:solidFill>
                <a:srgbClr val="FCC4F1"/>
              </a:solidFill>
              <a:ln>
                <a:solidFill>
                  <a:schemeClr val="tx1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Lbls>
            <c:delete val="1"/>
          </c:dLbls>
          <c:cat>
            <c:strRef>
              <c:f>Лист1!$A$2:$A$3</c:f>
              <c:strCache>
                <c:ptCount val="2"/>
                <c:pt idx="0">
                  <c:v>Переданные полномочия</c:v>
                </c:pt>
                <c:pt idx="1">
                  <c:v>Местные полномочия</c:v>
                </c:pt>
              </c:strCache>
            </c:strRef>
          </c:cat>
          <c:val>
            <c:numRef>
              <c:f>Лист1!$B$2:$B$3</c:f>
              <c:numCache>
                <c:formatCode>#,##0</c:formatCode>
                <c:ptCount val="2"/>
                <c:pt idx="0">
                  <c:v>9958</c:v>
                </c:pt>
                <c:pt idx="1">
                  <c:v>9091</c:v>
                </c:pt>
              </c:numCache>
            </c:numRef>
          </c:val>
        </c:ser>
        <c:dLbls>
          <c:showVal val="1"/>
        </c:dLbls>
        <c:firstSliceAng val="0"/>
      </c:pieChart>
      <c:spPr>
        <a:noFill/>
        <a:ln w="25351">
          <a:noFill/>
        </a:ln>
      </c:spPr>
    </c:plotArea>
    <c:plotVisOnly val="1"/>
    <c:dispBlanksAs val="zero"/>
  </c:chart>
  <c:txPr>
    <a:bodyPr/>
    <a:lstStyle/>
    <a:p>
      <a:pPr>
        <a:defRPr sz="1791"/>
      </a:pPr>
      <a:endParaRPr lang="ru-RU"/>
    </a:p>
  </c:txPr>
  <c:externalData r:id="rId1"/>
  <c:userShapes r:id="rId2"/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1.4174784988779198E-2"/>
          <c:y val="6.7383910620368914E-2"/>
          <c:w val="0.9606674536358748"/>
          <c:h val="0.89453621933263072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2020</c:v>
                </c:pt>
              </c:strCache>
            </c:strRef>
          </c:tx>
          <c:spPr>
            <a:solidFill>
              <a:srgbClr val="3CB7BA">
                <a:lumMod val="60000"/>
                <a:lumOff val="40000"/>
              </a:srgbClr>
            </a:solidFill>
            <a:ln>
              <a:solidFill>
                <a:schemeClr val="tx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c:spPr>
          <c:dPt>
            <c:idx val="0"/>
            <c:spPr>
              <a:solidFill>
                <a:schemeClr val="accent5">
                  <a:lumMod val="40000"/>
                  <a:lumOff val="60000"/>
                </a:schemeClr>
              </a:solidFill>
              <a:ln>
                <a:solidFill>
                  <a:schemeClr val="tx1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1"/>
            <c:explosion val="11"/>
            <c:spPr>
              <a:solidFill>
                <a:srgbClr val="FCC4F1"/>
              </a:solidFill>
              <a:ln>
                <a:solidFill>
                  <a:schemeClr val="tx1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cat>
            <c:strRef>
              <c:f>Лист1!$A$2:$A$3</c:f>
              <c:strCache>
                <c:ptCount val="2"/>
                <c:pt idx="0">
                  <c:v>Переданные полномочия</c:v>
                </c:pt>
                <c:pt idx="1">
                  <c:v>Местные полномочия</c:v>
                </c:pt>
              </c:strCache>
            </c:strRef>
          </c:cat>
          <c:val>
            <c:numRef>
              <c:f>Лист1!$B$2:$B$3</c:f>
              <c:numCache>
                <c:formatCode>#,##0</c:formatCode>
                <c:ptCount val="2"/>
                <c:pt idx="0">
                  <c:v>9936</c:v>
                </c:pt>
                <c:pt idx="1">
                  <c:v>8581</c:v>
                </c:pt>
              </c:numCache>
            </c:numRef>
          </c:val>
        </c:ser>
        <c:firstSliceAng val="0"/>
      </c:pieChart>
      <c:spPr>
        <a:noFill/>
        <a:ln w="25351">
          <a:noFill/>
        </a:ln>
      </c:spPr>
    </c:plotArea>
    <c:plotVisOnly val="1"/>
    <c:dispBlanksAs val="zero"/>
  </c:chart>
  <c:txPr>
    <a:bodyPr/>
    <a:lstStyle/>
    <a:p>
      <a:pPr>
        <a:defRPr sz="1794"/>
      </a:pPr>
      <a:endParaRPr lang="ru-RU"/>
    </a:p>
  </c:txPr>
  <c:externalData r:id="rId1"/>
  <c:userShapes r:id="rId2"/>
</c:chartSpace>
</file>

<file path=ppt/charts/chart2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1.4174784988779198E-2"/>
          <c:y val="6.7383910620368914E-2"/>
          <c:w val="0.9606674536358748"/>
          <c:h val="0.89453621933263072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2021</c:v>
                </c:pt>
              </c:strCache>
            </c:strRef>
          </c:tx>
          <c:spPr>
            <a:ln>
              <a:solidFill>
                <a:schemeClr val="tx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c:spPr>
          <c:dPt>
            <c:idx val="0"/>
            <c:spPr>
              <a:solidFill>
                <a:schemeClr val="accent5">
                  <a:lumMod val="40000"/>
                  <a:lumOff val="60000"/>
                </a:schemeClr>
              </a:solidFill>
              <a:ln>
                <a:solidFill>
                  <a:schemeClr val="tx1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1"/>
            <c:explosion val="13"/>
            <c:spPr>
              <a:solidFill>
                <a:srgbClr val="FCC4F1"/>
              </a:solidFill>
              <a:ln>
                <a:solidFill>
                  <a:schemeClr val="tx1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cat>
            <c:strRef>
              <c:f>Лист1!$A$2:$A$3</c:f>
              <c:strCache>
                <c:ptCount val="2"/>
                <c:pt idx="0">
                  <c:v>Переданные полномочия</c:v>
                </c:pt>
                <c:pt idx="1">
                  <c:v>Местные полномочия</c:v>
                </c:pt>
              </c:strCache>
            </c:strRef>
          </c:cat>
          <c:val>
            <c:numRef>
              <c:f>Лист1!$B$2:$B$3</c:f>
              <c:numCache>
                <c:formatCode>#,##0</c:formatCode>
                <c:ptCount val="2"/>
                <c:pt idx="0">
                  <c:v>9987</c:v>
                </c:pt>
                <c:pt idx="1">
                  <c:v>8529</c:v>
                </c:pt>
              </c:numCache>
            </c:numRef>
          </c:val>
        </c:ser>
        <c:firstSliceAng val="0"/>
      </c:pieChart>
      <c:spPr>
        <a:noFill/>
        <a:ln w="25412">
          <a:noFill/>
        </a:ln>
      </c:spPr>
    </c:plotArea>
    <c:plotVisOnly val="1"/>
    <c:dispBlanksAs val="zero"/>
  </c:chart>
  <c:txPr>
    <a:bodyPr/>
    <a:lstStyle/>
    <a:p>
      <a:pPr>
        <a:defRPr sz="1802"/>
      </a:pPr>
      <a:endParaRPr lang="ru-RU"/>
    </a:p>
  </c:txPr>
  <c:externalData r:id="rId1"/>
  <c:userShapes r:id="rId2"/>
</c:chartSpace>
</file>

<file path=ppt/charts/chart2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0.3156926376639248"/>
          <c:y val="3.9862202898898094E-2"/>
          <c:w val="0.67507583601957133"/>
          <c:h val="0.92027559420220351"/>
        </c:manualLayout>
      </c:layout>
      <c:barChart>
        <c:barDir val="bar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Значения</c:v>
                </c:pt>
              </c:strCache>
            </c:strRef>
          </c:tx>
          <c:spPr>
            <a:solidFill>
              <a:srgbClr val="00B0F0"/>
            </a:solidFill>
            <a:ln w="38100">
              <a:noFill/>
              <a:headEnd type="oval"/>
              <a:tailEnd type="oval"/>
            </a:ln>
          </c:spPr>
          <c:dPt>
            <c:idx val="0"/>
            <c:spPr>
              <a:solidFill>
                <a:schemeClr val="accent3"/>
              </a:solidFill>
              <a:ln w="38100">
                <a:noFill/>
                <a:headEnd type="oval"/>
                <a:tailEnd type="oval"/>
              </a:ln>
            </c:spPr>
          </c:dPt>
          <c:dPt>
            <c:idx val="1"/>
            <c:spPr>
              <a:solidFill>
                <a:schemeClr val="accent3"/>
              </a:solidFill>
              <a:ln w="38100">
                <a:noFill/>
                <a:headEnd type="oval"/>
                <a:tailEnd type="oval"/>
              </a:ln>
            </c:spPr>
          </c:dPt>
          <c:dPt>
            <c:idx val="2"/>
            <c:spPr>
              <a:solidFill>
                <a:schemeClr val="accent3">
                  <a:lumMod val="60000"/>
                  <a:lumOff val="40000"/>
                </a:schemeClr>
              </a:solidFill>
              <a:ln w="38100">
                <a:noFill/>
                <a:headEnd type="oval"/>
                <a:tailEnd type="oval"/>
              </a:ln>
            </c:spPr>
          </c:dPt>
          <c:dPt>
            <c:idx val="3"/>
            <c:spPr>
              <a:solidFill>
                <a:schemeClr val="accent3">
                  <a:lumMod val="60000"/>
                  <a:lumOff val="40000"/>
                </a:schemeClr>
              </a:solidFill>
              <a:ln w="38100">
                <a:noFill/>
                <a:headEnd type="oval"/>
                <a:tailEnd type="oval"/>
              </a:ln>
            </c:spPr>
          </c:dPt>
          <c:dPt>
            <c:idx val="4"/>
            <c:spPr>
              <a:solidFill>
                <a:schemeClr val="accent5">
                  <a:lumMod val="60000"/>
                  <a:lumOff val="40000"/>
                </a:schemeClr>
              </a:solidFill>
              <a:ln w="38100">
                <a:noFill/>
                <a:headEnd type="oval"/>
                <a:tailEnd type="oval"/>
              </a:ln>
            </c:spPr>
          </c:dPt>
          <c:dPt>
            <c:idx val="5"/>
            <c:spPr>
              <a:solidFill>
                <a:schemeClr val="accent3">
                  <a:lumMod val="60000"/>
                  <a:lumOff val="40000"/>
                </a:schemeClr>
              </a:solidFill>
              <a:ln w="38100">
                <a:noFill/>
                <a:headEnd type="oval"/>
                <a:tailEnd type="oval"/>
              </a:ln>
            </c:spPr>
          </c:dPt>
          <c:dPt>
            <c:idx val="6"/>
            <c:spPr>
              <a:solidFill>
                <a:schemeClr val="accent5">
                  <a:lumMod val="60000"/>
                  <a:lumOff val="40000"/>
                </a:schemeClr>
              </a:solidFill>
              <a:ln w="38100">
                <a:noFill/>
                <a:headEnd type="oval"/>
                <a:tailEnd type="oval"/>
              </a:ln>
            </c:spPr>
          </c:dPt>
          <c:dPt>
            <c:idx val="7"/>
            <c:spPr>
              <a:solidFill>
                <a:schemeClr val="accent5">
                  <a:lumMod val="60000"/>
                  <a:lumOff val="40000"/>
                </a:schemeClr>
              </a:solidFill>
              <a:ln w="38100">
                <a:noFill/>
                <a:headEnd type="oval"/>
                <a:tailEnd type="oval"/>
              </a:ln>
            </c:spPr>
          </c:dPt>
          <c:dPt>
            <c:idx val="8"/>
            <c:spPr>
              <a:solidFill>
                <a:srgbClr val="FCC4F1"/>
              </a:solidFill>
              <a:ln w="38100">
                <a:noFill/>
                <a:headEnd type="oval"/>
                <a:tailEnd type="oval"/>
              </a:ln>
            </c:spPr>
          </c:dPt>
          <c:dPt>
            <c:idx val="9"/>
            <c:spPr>
              <a:solidFill>
                <a:srgbClr val="FCC4F1"/>
              </a:solidFill>
              <a:ln w="38100">
                <a:noFill/>
                <a:headEnd type="oval"/>
                <a:tailEnd type="oval"/>
              </a:ln>
            </c:spPr>
          </c:dPt>
          <c:dPt>
            <c:idx val="10"/>
            <c:spPr>
              <a:solidFill>
                <a:schemeClr val="accent5">
                  <a:lumMod val="60000"/>
                  <a:lumOff val="40000"/>
                </a:schemeClr>
              </a:solidFill>
              <a:ln w="38100">
                <a:noFill/>
                <a:headEnd type="oval"/>
                <a:tailEnd type="oval"/>
              </a:ln>
            </c:spPr>
          </c:dPt>
          <c:dLbls>
            <c:dLbl>
              <c:idx val="3"/>
              <c:layout/>
              <c:tx>
                <c:rich>
                  <a:bodyPr/>
                  <a:lstStyle/>
                  <a:p>
                    <a:r>
                      <a:rPr lang="en-US" smtClean="0"/>
                      <a:t>2</a:t>
                    </a:r>
                    <a:r>
                      <a:rPr lang="ru-RU" smtClean="0"/>
                      <a:t>58</a:t>
                    </a:r>
                    <a:endParaRPr lang="en-US"/>
                  </a:p>
                </c:rich>
              </c:tx>
              <c:showVal val="1"/>
            </c:dLbl>
            <c:dLbl>
              <c:idx val="4"/>
              <c:layout/>
              <c:tx>
                <c:rich>
                  <a:bodyPr/>
                  <a:lstStyle/>
                  <a:p>
                    <a:r>
                      <a:rPr lang="ru-RU" dirty="0" smtClean="0">
                        <a:latin typeface="Calibri" pitchFamily="34" charset="0"/>
                      </a:rPr>
                      <a:t>694</a:t>
                    </a:r>
                    <a:endParaRPr lang="en-US" dirty="0">
                      <a:latin typeface="Calibri" pitchFamily="34" charset="0"/>
                    </a:endParaRPr>
                  </a:p>
                </c:rich>
              </c:tx>
              <c:showVal val="1"/>
            </c:dLbl>
            <c:dLbl>
              <c:idx val="7"/>
              <c:layout/>
              <c:tx>
                <c:rich>
                  <a:bodyPr/>
                  <a:lstStyle/>
                  <a:p>
                    <a:r>
                      <a:rPr lang="en-US"/>
                      <a:t>2 </a:t>
                    </a:r>
                    <a:r>
                      <a:rPr lang="en-US" smtClean="0"/>
                      <a:t>3</a:t>
                    </a:r>
                    <a:r>
                      <a:rPr lang="ru-RU" smtClean="0"/>
                      <a:t>60</a:t>
                    </a:r>
                    <a:endParaRPr lang="en-US"/>
                  </a:p>
                </c:rich>
              </c:tx>
              <c:showVal val="1"/>
            </c:dLbl>
            <c:dLbl>
              <c:idx val="8"/>
              <c:layout/>
              <c:tx>
                <c:rich>
                  <a:bodyPr/>
                  <a:lstStyle/>
                  <a:p>
                    <a:r>
                      <a:rPr lang="ru-RU" smtClean="0"/>
                      <a:t>6</a:t>
                    </a:r>
                    <a:r>
                      <a:rPr lang="ru-RU" baseline="0" smtClean="0"/>
                      <a:t> 062</a:t>
                    </a:r>
                    <a:endParaRPr lang="en-US" dirty="0"/>
                  </a:p>
                </c:rich>
              </c:tx>
              <c:showVal val="1"/>
            </c:dLbl>
            <c:dLbl>
              <c:idx val="10"/>
              <c:layout>
                <c:manualLayout>
                  <c:x val="4.4495477344211887E-3"/>
                  <c:y val="-4.1522648346509956E-18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>
                        <a:latin typeface="Calibri" pitchFamily="34" charset="0"/>
                      </a:rPr>
                      <a:t>1</a:t>
                    </a:r>
                    <a:r>
                      <a:rPr lang="ru-RU" dirty="0" smtClean="0">
                        <a:latin typeface="Calibri" pitchFamily="34" charset="0"/>
                      </a:rPr>
                      <a:t>2</a:t>
                    </a:r>
                    <a:r>
                      <a:rPr lang="ru-RU" baseline="0" dirty="0" smtClean="0">
                        <a:latin typeface="Calibri" pitchFamily="34" charset="0"/>
                      </a:rPr>
                      <a:t> 365</a:t>
                    </a:r>
                    <a:endParaRPr lang="en-US" dirty="0">
                      <a:latin typeface="Calibri" pitchFamily="34" charset="0"/>
                    </a:endParaRPr>
                  </a:p>
                </c:rich>
              </c:tx>
              <c:showVal val="1"/>
            </c:dLbl>
            <c:showVal val="1"/>
          </c:dLbls>
          <c:cat>
            <c:strRef>
              <c:f>Лист1!$A$2:$A$13</c:f>
              <c:strCache>
                <c:ptCount val="11"/>
                <c:pt idx="0">
                  <c:v>Средства массовой информации</c:v>
                </c:pt>
                <c:pt idx="1">
                  <c:v>Охрана окружающей среды</c:v>
                </c:pt>
                <c:pt idx="2">
                  <c:v>Обслуживание государственного и муниципального долга</c:v>
                </c:pt>
                <c:pt idx="3">
                  <c:v>Национальная безопасность и правоохранительная деятельность</c:v>
                </c:pt>
                <c:pt idx="4">
                  <c:v>Культура и кинематография</c:v>
                </c:pt>
                <c:pt idx="5">
                  <c:v>Общегосударственные вопросы</c:v>
                </c:pt>
                <c:pt idx="6">
                  <c:v>Физическая культура и спорт</c:v>
                </c:pt>
                <c:pt idx="7">
                  <c:v>Социальная политика</c:v>
                </c:pt>
                <c:pt idx="8">
                  <c:v>Жилищно-коммунальное хозяйство</c:v>
                </c:pt>
                <c:pt idx="9">
                  <c:v>Национальная экономика</c:v>
                </c:pt>
                <c:pt idx="10">
                  <c:v>Образование</c:v>
                </c:pt>
              </c:strCache>
            </c:strRef>
          </c:cat>
          <c:val>
            <c:numRef>
              <c:f>Лист1!$B$2:$B$13</c:f>
              <c:numCache>
                <c:formatCode>#,##0</c:formatCode>
                <c:ptCount val="12"/>
                <c:pt idx="0">
                  <c:v>5</c:v>
                </c:pt>
                <c:pt idx="1">
                  <c:v>9</c:v>
                </c:pt>
                <c:pt idx="2">
                  <c:v>76</c:v>
                </c:pt>
                <c:pt idx="3">
                  <c:v>264</c:v>
                </c:pt>
                <c:pt idx="4">
                  <c:v>694</c:v>
                </c:pt>
                <c:pt idx="5">
                  <c:v>853</c:v>
                </c:pt>
                <c:pt idx="6">
                  <c:v>2057</c:v>
                </c:pt>
                <c:pt idx="7">
                  <c:v>2355</c:v>
                </c:pt>
                <c:pt idx="8">
                  <c:v>5958</c:v>
                </c:pt>
                <c:pt idx="9">
                  <c:v>6070</c:v>
                </c:pt>
                <c:pt idx="10">
                  <c:v>12364.6</c:v>
                </c:pt>
              </c:numCache>
            </c:numRef>
          </c:val>
        </c:ser>
        <c:dLbls>
          <c:showVal val="1"/>
        </c:dLbls>
        <c:gapWidth val="81"/>
        <c:overlap val="-64"/>
        <c:axId val="142306688"/>
        <c:axId val="142308480"/>
      </c:barChart>
      <c:catAx>
        <c:axId val="142306688"/>
        <c:scaling>
          <c:orientation val="minMax"/>
        </c:scaling>
        <c:axPos val="l"/>
        <c:numFmt formatCode="@" sourceLinked="1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142308480"/>
        <c:crosses val="autoZero"/>
        <c:auto val="1"/>
        <c:lblAlgn val="ctr"/>
        <c:lblOffset val="100"/>
      </c:catAx>
      <c:valAx>
        <c:axId val="142308480"/>
        <c:scaling>
          <c:orientation val="minMax"/>
        </c:scaling>
        <c:delete val="1"/>
        <c:axPos val="b"/>
        <c:numFmt formatCode="#,##0" sourceLinked="0"/>
        <c:tickLblPos val="none"/>
        <c:crossAx val="142306688"/>
        <c:crosses val="autoZero"/>
        <c:crossBetween val="between"/>
      </c:valAx>
    </c:plotArea>
    <c:plotVisOnly val="1"/>
    <c:dispBlanksAs val="gap"/>
  </c:chart>
  <c:spPr>
    <a:ln>
      <a:noFill/>
    </a:ln>
  </c:spPr>
  <c:txPr>
    <a:bodyPr/>
    <a:lstStyle/>
    <a:p>
      <a:pPr>
        <a:defRPr sz="1800"/>
      </a:pPr>
      <a:endParaRPr lang="ru-RU"/>
    </a:p>
  </c:txPr>
  <c:externalData r:id="rId1"/>
</c:chartSpace>
</file>

<file path=ppt/charts/chart2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2.9723739828062076E-2"/>
          <c:y val="0.1775860294287791"/>
          <c:w val="0.61820707175166256"/>
          <c:h val="0.79895893094000769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млн руб.</c:v>
                </c:pt>
              </c:strCache>
            </c:strRef>
          </c:tx>
          <c:explosion val="8"/>
          <c:dPt>
            <c:idx val="0"/>
            <c:explosion val="5"/>
            <c:spPr>
              <a:solidFill>
                <a:schemeClr val="accent5">
                  <a:lumMod val="60000"/>
                  <a:lumOff val="40000"/>
                </a:schemeClr>
              </a:solidFill>
            </c:spPr>
          </c:dPt>
          <c:dPt>
            <c:idx val="1"/>
            <c:spPr>
              <a:solidFill>
                <a:srgbClr val="FCC4F1"/>
              </a:solidFill>
            </c:spPr>
          </c:dPt>
          <c:dPt>
            <c:idx val="2"/>
            <c:spPr>
              <a:solidFill>
                <a:schemeClr val="accent3"/>
              </a:solidFill>
            </c:spPr>
          </c:dPt>
          <c:dLbls>
            <c:dLbl>
              <c:idx val="0"/>
              <c:layout>
                <c:manualLayout>
                  <c:x val="-0.19379680799591856"/>
                  <c:y val="-0.15281713987720347"/>
                </c:manualLayout>
              </c:layout>
              <c:tx>
                <c:rich>
                  <a:bodyPr/>
                  <a:lstStyle/>
                  <a:p>
                    <a:pPr>
                      <a:defRPr sz="1600" b="0"/>
                    </a:pPr>
                    <a:r>
                      <a:rPr lang="en-US" sz="2000" b="0" dirty="0" smtClean="0">
                        <a:latin typeface="Calibri" pitchFamily="34" charset="0"/>
                      </a:rPr>
                      <a:t>1</a:t>
                    </a:r>
                    <a:r>
                      <a:rPr lang="ru-RU" sz="2000" b="0" dirty="0" smtClean="0">
                        <a:latin typeface="Calibri" pitchFamily="34" charset="0"/>
                      </a:rPr>
                      <a:t>7</a:t>
                    </a:r>
                    <a:r>
                      <a:rPr lang="ru-RU" sz="2000" b="0" baseline="0" dirty="0" smtClean="0">
                        <a:latin typeface="Calibri" pitchFamily="34" charset="0"/>
                      </a:rPr>
                      <a:t> </a:t>
                    </a:r>
                    <a:r>
                      <a:rPr lang="ru-RU" sz="2000" b="0" baseline="0" dirty="0" smtClean="0">
                        <a:latin typeface="Calibri" pitchFamily="34" charset="0"/>
                      </a:rPr>
                      <a:t>476</a:t>
                    </a:r>
                    <a:r>
                      <a:rPr lang="en-US" b="0" dirty="0">
                        <a:latin typeface="Calibri" pitchFamily="34" charset="0"/>
                      </a:rPr>
                      <a:t>
</a:t>
                    </a:r>
                    <a:r>
                      <a:rPr lang="ru-RU" b="0" dirty="0" smtClean="0">
                        <a:latin typeface="Calibri" pitchFamily="34" charset="0"/>
                      </a:rPr>
                      <a:t>57</a:t>
                    </a:r>
                    <a:r>
                      <a:rPr lang="en-US" b="0" dirty="0" smtClean="0">
                        <a:latin typeface="Calibri" pitchFamily="34" charset="0"/>
                      </a:rPr>
                      <a:t>%</a:t>
                    </a:r>
                    <a:endParaRPr lang="en-US" b="0" dirty="0">
                      <a:latin typeface="Calibri" pitchFamily="34" charset="0"/>
                    </a:endParaRPr>
                  </a:p>
                </c:rich>
              </c:tx>
              <c:spPr/>
              <c:showVal val="1"/>
              <c:showPercent val="1"/>
              <c:separator>
</c:separator>
            </c:dLbl>
            <c:dLbl>
              <c:idx val="1"/>
              <c:layout>
                <c:manualLayout>
                  <c:x val="0.11754295412772645"/>
                  <c:y val="2.980460615750043E-2"/>
                </c:manualLayout>
              </c:layout>
              <c:tx>
                <c:rich>
                  <a:bodyPr/>
                  <a:lstStyle/>
                  <a:p>
                    <a:r>
                      <a:rPr lang="ru-RU" sz="2000" dirty="0" smtClean="0">
                        <a:latin typeface="Calibri" pitchFamily="34" charset="0"/>
                      </a:rPr>
                      <a:t>12 </a:t>
                    </a:r>
                    <a:r>
                      <a:rPr lang="ru-RU" sz="2000" dirty="0" smtClean="0">
                        <a:latin typeface="Calibri" pitchFamily="34" charset="0"/>
                      </a:rPr>
                      <a:t>132</a:t>
                    </a:r>
                    <a:r>
                      <a:rPr lang="en-US" dirty="0">
                        <a:latin typeface="Calibri" pitchFamily="34" charset="0"/>
                      </a:rPr>
                      <a:t>
</a:t>
                    </a:r>
                    <a:r>
                      <a:rPr lang="en-US" dirty="0" smtClean="0">
                        <a:latin typeface="Calibri" pitchFamily="34" charset="0"/>
                      </a:rPr>
                      <a:t>3</a:t>
                    </a:r>
                    <a:r>
                      <a:rPr lang="ru-RU" dirty="0" smtClean="0">
                        <a:latin typeface="Calibri" pitchFamily="34" charset="0"/>
                      </a:rPr>
                      <a:t>9</a:t>
                    </a:r>
                    <a:r>
                      <a:rPr lang="en-US" dirty="0" smtClean="0">
                        <a:latin typeface="Calibri" pitchFamily="34" charset="0"/>
                      </a:rPr>
                      <a:t>%</a:t>
                    </a:r>
                    <a:endParaRPr lang="en-US" dirty="0">
                      <a:latin typeface="Calibri" pitchFamily="34" charset="0"/>
                    </a:endParaRPr>
                  </a:p>
                </c:rich>
              </c:tx>
              <c:showVal val="1"/>
              <c:showPercent val="1"/>
              <c:separator>
</c:separator>
            </c:dLbl>
            <c:dLbl>
              <c:idx val="2"/>
              <c:layout>
                <c:manualLayout>
                  <c:x val="3.8817232648409659E-2"/>
                  <c:y val="0.21796583636447581"/>
                </c:manualLayout>
              </c:layout>
              <c:tx>
                <c:rich>
                  <a:bodyPr/>
                  <a:lstStyle/>
                  <a:p>
                    <a:r>
                      <a:rPr lang="ru-RU" sz="2000" dirty="0" smtClean="0">
                        <a:latin typeface="Calibri" pitchFamily="34" charset="0"/>
                      </a:rPr>
                      <a:t>1</a:t>
                    </a:r>
                    <a:r>
                      <a:rPr lang="ru-RU" sz="2000" baseline="0" dirty="0" smtClean="0">
                        <a:latin typeface="Calibri" pitchFamily="34" charset="0"/>
                      </a:rPr>
                      <a:t> </a:t>
                    </a:r>
                    <a:r>
                      <a:rPr lang="ru-RU" sz="2000" baseline="0" dirty="0" smtClean="0">
                        <a:latin typeface="Calibri" pitchFamily="34" charset="0"/>
                      </a:rPr>
                      <a:t>202</a:t>
                    </a:r>
                    <a:r>
                      <a:rPr lang="en-US" dirty="0">
                        <a:latin typeface="Calibri" pitchFamily="34" charset="0"/>
                      </a:rPr>
                      <a:t>
</a:t>
                    </a:r>
                    <a:r>
                      <a:rPr lang="ru-RU" dirty="0" smtClean="0">
                        <a:latin typeface="Calibri" pitchFamily="34" charset="0"/>
                      </a:rPr>
                      <a:t>4</a:t>
                    </a:r>
                    <a:r>
                      <a:rPr lang="en-US" dirty="0" smtClean="0">
                        <a:latin typeface="Calibri" pitchFamily="34" charset="0"/>
                      </a:rPr>
                      <a:t>%</a:t>
                    </a:r>
                    <a:endParaRPr lang="en-US" dirty="0">
                      <a:latin typeface="Calibri" pitchFamily="34" charset="0"/>
                    </a:endParaRPr>
                  </a:p>
                </c:rich>
              </c:tx>
              <c:showVal val="1"/>
              <c:showPercent val="1"/>
              <c:separator>
</c:separator>
            </c:dLbl>
            <c:txPr>
              <a:bodyPr/>
              <a:lstStyle/>
              <a:p>
                <a:pPr>
                  <a:defRPr sz="1600"/>
                </a:pPr>
                <a:endParaRPr lang="ru-RU"/>
              </a:p>
            </c:txPr>
            <c:showVal val="1"/>
            <c:showPercent val="1"/>
            <c:separator>
</c:separator>
            <c:showLeaderLines val="1"/>
          </c:dLbls>
          <c:cat>
            <c:strRef>
              <c:f>Лист1!$A$2:$A$4</c:f>
              <c:strCache>
                <c:ptCount val="3"/>
                <c:pt idx="0">
                  <c:v>Социальная сфера</c:v>
                </c:pt>
                <c:pt idx="1">
                  <c:v>Отрасли экономики</c:v>
                </c:pt>
                <c:pt idx="2">
                  <c:v>Прочие расходы</c:v>
                </c:pt>
              </c:strCache>
            </c:strRef>
          </c:cat>
          <c:val>
            <c:numRef>
              <c:f>Лист1!$B$2:$B$4</c:f>
              <c:numCache>
                <c:formatCode>#,##0</c:formatCode>
                <c:ptCount val="3"/>
                <c:pt idx="0">
                  <c:v>13530</c:v>
                </c:pt>
                <c:pt idx="1">
                  <c:v>8948</c:v>
                </c:pt>
                <c:pt idx="2">
                  <c:v>969</c:v>
                </c:pt>
              </c:numCache>
            </c:numRef>
          </c:val>
        </c:ser>
        <c:firstSliceAng val="0"/>
      </c:pieChart>
    </c:plotArea>
    <c:legend>
      <c:legendPos val="r"/>
      <c:layout>
        <c:manualLayout>
          <c:xMode val="edge"/>
          <c:yMode val="edge"/>
          <c:x val="0.65058090226563514"/>
          <c:y val="0.28360639176961666"/>
          <c:w val="0.30796947322735502"/>
          <c:h val="0.55767692079840203"/>
        </c:manualLayout>
      </c:layout>
      <c:txPr>
        <a:bodyPr/>
        <a:lstStyle/>
        <a:p>
          <a:pPr>
            <a:defRPr sz="1400">
              <a:latin typeface="Tahoma" pitchFamily="34" charset="0"/>
              <a:ea typeface="Tahoma" pitchFamily="34" charset="0"/>
              <a:cs typeface="Tahoma" pitchFamily="34" charset="0"/>
            </a:defRPr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2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7.8583532434430822E-2"/>
          <c:y val="3.9862141379151755E-2"/>
          <c:w val="0.90756899156305049"/>
          <c:h val="0.90015203567760849"/>
        </c:manualLayout>
      </c:layout>
      <c:barChart>
        <c:barDir val="bar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Значения</c:v>
                </c:pt>
              </c:strCache>
            </c:strRef>
          </c:tx>
          <c:spPr>
            <a:solidFill>
              <a:schemeClr val="accent5">
                <a:lumMod val="75000"/>
              </a:schemeClr>
            </a:solidFill>
            <a:ln w="38100">
              <a:noFill/>
              <a:headEnd type="oval"/>
              <a:tailEnd type="oval"/>
            </a:ln>
          </c:spPr>
          <c:dLbls>
            <c:dLbl>
              <c:idx val="0"/>
              <c:delete val="1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ru-RU" dirty="0" smtClean="0">
                        <a:latin typeface="Calibri" pitchFamily="34" charset="0"/>
                      </a:rPr>
                      <a:t>11</a:t>
                    </a:r>
                    <a:endParaRPr lang="en-US" dirty="0">
                      <a:latin typeface="Calibri" pitchFamily="34" charset="0"/>
                    </a:endParaRPr>
                  </a:p>
                </c:rich>
              </c:tx>
              <c:dLblPos val="outEnd"/>
              <c:showVal val="1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ru-RU" dirty="0" smtClean="0">
                        <a:latin typeface="Calibri" pitchFamily="34" charset="0"/>
                      </a:rPr>
                      <a:t>13</a:t>
                    </a:r>
                    <a:endParaRPr lang="en-US" dirty="0">
                      <a:latin typeface="Calibri" pitchFamily="34" charset="0"/>
                    </a:endParaRPr>
                  </a:p>
                </c:rich>
              </c:tx>
              <c:dLblPos val="outEnd"/>
              <c:showVal val="1"/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ru-RU" dirty="0" smtClean="0">
                        <a:latin typeface="Calibri" pitchFamily="34" charset="0"/>
                      </a:rPr>
                      <a:t>36</a:t>
                    </a:r>
                    <a:endParaRPr lang="en-US" dirty="0">
                      <a:latin typeface="Calibri" pitchFamily="34" charset="0"/>
                    </a:endParaRPr>
                  </a:p>
                </c:rich>
              </c:tx>
              <c:dLblPos val="outEnd"/>
              <c:showVal val="1"/>
            </c:dLbl>
            <c:dLbl>
              <c:idx val="4"/>
              <c:layout/>
              <c:tx>
                <c:rich>
                  <a:bodyPr/>
                  <a:lstStyle/>
                  <a:p>
                    <a:r>
                      <a:rPr lang="ru-RU" dirty="0" smtClean="0">
                        <a:latin typeface="Calibri" pitchFamily="34" charset="0"/>
                      </a:rPr>
                      <a:t>68</a:t>
                    </a:r>
                    <a:endParaRPr lang="en-US" dirty="0">
                      <a:latin typeface="Calibri" pitchFamily="34" charset="0"/>
                    </a:endParaRPr>
                  </a:p>
                </c:rich>
              </c:tx>
              <c:dLblPos val="outEnd"/>
              <c:showVal val="1"/>
            </c:dLbl>
            <c:dLbl>
              <c:idx val="5"/>
              <c:layout/>
              <c:tx>
                <c:rich>
                  <a:bodyPr/>
                  <a:lstStyle/>
                  <a:p>
                    <a:r>
                      <a:rPr lang="ru-RU" dirty="0" smtClean="0">
                        <a:latin typeface="Calibri" pitchFamily="34" charset="0"/>
                      </a:rPr>
                      <a:t>76</a:t>
                    </a:r>
                  </a:p>
                </c:rich>
              </c:tx>
              <c:dLblPos val="outEnd"/>
              <c:showVal val="1"/>
            </c:dLbl>
            <c:dLbl>
              <c:idx val="6"/>
              <c:layout/>
              <c:tx>
                <c:rich>
                  <a:bodyPr/>
                  <a:lstStyle/>
                  <a:p>
                    <a:r>
                      <a:rPr lang="ru-RU" dirty="0" smtClean="0">
                        <a:latin typeface="Calibri" pitchFamily="34" charset="0"/>
                      </a:rPr>
                      <a:t>92</a:t>
                    </a:r>
                    <a:endParaRPr lang="en-US" dirty="0">
                      <a:latin typeface="Calibri" pitchFamily="34" charset="0"/>
                    </a:endParaRPr>
                  </a:p>
                </c:rich>
              </c:tx>
              <c:dLblPos val="outEnd"/>
              <c:showVal val="1"/>
            </c:dLbl>
            <c:dLbl>
              <c:idx val="7"/>
              <c:layout/>
              <c:tx>
                <c:rich>
                  <a:bodyPr/>
                  <a:lstStyle/>
                  <a:p>
                    <a:r>
                      <a:rPr lang="ru-RU" dirty="0" smtClean="0">
                        <a:latin typeface="Calibri" pitchFamily="34" charset="0"/>
                      </a:rPr>
                      <a:t>258</a:t>
                    </a:r>
                    <a:endParaRPr lang="en-US" dirty="0">
                      <a:latin typeface="Calibri" pitchFamily="34" charset="0"/>
                    </a:endParaRPr>
                  </a:p>
                </c:rich>
              </c:tx>
              <c:dLblPos val="outEnd"/>
              <c:showVal val="1"/>
            </c:dLbl>
            <c:dLbl>
              <c:idx val="8"/>
              <c:layout/>
              <c:tx>
                <c:rich>
                  <a:bodyPr/>
                  <a:lstStyle/>
                  <a:p>
                    <a:r>
                      <a:rPr lang="ru-RU" dirty="0" smtClean="0">
                        <a:latin typeface="Calibri" pitchFamily="34" charset="0"/>
                      </a:rPr>
                      <a:t>385</a:t>
                    </a:r>
                    <a:endParaRPr lang="en-US" dirty="0">
                      <a:latin typeface="Calibri" pitchFamily="34" charset="0"/>
                    </a:endParaRPr>
                  </a:p>
                </c:rich>
              </c:tx>
              <c:dLblPos val="outEnd"/>
              <c:showVal val="1"/>
            </c:dLbl>
            <c:dLbl>
              <c:idx val="9"/>
              <c:layout/>
              <c:tx>
                <c:rich>
                  <a:bodyPr/>
                  <a:lstStyle/>
                  <a:p>
                    <a:r>
                      <a:rPr lang="ru-RU" dirty="0" smtClean="0">
                        <a:latin typeface="Calibri" pitchFamily="34" charset="0"/>
                      </a:rPr>
                      <a:t>694</a:t>
                    </a:r>
                  </a:p>
                </c:rich>
              </c:tx>
              <c:dLblPos val="outEnd"/>
              <c:showVal val="1"/>
            </c:dLbl>
            <c:dLbl>
              <c:idx val="10"/>
              <c:layout/>
              <c:tx>
                <c:rich>
                  <a:bodyPr/>
                  <a:lstStyle/>
                  <a:p>
                    <a:r>
                      <a:rPr lang="ru-RU" dirty="0" smtClean="0">
                        <a:latin typeface="Calibri" pitchFamily="34" charset="0"/>
                      </a:rPr>
                      <a:t>1</a:t>
                    </a:r>
                    <a:r>
                      <a:rPr lang="ru-RU" baseline="0" dirty="0" smtClean="0">
                        <a:latin typeface="Calibri" pitchFamily="34" charset="0"/>
                      </a:rPr>
                      <a:t> 008</a:t>
                    </a:r>
                    <a:endParaRPr lang="en-US" dirty="0">
                      <a:latin typeface="Calibri" pitchFamily="34" charset="0"/>
                    </a:endParaRPr>
                  </a:p>
                </c:rich>
              </c:tx>
              <c:dLblPos val="outEnd"/>
              <c:showVal val="1"/>
            </c:dLbl>
            <c:dLbl>
              <c:idx val="11"/>
              <c:layout/>
              <c:tx>
                <c:rich>
                  <a:bodyPr/>
                  <a:lstStyle/>
                  <a:p>
                    <a:r>
                      <a:rPr lang="ru-RU" dirty="0" smtClean="0">
                        <a:latin typeface="Calibri" pitchFamily="34" charset="0"/>
                      </a:rPr>
                      <a:t>1</a:t>
                    </a:r>
                    <a:r>
                      <a:rPr lang="ru-RU" baseline="0" dirty="0" smtClean="0">
                        <a:latin typeface="Calibri" pitchFamily="34" charset="0"/>
                      </a:rPr>
                      <a:t> 449</a:t>
                    </a:r>
                    <a:endParaRPr lang="en-US" dirty="0">
                      <a:latin typeface="Calibri" pitchFamily="34" charset="0"/>
                    </a:endParaRPr>
                  </a:p>
                </c:rich>
              </c:tx>
              <c:dLblPos val="outEnd"/>
              <c:showVal val="1"/>
            </c:dLbl>
            <c:dLbl>
              <c:idx val="12"/>
              <c:layout/>
              <c:tx>
                <c:rich>
                  <a:bodyPr/>
                  <a:lstStyle/>
                  <a:p>
                    <a:r>
                      <a:rPr lang="ru-RU" dirty="0" smtClean="0">
                        <a:latin typeface="Calibri" pitchFamily="34" charset="0"/>
                      </a:rPr>
                      <a:t>1548</a:t>
                    </a:r>
                    <a:endParaRPr lang="en-US" dirty="0">
                      <a:latin typeface="Calibri" pitchFamily="34" charset="0"/>
                    </a:endParaRPr>
                  </a:p>
                </c:rich>
              </c:tx>
              <c:dLblPos val="outEnd"/>
              <c:showVal val="1"/>
            </c:dLbl>
            <c:dLbl>
              <c:idx val="13"/>
              <c:layout/>
              <c:tx>
                <c:rich>
                  <a:bodyPr/>
                  <a:lstStyle/>
                  <a:p>
                    <a:r>
                      <a:rPr lang="ru-RU" dirty="0" smtClean="0">
                        <a:latin typeface="Calibri" pitchFamily="34" charset="0"/>
                      </a:rPr>
                      <a:t>1</a:t>
                    </a:r>
                    <a:r>
                      <a:rPr lang="ru-RU" baseline="0" dirty="0" smtClean="0">
                        <a:latin typeface="Calibri" pitchFamily="34" charset="0"/>
                      </a:rPr>
                      <a:t> </a:t>
                    </a:r>
                    <a:r>
                      <a:rPr lang="ru-RU" baseline="0" dirty="0" smtClean="0">
                        <a:latin typeface="Calibri" pitchFamily="34" charset="0"/>
                      </a:rPr>
                      <a:t>644</a:t>
                    </a:r>
                    <a:endParaRPr lang="en-US" dirty="0">
                      <a:latin typeface="Calibri" pitchFamily="34" charset="0"/>
                    </a:endParaRPr>
                  </a:p>
                </c:rich>
              </c:tx>
              <c:dLblPos val="outEnd"/>
              <c:showVal val="1"/>
            </c:dLbl>
            <c:dLbl>
              <c:idx val="14"/>
              <c:layout/>
              <c:tx>
                <c:rich>
                  <a:bodyPr/>
                  <a:lstStyle/>
                  <a:p>
                    <a:r>
                      <a:rPr lang="ru-RU" dirty="0" smtClean="0">
                        <a:latin typeface="Calibri" pitchFamily="34" charset="0"/>
                      </a:rPr>
                      <a:t>2 055</a:t>
                    </a:r>
                    <a:endParaRPr lang="en-US" dirty="0">
                      <a:latin typeface="Calibri" pitchFamily="34" charset="0"/>
                    </a:endParaRPr>
                  </a:p>
                </c:rich>
              </c:tx>
              <c:dLblPos val="outEnd"/>
              <c:showVal val="1"/>
            </c:dLbl>
            <c:dLbl>
              <c:idx val="15"/>
              <c:layout/>
              <c:tx>
                <c:rich>
                  <a:bodyPr/>
                  <a:lstStyle/>
                  <a:p>
                    <a:r>
                      <a:rPr lang="ru-RU" dirty="0" smtClean="0">
                        <a:latin typeface="Calibri" pitchFamily="34" charset="0"/>
                      </a:rPr>
                      <a:t>2</a:t>
                    </a:r>
                    <a:r>
                      <a:rPr lang="ru-RU" baseline="0" dirty="0" smtClean="0">
                        <a:latin typeface="Calibri" pitchFamily="34" charset="0"/>
                      </a:rPr>
                      <a:t> 244</a:t>
                    </a:r>
                    <a:endParaRPr lang="en-US" dirty="0">
                      <a:latin typeface="Calibri" pitchFamily="34" charset="0"/>
                    </a:endParaRPr>
                  </a:p>
                </c:rich>
              </c:tx>
              <c:dLblPos val="outEnd"/>
              <c:showVal val="1"/>
            </c:dLbl>
            <c:dLbl>
              <c:idx val="16"/>
              <c:layout>
                <c:manualLayout>
                  <c:x val="1.1708082471917345E-2"/>
                  <c:y val="0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>
                        <a:latin typeface="Calibri" pitchFamily="34" charset="0"/>
                      </a:rPr>
                      <a:t>2 747</a:t>
                    </a:r>
                    <a:endParaRPr lang="en-US" dirty="0">
                      <a:latin typeface="Calibri" pitchFamily="34" charset="0"/>
                    </a:endParaRPr>
                  </a:p>
                </c:rich>
              </c:tx>
              <c:dLblPos val="outEnd"/>
              <c:showVal val="1"/>
            </c:dLbl>
            <c:dLbl>
              <c:idx val="17"/>
              <c:layout/>
              <c:tx>
                <c:rich>
                  <a:bodyPr/>
                  <a:lstStyle/>
                  <a:p>
                    <a:r>
                      <a:rPr lang="ru-RU" dirty="0" smtClean="0">
                        <a:latin typeface="Calibri" pitchFamily="34" charset="0"/>
                      </a:rPr>
                      <a:t>3 430</a:t>
                    </a:r>
                  </a:p>
                </c:rich>
              </c:tx>
              <c:dLblPos val="outEnd"/>
              <c:showVal val="1"/>
            </c:dLbl>
            <c:dLbl>
              <c:idx val="18"/>
              <c:layout>
                <c:manualLayout>
                  <c:x val="-3.0394919614104296E-3"/>
                  <c:y val="0"/>
                </c:manualLayout>
              </c:layout>
              <c:tx>
                <c:rich>
                  <a:bodyPr/>
                  <a:lstStyle/>
                  <a:p>
                    <a:pPr>
                      <a:defRPr sz="1200">
                        <a:latin typeface="Calibri" pitchFamily="34" charset="0"/>
                        <a:ea typeface="Tahoma" pitchFamily="34" charset="0"/>
                        <a:cs typeface="Tahoma" pitchFamily="34" charset="0"/>
                      </a:defRPr>
                    </a:pPr>
                    <a:r>
                      <a:rPr lang="ru-RU" dirty="0" smtClean="0">
                        <a:latin typeface="Calibri" pitchFamily="34" charset="0"/>
                      </a:rPr>
                      <a:t>12 286</a:t>
                    </a:r>
                    <a:endParaRPr lang="en-US" dirty="0">
                      <a:latin typeface="Calibri" pitchFamily="34" charset="0"/>
                    </a:endParaRPr>
                  </a:p>
                </c:rich>
              </c:tx>
              <c:numFmt formatCode="#,##0" sourceLinked="0"/>
              <c:spPr/>
              <c:dLblPos val="outEnd"/>
              <c:showVal val="1"/>
            </c:dLbl>
            <c:dLbl>
              <c:idx val="19"/>
              <c:tx>
                <c:rich>
                  <a:bodyPr/>
                  <a:lstStyle/>
                  <a:p>
                    <a:r>
                      <a:rPr lang="ru-RU" smtClean="0"/>
                      <a:t>2</a:t>
                    </a:r>
                    <a:r>
                      <a:rPr lang="en-US" smtClean="0"/>
                      <a:t> 5</a:t>
                    </a:r>
                    <a:r>
                      <a:rPr lang="ru-RU" smtClean="0"/>
                      <a:t>59</a:t>
                    </a:r>
                    <a:endParaRPr lang="en-US"/>
                  </a:p>
                </c:rich>
              </c:tx>
              <c:dLblPos val="outEnd"/>
              <c:showVal val="1"/>
            </c:dLbl>
            <c:dLbl>
              <c:idx val="20"/>
              <c:tx>
                <c:rich>
                  <a:bodyPr/>
                  <a:lstStyle/>
                  <a:p>
                    <a:r>
                      <a:rPr lang="ru-RU" smtClean="0"/>
                      <a:t>9</a:t>
                    </a:r>
                    <a:r>
                      <a:rPr lang="en-US" smtClean="0"/>
                      <a:t> </a:t>
                    </a:r>
                    <a:r>
                      <a:rPr lang="ru-RU" smtClean="0"/>
                      <a:t>428</a:t>
                    </a:r>
                    <a:endParaRPr lang="en-US" dirty="0"/>
                  </a:p>
                </c:rich>
              </c:tx>
              <c:dLblPos val="outEnd"/>
              <c:showVal val="1"/>
            </c:dLbl>
            <c:numFmt formatCode="#,##0" sourceLinked="0"/>
            <c:txPr>
              <a:bodyPr/>
              <a:lstStyle/>
              <a:p>
                <a:pPr>
                  <a:defRPr sz="1200">
                    <a:latin typeface="Tahoma" pitchFamily="34" charset="0"/>
                    <a:ea typeface="Tahoma" pitchFamily="34" charset="0"/>
                    <a:cs typeface="Tahoma" pitchFamily="34" charset="0"/>
                  </a:defRPr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Лист1!$A$2:$A$20</c:f>
              <c:strCache>
                <c:ptCount val="19"/>
                <c:pt idx="0">
                  <c:v>Муниципальная программа Новокузнецкого городского округа "Охрана окружающей среды и рациональное природопользование в границах Новокузнецкого городского округа"</c:v>
                </c:pt>
                <c:pt idx="1">
                  <c:v>Муниципальная программа Новокузнецкого городского округа "Реализация молодежной политики в городе Новокузнецке"</c:v>
                </c:pt>
                <c:pt idx="2">
                  <c:v>Муниципальная программа Новокузнецкого городского округа "Развитие субъектов малого и среднего предпринимательства в городе Новокузнецке"</c:v>
                </c:pt>
                <c:pt idx="3">
                  <c:v>Муниципальная программа Новокузнецкого городского округа "Управление капиталовложениями Новокузнецкого городского округа"</c:v>
                </c:pt>
                <c:pt idx="4">
                  <c:v>Муниципальная программа Новокузнецкого городского округа "Обеспечение комфортного проживания в секторе индивидуальной жилой застройки"</c:v>
                </c:pt>
                <c:pt idx="5">
                  <c:v>Муниципальная программа Новокузнецкого городского округа "Управление муниципальным имуществом Новокузнецкого городского округа"</c:v>
                </c:pt>
                <c:pt idx="6">
                  <c:v>Муниципальная программа Новокузнецкого городского округа "Основные направления развития территории Новокузнецкого городского округа"</c:v>
                </c:pt>
                <c:pt idx="7">
                  <c:v>Муниципальная программа Новокузнецкого городского округа "Защита населения и территории от чрезвычайных ситуаций природного и техногенного характера, обеспечение пожарной безопасности, безопасности на водных объектах территории Новокузнецкого городского о</c:v>
                </c:pt>
                <c:pt idx="8">
                  <c:v>Муниципальная программа Новокузнецкого городского округа "Управление муниципальными финансами Новокузнецкого городского округа"</c:v>
                </c:pt>
                <c:pt idx="9">
                  <c:v>Муниципальная программа Новокузнецкого городского округа "Формирование современной городской среды на территории Новокузнецкого городского округа на 2018-2022 годы"</c:v>
                </c:pt>
                <c:pt idx="10">
                  <c:v>Муниципальная программа Новокузнецкого городского округа "Защита прав детей-сирот и детей, оставшихся без попечения родителей, прав недееспособных граждан"</c:v>
                </c:pt>
                <c:pt idx="11">
                  <c:v>Муниципальная программа Новокузнецкого городского округа "Развитие физической культуры и массового спорта Новокузнецкого городского округа"</c:v>
                </c:pt>
                <c:pt idx="12">
                  <c:v>Муниципальная программа Новокузнецкого городского округа "Развитие культуры в городе Новокузнецке"</c:v>
                </c:pt>
                <c:pt idx="13">
                  <c:v>Муниципальная программа Новокузнецкого городского округа "Обеспечение жилыми помещениями отдельных категорий граждан города Новокузнецка"</c:v>
                </c:pt>
                <c:pt idx="14">
                  <c:v>Муниципальная программа Новокузнецкого городского округа "Развитие системы социальной защиты населения города Новокузнецка"</c:v>
                </c:pt>
                <c:pt idx="15">
                  <c:v>Муниципальная программа Новокузнецкого городского округа "Комплексное благоустройство Новокузнецкого городского округа"</c:v>
                </c:pt>
                <c:pt idx="16">
                  <c:v>Муниципальная программа Новокузнецкого городского округа "Развитие жилищно-коммунального хозяйства города Новокузнецка"</c:v>
                </c:pt>
                <c:pt idx="17">
                  <c:v>Муниципальная программа Новокузнецкого городского округа "Организация и развитие пассажирских перевозок и координация работы операторов связи на территории Новокузнецкого городского округа"</c:v>
                </c:pt>
                <c:pt idx="18">
                  <c:v>Муниципальная программа Новокузнецкого городского округа "Развитие и функционирование системы образования города Новокузнецка"</c:v>
                </c:pt>
              </c:strCache>
            </c:strRef>
          </c:cat>
          <c:val>
            <c:numRef>
              <c:f>Лист1!$B$2:$B$20</c:f>
              <c:numCache>
                <c:formatCode>#,##0</c:formatCode>
                <c:ptCount val="19"/>
                <c:pt idx="0">
                  <c:v>5</c:v>
                </c:pt>
                <c:pt idx="1">
                  <c:v>9</c:v>
                </c:pt>
                <c:pt idx="2">
                  <c:v>10</c:v>
                </c:pt>
                <c:pt idx="3">
                  <c:v>13</c:v>
                </c:pt>
                <c:pt idx="4">
                  <c:v>26</c:v>
                </c:pt>
                <c:pt idx="5">
                  <c:v>50</c:v>
                </c:pt>
                <c:pt idx="6">
                  <c:v>62</c:v>
                </c:pt>
                <c:pt idx="7">
                  <c:v>150</c:v>
                </c:pt>
                <c:pt idx="8">
                  <c:v>212</c:v>
                </c:pt>
                <c:pt idx="9">
                  <c:v>258</c:v>
                </c:pt>
                <c:pt idx="10">
                  <c:v>264</c:v>
                </c:pt>
                <c:pt idx="11">
                  <c:v>271</c:v>
                </c:pt>
                <c:pt idx="12">
                  <c:v>530</c:v>
                </c:pt>
                <c:pt idx="13">
                  <c:v>856</c:v>
                </c:pt>
                <c:pt idx="14">
                  <c:v>1073</c:v>
                </c:pt>
                <c:pt idx="15">
                  <c:v>1869</c:v>
                </c:pt>
                <c:pt idx="16">
                  <c:v>1974</c:v>
                </c:pt>
                <c:pt idx="17">
                  <c:v>2876</c:v>
                </c:pt>
                <c:pt idx="18">
                  <c:v>8069</c:v>
                </c:pt>
              </c:numCache>
            </c:numRef>
          </c:val>
        </c:ser>
        <c:dLbls>
          <c:showVal val="1"/>
        </c:dLbls>
        <c:gapWidth val="67"/>
        <c:overlap val="-92"/>
        <c:axId val="92997504"/>
        <c:axId val="92999040"/>
      </c:barChart>
      <c:catAx>
        <c:axId val="92997504"/>
        <c:scaling>
          <c:orientation val="minMax"/>
        </c:scaling>
        <c:axPos val="l"/>
        <c:numFmt formatCode="@" sourceLinked="1"/>
        <c:tickLblPos val="none"/>
        <c:crossAx val="92999040"/>
        <c:crosses val="autoZero"/>
        <c:auto val="1"/>
        <c:lblAlgn val="ctr"/>
        <c:lblOffset val="100"/>
      </c:catAx>
      <c:valAx>
        <c:axId val="92999040"/>
        <c:scaling>
          <c:orientation val="minMax"/>
        </c:scaling>
        <c:axPos val="b"/>
        <c:numFmt formatCode="#,##0" sourceLinked="0"/>
        <c:tickLblPos val="none"/>
        <c:crossAx val="92997504"/>
        <c:crosses val="autoZero"/>
        <c:crossBetween val="between"/>
      </c:valAx>
    </c:plotArea>
    <c:plotVisOnly val="1"/>
    <c:dispBlanksAs val="gap"/>
  </c:chart>
  <c:spPr>
    <a:ln>
      <a:noFill/>
    </a:ln>
  </c:spPr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2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3"/>
  <c:chart>
    <c:autoTitleDeleted val="1"/>
    <c:plotArea>
      <c:layout>
        <c:manualLayout>
          <c:layoutTarget val="inner"/>
          <c:xMode val="edge"/>
          <c:yMode val="edge"/>
          <c:x val="1.4174784988779198E-2"/>
          <c:y val="6.7383910620368914E-2"/>
          <c:w val="0.9606674536358768"/>
          <c:h val="0.8945362193326295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spPr>
              <a:solidFill>
                <a:schemeClr val="accent5">
                  <a:lumMod val="75000"/>
                </a:schemeClr>
              </a:solidFill>
            </c:spPr>
          </c:dPt>
          <c:dPt>
            <c:idx val="1"/>
            <c:explosion val="16"/>
            <c:spPr>
              <a:solidFill>
                <a:srgbClr val="FF0000"/>
              </a:solidFill>
            </c:spPr>
          </c:dPt>
          <c:dLbls>
            <c:dLbl>
              <c:idx val="0"/>
              <c:delete val="1"/>
            </c:dLbl>
            <c:dLbl>
              <c:idx val="1"/>
              <c:layout>
                <c:manualLayout>
                  <c:x val="6.1430379789695283E-3"/>
                  <c:y val="-9.1743684369802833E-2"/>
                </c:manualLayout>
              </c:layout>
              <c:tx>
                <c:rich>
                  <a:bodyPr/>
                  <a:lstStyle/>
                  <a:p>
                    <a:r>
                      <a:rPr lang="ru-RU" baseline="0" dirty="0" smtClean="0">
                        <a:latin typeface="Calibri" pitchFamily="34" charset="0"/>
                      </a:rPr>
                      <a:t>2,5 </a:t>
                    </a:r>
                    <a:r>
                      <a:rPr lang="en-US" dirty="0" smtClean="0">
                        <a:latin typeface="Calibri" pitchFamily="34" charset="0"/>
                      </a:rPr>
                      <a:t>%</a:t>
                    </a:r>
                    <a:endParaRPr lang="en-US" dirty="0">
                      <a:latin typeface="Calibri" pitchFamily="34" charset="0"/>
                    </a:endParaRPr>
                  </a:p>
                </c:rich>
              </c:tx>
              <c:showVal val="1"/>
            </c:dLbl>
            <c:numFmt formatCode="0.0%" sourceLinked="0"/>
            <c:txPr>
              <a:bodyPr/>
              <a:lstStyle/>
              <a:p>
                <a:pPr>
                  <a:defRPr sz="1200"/>
                </a:pPr>
                <a:endParaRPr lang="ru-RU"/>
              </a:p>
            </c:txPr>
            <c:showVal val="1"/>
          </c:dLbls>
          <c:cat>
            <c:strRef>
              <c:f>Лист1!$A$2:$A$3</c:f>
              <c:strCache>
                <c:ptCount val="2"/>
                <c:pt idx="0">
                  <c:v>Программные мероприятия</c:v>
                </c:pt>
                <c:pt idx="1">
                  <c:v>Непрограммные мероприятия 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0.98</c:v>
                </c:pt>
                <c:pt idx="1">
                  <c:v>2.0000000000000011E-2</c:v>
                </c:pt>
              </c:numCache>
            </c:numRef>
          </c:val>
        </c:ser>
        <c:firstSliceAng val="34"/>
      </c:pieChart>
    </c:plotArea>
    <c:plotVisOnly val="1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2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 prstMaterial="matte"/>
          </c:spPr>
          <c:dPt>
            <c:idx val="0"/>
            <c:explosion val="5"/>
            <c:spPr>
              <a:solidFill>
                <a:srgbClr val="00B050"/>
              </a:solidFill>
              <a:ln>
                <a:solidFill>
                  <a:prstClr val="black"/>
                </a:solidFill>
              </a:ln>
              <a:scene3d>
                <a:camera prst="orthographicFront"/>
                <a:lightRig rig="threePt" dir="t"/>
              </a:scene3d>
              <a:sp3d prstMaterial="matte"/>
            </c:spPr>
          </c:dPt>
          <c:dPt>
            <c:idx val="1"/>
            <c:explosion val="82"/>
            <c:spPr>
              <a:solidFill>
                <a:srgbClr val="7030A0"/>
              </a:solidFill>
              <a:scene3d>
                <a:camera prst="orthographicFront"/>
                <a:lightRig rig="threePt" dir="t"/>
              </a:scene3d>
              <a:sp3d prstMaterial="matte"/>
            </c:spPr>
          </c:dPt>
          <c:dPt>
            <c:idx val="2"/>
            <c:spPr>
              <a:solidFill>
                <a:schemeClr val="tx2">
                  <a:lumMod val="60000"/>
                  <a:lumOff val="40000"/>
                </a:schemeClr>
              </a:solidFill>
              <a:ln>
                <a:solidFill>
                  <a:prstClr val="black"/>
                </a:solidFill>
              </a:ln>
              <a:scene3d>
                <a:camera prst="orthographicFront"/>
                <a:lightRig rig="threePt" dir="t"/>
              </a:scene3d>
              <a:sp3d prstMaterial="matte"/>
            </c:spPr>
          </c:dPt>
          <c:dPt>
            <c:idx val="3"/>
            <c:spPr>
              <a:solidFill>
                <a:srgbClr val="FCC4F1">
                  <a:alpha val="90000"/>
                </a:srgbClr>
              </a:solidFill>
              <a:ln>
                <a:solidFill>
                  <a:prstClr val="black"/>
                </a:solidFill>
              </a:ln>
              <a:scene3d>
                <a:camera prst="orthographicFront"/>
                <a:lightRig rig="threePt" dir="t"/>
              </a:scene3d>
              <a:sp3d prstMaterial="matte"/>
            </c:spPr>
          </c:dPt>
          <c:dLbls>
            <c:delete val="1"/>
          </c:dLbls>
          <c:cat>
            <c:strRef>
              <c:f>Лист1!$A$2:$A$5</c:f>
              <c:strCache>
                <c:ptCount val="4"/>
                <c:pt idx="0">
                  <c:v>Образование</c:v>
                </c:pt>
                <c:pt idx="1">
                  <c:v>Демография</c:v>
                </c:pt>
                <c:pt idx="2">
                  <c:v>Безопасные и качественные дороги</c:v>
                </c:pt>
                <c:pt idx="3">
                  <c:v>Жилье и городская среда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17</c:v>
                </c:pt>
                <c:pt idx="1">
                  <c:v>38</c:v>
                </c:pt>
                <c:pt idx="2">
                  <c:v>2232</c:v>
                </c:pt>
                <c:pt idx="3">
                  <c:v>449</c:v>
                </c:pt>
              </c:numCache>
            </c:numRef>
          </c:val>
        </c:ser>
        <c:dLbls>
          <c:showVal val="1"/>
        </c:dLbls>
        <c:firstSliceAng val="0"/>
        <c:holeSize val="52"/>
      </c:doughnutChart>
    </c:plotArea>
    <c:plotVisOnly val="1"/>
  </c:chart>
  <c:spPr>
    <a:scene3d>
      <a:camera prst="orthographicFront"/>
      <a:lightRig rig="threePt" dir="t"/>
    </a:scene3d>
    <a:sp3d>
      <a:bevelT/>
    </a:sp3d>
  </c:spPr>
  <c:txPr>
    <a:bodyPr/>
    <a:lstStyle/>
    <a:p>
      <a:pPr>
        <a:defRPr lang="ru-RU" sz="1700" kern="1200" dirty="0" smtClean="0">
          <a:solidFill>
            <a:schemeClr val="dk1"/>
          </a:solidFill>
          <a:latin typeface="Tahoma" pitchFamily="34" charset="0"/>
          <a:ea typeface="Tahoma" pitchFamily="34" charset="0"/>
          <a:cs typeface="Tahoma" pitchFamily="34" charset="0"/>
        </a:defRPr>
      </a:pPr>
      <a:endParaRPr lang="ru-RU"/>
    </a:p>
  </c:txPr>
  <c:externalData r:id="rId1"/>
  <c:userShapes r:id="rId2"/>
</c:chartSpace>
</file>

<file path=ppt/charts/chart2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0.15476385096275541"/>
          <c:y val="8.0846465342185411E-2"/>
          <c:w val="0.69840277351727431"/>
          <c:h val="0.903026517355627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solidFill>
              <a:schemeClr val="accent1"/>
            </a:solidFill>
            <a:scene3d>
              <a:camera prst="orthographicFront"/>
              <a:lightRig rig="threePt" dir="t"/>
            </a:scene3d>
            <a:sp3d prstMaterial="matte"/>
          </c:spPr>
          <c:dPt>
            <c:idx val="0"/>
            <c:explosion val="6"/>
            <c:spPr>
              <a:solidFill>
                <a:schemeClr val="accent1"/>
              </a:solidFill>
              <a:ln>
                <a:solidFill>
                  <a:prstClr val="black"/>
                </a:solidFill>
              </a:ln>
              <a:scene3d>
                <a:camera prst="orthographicFront"/>
                <a:lightRig rig="threePt" dir="t"/>
              </a:scene3d>
              <a:sp3d prstMaterial="matte"/>
            </c:spPr>
          </c:dPt>
          <c:dPt>
            <c:idx val="1"/>
            <c:spPr>
              <a:solidFill>
                <a:srgbClr val="8569ED"/>
              </a:solidFill>
              <a:scene3d>
                <a:camera prst="orthographicFront"/>
                <a:lightRig rig="threePt" dir="t"/>
              </a:scene3d>
              <a:sp3d prstMaterial="matte"/>
            </c:spPr>
          </c:dPt>
          <c:dPt>
            <c:idx val="2"/>
            <c:spPr>
              <a:solidFill>
                <a:schemeClr val="tx2">
                  <a:lumMod val="60000"/>
                  <a:lumOff val="40000"/>
                </a:schemeClr>
              </a:solidFill>
              <a:ln>
                <a:solidFill>
                  <a:prstClr val="black"/>
                </a:solidFill>
              </a:ln>
              <a:scene3d>
                <a:camera prst="orthographicFront"/>
                <a:lightRig rig="threePt" dir="t"/>
              </a:scene3d>
              <a:sp3d prstMaterial="matte"/>
            </c:spPr>
          </c:dPt>
          <c:dPt>
            <c:idx val="3"/>
            <c:spPr>
              <a:solidFill>
                <a:srgbClr val="FCC4F1">
                  <a:alpha val="90000"/>
                </a:srgbClr>
              </a:solidFill>
              <a:ln>
                <a:solidFill>
                  <a:prstClr val="black"/>
                </a:solidFill>
              </a:ln>
              <a:scene3d>
                <a:camera prst="orthographicFront"/>
                <a:lightRig rig="threePt" dir="t"/>
              </a:scene3d>
              <a:sp3d prstMaterial="matte"/>
            </c:spPr>
          </c:dPt>
          <c:dPt>
            <c:idx val="4"/>
            <c:spPr>
              <a:solidFill>
                <a:schemeClr val="accent1"/>
              </a:solidFill>
              <a:ln>
                <a:solidFill>
                  <a:schemeClr val="tx1"/>
                </a:solidFill>
              </a:ln>
              <a:scene3d>
                <a:camera prst="orthographicFront"/>
                <a:lightRig rig="threePt" dir="t"/>
              </a:scene3d>
              <a:sp3d prstMaterial="matte"/>
            </c:spPr>
          </c:dPt>
          <c:dLbls>
            <c:delete val="1"/>
          </c:dLbls>
          <c:cat>
            <c:strRef>
              <c:f>Лист1!$A$2:$A$6</c:f>
              <c:strCache>
                <c:ptCount val="4"/>
                <c:pt idx="0">
                  <c:v>Образование</c:v>
                </c:pt>
                <c:pt idx="1">
                  <c:v>Демография</c:v>
                </c:pt>
                <c:pt idx="2">
                  <c:v>Безопасные и качественные дороги</c:v>
                </c:pt>
                <c:pt idx="3">
                  <c:v>Жилье и городская среда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0</c:v>
                </c:pt>
                <c:pt idx="1">
                  <c:v>15</c:v>
                </c:pt>
                <c:pt idx="2">
                  <c:v>1069</c:v>
                </c:pt>
                <c:pt idx="3">
                  <c:v>0</c:v>
                </c:pt>
              </c:numCache>
            </c:numRef>
          </c:val>
        </c:ser>
        <c:dLbls>
          <c:showVal val="1"/>
        </c:dLbls>
        <c:firstSliceAng val="0"/>
        <c:holeSize val="52"/>
      </c:doughnutChart>
    </c:plotArea>
    <c:plotVisOnly val="1"/>
  </c:chart>
  <c:spPr>
    <a:scene3d>
      <a:camera prst="orthographicFront"/>
      <a:lightRig rig="threePt" dir="t"/>
    </a:scene3d>
    <a:sp3d>
      <a:bevelT/>
    </a:sp3d>
  </c:spPr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2.7072750823307411E-2"/>
          <c:y val="0.10785143919192595"/>
          <c:w val="0.92554993523590467"/>
          <c:h val="0.6544156004862417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rgbClr val="92D050"/>
            </a:solidFill>
          </c:spPr>
          <c:dLbls>
            <c:dLbl>
              <c:idx val="0"/>
              <c:layout>
                <c:manualLayout>
                  <c:x val="0"/>
                  <c:y val="7.2123375252644019E-4"/>
                </c:manualLayout>
              </c:layout>
              <c:tx>
                <c:rich>
                  <a:bodyPr/>
                  <a:lstStyle/>
                  <a:p>
                    <a:r>
                      <a:rPr lang="en-US" dirty="0">
                        <a:latin typeface="Calibri" pitchFamily="34" charset="0"/>
                      </a:rPr>
                      <a:t>168,2</a:t>
                    </a:r>
                  </a:p>
                </c:rich>
              </c:tx>
              <c:showVal val="1"/>
            </c:dLbl>
            <c:txPr>
              <a:bodyPr/>
              <a:lstStyle/>
              <a:p>
                <a:pPr>
                  <a:defRPr sz="1200"/>
                </a:pPr>
                <a:endParaRPr lang="ru-RU"/>
              </a:p>
            </c:txPr>
            <c:showVal val="1"/>
          </c:dLbls>
          <c:cat>
            <c:strRef>
              <c:f>Лист1!$A$2:$A$6</c:f>
              <c:strCache>
                <c:ptCount val="5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</c:strCache>
            </c:strRef>
          </c:cat>
          <c:val>
            <c:numRef>
              <c:f>Лист1!$B$2:$B$6</c:f>
              <c:numCache>
                <c:formatCode>0.0</c:formatCode>
                <c:ptCount val="5"/>
                <c:pt idx="0">
                  <c:v>166</c:v>
                </c:pt>
                <c:pt idx="1">
                  <c:v>163.4</c:v>
                </c:pt>
                <c:pt idx="2">
                  <c:v>161.1</c:v>
                </c:pt>
                <c:pt idx="3">
                  <c:v>157.19999999999999</c:v>
                </c:pt>
                <c:pt idx="4">
                  <c:v>153.80000000000001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cat>
            <c:strRef>
              <c:f>Лист1!$A$2:$A$6</c:f>
              <c:strCache>
                <c:ptCount val="5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</c:strCache>
            </c:strRef>
          </c:cat>
          <c:val>
            <c:numRef>
              <c:f>Лист1!$C$2:$C$6</c:f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cat>
            <c:strRef>
              <c:f>Лист1!$A$2:$A$6</c:f>
              <c:strCache>
                <c:ptCount val="5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</c:strCache>
            </c:strRef>
          </c:cat>
          <c:val>
            <c:numRef>
              <c:f>Лист1!$D$2:$D$6</c:f>
            </c:numRef>
          </c:val>
        </c:ser>
        <c:axId val="125986304"/>
        <c:axId val="125987840"/>
      </c:barChart>
      <c:catAx>
        <c:axId val="125986304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125987840"/>
        <c:crosses val="autoZero"/>
        <c:auto val="1"/>
        <c:lblAlgn val="ctr"/>
        <c:lblOffset val="100"/>
      </c:catAx>
      <c:valAx>
        <c:axId val="125987840"/>
        <c:scaling>
          <c:orientation val="minMax"/>
        </c:scaling>
        <c:delete val="1"/>
        <c:axPos val="l"/>
        <c:numFmt formatCode="0.0" sourceLinked="1"/>
        <c:tickLblPos val="none"/>
        <c:crossAx val="125986304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3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0.12927578324636271"/>
          <c:y val="6.321307012804675E-2"/>
          <c:w val="0.75668173910540715"/>
          <c:h val="0.85633393152716797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 prstMaterial="matte"/>
          </c:spPr>
          <c:dPt>
            <c:idx val="0"/>
            <c:explosion val="6"/>
            <c:spPr>
              <a:solidFill>
                <a:srgbClr val="00B050"/>
              </a:solidFill>
              <a:ln>
                <a:solidFill>
                  <a:prstClr val="black"/>
                </a:solidFill>
              </a:ln>
              <a:scene3d>
                <a:camera prst="orthographicFront"/>
                <a:lightRig rig="threePt" dir="t"/>
              </a:scene3d>
              <a:sp3d prstMaterial="matte"/>
            </c:spPr>
          </c:dPt>
          <c:dPt>
            <c:idx val="1"/>
            <c:explosion val="14"/>
            <c:spPr>
              <a:solidFill>
                <a:srgbClr val="7030A0"/>
              </a:solidFill>
              <a:scene3d>
                <a:camera prst="orthographicFront"/>
                <a:lightRig rig="threePt" dir="t"/>
              </a:scene3d>
              <a:sp3d prstMaterial="matte"/>
            </c:spPr>
          </c:dPt>
          <c:dPt>
            <c:idx val="2"/>
            <c:spPr>
              <a:solidFill>
                <a:schemeClr val="tx2">
                  <a:lumMod val="60000"/>
                  <a:lumOff val="40000"/>
                </a:schemeClr>
              </a:solidFill>
              <a:ln>
                <a:solidFill>
                  <a:prstClr val="black"/>
                </a:solidFill>
              </a:ln>
              <a:scene3d>
                <a:camera prst="orthographicFront"/>
                <a:lightRig rig="threePt" dir="t"/>
              </a:scene3d>
              <a:sp3d prstMaterial="matte"/>
            </c:spPr>
          </c:dPt>
          <c:dPt>
            <c:idx val="3"/>
            <c:spPr>
              <a:solidFill>
                <a:srgbClr val="FCC4F1">
                  <a:alpha val="90000"/>
                </a:srgbClr>
              </a:solidFill>
              <a:ln>
                <a:solidFill>
                  <a:prstClr val="black"/>
                </a:solidFill>
              </a:ln>
              <a:scene3d>
                <a:camera prst="orthographicFront"/>
                <a:lightRig rig="threePt" dir="t"/>
              </a:scene3d>
              <a:sp3d prstMaterial="matte"/>
            </c:spPr>
          </c:dPt>
          <c:dPt>
            <c:idx val="4"/>
            <c:spPr>
              <a:solidFill>
                <a:schemeClr val="accent3">
                  <a:lumMod val="60000"/>
                  <a:lumOff val="40000"/>
                </a:schemeClr>
              </a:solidFill>
              <a:ln>
                <a:solidFill>
                  <a:schemeClr val="tx1"/>
                </a:solidFill>
              </a:ln>
              <a:scene3d>
                <a:camera prst="orthographicFront"/>
                <a:lightRig rig="threePt" dir="t"/>
              </a:scene3d>
              <a:sp3d prstMaterial="matte"/>
            </c:spPr>
          </c:dPt>
          <c:dLbls>
            <c:delete val="1"/>
          </c:dLbls>
          <c:cat>
            <c:strRef>
              <c:f>Лист1!$A$2:$A$7</c:f>
              <c:strCache>
                <c:ptCount val="6"/>
                <c:pt idx="0">
                  <c:v>Образование</c:v>
                </c:pt>
                <c:pt idx="1">
                  <c:v>Демография</c:v>
                </c:pt>
                <c:pt idx="2">
                  <c:v>Безопасные и качественные дороги</c:v>
                </c:pt>
                <c:pt idx="3">
                  <c:v>Жилье и городская среда</c:v>
                </c:pt>
                <c:pt idx="4">
                  <c:v>экология</c:v>
                </c:pt>
                <c:pt idx="5">
                  <c:v>культура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6</c:v>
                </c:pt>
                <c:pt idx="1">
                  <c:v>36</c:v>
                </c:pt>
                <c:pt idx="2">
                  <c:v>1772</c:v>
                </c:pt>
                <c:pt idx="3">
                  <c:v>792</c:v>
                </c:pt>
                <c:pt idx="4">
                  <c:v>2244</c:v>
                </c:pt>
                <c:pt idx="5">
                  <c:v>1</c:v>
                </c:pt>
              </c:numCache>
            </c:numRef>
          </c:val>
        </c:ser>
        <c:dLbls>
          <c:showVal val="1"/>
        </c:dLbls>
        <c:firstSliceAng val="0"/>
        <c:holeSize val="50"/>
      </c:doughnutChart>
    </c:plotArea>
    <c:plotVisOnly val="1"/>
  </c:chart>
  <c:spPr>
    <a:scene3d>
      <a:camera prst="orthographicFront"/>
      <a:lightRig rig="threePt" dir="t"/>
    </a:scene3d>
    <a:sp3d>
      <a:bevelT/>
    </a:sp3d>
  </c:spPr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3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5.2892235376890884E-4"/>
          <c:y val="3.1461942678985541E-2"/>
          <c:w val="0.75651461414910082"/>
          <c:h val="0.79155948484259997"/>
        </c:manualLayout>
      </c:layout>
      <c:bar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одиноко прожив. Граждане (за услуги связи)</c:v>
                </c:pt>
              </c:strCache>
            </c:strRef>
          </c:tx>
          <c:cat>
            <c:strRef>
              <c:f>Лист1!$A$2:$A$6</c:f>
              <c:strCache>
                <c:ptCount val="5"/>
                <c:pt idx="0">
                  <c:v>факт за 2021г.</c:v>
                </c:pt>
                <c:pt idx="1">
                  <c:v>оценка за 2022г.</c:v>
                </c:pt>
                <c:pt idx="2">
                  <c:v>прогноз на 2023г.</c:v>
                </c:pt>
                <c:pt idx="3">
                  <c:v>прогноз на 2024г.</c:v>
                </c:pt>
                <c:pt idx="4">
                  <c:v>прогноз на 2025г.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26200</c:v>
                </c:pt>
                <c:pt idx="1">
                  <c:v>26200</c:v>
                </c:pt>
                <c:pt idx="2">
                  <c:v>26400</c:v>
                </c:pt>
                <c:pt idx="3">
                  <c:v>26400</c:v>
                </c:pt>
                <c:pt idx="4">
                  <c:v>26400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на прохождение процедуры амбулаторного гемодиализа</c:v>
                </c:pt>
              </c:strCache>
            </c:strRef>
          </c:tx>
          <c:spPr>
            <a:solidFill>
              <a:srgbClr val="FCC4F1"/>
            </a:solidFill>
          </c:spPr>
          <c:cat>
            <c:strRef>
              <c:f>Лист1!$A$2:$A$6</c:f>
              <c:strCache>
                <c:ptCount val="5"/>
                <c:pt idx="0">
                  <c:v>факт за 2021г.</c:v>
                </c:pt>
                <c:pt idx="1">
                  <c:v>оценка за 2022г.</c:v>
                </c:pt>
                <c:pt idx="2">
                  <c:v>прогноз на 2023г.</c:v>
                </c:pt>
                <c:pt idx="3">
                  <c:v>прогноз на 2024г.</c:v>
                </c:pt>
                <c:pt idx="4">
                  <c:v>прогноз на 2025г.</c:v>
                </c:pt>
              </c:strCache>
            </c:strRef>
          </c:cat>
          <c:val>
            <c:numRef>
              <c:f>Лист1!$C$2:$C$6</c:f>
              <c:numCache>
                <c:formatCode>General</c:formatCode>
                <c:ptCount val="5"/>
                <c:pt idx="0">
                  <c:v>215500</c:v>
                </c:pt>
                <c:pt idx="1">
                  <c:v>215500</c:v>
                </c:pt>
                <c:pt idx="2">
                  <c:v>226800</c:v>
                </c:pt>
                <c:pt idx="3">
                  <c:v>226800</c:v>
                </c:pt>
                <c:pt idx="4">
                  <c:v>226800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 молодым специалистам мед. организаций</c:v>
                </c:pt>
              </c:strCache>
            </c:strRef>
          </c:tx>
          <c:spPr>
            <a:effectLst/>
            <a:scene3d>
              <a:camera prst="orthographicFront"/>
              <a:lightRig rig="threePt" dir="t"/>
            </a:scene3d>
            <a:sp3d/>
          </c:spPr>
          <c:cat>
            <c:strRef>
              <c:f>Лист1!$A$2:$A$6</c:f>
              <c:strCache>
                <c:ptCount val="5"/>
                <c:pt idx="0">
                  <c:v>факт за 2021г.</c:v>
                </c:pt>
                <c:pt idx="1">
                  <c:v>оценка за 2022г.</c:v>
                </c:pt>
                <c:pt idx="2">
                  <c:v>прогноз на 2023г.</c:v>
                </c:pt>
                <c:pt idx="3">
                  <c:v>прогноз на 2024г.</c:v>
                </c:pt>
                <c:pt idx="4">
                  <c:v>прогноз на 2025г.</c:v>
                </c:pt>
              </c:strCache>
            </c:strRef>
          </c:cat>
          <c:val>
            <c:numRef>
              <c:f>Лист1!$D$2:$D$6</c:f>
              <c:numCache>
                <c:formatCode>General</c:formatCode>
                <c:ptCount val="5"/>
                <c:pt idx="0">
                  <c:v>55200</c:v>
                </c:pt>
                <c:pt idx="1">
                  <c:v>55200</c:v>
                </c:pt>
                <c:pt idx="2">
                  <c:v>206900</c:v>
                </c:pt>
                <c:pt idx="3">
                  <c:v>206900</c:v>
                </c:pt>
                <c:pt idx="4">
                  <c:v>206900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на оплату проезда учен. и студ. очного отд. из малоимущих семей</c:v>
                </c:pt>
              </c:strCache>
            </c:strRef>
          </c:tx>
          <c:spPr>
            <a:effectLst/>
            <a:scene3d>
              <a:camera prst="orthographicFront"/>
              <a:lightRig rig="threePt" dir="t"/>
            </a:scene3d>
            <a:sp3d/>
          </c:spPr>
          <c:cat>
            <c:strRef>
              <c:f>Лист1!$A$2:$A$6</c:f>
              <c:strCache>
                <c:ptCount val="5"/>
                <c:pt idx="0">
                  <c:v>факт за 2021г.</c:v>
                </c:pt>
                <c:pt idx="1">
                  <c:v>оценка за 2022г.</c:v>
                </c:pt>
                <c:pt idx="2">
                  <c:v>прогноз на 2023г.</c:v>
                </c:pt>
                <c:pt idx="3">
                  <c:v>прогноз на 2024г.</c:v>
                </c:pt>
                <c:pt idx="4">
                  <c:v>прогноз на 2025г.</c:v>
                </c:pt>
              </c:strCache>
            </c:strRef>
          </c:cat>
          <c:val>
            <c:numRef>
              <c:f>Лист1!$E$2:$E$6</c:f>
              <c:numCache>
                <c:formatCode>General</c:formatCode>
                <c:ptCount val="5"/>
                <c:pt idx="0">
                  <c:v>69300</c:v>
                </c:pt>
                <c:pt idx="1">
                  <c:v>69300</c:v>
                </c:pt>
                <c:pt idx="2">
                  <c:v>78000</c:v>
                </c:pt>
                <c:pt idx="3">
                  <c:v>78000</c:v>
                </c:pt>
                <c:pt idx="4">
                  <c:v>78000</c:v>
                </c:pt>
              </c:numCache>
            </c:numRef>
          </c:val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опекемые дети и инвалиды</c:v>
                </c:pt>
              </c:strCache>
            </c:strRef>
          </c:tx>
          <c:spPr>
            <a:effectLst/>
          </c:spPr>
          <c:cat>
            <c:strRef>
              <c:f>Лист1!$A$2:$A$6</c:f>
              <c:strCache>
                <c:ptCount val="5"/>
                <c:pt idx="0">
                  <c:v>факт за 2021г.</c:v>
                </c:pt>
                <c:pt idx="1">
                  <c:v>оценка за 2022г.</c:v>
                </c:pt>
                <c:pt idx="2">
                  <c:v>прогноз на 2023г.</c:v>
                </c:pt>
                <c:pt idx="3">
                  <c:v>прогноз на 2024г.</c:v>
                </c:pt>
                <c:pt idx="4">
                  <c:v>прогноз на 2025г.</c:v>
                </c:pt>
              </c:strCache>
            </c:strRef>
          </c:cat>
          <c:val>
            <c:numRef>
              <c:f>Лист1!$F$2:$F$6</c:f>
              <c:numCache>
                <c:formatCode>General</c:formatCode>
                <c:ptCount val="5"/>
                <c:pt idx="0">
                  <c:v>265780</c:v>
                </c:pt>
                <c:pt idx="1">
                  <c:v>265780</c:v>
                </c:pt>
                <c:pt idx="2">
                  <c:v>284880</c:v>
                </c:pt>
                <c:pt idx="3">
                  <c:v>284880</c:v>
                </c:pt>
                <c:pt idx="4">
                  <c:v>284880</c:v>
                </c:pt>
              </c:numCache>
            </c:numRef>
          </c:val>
        </c:ser>
        <c:overlap val="100"/>
        <c:axId val="145793792"/>
        <c:axId val="145795328"/>
      </c:barChart>
      <c:catAx>
        <c:axId val="145793792"/>
        <c:scaling>
          <c:orientation val="minMax"/>
        </c:scaling>
        <c:axPos val="b"/>
        <c:tickLblPos val="nextTo"/>
        <c:txPr>
          <a:bodyPr/>
          <a:lstStyle/>
          <a:p>
            <a:pPr>
              <a:defRPr sz="1600"/>
            </a:pPr>
            <a:endParaRPr lang="ru-RU"/>
          </a:p>
        </c:txPr>
        <c:crossAx val="145795328"/>
        <c:crosses val="autoZero"/>
        <c:auto val="1"/>
        <c:lblAlgn val="ctr"/>
        <c:lblOffset val="100"/>
      </c:catAx>
      <c:valAx>
        <c:axId val="145795328"/>
        <c:scaling>
          <c:orientation val="minMax"/>
        </c:scaling>
        <c:delete val="1"/>
        <c:axPos val="l"/>
        <c:numFmt formatCode="General" sourceLinked="1"/>
        <c:tickLblPos val="none"/>
        <c:crossAx val="145793792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3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solidFill>
              <a:srgbClr val="FCC4F1"/>
            </a:solidFill>
          </c:spPr>
          <c:dPt>
            <c:idx val="0"/>
            <c:spPr>
              <a:solidFill>
                <a:schemeClr val="accent5">
                  <a:lumMod val="75000"/>
                </a:schemeClr>
              </a:solidFill>
            </c:spPr>
          </c:dPt>
          <c:cat>
            <c:strRef>
              <c:f>Лист1!$A$2:$A$3</c:f>
              <c:strCache>
                <c:ptCount val="2"/>
                <c:pt idx="0">
                  <c:v>Получение</c:v>
                </c:pt>
                <c:pt idx="1">
                  <c:v>Погашение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823</c:v>
                </c:pt>
                <c:pt idx="1">
                  <c:v>-1454</c:v>
                </c:pt>
              </c:numCache>
            </c:numRef>
          </c:val>
        </c:ser>
        <c:firstSliceAng val="0"/>
        <c:holeSize val="50"/>
      </c:doughnutChart>
    </c:plotArea>
    <c:plotVisOnly val="1"/>
  </c:chart>
  <c:spPr>
    <a:ln>
      <a:noFill/>
    </a:ln>
  </c:spPr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3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solidFill>
              <a:srgbClr val="FCC4F1"/>
            </a:solidFill>
          </c:spPr>
          <c:dPt>
            <c:idx val="0"/>
            <c:spPr>
              <a:solidFill>
                <a:schemeClr val="accent5">
                  <a:lumMod val="75000"/>
                </a:schemeClr>
              </a:solidFill>
            </c:spPr>
          </c:dPt>
          <c:cat>
            <c:strRef>
              <c:f>Лист1!$A$2:$A$3</c:f>
              <c:strCache>
                <c:ptCount val="2"/>
                <c:pt idx="0">
                  <c:v>Кредиты кредитных организаций              </c:v>
                </c:pt>
                <c:pt idx="1">
                  <c:v>Бюджетные кредиты                                 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823</c:v>
                </c:pt>
                <c:pt idx="1">
                  <c:v>-631</c:v>
                </c:pt>
              </c:numCache>
            </c:numRef>
          </c:val>
        </c:ser>
        <c:firstSliceAng val="0"/>
        <c:holeSize val="50"/>
      </c:doughnutChart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3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solidFill>
              <a:srgbClr val="FCC4F1"/>
            </a:solidFill>
          </c:spPr>
          <c:dPt>
            <c:idx val="0"/>
            <c:spPr>
              <a:solidFill>
                <a:schemeClr val="accent5">
                  <a:lumMod val="75000"/>
                </a:schemeClr>
              </a:solidFill>
            </c:spPr>
          </c:dPt>
          <c:cat>
            <c:strRef>
              <c:f>Лист1!$A$2:$A$3</c:f>
              <c:strCache>
                <c:ptCount val="2"/>
                <c:pt idx="0">
                  <c:v>получение </c:v>
                </c:pt>
                <c:pt idx="1">
                  <c:v>погашение 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823</c:v>
                </c:pt>
                <c:pt idx="1">
                  <c:v>0</c:v>
                </c:pt>
              </c:numCache>
            </c:numRef>
          </c:val>
        </c:ser>
        <c:firstSliceAng val="95"/>
        <c:holeSize val="50"/>
      </c:doughnutChart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3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solidFill>
              <a:srgbClr val="FCC4F1"/>
            </a:solidFill>
          </c:spPr>
          <c:dPt>
            <c:idx val="0"/>
            <c:spPr>
              <a:solidFill>
                <a:schemeClr val="accent5">
                  <a:lumMod val="75000"/>
                </a:schemeClr>
              </a:solidFill>
            </c:spPr>
          </c:dPt>
          <c:cat>
            <c:strRef>
              <c:f>Лист1!$A$2:$A$3</c:f>
              <c:strCache>
                <c:ptCount val="2"/>
                <c:pt idx="0">
                  <c:v>Получение</c:v>
                </c:pt>
                <c:pt idx="1">
                  <c:v>Погашение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100</c:v>
                </c:pt>
                <c:pt idx="1">
                  <c:v>-731</c:v>
                </c:pt>
              </c:numCache>
            </c:numRef>
          </c:val>
        </c:ser>
        <c:firstSliceAng val="0"/>
        <c:holeSize val="50"/>
      </c:doughnutChart>
    </c:plotArea>
    <c:plotVisOnly val="1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3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solidFill>
              <a:srgbClr val="FCC4F1"/>
            </a:solidFill>
          </c:spPr>
          <c:dPt>
            <c:idx val="0"/>
            <c:spPr>
              <a:solidFill>
                <a:schemeClr val="accent5">
                  <a:lumMod val="75000"/>
                </a:schemeClr>
              </a:solidFill>
            </c:spPr>
          </c:dPt>
          <c:cat>
            <c:strRef>
              <c:f>Лист1!$A$2:$A$3</c:f>
              <c:strCache>
                <c:ptCount val="2"/>
                <c:pt idx="0">
                  <c:v>Кредиты кредитных организаций              </c:v>
                </c:pt>
                <c:pt idx="1">
                  <c:v>Бюджетные кредиты                                 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631</c:v>
                </c:pt>
                <c:pt idx="1">
                  <c:v>-631</c:v>
                </c:pt>
              </c:numCache>
            </c:numRef>
          </c:val>
        </c:ser>
        <c:firstSliceAng val="0"/>
        <c:holeSize val="50"/>
      </c:doughnutChart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3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solidFill>
              <a:srgbClr val="FCC4F1"/>
            </a:solidFill>
          </c:spPr>
          <c:dPt>
            <c:idx val="0"/>
            <c:spPr>
              <a:solidFill>
                <a:schemeClr val="accent5">
                  <a:lumMod val="75000"/>
                </a:schemeClr>
              </a:solidFill>
            </c:spPr>
          </c:dPt>
          <c:cat>
            <c:strRef>
              <c:f>Лист1!$A$2:$A$3</c:f>
              <c:strCache>
                <c:ptCount val="2"/>
                <c:pt idx="0">
                  <c:v>получение </c:v>
                </c:pt>
                <c:pt idx="1">
                  <c:v>погашение 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1221</c:v>
                </c:pt>
                <c:pt idx="1">
                  <c:v>-591</c:v>
                </c:pt>
              </c:numCache>
            </c:numRef>
          </c:val>
        </c:ser>
        <c:firstSliceAng val="90"/>
        <c:holeSize val="50"/>
      </c:doughnutChart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3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0.10968490176752617"/>
          <c:y val="7.4106448369687314E-2"/>
          <c:w val="0.78063019646494802"/>
          <c:h val="0.83696581358669042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solidFill>
              <a:srgbClr val="FCC4F1"/>
            </a:solidFill>
          </c:spPr>
          <c:dPt>
            <c:idx val="0"/>
            <c:spPr>
              <a:solidFill>
                <a:schemeClr val="accent5">
                  <a:lumMod val="75000"/>
                </a:schemeClr>
              </a:solidFill>
            </c:spPr>
          </c:dPt>
          <c:cat>
            <c:strRef>
              <c:f>Лист1!$A$2:$A$3</c:f>
              <c:strCache>
                <c:ptCount val="2"/>
                <c:pt idx="0">
                  <c:v>Кредиты кредитных организаций              </c:v>
                </c:pt>
                <c:pt idx="1">
                  <c:v>Бюджетные кредиты                                 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100</c:v>
                </c:pt>
                <c:pt idx="1">
                  <c:v>-1321</c:v>
                </c:pt>
              </c:numCache>
            </c:numRef>
          </c:val>
        </c:ser>
        <c:firstSliceAng val="0"/>
        <c:holeSize val="50"/>
      </c:doughnutChart>
    </c:plotArea>
    <c:plotVisOnly val="1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3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solidFill>
              <a:srgbClr val="FCC4F1"/>
            </a:solidFill>
          </c:spPr>
          <c:dPt>
            <c:idx val="0"/>
            <c:spPr>
              <a:solidFill>
                <a:schemeClr val="accent5">
                  <a:lumMod val="75000"/>
                </a:schemeClr>
              </a:solidFill>
            </c:spPr>
          </c:dPt>
          <c:cat>
            <c:strRef>
              <c:f>Лист1!$A$2:$A$3</c:f>
              <c:strCache>
                <c:ptCount val="2"/>
                <c:pt idx="0">
                  <c:v>Кредиты кредитных организаций              </c:v>
                </c:pt>
                <c:pt idx="1">
                  <c:v>Бюджетные кредиты                                 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1221</c:v>
                </c:pt>
                <c:pt idx="1">
                  <c:v>-1221</c:v>
                </c:pt>
              </c:numCache>
            </c:numRef>
          </c:val>
        </c:ser>
        <c:firstSliceAng val="0"/>
        <c:holeSize val="50"/>
      </c:doughnutChart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2.7072750823307411E-2"/>
          <c:y val="1.7460904117542093E-2"/>
          <c:w val="0.92554993523590467"/>
          <c:h val="0.75815941145580346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rgbClr val="00B050"/>
            </a:solidFill>
          </c:spPr>
          <c:dLbls>
            <c:dLbl>
              <c:idx val="0"/>
              <c:layout>
                <c:manualLayout>
                  <c:x val="0"/>
                  <c:y val="7.2123375252644041E-4"/>
                </c:manualLayout>
              </c:layout>
              <c:tx>
                <c:rich>
                  <a:bodyPr/>
                  <a:lstStyle/>
                  <a:p>
                    <a:r>
                      <a:rPr lang="en-US" dirty="0">
                        <a:latin typeface="Calibri" pitchFamily="34" charset="0"/>
                      </a:rPr>
                      <a:t>49 098</a:t>
                    </a:r>
                  </a:p>
                </c:rich>
              </c:tx>
              <c:showVal val="1"/>
            </c:dLbl>
            <c:txPr>
              <a:bodyPr/>
              <a:lstStyle/>
              <a:p>
                <a:pPr>
                  <a:defRPr sz="1200"/>
                </a:pPr>
                <a:endParaRPr lang="ru-RU"/>
              </a:p>
            </c:txPr>
            <c:showVal val="1"/>
          </c:dLbls>
          <c:cat>
            <c:strRef>
              <c:f>Лист1!$A$2:$A$6</c:f>
              <c:strCache>
                <c:ptCount val="5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</c:strCache>
            </c:strRef>
          </c:cat>
          <c:val>
            <c:numRef>
              <c:f>Лист1!$B$2:$B$6</c:f>
              <c:numCache>
                <c:formatCode>#,##0</c:formatCode>
                <c:ptCount val="5"/>
                <c:pt idx="0">
                  <c:v>48219.7</c:v>
                </c:pt>
                <c:pt idx="1">
                  <c:v>56173.599999999999</c:v>
                </c:pt>
                <c:pt idx="2">
                  <c:v>59919.3</c:v>
                </c:pt>
                <c:pt idx="3">
                  <c:v>64433.8</c:v>
                </c:pt>
                <c:pt idx="4">
                  <c:v>69333.899999999994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cat>
            <c:strRef>
              <c:f>Лист1!$A$2:$A$6</c:f>
              <c:strCache>
                <c:ptCount val="5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</c:strCache>
            </c:strRef>
          </c:cat>
          <c:val>
            <c:numRef>
              <c:f>Лист1!$C$2:$C$6</c:f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cat>
            <c:strRef>
              <c:f>Лист1!$A$2:$A$6</c:f>
              <c:strCache>
                <c:ptCount val="5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</c:strCache>
            </c:strRef>
          </c:cat>
          <c:val>
            <c:numRef>
              <c:f>Лист1!$D$2:$D$6</c:f>
            </c:numRef>
          </c:val>
        </c:ser>
        <c:axId val="126017536"/>
        <c:axId val="126019072"/>
      </c:barChart>
      <c:catAx>
        <c:axId val="126017536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126019072"/>
        <c:crosses val="autoZero"/>
        <c:auto val="1"/>
        <c:lblAlgn val="ctr"/>
        <c:lblOffset val="100"/>
      </c:catAx>
      <c:valAx>
        <c:axId val="126019072"/>
        <c:scaling>
          <c:orientation val="minMax"/>
        </c:scaling>
        <c:delete val="1"/>
        <c:axPos val="l"/>
        <c:numFmt formatCode="#,##0" sourceLinked="1"/>
        <c:tickLblPos val="none"/>
        <c:crossAx val="126017536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4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solidFill>
              <a:srgbClr val="FCC4F1"/>
            </a:solidFill>
          </c:spPr>
          <c:dPt>
            <c:idx val="0"/>
            <c:spPr>
              <a:solidFill>
                <a:schemeClr val="accent5">
                  <a:lumMod val="75000"/>
                </a:schemeClr>
              </a:solidFill>
            </c:spPr>
          </c:dPt>
          <c:cat>
            <c:strRef>
              <c:f>Лист1!$A$2:$A$3</c:f>
              <c:strCache>
                <c:ptCount val="2"/>
                <c:pt idx="0">
                  <c:v>получение </c:v>
                </c:pt>
                <c:pt idx="1">
                  <c:v>погашение 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1812</c:v>
                </c:pt>
                <c:pt idx="1">
                  <c:v>-591</c:v>
                </c:pt>
              </c:numCache>
            </c:numRef>
          </c:val>
        </c:ser>
        <c:firstSliceAng val="0"/>
        <c:holeSize val="50"/>
      </c:doughnutChart>
    </c:plotArea>
    <c:plotVisOnly val="1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2.7072750823307411E-2"/>
          <c:y val="1.7460904117542093E-2"/>
          <c:w val="0.92554993523590467"/>
          <c:h val="0.77752878334418118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rgbClr val="F797DC"/>
            </a:solidFill>
          </c:spPr>
          <c:dLbls>
            <c:dLbl>
              <c:idx val="0"/>
              <c:layout>
                <c:manualLayout>
                  <c:x val="0"/>
                  <c:y val="7.2123375252644095E-4"/>
                </c:manualLayout>
              </c:layout>
              <c:tx>
                <c:rich>
                  <a:bodyPr/>
                  <a:lstStyle/>
                  <a:p>
                    <a:r>
                      <a:rPr lang="en-US" dirty="0">
                        <a:latin typeface="Calibri" pitchFamily="34" charset="0"/>
                      </a:rPr>
                      <a:t>2,6</a:t>
                    </a:r>
                  </a:p>
                </c:rich>
              </c:tx>
              <c:showVal val="1"/>
            </c:dLbl>
            <c:txPr>
              <a:bodyPr/>
              <a:lstStyle/>
              <a:p>
                <a:pPr>
                  <a:defRPr sz="1200"/>
                </a:pPr>
                <a:endParaRPr lang="ru-RU"/>
              </a:p>
            </c:txPr>
            <c:showVal val="1"/>
          </c:dLbls>
          <c:cat>
            <c:strRef>
              <c:f>Лист1!$A$2:$A$6</c:f>
              <c:strCache>
                <c:ptCount val="5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</c:strCache>
            </c:strRef>
          </c:cat>
          <c:val>
            <c:numRef>
              <c:f>Лист1!$B$2:$B$6</c:f>
              <c:numCache>
                <c:formatCode>#,##0.0</c:formatCode>
                <c:ptCount val="5"/>
                <c:pt idx="0">
                  <c:v>2.23</c:v>
                </c:pt>
                <c:pt idx="1">
                  <c:v>2.6</c:v>
                </c:pt>
                <c:pt idx="2">
                  <c:v>2.6</c:v>
                </c:pt>
                <c:pt idx="3">
                  <c:v>2.4</c:v>
                </c:pt>
                <c:pt idx="4">
                  <c:v>2.2000000000000002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cat>
            <c:strRef>
              <c:f>Лист1!$A$2:$A$6</c:f>
              <c:strCache>
                <c:ptCount val="5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</c:strCache>
            </c:strRef>
          </c:cat>
          <c:val>
            <c:numRef>
              <c:f>Лист1!$C$2:$C$6</c:f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cat>
            <c:strRef>
              <c:f>Лист1!$A$2:$A$6</c:f>
              <c:strCache>
                <c:ptCount val="5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</c:strCache>
            </c:strRef>
          </c:cat>
          <c:val>
            <c:numRef>
              <c:f>Лист1!$D$2:$D$6</c:f>
            </c:numRef>
          </c:val>
        </c:ser>
        <c:axId val="127871232"/>
        <c:axId val="127881216"/>
      </c:barChart>
      <c:catAx>
        <c:axId val="127871232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127881216"/>
        <c:crosses val="autoZero"/>
        <c:auto val="1"/>
        <c:lblAlgn val="ctr"/>
        <c:lblOffset val="100"/>
      </c:catAx>
      <c:valAx>
        <c:axId val="127881216"/>
        <c:scaling>
          <c:orientation val="minMax"/>
        </c:scaling>
        <c:delete val="1"/>
        <c:axPos val="l"/>
        <c:numFmt formatCode="#,##0.0" sourceLinked="1"/>
        <c:tickLblPos val="none"/>
        <c:crossAx val="127871232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2.7072750823307411E-2"/>
          <c:y val="1.7460904117542093E-2"/>
          <c:w val="0.92554993523590467"/>
          <c:h val="0.75815941145580401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chemeClr val="accent5">
                <a:lumMod val="60000"/>
                <a:lumOff val="40000"/>
              </a:schemeClr>
            </a:solidFill>
          </c:spPr>
          <c:dLbls>
            <c:dLbl>
              <c:idx val="0"/>
              <c:layout>
                <c:manualLayout>
                  <c:x val="0"/>
                  <c:y val="7.2123375252644074E-4"/>
                </c:manualLayout>
              </c:layout>
              <c:tx>
                <c:rich>
                  <a:bodyPr/>
                  <a:lstStyle/>
                  <a:p>
                    <a:r>
                      <a:rPr lang="en-US" dirty="0">
                        <a:latin typeface="Calibri" pitchFamily="34" charset="0"/>
                      </a:rPr>
                      <a:t>88 818,1</a:t>
                    </a:r>
                  </a:p>
                </c:rich>
              </c:tx>
              <c:showVal val="1"/>
            </c:dLbl>
            <c:txPr>
              <a:bodyPr/>
              <a:lstStyle/>
              <a:p>
                <a:pPr>
                  <a:defRPr sz="1200"/>
                </a:pPr>
                <a:endParaRPr lang="ru-RU"/>
              </a:p>
            </c:txPr>
            <c:showVal val="1"/>
          </c:dLbls>
          <c:cat>
            <c:strRef>
              <c:f>Лист1!$A$2:$A$6</c:f>
              <c:strCache>
                <c:ptCount val="5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</c:strCache>
            </c:strRef>
          </c:cat>
          <c:val>
            <c:numRef>
              <c:f>Лист1!$B$2:$B$6</c:f>
              <c:numCache>
                <c:formatCode>#,##0.0</c:formatCode>
                <c:ptCount val="5"/>
                <c:pt idx="0">
                  <c:v>96038.1</c:v>
                </c:pt>
                <c:pt idx="1">
                  <c:v>110125</c:v>
                </c:pt>
                <c:pt idx="2">
                  <c:v>115828</c:v>
                </c:pt>
                <c:pt idx="3">
                  <c:v>121570.3</c:v>
                </c:pt>
                <c:pt idx="4">
                  <c:v>127950.1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cat>
            <c:strRef>
              <c:f>Лист1!$A$2:$A$6</c:f>
              <c:strCache>
                <c:ptCount val="5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</c:strCache>
            </c:strRef>
          </c:cat>
          <c:val>
            <c:numRef>
              <c:f>Лист1!$C$2:$C$6</c:f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cat>
            <c:strRef>
              <c:f>Лист1!$A$2:$A$6</c:f>
              <c:strCache>
                <c:ptCount val="5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</c:strCache>
            </c:strRef>
          </c:cat>
          <c:val>
            <c:numRef>
              <c:f>Лист1!$D$2:$D$6</c:f>
              <c:numCache>
                <c:formatCode>General</c:formatCode>
                <c:ptCount val="5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overlap val="93"/>
        <c:axId val="127902464"/>
        <c:axId val="127904000"/>
      </c:barChart>
      <c:catAx>
        <c:axId val="127902464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127904000"/>
        <c:crosses val="autoZero"/>
        <c:auto val="1"/>
        <c:lblAlgn val="ctr"/>
        <c:lblOffset val="100"/>
      </c:catAx>
      <c:valAx>
        <c:axId val="127904000"/>
        <c:scaling>
          <c:orientation val="minMax"/>
        </c:scaling>
        <c:delete val="1"/>
        <c:axPos val="l"/>
        <c:numFmt formatCode="#,##0.0" sourceLinked="1"/>
        <c:tickLblPos val="none"/>
        <c:crossAx val="127902464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2.7072750823307411E-2"/>
          <c:y val="1.7460904117542093E-2"/>
          <c:w val="0.92554993523590467"/>
          <c:h val="0.75815941145580446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rgbClr val="F797DC"/>
            </a:solidFill>
          </c:spPr>
          <c:dLbls>
            <c:dLbl>
              <c:idx val="0"/>
              <c:layout>
                <c:manualLayout>
                  <c:x val="0"/>
                  <c:y val="7.2123375252644095E-4"/>
                </c:manualLayout>
              </c:layout>
              <c:tx>
                <c:rich>
                  <a:bodyPr/>
                  <a:lstStyle/>
                  <a:p>
                    <a:r>
                      <a:rPr lang="en-US" dirty="0">
                        <a:latin typeface="Calibri" pitchFamily="34" charset="0"/>
                      </a:rPr>
                      <a:t>105 657</a:t>
                    </a:r>
                  </a:p>
                </c:rich>
              </c:tx>
              <c:showVal val="1"/>
            </c:dLbl>
            <c:txPr>
              <a:bodyPr/>
              <a:lstStyle/>
              <a:p>
                <a:pPr>
                  <a:defRPr sz="1200"/>
                </a:pPr>
                <a:endParaRPr lang="ru-RU"/>
              </a:p>
            </c:txPr>
            <c:showVal val="1"/>
          </c:dLbls>
          <c:cat>
            <c:strRef>
              <c:f>Лист1!$A$2:$A$6</c:f>
              <c:strCache>
                <c:ptCount val="5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</c:strCache>
            </c:strRef>
          </c:cat>
          <c:val>
            <c:numRef>
              <c:f>Лист1!$B$2:$B$6</c:f>
              <c:numCache>
                <c:formatCode>#,##0</c:formatCode>
                <c:ptCount val="5"/>
                <c:pt idx="0">
                  <c:v>117124</c:v>
                </c:pt>
                <c:pt idx="1">
                  <c:v>120644</c:v>
                </c:pt>
                <c:pt idx="2">
                  <c:v>133062</c:v>
                </c:pt>
                <c:pt idx="3">
                  <c:v>152489</c:v>
                </c:pt>
                <c:pt idx="4">
                  <c:v>165197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cat>
            <c:strRef>
              <c:f>Лист1!$A$2:$A$6</c:f>
              <c:strCache>
                <c:ptCount val="5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</c:strCache>
            </c:strRef>
          </c:cat>
          <c:val>
            <c:numRef>
              <c:f>Лист1!$C$2:$C$6</c:f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cat>
            <c:strRef>
              <c:f>Лист1!$A$2:$A$6</c:f>
              <c:strCache>
                <c:ptCount val="5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</c:strCache>
            </c:strRef>
          </c:cat>
          <c:val>
            <c:numRef>
              <c:f>Лист1!$D$2:$D$6</c:f>
            </c:numRef>
          </c:val>
        </c:ser>
        <c:axId val="127921536"/>
        <c:axId val="130032768"/>
      </c:barChart>
      <c:catAx>
        <c:axId val="127921536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130032768"/>
        <c:crosses val="autoZero"/>
        <c:auto val="1"/>
        <c:lblAlgn val="ctr"/>
        <c:lblOffset val="100"/>
      </c:catAx>
      <c:valAx>
        <c:axId val="130032768"/>
        <c:scaling>
          <c:orientation val="minMax"/>
        </c:scaling>
        <c:delete val="1"/>
        <c:axPos val="l"/>
        <c:numFmt formatCode="#,##0" sourceLinked="1"/>
        <c:tickLblPos val="none"/>
        <c:crossAx val="127921536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2.7072750823307411E-2"/>
          <c:y val="1.7460904117542093E-2"/>
          <c:w val="0.92554993523590467"/>
          <c:h val="0.75815941145580501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chemeClr val="accent5">
                <a:lumMod val="60000"/>
                <a:lumOff val="40000"/>
              </a:schemeClr>
            </a:solidFill>
          </c:spPr>
          <c:dLbls>
            <c:dLbl>
              <c:idx val="0"/>
              <c:layout>
                <c:manualLayout>
                  <c:x val="0"/>
                  <c:y val="7.2123375252644117E-4"/>
                </c:manualLayout>
              </c:layout>
              <c:tx>
                <c:rich>
                  <a:bodyPr/>
                  <a:lstStyle/>
                  <a:p>
                    <a:r>
                      <a:rPr lang="en-US" dirty="0">
                        <a:latin typeface="Calibri" pitchFamily="34" charset="0"/>
                      </a:rPr>
                      <a:t>150</a:t>
                    </a:r>
                  </a:p>
                </c:rich>
              </c:tx>
              <c:showVal val="1"/>
            </c:dLbl>
            <c:txPr>
              <a:bodyPr/>
              <a:lstStyle/>
              <a:p>
                <a:pPr>
                  <a:defRPr sz="1200"/>
                </a:pPr>
                <a:endParaRPr lang="ru-RU"/>
              </a:p>
            </c:txPr>
            <c:showVal val="1"/>
          </c:dLbls>
          <c:cat>
            <c:numRef>
              <c:f>Лист1!$A$2:$A$6</c:f>
              <c:numCache>
                <c:formatCode>0</c:formatCode>
                <c:ptCount val="5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</c:numCache>
            </c:numRef>
          </c:cat>
          <c:val>
            <c:numRef>
              <c:f>Лист1!$B$2:$B$6</c:f>
              <c:numCache>
                <c:formatCode>#,##0</c:formatCode>
                <c:ptCount val="5"/>
                <c:pt idx="0">
                  <c:v>120.7</c:v>
                </c:pt>
                <c:pt idx="1">
                  <c:v>135</c:v>
                </c:pt>
                <c:pt idx="2">
                  <c:v>144.5</c:v>
                </c:pt>
                <c:pt idx="3">
                  <c:v>149</c:v>
                </c:pt>
                <c:pt idx="4">
                  <c:v>149.5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cat>
            <c:numRef>
              <c:f>Лист1!$A$2:$A$6</c:f>
              <c:numCache>
                <c:formatCode>0</c:formatCode>
                <c:ptCount val="5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</c:numCache>
            </c:numRef>
          </c:cat>
          <c:val>
            <c:numRef>
              <c:f>Лист1!$C$2:$C$6</c:f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cat>
            <c:numRef>
              <c:f>Лист1!$A$2:$A$6</c:f>
              <c:numCache>
                <c:formatCode>0</c:formatCode>
                <c:ptCount val="5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</c:numCache>
            </c:numRef>
          </c:cat>
          <c:val>
            <c:numRef>
              <c:f>Лист1!$D$2:$D$6</c:f>
            </c:numRef>
          </c:val>
        </c:ser>
        <c:axId val="130066304"/>
        <c:axId val="130067840"/>
      </c:barChart>
      <c:catAx>
        <c:axId val="130066304"/>
        <c:scaling>
          <c:orientation val="minMax"/>
        </c:scaling>
        <c:axPos val="b"/>
        <c:numFmt formatCode="0" sourceLinked="1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130067840"/>
        <c:crosses val="autoZero"/>
        <c:auto val="1"/>
        <c:lblAlgn val="ctr"/>
        <c:lblOffset val="100"/>
      </c:catAx>
      <c:valAx>
        <c:axId val="130067840"/>
        <c:scaling>
          <c:orientation val="minMax"/>
        </c:scaling>
        <c:delete val="1"/>
        <c:axPos val="l"/>
        <c:numFmt formatCode="#,##0" sourceLinked="1"/>
        <c:tickLblPos val="none"/>
        <c:crossAx val="130066304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2.7072750823307411E-2"/>
          <c:y val="1.7460904117542093E-2"/>
          <c:w val="0.92554993523590467"/>
          <c:h val="0.76368058952036244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rgbClr val="FCC4F1"/>
            </a:solidFill>
          </c:spPr>
          <c:dLbls>
            <c:dLbl>
              <c:idx val="0"/>
              <c:spPr/>
              <c:txPr>
                <a:bodyPr/>
                <a:lstStyle/>
                <a:p>
                  <a:pPr algn="ctr">
                    <a:defRPr lang="ru-RU" sz="1200" b="0" i="0" u="none" strike="noStrike" kern="1200" baseline="0">
                      <a:solidFill>
                        <a:prstClr val="black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</c:dLbl>
            <c:dLbl>
              <c:idx val="1"/>
              <c:spPr/>
              <c:txPr>
                <a:bodyPr/>
                <a:lstStyle/>
                <a:p>
                  <a:pPr algn="ctr">
                    <a:defRPr lang="ru-RU" sz="1200" b="0" i="0" u="none" strike="noStrike" kern="1200" baseline="0">
                      <a:solidFill>
                        <a:prstClr val="black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</c:dLbl>
            <c:dLbl>
              <c:idx val="2"/>
              <c:spPr/>
              <c:txPr>
                <a:bodyPr/>
                <a:lstStyle/>
                <a:p>
                  <a:pPr algn="ctr">
                    <a:defRPr lang="ru-RU" sz="1200" b="0" i="0" u="none" strike="noStrike" kern="1200" baseline="0">
                      <a:solidFill>
                        <a:prstClr val="black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</c:dLbl>
            <c:dLbl>
              <c:idx val="3"/>
              <c:spPr/>
              <c:txPr>
                <a:bodyPr/>
                <a:lstStyle/>
                <a:p>
                  <a:pPr algn="ctr">
                    <a:defRPr lang="ru-RU" sz="1200" b="0" i="0" u="none" strike="noStrike" kern="1200" baseline="0">
                      <a:solidFill>
                        <a:prstClr val="black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</c:dLbl>
            <c:dLbl>
              <c:idx val="4"/>
              <c:spPr/>
              <c:txPr>
                <a:bodyPr/>
                <a:lstStyle/>
                <a:p>
                  <a:pPr algn="ctr">
                    <a:defRPr lang="ru-RU" sz="1200" b="0" i="0" u="none" strike="noStrike" kern="1200" baseline="0">
                      <a:solidFill>
                        <a:prstClr val="black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</c:dLbl>
            <c:txPr>
              <a:bodyPr/>
              <a:lstStyle/>
              <a:p>
                <a:pPr>
                  <a:defRPr baseline="0">
                    <a:solidFill>
                      <a:schemeClr val="tx1"/>
                    </a:solidFill>
                  </a:defRPr>
                </a:pPr>
                <a:endParaRPr lang="ru-RU"/>
              </a:p>
            </c:txPr>
            <c:showVal val="1"/>
          </c:dLbls>
          <c:cat>
            <c:numRef>
              <c:f>Лист1!$A$2:$A$6</c:f>
              <c:numCache>
                <c:formatCode>0</c:formatCode>
                <c:ptCount val="5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</c:numCache>
            </c:numRef>
          </c:cat>
          <c:val>
            <c:numRef>
              <c:f>Лист1!$B$2:$B$6</c:f>
              <c:numCache>
                <c:formatCode>#,##0</c:formatCode>
                <c:ptCount val="5"/>
                <c:pt idx="0">
                  <c:v>46985</c:v>
                </c:pt>
                <c:pt idx="1">
                  <c:v>33037</c:v>
                </c:pt>
                <c:pt idx="2">
                  <c:v>45544</c:v>
                </c:pt>
                <c:pt idx="3">
                  <c:v>47078</c:v>
                </c:pt>
                <c:pt idx="4">
                  <c:v>53763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cat>
            <c:numRef>
              <c:f>Лист1!$A$2:$A$6</c:f>
              <c:numCache>
                <c:formatCode>0</c:formatCode>
                <c:ptCount val="5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</c:numCache>
            </c:numRef>
          </c:cat>
          <c:val>
            <c:numRef>
              <c:f>Лист1!$C$2:$C$6</c:f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cat>
            <c:numRef>
              <c:f>Лист1!$A$2:$A$6</c:f>
              <c:numCache>
                <c:formatCode>0</c:formatCode>
                <c:ptCount val="5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</c:numCache>
            </c:numRef>
          </c:cat>
          <c:val>
            <c:numRef>
              <c:f>Лист1!$D$2:$D$6</c:f>
            </c:numRef>
          </c:val>
        </c:ser>
        <c:axId val="130156800"/>
        <c:axId val="130166784"/>
      </c:barChart>
      <c:catAx>
        <c:axId val="130156800"/>
        <c:scaling>
          <c:orientation val="minMax"/>
        </c:scaling>
        <c:axPos val="b"/>
        <c:numFmt formatCode="0" sourceLinked="1"/>
        <c:tickLblPos val="nextTo"/>
        <c:txPr>
          <a:bodyPr/>
          <a:lstStyle/>
          <a:p>
            <a:pPr>
              <a:defRPr sz="1400">
                <a:solidFill>
                  <a:schemeClr val="tx1"/>
                </a:solidFill>
              </a:defRPr>
            </a:pPr>
            <a:endParaRPr lang="ru-RU"/>
          </a:p>
        </c:txPr>
        <c:crossAx val="130166784"/>
        <c:crosses val="autoZero"/>
        <c:auto val="1"/>
        <c:lblAlgn val="ctr"/>
        <c:lblOffset val="100"/>
      </c:catAx>
      <c:valAx>
        <c:axId val="130166784"/>
        <c:scaling>
          <c:orientation val="minMax"/>
        </c:scaling>
        <c:delete val="1"/>
        <c:axPos val="l"/>
        <c:numFmt formatCode="#,##0" sourceLinked="1"/>
        <c:tickLblPos val="none"/>
        <c:crossAx val="130156800"/>
        <c:crosses val="autoZero"/>
        <c:crossBetween val="between"/>
      </c:valAx>
    </c:plotArea>
    <c:plotVisOnly val="1"/>
  </c:chart>
  <c:txPr>
    <a:bodyPr/>
    <a:lstStyle/>
    <a:p>
      <a:pPr>
        <a:defRPr sz="1800">
          <a:solidFill>
            <a:srgbClr val="FF0000"/>
          </a:solidFill>
        </a:defRPr>
      </a:pPr>
      <a:endParaRPr lang="ru-RU"/>
    </a:p>
  </c:txPr>
  <c:externalData r:id="rId1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263FC18-63C7-4AE7-A1C1-84127B390596}" type="doc">
      <dgm:prSet loTypeId="urn:microsoft.com/office/officeart/2005/8/layout/cycle8" loCatId="cycle" qsTypeId="urn:microsoft.com/office/officeart/2005/8/quickstyle/simple2" qsCatId="simple" csTypeId="urn:microsoft.com/office/officeart/2005/8/colors/accent1_2" csCatId="accent1" phldr="1"/>
      <dgm:spPr/>
    </dgm:pt>
    <dgm:pt modelId="{C8C90BA1-F3A5-45E9-BCBE-FF581BFE9CE5}">
      <dgm:prSet phldrT="[Текст]" custT="1"/>
      <dgm:spPr/>
      <dgm:t>
        <a:bodyPr/>
        <a:lstStyle/>
        <a:p>
          <a:pPr algn="ctr"/>
          <a:r>
            <a:rPr lang="ru-RU" sz="1400" b="1" smtClean="0"/>
            <a:t>3.</a:t>
          </a:r>
          <a:r>
            <a:rPr lang="ru-RU" sz="1200" b="1" smtClean="0"/>
            <a:t> </a:t>
          </a:r>
          <a:r>
            <a:rPr lang="ru-RU" sz="1100" b="1" smtClean="0"/>
            <a:t>Утверждение бюджета очередного года –СНД</a:t>
          </a:r>
          <a:endParaRPr lang="ru-RU" sz="1100" b="1" dirty="0"/>
        </a:p>
      </dgm:t>
    </dgm:pt>
    <dgm:pt modelId="{432CEEC4-414C-4AC4-87D3-C28DFD6ABAD6}" type="parTrans" cxnId="{F3C3517C-41D9-4D37-B4F8-D880B9ADB33E}">
      <dgm:prSet/>
      <dgm:spPr/>
      <dgm:t>
        <a:bodyPr/>
        <a:lstStyle/>
        <a:p>
          <a:endParaRPr lang="ru-RU" sz="1200" b="1">
            <a:solidFill>
              <a:schemeClr val="tx1"/>
            </a:solidFill>
          </a:endParaRPr>
        </a:p>
      </dgm:t>
    </dgm:pt>
    <dgm:pt modelId="{3C581DA7-A2AA-42C9-8DA3-745DBF4F6DE9}" type="sibTrans" cxnId="{F3C3517C-41D9-4D37-B4F8-D880B9ADB33E}">
      <dgm:prSet/>
      <dgm:spPr/>
      <dgm:t>
        <a:bodyPr/>
        <a:lstStyle/>
        <a:p>
          <a:endParaRPr lang="ru-RU" sz="1200" b="1">
            <a:solidFill>
              <a:schemeClr val="tx1"/>
            </a:solidFill>
          </a:endParaRPr>
        </a:p>
      </dgm:t>
    </dgm:pt>
    <dgm:pt modelId="{C27D20BF-6732-4C8E-A635-06AE3CE55AD0}">
      <dgm:prSet phldrT="[Текст]" custT="1"/>
      <dgm:spPr/>
      <dgm:t>
        <a:bodyPr/>
        <a:lstStyle/>
        <a:p>
          <a:pPr algn="ctr"/>
          <a:r>
            <a:rPr lang="ru-RU" sz="1400" b="1" dirty="0" smtClean="0"/>
            <a:t>4.</a:t>
          </a:r>
          <a:r>
            <a:rPr lang="ru-RU" sz="1200" b="1" dirty="0" smtClean="0"/>
            <a:t> </a:t>
          </a:r>
          <a:r>
            <a:rPr lang="ru-RU" sz="1000" b="1" dirty="0" smtClean="0"/>
            <a:t>Исполнение бюджета в текущем году – ГРБС, ФО, ГАДБ</a:t>
          </a:r>
          <a:endParaRPr lang="ru-RU" sz="1100" b="1" dirty="0"/>
        </a:p>
      </dgm:t>
    </dgm:pt>
    <dgm:pt modelId="{FFF82F4D-D8A9-46F0-A6C1-16D608F2206A}" type="parTrans" cxnId="{235A0505-BA50-48DF-B0AE-E88CB496778F}">
      <dgm:prSet/>
      <dgm:spPr/>
      <dgm:t>
        <a:bodyPr/>
        <a:lstStyle/>
        <a:p>
          <a:endParaRPr lang="ru-RU" sz="1200" b="1">
            <a:solidFill>
              <a:schemeClr val="tx1"/>
            </a:solidFill>
          </a:endParaRPr>
        </a:p>
      </dgm:t>
    </dgm:pt>
    <dgm:pt modelId="{A73F68BD-5DE5-4BD5-832F-8DEAF2563097}" type="sibTrans" cxnId="{235A0505-BA50-48DF-B0AE-E88CB496778F}">
      <dgm:prSet/>
      <dgm:spPr/>
      <dgm:t>
        <a:bodyPr/>
        <a:lstStyle/>
        <a:p>
          <a:endParaRPr lang="ru-RU" sz="1200" b="1">
            <a:solidFill>
              <a:schemeClr val="tx1"/>
            </a:solidFill>
          </a:endParaRPr>
        </a:p>
      </dgm:t>
    </dgm:pt>
    <dgm:pt modelId="{0DB74938-9826-4A41-9B29-76C340CE1C1E}">
      <dgm:prSet phldrT="[Текст]" custT="1"/>
      <dgm:spPr/>
      <dgm:t>
        <a:bodyPr/>
        <a:lstStyle/>
        <a:p>
          <a:pPr algn="l"/>
          <a:r>
            <a:rPr lang="ru-RU" sz="1400" b="1" dirty="0" smtClean="0"/>
            <a:t>  </a:t>
          </a:r>
        </a:p>
        <a:p>
          <a:pPr algn="l"/>
          <a:r>
            <a:rPr lang="ru-RU" sz="1400" b="1" dirty="0" smtClean="0"/>
            <a:t>5.</a:t>
          </a:r>
          <a:r>
            <a:rPr lang="en-US" sz="1400" b="1" dirty="0" smtClean="0"/>
            <a:t> </a:t>
          </a:r>
          <a:r>
            <a:rPr lang="ru-RU" sz="1400" b="1" dirty="0" smtClean="0"/>
            <a:t>  </a:t>
          </a:r>
          <a:r>
            <a:rPr lang="ru-RU" sz="1000" b="1" dirty="0" smtClean="0"/>
            <a:t>Формирование отчета об исполнении бюджета – ФО, ГРБС, ГАДБ</a:t>
          </a:r>
          <a:endParaRPr lang="ru-RU" sz="1000" b="1" dirty="0"/>
        </a:p>
      </dgm:t>
    </dgm:pt>
    <dgm:pt modelId="{CCF15FA8-6814-4F14-A216-1266FDF6BAF7}" type="parTrans" cxnId="{828B3A45-F671-497D-B8BC-35AAF7224EE8}">
      <dgm:prSet/>
      <dgm:spPr/>
      <dgm:t>
        <a:bodyPr/>
        <a:lstStyle/>
        <a:p>
          <a:endParaRPr lang="ru-RU" sz="1200" b="1">
            <a:solidFill>
              <a:schemeClr val="tx1"/>
            </a:solidFill>
          </a:endParaRPr>
        </a:p>
      </dgm:t>
    </dgm:pt>
    <dgm:pt modelId="{DB2B6495-172D-46FA-8AD9-CD2D6F13CDB2}" type="sibTrans" cxnId="{828B3A45-F671-497D-B8BC-35AAF7224EE8}">
      <dgm:prSet/>
      <dgm:spPr/>
      <dgm:t>
        <a:bodyPr/>
        <a:lstStyle/>
        <a:p>
          <a:endParaRPr lang="ru-RU" sz="1200" b="1">
            <a:solidFill>
              <a:schemeClr val="tx1"/>
            </a:solidFill>
          </a:endParaRPr>
        </a:p>
      </dgm:t>
    </dgm:pt>
    <dgm:pt modelId="{D8F276B6-3BA3-4539-971A-16B76521628D}">
      <dgm:prSet phldrT="[Текст]" custT="1"/>
      <dgm:spPr/>
      <dgm:t>
        <a:bodyPr/>
        <a:lstStyle/>
        <a:p>
          <a:pPr algn="ctr"/>
          <a:endParaRPr lang="ru-RU" sz="1200" b="1" dirty="0" smtClean="0"/>
        </a:p>
        <a:p>
          <a:pPr algn="r"/>
          <a:r>
            <a:rPr lang="ru-RU" sz="1400" b="1" dirty="0" smtClean="0"/>
            <a:t>7. </a:t>
          </a:r>
          <a:r>
            <a:rPr lang="ru-RU" sz="1000" b="1" dirty="0" smtClean="0"/>
            <a:t>Утверждение отчета об исполнении бюджета – СНД,</a:t>
          </a:r>
          <a:r>
            <a:rPr lang="en-US" sz="1000" b="1" dirty="0" smtClean="0"/>
            <a:t> </a:t>
          </a:r>
          <a:r>
            <a:rPr lang="ru-RU" sz="1000" b="1" dirty="0" smtClean="0">
              <a:solidFill>
                <a:srgbClr val="FF0000"/>
              </a:solidFill>
            </a:rPr>
            <a:t>публичные</a:t>
          </a:r>
          <a:r>
            <a:rPr lang="en-US" sz="1000" b="1" dirty="0" smtClean="0">
              <a:solidFill>
                <a:srgbClr val="FF0000"/>
              </a:solidFill>
            </a:rPr>
            <a:t> </a:t>
          </a:r>
          <a:r>
            <a:rPr lang="ru-RU" sz="1000" b="1" dirty="0" smtClean="0">
              <a:solidFill>
                <a:srgbClr val="FF0000"/>
              </a:solidFill>
            </a:rPr>
            <a:t>слушания</a:t>
          </a:r>
          <a:endParaRPr lang="ru-RU" sz="1000" b="1" dirty="0">
            <a:solidFill>
              <a:srgbClr val="FF0000"/>
            </a:solidFill>
          </a:endParaRPr>
        </a:p>
      </dgm:t>
    </dgm:pt>
    <dgm:pt modelId="{47A04E95-7A75-4F49-BFC3-6CBA789F906C}" type="parTrans" cxnId="{6C1B7BB9-3BB5-4F02-9D2C-17CFBDAAB926}">
      <dgm:prSet/>
      <dgm:spPr/>
      <dgm:t>
        <a:bodyPr/>
        <a:lstStyle/>
        <a:p>
          <a:endParaRPr lang="ru-RU" sz="1200" b="1">
            <a:solidFill>
              <a:schemeClr val="tx1"/>
            </a:solidFill>
          </a:endParaRPr>
        </a:p>
      </dgm:t>
    </dgm:pt>
    <dgm:pt modelId="{58CAC353-A7D9-4DF4-BC76-79E08B5DACE3}" type="sibTrans" cxnId="{6C1B7BB9-3BB5-4F02-9D2C-17CFBDAAB926}">
      <dgm:prSet/>
      <dgm:spPr/>
      <dgm:t>
        <a:bodyPr/>
        <a:lstStyle/>
        <a:p>
          <a:endParaRPr lang="ru-RU" sz="1200" b="1">
            <a:solidFill>
              <a:schemeClr val="tx1"/>
            </a:solidFill>
          </a:endParaRPr>
        </a:p>
      </dgm:t>
    </dgm:pt>
    <dgm:pt modelId="{B981DE94-722A-4EBE-9C8D-82FB66C28672}">
      <dgm:prSet phldrT="[Текст]" custT="1"/>
      <dgm:spPr/>
      <dgm:t>
        <a:bodyPr/>
        <a:lstStyle/>
        <a:p>
          <a:pPr algn="l"/>
          <a:r>
            <a:rPr lang="ru-RU" sz="1400" b="1" dirty="0" smtClean="0"/>
            <a:t>1.</a:t>
          </a:r>
          <a:r>
            <a:rPr lang="ru-RU" sz="1200" b="1" dirty="0" smtClean="0"/>
            <a:t> </a:t>
          </a:r>
          <a:r>
            <a:rPr lang="ru-RU" sz="1100" b="1" dirty="0" smtClean="0"/>
            <a:t>Составление</a:t>
          </a:r>
          <a:r>
            <a:rPr lang="en-US" sz="1100" b="1" dirty="0" smtClean="0"/>
            <a:t> </a:t>
          </a:r>
          <a:r>
            <a:rPr lang="ru-RU" sz="1100" b="1" dirty="0" smtClean="0"/>
            <a:t>проекта бюджета очередного года – ГРБС, ФО, ГАДБ</a:t>
          </a:r>
          <a:endParaRPr lang="ru-RU" sz="1100" b="1" dirty="0"/>
        </a:p>
      </dgm:t>
    </dgm:pt>
    <dgm:pt modelId="{35597CFD-BEC1-46C9-9B91-CBF7A7B3C369}" type="parTrans" cxnId="{406B0A5E-D5B3-4191-BD90-38B599A51B67}">
      <dgm:prSet/>
      <dgm:spPr/>
      <dgm:t>
        <a:bodyPr/>
        <a:lstStyle/>
        <a:p>
          <a:endParaRPr lang="ru-RU"/>
        </a:p>
      </dgm:t>
    </dgm:pt>
    <dgm:pt modelId="{74E38537-FDA7-4E5A-96C8-47933E3E1B9C}" type="sibTrans" cxnId="{406B0A5E-D5B3-4191-BD90-38B599A51B67}">
      <dgm:prSet/>
      <dgm:spPr/>
      <dgm:t>
        <a:bodyPr/>
        <a:lstStyle/>
        <a:p>
          <a:endParaRPr lang="ru-RU"/>
        </a:p>
      </dgm:t>
    </dgm:pt>
    <dgm:pt modelId="{8DC0DCAC-923E-4C05-A041-D49A601E9020}">
      <dgm:prSet phldrT="[Текст]" custT="1"/>
      <dgm:spPr/>
      <dgm:t>
        <a:bodyPr/>
        <a:lstStyle/>
        <a:p>
          <a:pPr algn="r"/>
          <a:r>
            <a:rPr lang="ru-RU" sz="1400" b="1" dirty="0" smtClean="0"/>
            <a:t>2.</a:t>
          </a:r>
          <a:r>
            <a:rPr lang="ru-RU" sz="1100" b="1" dirty="0" smtClean="0"/>
            <a:t> </a:t>
          </a:r>
          <a:r>
            <a:rPr lang="ru-RU" sz="1000" b="1" dirty="0" smtClean="0"/>
            <a:t>Рассмотрение проекта бюджета очередного года – СНД, </a:t>
          </a:r>
          <a:r>
            <a:rPr lang="ru-RU" sz="1000" b="1" dirty="0" smtClean="0">
              <a:solidFill>
                <a:srgbClr val="FF0000"/>
              </a:solidFill>
            </a:rPr>
            <a:t>публичные слушания</a:t>
          </a:r>
          <a:endParaRPr lang="ru-RU" sz="1000" b="1" dirty="0">
            <a:solidFill>
              <a:srgbClr val="FF0000"/>
            </a:solidFill>
          </a:endParaRPr>
        </a:p>
      </dgm:t>
    </dgm:pt>
    <dgm:pt modelId="{71BBC231-03F5-4EC9-8E2B-ADF13FE7DE8D}" type="parTrans" cxnId="{F212FA33-22A0-4218-84B7-544384BFFE4C}">
      <dgm:prSet/>
      <dgm:spPr/>
      <dgm:t>
        <a:bodyPr/>
        <a:lstStyle/>
        <a:p>
          <a:endParaRPr lang="ru-RU"/>
        </a:p>
      </dgm:t>
    </dgm:pt>
    <dgm:pt modelId="{1EA53990-8D8E-4D99-88BB-2C0DCAEF1263}" type="sibTrans" cxnId="{F212FA33-22A0-4218-84B7-544384BFFE4C}">
      <dgm:prSet/>
      <dgm:spPr/>
      <dgm:t>
        <a:bodyPr/>
        <a:lstStyle/>
        <a:p>
          <a:endParaRPr lang="ru-RU"/>
        </a:p>
      </dgm:t>
    </dgm:pt>
    <dgm:pt modelId="{13F19FB1-198B-4856-B4C2-2234187A50C0}">
      <dgm:prSet phldrT="[Текст]" custT="1"/>
      <dgm:spPr/>
      <dgm:t>
        <a:bodyPr/>
        <a:lstStyle/>
        <a:p>
          <a:pPr algn="l"/>
          <a:r>
            <a:rPr lang="ru-RU" sz="1400" b="1" dirty="0" smtClean="0"/>
            <a:t>6. </a:t>
          </a:r>
          <a:r>
            <a:rPr lang="ru-RU" sz="1000" b="1" dirty="0" smtClean="0"/>
            <a:t>Подготовка заключения на годовой отчёт об исполнении бюджета – КГК</a:t>
          </a:r>
          <a:endParaRPr lang="ru-RU" sz="1000" b="1" dirty="0"/>
        </a:p>
      </dgm:t>
    </dgm:pt>
    <dgm:pt modelId="{97B3D491-CBDB-489F-ACC5-405440CC4774}" type="parTrans" cxnId="{EBDE9595-D3D7-4AEF-A586-06D95112F8E0}">
      <dgm:prSet/>
      <dgm:spPr/>
      <dgm:t>
        <a:bodyPr/>
        <a:lstStyle/>
        <a:p>
          <a:endParaRPr lang="ru-RU"/>
        </a:p>
      </dgm:t>
    </dgm:pt>
    <dgm:pt modelId="{A18EB54A-FF56-4DB2-8B68-41B856455191}" type="sibTrans" cxnId="{EBDE9595-D3D7-4AEF-A586-06D95112F8E0}">
      <dgm:prSet/>
      <dgm:spPr/>
      <dgm:t>
        <a:bodyPr/>
        <a:lstStyle/>
        <a:p>
          <a:endParaRPr lang="ru-RU"/>
        </a:p>
      </dgm:t>
    </dgm:pt>
    <dgm:pt modelId="{89F43A97-74D3-4C5E-8C0F-9A1131C48778}" type="pres">
      <dgm:prSet presAssocID="{B263FC18-63C7-4AE7-A1C1-84127B390596}" presName="compositeShape" presStyleCnt="0">
        <dgm:presLayoutVars>
          <dgm:chMax val="7"/>
          <dgm:dir/>
          <dgm:resizeHandles val="exact"/>
        </dgm:presLayoutVars>
      </dgm:prSet>
      <dgm:spPr/>
    </dgm:pt>
    <dgm:pt modelId="{254D6150-07D9-443D-83EE-27F7B49F69D2}" type="pres">
      <dgm:prSet presAssocID="{B263FC18-63C7-4AE7-A1C1-84127B390596}" presName="wedge1" presStyleLbl="node1" presStyleIdx="0" presStyleCnt="7"/>
      <dgm:spPr/>
      <dgm:t>
        <a:bodyPr/>
        <a:lstStyle/>
        <a:p>
          <a:endParaRPr lang="ru-RU"/>
        </a:p>
      </dgm:t>
    </dgm:pt>
    <dgm:pt modelId="{2F750E0B-CDE1-4D53-9ECC-2DD4EDBE594E}" type="pres">
      <dgm:prSet presAssocID="{B263FC18-63C7-4AE7-A1C1-84127B390596}" presName="dummy1a" presStyleCnt="0"/>
      <dgm:spPr/>
    </dgm:pt>
    <dgm:pt modelId="{03627226-5A12-48EC-90B0-0DE064674925}" type="pres">
      <dgm:prSet presAssocID="{B263FC18-63C7-4AE7-A1C1-84127B390596}" presName="dummy1b" presStyleCnt="0"/>
      <dgm:spPr/>
    </dgm:pt>
    <dgm:pt modelId="{97CB748A-3C8A-449D-B5DC-2999D3079B46}" type="pres">
      <dgm:prSet presAssocID="{B263FC18-63C7-4AE7-A1C1-84127B390596}" presName="wedge1Tx" presStyleLbl="node1" presStyleIdx="0" presStyleCnt="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05BCAB1-C210-4D29-A026-4280E164710A}" type="pres">
      <dgm:prSet presAssocID="{B263FC18-63C7-4AE7-A1C1-84127B390596}" presName="wedge2" presStyleLbl="node1" presStyleIdx="1" presStyleCnt="7"/>
      <dgm:spPr/>
      <dgm:t>
        <a:bodyPr/>
        <a:lstStyle/>
        <a:p>
          <a:endParaRPr lang="ru-RU"/>
        </a:p>
      </dgm:t>
    </dgm:pt>
    <dgm:pt modelId="{5015C444-E060-4B50-B862-13F7FF4A30F5}" type="pres">
      <dgm:prSet presAssocID="{B263FC18-63C7-4AE7-A1C1-84127B390596}" presName="dummy2a" presStyleCnt="0"/>
      <dgm:spPr/>
    </dgm:pt>
    <dgm:pt modelId="{2773A5BC-C9D4-4E8D-B1ED-828977462C6D}" type="pres">
      <dgm:prSet presAssocID="{B263FC18-63C7-4AE7-A1C1-84127B390596}" presName="dummy2b" presStyleCnt="0"/>
      <dgm:spPr/>
    </dgm:pt>
    <dgm:pt modelId="{14CBF55A-6621-4ACB-BC22-C955567C63C9}" type="pres">
      <dgm:prSet presAssocID="{B263FC18-63C7-4AE7-A1C1-84127B390596}" presName="wedge2Tx" presStyleLbl="node1" presStyleIdx="1" presStyleCnt="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4A959FA-1D21-4704-B1FF-F3624A501DEB}" type="pres">
      <dgm:prSet presAssocID="{B263FC18-63C7-4AE7-A1C1-84127B390596}" presName="wedge3" presStyleLbl="node1" presStyleIdx="2" presStyleCnt="7"/>
      <dgm:spPr/>
      <dgm:t>
        <a:bodyPr/>
        <a:lstStyle/>
        <a:p>
          <a:endParaRPr lang="ru-RU"/>
        </a:p>
      </dgm:t>
    </dgm:pt>
    <dgm:pt modelId="{077C768F-0313-42CC-B829-689E3E6264E6}" type="pres">
      <dgm:prSet presAssocID="{B263FC18-63C7-4AE7-A1C1-84127B390596}" presName="dummy3a" presStyleCnt="0"/>
      <dgm:spPr/>
    </dgm:pt>
    <dgm:pt modelId="{0634752B-A59D-4672-9F88-039CD164AFAE}" type="pres">
      <dgm:prSet presAssocID="{B263FC18-63C7-4AE7-A1C1-84127B390596}" presName="dummy3b" presStyleCnt="0"/>
      <dgm:spPr/>
    </dgm:pt>
    <dgm:pt modelId="{B15C6EFD-011E-4EA8-893A-6EC93A12B6D7}" type="pres">
      <dgm:prSet presAssocID="{B263FC18-63C7-4AE7-A1C1-84127B390596}" presName="wedge3Tx" presStyleLbl="node1" presStyleIdx="2" presStyleCnt="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A44E62B-2290-462A-9CB9-1486F0D7772B}" type="pres">
      <dgm:prSet presAssocID="{B263FC18-63C7-4AE7-A1C1-84127B390596}" presName="wedge4" presStyleLbl="node1" presStyleIdx="3" presStyleCnt="7" custLinFactNeighborX="121" custLinFactNeighborY="-148"/>
      <dgm:spPr/>
      <dgm:t>
        <a:bodyPr/>
        <a:lstStyle/>
        <a:p>
          <a:endParaRPr lang="ru-RU"/>
        </a:p>
      </dgm:t>
    </dgm:pt>
    <dgm:pt modelId="{33EEF588-3150-46B5-AFA7-2A69AA309F90}" type="pres">
      <dgm:prSet presAssocID="{B263FC18-63C7-4AE7-A1C1-84127B390596}" presName="dummy4a" presStyleCnt="0"/>
      <dgm:spPr/>
    </dgm:pt>
    <dgm:pt modelId="{1F72B0D0-966E-4A0E-8561-593B60D50016}" type="pres">
      <dgm:prSet presAssocID="{B263FC18-63C7-4AE7-A1C1-84127B390596}" presName="dummy4b" presStyleCnt="0"/>
      <dgm:spPr/>
    </dgm:pt>
    <dgm:pt modelId="{3D69D1E0-B709-41F7-B029-28C794919D41}" type="pres">
      <dgm:prSet presAssocID="{B263FC18-63C7-4AE7-A1C1-84127B390596}" presName="wedge4Tx" presStyleLbl="node1" presStyleIdx="3" presStyleCnt="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1D4A354-65EB-432D-9EEC-AB1EF9A3E270}" type="pres">
      <dgm:prSet presAssocID="{B263FC18-63C7-4AE7-A1C1-84127B390596}" presName="wedge5" presStyleLbl="node1" presStyleIdx="4" presStyleCnt="7" custScaleX="103824"/>
      <dgm:spPr/>
      <dgm:t>
        <a:bodyPr/>
        <a:lstStyle/>
        <a:p>
          <a:endParaRPr lang="ru-RU"/>
        </a:p>
      </dgm:t>
    </dgm:pt>
    <dgm:pt modelId="{4716336F-6EDC-48D7-B4C8-8B1E156B35E2}" type="pres">
      <dgm:prSet presAssocID="{B263FC18-63C7-4AE7-A1C1-84127B390596}" presName="dummy5a" presStyleCnt="0"/>
      <dgm:spPr/>
    </dgm:pt>
    <dgm:pt modelId="{883E9306-1651-47D1-9B76-D3176D2C7DFA}" type="pres">
      <dgm:prSet presAssocID="{B263FC18-63C7-4AE7-A1C1-84127B390596}" presName="dummy5b" presStyleCnt="0"/>
      <dgm:spPr/>
    </dgm:pt>
    <dgm:pt modelId="{92691257-37CC-4BCF-9ADF-912B4DC4F744}" type="pres">
      <dgm:prSet presAssocID="{B263FC18-63C7-4AE7-A1C1-84127B390596}" presName="wedge5Tx" presStyleLbl="node1" presStyleIdx="4" presStyleCnt="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F9122B7-32C0-487B-8918-78F73237B499}" type="pres">
      <dgm:prSet presAssocID="{B263FC18-63C7-4AE7-A1C1-84127B390596}" presName="wedge6" presStyleLbl="node1" presStyleIdx="5" presStyleCnt="7"/>
      <dgm:spPr/>
      <dgm:t>
        <a:bodyPr/>
        <a:lstStyle/>
        <a:p>
          <a:endParaRPr lang="ru-RU"/>
        </a:p>
      </dgm:t>
    </dgm:pt>
    <dgm:pt modelId="{76549985-22EE-4D0C-8F72-8566FCB7AFD5}" type="pres">
      <dgm:prSet presAssocID="{B263FC18-63C7-4AE7-A1C1-84127B390596}" presName="dummy6a" presStyleCnt="0"/>
      <dgm:spPr/>
    </dgm:pt>
    <dgm:pt modelId="{975C5A7F-C19C-4628-8766-8D47F22D62EC}" type="pres">
      <dgm:prSet presAssocID="{B263FC18-63C7-4AE7-A1C1-84127B390596}" presName="dummy6b" presStyleCnt="0"/>
      <dgm:spPr/>
    </dgm:pt>
    <dgm:pt modelId="{618234CE-63BD-4CC1-88B7-0441C77A9A19}" type="pres">
      <dgm:prSet presAssocID="{B263FC18-63C7-4AE7-A1C1-84127B390596}" presName="wedge6Tx" presStyleLbl="node1" presStyleIdx="5" presStyleCnt="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C4B0C10-C016-40D2-83A1-174F381D9117}" type="pres">
      <dgm:prSet presAssocID="{B263FC18-63C7-4AE7-A1C1-84127B390596}" presName="wedge7" presStyleLbl="node1" presStyleIdx="6" presStyleCnt="7" custScaleX="113547" custScaleY="101109"/>
      <dgm:spPr/>
      <dgm:t>
        <a:bodyPr/>
        <a:lstStyle/>
        <a:p>
          <a:endParaRPr lang="ru-RU"/>
        </a:p>
      </dgm:t>
    </dgm:pt>
    <dgm:pt modelId="{E1A79A25-D872-47E6-9D6D-59A18B21574D}" type="pres">
      <dgm:prSet presAssocID="{B263FC18-63C7-4AE7-A1C1-84127B390596}" presName="dummy7a" presStyleCnt="0"/>
      <dgm:spPr/>
    </dgm:pt>
    <dgm:pt modelId="{4B9F3CB7-7C44-4A20-87EF-4C3066E8F457}" type="pres">
      <dgm:prSet presAssocID="{B263FC18-63C7-4AE7-A1C1-84127B390596}" presName="dummy7b" presStyleCnt="0"/>
      <dgm:spPr/>
    </dgm:pt>
    <dgm:pt modelId="{F0AC7263-86BD-4CF7-83EB-57F95E740006}" type="pres">
      <dgm:prSet presAssocID="{B263FC18-63C7-4AE7-A1C1-84127B390596}" presName="wedge7Tx" presStyleLbl="node1" presStyleIdx="6" presStyleCnt="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AF19E85-7499-44FB-80FD-A6F58713B033}" type="pres">
      <dgm:prSet presAssocID="{74E38537-FDA7-4E5A-96C8-47933E3E1B9C}" presName="arrowWedge1" presStyleLbl="fgSibTrans2D1" presStyleIdx="0" presStyleCnt="7" custLinFactNeighborX="730" custLinFactNeighborY="-1703"/>
      <dgm:spPr/>
    </dgm:pt>
    <dgm:pt modelId="{B117077E-B438-45E2-B3AD-34F38CBDD0AC}" type="pres">
      <dgm:prSet presAssocID="{1EA53990-8D8E-4D99-88BB-2C0DCAEF1263}" presName="arrowWedge2" presStyleLbl="fgSibTrans2D1" presStyleIdx="1" presStyleCnt="7" custLinFactNeighborX="1216" custLinFactNeighborY="-486"/>
      <dgm:spPr/>
    </dgm:pt>
    <dgm:pt modelId="{7154D0DB-CF90-486B-A397-D41B52E6D0BB}" type="pres">
      <dgm:prSet presAssocID="{3C581DA7-A2AA-42C9-8DA3-745DBF4F6DE9}" presName="arrowWedge3" presStyleLbl="fgSibTrans2D1" presStyleIdx="2" presStyleCnt="7" custLinFactNeighborX="1216" custLinFactNeighborY="1703"/>
      <dgm:spPr/>
    </dgm:pt>
    <dgm:pt modelId="{8420AD62-FFF8-4455-AEE9-5C85DF63D5F4}" type="pres">
      <dgm:prSet presAssocID="{A73F68BD-5DE5-4BD5-832F-8DEAF2563097}" presName="arrowWedge4" presStyleLbl="fgSibTrans2D1" presStyleIdx="3" presStyleCnt="7" custLinFactNeighborX="486" custLinFactNeighborY="1216"/>
      <dgm:spPr/>
    </dgm:pt>
    <dgm:pt modelId="{4E3D2FBB-BF8F-491E-9B0F-76755833E042}" type="pres">
      <dgm:prSet presAssocID="{DB2B6495-172D-46FA-8AD9-CD2D6F13CDB2}" presName="arrowWedge5" presStyleLbl="fgSibTrans2D1" presStyleIdx="4" presStyleCnt="7" custLinFactNeighborX="-1216" custLinFactNeighborY="2188"/>
      <dgm:spPr/>
    </dgm:pt>
    <dgm:pt modelId="{A8C35D83-189F-40B1-B8FD-90B2D5A66BA7}" type="pres">
      <dgm:prSet presAssocID="{A18EB54A-FF56-4DB2-8B68-41B856455191}" presName="arrowWedge6" presStyleLbl="fgSibTrans2D1" presStyleIdx="5" presStyleCnt="7" custLinFactNeighborX="-2676" custLinFactNeighborY="-243"/>
      <dgm:spPr/>
    </dgm:pt>
    <dgm:pt modelId="{519738D7-FBFA-4214-BD8B-A448300469B5}" type="pres">
      <dgm:prSet presAssocID="{58CAC353-A7D9-4DF4-BC76-79E08B5DACE3}" presName="arrowWedge7" presStyleLbl="fgSibTrans2D1" presStyleIdx="6" presStyleCnt="7" custLinFactNeighborX="-1459" custLinFactNeighborY="-2189"/>
      <dgm:spPr/>
    </dgm:pt>
  </dgm:ptLst>
  <dgm:cxnLst>
    <dgm:cxn modelId="{5FE16F99-9CF6-4862-9160-57869F76FCDA}" type="presOf" srcId="{C27D20BF-6732-4C8E-A635-06AE3CE55AD0}" destId="{3D69D1E0-B709-41F7-B029-28C794919D41}" srcOrd="1" destOrd="0" presId="urn:microsoft.com/office/officeart/2005/8/layout/cycle8"/>
    <dgm:cxn modelId="{B111CD4B-B251-4240-AB30-66063B0FD96A}" type="presOf" srcId="{0DB74938-9826-4A41-9B29-76C340CE1C1E}" destId="{92691257-37CC-4BCF-9ADF-912B4DC4F744}" srcOrd="1" destOrd="0" presId="urn:microsoft.com/office/officeart/2005/8/layout/cycle8"/>
    <dgm:cxn modelId="{2F7FC6B1-3129-43D4-B136-8C3DF4687EE6}" type="presOf" srcId="{C27D20BF-6732-4C8E-A635-06AE3CE55AD0}" destId="{8A44E62B-2290-462A-9CB9-1486F0D7772B}" srcOrd="0" destOrd="0" presId="urn:microsoft.com/office/officeart/2005/8/layout/cycle8"/>
    <dgm:cxn modelId="{94D33FCB-0F6E-4C83-BA4C-11A32227894E}" type="presOf" srcId="{C8C90BA1-F3A5-45E9-BCBE-FF581BFE9CE5}" destId="{B15C6EFD-011E-4EA8-893A-6EC93A12B6D7}" srcOrd="1" destOrd="0" presId="urn:microsoft.com/office/officeart/2005/8/layout/cycle8"/>
    <dgm:cxn modelId="{51866D63-CE93-4B01-8404-8B977E1F06AA}" type="presOf" srcId="{8DC0DCAC-923E-4C05-A041-D49A601E9020}" destId="{14CBF55A-6621-4ACB-BC22-C955567C63C9}" srcOrd="1" destOrd="0" presId="urn:microsoft.com/office/officeart/2005/8/layout/cycle8"/>
    <dgm:cxn modelId="{F212FA33-22A0-4218-84B7-544384BFFE4C}" srcId="{B263FC18-63C7-4AE7-A1C1-84127B390596}" destId="{8DC0DCAC-923E-4C05-A041-D49A601E9020}" srcOrd="1" destOrd="0" parTransId="{71BBC231-03F5-4EC9-8E2B-ADF13FE7DE8D}" sibTransId="{1EA53990-8D8E-4D99-88BB-2C0DCAEF1263}"/>
    <dgm:cxn modelId="{8BD1D016-90AA-4A0B-B111-7FC73B7C0775}" type="presOf" srcId="{13F19FB1-198B-4856-B4C2-2234187A50C0}" destId="{618234CE-63BD-4CC1-88B7-0441C77A9A19}" srcOrd="1" destOrd="0" presId="urn:microsoft.com/office/officeart/2005/8/layout/cycle8"/>
    <dgm:cxn modelId="{828B3A45-F671-497D-B8BC-35AAF7224EE8}" srcId="{B263FC18-63C7-4AE7-A1C1-84127B390596}" destId="{0DB74938-9826-4A41-9B29-76C340CE1C1E}" srcOrd="4" destOrd="0" parTransId="{CCF15FA8-6814-4F14-A216-1266FDF6BAF7}" sibTransId="{DB2B6495-172D-46FA-8AD9-CD2D6F13CDB2}"/>
    <dgm:cxn modelId="{CFEBE73B-D633-4F94-9317-3334153E4744}" type="presOf" srcId="{B981DE94-722A-4EBE-9C8D-82FB66C28672}" destId="{254D6150-07D9-443D-83EE-27F7B49F69D2}" srcOrd="0" destOrd="0" presId="urn:microsoft.com/office/officeart/2005/8/layout/cycle8"/>
    <dgm:cxn modelId="{406B0A5E-D5B3-4191-BD90-38B599A51B67}" srcId="{B263FC18-63C7-4AE7-A1C1-84127B390596}" destId="{B981DE94-722A-4EBE-9C8D-82FB66C28672}" srcOrd="0" destOrd="0" parTransId="{35597CFD-BEC1-46C9-9B91-CBF7A7B3C369}" sibTransId="{74E38537-FDA7-4E5A-96C8-47933E3E1B9C}"/>
    <dgm:cxn modelId="{B00CF222-BC61-441A-BA98-64B1F983F3F9}" type="presOf" srcId="{13F19FB1-198B-4856-B4C2-2234187A50C0}" destId="{AF9122B7-32C0-487B-8918-78F73237B499}" srcOrd="0" destOrd="0" presId="urn:microsoft.com/office/officeart/2005/8/layout/cycle8"/>
    <dgm:cxn modelId="{631D1EEC-FACB-4389-9522-7B5ACA1341B0}" type="presOf" srcId="{8DC0DCAC-923E-4C05-A041-D49A601E9020}" destId="{C05BCAB1-C210-4D29-A026-4280E164710A}" srcOrd="0" destOrd="0" presId="urn:microsoft.com/office/officeart/2005/8/layout/cycle8"/>
    <dgm:cxn modelId="{EBDE9595-D3D7-4AEF-A586-06D95112F8E0}" srcId="{B263FC18-63C7-4AE7-A1C1-84127B390596}" destId="{13F19FB1-198B-4856-B4C2-2234187A50C0}" srcOrd="5" destOrd="0" parTransId="{97B3D491-CBDB-489F-ACC5-405440CC4774}" sibTransId="{A18EB54A-FF56-4DB2-8B68-41B856455191}"/>
    <dgm:cxn modelId="{A3E54326-03F4-430B-AD99-7454E1047B07}" type="presOf" srcId="{D8F276B6-3BA3-4539-971A-16B76521628D}" destId="{3C4B0C10-C016-40D2-83A1-174F381D9117}" srcOrd="0" destOrd="0" presId="urn:microsoft.com/office/officeart/2005/8/layout/cycle8"/>
    <dgm:cxn modelId="{D3DB90AC-CF86-488E-98B4-79D94E2E59C0}" type="presOf" srcId="{0DB74938-9826-4A41-9B29-76C340CE1C1E}" destId="{11D4A354-65EB-432D-9EEC-AB1EF9A3E270}" srcOrd="0" destOrd="0" presId="urn:microsoft.com/office/officeart/2005/8/layout/cycle8"/>
    <dgm:cxn modelId="{14E709D9-6D46-4D68-8C12-319333DF3CC1}" type="presOf" srcId="{B981DE94-722A-4EBE-9C8D-82FB66C28672}" destId="{97CB748A-3C8A-449D-B5DC-2999D3079B46}" srcOrd="1" destOrd="0" presId="urn:microsoft.com/office/officeart/2005/8/layout/cycle8"/>
    <dgm:cxn modelId="{822B6E68-D7A8-40A3-A154-C71C31C8FA8E}" type="presOf" srcId="{B263FC18-63C7-4AE7-A1C1-84127B390596}" destId="{89F43A97-74D3-4C5E-8C0F-9A1131C48778}" srcOrd="0" destOrd="0" presId="urn:microsoft.com/office/officeart/2005/8/layout/cycle8"/>
    <dgm:cxn modelId="{B51F7D2E-3D7C-4B6E-8276-1AA322648635}" type="presOf" srcId="{C8C90BA1-F3A5-45E9-BCBE-FF581BFE9CE5}" destId="{24A959FA-1D21-4704-B1FF-F3624A501DEB}" srcOrd="0" destOrd="0" presId="urn:microsoft.com/office/officeart/2005/8/layout/cycle8"/>
    <dgm:cxn modelId="{235A0505-BA50-48DF-B0AE-E88CB496778F}" srcId="{B263FC18-63C7-4AE7-A1C1-84127B390596}" destId="{C27D20BF-6732-4C8E-A635-06AE3CE55AD0}" srcOrd="3" destOrd="0" parTransId="{FFF82F4D-D8A9-46F0-A6C1-16D608F2206A}" sibTransId="{A73F68BD-5DE5-4BD5-832F-8DEAF2563097}"/>
    <dgm:cxn modelId="{B58ABD63-DA8E-4494-A044-60D2F5493CC6}" type="presOf" srcId="{D8F276B6-3BA3-4539-971A-16B76521628D}" destId="{F0AC7263-86BD-4CF7-83EB-57F95E740006}" srcOrd="1" destOrd="0" presId="urn:microsoft.com/office/officeart/2005/8/layout/cycle8"/>
    <dgm:cxn modelId="{F3C3517C-41D9-4D37-B4F8-D880B9ADB33E}" srcId="{B263FC18-63C7-4AE7-A1C1-84127B390596}" destId="{C8C90BA1-F3A5-45E9-BCBE-FF581BFE9CE5}" srcOrd="2" destOrd="0" parTransId="{432CEEC4-414C-4AC4-87D3-C28DFD6ABAD6}" sibTransId="{3C581DA7-A2AA-42C9-8DA3-745DBF4F6DE9}"/>
    <dgm:cxn modelId="{6C1B7BB9-3BB5-4F02-9D2C-17CFBDAAB926}" srcId="{B263FC18-63C7-4AE7-A1C1-84127B390596}" destId="{D8F276B6-3BA3-4539-971A-16B76521628D}" srcOrd="6" destOrd="0" parTransId="{47A04E95-7A75-4F49-BFC3-6CBA789F906C}" sibTransId="{58CAC353-A7D9-4DF4-BC76-79E08B5DACE3}"/>
    <dgm:cxn modelId="{E8FA8784-1ACA-41E1-A1BB-E73ECE0DC6D6}" type="presParOf" srcId="{89F43A97-74D3-4C5E-8C0F-9A1131C48778}" destId="{254D6150-07D9-443D-83EE-27F7B49F69D2}" srcOrd="0" destOrd="0" presId="urn:microsoft.com/office/officeart/2005/8/layout/cycle8"/>
    <dgm:cxn modelId="{5677EC65-160E-4837-A4AD-7457C7146A98}" type="presParOf" srcId="{89F43A97-74D3-4C5E-8C0F-9A1131C48778}" destId="{2F750E0B-CDE1-4D53-9ECC-2DD4EDBE594E}" srcOrd="1" destOrd="0" presId="urn:microsoft.com/office/officeart/2005/8/layout/cycle8"/>
    <dgm:cxn modelId="{E8980FCF-23F6-40FF-9B2F-6DB51BCCEF2F}" type="presParOf" srcId="{89F43A97-74D3-4C5E-8C0F-9A1131C48778}" destId="{03627226-5A12-48EC-90B0-0DE064674925}" srcOrd="2" destOrd="0" presId="urn:microsoft.com/office/officeart/2005/8/layout/cycle8"/>
    <dgm:cxn modelId="{D6A5C312-951B-488F-952F-B05D2B81034B}" type="presParOf" srcId="{89F43A97-74D3-4C5E-8C0F-9A1131C48778}" destId="{97CB748A-3C8A-449D-B5DC-2999D3079B46}" srcOrd="3" destOrd="0" presId="urn:microsoft.com/office/officeart/2005/8/layout/cycle8"/>
    <dgm:cxn modelId="{781C684E-8370-4543-835E-2BDE77ED3986}" type="presParOf" srcId="{89F43A97-74D3-4C5E-8C0F-9A1131C48778}" destId="{C05BCAB1-C210-4D29-A026-4280E164710A}" srcOrd="4" destOrd="0" presId="urn:microsoft.com/office/officeart/2005/8/layout/cycle8"/>
    <dgm:cxn modelId="{C278C21F-1CDB-49F3-A4F2-74F8C378D55A}" type="presParOf" srcId="{89F43A97-74D3-4C5E-8C0F-9A1131C48778}" destId="{5015C444-E060-4B50-B862-13F7FF4A30F5}" srcOrd="5" destOrd="0" presId="urn:microsoft.com/office/officeart/2005/8/layout/cycle8"/>
    <dgm:cxn modelId="{B9C9ED0D-B71C-4150-8280-C5BF3A9820DB}" type="presParOf" srcId="{89F43A97-74D3-4C5E-8C0F-9A1131C48778}" destId="{2773A5BC-C9D4-4E8D-B1ED-828977462C6D}" srcOrd="6" destOrd="0" presId="urn:microsoft.com/office/officeart/2005/8/layout/cycle8"/>
    <dgm:cxn modelId="{11F02FE7-84DD-4D40-A5AD-87474336247D}" type="presParOf" srcId="{89F43A97-74D3-4C5E-8C0F-9A1131C48778}" destId="{14CBF55A-6621-4ACB-BC22-C955567C63C9}" srcOrd="7" destOrd="0" presId="urn:microsoft.com/office/officeart/2005/8/layout/cycle8"/>
    <dgm:cxn modelId="{2BE3791D-6592-49D5-A308-8E371192B05F}" type="presParOf" srcId="{89F43A97-74D3-4C5E-8C0F-9A1131C48778}" destId="{24A959FA-1D21-4704-B1FF-F3624A501DEB}" srcOrd="8" destOrd="0" presId="urn:microsoft.com/office/officeart/2005/8/layout/cycle8"/>
    <dgm:cxn modelId="{558B65B9-916D-456B-8C71-4009C280F0A2}" type="presParOf" srcId="{89F43A97-74D3-4C5E-8C0F-9A1131C48778}" destId="{077C768F-0313-42CC-B829-689E3E6264E6}" srcOrd="9" destOrd="0" presId="urn:microsoft.com/office/officeart/2005/8/layout/cycle8"/>
    <dgm:cxn modelId="{99C8745C-E48A-4E02-B11D-212A8CBED3AD}" type="presParOf" srcId="{89F43A97-74D3-4C5E-8C0F-9A1131C48778}" destId="{0634752B-A59D-4672-9F88-039CD164AFAE}" srcOrd="10" destOrd="0" presId="urn:microsoft.com/office/officeart/2005/8/layout/cycle8"/>
    <dgm:cxn modelId="{23475EF2-5F5A-43BB-8A4A-1D1B264450C4}" type="presParOf" srcId="{89F43A97-74D3-4C5E-8C0F-9A1131C48778}" destId="{B15C6EFD-011E-4EA8-893A-6EC93A12B6D7}" srcOrd="11" destOrd="0" presId="urn:microsoft.com/office/officeart/2005/8/layout/cycle8"/>
    <dgm:cxn modelId="{7A2E041B-EFD5-4C6E-94B0-E73048A98C1F}" type="presParOf" srcId="{89F43A97-74D3-4C5E-8C0F-9A1131C48778}" destId="{8A44E62B-2290-462A-9CB9-1486F0D7772B}" srcOrd="12" destOrd="0" presId="urn:microsoft.com/office/officeart/2005/8/layout/cycle8"/>
    <dgm:cxn modelId="{AE7FF67F-97FC-4A90-8144-ED97D737FA71}" type="presParOf" srcId="{89F43A97-74D3-4C5E-8C0F-9A1131C48778}" destId="{33EEF588-3150-46B5-AFA7-2A69AA309F90}" srcOrd="13" destOrd="0" presId="urn:microsoft.com/office/officeart/2005/8/layout/cycle8"/>
    <dgm:cxn modelId="{DB721883-2E5E-410F-93C5-C17A1E3362BC}" type="presParOf" srcId="{89F43A97-74D3-4C5E-8C0F-9A1131C48778}" destId="{1F72B0D0-966E-4A0E-8561-593B60D50016}" srcOrd="14" destOrd="0" presId="urn:microsoft.com/office/officeart/2005/8/layout/cycle8"/>
    <dgm:cxn modelId="{056A7CDA-49FF-4839-8730-BAF2732B2D09}" type="presParOf" srcId="{89F43A97-74D3-4C5E-8C0F-9A1131C48778}" destId="{3D69D1E0-B709-41F7-B029-28C794919D41}" srcOrd="15" destOrd="0" presId="urn:microsoft.com/office/officeart/2005/8/layout/cycle8"/>
    <dgm:cxn modelId="{43726868-5637-498F-9A1E-BDBDE07B9921}" type="presParOf" srcId="{89F43A97-74D3-4C5E-8C0F-9A1131C48778}" destId="{11D4A354-65EB-432D-9EEC-AB1EF9A3E270}" srcOrd="16" destOrd="0" presId="urn:microsoft.com/office/officeart/2005/8/layout/cycle8"/>
    <dgm:cxn modelId="{D985C3A9-83A1-4154-9A12-5DDB57681CEB}" type="presParOf" srcId="{89F43A97-74D3-4C5E-8C0F-9A1131C48778}" destId="{4716336F-6EDC-48D7-B4C8-8B1E156B35E2}" srcOrd="17" destOrd="0" presId="urn:microsoft.com/office/officeart/2005/8/layout/cycle8"/>
    <dgm:cxn modelId="{E1DA0C43-3386-4ED3-BFD9-E3455DA3E833}" type="presParOf" srcId="{89F43A97-74D3-4C5E-8C0F-9A1131C48778}" destId="{883E9306-1651-47D1-9B76-D3176D2C7DFA}" srcOrd="18" destOrd="0" presId="urn:microsoft.com/office/officeart/2005/8/layout/cycle8"/>
    <dgm:cxn modelId="{05C5B3D9-DCCA-4E30-ABB5-99B59D6A0C6F}" type="presParOf" srcId="{89F43A97-74D3-4C5E-8C0F-9A1131C48778}" destId="{92691257-37CC-4BCF-9ADF-912B4DC4F744}" srcOrd="19" destOrd="0" presId="urn:microsoft.com/office/officeart/2005/8/layout/cycle8"/>
    <dgm:cxn modelId="{CA57E7B0-34D5-4AE4-97F1-F435254545DE}" type="presParOf" srcId="{89F43A97-74D3-4C5E-8C0F-9A1131C48778}" destId="{AF9122B7-32C0-487B-8918-78F73237B499}" srcOrd="20" destOrd="0" presId="urn:microsoft.com/office/officeart/2005/8/layout/cycle8"/>
    <dgm:cxn modelId="{0FB487B5-912A-496A-A87F-5B79590D2E4B}" type="presParOf" srcId="{89F43A97-74D3-4C5E-8C0F-9A1131C48778}" destId="{76549985-22EE-4D0C-8F72-8566FCB7AFD5}" srcOrd="21" destOrd="0" presId="urn:microsoft.com/office/officeart/2005/8/layout/cycle8"/>
    <dgm:cxn modelId="{AAC88528-5C9A-4272-8985-BFB7959CAB0C}" type="presParOf" srcId="{89F43A97-74D3-4C5E-8C0F-9A1131C48778}" destId="{975C5A7F-C19C-4628-8766-8D47F22D62EC}" srcOrd="22" destOrd="0" presId="urn:microsoft.com/office/officeart/2005/8/layout/cycle8"/>
    <dgm:cxn modelId="{C93B6D32-0050-419B-98A8-7DD62C572D10}" type="presParOf" srcId="{89F43A97-74D3-4C5E-8C0F-9A1131C48778}" destId="{618234CE-63BD-4CC1-88B7-0441C77A9A19}" srcOrd="23" destOrd="0" presId="urn:microsoft.com/office/officeart/2005/8/layout/cycle8"/>
    <dgm:cxn modelId="{6B733041-35EC-405B-B352-05DDF189DCF7}" type="presParOf" srcId="{89F43A97-74D3-4C5E-8C0F-9A1131C48778}" destId="{3C4B0C10-C016-40D2-83A1-174F381D9117}" srcOrd="24" destOrd="0" presId="urn:microsoft.com/office/officeart/2005/8/layout/cycle8"/>
    <dgm:cxn modelId="{628BBD8A-D6E8-46EE-9586-618E59859EE0}" type="presParOf" srcId="{89F43A97-74D3-4C5E-8C0F-9A1131C48778}" destId="{E1A79A25-D872-47E6-9D6D-59A18B21574D}" srcOrd="25" destOrd="0" presId="urn:microsoft.com/office/officeart/2005/8/layout/cycle8"/>
    <dgm:cxn modelId="{007412C5-FFDA-4F0A-B661-D4D31B9D7513}" type="presParOf" srcId="{89F43A97-74D3-4C5E-8C0F-9A1131C48778}" destId="{4B9F3CB7-7C44-4A20-87EF-4C3066E8F457}" srcOrd="26" destOrd="0" presId="urn:microsoft.com/office/officeart/2005/8/layout/cycle8"/>
    <dgm:cxn modelId="{D0EF470D-A8A2-48A7-82BA-AC9BFE4AE812}" type="presParOf" srcId="{89F43A97-74D3-4C5E-8C0F-9A1131C48778}" destId="{F0AC7263-86BD-4CF7-83EB-57F95E740006}" srcOrd="27" destOrd="0" presId="urn:microsoft.com/office/officeart/2005/8/layout/cycle8"/>
    <dgm:cxn modelId="{E53996C7-BBFE-4C60-A01E-8B66CBEE418A}" type="presParOf" srcId="{89F43A97-74D3-4C5E-8C0F-9A1131C48778}" destId="{7AF19E85-7499-44FB-80FD-A6F58713B033}" srcOrd="28" destOrd="0" presId="urn:microsoft.com/office/officeart/2005/8/layout/cycle8"/>
    <dgm:cxn modelId="{BFDBE53A-4BB9-4FC6-8FD1-46B9DF116607}" type="presParOf" srcId="{89F43A97-74D3-4C5E-8C0F-9A1131C48778}" destId="{B117077E-B438-45E2-B3AD-34F38CBDD0AC}" srcOrd="29" destOrd="0" presId="urn:microsoft.com/office/officeart/2005/8/layout/cycle8"/>
    <dgm:cxn modelId="{AA976A0F-FCC0-4BFF-AA1C-05DEAFA32ACB}" type="presParOf" srcId="{89F43A97-74D3-4C5E-8C0F-9A1131C48778}" destId="{7154D0DB-CF90-486B-A397-D41B52E6D0BB}" srcOrd="30" destOrd="0" presId="urn:microsoft.com/office/officeart/2005/8/layout/cycle8"/>
    <dgm:cxn modelId="{CBD43871-F78A-4BB5-882F-7427C8FE9B83}" type="presParOf" srcId="{89F43A97-74D3-4C5E-8C0F-9A1131C48778}" destId="{8420AD62-FFF8-4455-AEE9-5C85DF63D5F4}" srcOrd="31" destOrd="0" presId="urn:microsoft.com/office/officeart/2005/8/layout/cycle8"/>
    <dgm:cxn modelId="{F67FC0FC-F371-4481-B278-E687FE7FD53C}" type="presParOf" srcId="{89F43A97-74D3-4C5E-8C0F-9A1131C48778}" destId="{4E3D2FBB-BF8F-491E-9B0F-76755833E042}" srcOrd="32" destOrd="0" presId="urn:microsoft.com/office/officeart/2005/8/layout/cycle8"/>
    <dgm:cxn modelId="{9281731C-2525-4383-81AB-47874BA09C97}" type="presParOf" srcId="{89F43A97-74D3-4C5E-8C0F-9A1131C48778}" destId="{A8C35D83-189F-40B1-B8FD-90B2D5A66BA7}" srcOrd="33" destOrd="0" presId="urn:microsoft.com/office/officeart/2005/8/layout/cycle8"/>
    <dgm:cxn modelId="{DD7FF0C4-1130-4581-B632-35EEA1E5FF50}" type="presParOf" srcId="{89F43A97-74D3-4C5E-8C0F-9A1131C48778}" destId="{519738D7-FBFA-4214-BD8B-A448300469B5}" srcOrd="34" destOrd="0" presId="urn:microsoft.com/office/officeart/2005/8/layout/cycle8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B18DDC0-8FAA-4F4B-A37E-74E56A1F8C3E}" type="doc">
      <dgm:prSet loTypeId="urn:microsoft.com/office/officeart/2005/8/layout/target3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D4F4499-EAD4-4E2D-BB10-3C75736248F3}">
      <dgm:prSet custT="1"/>
      <dgm:spPr/>
      <dgm:t>
        <a:bodyPr/>
        <a:lstStyle/>
        <a:p>
          <a:pPr algn="ctr" rtl="0"/>
          <a:r>
            <a:rPr lang="ru-RU" sz="2000" kern="1200" dirty="0" smtClean="0">
              <a:solidFill>
                <a:schemeClr val="tx2"/>
              </a:solidFill>
              <a:latin typeface="Calibri" pitchFamily="34" charset="0"/>
              <a:ea typeface="Tahoma" pitchFamily="34" charset="0"/>
              <a:cs typeface="Tahoma" pitchFamily="34" charset="0"/>
            </a:rPr>
            <a:t>Структура межбюджетных трансфертов на 2023 год</a:t>
          </a:r>
        </a:p>
      </dgm:t>
    </dgm:pt>
    <dgm:pt modelId="{DC50C15C-4BFF-42CA-9819-2BD8DB31F3E7}" type="parTrans" cxnId="{3E8FE999-D9AD-4AC4-B0D4-72185C115920}">
      <dgm:prSet/>
      <dgm:spPr/>
      <dgm:t>
        <a:bodyPr/>
        <a:lstStyle/>
        <a:p>
          <a:endParaRPr lang="ru-RU"/>
        </a:p>
      </dgm:t>
    </dgm:pt>
    <dgm:pt modelId="{CEAEB6C7-03E0-4E28-913E-62143DC9B03F}" type="sibTrans" cxnId="{3E8FE999-D9AD-4AC4-B0D4-72185C115920}">
      <dgm:prSet/>
      <dgm:spPr/>
      <dgm:t>
        <a:bodyPr/>
        <a:lstStyle/>
        <a:p>
          <a:endParaRPr lang="ru-RU"/>
        </a:p>
      </dgm:t>
    </dgm:pt>
    <dgm:pt modelId="{672A847A-AEF1-4AE3-BAE4-DA3EABD9DC6E}" type="pres">
      <dgm:prSet presAssocID="{AB18DDC0-8FAA-4F4B-A37E-74E56A1F8C3E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9C725C3-1544-4436-9F38-BA366382351D}" type="pres">
      <dgm:prSet presAssocID="{CD4F4499-EAD4-4E2D-BB10-3C75736248F3}" presName="circle1" presStyleLbl="node1" presStyleIdx="0" presStyleCnt="1" custScaleX="122231"/>
      <dgm:spPr>
        <a:solidFill>
          <a:schemeClr val="accent5">
            <a:lumMod val="75000"/>
          </a:schemeClr>
        </a:solidFill>
      </dgm:spPr>
      <dgm:t>
        <a:bodyPr/>
        <a:lstStyle/>
        <a:p>
          <a:endParaRPr lang="ru-RU"/>
        </a:p>
      </dgm:t>
    </dgm:pt>
    <dgm:pt modelId="{8019FA5A-C4C6-4982-91FE-73D522788ECA}" type="pres">
      <dgm:prSet presAssocID="{CD4F4499-EAD4-4E2D-BB10-3C75736248F3}" presName="space" presStyleCnt="0"/>
      <dgm:spPr/>
    </dgm:pt>
    <dgm:pt modelId="{BC561758-F9D4-42F3-AF31-33436BCC9BB7}" type="pres">
      <dgm:prSet presAssocID="{CD4F4499-EAD4-4E2D-BB10-3C75736248F3}" presName="rect1" presStyleLbl="alignAcc1" presStyleIdx="0" presStyleCnt="1" custScaleX="100000" custLinFactNeighborX="5358" custLinFactNeighborY="30769"/>
      <dgm:spPr/>
      <dgm:t>
        <a:bodyPr/>
        <a:lstStyle/>
        <a:p>
          <a:endParaRPr lang="ru-RU"/>
        </a:p>
      </dgm:t>
    </dgm:pt>
    <dgm:pt modelId="{9CEDB763-7A4B-4EFF-8AAE-2F6D97770E9E}" type="pres">
      <dgm:prSet presAssocID="{CD4F4499-EAD4-4E2D-BB10-3C75736248F3}" presName="rect1ParTxNoCh" presStyleLbl="alignAcc1" presStyleIdx="0" presStyleCnt="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443F3CF-7F7E-42B2-9324-5E399A6276E1}" type="presOf" srcId="{CD4F4499-EAD4-4E2D-BB10-3C75736248F3}" destId="{9CEDB763-7A4B-4EFF-8AAE-2F6D97770E9E}" srcOrd="1" destOrd="0" presId="urn:microsoft.com/office/officeart/2005/8/layout/target3"/>
    <dgm:cxn modelId="{C0DC09AD-53A8-47EB-A0E1-A5C6FB810928}" type="presOf" srcId="{CD4F4499-EAD4-4E2D-BB10-3C75736248F3}" destId="{BC561758-F9D4-42F3-AF31-33436BCC9BB7}" srcOrd="0" destOrd="0" presId="urn:microsoft.com/office/officeart/2005/8/layout/target3"/>
    <dgm:cxn modelId="{BD948F19-29E6-439B-85D8-4208C58B5AE5}" type="presOf" srcId="{AB18DDC0-8FAA-4F4B-A37E-74E56A1F8C3E}" destId="{672A847A-AEF1-4AE3-BAE4-DA3EABD9DC6E}" srcOrd="0" destOrd="0" presId="urn:microsoft.com/office/officeart/2005/8/layout/target3"/>
    <dgm:cxn modelId="{3E8FE999-D9AD-4AC4-B0D4-72185C115920}" srcId="{AB18DDC0-8FAA-4F4B-A37E-74E56A1F8C3E}" destId="{CD4F4499-EAD4-4E2D-BB10-3C75736248F3}" srcOrd="0" destOrd="0" parTransId="{DC50C15C-4BFF-42CA-9819-2BD8DB31F3E7}" sibTransId="{CEAEB6C7-03E0-4E28-913E-62143DC9B03F}"/>
    <dgm:cxn modelId="{BE7E7B70-3D43-4748-8974-AEA49DDF4D92}" type="presParOf" srcId="{672A847A-AEF1-4AE3-BAE4-DA3EABD9DC6E}" destId="{B9C725C3-1544-4436-9F38-BA366382351D}" srcOrd="0" destOrd="0" presId="urn:microsoft.com/office/officeart/2005/8/layout/target3"/>
    <dgm:cxn modelId="{1DFFD0A9-4367-49EE-A069-A8EF6ED36217}" type="presParOf" srcId="{672A847A-AEF1-4AE3-BAE4-DA3EABD9DC6E}" destId="{8019FA5A-C4C6-4982-91FE-73D522788ECA}" srcOrd="1" destOrd="0" presId="urn:microsoft.com/office/officeart/2005/8/layout/target3"/>
    <dgm:cxn modelId="{84FFB3E8-49C5-466E-802F-66680E03EE55}" type="presParOf" srcId="{672A847A-AEF1-4AE3-BAE4-DA3EABD9DC6E}" destId="{BC561758-F9D4-42F3-AF31-33436BCC9BB7}" srcOrd="2" destOrd="0" presId="urn:microsoft.com/office/officeart/2005/8/layout/target3"/>
    <dgm:cxn modelId="{2C165400-8654-44C1-A7FF-C75D52C3912B}" type="presParOf" srcId="{672A847A-AEF1-4AE3-BAE4-DA3EABD9DC6E}" destId="{9CEDB763-7A4B-4EFF-8AAE-2F6D97770E9E}" srcOrd="3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DB4BE769-BED7-4EE0-BC75-39FED9BFE726}" type="doc">
      <dgm:prSet loTypeId="urn:microsoft.com/office/officeart/2005/8/layout/target3" loCatId="list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E3E885A1-10AF-4175-A094-32F2EA2ECB23}">
      <dgm:prSet phldrT="[Текст]" custT="1"/>
      <dgm:spPr/>
      <dgm:t>
        <a:bodyPr/>
        <a:lstStyle/>
        <a:p>
          <a:pPr algn="ctr">
            <a:spcAft>
              <a:spcPts val="0"/>
            </a:spcAft>
          </a:pPr>
          <a:r>
            <a:rPr lang="ru-RU" sz="1000" dirty="0" smtClean="0">
              <a:solidFill>
                <a:schemeClr val="tx2">
                  <a:lumMod val="50000"/>
                </a:schemeClr>
              </a:solidFill>
            </a:rPr>
            <a:t>Бюджет на 2023–2025 гг. сформирован с использованием </a:t>
          </a:r>
        </a:p>
        <a:p>
          <a:pPr algn="ctr">
            <a:spcAft>
              <a:spcPts val="0"/>
            </a:spcAft>
          </a:pPr>
          <a:r>
            <a:rPr lang="ru-RU" sz="1000" dirty="0" smtClean="0">
              <a:solidFill>
                <a:schemeClr val="tx2">
                  <a:lumMod val="50000"/>
                </a:schemeClr>
              </a:solidFill>
            </a:rPr>
            <a:t>программно-целевого метода планирования</a:t>
          </a:r>
        </a:p>
      </dgm:t>
    </dgm:pt>
    <dgm:pt modelId="{7A6EF78F-CDF0-4BFC-AEB3-CAA497F10B45}" type="parTrans" cxnId="{271152A2-053A-4656-A60D-E55650E2F974}">
      <dgm:prSet/>
      <dgm:spPr/>
      <dgm:t>
        <a:bodyPr/>
        <a:lstStyle/>
        <a:p>
          <a:endParaRPr lang="ru-RU"/>
        </a:p>
      </dgm:t>
    </dgm:pt>
    <dgm:pt modelId="{EAB8C3F5-9870-44A8-BF9E-1325C410CCA1}" type="sibTrans" cxnId="{271152A2-053A-4656-A60D-E55650E2F974}">
      <dgm:prSet/>
      <dgm:spPr/>
      <dgm:t>
        <a:bodyPr/>
        <a:lstStyle/>
        <a:p>
          <a:endParaRPr lang="ru-RU"/>
        </a:p>
      </dgm:t>
    </dgm:pt>
    <dgm:pt modelId="{6894849B-21A3-4CE9-89CB-EF6DE92886E7}">
      <dgm:prSet phldrT="[Текст]" custT="1"/>
      <dgm:spPr/>
      <dgm:t>
        <a:bodyPr/>
        <a:lstStyle/>
        <a:p>
          <a:pPr algn="ctr"/>
          <a:r>
            <a:rPr lang="ru-RU" sz="1000" dirty="0" smtClean="0">
              <a:solidFill>
                <a:schemeClr val="tx2">
                  <a:lumMod val="50000"/>
                </a:schemeClr>
              </a:solidFill>
            </a:rPr>
            <a:t>Предусмотрена реализация 20 муниципальных программ</a:t>
          </a:r>
          <a:endParaRPr lang="ru-RU" sz="1000" dirty="0">
            <a:solidFill>
              <a:schemeClr val="tx2">
                <a:lumMod val="50000"/>
              </a:schemeClr>
            </a:solidFill>
          </a:endParaRPr>
        </a:p>
      </dgm:t>
    </dgm:pt>
    <dgm:pt modelId="{94D36E3B-54E0-46BC-946E-1C0B30387F01}" type="parTrans" cxnId="{0A3C625C-B3C8-4BFC-A2F2-ABB3BFF4ABC3}">
      <dgm:prSet/>
      <dgm:spPr/>
      <dgm:t>
        <a:bodyPr/>
        <a:lstStyle/>
        <a:p>
          <a:endParaRPr lang="ru-RU"/>
        </a:p>
      </dgm:t>
    </dgm:pt>
    <dgm:pt modelId="{7066EC61-93D8-44E4-8C87-315FD44DAE10}" type="sibTrans" cxnId="{0A3C625C-B3C8-4BFC-A2F2-ABB3BFF4ABC3}">
      <dgm:prSet/>
      <dgm:spPr/>
      <dgm:t>
        <a:bodyPr/>
        <a:lstStyle/>
        <a:p>
          <a:endParaRPr lang="ru-RU"/>
        </a:p>
      </dgm:t>
    </dgm:pt>
    <dgm:pt modelId="{25ED92E7-8E3F-4745-8C3E-AFF0CC9A377B}" type="pres">
      <dgm:prSet presAssocID="{DB4BE769-BED7-4EE0-BC75-39FED9BFE726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737CC73-2924-4C7B-A58E-764301FC7606}" type="pres">
      <dgm:prSet presAssocID="{E3E885A1-10AF-4175-A094-32F2EA2ECB23}" presName="circle1" presStyleLbl="node1" presStyleIdx="0" presStyleCnt="2" custScaleX="100957"/>
      <dgm:spPr/>
    </dgm:pt>
    <dgm:pt modelId="{CFA7BC85-4C0B-4D53-B1C8-D22ABF3DEC7C}" type="pres">
      <dgm:prSet presAssocID="{E3E885A1-10AF-4175-A094-32F2EA2ECB23}" presName="space" presStyleCnt="0"/>
      <dgm:spPr/>
    </dgm:pt>
    <dgm:pt modelId="{50DD8733-DC63-45AC-A3B5-6C0BB0FC1F11}" type="pres">
      <dgm:prSet presAssocID="{E3E885A1-10AF-4175-A094-32F2EA2ECB23}" presName="rect1" presStyleLbl="alignAcc1" presStyleIdx="0" presStyleCnt="2" custLinFactNeighborX="327"/>
      <dgm:spPr/>
      <dgm:t>
        <a:bodyPr/>
        <a:lstStyle/>
        <a:p>
          <a:endParaRPr lang="ru-RU"/>
        </a:p>
      </dgm:t>
    </dgm:pt>
    <dgm:pt modelId="{47D2FC4F-3102-40A6-AE25-AC0F960C4E4A}" type="pres">
      <dgm:prSet presAssocID="{6894849B-21A3-4CE9-89CB-EF6DE92886E7}" presName="vertSpace2" presStyleLbl="node1" presStyleIdx="0" presStyleCnt="2"/>
      <dgm:spPr/>
    </dgm:pt>
    <dgm:pt modelId="{B2165108-2E2A-4F3F-8FAC-C520D9A78F82}" type="pres">
      <dgm:prSet presAssocID="{6894849B-21A3-4CE9-89CB-EF6DE92886E7}" presName="circle2" presStyleLbl="node1" presStyleIdx="1" presStyleCnt="2"/>
      <dgm:spPr>
        <a:solidFill>
          <a:schemeClr val="accent5">
            <a:lumMod val="75000"/>
          </a:schemeClr>
        </a:solidFill>
      </dgm:spPr>
      <dgm:t>
        <a:bodyPr/>
        <a:lstStyle/>
        <a:p>
          <a:endParaRPr lang="ru-RU"/>
        </a:p>
      </dgm:t>
    </dgm:pt>
    <dgm:pt modelId="{1E579427-9DF3-4AFF-84D0-DE359857D005}" type="pres">
      <dgm:prSet presAssocID="{6894849B-21A3-4CE9-89CB-EF6DE92886E7}" presName="rect2" presStyleLbl="alignAcc1" presStyleIdx="1" presStyleCnt="2" custScaleY="94045"/>
      <dgm:spPr/>
      <dgm:t>
        <a:bodyPr/>
        <a:lstStyle/>
        <a:p>
          <a:endParaRPr lang="ru-RU"/>
        </a:p>
      </dgm:t>
    </dgm:pt>
    <dgm:pt modelId="{52347421-9DEA-4B14-A87C-2E84BF864355}" type="pres">
      <dgm:prSet presAssocID="{E3E885A1-10AF-4175-A094-32F2EA2ECB23}" presName="rect1ParTxNoCh" presStyleLbl="alignAcc1" presStyleIdx="1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76D1056-F90E-4B24-A184-5238B1D4EF2C}" type="pres">
      <dgm:prSet presAssocID="{6894849B-21A3-4CE9-89CB-EF6DE92886E7}" presName="rect2ParTxNoCh" presStyleLbl="alignAcc1" presStyleIdx="1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A3C625C-B3C8-4BFC-A2F2-ABB3BFF4ABC3}" srcId="{DB4BE769-BED7-4EE0-BC75-39FED9BFE726}" destId="{6894849B-21A3-4CE9-89CB-EF6DE92886E7}" srcOrd="1" destOrd="0" parTransId="{94D36E3B-54E0-46BC-946E-1C0B30387F01}" sibTransId="{7066EC61-93D8-44E4-8C87-315FD44DAE10}"/>
    <dgm:cxn modelId="{271152A2-053A-4656-A60D-E55650E2F974}" srcId="{DB4BE769-BED7-4EE0-BC75-39FED9BFE726}" destId="{E3E885A1-10AF-4175-A094-32F2EA2ECB23}" srcOrd="0" destOrd="0" parTransId="{7A6EF78F-CDF0-4BFC-AEB3-CAA497F10B45}" sibTransId="{EAB8C3F5-9870-44A8-BF9E-1325C410CCA1}"/>
    <dgm:cxn modelId="{2B3FE7A1-3173-45F3-B4E4-38D1D008EF7D}" type="presOf" srcId="{6894849B-21A3-4CE9-89CB-EF6DE92886E7}" destId="{1E579427-9DF3-4AFF-84D0-DE359857D005}" srcOrd="0" destOrd="0" presId="urn:microsoft.com/office/officeart/2005/8/layout/target3"/>
    <dgm:cxn modelId="{DB9922B5-BB24-4927-9A42-DCEFFE41DD98}" type="presOf" srcId="{E3E885A1-10AF-4175-A094-32F2EA2ECB23}" destId="{52347421-9DEA-4B14-A87C-2E84BF864355}" srcOrd="1" destOrd="0" presId="urn:microsoft.com/office/officeart/2005/8/layout/target3"/>
    <dgm:cxn modelId="{84B690DB-6DBB-4613-823C-4ECA634DA511}" type="presOf" srcId="{E3E885A1-10AF-4175-A094-32F2EA2ECB23}" destId="{50DD8733-DC63-45AC-A3B5-6C0BB0FC1F11}" srcOrd="0" destOrd="0" presId="urn:microsoft.com/office/officeart/2005/8/layout/target3"/>
    <dgm:cxn modelId="{FA025533-5EF2-49F2-ACC2-BA889C99685C}" type="presOf" srcId="{DB4BE769-BED7-4EE0-BC75-39FED9BFE726}" destId="{25ED92E7-8E3F-4745-8C3E-AFF0CC9A377B}" srcOrd="0" destOrd="0" presId="urn:microsoft.com/office/officeart/2005/8/layout/target3"/>
    <dgm:cxn modelId="{4B21F559-B433-42CA-AB08-2921B8B3C0AF}" type="presOf" srcId="{6894849B-21A3-4CE9-89CB-EF6DE92886E7}" destId="{D76D1056-F90E-4B24-A184-5238B1D4EF2C}" srcOrd="1" destOrd="0" presId="urn:microsoft.com/office/officeart/2005/8/layout/target3"/>
    <dgm:cxn modelId="{52565D0F-45C8-498D-A84A-FCB0957A66CB}" type="presParOf" srcId="{25ED92E7-8E3F-4745-8C3E-AFF0CC9A377B}" destId="{E737CC73-2924-4C7B-A58E-764301FC7606}" srcOrd="0" destOrd="0" presId="urn:microsoft.com/office/officeart/2005/8/layout/target3"/>
    <dgm:cxn modelId="{023F6F4B-AD02-4F98-A5FD-431EAE843292}" type="presParOf" srcId="{25ED92E7-8E3F-4745-8C3E-AFF0CC9A377B}" destId="{CFA7BC85-4C0B-4D53-B1C8-D22ABF3DEC7C}" srcOrd="1" destOrd="0" presId="urn:microsoft.com/office/officeart/2005/8/layout/target3"/>
    <dgm:cxn modelId="{BEA7E45F-FAE9-456D-B349-2DE4F55A4EA0}" type="presParOf" srcId="{25ED92E7-8E3F-4745-8C3E-AFF0CC9A377B}" destId="{50DD8733-DC63-45AC-A3B5-6C0BB0FC1F11}" srcOrd="2" destOrd="0" presId="urn:microsoft.com/office/officeart/2005/8/layout/target3"/>
    <dgm:cxn modelId="{29FC7C48-4C1E-49F5-BEE1-DF59D385EAA4}" type="presParOf" srcId="{25ED92E7-8E3F-4745-8C3E-AFF0CC9A377B}" destId="{47D2FC4F-3102-40A6-AE25-AC0F960C4E4A}" srcOrd="3" destOrd="0" presId="urn:microsoft.com/office/officeart/2005/8/layout/target3"/>
    <dgm:cxn modelId="{7D37CB38-D9E4-4B0D-9999-48595AC23F5A}" type="presParOf" srcId="{25ED92E7-8E3F-4745-8C3E-AFF0CC9A377B}" destId="{B2165108-2E2A-4F3F-8FAC-C520D9A78F82}" srcOrd="4" destOrd="0" presId="urn:microsoft.com/office/officeart/2005/8/layout/target3"/>
    <dgm:cxn modelId="{E92DB1BB-1CC1-412C-A41C-ABA90DB47CC2}" type="presParOf" srcId="{25ED92E7-8E3F-4745-8C3E-AFF0CC9A377B}" destId="{1E579427-9DF3-4AFF-84D0-DE359857D005}" srcOrd="5" destOrd="0" presId="urn:microsoft.com/office/officeart/2005/8/layout/target3"/>
    <dgm:cxn modelId="{4122FEBB-BAEB-41A1-9D50-38FDC7C4D6F9}" type="presParOf" srcId="{25ED92E7-8E3F-4745-8C3E-AFF0CC9A377B}" destId="{52347421-9DEA-4B14-A87C-2E84BF864355}" srcOrd="6" destOrd="0" presId="urn:microsoft.com/office/officeart/2005/8/layout/target3"/>
    <dgm:cxn modelId="{98A36EB3-6E1B-425E-BCC6-62E49491204F}" type="presParOf" srcId="{25ED92E7-8E3F-4745-8C3E-AFF0CC9A377B}" destId="{D76D1056-F90E-4B24-A184-5238B1D4EF2C}" srcOrd="7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xmlns="" relId="rId9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4AA6A462-BDE8-4C6E-969E-8ABE8B550B1D}" type="doc">
      <dgm:prSet loTypeId="urn:microsoft.com/office/officeart/2005/8/layout/vList2" loCatId="list" qsTypeId="urn:microsoft.com/office/officeart/2005/8/quickstyle/simple4" qsCatId="simple" csTypeId="urn:microsoft.com/office/officeart/2005/8/colors/accent1_3" csCatId="accent1" phldr="1"/>
      <dgm:spPr/>
      <dgm:t>
        <a:bodyPr/>
        <a:lstStyle/>
        <a:p>
          <a:endParaRPr lang="ru-RU"/>
        </a:p>
      </dgm:t>
    </dgm:pt>
    <dgm:pt modelId="{B26B7B03-87F1-41D5-89CF-F749FF73DB9E}">
      <dgm:prSet phldrT="[Текст]"/>
      <dgm:spPr/>
      <dgm:t>
        <a:bodyPr/>
        <a:lstStyle/>
        <a:p>
          <a:r>
            <a:rPr lang="ru-RU" dirty="0" smtClean="0"/>
            <a:t>Начальник финансового управления г. Новокузнецка</a:t>
          </a:r>
          <a:endParaRPr lang="ru-RU" dirty="0"/>
        </a:p>
      </dgm:t>
    </dgm:pt>
    <dgm:pt modelId="{B99A850D-AB11-4BC8-8CD6-AD507E61A217}" type="parTrans" cxnId="{B255EC70-0117-4C38-86BC-1FF3A94F9EA5}">
      <dgm:prSet/>
      <dgm:spPr/>
      <dgm:t>
        <a:bodyPr/>
        <a:lstStyle/>
        <a:p>
          <a:endParaRPr lang="ru-RU"/>
        </a:p>
      </dgm:t>
    </dgm:pt>
    <dgm:pt modelId="{702053D5-974D-4C65-BCFE-E4B5CDCFCBD4}" type="sibTrans" cxnId="{B255EC70-0117-4C38-86BC-1FF3A94F9EA5}">
      <dgm:prSet/>
      <dgm:spPr/>
      <dgm:t>
        <a:bodyPr/>
        <a:lstStyle/>
        <a:p>
          <a:endParaRPr lang="ru-RU"/>
        </a:p>
      </dgm:t>
    </dgm:pt>
    <dgm:pt modelId="{D3E726E3-05DC-41CB-9D49-9C397BD4BAA9}">
      <dgm:prSet phldrT="[Текст]"/>
      <dgm:spPr/>
      <dgm:t>
        <a:bodyPr/>
        <a:lstStyle/>
        <a:p>
          <a:r>
            <a:rPr lang="ru-RU" dirty="0" smtClean="0"/>
            <a:t>Алешкова Олеся Александровна</a:t>
          </a:r>
          <a:endParaRPr lang="ru-RU" dirty="0"/>
        </a:p>
      </dgm:t>
    </dgm:pt>
    <dgm:pt modelId="{A5FC2B78-0C72-4D4C-B612-ECE26D1F2ADC}" type="parTrans" cxnId="{BA7FE982-B7F3-43D2-871B-3208F309442A}">
      <dgm:prSet/>
      <dgm:spPr/>
      <dgm:t>
        <a:bodyPr/>
        <a:lstStyle/>
        <a:p>
          <a:endParaRPr lang="ru-RU"/>
        </a:p>
      </dgm:t>
    </dgm:pt>
    <dgm:pt modelId="{AEBA6A47-913F-45F0-AA4F-EB674E0E5062}" type="sibTrans" cxnId="{BA7FE982-B7F3-43D2-871B-3208F309442A}">
      <dgm:prSet/>
      <dgm:spPr/>
      <dgm:t>
        <a:bodyPr/>
        <a:lstStyle/>
        <a:p>
          <a:endParaRPr lang="ru-RU"/>
        </a:p>
      </dgm:t>
    </dgm:pt>
    <dgm:pt modelId="{F0C3771D-D285-4380-893A-9E7ED5D6779D}">
      <dgm:prSet phldrT="[Текст]"/>
      <dgm:spPr/>
      <dgm:t>
        <a:bodyPr/>
        <a:lstStyle/>
        <a:p>
          <a:r>
            <a:rPr lang="ru-RU" dirty="0" smtClean="0"/>
            <a:t>Почтовый адрес</a:t>
          </a:r>
          <a:endParaRPr lang="ru-RU" dirty="0"/>
        </a:p>
      </dgm:t>
    </dgm:pt>
    <dgm:pt modelId="{4CC0E613-6AB3-4BCD-BE8E-888098137C03}" type="parTrans" cxnId="{BF02FFBE-8989-4718-AB5F-4166290716EC}">
      <dgm:prSet/>
      <dgm:spPr/>
      <dgm:t>
        <a:bodyPr/>
        <a:lstStyle/>
        <a:p>
          <a:endParaRPr lang="ru-RU"/>
        </a:p>
      </dgm:t>
    </dgm:pt>
    <dgm:pt modelId="{0467A164-4AA5-48C1-A23C-A4B39F44CF7D}" type="sibTrans" cxnId="{BF02FFBE-8989-4718-AB5F-4166290716EC}">
      <dgm:prSet/>
      <dgm:spPr/>
      <dgm:t>
        <a:bodyPr/>
        <a:lstStyle/>
        <a:p>
          <a:endParaRPr lang="ru-RU"/>
        </a:p>
      </dgm:t>
    </dgm:pt>
    <dgm:pt modelId="{5B68A1E3-83E5-4695-AC6A-932551B31274}">
      <dgm:prSet phldrT="[Текст]"/>
      <dgm:spPr/>
      <dgm:t>
        <a:bodyPr/>
        <a:lstStyle/>
        <a:p>
          <a:r>
            <a:rPr lang="en-US" dirty="0" smtClean="0"/>
            <a:t>654080 </a:t>
          </a:r>
          <a:r>
            <a:rPr lang="ru-RU" dirty="0" smtClean="0"/>
            <a:t>Кемеровская область, г. Новокузнецк, ул. Кирова, 71</a:t>
          </a:r>
          <a:endParaRPr lang="ru-RU" dirty="0"/>
        </a:p>
      </dgm:t>
    </dgm:pt>
    <dgm:pt modelId="{59A97DC2-0EDA-4A47-9404-39F6AD18CDD7}" type="parTrans" cxnId="{45BB5A8F-5D2B-42E3-8A2C-6C8E8078A010}">
      <dgm:prSet/>
      <dgm:spPr/>
      <dgm:t>
        <a:bodyPr/>
        <a:lstStyle/>
        <a:p>
          <a:endParaRPr lang="ru-RU"/>
        </a:p>
      </dgm:t>
    </dgm:pt>
    <dgm:pt modelId="{C5A8288E-82A2-46BD-9B46-9B40BB18FBD7}" type="sibTrans" cxnId="{45BB5A8F-5D2B-42E3-8A2C-6C8E8078A010}">
      <dgm:prSet/>
      <dgm:spPr/>
      <dgm:t>
        <a:bodyPr/>
        <a:lstStyle/>
        <a:p>
          <a:endParaRPr lang="ru-RU"/>
        </a:p>
      </dgm:t>
    </dgm:pt>
    <dgm:pt modelId="{6B2AD239-B328-45FA-B235-B087D36ED489}">
      <dgm:prSet phldrT="[Текст]"/>
      <dgm:spPr/>
      <dgm:t>
        <a:bodyPr/>
        <a:lstStyle/>
        <a:p>
          <a:r>
            <a:rPr lang="ru-RU" dirty="0" smtClean="0"/>
            <a:t>Телефон</a:t>
          </a:r>
          <a:endParaRPr lang="ru-RU" dirty="0"/>
        </a:p>
      </dgm:t>
    </dgm:pt>
    <dgm:pt modelId="{FBCEA485-09BA-4933-9906-6660BF29602E}" type="parTrans" cxnId="{A271873C-A9BC-47C3-94A3-22B9749C3541}">
      <dgm:prSet/>
      <dgm:spPr/>
      <dgm:t>
        <a:bodyPr/>
        <a:lstStyle/>
        <a:p>
          <a:endParaRPr lang="ru-RU"/>
        </a:p>
      </dgm:t>
    </dgm:pt>
    <dgm:pt modelId="{C4E6DF6C-29D1-4F1E-99FA-4F765DEED63C}" type="sibTrans" cxnId="{A271873C-A9BC-47C3-94A3-22B9749C3541}">
      <dgm:prSet/>
      <dgm:spPr/>
      <dgm:t>
        <a:bodyPr/>
        <a:lstStyle/>
        <a:p>
          <a:endParaRPr lang="ru-RU"/>
        </a:p>
      </dgm:t>
    </dgm:pt>
    <dgm:pt modelId="{6A6FC257-5A50-44C3-B9B6-79AB246E6AF6}">
      <dgm:prSet phldrT="[Текст]"/>
      <dgm:spPr/>
      <dgm:t>
        <a:bodyPr/>
        <a:lstStyle/>
        <a:p>
          <a:r>
            <a:rPr lang="ru-RU" dirty="0" smtClean="0"/>
            <a:t>(3843) 321-624</a:t>
          </a:r>
          <a:endParaRPr lang="ru-RU" dirty="0"/>
        </a:p>
      </dgm:t>
    </dgm:pt>
    <dgm:pt modelId="{C480B0C4-4E68-476B-8746-3BDE0FB519C8}" type="parTrans" cxnId="{F4A6CDE3-F435-4415-91AC-6478B7DEBA09}">
      <dgm:prSet/>
      <dgm:spPr/>
      <dgm:t>
        <a:bodyPr/>
        <a:lstStyle/>
        <a:p>
          <a:endParaRPr lang="ru-RU"/>
        </a:p>
      </dgm:t>
    </dgm:pt>
    <dgm:pt modelId="{BA65B59F-898C-40A8-BB86-816BF36BCF92}" type="sibTrans" cxnId="{F4A6CDE3-F435-4415-91AC-6478B7DEBA09}">
      <dgm:prSet/>
      <dgm:spPr/>
      <dgm:t>
        <a:bodyPr/>
        <a:lstStyle/>
        <a:p>
          <a:endParaRPr lang="ru-RU"/>
        </a:p>
      </dgm:t>
    </dgm:pt>
    <dgm:pt modelId="{E0A553A1-2A4E-40C8-B33D-B6AC188F5F29}">
      <dgm:prSet phldrT="[Текст]"/>
      <dgm:spPr/>
      <dgm:t>
        <a:bodyPr/>
        <a:lstStyle/>
        <a:p>
          <a:r>
            <a:rPr lang="ru-RU" dirty="0" smtClean="0"/>
            <a:t>Электронная почта</a:t>
          </a:r>
          <a:endParaRPr lang="ru-RU" dirty="0"/>
        </a:p>
      </dgm:t>
    </dgm:pt>
    <dgm:pt modelId="{DE7C579A-FFC5-439F-91DB-EA6220B4C8F8}" type="parTrans" cxnId="{347C89B0-5458-40A0-BD23-3F7262295CCE}">
      <dgm:prSet/>
      <dgm:spPr/>
      <dgm:t>
        <a:bodyPr/>
        <a:lstStyle/>
        <a:p>
          <a:endParaRPr lang="ru-RU"/>
        </a:p>
      </dgm:t>
    </dgm:pt>
    <dgm:pt modelId="{DFE0AD6F-F7B9-4F1F-AB38-2CED6585D3FE}" type="sibTrans" cxnId="{347C89B0-5458-40A0-BD23-3F7262295CCE}">
      <dgm:prSet/>
      <dgm:spPr/>
      <dgm:t>
        <a:bodyPr/>
        <a:lstStyle/>
        <a:p>
          <a:endParaRPr lang="ru-RU"/>
        </a:p>
      </dgm:t>
    </dgm:pt>
    <dgm:pt modelId="{C7F35FD8-CB0D-46EB-8D2A-E9A761E9971F}">
      <dgm:prSet phldrT="[Текст]"/>
      <dgm:spPr/>
      <dgm:t>
        <a:bodyPr/>
        <a:lstStyle/>
        <a:p>
          <a:r>
            <a:rPr lang="en-US" dirty="0" smtClean="0"/>
            <a:t>main@finnkz.ru</a:t>
          </a:r>
          <a:endParaRPr lang="ru-RU" dirty="0"/>
        </a:p>
      </dgm:t>
    </dgm:pt>
    <dgm:pt modelId="{F83D1C33-1617-46C3-A6CE-D0139B2A8F1C}" type="parTrans" cxnId="{E0501267-8A67-4644-8BA5-1932DD65FCD0}">
      <dgm:prSet/>
      <dgm:spPr/>
      <dgm:t>
        <a:bodyPr/>
        <a:lstStyle/>
        <a:p>
          <a:endParaRPr lang="ru-RU"/>
        </a:p>
      </dgm:t>
    </dgm:pt>
    <dgm:pt modelId="{175438EC-BFC2-4E3C-B115-561E663E91F6}" type="sibTrans" cxnId="{E0501267-8A67-4644-8BA5-1932DD65FCD0}">
      <dgm:prSet/>
      <dgm:spPr/>
      <dgm:t>
        <a:bodyPr/>
        <a:lstStyle/>
        <a:p>
          <a:endParaRPr lang="ru-RU"/>
        </a:p>
      </dgm:t>
    </dgm:pt>
    <dgm:pt modelId="{57AB0691-6B34-423E-B18F-CFE438C98893}">
      <dgm:prSet phldrT="[Текст]"/>
      <dgm:spPr/>
      <dgm:t>
        <a:bodyPr/>
        <a:lstStyle/>
        <a:p>
          <a:r>
            <a:rPr lang="ru-RU" dirty="0" smtClean="0"/>
            <a:t>График работы финансового органа</a:t>
          </a:r>
          <a:endParaRPr lang="ru-RU" dirty="0"/>
        </a:p>
      </dgm:t>
    </dgm:pt>
    <dgm:pt modelId="{8E50633A-5864-4178-842B-9A34AAA35B2C}" type="parTrans" cxnId="{97496960-CC81-40C1-9B30-43D6F82A79C7}">
      <dgm:prSet/>
      <dgm:spPr/>
      <dgm:t>
        <a:bodyPr/>
        <a:lstStyle/>
        <a:p>
          <a:endParaRPr lang="ru-RU"/>
        </a:p>
      </dgm:t>
    </dgm:pt>
    <dgm:pt modelId="{9329B28A-B213-4387-8E72-7368589868D2}" type="sibTrans" cxnId="{97496960-CC81-40C1-9B30-43D6F82A79C7}">
      <dgm:prSet/>
      <dgm:spPr/>
      <dgm:t>
        <a:bodyPr/>
        <a:lstStyle/>
        <a:p>
          <a:endParaRPr lang="ru-RU"/>
        </a:p>
      </dgm:t>
    </dgm:pt>
    <dgm:pt modelId="{B5B3766A-5769-4EB1-BF75-1BD85DCB0C50}">
      <dgm:prSet phldrT="[Текст]"/>
      <dgm:spPr/>
      <dgm:t>
        <a:bodyPr/>
        <a:lstStyle/>
        <a:p>
          <a:r>
            <a:rPr lang="ru-RU" dirty="0" smtClean="0"/>
            <a:t>График личного приёма граждан начальником финансового управления г. Новокузнецка</a:t>
          </a:r>
          <a:endParaRPr lang="ru-RU" dirty="0"/>
        </a:p>
      </dgm:t>
    </dgm:pt>
    <dgm:pt modelId="{4AC5792C-EC9C-449D-A2C4-91650E7F4270}" type="parTrans" cxnId="{49D20611-8635-4EAA-94AF-657FFEB105BB}">
      <dgm:prSet/>
      <dgm:spPr/>
      <dgm:t>
        <a:bodyPr/>
        <a:lstStyle/>
        <a:p>
          <a:endParaRPr lang="ru-RU"/>
        </a:p>
      </dgm:t>
    </dgm:pt>
    <dgm:pt modelId="{C63E097C-6F6D-4D09-92CE-D707A085F6B7}" type="sibTrans" cxnId="{49D20611-8635-4EAA-94AF-657FFEB105BB}">
      <dgm:prSet/>
      <dgm:spPr/>
      <dgm:t>
        <a:bodyPr/>
        <a:lstStyle/>
        <a:p>
          <a:endParaRPr lang="ru-RU"/>
        </a:p>
      </dgm:t>
    </dgm:pt>
    <dgm:pt modelId="{31D6C008-8B98-4E2A-B2E2-40FB746119F5}">
      <dgm:prSet phldrT="[Текст]"/>
      <dgm:spPr/>
      <dgm:t>
        <a:bodyPr/>
        <a:lstStyle/>
        <a:p>
          <a:r>
            <a:rPr lang="ru-RU" dirty="0" smtClean="0"/>
            <a:t>Понедельник – пятница с 8:30 до 17:30; обед 12:00 – 13:00</a:t>
          </a:r>
          <a:endParaRPr lang="ru-RU" dirty="0"/>
        </a:p>
      </dgm:t>
    </dgm:pt>
    <dgm:pt modelId="{49C310A8-8C48-4FD5-9D46-FCCF488B80E2}" type="parTrans" cxnId="{374C60B2-96C2-4FA1-BE78-CC163486859A}">
      <dgm:prSet/>
      <dgm:spPr/>
      <dgm:t>
        <a:bodyPr/>
        <a:lstStyle/>
        <a:p>
          <a:endParaRPr lang="ru-RU"/>
        </a:p>
      </dgm:t>
    </dgm:pt>
    <dgm:pt modelId="{B34C91B3-D4C6-4629-B9B4-4F7F26F2B515}" type="sibTrans" cxnId="{374C60B2-96C2-4FA1-BE78-CC163486859A}">
      <dgm:prSet/>
      <dgm:spPr/>
      <dgm:t>
        <a:bodyPr/>
        <a:lstStyle/>
        <a:p>
          <a:endParaRPr lang="ru-RU"/>
        </a:p>
      </dgm:t>
    </dgm:pt>
    <dgm:pt modelId="{969EE69A-509D-4E36-A182-B628FCF492CD}">
      <dgm:prSet phldrT="[Текст]"/>
      <dgm:spPr/>
      <dgm:t>
        <a:bodyPr/>
        <a:lstStyle/>
        <a:p>
          <a:r>
            <a:rPr lang="ru-RU" dirty="0" smtClean="0"/>
            <a:t>Ежедневно в рабочее время</a:t>
          </a:r>
          <a:endParaRPr lang="ru-RU" dirty="0"/>
        </a:p>
      </dgm:t>
    </dgm:pt>
    <dgm:pt modelId="{A8273F10-6689-4CBA-A171-A663B50657D1}" type="parTrans" cxnId="{7D856441-ADE5-49E5-B704-F4FFB0BE195F}">
      <dgm:prSet/>
      <dgm:spPr/>
      <dgm:t>
        <a:bodyPr/>
        <a:lstStyle/>
        <a:p>
          <a:endParaRPr lang="ru-RU"/>
        </a:p>
      </dgm:t>
    </dgm:pt>
    <dgm:pt modelId="{C5FB3EF1-6E7C-4CAE-A1A5-0F69B11C6FCF}" type="sibTrans" cxnId="{7D856441-ADE5-49E5-B704-F4FFB0BE195F}">
      <dgm:prSet/>
      <dgm:spPr/>
      <dgm:t>
        <a:bodyPr/>
        <a:lstStyle/>
        <a:p>
          <a:endParaRPr lang="ru-RU"/>
        </a:p>
      </dgm:t>
    </dgm:pt>
    <dgm:pt modelId="{AE2747C8-DB86-4160-A0A8-E5C5AE929B82}" type="pres">
      <dgm:prSet presAssocID="{4AA6A462-BDE8-4C6E-969E-8ABE8B550B1D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8E37730-C84B-49ED-80B9-82BDE8636E43}" type="pres">
      <dgm:prSet presAssocID="{B26B7B03-87F1-41D5-89CF-F749FF73DB9E}" presName="parentText" presStyleLbl="node1" presStyleIdx="0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BF02C59-87B8-4D15-BBC4-7EE816B0585E}" type="pres">
      <dgm:prSet presAssocID="{B26B7B03-87F1-41D5-89CF-F749FF73DB9E}" presName="childText" presStyleLbl="revTx" presStyleIdx="0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FCE1112-351C-44EE-B678-6C2FD63C71D8}" type="pres">
      <dgm:prSet presAssocID="{F0C3771D-D285-4380-893A-9E7ED5D6779D}" presName="parentText" presStyleLbl="node1" presStyleIdx="1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CD79569-7591-4915-84D1-91653CA7A0F3}" type="pres">
      <dgm:prSet presAssocID="{F0C3771D-D285-4380-893A-9E7ED5D6779D}" presName="childText" presStyleLbl="revTx" presStyleIdx="1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705989A-A5D8-4D41-8861-03586B87EA37}" type="pres">
      <dgm:prSet presAssocID="{6B2AD239-B328-45FA-B235-B087D36ED489}" presName="parentText" presStyleLbl="node1" presStyleIdx="2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8EFA1D9-C126-46A6-8B19-E07747F1EF2C}" type="pres">
      <dgm:prSet presAssocID="{6B2AD239-B328-45FA-B235-B087D36ED489}" presName="childText" presStyleLbl="revTx" presStyleIdx="2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4853D67-0675-4B1C-8852-996BC5516FC1}" type="pres">
      <dgm:prSet presAssocID="{E0A553A1-2A4E-40C8-B33D-B6AC188F5F29}" presName="parentText" presStyleLbl="node1" presStyleIdx="3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09D6071-3578-4D07-87D9-D8A9438DA82A}" type="pres">
      <dgm:prSet presAssocID="{E0A553A1-2A4E-40C8-B33D-B6AC188F5F29}" presName="childText" presStyleLbl="revTx" presStyleIdx="3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7EBBDAE-6952-4ED6-868E-898406677E82}" type="pres">
      <dgm:prSet presAssocID="{57AB0691-6B34-423E-B18F-CFE438C98893}" presName="parentText" presStyleLbl="node1" presStyleIdx="4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4729887-D5DE-4085-99EE-604841CADD20}" type="pres">
      <dgm:prSet presAssocID="{57AB0691-6B34-423E-B18F-CFE438C98893}" presName="childText" presStyleLbl="revTx" presStyleIdx="4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BEADC75-11B5-423E-8ABA-CDF0BA994BCE}" type="pres">
      <dgm:prSet presAssocID="{B5B3766A-5769-4EB1-BF75-1BD85DCB0C50}" presName="parentText" presStyleLbl="node1" presStyleIdx="5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9BA2E58-0223-48F9-9DFD-93735610914A}" type="pres">
      <dgm:prSet presAssocID="{B5B3766A-5769-4EB1-BF75-1BD85DCB0C50}" presName="childText" presStyleLbl="revTx" presStyleIdx="5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44EE806-96B3-41C0-9A0D-0B2C9B00B8AB}" type="presOf" srcId="{5B68A1E3-83E5-4695-AC6A-932551B31274}" destId="{4CD79569-7591-4915-84D1-91653CA7A0F3}" srcOrd="0" destOrd="0" presId="urn:microsoft.com/office/officeart/2005/8/layout/vList2"/>
    <dgm:cxn modelId="{ADFB49E3-4B95-4DC6-97DE-3FB4324AC7B7}" type="presOf" srcId="{6A6FC257-5A50-44C3-B9B6-79AB246E6AF6}" destId="{58EFA1D9-C126-46A6-8B19-E07747F1EF2C}" srcOrd="0" destOrd="0" presId="urn:microsoft.com/office/officeart/2005/8/layout/vList2"/>
    <dgm:cxn modelId="{B7FF2BAD-F670-4A43-B27E-A8D506246213}" type="presOf" srcId="{4AA6A462-BDE8-4C6E-969E-8ABE8B550B1D}" destId="{AE2747C8-DB86-4160-A0A8-E5C5AE929B82}" srcOrd="0" destOrd="0" presId="urn:microsoft.com/office/officeart/2005/8/layout/vList2"/>
    <dgm:cxn modelId="{B255EC70-0117-4C38-86BC-1FF3A94F9EA5}" srcId="{4AA6A462-BDE8-4C6E-969E-8ABE8B550B1D}" destId="{B26B7B03-87F1-41D5-89CF-F749FF73DB9E}" srcOrd="0" destOrd="0" parTransId="{B99A850D-AB11-4BC8-8CD6-AD507E61A217}" sibTransId="{702053D5-974D-4C65-BCFE-E4B5CDCFCBD4}"/>
    <dgm:cxn modelId="{7D856441-ADE5-49E5-B704-F4FFB0BE195F}" srcId="{B5B3766A-5769-4EB1-BF75-1BD85DCB0C50}" destId="{969EE69A-509D-4E36-A182-B628FCF492CD}" srcOrd="0" destOrd="0" parTransId="{A8273F10-6689-4CBA-A171-A663B50657D1}" sibTransId="{C5FB3EF1-6E7C-4CAE-A1A5-0F69B11C6FCF}"/>
    <dgm:cxn modelId="{A271873C-A9BC-47C3-94A3-22B9749C3541}" srcId="{4AA6A462-BDE8-4C6E-969E-8ABE8B550B1D}" destId="{6B2AD239-B328-45FA-B235-B087D36ED489}" srcOrd="2" destOrd="0" parTransId="{FBCEA485-09BA-4933-9906-6660BF29602E}" sibTransId="{C4E6DF6C-29D1-4F1E-99FA-4F765DEED63C}"/>
    <dgm:cxn modelId="{BF02FFBE-8989-4718-AB5F-4166290716EC}" srcId="{4AA6A462-BDE8-4C6E-969E-8ABE8B550B1D}" destId="{F0C3771D-D285-4380-893A-9E7ED5D6779D}" srcOrd="1" destOrd="0" parTransId="{4CC0E613-6AB3-4BCD-BE8E-888098137C03}" sibTransId="{0467A164-4AA5-48C1-A23C-A4B39F44CF7D}"/>
    <dgm:cxn modelId="{BCAC139B-3BCD-429B-9C5C-817E266F58A6}" type="presOf" srcId="{C7F35FD8-CB0D-46EB-8D2A-E9A761E9971F}" destId="{C09D6071-3578-4D07-87D9-D8A9438DA82A}" srcOrd="0" destOrd="0" presId="urn:microsoft.com/office/officeart/2005/8/layout/vList2"/>
    <dgm:cxn modelId="{602666AF-DEC8-4655-BEAE-513C5584068E}" type="presOf" srcId="{E0A553A1-2A4E-40C8-B33D-B6AC188F5F29}" destId="{F4853D67-0675-4B1C-8852-996BC5516FC1}" srcOrd="0" destOrd="0" presId="urn:microsoft.com/office/officeart/2005/8/layout/vList2"/>
    <dgm:cxn modelId="{BA7FE982-B7F3-43D2-871B-3208F309442A}" srcId="{B26B7B03-87F1-41D5-89CF-F749FF73DB9E}" destId="{D3E726E3-05DC-41CB-9D49-9C397BD4BAA9}" srcOrd="0" destOrd="0" parTransId="{A5FC2B78-0C72-4D4C-B612-ECE26D1F2ADC}" sibTransId="{AEBA6A47-913F-45F0-AA4F-EB674E0E5062}"/>
    <dgm:cxn modelId="{9D24532B-9389-4D8C-9BFE-C0BF98D4D01A}" type="presOf" srcId="{B5B3766A-5769-4EB1-BF75-1BD85DCB0C50}" destId="{DBEADC75-11B5-423E-8ABA-CDF0BA994BCE}" srcOrd="0" destOrd="0" presId="urn:microsoft.com/office/officeart/2005/8/layout/vList2"/>
    <dgm:cxn modelId="{E0501267-8A67-4644-8BA5-1932DD65FCD0}" srcId="{E0A553A1-2A4E-40C8-B33D-B6AC188F5F29}" destId="{C7F35FD8-CB0D-46EB-8D2A-E9A761E9971F}" srcOrd="0" destOrd="0" parTransId="{F83D1C33-1617-46C3-A6CE-D0139B2A8F1C}" sibTransId="{175438EC-BFC2-4E3C-B115-561E663E91F6}"/>
    <dgm:cxn modelId="{347C89B0-5458-40A0-BD23-3F7262295CCE}" srcId="{4AA6A462-BDE8-4C6E-969E-8ABE8B550B1D}" destId="{E0A553A1-2A4E-40C8-B33D-B6AC188F5F29}" srcOrd="3" destOrd="0" parTransId="{DE7C579A-FFC5-439F-91DB-EA6220B4C8F8}" sibTransId="{DFE0AD6F-F7B9-4F1F-AB38-2CED6585D3FE}"/>
    <dgm:cxn modelId="{45BB5A8F-5D2B-42E3-8A2C-6C8E8078A010}" srcId="{F0C3771D-D285-4380-893A-9E7ED5D6779D}" destId="{5B68A1E3-83E5-4695-AC6A-932551B31274}" srcOrd="0" destOrd="0" parTransId="{59A97DC2-0EDA-4A47-9404-39F6AD18CDD7}" sibTransId="{C5A8288E-82A2-46BD-9B46-9B40BB18FBD7}"/>
    <dgm:cxn modelId="{5563CE94-1FF9-4AF2-A933-CDBDA88691D4}" type="presOf" srcId="{57AB0691-6B34-423E-B18F-CFE438C98893}" destId="{D7EBBDAE-6952-4ED6-868E-898406677E82}" srcOrd="0" destOrd="0" presId="urn:microsoft.com/office/officeart/2005/8/layout/vList2"/>
    <dgm:cxn modelId="{49D20611-8635-4EAA-94AF-657FFEB105BB}" srcId="{4AA6A462-BDE8-4C6E-969E-8ABE8B550B1D}" destId="{B5B3766A-5769-4EB1-BF75-1BD85DCB0C50}" srcOrd="5" destOrd="0" parTransId="{4AC5792C-EC9C-449D-A2C4-91650E7F4270}" sibTransId="{C63E097C-6F6D-4D09-92CE-D707A085F6B7}"/>
    <dgm:cxn modelId="{374C60B2-96C2-4FA1-BE78-CC163486859A}" srcId="{57AB0691-6B34-423E-B18F-CFE438C98893}" destId="{31D6C008-8B98-4E2A-B2E2-40FB746119F5}" srcOrd="0" destOrd="0" parTransId="{49C310A8-8C48-4FD5-9D46-FCCF488B80E2}" sibTransId="{B34C91B3-D4C6-4629-B9B4-4F7F26F2B515}"/>
    <dgm:cxn modelId="{F4A6CDE3-F435-4415-91AC-6478B7DEBA09}" srcId="{6B2AD239-B328-45FA-B235-B087D36ED489}" destId="{6A6FC257-5A50-44C3-B9B6-79AB246E6AF6}" srcOrd="0" destOrd="0" parTransId="{C480B0C4-4E68-476B-8746-3BDE0FB519C8}" sibTransId="{BA65B59F-898C-40A8-BB86-816BF36BCF92}"/>
    <dgm:cxn modelId="{3F8AB989-A37E-4AD9-9507-C6649F57D834}" type="presOf" srcId="{969EE69A-509D-4E36-A182-B628FCF492CD}" destId="{49BA2E58-0223-48F9-9DFD-93735610914A}" srcOrd="0" destOrd="0" presId="urn:microsoft.com/office/officeart/2005/8/layout/vList2"/>
    <dgm:cxn modelId="{92570019-401E-4173-B051-70A166B26FCC}" type="presOf" srcId="{B26B7B03-87F1-41D5-89CF-F749FF73DB9E}" destId="{78E37730-C84B-49ED-80B9-82BDE8636E43}" srcOrd="0" destOrd="0" presId="urn:microsoft.com/office/officeart/2005/8/layout/vList2"/>
    <dgm:cxn modelId="{F4ED776A-7D57-44FC-A0B3-264CBB5ECEF0}" type="presOf" srcId="{31D6C008-8B98-4E2A-B2E2-40FB746119F5}" destId="{A4729887-D5DE-4085-99EE-604841CADD20}" srcOrd="0" destOrd="0" presId="urn:microsoft.com/office/officeart/2005/8/layout/vList2"/>
    <dgm:cxn modelId="{D0828A53-255F-49DD-80D2-5E1658BC9B61}" type="presOf" srcId="{F0C3771D-D285-4380-893A-9E7ED5D6779D}" destId="{4FCE1112-351C-44EE-B678-6C2FD63C71D8}" srcOrd="0" destOrd="0" presId="urn:microsoft.com/office/officeart/2005/8/layout/vList2"/>
    <dgm:cxn modelId="{C3457790-97DF-4993-B1C9-E40287A1DD65}" type="presOf" srcId="{D3E726E3-05DC-41CB-9D49-9C397BD4BAA9}" destId="{CBF02C59-87B8-4D15-BBC4-7EE816B0585E}" srcOrd="0" destOrd="0" presId="urn:microsoft.com/office/officeart/2005/8/layout/vList2"/>
    <dgm:cxn modelId="{97496960-CC81-40C1-9B30-43D6F82A79C7}" srcId="{4AA6A462-BDE8-4C6E-969E-8ABE8B550B1D}" destId="{57AB0691-6B34-423E-B18F-CFE438C98893}" srcOrd="4" destOrd="0" parTransId="{8E50633A-5864-4178-842B-9A34AAA35B2C}" sibTransId="{9329B28A-B213-4387-8E72-7368589868D2}"/>
    <dgm:cxn modelId="{3A836746-39FA-475F-8410-F011DAC9A6D8}" type="presOf" srcId="{6B2AD239-B328-45FA-B235-B087D36ED489}" destId="{1705989A-A5D8-4D41-8861-03586B87EA37}" srcOrd="0" destOrd="0" presId="urn:microsoft.com/office/officeart/2005/8/layout/vList2"/>
    <dgm:cxn modelId="{27119D24-8751-4EE0-B840-74BEE4915995}" type="presParOf" srcId="{AE2747C8-DB86-4160-A0A8-E5C5AE929B82}" destId="{78E37730-C84B-49ED-80B9-82BDE8636E43}" srcOrd="0" destOrd="0" presId="urn:microsoft.com/office/officeart/2005/8/layout/vList2"/>
    <dgm:cxn modelId="{A08A5661-5F0F-4BEF-9D7B-B49EF93B43A8}" type="presParOf" srcId="{AE2747C8-DB86-4160-A0A8-E5C5AE929B82}" destId="{CBF02C59-87B8-4D15-BBC4-7EE816B0585E}" srcOrd="1" destOrd="0" presId="urn:microsoft.com/office/officeart/2005/8/layout/vList2"/>
    <dgm:cxn modelId="{47E0E86F-941B-4AE7-A140-0401141D8302}" type="presParOf" srcId="{AE2747C8-DB86-4160-A0A8-E5C5AE929B82}" destId="{4FCE1112-351C-44EE-B678-6C2FD63C71D8}" srcOrd="2" destOrd="0" presId="urn:microsoft.com/office/officeart/2005/8/layout/vList2"/>
    <dgm:cxn modelId="{908E97DB-B5AC-44E7-BFB6-729F1C108645}" type="presParOf" srcId="{AE2747C8-DB86-4160-A0A8-E5C5AE929B82}" destId="{4CD79569-7591-4915-84D1-91653CA7A0F3}" srcOrd="3" destOrd="0" presId="urn:microsoft.com/office/officeart/2005/8/layout/vList2"/>
    <dgm:cxn modelId="{5DE1E41C-771C-4C21-BFE4-3ADC4BA3FB7A}" type="presParOf" srcId="{AE2747C8-DB86-4160-A0A8-E5C5AE929B82}" destId="{1705989A-A5D8-4D41-8861-03586B87EA37}" srcOrd="4" destOrd="0" presId="urn:microsoft.com/office/officeart/2005/8/layout/vList2"/>
    <dgm:cxn modelId="{F0109CF0-5AAF-4841-8105-1F665A641C66}" type="presParOf" srcId="{AE2747C8-DB86-4160-A0A8-E5C5AE929B82}" destId="{58EFA1D9-C126-46A6-8B19-E07747F1EF2C}" srcOrd="5" destOrd="0" presId="urn:microsoft.com/office/officeart/2005/8/layout/vList2"/>
    <dgm:cxn modelId="{2AC8EA28-44AD-41B5-AEDF-89B9E9797322}" type="presParOf" srcId="{AE2747C8-DB86-4160-A0A8-E5C5AE929B82}" destId="{F4853D67-0675-4B1C-8852-996BC5516FC1}" srcOrd="6" destOrd="0" presId="urn:microsoft.com/office/officeart/2005/8/layout/vList2"/>
    <dgm:cxn modelId="{2223E7D8-9453-46B9-9871-0703F669B92F}" type="presParOf" srcId="{AE2747C8-DB86-4160-A0A8-E5C5AE929B82}" destId="{C09D6071-3578-4D07-87D9-D8A9438DA82A}" srcOrd="7" destOrd="0" presId="urn:microsoft.com/office/officeart/2005/8/layout/vList2"/>
    <dgm:cxn modelId="{BF8837F7-EB7D-427F-BCA9-C1818B41B7EC}" type="presParOf" srcId="{AE2747C8-DB86-4160-A0A8-E5C5AE929B82}" destId="{D7EBBDAE-6952-4ED6-868E-898406677E82}" srcOrd="8" destOrd="0" presId="urn:microsoft.com/office/officeart/2005/8/layout/vList2"/>
    <dgm:cxn modelId="{3C24AE88-2598-483F-8C5F-76BC037B3519}" type="presParOf" srcId="{AE2747C8-DB86-4160-A0A8-E5C5AE929B82}" destId="{A4729887-D5DE-4085-99EE-604841CADD20}" srcOrd="9" destOrd="0" presId="urn:microsoft.com/office/officeart/2005/8/layout/vList2"/>
    <dgm:cxn modelId="{8458DBFB-0291-487E-9849-620A7866EFB9}" type="presParOf" srcId="{AE2747C8-DB86-4160-A0A8-E5C5AE929B82}" destId="{DBEADC75-11B5-423E-8ABA-CDF0BA994BCE}" srcOrd="10" destOrd="0" presId="urn:microsoft.com/office/officeart/2005/8/layout/vList2"/>
    <dgm:cxn modelId="{C08C3F6A-A1C4-4392-98C8-3B1B6D04B7EA}" type="presParOf" srcId="{AE2747C8-DB86-4160-A0A8-E5C5AE929B82}" destId="{49BA2E58-0223-48F9-9DFD-93735610914A}" srcOrd="1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254D6150-07D9-443D-83EE-27F7B49F69D2}">
      <dsp:nvSpPr>
        <dsp:cNvPr id="0" name=""/>
        <dsp:cNvSpPr/>
      </dsp:nvSpPr>
      <dsp:spPr>
        <a:xfrm>
          <a:off x="1450910" y="293245"/>
          <a:ext cx="3889629" cy="3889629"/>
        </a:xfrm>
        <a:prstGeom prst="pie">
          <a:avLst>
            <a:gd name="adj1" fmla="val 16200000"/>
            <a:gd name="adj2" fmla="val 19285716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1.</a:t>
          </a:r>
          <a:r>
            <a:rPr lang="ru-RU" sz="1200" b="1" kern="1200" dirty="0" smtClean="0"/>
            <a:t> </a:t>
          </a:r>
          <a:r>
            <a:rPr lang="ru-RU" sz="1100" b="1" kern="1200" dirty="0" smtClean="0"/>
            <a:t>Составление</a:t>
          </a:r>
          <a:r>
            <a:rPr lang="en-US" sz="1100" b="1" kern="1200" dirty="0" smtClean="0"/>
            <a:t> </a:t>
          </a:r>
          <a:r>
            <a:rPr lang="ru-RU" sz="1100" b="1" kern="1200" dirty="0" smtClean="0"/>
            <a:t>проекта бюджета очередного года – ГРБС, ФО, ГАДБ</a:t>
          </a:r>
          <a:endParaRPr lang="ru-RU" sz="1100" b="1" kern="1200" dirty="0"/>
        </a:p>
      </dsp:txBody>
      <dsp:txXfrm>
        <a:off x="3494354" y="654425"/>
        <a:ext cx="926102" cy="740881"/>
      </dsp:txXfrm>
    </dsp:sp>
    <dsp:sp modelId="{C05BCAB1-C210-4D29-A026-4280E164710A}">
      <dsp:nvSpPr>
        <dsp:cNvPr id="0" name=""/>
        <dsp:cNvSpPr/>
      </dsp:nvSpPr>
      <dsp:spPr>
        <a:xfrm>
          <a:off x="1500919" y="355757"/>
          <a:ext cx="3889629" cy="3889629"/>
        </a:xfrm>
        <a:prstGeom prst="pie">
          <a:avLst>
            <a:gd name="adj1" fmla="val 19285716"/>
            <a:gd name="adj2" fmla="val 771428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2.</a:t>
          </a:r>
          <a:r>
            <a:rPr lang="ru-RU" sz="1100" b="1" kern="1200" dirty="0" smtClean="0"/>
            <a:t> </a:t>
          </a:r>
          <a:r>
            <a:rPr lang="ru-RU" sz="1000" b="1" kern="1200" dirty="0" smtClean="0"/>
            <a:t>Рассмотрение проекта бюджета очередного года – СНД, </a:t>
          </a:r>
          <a:r>
            <a:rPr lang="ru-RU" sz="1000" b="1" kern="1200" dirty="0" smtClean="0">
              <a:solidFill>
                <a:srgbClr val="FF0000"/>
              </a:solidFill>
            </a:rPr>
            <a:t>публичные слушания</a:t>
          </a:r>
          <a:endParaRPr lang="ru-RU" sz="1000" b="1" kern="1200" dirty="0">
            <a:solidFill>
              <a:srgbClr val="FF0000"/>
            </a:solidFill>
          </a:endParaRPr>
        </a:p>
      </dsp:txBody>
      <dsp:txXfrm>
        <a:off x="4142626" y="1765747"/>
        <a:ext cx="1065017" cy="648271"/>
      </dsp:txXfrm>
    </dsp:sp>
    <dsp:sp modelId="{24A959FA-1D21-4704-B1FF-F3624A501DEB}">
      <dsp:nvSpPr>
        <dsp:cNvPr id="0" name=""/>
        <dsp:cNvSpPr/>
      </dsp:nvSpPr>
      <dsp:spPr>
        <a:xfrm>
          <a:off x="1482860" y="434475"/>
          <a:ext cx="3889629" cy="3889629"/>
        </a:xfrm>
        <a:prstGeom prst="pie">
          <a:avLst>
            <a:gd name="adj1" fmla="val 771428"/>
            <a:gd name="adj2" fmla="val 3857143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smtClean="0"/>
            <a:t>3.</a:t>
          </a:r>
          <a:r>
            <a:rPr lang="ru-RU" sz="1200" b="1" kern="1200" smtClean="0"/>
            <a:t> </a:t>
          </a:r>
          <a:r>
            <a:rPr lang="ru-RU" sz="1100" b="1" kern="1200" smtClean="0"/>
            <a:t>Утверждение бюджета очередного года –СНД</a:t>
          </a:r>
          <a:endParaRPr lang="ru-RU" sz="1100" b="1" kern="1200" dirty="0"/>
        </a:p>
      </dsp:txBody>
      <dsp:txXfrm>
        <a:off x="3980558" y="2738154"/>
        <a:ext cx="926102" cy="717729"/>
      </dsp:txXfrm>
    </dsp:sp>
    <dsp:sp modelId="{8A44E62B-2290-462A-9CB9-1486F0D7772B}">
      <dsp:nvSpPr>
        <dsp:cNvPr id="0" name=""/>
        <dsp:cNvSpPr/>
      </dsp:nvSpPr>
      <dsp:spPr>
        <a:xfrm>
          <a:off x="1415331" y="463447"/>
          <a:ext cx="3889629" cy="3889629"/>
        </a:xfrm>
        <a:prstGeom prst="pie">
          <a:avLst>
            <a:gd name="adj1" fmla="val 3857226"/>
            <a:gd name="adj2" fmla="val 6942858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4.</a:t>
          </a:r>
          <a:r>
            <a:rPr lang="ru-RU" sz="1200" b="1" kern="1200" dirty="0" smtClean="0"/>
            <a:t> </a:t>
          </a:r>
          <a:r>
            <a:rPr lang="ru-RU" sz="1000" b="1" kern="1200" dirty="0" smtClean="0"/>
            <a:t>Исполнение бюджета в текущем году – ГРБС, ФО, ГАДБ</a:t>
          </a:r>
          <a:endParaRPr lang="ru-RU" sz="1100" b="1" kern="1200" dirty="0"/>
        </a:p>
      </dsp:txBody>
      <dsp:txXfrm>
        <a:off x="2908671" y="3519585"/>
        <a:ext cx="902949" cy="648271"/>
      </dsp:txXfrm>
    </dsp:sp>
    <dsp:sp modelId="{11D4A354-65EB-432D-9EEC-AB1EF9A3E270}">
      <dsp:nvSpPr>
        <dsp:cNvPr id="0" name=""/>
        <dsp:cNvSpPr/>
      </dsp:nvSpPr>
      <dsp:spPr>
        <a:xfrm>
          <a:off x="1264019" y="434475"/>
          <a:ext cx="4038368" cy="3889629"/>
        </a:xfrm>
        <a:prstGeom prst="pie">
          <a:avLst>
            <a:gd name="adj1" fmla="val 6942858"/>
            <a:gd name="adj2" fmla="val 10028574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  </a:t>
          </a: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5.</a:t>
          </a:r>
          <a:r>
            <a:rPr lang="en-US" sz="1400" b="1" kern="1200" dirty="0" smtClean="0"/>
            <a:t> </a:t>
          </a:r>
          <a:r>
            <a:rPr lang="ru-RU" sz="1400" b="1" kern="1200" dirty="0" smtClean="0"/>
            <a:t>  </a:t>
          </a:r>
          <a:r>
            <a:rPr lang="ru-RU" sz="1000" b="1" kern="1200" dirty="0" smtClean="0"/>
            <a:t>Формирование отчета об исполнении бюджета – ФО, ГРБС, ГАДБ</a:t>
          </a:r>
          <a:endParaRPr lang="ru-RU" sz="1000" b="1" kern="1200" dirty="0"/>
        </a:p>
      </dsp:txBody>
      <dsp:txXfrm>
        <a:off x="1747661" y="2738154"/>
        <a:ext cx="961516" cy="717729"/>
      </dsp:txXfrm>
    </dsp:sp>
    <dsp:sp modelId="{AF9122B7-32C0-487B-8918-78F73237B499}">
      <dsp:nvSpPr>
        <dsp:cNvPr id="0" name=""/>
        <dsp:cNvSpPr/>
      </dsp:nvSpPr>
      <dsp:spPr>
        <a:xfrm>
          <a:off x="1320329" y="355757"/>
          <a:ext cx="3889629" cy="3889629"/>
        </a:xfrm>
        <a:prstGeom prst="pie">
          <a:avLst>
            <a:gd name="adj1" fmla="val 10028574"/>
            <a:gd name="adj2" fmla="val 13114284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6. </a:t>
          </a:r>
          <a:r>
            <a:rPr lang="ru-RU" sz="1000" b="1" kern="1200" dirty="0" smtClean="0"/>
            <a:t>Подготовка заключения на годовой отчёт об исполнении бюджета – КГК</a:t>
          </a:r>
          <a:endParaRPr lang="ru-RU" sz="1000" b="1" kern="1200" dirty="0"/>
        </a:p>
      </dsp:txBody>
      <dsp:txXfrm>
        <a:off x="1503235" y="1765747"/>
        <a:ext cx="1065017" cy="648271"/>
      </dsp:txXfrm>
    </dsp:sp>
    <dsp:sp modelId="{3C4B0C10-C016-40D2-83A1-174F381D9117}">
      <dsp:nvSpPr>
        <dsp:cNvPr id="0" name=""/>
        <dsp:cNvSpPr/>
      </dsp:nvSpPr>
      <dsp:spPr>
        <a:xfrm>
          <a:off x="1106875" y="271677"/>
          <a:ext cx="4416557" cy="3932765"/>
        </a:xfrm>
        <a:prstGeom prst="pie">
          <a:avLst>
            <a:gd name="adj1" fmla="val 13114284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b="1" kern="1200" dirty="0" smtClean="0"/>
        </a:p>
        <a:p>
          <a:pPr lvl="0" algn="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7. </a:t>
          </a:r>
          <a:r>
            <a:rPr lang="ru-RU" sz="1000" b="1" kern="1200" dirty="0" smtClean="0"/>
            <a:t>Утверждение отчета об исполнении бюджета – СНД,</a:t>
          </a:r>
          <a:r>
            <a:rPr lang="en-US" sz="1000" b="1" kern="1200" dirty="0" smtClean="0"/>
            <a:t> </a:t>
          </a:r>
          <a:r>
            <a:rPr lang="ru-RU" sz="1000" b="1" kern="1200" dirty="0" smtClean="0">
              <a:solidFill>
                <a:srgbClr val="FF0000"/>
              </a:solidFill>
            </a:rPr>
            <a:t>публичные</a:t>
          </a:r>
          <a:r>
            <a:rPr lang="en-US" sz="1000" b="1" kern="1200" dirty="0" smtClean="0">
              <a:solidFill>
                <a:srgbClr val="FF0000"/>
              </a:solidFill>
            </a:rPr>
            <a:t> </a:t>
          </a:r>
          <a:r>
            <a:rPr lang="ru-RU" sz="1000" b="1" kern="1200" dirty="0" smtClean="0">
              <a:solidFill>
                <a:srgbClr val="FF0000"/>
              </a:solidFill>
            </a:rPr>
            <a:t>слушания</a:t>
          </a:r>
          <a:endParaRPr lang="ru-RU" sz="1000" b="1" kern="1200" dirty="0">
            <a:solidFill>
              <a:srgbClr val="FF0000"/>
            </a:solidFill>
          </a:endParaRPr>
        </a:p>
      </dsp:txBody>
      <dsp:txXfrm>
        <a:off x="2151601" y="636862"/>
        <a:ext cx="1051561" cy="749098"/>
      </dsp:txXfrm>
    </dsp:sp>
    <dsp:sp modelId="{7AF19E85-7499-44FB-80FD-A6F58713B033}">
      <dsp:nvSpPr>
        <dsp:cNvPr id="0" name=""/>
        <dsp:cNvSpPr/>
      </dsp:nvSpPr>
      <dsp:spPr>
        <a:xfrm>
          <a:off x="1241839" y="-21982"/>
          <a:ext cx="4371202" cy="4371202"/>
        </a:xfrm>
        <a:prstGeom prst="circularArrow">
          <a:avLst>
            <a:gd name="adj1" fmla="val 5085"/>
            <a:gd name="adj2" fmla="val 327528"/>
            <a:gd name="adj3" fmla="val 18957827"/>
            <a:gd name="adj4" fmla="val 16200343"/>
            <a:gd name="adj5" fmla="val 593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B117077E-B438-45E2-B3AD-34F38CBDD0AC}">
      <dsp:nvSpPr>
        <dsp:cNvPr id="0" name=""/>
        <dsp:cNvSpPr/>
      </dsp:nvSpPr>
      <dsp:spPr>
        <a:xfrm>
          <a:off x="1313407" y="94003"/>
          <a:ext cx="4371202" cy="4371202"/>
        </a:xfrm>
        <a:prstGeom prst="circularArrow">
          <a:avLst>
            <a:gd name="adj1" fmla="val 5085"/>
            <a:gd name="adj2" fmla="val 327528"/>
            <a:gd name="adj3" fmla="val 443744"/>
            <a:gd name="adj4" fmla="val 19285776"/>
            <a:gd name="adj5" fmla="val 593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7154D0DB-CF90-486B-A397-D41B52E6D0BB}">
      <dsp:nvSpPr>
        <dsp:cNvPr id="0" name=""/>
        <dsp:cNvSpPr/>
      </dsp:nvSpPr>
      <dsp:spPr>
        <a:xfrm>
          <a:off x="1295284" y="268224"/>
          <a:ext cx="4371202" cy="4371202"/>
        </a:xfrm>
        <a:prstGeom prst="circularArrow">
          <a:avLst>
            <a:gd name="adj1" fmla="val 5085"/>
            <a:gd name="adj2" fmla="val 327528"/>
            <a:gd name="adj3" fmla="val 3529100"/>
            <a:gd name="adj4" fmla="val 770764"/>
            <a:gd name="adj5" fmla="val 593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8420AD62-FFF8-4455-AEE9-5C85DF63D5F4}">
      <dsp:nvSpPr>
        <dsp:cNvPr id="0" name=""/>
        <dsp:cNvSpPr/>
      </dsp:nvSpPr>
      <dsp:spPr>
        <a:xfrm>
          <a:off x="1195788" y="275713"/>
          <a:ext cx="4371202" cy="4371202"/>
        </a:xfrm>
        <a:prstGeom prst="circularArrow">
          <a:avLst>
            <a:gd name="adj1" fmla="val 5085"/>
            <a:gd name="adj2" fmla="val 327528"/>
            <a:gd name="adj3" fmla="val 6615046"/>
            <a:gd name="adj4" fmla="val 3857426"/>
            <a:gd name="adj5" fmla="val 593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4E3D2FBB-BF8F-491E-9B0F-76755833E042}">
      <dsp:nvSpPr>
        <dsp:cNvPr id="0" name=""/>
        <dsp:cNvSpPr/>
      </dsp:nvSpPr>
      <dsp:spPr>
        <a:xfrm>
          <a:off x="1043677" y="289425"/>
          <a:ext cx="4371202" cy="4371202"/>
        </a:xfrm>
        <a:prstGeom prst="circularArrow">
          <a:avLst>
            <a:gd name="adj1" fmla="val 5085"/>
            <a:gd name="adj2" fmla="val 327528"/>
            <a:gd name="adj3" fmla="val 9701707"/>
            <a:gd name="adj4" fmla="val 6943371"/>
            <a:gd name="adj5" fmla="val 593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A8C35D83-189F-40B1-B8FD-90B2D5A66BA7}">
      <dsp:nvSpPr>
        <dsp:cNvPr id="0" name=""/>
        <dsp:cNvSpPr/>
      </dsp:nvSpPr>
      <dsp:spPr>
        <a:xfrm>
          <a:off x="962449" y="104625"/>
          <a:ext cx="4371202" cy="4371202"/>
        </a:xfrm>
        <a:prstGeom prst="circularArrow">
          <a:avLst>
            <a:gd name="adj1" fmla="val 5085"/>
            <a:gd name="adj2" fmla="val 327528"/>
            <a:gd name="adj3" fmla="val 12786695"/>
            <a:gd name="adj4" fmla="val 10028727"/>
            <a:gd name="adj5" fmla="val 593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519738D7-FBFA-4214-BD8B-A448300469B5}">
      <dsp:nvSpPr>
        <dsp:cNvPr id="0" name=""/>
        <dsp:cNvSpPr/>
      </dsp:nvSpPr>
      <dsp:spPr>
        <a:xfrm>
          <a:off x="1063202" y="-43428"/>
          <a:ext cx="4371202" cy="4371202"/>
        </a:xfrm>
        <a:prstGeom prst="circularArrow">
          <a:avLst>
            <a:gd name="adj1" fmla="val 5085"/>
            <a:gd name="adj2" fmla="val 327528"/>
            <a:gd name="adj3" fmla="val 15872129"/>
            <a:gd name="adj4" fmla="val 13114645"/>
            <a:gd name="adj5" fmla="val 593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B9C725C3-1544-4436-9F38-BA366382351D}">
      <dsp:nvSpPr>
        <dsp:cNvPr id="0" name=""/>
        <dsp:cNvSpPr/>
      </dsp:nvSpPr>
      <dsp:spPr>
        <a:xfrm>
          <a:off x="-48082" y="0"/>
          <a:ext cx="1057468" cy="865138"/>
        </a:xfrm>
        <a:prstGeom prst="pie">
          <a:avLst>
            <a:gd name="adj1" fmla="val 5400000"/>
            <a:gd name="adj2" fmla="val 16200000"/>
          </a:avLst>
        </a:prstGeom>
        <a:solidFill>
          <a:schemeClr val="accent5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C561758-F9D4-42F3-AF31-33436BCC9BB7}">
      <dsp:nvSpPr>
        <dsp:cNvPr id="0" name=""/>
        <dsp:cNvSpPr/>
      </dsp:nvSpPr>
      <dsp:spPr>
        <a:xfrm>
          <a:off x="480651" y="0"/>
          <a:ext cx="3810662" cy="865138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chemeClr val="tx2"/>
              </a:solidFill>
              <a:latin typeface="Calibri" pitchFamily="34" charset="0"/>
              <a:ea typeface="Tahoma" pitchFamily="34" charset="0"/>
              <a:cs typeface="Tahoma" pitchFamily="34" charset="0"/>
            </a:rPr>
            <a:t>Структура межбюджетных трансфертов на 2023 год</a:t>
          </a:r>
        </a:p>
      </dsp:txBody>
      <dsp:txXfrm>
        <a:off x="480651" y="0"/>
        <a:ext cx="3810662" cy="865138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737CC73-2924-4C7B-A58E-764301FC7606}">
      <dsp:nvSpPr>
        <dsp:cNvPr id="0" name=""/>
        <dsp:cNvSpPr/>
      </dsp:nvSpPr>
      <dsp:spPr>
        <a:xfrm>
          <a:off x="-3669" y="0"/>
          <a:ext cx="1548316" cy="1533639"/>
        </a:xfrm>
        <a:prstGeom prst="pie">
          <a:avLst>
            <a:gd name="adj1" fmla="val 5400000"/>
            <a:gd name="adj2" fmla="val 1620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0DD8733-DC63-45AC-A3B5-6C0BB0FC1F11}">
      <dsp:nvSpPr>
        <dsp:cNvPr id="0" name=""/>
        <dsp:cNvSpPr/>
      </dsp:nvSpPr>
      <dsp:spPr>
        <a:xfrm>
          <a:off x="770489" y="0"/>
          <a:ext cx="2416738" cy="1533639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000" kern="1200" dirty="0" smtClean="0">
              <a:solidFill>
                <a:schemeClr val="tx2">
                  <a:lumMod val="50000"/>
                </a:schemeClr>
              </a:solidFill>
            </a:rPr>
            <a:t>Бюджет на 2023–2025 гг. сформирован с использованием </a:t>
          </a:r>
        </a:p>
        <a:p>
          <a:pPr lvl="0" algn="ctr" defTabSz="4445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000" kern="1200" dirty="0" smtClean="0">
              <a:solidFill>
                <a:schemeClr val="tx2">
                  <a:lumMod val="50000"/>
                </a:schemeClr>
              </a:solidFill>
            </a:rPr>
            <a:t>программно-целевого метода планирования</a:t>
          </a:r>
        </a:p>
      </dsp:txBody>
      <dsp:txXfrm>
        <a:off x="770489" y="0"/>
        <a:ext cx="2416738" cy="728478"/>
      </dsp:txXfrm>
    </dsp:sp>
    <dsp:sp modelId="{B2165108-2E2A-4F3F-8FAC-C520D9A78F82}">
      <dsp:nvSpPr>
        <dsp:cNvPr id="0" name=""/>
        <dsp:cNvSpPr/>
      </dsp:nvSpPr>
      <dsp:spPr>
        <a:xfrm>
          <a:off x="406249" y="728478"/>
          <a:ext cx="728478" cy="728478"/>
        </a:xfrm>
        <a:prstGeom prst="pie">
          <a:avLst>
            <a:gd name="adj1" fmla="val 5400000"/>
            <a:gd name="adj2" fmla="val 16200000"/>
          </a:avLst>
        </a:prstGeom>
        <a:solidFill>
          <a:schemeClr val="accent5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E579427-9DF3-4AFF-84D0-DE359857D005}">
      <dsp:nvSpPr>
        <dsp:cNvPr id="0" name=""/>
        <dsp:cNvSpPr/>
      </dsp:nvSpPr>
      <dsp:spPr>
        <a:xfrm>
          <a:off x="770489" y="750169"/>
          <a:ext cx="2416738" cy="685098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-4464770"/>
              <a:satOff val="26899"/>
              <a:lumOff val="2156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 smtClean="0">
              <a:solidFill>
                <a:schemeClr val="tx2">
                  <a:lumMod val="50000"/>
                </a:schemeClr>
              </a:solidFill>
            </a:rPr>
            <a:t>Предусмотрена реализация 20 муниципальных программ</a:t>
          </a:r>
          <a:endParaRPr lang="ru-RU" sz="1000" kern="1200" dirty="0">
            <a:solidFill>
              <a:schemeClr val="tx2">
                <a:lumMod val="50000"/>
              </a:schemeClr>
            </a:solidFill>
          </a:endParaRPr>
        </a:p>
      </dsp:txBody>
      <dsp:txXfrm>
        <a:off x="770489" y="750169"/>
        <a:ext cx="2416738" cy="685098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78E37730-C84B-49ED-80B9-82BDE8636E43}">
      <dsp:nvSpPr>
        <dsp:cNvPr id="0" name=""/>
        <dsp:cNvSpPr/>
      </dsp:nvSpPr>
      <dsp:spPr>
        <a:xfrm>
          <a:off x="0" y="337267"/>
          <a:ext cx="8447512" cy="407745"/>
        </a:xfrm>
        <a:prstGeom prst="roundRect">
          <a:avLst/>
        </a:prstGeom>
        <a:gradFill rotWithShape="0">
          <a:gsLst>
            <a:gs pos="0">
              <a:schemeClr val="accent1">
                <a:shade val="8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shade val="8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shade val="8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Начальник финансового управления г. Новокузнецка</a:t>
          </a:r>
          <a:endParaRPr lang="ru-RU" sz="1700" kern="1200" dirty="0"/>
        </a:p>
      </dsp:txBody>
      <dsp:txXfrm>
        <a:off x="0" y="337267"/>
        <a:ext cx="8447512" cy="407745"/>
      </dsp:txXfrm>
    </dsp:sp>
    <dsp:sp modelId="{CBF02C59-87B8-4D15-BBC4-7EE816B0585E}">
      <dsp:nvSpPr>
        <dsp:cNvPr id="0" name=""/>
        <dsp:cNvSpPr/>
      </dsp:nvSpPr>
      <dsp:spPr>
        <a:xfrm>
          <a:off x="0" y="745012"/>
          <a:ext cx="8447512" cy="2815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8209" tIns="21590" rIns="120904" bIns="21590" numCol="1" spcCol="1270" anchor="t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300" kern="1200" dirty="0" smtClean="0"/>
            <a:t>Алешкова Олеся Александровна</a:t>
          </a:r>
          <a:endParaRPr lang="ru-RU" sz="1300" kern="1200" dirty="0"/>
        </a:p>
      </dsp:txBody>
      <dsp:txXfrm>
        <a:off x="0" y="745012"/>
        <a:ext cx="8447512" cy="281520"/>
      </dsp:txXfrm>
    </dsp:sp>
    <dsp:sp modelId="{4FCE1112-351C-44EE-B678-6C2FD63C71D8}">
      <dsp:nvSpPr>
        <dsp:cNvPr id="0" name=""/>
        <dsp:cNvSpPr/>
      </dsp:nvSpPr>
      <dsp:spPr>
        <a:xfrm>
          <a:off x="0" y="1026532"/>
          <a:ext cx="8447512" cy="407745"/>
        </a:xfrm>
        <a:prstGeom prst="roundRect">
          <a:avLst/>
        </a:prstGeom>
        <a:gradFill rotWithShape="0">
          <a:gsLst>
            <a:gs pos="0">
              <a:schemeClr val="accent1">
                <a:shade val="80000"/>
                <a:hueOff val="61249"/>
                <a:satOff val="-878"/>
                <a:lumOff val="5123"/>
                <a:alphaOff val="0"/>
                <a:shade val="51000"/>
                <a:satMod val="130000"/>
              </a:schemeClr>
            </a:gs>
            <a:gs pos="80000">
              <a:schemeClr val="accent1">
                <a:shade val="80000"/>
                <a:hueOff val="61249"/>
                <a:satOff val="-878"/>
                <a:lumOff val="5123"/>
                <a:alphaOff val="0"/>
                <a:shade val="93000"/>
                <a:satMod val="130000"/>
              </a:schemeClr>
            </a:gs>
            <a:gs pos="100000">
              <a:schemeClr val="accent1">
                <a:shade val="80000"/>
                <a:hueOff val="61249"/>
                <a:satOff val="-878"/>
                <a:lumOff val="5123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Почтовый адрес</a:t>
          </a:r>
          <a:endParaRPr lang="ru-RU" sz="1700" kern="1200" dirty="0"/>
        </a:p>
      </dsp:txBody>
      <dsp:txXfrm>
        <a:off x="0" y="1026532"/>
        <a:ext cx="8447512" cy="407745"/>
      </dsp:txXfrm>
    </dsp:sp>
    <dsp:sp modelId="{4CD79569-7591-4915-84D1-91653CA7A0F3}">
      <dsp:nvSpPr>
        <dsp:cNvPr id="0" name=""/>
        <dsp:cNvSpPr/>
      </dsp:nvSpPr>
      <dsp:spPr>
        <a:xfrm>
          <a:off x="0" y="1434277"/>
          <a:ext cx="8447512" cy="2815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8209" tIns="21590" rIns="120904" bIns="21590" numCol="1" spcCol="1270" anchor="t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300" kern="1200" dirty="0" smtClean="0"/>
            <a:t>654080 </a:t>
          </a:r>
          <a:r>
            <a:rPr lang="ru-RU" sz="1300" kern="1200" dirty="0" smtClean="0"/>
            <a:t>Кемеровская область, г. Новокузнецк, ул. Кирова, 71</a:t>
          </a:r>
          <a:endParaRPr lang="ru-RU" sz="1300" kern="1200" dirty="0"/>
        </a:p>
      </dsp:txBody>
      <dsp:txXfrm>
        <a:off x="0" y="1434277"/>
        <a:ext cx="8447512" cy="281520"/>
      </dsp:txXfrm>
    </dsp:sp>
    <dsp:sp modelId="{1705989A-A5D8-4D41-8861-03586B87EA37}">
      <dsp:nvSpPr>
        <dsp:cNvPr id="0" name=""/>
        <dsp:cNvSpPr/>
      </dsp:nvSpPr>
      <dsp:spPr>
        <a:xfrm>
          <a:off x="0" y="1715797"/>
          <a:ext cx="8447512" cy="407745"/>
        </a:xfrm>
        <a:prstGeom prst="roundRect">
          <a:avLst/>
        </a:prstGeom>
        <a:gradFill rotWithShape="0">
          <a:gsLst>
            <a:gs pos="0">
              <a:schemeClr val="accent1">
                <a:shade val="80000"/>
                <a:hueOff val="122498"/>
                <a:satOff val="-1757"/>
                <a:lumOff val="10246"/>
                <a:alphaOff val="0"/>
                <a:shade val="51000"/>
                <a:satMod val="130000"/>
              </a:schemeClr>
            </a:gs>
            <a:gs pos="80000">
              <a:schemeClr val="accent1">
                <a:shade val="80000"/>
                <a:hueOff val="122498"/>
                <a:satOff val="-1757"/>
                <a:lumOff val="10246"/>
                <a:alphaOff val="0"/>
                <a:shade val="93000"/>
                <a:satMod val="130000"/>
              </a:schemeClr>
            </a:gs>
            <a:gs pos="100000">
              <a:schemeClr val="accent1">
                <a:shade val="80000"/>
                <a:hueOff val="122498"/>
                <a:satOff val="-1757"/>
                <a:lumOff val="10246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Телефон</a:t>
          </a:r>
          <a:endParaRPr lang="ru-RU" sz="1700" kern="1200" dirty="0"/>
        </a:p>
      </dsp:txBody>
      <dsp:txXfrm>
        <a:off x="0" y="1715797"/>
        <a:ext cx="8447512" cy="407745"/>
      </dsp:txXfrm>
    </dsp:sp>
    <dsp:sp modelId="{58EFA1D9-C126-46A6-8B19-E07747F1EF2C}">
      <dsp:nvSpPr>
        <dsp:cNvPr id="0" name=""/>
        <dsp:cNvSpPr/>
      </dsp:nvSpPr>
      <dsp:spPr>
        <a:xfrm>
          <a:off x="0" y="2123542"/>
          <a:ext cx="8447512" cy="2815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8209" tIns="21590" rIns="120904" bIns="21590" numCol="1" spcCol="1270" anchor="t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300" kern="1200" dirty="0" smtClean="0"/>
            <a:t>(3843) 321-624</a:t>
          </a:r>
          <a:endParaRPr lang="ru-RU" sz="1300" kern="1200" dirty="0"/>
        </a:p>
      </dsp:txBody>
      <dsp:txXfrm>
        <a:off x="0" y="2123542"/>
        <a:ext cx="8447512" cy="281520"/>
      </dsp:txXfrm>
    </dsp:sp>
    <dsp:sp modelId="{F4853D67-0675-4B1C-8852-996BC5516FC1}">
      <dsp:nvSpPr>
        <dsp:cNvPr id="0" name=""/>
        <dsp:cNvSpPr/>
      </dsp:nvSpPr>
      <dsp:spPr>
        <a:xfrm>
          <a:off x="0" y="2405063"/>
          <a:ext cx="8447512" cy="407745"/>
        </a:xfrm>
        <a:prstGeom prst="roundRect">
          <a:avLst/>
        </a:prstGeom>
        <a:gradFill rotWithShape="0">
          <a:gsLst>
            <a:gs pos="0">
              <a:schemeClr val="accent1">
                <a:shade val="80000"/>
                <a:hueOff val="183747"/>
                <a:satOff val="-2635"/>
                <a:lumOff val="15369"/>
                <a:alphaOff val="0"/>
                <a:shade val="51000"/>
                <a:satMod val="130000"/>
              </a:schemeClr>
            </a:gs>
            <a:gs pos="80000">
              <a:schemeClr val="accent1">
                <a:shade val="80000"/>
                <a:hueOff val="183747"/>
                <a:satOff val="-2635"/>
                <a:lumOff val="15369"/>
                <a:alphaOff val="0"/>
                <a:shade val="93000"/>
                <a:satMod val="130000"/>
              </a:schemeClr>
            </a:gs>
            <a:gs pos="100000">
              <a:schemeClr val="accent1">
                <a:shade val="80000"/>
                <a:hueOff val="183747"/>
                <a:satOff val="-2635"/>
                <a:lumOff val="15369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Электронная почта</a:t>
          </a:r>
          <a:endParaRPr lang="ru-RU" sz="1700" kern="1200" dirty="0"/>
        </a:p>
      </dsp:txBody>
      <dsp:txXfrm>
        <a:off x="0" y="2405063"/>
        <a:ext cx="8447512" cy="407745"/>
      </dsp:txXfrm>
    </dsp:sp>
    <dsp:sp modelId="{C09D6071-3578-4D07-87D9-D8A9438DA82A}">
      <dsp:nvSpPr>
        <dsp:cNvPr id="0" name=""/>
        <dsp:cNvSpPr/>
      </dsp:nvSpPr>
      <dsp:spPr>
        <a:xfrm>
          <a:off x="0" y="2812808"/>
          <a:ext cx="8447512" cy="2815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8209" tIns="21590" rIns="120904" bIns="21590" numCol="1" spcCol="1270" anchor="t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300" kern="1200" dirty="0" smtClean="0"/>
            <a:t>main@finnkz.ru</a:t>
          </a:r>
          <a:endParaRPr lang="ru-RU" sz="1300" kern="1200" dirty="0"/>
        </a:p>
      </dsp:txBody>
      <dsp:txXfrm>
        <a:off x="0" y="2812808"/>
        <a:ext cx="8447512" cy="281520"/>
      </dsp:txXfrm>
    </dsp:sp>
    <dsp:sp modelId="{D7EBBDAE-6952-4ED6-868E-898406677E82}">
      <dsp:nvSpPr>
        <dsp:cNvPr id="0" name=""/>
        <dsp:cNvSpPr/>
      </dsp:nvSpPr>
      <dsp:spPr>
        <a:xfrm>
          <a:off x="0" y="3094327"/>
          <a:ext cx="8447512" cy="407745"/>
        </a:xfrm>
        <a:prstGeom prst="roundRect">
          <a:avLst/>
        </a:prstGeom>
        <a:gradFill rotWithShape="0">
          <a:gsLst>
            <a:gs pos="0">
              <a:schemeClr val="accent1">
                <a:shade val="80000"/>
                <a:hueOff val="244997"/>
                <a:satOff val="-3514"/>
                <a:lumOff val="20492"/>
                <a:alphaOff val="0"/>
                <a:shade val="51000"/>
                <a:satMod val="130000"/>
              </a:schemeClr>
            </a:gs>
            <a:gs pos="80000">
              <a:schemeClr val="accent1">
                <a:shade val="80000"/>
                <a:hueOff val="244997"/>
                <a:satOff val="-3514"/>
                <a:lumOff val="20492"/>
                <a:alphaOff val="0"/>
                <a:shade val="93000"/>
                <a:satMod val="130000"/>
              </a:schemeClr>
            </a:gs>
            <a:gs pos="100000">
              <a:schemeClr val="accent1">
                <a:shade val="80000"/>
                <a:hueOff val="244997"/>
                <a:satOff val="-3514"/>
                <a:lumOff val="20492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График работы финансового органа</a:t>
          </a:r>
          <a:endParaRPr lang="ru-RU" sz="1700" kern="1200" dirty="0"/>
        </a:p>
      </dsp:txBody>
      <dsp:txXfrm>
        <a:off x="0" y="3094327"/>
        <a:ext cx="8447512" cy="407745"/>
      </dsp:txXfrm>
    </dsp:sp>
    <dsp:sp modelId="{A4729887-D5DE-4085-99EE-604841CADD20}">
      <dsp:nvSpPr>
        <dsp:cNvPr id="0" name=""/>
        <dsp:cNvSpPr/>
      </dsp:nvSpPr>
      <dsp:spPr>
        <a:xfrm>
          <a:off x="0" y="3502072"/>
          <a:ext cx="8447512" cy="2815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8209" tIns="21590" rIns="120904" bIns="21590" numCol="1" spcCol="1270" anchor="t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300" kern="1200" dirty="0" smtClean="0"/>
            <a:t>Понедельник – пятница с 8:30 до 17:30; обед 12:00 – 13:00</a:t>
          </a:r>
          <a:endParaRPr lang="ru-RU" sz="1300" kern="1200" dirty="0"/>
        </a:p>
      </dsp:txBody>
      <dsp:txXfrm>
        <a:off x="0" y="3502072"/>
        <a:ext cx="8447512" cy="281520"/>
      </dsp:txXfrm>
    </dsp:sp>
    <dsp:sp modelId="{DBEADC75-11B5-423E-8ABA-CDF0BA994BCE}">
      <dsp:nvSpPr>
        <dsp:cNvPr id="0" name=""/>
        <dsp:cNvSpPr/>
      </dsp:nvSpPr>
      <dsp:spPr>
        <a:xfrm>
          <a:off x="0" y="3783593"/>
          <a:ext cx="8447512" cy="407745"/>
        </a:xfrm>
        <a:prstGeom prst="roundRect">
          <a:avLst/>
        </a:prstGeom>
        <a:gradFill rotWithShape="0">
          <a:gsLst>
            <a:gs pos="0">
              <a:schemeClr val="accent1">
                <a:shade val="80000"/>
                <a:hueOff val="306246"/>
                <a:satOff val="-4392"/>
                <a:lumOff val="25615"/>
                <a:alphaOff val="0"/>
                <a:shade val="51000"/>
                <a:satMod val="130000"/>
              </a:schemeClr>
            </a:gs>
            <a:gs pos="80000">
              <a:schemeClr val="accent1">
                <a:shade val="80000"/>
                <a:hueOff val="306246"/>
                <a:satOff val="-4392"/>
                <a:lumOff val="25615"/>
                <a:alphaOff val="0"/>
                <a:shade val="93000"/>
                <a:satMod val="130000"/>
              </a:schemeClr>
            </a:gs>
            <a:gs pos="100000">
              <a:schemeClr val="accent1">
                <a:shade val="80000"/>
                <a:hueOff val="306246"/>
                <a:satOff val="-4392"/>
                <a:lumOff val="25615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График личного приёма граждан начальником финансового управления г. Новокузнецка</a:t>
          </a:r>
          <a:endParaRPr lang="ru-RU" sz="1700" kern="1200" dirty="0"/>
        </a:p>
      </dsp:txBody>
      <dsp:txXfrm>
        <a:off x="0" y="3783593"/>
        <a:ext cx="8447512" cy="407745"/>
      </dsp:txXfrm>
    </dsp:sp>
    <dsp:sp modelId="{49BA2E58-0223-48F9-9DFD-93735610914A}">
      <dsp:nvSpPr>
        <dsp:cNvPr id="0" name=""/>
        <dsp:cNvSpPr/>
      </dsp:nvSpPr>
      <dsp:spPr>
        <a:xfrm>
          <a:off x="0" y="4191338"/>
          <a:ext cx="8447512" cy="2815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8209" tIns="21590" rIns="120904" bIns="21590" numCol="1" spcCol="1270" anchor="t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300" kern="1200" dirty="0" smtClean="0"/>
            <a:t>Ежедневно в рабочее время</a:t>
          </a:r>
          <a:endParaRPr lang="ru-RU" sz="1300" kern="1200" dirty="0"/>
        </a:p>
      </dsp:txBody>
      <dsp:txXfrm>
        <a:off x="0" y="4191338"/>
        <a:ext cx="8447512" cy="28152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8">
  <dgm:title val=""/>
  <dgm:desc val=""/>
  <dgm:catLst>
    <dgm:cat type="cycle" pri="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horzAlign" val="ctr"/>
      <dgm:param type="vertAlign" val="mid"/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"/>
          <dgm:constr type="t" for="ch" forName="dummy1a" refType="h" fact="0.08"/>
          <dgm:constr type="l" for="ch" forName="dummy1b" refType="w" fact="0.5"/>
          <dgm:constr type="t" for="ch" forName="dummy1b" refType="h" fact="0.08"/>
          <dgm:constr type="l" for="ch" forName="wedge1Tx" refType="w" fact="0.22"/>
          <dgm:constr type="t" for="ch" forName="wedge1Tx" refType="h" fact="0.22"/>
          <dgm:constr type="w" for="ch" forName="wedge1Tx" refType="w" fact="0.56"/>
          <dgm:constr type="h" for="ch" forName="wedge1Tx" refType="h" fact="0.56"/>
          <dgm:constr type="h" for="ch" forName="arrowWedge1single" refType="w" fact="0.08"/>
          <dgm:constr type="diam" for="ch" forName="arrowWedge1single" refType="w" fact="0.84"/>
          <dgm:constr type="l" for="ch" forName="arrowWedge1single" refType="w" fact="0.5"/>
          <dgm:constr type="t" for="ch" forName="arrowWedge1single" refType="w" fact="0.5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2"/>
          <dgm:constr type="t" for="ch" forName="dummy1a" refType="h" fact="0.08"/>
          <dgm:constr type="l" for="ch" forName="dummy1b" refType="w" fact="0.52"/>
          <dgm:constr type="t" for="ch" forName="dummy1b" refType="h" fact="0.92"/>
          <dgm:constr type="l" for="ch" forName="wedge1Tx" refType="w" fact="0.559"/>
          <dgm:constr type="t" for="ch" forName="wedge1Tx" refType="h" fact="0.3"/>
          <dgm:constr type="w" for="ch" forName="wedge1Tx" refType="w" fact="0.3"/>
          <dgm:constr type="h" for="ch" forName="wedge1Tx" refType="h" fact="0.4"/>
          <dgm:constr type="l" for="ch" forName="wedge2" refType="w" fact="0.06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48"/>
          <dgm:constr type="t" for="ch" forName="dummy2a" refType="h" fact="0.92"/>
          <dgm:constr type="l" for="ch" forName="dummy2b" refType="w" fact="0.48"/>
          <dgm:constr type="t" for="ch" forName="dummy2b" refType="h" fact="0.08"/>
          <dgm:constr type="r" for="ch" forName="wedge2Tx" refType="w" fact="0.441"/>
          <dgm:constr type="t" for="ch" forName="wedge2Tx" refType="h" fact="0.3"/>
          <dgm:constr type="w" for="ch" forName="wedge2Tx" refType="w" fact="0.3"/>
          <dgm:constr type="h" for="ch" forName="wedge2Tx" refType="h" fact="0.4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primFontSz" for="ch" ptType="node" op="equ"/>
        </dgm:constrLst>
      </dgm:if>
      <dgm:if name="Name3" axis="ch" ptType="node" func="cnt" op="equ" val="3">
        <dgm:constrLst>
          <dgm:constr type="l" for="ch" forName="wedge1" refType="w" fact="0.0973"/>
          <dgm:constr type="t" for="ch" forName="wedge1" refType="w" fact="0.07"/>
          <dgm:constr type="w" for="ch" forName="wedge1" refType="w" fact="0.84"/>
          <dgm:constr type="h" for="ch" forName="wedge1" refType="h" fact="0.84"/>
          <dgm:constr type="l" for="ch" forName="dummy1a" refType="w" fact="0.5173"/>
          <dgm:constr type="t" for="ch" forName="dummy1a" refType="h" fact="0.07"/>
          <dgm:constr type="l" for="ch" forName="dummy1b" refType="w" fact="0.8811"/>
          <dgm:constr type="t" for="ch" forName="dummy1b" refType="h" fact="0.7"/>
          <dgm:constr type="l" for="ch" forName="wedge1Tx" refType="w" fact="0.54"/>
          <dgm:constr type="t" for="ch" forName="wedge1Tx" refType="h" fact="0.248"/>
          <dgm:constr type="w" for="ch" forName="wedge1Tx" refType="w" fact="0.3"/>
          <dgm:constr type="h" for="ch" forName="wedge1Tx" refType="h" fact="0.25"/>
          <dgm:constr type="l" for="ch" forName="wedge2" refType="w" fact="0.08"/>
          <dgm:constr type="t" for="ch" forName="wedge2" refType="w" fact="0.1"/>
          <dgm:constr type="w" for="ch" forName="wedge2" refType="w" fact="0.84"/>
          <dgm:constr type="h" for="ch" forName="wedge2" refType="h" fact="0.84"/>
          <dgm:constr type="l" for="ch" forName="dummy2a" refType="w" fact="0.8637"/>
          <dgm:constr type="t" for="ch" forName="dummy2a" refType="h" fact="0.73"/>
          <dgm:constr type="l" for="ch" forName="dummy2b" refType="w" fact="0.1363"/>
          <dgm:constr type="t" for="ch" forName="dummy2b" refType="h" fact="0.73"/>
          <dgm:constr type="l" for="ch" forName="wedge2Tx" refType="w" fact="0.28"/>
          <dgm:constr type="t" for="ch" forName="wedge2Tx" refType="h" fact="0.645"/>
          <dgm:constr type="w" for="ch" forName="wedge2Tx" refType="w" fact="0.45"/>
          <dgm:constr type="h" for="ch" forName="wedge2Tx" refType="h" fact="0.22"/>
          <dgm:constr type="l" for="ch" forName="wedge3" refType="w" fact="0.0627"/>
          <dgm:constr type="t" for="ch" forName="wedge3" refType="w" fact="0.07"/>
          <dgm:constr type="w" for="ch" forName="wedge3" refType="w" fact="0.84"/>
          <dgm:constr type="h" for="ch" forName="wedge3" refType="h" fact="0.84"/>
          <dgm:constr type="l" for="ch" forName="dummy3a" refType="w" fact="0.1189"/>
          <dgm:constr type="t" for="ch" forName="dummy3a" refType="h" fact="0.7"/>
          <dgm:constr type="l" for="ch" forName="dummy3b" refType="w" fact="0.4827"/>
          <dgm:constr type="t" for="ch" forName="dummy3b" refType="h" fact="0.07"/>
          <dgm:constr type="r" for="ch" forName="wedge3Tx" refType="w" fact="0.46"/>
          <dgm:constr type="t" for="ch" forName="wedge3Tx" refType="h" fact="0.248"/>
          <dgm:constr type="w" for="ch" forName="wedge3Tx" refType="w" fact="0.3"/>
          <dgm:constr type="h" for="ch" forName="wedge3Tx" refType="h" fact="0.25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primFontSz" for="ch" ptType="node" op="equ"/>
        </dgm:constrLst>
      </dgm:if>
      <dgm:if name="Name4" axis="ch" ptType="node" func="cnt" op="equ" val="4">
        <dgm:constrLst>
          <dgm:constr type="l" for="ch" forName="wedge1" refType="w" fact="0.0941"/>
          <dgm:constr type="t" for="ch" forName="wedge1" refType="w" fact="0.0659"/>
          <dgm:constr type="w" for="ch" forName="wedge1" refType="w" fact="0.84"/>
          <dgm:constr type="h" for="ch" forName="wedge1" refType="h" fact="0.84"/>
          <dgm:constr type="l" for="ch" forName="dummy1a" refType="w" fact="0.5141"/>
          <dgm:constr type="t" for="ch" forName="dummy1a" refType="h" fact="0.0659"/>
          <dgm:constr type="l" for="ch" forName="dummy1b" refType="w" fact="0.9341"/>
          <dgm:constr type="t" for="ch" forName="dummy1b" refType="h" fact="0.4859"/>
          <dgm:constr type="l" for="ch" forName="wedge1Tx" refType="w" fact="0.54"/>
          <dgm:constr type="t" for="ch" forName="wedge1Tx" refType="h" fact="0.24"/>
          <dgm:constr type="w" for="ch" forName="wedge1Tx" refType="w" fact="0.31"/>
          <dgm:constr type="h" for="ch" forName="wedge1Tx" refType="h" fact="0.23"/>
          <dgm:constr type="l" for="ch" forName="wedge2" refType="w" fact="0.0941"/>
          <dgm:constr type="t" for="ch" forName="wedge2" refType="w" fact="0.0941"/>
          <dgm:constr type="w" for="ch" forName="wedge2" refType="w" fact="0.84"/>
          <dgm:constr type="h" for="ch" forName="wedge2" refType="h" fact="0.84"/>
          <dgm:constr type="l" for="ch" forName="dummy2a" refType="w" fact="0.9341"/>
          <dgm:constr type="t" for="ch" forName="dummy2a" refType="h" fact="0.5141"/>
          <dgm:constr type="l" for="ch" forName="dummy2b" refType="w" fact="0.5141"/>
          <dgm:constr type="t" for="ch" forName="dummy2b" refType="h" fact="0.9341"/>
          <dgm:constr type="l" for="ch" forName="wedge2Tx" refType="w" fact="0.54"/>
          <dgm:constr type="t" for="ch" forName="wedge2Tx" refType="h" fact="0.53"/>
          <dgm:constr type="w" for="ch" forName="wedge2Tx" refType="w" fact="0.31"/>
          <dgm:constr type="h" for="ch" forName="wedge2Tx" refType="h" fact="0.23"/>
          <dgm:constr type="l" for="ch" forName="wedge3" refType="w" fact="0.0659"/>
          <dgm:constr type="t" for="ch" forName="wedge3" refType="w" fact="0.0941"/>
          <dgm:constr type="w" for="ch" forName="wedge3" refType="w" fact="0.84"/>
          <dgm:constr type="h" for="ch" forName="wedge3" refType="h" fact="0.84"/>
          <dgm:constr type="l" for="ch" forName="dummy3a" refType="w" fact="0.4859"/>
          <dgm:constr type="t" for="ch" forName="dummy3a" refType="h" fact="0.9341"/>
          <dgm:constr type="l" for="ch" forName="dummy3b" refType="w" fact="0.0659"/>
          <dgm:constr type="t" for="ch" forName="dummy3b" refType="h" fact="0.5141"/>
          <dgm:constr type="r" for="ch" forName="wedge3Tx" refType="w" fact="0.46"/>
          <dgm:constr type="t" for="ch" forName="wedge3Tx" refType="h" fact="0.53"/>
          <dgm:constr type="w" for="ch" forName="wedge3Tx" refType="w" fact="0.31"/>
          <dgm:constr type="h" for="ch" forName="wedge3Tx" refType="h" fact="0.23"/>
          <dgm:constr type="l" for="ch" forName="wedge4" refType="w" fact="0.0659"/>
          <dgm:constr type="t" for="ch" forName="wedge4" refType="h" fact="0.0659"/>
          <dgm:constr type="w" for="ch" forName="wedge4" refType="w" fact="0.84"/>
          <dgm:constr type="h" for="ch" forName="wedge4" refType="h" fact="0.84"/>
          <dgm:constr type="l" for="ch" forName="dummy4a" refType="w" fact="0.0659"/>
          <dgm:constr type="t" for="ch" forName="dummy4a" refType="h" fact="0.4859"/>
          <dgm:constr type="l" for="ch" forName="dummy4b" refType="w" fact="0.4859"/>
          <dgm:constr type="t" for="ch" forName="dummy4b" refType="h" fact="0.0659"/>
          <dgm:constr type="r" for="ch" forName="wedge4Tx" refType="w" fact="0.46"/>
          <dgm:constr type="t" for="ch" forName="wedge4Tx" refType="h" fact="0.24"/>
          <dgm:constr type="w" for="ch" forName="wedge4Tx" refType="w" fact="0.31"/>
          <dgm:constr type="h" for="ch" forName="wedge4Tx" refType="h" fact="0.23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primFontSz" for="ch" ptType="node" op="equ"/>
        </dgm:constrLst>
      </dgm:if>
      <dgm:if name="Name5" axis="ch" ptType="node" func="cnt" op="equ" val="5">
        <dgm:constrLst>
          <dgm:constr type="l" for="ch" forName="wedge1" refType="w" fact="0.0918"/>
          <dgm:constr type="t" for="ch" forName="wedge1" refType="w" fact="0.0638"/>
          <dgm:constr type="w" for="ch" forName="wedge1" refType="w" fact="0.84"/>
          <dgm:constr type="h" for="ch" forName="wedge1" refType="h" fact="0.84"/>
          <dgm:constr type="l" for="ch" forName="dummy1a" refType="w" fact="0.5118"/>
          <dgm:constr type="t" for="ch" forName="dummy1a" refType="h" fact="0.0638"/>
          <dgm:constr type="l" for="ch" forName="dummy1b" refType="w" fact="0.9112"/>
          <dgm:constr type="t" for="ch" forName="dummy1b" refType="h" fact="0.354"/>
          <dgm:constr type="l" for="ch" forName="wedge1Tx" refType="w" fact="0.53"/>
          <dgm:constr type="t" for="ch" forName="wedge1Tx" refType="h" fact="0.205"/>
          <dgm:constr type="w" for="ch" forName="wedge1Tx" refType="w" fact="0.27"/>
          <dgm:constr type="h" for="ch" forName="wedge1Tx" refType="h" fact="0.18"/>
          <dgm:constr type="l" for="ch" forName="wedge2" refType="w" fact="0.099"/>
          <dgm:constr type="t" for="ch" forName="wedge2" refType="w" fact="0.0862"/>
          <dgm:constr type="w" for="ch" forName="wedge2" refType="w" fact="0.84"/>
          <dgm:constr type="h" for="ch" forName="wedge2" refType="h" fact="0.84"/>
          <dgm:constr type="l" for="ch" forName="dummy2a" refType="w" fact="0.9185"/>
          <dgm:constr type="t" for="ch" forName="dummy2a" refType="h" fact="0.3764"/>
          <dgm:constr type="l" for="ch" forName="dummy2b" refType="w" fact="0.7659"/>
          <dgm:constr type="t" for="ch" forName="dummy2b" refType="h" fact="0.846"/>
          <dgm:constr type="l" for="ch" forName="wedge2Tx" refType="w" fact="0.64"/>
          <dgm:constr type="t" for="ch" forName="wedge2Tx" refType="h" fact="0.47"/>
          <dgm:constr type="w" for="ch" forName="wedge2Tx" refType="w" fact="0.25"/>
          <dgm:constr type="h" for="ch" forName="wedge2Tx" refType="h" fact="0.2"/>
          <dgm:constr type="l" for="ch" forName="wedge3" refType="w" fact="0.08"/>
          <dgm:constr type="t" for="ch" forName="wedge3" refType="w" fact="0.1"/>
          <dgm:constr type="w" for="ch" forName="wedge3" refType="w" fact="0.84"/>
          <dgm:constr type="h" for="ch" forName="wedge3" refType="h" fact="0.84"/>
          <dgm:constr type="l" for="ch" forName="dummy3a" refType="w" fact="0.7469"/>
          <dgm:constr type="t" for="ch" forName="dummy3a" refType="h" fact="0.8598"/>
          <dgm:constr type="l" for="ch" forName="dummy3b" refType="w" fact="0.2531"/>
          <dgm:constr type="t" for="ch" forName="dummy3b" refType="h" fact="0.8598"/>
          <dgm:constr type="l" for="ch" forName="wedge3Tx" refType="w" fact="0.38"/>
          <dgm:constr type="t" for="ch" forName="wedge3Tx" refType="h" fact="0.69"/>
          <dgm:constr type="w" for="ch" forName="wedge3Tx" refType="w" fact="0.24"/>
          <dgm:constr type="h" for="ch" forName="wedge3Tx" refType="h" fact="0.22"/>
          <dgm:constr type="l" for="ch" forName="wedge4" refType="w" fact="0.061"/>
          <dgm:constr type="t" for="ch" forName="wedge4" refType="h" fact="0.0862"/>
          <dgm:constr type="w" for="ch" forName="wedge4" refType="w" fact="0.84"/>
          <dgm:constr type="h" for="ch" forName="wedge4" refType="h" fact="0.84"/>
          <dgm:constr type="l" for="ch" forName="dummy4a" refType="w" fact="0.2341"/>
          <dgm:constr type="t" for="ch" forName="dummy4a" refType="h" fact="0.846"/>
          <dgm:constr type="l" for="ch" forName="dummy4b" refType="w" fact="0.0815"/>
          <dgm:constr type="t" for="ch" forName="dummy4b" refType="h" fact="0.3764"/>
          <dgm:constr type="r" for="ch" forName="wedge4Tx" refType="w" fact="0.36"/>
          <dgm:constr type="t" for="ch" forName="wedge4Tx" refType="h" fact="0.47"/>
          <dgm:constr type="w" for="ch" forName="wedge4Tx" refType="w" fact="0.25"/>
          <dgm:constr type="h" for="ch" forName="wedge4Tx" refType="h" fact="0.2"/>
          <dgm:constr type="l" for="ch" forName="wedge5" refType="w" fact="0.0682"/>
          <dgm:constr type="t" for="ch" forName="wedge5" refType="h" fact="0.0638"/>
          <dgm:constr type="w" for="ch" forName="wedge5" refType="w" fact="0.84"/>
          <dgm:constr type="h" for="ch" forName="wedge5" refType="h" fact="0.84"/>
          <dgm:constr type="l" for="ch" forName="dummy5a" refType="w" fact="0.0888"/>
          <dgm:constr type="t" for="ch" forName="dummy5a" refType="h" fact="0.354"/>
          <dgm:constr type="l" for="ch" forName="dummy5b" refType="w" fact="0.4882"/>
          <dgm:constr type="t" for="ch" forName="dummy5b" refType="h" fact="0.0638"/>
          <dgm:constr type="r" for="ch" forName="wedge5Tx" refType="w" fact="0.47"/>
          <dgm:constr type="t" for="ch" forName="wedge5Tx" refType="h" fact="0.205"/>
          <dgm:constr type="w" for="ch" forName="wedge5Tx" refType="w" fact="0.27"/>
          <dgm:constr type="h" for="ch" forName="wedge5Tx" refType="h" fact="0.18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primFontSz" for="ch" ptType="node" op="equ"/>
        </dgm:constrLst>
      </dgm:if>
      <dgm:if name="Name6" axis="ch" ptType="node" func="cnt" op="equ" val="6">
        <dgm:constrLst>
          <dgm:constr type="l" for="ch" forName="wedge1" refType="w" fact="0.09"/>
          <dgm:constr type="t" for="ch" forName="wedge1" refType="w" fact="0.0627"/>
          <dgm:constr type="w" for="ch" forName="wedge1" refType="w" fact="0.84"/>
          <dgm:constr type="h" for="ch" forName="wedge1" refType="h" fact="0.84"/>
          <dgm:constr type="l" for="ch" forName="dummy1a" refType="w" fact="0.51"/>
          <dgm:constr type="t" for="ch" forName="dummy1a" refType="h" fact="0.0627"/>
          <dgm:constr type="l" for="ch" forName="dummy1b" refType="w" fact="0.8737"/>
          <dgm:constr type="t" for="ch" forName="dummy1b" refType="h" fact="0.2727"/>
          <dgm:constr type="l" for="ch" forName="wedge1Tx" refType="w" fact="0.53"/>
          <dgm:constr type="t" for="ch" forName="wedge1Tx" refType="h" fact="0.17"/>
          <dgm:constr type="w" for="ch" forName="wedge1Tx" refType="w" fact="0.22"/>
          <dgm:constr type="h" for="ch" forName="wedge1Tx" refType="h" fact="0.17"/>
          <dgm:constr type="l" for="ch" forName="wedge2" refType="w" fact="0.1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8837"/>
          <dgm:constr type="t" for="ch" forName="dummy2a" refType="h" fact="0.29"/>
          <dgm:constr type="l" for="ch" forName="dummy2b" refType="w" fact="0.8837"/>
          <dgm:constr type="t" for="ch" forName="dummy2b" refType="h" fact="0.71"/>
          <dgm:constr type="l" for="ch" forName="wedge2Tx" refType="w" fact="0.67"/>
          <dgm:constr type="t" for="ch" forName="wedge2Tx" refType="h" fact="0.42"/>
          <dgm:constr type="w" for="ch" forName="wedge2Tx" refType="w" fact="0.23"/>
          <dgm:constr type="h" for="ch" forName="wedge2Tx" refType="h" fact="0.165"/>
          <dgm:constr type="l" for="ch" forName="wedge3" refType="w" fact="0.09"/>
          <dgm:constr type="t" for="ch" forName="wedge3" refType="w" fact="0.0973"/>
          <dgm:constr type="w" for="ch" forName="wedge3" refType="w" fact="0.84"/>
          <dgm:constr type="h" for="ch" forName="wedge3" refType="h" fact="0.84"/>
          <dgm:constr type="l" for="ch" forName="dummy3a" refType="w" fact="0.8737"/>
          <dgm:constr type="t" for="ch" forName="dummy3a" refType="h" fact="0.7273"/>
          <dgm:constr type="l" for="ch" forName="dummy3b" refType="w" fact="0.51"/>
          <dgm:constr type="t" for="ch" forName="dummy3b" refType="h" fact="0.9373"/>
          <dgm:constr type="l" for="ch" forName="wedge3Tx" refType="w" fact="0.53"/>
          <dgm:constr type="t" for="ch" forName="wedge3Tx" refType="h" fact="0.665"/>
          <dgm:constr type="w" for="ch" forName="wedge3Tx" refType="w" fact="0.22"/>
          <dgm:constr type="h" for="ch" forName="wedge3Tx" refType="h" fact="0.17"/>
          <dgm:constr type="l" for="ch" forName="wedge4" refType="w" fact="0.07"/>
          <dgm:constr type="t" for="ch" forName="wedge4" refType="h" fact="0.0973"/>
          <dgm:constr type="w" for="ch" forName="wedge4" refType="w" fact="0.84"/>
          <dgm:constr type="h" for="ch" forName="wedge4" refType="h" fact="0.84"/>
          <dgm:constr type="l" for="ch" forName="dummy4a" refType="w" fact="0.49"/>
          <dgm:constr type="t" for="ch" forName="dummy4a" refType="h" fact="0.9373"/>
          <dgm:constr type="l" for="ch" forName="dummy4b" refType="w" fact="0.1263"/>
          <dgm:constr type="t" for="ch" forName="dummy4b" refType="h" fact="0.7273"/>
          <dgm:constr type="r" for="ch" forName="wedge4Tx" refType="w" fact="0.47"/>
          <dgm:constr type="t" for="ch" forName="wedge4Tx" refType="h" fact="0.665"/>
          <dgm:constr type="w" for="ch" forName="wedge4Tx" refType="w" fact="0.22"/>
          <dgm:constr type="h" for="ch" forName="wedge4Tx" refType="h" fact="0.17"/>
          <dgm:constr type="l" for="ch" forName="wedge5" refType="w" fact="0.06"/>
          <dgm:constr type="t" for="ch" forName="wedge5" refType="h" fact="0.08"/>
          <dgm:constr type="w" for="ch" forName="wedge5" refType="w" fact="0.84"/>
          <dgm:constr type="h" for="ch" forName="wedge5" refType="h" fact="0.84"/>
          <dgm:constr type="l" for="ch" forName="dummy5a" refType="w" fact="0.1163"/>
          <dgm:constr type="t" for="ch" forName="dummy5a" refType="h" fact="0.71"/>
          <dgm:constr type="l" for="ch" forName="dummy5b" refType="w" fact="0.1163"/>
          <dgm:constr type="t" for="ch" forName="dummy5b" refType="h" fact="0.29"/>
          <dgm:constr type="r" for="ch" forName="wedge5Tx" refType="w" fact="0.33"/>
          <dgm:constr type="t" for="ch" forName="wedge5Tx" refType="h" fact="0.42"/>
          <dgm:constr type="w" for="ch" forName="wedge5Tx" refType="w" fact="0.23"/>
          <dgm:constr type="h" for="ch" forName="wedge5Tx" refType="h" fact="0.165"/>
          <dgm:constr type="l" for="ch" forName="wedge6" refType="w" fact="0.07"/>
          <dgm:constr type="t" for="ch" forName="wedge6" refType="h" fact="0.0627"/>
          <dgm:constr type="w" for="ch" forName="wedge6" refType="w" fact="0.84"/>
          <dgm:constr type="h" for="ch" forName="wedge6" refType="h" fact="0.84"/>
          <dgm:constr type="l" for="ch" forName="dummy6a" refType="w" fact="0.1263"/>
          <dgm:constr type="t" for="ch" forName="dummy6a" refType="h" fact="0.2727"/>
          <dgm:constr type="l" for="ch" forName="dummy6b" refType="w" fact="0.49"/>
          <dgm:constr type="t" for="ch" forName="dummy6b" refType="h" fact="0.0627"/>
          <dgm:constr type="r" for="ch" forName="wedge6Tx" refType="w" fact="0.47"/>
          <dgm:constr type="t" for="ch" forName="wedge6Tx" refType="h" fact="0.17"/>
          <dgm:constr type="w" for="ch" forName="wedge6Tx" refType="w" fact="0.22"/>
          <dgm:constr type="h" for="ch" forName="wedge6Tx" refType="h" fact="0.17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primFontSz" for="ch" ptType="node" op="equ"/>
        </dgm:constrLst>
      </dgm:if>
      <dgm:else name="Name7">
        <dgm:constrLst>
          <dgm:constr type="l" for="ch" forName="wedge1" refType="w" fact="0.0887"/>
          <dgm:constr type="t" for="ch" forName="wedge1" refType="w" fact="0.062"/>
          <dgm:constr type="w" for="ch" forName="wedge1" refType="w" fact="0.84"/>
          <dgm:constr type="h" for="ch" forName="wedge1" refType="h" fact="0.84"/>
          <dgm:constr type="l" for="ch" forName="dummy1a" refType="w" fact="0.5087"/>
          <dgm:constr type="t" for="ch" forName="dummy1a" refType="h" fact="0.062"/>
          <dgm:constr type="l" for="ch" forName="dummy1b" refType="w" fact="0.837"/>
          <dgm:constr type="t" for="ch" forName="dummy1b" refType="h" fact="0.2201"/>
          <dgm:constr type="l" for="ch" forName="wedge1Tx" refType="w" fact="0.53"/>
          <dgm:constr type="t" for="ch" forName="wedge1Tx" refType="h" fact="0.14"/>
          <dgm:constr type="w" for="ch" forName="wedge1Tx" refType="w" fact="0.2"/>
          <dgm:constr type="h" for="ch" forName="wedge1Tx" refType="h" fact="0.16"/>
          <dgm:constr type="l" for="ch" forName="wedge2" refType="w" fact="0.0995"/>
          <dgm:constr type="t" for="ch" forName="wedge2" refType="w" fact="0.0755"/>
          <dgm:constr type="w" for="ch" forName="wedge2" refType="w" fact="0.84"/>
          <dgm:constr type="h" for="ch" forName="wedge2" refType="h" fact="0.84"/>
          <dgm:constr type="l" for="ch" forName="dummy2a" refType="w" fact="0.8479"/>
          <dgm:constr type="t" for="ch" forName="dummy2a" refType="h" fact="0.2337"/>
          <dgm:constr type="l" for="ch" forName="dummy2b" refType="w" fact="0.929"/>
          <dgm:constr type="t" for="ch" forName="dummy2b" refType="h" fact="0.589"/>
          <dgm:constr type="l" for="ch" forName="wedge2Tx" refType="w" fact="0.67"/>
          <dgm:constr type="t" for="ch" forName="wedge2Tx" refType="h" fact="0.38"/>
          <dgm:constr type="w" for="ch" forName="wedge2Tx" refType="w" fact="0.23"/>
          <dgm:constr type="h" for="ch" forName="wedge2Tx" refType="h" fact="0.14"/>
          <dgm:constr type="l" for="ch" forName="wedge3" refType="w" fact="0.0956"/>
          <dgm:constr type="t" for="ch" forName="wedge3" refType="w" fact="0.0925"/>
          <dgm:constr type="w" for="ch" forName="wedge3" refType="w" fact="0.84"/>
          <dgm:constr type="h" for="ch" forName="wedge3" refType="h" fact="0.84"/>
          <dgm:constr type="l" for="ch" forName="dummy3a" refType="w" fact="0.9251"/>
          <dgm:constr type="t" for="ch" forName="dummy3a" refType="h" fact="0.6059"/>
          <dgm:constr type="l" for="ch" forName="dummy3b" refType="w" fact="0.6979"/>
          <dgm:constr type="t" for="ch" forName="dummy3b" refType="h" fact="0.8909"/>
          <dgm:constr type="l" for="ch" forName="wedge3Tx" refType="w" fact="0.635"/>
          <dgm:constr type="t" for="ch" forName="wedge3Tx" refType="h" fact="0.59"/>
          <dgm:constr type="w" for="ch" forName="wedge3Tx" refType="w" fact="0.2"/>
          <dgm:constr type="h" for="ch" forName="wedge3Tx" refType="h" fact="0.155"/>
          <dgm:constr type="l" for="ch" forName="wedge4" refType="w" fact="0.08"/>
          <dgm:constr type="t" for="ch" forName="wedge4" refType="h" fact="0.1"/>
          <dgm:constr type="w" for="ch" forName="wedge4" refType="w" fact="0.84"/>
          <dgm:constr type="h" for="ch" forName="wedge4" refType="h" fact="0.84"/>
          <dgm:constr type="l" for="ch" forName="dummy4a" refType="w" fact="0.6822"/>
          <dgm:constr type="t" for="ch" forName="dummy4a" refType="h" fact="0.8984"/>
          <dgm:constr type="l" for="ch" forName="dummy4b" refType="w" fact="0.3178"/>
          <dgm:constr type="t" for="ch" forName="dummy4b" refType="h" fact="0.8984"/>
          <dgm:constr type="l" for="ch" forName="wedge4Tx" refType="w" fact="0.4025"/>
          <dgm:constr type="t" for="ch" forName="wedge4Tx" refType="h" fact="0.76"/>
          <dgm:constr type="w" for="ch" forName="wedge4Tx" refType="w" fact="0.195"/>
          <dgm:constr type="h" for="ch" forName="wedge4Tx" refType="h" fact="0.14"/>
          <dgm:constr type="l" for="ch" forName="wedge5" refType="w" fact="0.0644"/>
          <dgm:constr type="t" for="ch" forName="wedge5" refType="h" fact="0.0925"/>
          <dgm:constr type="w" for="ch" forName="wedge5" refType="w" fact="0.84"/>
          <dgm:constr type="h" for="ch" forName="wedge5" refType="h" fact="0.84"/>
          <dgm:constr type="l" for="ch" forName="dummy5a" refType="w" fact="0.3021"/>
          <dgm:constr type="t" for="ch" forName="dummy5a" refType="h" fact="0.8909"/>
          <dgm:constr type="l" for="ch" forName="dummy5b" refType="w" fact="0.0749"/>
          <dgm:constr type="t" for="ch" forName="dummy5b" refType="h" fact="0.6059"/>
          <dgm:constr type="r" for="ch" forName="wedge5Tx" refType="w" fact="0.365"/>
          <dgm:constr type="t" for="ch" forName="wedge5Tx" refType="h" fact="0.59"/>
          <dgm:constr type="w" for="ch" forName="wedge5Tx" refType="w" fact="0.2"/>
          <dgm:constr type="h" for="ch" forName="wedge5Tx" refType="h" fact="0.155"/>
          <dgm:constr type="l" for="ch" forName="wedge6" refType="w" fact="0.0605"/>
          <dgm:constr type="t" for="ch" forName="wedge6" refType="h" fact="0.0755"/>
          <dgm:constr type="w" for="ch" forName="wedge6" refType="w" fact="0.84"/>
          <dgm:constr type="h" for="ch" forName="wedge6" refType="h" fact="0.84"/>
          <dgm:constr type="l" for="ch" forName="dummy6a" refType="w" fact="0.071"/>
          <dgm:constr type="t" for="ch" forName="dummy6a" refType="h" fact="0.589"/>
          <dgm:constr type="l" for="ch" forName="dummy6b" refType="w" fact="0.1521"/>
          <dgm:constr type="t" for="ch" forName="dummy6b" refType="h" fact="0.2337"/>
          <dgm:constr type="r" for="ch" forName="wedge6Tx" refType="w" fact="0.33"/>
          <dgm:constr type="t" for="ch" forName="wedge6Tx" refType="h" fact="0.38"/>
          <dgm:constr type="w" for="ch" forName="wedge6Tx" refType="w" fact="0.23"/>
          <dgm:constr type="h" for="ch" forName="wedge6Tx" refType="h" fact="0.14"/>
          <dgm:constr type="l" for="ch" forName="wedge7" refType="w" fact="0.0713"/>
          <dgm:constr type="t" for="ch" forName="wedge7" refType="h" fact="0.062"/>
          <dgm:constr type="w" for="ch" forName="wedge7" refType="w" fact="0.84"/>
          <dgm:constr type="h" for="ch" forName="wedge7" refType="h" fact="0.84"/>
          <dgm:constr type="l" for="ch" forName="dummy7a" refType="w" fact="0.163"/>
          <dgm:constr type="t" for="ch" forName="dummy7a" refType="h" fact="0.2201"/>
          <dgm:constr type="l" for="ch" forName="dummy7b" refType="w" fact="0.4913"/>
          <dgm:constr type="t" for="ch" forName="dummy7b" refType="h" fact="0.062"/>
          <dgm:constr type="r" for="ch" forName="wedge7Tx" refType="w" fact="0.47"/>
          <dgm:constr type="t" for="ch" forName="wedge7Tx" refType="h" fact="0.14"/>
          <dgm:constr type="w" for="ch" forName="wedge7Tx" refType="w" fact="0.2"/>
          <dgm:constr type="h" for="ch" forName="wedge7Tx" refType="h" fact="0.16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h" for="ch" forName="arrowWedge7" refType="w" fact="0.08"/>
          <dgm:constr type="diam" for="ch" forName="arrowWedge7" refType="w" fact="0.84"/>
          <dgm:constr type="l" for="ch" forName="arrowWedge7" refType="w" fact="0.5"/>
          <dgm:constr type="t" for="ch" forName="arrowWedge7" refType="w" fact="0.5"/>
          <dgm:constr type="primFontSz" for="ch" ptType="node" op="equ"/>
        </dgm:constrLst>
      </dgm:else>
    </dgm:choose>
    <dgm:ruleLst/>
    <dgm:choose name="Name8">
      <dgm:if name="Name9" axis="ch" ptType="node" func="cnt" op="gte" val="1">
        <dgm:layoutNode name="wedge1">
          <dgm:alg type="sp"/>
          <dgm:choose name="Name10">
            <dgm:if name="Name11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12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13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14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15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16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17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18">
            <dgm:if name="Name19" func="var" arg="dir" op="equ" val="norm">
              <dgm:presOf axis="ch desOrSelf" ptType="node node" st="1 1" cnt="1 0"/>
            </dgm:if>
            <dgm:else name="Name20">
              <dgm:choose name="Name21">
                <dgm:if name="Name22" axis="ch" ptType="node" func="cnt" op="equ" val="1">
                  <dgm:presOf axis="ch desOrSelf" ptType="node node" st="1 1" cnt="1 0"/>
                </dgm:if>
                <dgm:if name="Name23" axis="ch" ptType="node" func="cnt" op="equ" val="2">
                  <dgm:presOf axis="ch desOrSelf" ptType="node node" st="2 1" cnt="1 0"/>
                </dgm:if>
                <dgm:if name="Name24" axis="ch" ptType="node" func="cnt" op="equ" val="3">
                  <dgm:presOf axis="ch desOrSelf" ptType="node node" st="3 1" cnt="1 0"/>
                </dgm:if>
                <dgm:if name="Name25" axis="ch" ptType="node" func="cnt" op="equ" val="4">
                  <dgm:presOf axis="ch desOrSelf" ptType="node node" st="4 1" cnt="1 0"/>
                </dgm:if>
                <dgm:if name="Name26" axis="ch" ptType="node" func="cnt" op="equ" val="5">
                  <dgm:presOf axis="ch desOrSelf" ptType="node node" st="5 1" cnt="1 0"/>
                </dgm:if>
                <dgm:if name="Name27" axis="ch" ptType="node" func="cnt" op="equ" val="6">
                  <dgm:presOf axis="ch desOrSelf" ptType="node node" st="6 1" cnt="1 0"/>
                </dgm:if>
                <dgm:else name="Name28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dummy1a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1b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29">
            <dgm:if name="Name30" func="var" arg="dir" op="equ" val="norm">
              <dgm:presOf axis="ch desOrSelf" ptType="node node" st="1 1" cnt="1 0"/>
            </dgm:if>
            <dgm:else name="Name31">
              <dgm:choose name="Name32">
                <dgm:if name="Name33" axis="ch" ptType="node" func="cnt" op="equ" val="1">
                  <dgm:presOf axis="ch desOrSelf" ptType="node node" st="1 1" cnt="1 0"/>
                </dgm:if>
                <dgm:if name="Name34" axis="ch" ptType="node" func="cnt" op="equ" val="2">
                  <dgm:presOf axis="ch desOrSelf" ptType="node node" st="2 1" cnt="1 0"/>
                </dgm:if>
                <dgm:if name="Name35" axis="ch" ptType="node" func="cnt" op="equ" val="3">
                  <dgm:presOf axis="ch desOrSelf" ptType="node node" st="3 1" cnt="1 0"/>
                </dgm:if>
                <dgm:if name="Name36" axis="ch" ptType="node" func="cnt" op="equ" val="4">
                  <dgm:presOf axis="ch desOrSelf" ptType="node node" st="4 1" cnt="1 0"/>
                </dgm:if>
                <dgm:if name="Name37" axis="ch" ptType="node" func="cnt" op="equ" val="5">
                  <dgm:presOf axis="ch desOrSelf" ptType="node node" st="5 1" cnt="1 0"/>
                </dgm:if>
                <dgm:if name="Name38" axis="ch" ptType="node" func="cnt" op="equ" val="6">
                  <dgm:presOf axis="ch desOrSelf" ptType="node node" st="6 1" cnt="1 0"/>
                </dgm:if>
                <dgm:else name="Name39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40"/>
    </dgm:choose>
    <dgm:choose name="Name41">
      <dgm:if name="Name42" axis="ch" ptType="node" func="cnt" op="gte" val="2">
        <dgm:layoutNode name="wedge2">
          <dgm:alg type="sp"/>
          <dgm:choose name="Name43">
            <dgm:if name="Name44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45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46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47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48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49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50">
            <dgm:if name="Name51" func="var" arg="dir" op="equ" val="norm">
              <dgm:presOf axis="ch desOrSelf" ptType="node node" st="2 1" cnt="1 0"/>
            </dgm:if>
            <dgm:else name="Name52">
              <dgm:choose name="Name53">
                <dgm:if name="Name54" axis="ch" ptType="node" func="cnt" op="equ" val="2">
                  <dgm:presOf axis="ch desOrSelf" ptType="node node" st="1 1" cnt="1 0"/>
                </dgm:if>
                <dgm:if name="Name55" axis="ch" ptType="node" func="cnt" op="equ" val="3">
                  <dgm:presOf axis="ch desOrSelf" ptType="node node" st="2 1" cnt="1 0"/>
                </dgm:if>
                <dgm:if name="Name56" axis="ch" ptType="node" func="cnt" op="equ" val="4">
                  <dgm:presOf axis="ch desOrSelf" ptType="node node" st="3 1" cnt="1 0"/>
                </dgm:if>
                <dgm:if name="Name57" axis="ch" ptType="node" func="cnt" op="equ" val="5">
                  <dgm:presOf axis="ch desOrSelf" ptType="node node" st="4 1" cnt="1 0"/>
                </dgm:if>
                <dgm:if name="Name58" axis="ch" ptType="node" func="cnt" op="equ" val="6">
                  <dgm:presOf axis="ch desOrSelf" ptType="node node" st="5 1" cnt="1 0"/>
                </dgm:if>
                <dgm:else name="Name59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dummy2a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2b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60">
            <dgm:if name="Name61" func="var" arg="dir" op="equ" val="norm">
              <dgm:presOf axis="ch desOrSelf" ptType="node node" st="2 1" cnt="1 0"/>
            </dgm:if>
            <dgm:else name="Name62">
              <dgm:choose name="Name63">
                <dgm:if name="Name64" axis="ch" ptType="node" func="cnt" op="equ" val="2">
                  <dgm:presOf axis="ch desOrSelf" ptType="node node" st="1 1" cnt="1 0"/>
                </dgm:if>
                <dgm:if name="Name65" axis="ch" ptType="node" func="cnt" op="equ" val="3">
                  <dgm:presOf axis="ch desOrSelf" ptType="node node" st="2 1" cnt="1 0"/>
                </dgm:if>
                <dgm:if name="Name66" axis="ch" ptType="node" func="cnt" op="equ" val="4">
                  <dgm:presOf axis="ch desOrSelf" ptType="node node" st="3 1" cnt="1 0"/>
                </dgm:if>
                <dgm:if name="Name67" axis="ch" ptType="node" func="cnt" op="equ" val="5">
                  <dgm:presOf axis="ch desOrSelf" ptType="node node" st="4 1" cnt="1 0"/>
                </dgm:if>
                <dgm:if name="Name68" axis="ch" ptType="node" func="cnt" op="equ" val="6">
                  <dgm:presOf axis="ch desOrSelf" ptType="node node" st="5 1" cnt="1 0"/>
                </dgm:if>
                <dgm:else name="Name69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70"/>
    </dgm:choose>
    <dgm:choose name="Name71">
      <dgm:if name="Name72" axis="ch" ptType="node" func="cnt" op="gte" val="3">
        <dgm:layoutNode name="wedge3">
          <dgm:alg type="sp"/>
          <dgm:choose name="Name73">
            <dgm:if name="Name74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75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76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77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78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79">
            <dgm:if name="Name80" func="var" arg="dir" op="equ" val="norm">
              <dgm:presOf axis="ch desOrSelf" ptType="node node" st="3 1" cnt="1 0"/>
            </dgm:if>
            <dgm:else name="Name81">
              <dgm:choose name="Name82">
                <dgm:if name="Name83" axis="ch" ptType="node" func="cnt" op="equ" val="3">
                  <dgm:presOf axis="ch desOrSelf" ptType="node node" st="1 1" cnt="1 0"/>
                </dgm:if>
                <dgm:if name="Name84" axis="ch" ptType="node" func="cnt" op="equ" val="4">
                  <dgm:presOf axis="ch desOrSelf" ptType="node node" st="2 1" cnt="1 0"/>
                </dgm:if>
                <dgm:if name="Name85" axis="ch" ptType="node" func="cnt" op="equ" val="5">
                  <dgm:presOf axis="ch desOrSelf" ptType="node node" st="3 1" cnt="1 0"/>
                </dgm:if>
                <dgm:if name="Name86" axis="ch" ptType="node" func="cnt" op="equ" val="6">
                  <dgm:presOf axis="ch desOrSelf" ptType="node node" st="4 1" cnt="1 0"/>
                </dgm:if>
                <dgm:else name="Name87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dummy3a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3b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88">
            <dgm:if name="Name89" func="var" arg="dir" op="equ" val="norm">
              <dgm:presOf axis="ch desOrSelf" ptType="node node" st="3 1" cnt="1 0"/>
            </dgm:if>
            <dgm:else name="Name90">
              <dgm:choose name="Name91">
                <dgm:if name="Name92" axis="ch" ptType="node" func="cnt" op="equ" val="3">
                  <dgm:presOf axis="ch desOrSelf" ptType="node node" st="1 1" cnt="1 0"/>
                </dgm:if>
                <dgm:if name="Name93" axis="ch" ptType="node" func="cnt" op="equ" val="4">
                  <dgm:presOf axis="ch desOrSelf" ptType="node node" st="2 1" cnt="1 0"/>
                </dgm:if>
                <dgm:if name="Name94" axis="ch" ptType="node" func="cnt" op="equ" val="5">
                  <dgm:presOf axis="ch desOrSelf" ptType="node node" st="3 1" cnt="1 0"/>
                </dgm:if>
                <dgm:if name="Name95" axis="ch" ptType="node" func="cnt" op="equ" val="6">
                  <dgm:presOf axis="ch desOrSelf" ptType="node node" st="4 1" cnt="1 0"/>
                </dgm:if>
                <dgm:else name="Name96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97"/>
    </dgm:choose>
    <dgm:choose name="Name98">
      <dgm:if name="Name99" axis="ch" ptType="node" func="cnt" op="gte" val="4">
        <dgm:layoutNode name="wedge4">
          <dgm:alg type="sp"/>
          <dgm:choose name="Name100">
            <dgm:if name="Name101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02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03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04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05">
            <dgm:if name="Name106" func="var" arg="dir" op="equ" val="norm">
              <dgm:presOf axis="ch desOrSelf" ptType="node node" st="4 1" cnt="1 0"/>
            </dgm:if>
            <dgm:else name="Name107">
              <dgm:choose name="Name108">
                <dgm:if name="Name109" axis="ch" ptType="node" func="cnt" op="equ" val="4">
                  <dgm:presOf axis="ch desOrSelf" ptType="node node" st="1 1" cnt="1 0"/>
                </dgm:if>
                <dgm:if name="Name110" axis="ch" ptType="node" func="cnt" op="equ" val="5">
                  <dgm:presOf axis="ch desOrSelf" ptType="node node" st="2 1" cnt="1 0"/>
                </dgm:if>
                <dgm:if name="Name111" axis="ch" ptType="node" func="cnt" op="equ" val="6">
                  <dgm:presOf axis="ch desOrSelf" ptType="node node" st="3 1" cnt="1 0"/>
                </dgm:if>
                <dgm:else name="Name112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dummy4a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4b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13">
            <dgm:if name="Name114" func="var" arg="dir" op="equ" val="norm">
              <dgm:presOf axis="ch desOrSelf" ptType="node node" st="4 1" cnt="1 0"/>
            </dgm:if>
            <dgm:else name="Name115">
              <dgm:choose name="Name116">
                <dgm:if name="Name117" axis="ch" ptType="node" func="cnt" op="equ" val="4">
                  <dgm:presOf axis="ch desOrSelf" ptType="node node" st="1 1" cnt="1 0"/>
                </dgm:if>
                <dgm:if name="Name118" axis="ch" ptType="node" func="cnt" op="equ" val="5">
                  <dgm:presOf axis="ch desOrSelf" ptType="node node" st="2 1" cnt="1 0"/>
                </dgm:if>
                <dgm:if name="Name119" axis="ch" ptType="node" func="cnt" op="equ" val="6">
                  <dgm:presOf axis="ch desOrSelf" ptType="node node" st="3 1" cnt="1 0"/>
                </dgm:if>
                <dgm:else name="Name120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21"/>
    </dgm:choose>
    <dgm:choose name="Name122">
      <dgm:if name="Name123" axis="ch" ptType="node" func="cnt" op="gte" val="5">
        <dgm:layoutNode name="wedge5">
          <dgm:alg type="sp"/>
          <dgm:choose name="Name124">
            <dgm:if name="Name125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26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27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28">
            <dgm:if name="Name129" func="var" arg="dir" op="equ" val="norm">
              <dgm:presOf axis="ch desOrSelf" ptType="node node" st="5 1" cnt="1 0"/>
            </dgm:if>
            <dgm:else name="Name130">
              <dgm:choose name="Name131">
                <dgm:if name="Name132" axis="ch" ptType="node" func="cnt" op="equ" val="5">
                  <dgm:presOf axis="ch desOrSelf" ptType="node node" st="1 1" cnt="1 0"/>
                </dgm:if>
                <dgm:if name="Name133" axis="ch" ptType="node" func="cnt" op="equ" val="6">
                  <dgm:presOf axis="ch desOrSelf" ptType="node node" st="2 1" cnt="1 0"/>
                </dgm:if>
                <dgm:else name="Name134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dummy5a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5b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35">
            <dgm:if name="Name136" func="var" arg="dir" op="equ" val="norm">
              <dgm:presOf axis="ch desOrSelf" ptType="node node" st="5 1" cnt="1 0"/>
            </dgm:if>
            <dgm:else name="Name137">
              <dgm:choose name="Name138">
                <dgm:if name="Name139" axis="ch" ptType="node" func="cnt" op="equ" val="5">
                  <dgm:presOf axis="ch desOrSelf" ptType="node node" st="1 1" cnt="1 0"/>
                </dgm:if>
                <dgm:if name="Name140" axis="ch" ptType="node" func="cnt" op="equ" val="6">
                  <dgm:presOf axis="ch desOrSelf" ptType="node node" st="2 1" cnt="1 0"/>
                </dgm:if>
                <dgm:else name="Name141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42"/>
    </dgm:choose>
    <dgm:choose name="Name143">
      <dgm:if name="Name144" axis="ch" ptType="node" func="cnt" op="gte" val="6">
        <dgm:layoutNode name="wedge6">
          <dgm:alg type="sp"/>
          <dgm:choose name="Name145">
            <dgm:if name="Name146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47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48">
            <dgm:if name="Name149" func="var" arg="dir" op="equ" val="norm">
              <dgm:presOf axis="ch desOrSelf" ptType="node node" st="6 1" cnt="1 0"/>
            </dgm:if>
            <dgm:else name="Name150">
              <dgm:choose name="Name151">
                <dgm:if name="Name152" axis="ch" ptType="node" func="cnt" op="equ" val="6">
                  <dgm:presOf axis="ch desOrSelf" ptType="node node" st="1 1" cnt="1 0"/>
                </dgm:if>
                <dgm:else name="Name153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dummy6a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6b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4">
            <dgm:if name="Name155" func="var" arg="dir" op="equ" val="norm">
              <dgm:presOf axis="ch desOrSelf" ptType="node node" st="6 1" cnt="1 0"/>
            </dgm:if>
            <dgm:else name="Name156">
              <dgm:choose name="Name157">
                <dgm:if name="Name158" axis="ch" ptType="node" func="cnt" op="equ" val="6">
                  <dgm:presOf axis="ch desOrSelf" ptType="node node" st="1 1" cnt="1 0"/>
                </dgm:if>
                <dgm:else name="Name159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0"/>
    </dgm:choose>
    <dgm:choose name="Name161">
      <dgm:if name="Name162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63">
            <dgm:if name="Name164" func="var" arg="dir" op="equ" val="norm">
              <dgm:presOf axis="ch desOrSelf" ptType="node node" st="7 1" cnt="1 0"/>
            </dgm:if>
            <dgm:else name="Name165">
              <dgm:presOf axis="ch desOrSelf" ptType="node node" st="1 1" cnt="1 0"/>
            </dgm:else>
          </dgm:choose>
          <dgm:constrLst/>
          <dgm:ruleLst/>
        </dgm:layoutNode>
        <dgm:layoutNode name="dummy7a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7b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6">
            <dgm:if name="Name167" func="var" arg="dir" op="equ" val="norm">
              <dgm:presOf axis="ch desOrSelf" ptType="node node" st="7 1" cnt="1 0"/>
            </dgm:if>
            <dgm:else name="Name168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9"/>
    </dgm:choose>
    <dgm:choose name="Name170">
      <dgm:if name="Name171" axis="ch" ptType="node" func="cnt" op="equ" val="1">
        <dgm:forEach name="Name172" axis="ch" ptType="sibTrans" hideLastTrans="0" cnt="1">
          <dgm:layoutNode name="arrowWedge1single" styleLbl="fgSibTrans2D1">
            <dgm:choose name="Name173">
              <dgm:if name="Name174" func="var" arg="dir" op="equ" val="norm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arr"/>
                  <dgm:param type="endSty" val="noArr"/>
                </dgm:alg>
              </dgm:if>
              <dgm:else name="Name175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noArr"/>
                  <dgm:param type="endSty" val="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if name="Name176" axis="ch" ptType="node" func="cnt" op="gte" val="2">
        <dgm:forEach name="Name177" axis="ch" ptType="sibTrans" hideLastTrans="0" cnt="1">
          <dgm:layoutNode name="arrowWedge1" styleLbl="fgSibTrans2D1">
            <dgm:choose name="Name178">
              <dgm:if name="Name179" func="var" arg="dir" op="equ" val="norm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noArr"/>
                  <dgm:param type="endSty" val="arr"/>
                </dgm:alg>
              </dgm:if>
              <dgm:else name="Name180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arr"/>
                  <dgm:param type="endSty" val="no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else name="Name181"/>
    </dgm:choose>
    <dgm:forEach name="Name182" axis="ch" ptType="sibTrans" hideLastTrans="0" st="2" cnt="1">
      <dgm:layoutNode name="arrowWedge2" styleLbl="fgSibTrans2D1">
        <dgm:choose name="Name183">
          <dgm:if name="Name184" func="var" arg="dir" op="equ" val="norm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5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86" axis="ch" ptType="sibTrans" hideLastTrans="0" st="3" cnt="1">
      <dgm:layoutNode name="arrowWedge3" styleLbl="fgSibTrans2D1">
        <dgm:choose name="Name187">
          <dgm:if name="Name188" func="var" arg="dir" op="equ" val="norm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9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0" axis="ch" ptType="sibTrans" hideLastTrans="0" st="4" cnt="1">
      <dgm:layoutNode name="arrowWedge4" styleLbl="fgSibTrans2D1">
        <dgm:choose name="Name191">
          <dgm:if name="Name192" func="var" arg="dir" op="equ" val="norm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3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4" axis="ch" ptType="sibTrans" hideLastTrans="0" st="5" cnt="1">
      <dgm:layoutNode name="arrowWedge5" styleLbl="fgSibTrans2D1">
        <dgm:choose name="Name195">
          <dgm:if name="Name196" func="var" arg="dir" op="equ" val="norm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7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8" axis="ch" ptType="sibTrans" hideLastTrans="0" st="6" cnt="1">
      <dgm:layoutNode name="arrowWedge6" styleLbl="fgSibTrans2D1">
        <dgm:choose name="Name199">
          <dgm:if name="Name200" func="var" arg="dir" op="equ" val="norm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1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202" axis="ch" ptType="sibTrans" hideLastTrans="0" st="7" cnt="1">
      <dgm:layoutNode name="arrowWedge7" styleLbl="fgSibTrans2D1">
        <dgm:choose name="Name203">
          <dgm:if name="Name204" func="var" arg="dir" op="equ" val="norm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5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0.44615</cdr:x>
      <cdr:y>0.10769</cdr:y>
    </cdr:from>
    <cdr:to>
      <cdr:x>0.47692</cdr:x>
      <cdr:y>0.15385</cdr:y>
    </cdr:to>
    <cdr:sp macro="" textlink="">
      <cdr:nvSpPr>
        <cdr:cNvPr id="5" name="Прямая соединительная линия 4"/>
        <cdr:cNvSpPr/>
      </cdr:nvSpPr>
      <cdr:spPr>
        <a:xfrm xmlns:a="http://schemas.openxmlformats.org/drawingml/2006/main">
          <a:off x="2088232" y="504056"/>
          <a:ext cx="144016" cy="216024"/>
        </a:xfrm>
        <a:prstGeom xmlns:a="http://schemas.openxmlformats.org/drawingml/2006/main" prst="line">
          <a:avLst/>
        </a:prstGeom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 dirty="0">
            <a:latin typeface="Calibri" pitchFamily="34" charset="0"/>
          </a:endParaRPr>
        </a:p>
      </cdr:txBody>
    </cdr:sp>
  </cdr:relSizeAnchor>
  <cdr:relSizeAnchor xmlns:cdr="http://schemas.openxmlformats.org/drawingml/2006/chartDrawing">
    <cdr:from>
      <cdr:x>0.29231</cdr:x>
      <cdr:y>0.10769</cdr:y>
    </cdr:from>
    <cdr:to>
      <cdr:x>0.44615</cdr:x>
      <cdr:y>0.10769</cdr:y>
    </cdr:to>
    <cdr:sp macro="" textlink="">
      <cdr:nvSpPr>
        <cdr:cNvPr id="7" name="Прямая соединительная линия 6"/>
        <cdr:cNvSpPr/>
      </cdr:nvSpPr>
      <cdr:spPr>
        <a:xfrm xmlns:a="http://schemas.openxmlformats.org/drawingml/2006/main">
          <a:off x="1368152" y="504056"/>
          <a:ext cx="720080" cy="0"/>
        </a:xfrm>
        <a:prstGeom xmlns:a="http://schemas.openxmlformats.org/drawingml/2006/main" prst="line">
          <a:avLst/>
        </a:prstGeom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 dirty="0">
            <a:latin typeface="Calibri" pitchFamily="34" charset="0"/>
          </a:endParaRPr>
        </a:p>
      </cdr:txBody>
    </cdr:sp>
  </cdr:relSizeAnchor>
  <cdr:relSizeAnchor xmlns:cdr="http://schemas.openxmlformats.org/drawingml/2006/chartDrawing">
    <cdr:from>
      <cdr:x>0.56923</cdr:x>
      <cdr:y>0.10769</cdr:y>
    </cdr:from>
    <cdr:to>
      <cdr:x>0.72308</cdr:x>
      <cdr:y>0.10769</cdr:y>
    </cdr:to>
    <cdr:sp macro="" textlink="">
      <cdr:nvSpPr>
        <cdr:cNvPr id="9" name="Прямая соединительная линия 8"/>
        <cdr:cNvSpPr/>
      </cdr:nvSpPr>
      <cdr:spPr>
        <a:xfrm xmlns:a="http://schemas.openxmlformats.org/drawingml/2006/main">
          <a:off x="2664296" y="504056"/>
          <a:ext cx="720080" cy="0"/>
        </a:xfrm>
        <a:prstGeom xmlns:a="http://schemas.openxmlformats.org/drawingml/2006/main" prst="line">
          <a:avLst/>
        </a:prstGeom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 dirty="0">
            <a:latin typeface="Calibri" pitchFamily="34" charset="0"/>
          </a:endParaRPr>
        </a:p>
      </cdr:txBody>
    </cdr:sp>
  </cdr:relSizeAnchor>
  <cdr:relSizeAnchor xmlns:cdr="http://schemas.openxmlformats.org/drawingml/2006/chartDrawing">
    <cdr:from>
      <cdr:x>0.53846</cdr:x>
      <cdr:y>0.10769</cdr:y>
    </cdr:from>
    <cdr:to>
      <cdr:x>0.56923</cdr:x>
      <cdr:y>0.16923</cdr:y>
    </cdr:to>
    <cdr:sp macro="" textlink="">
      <cdr:nvSpPr>
        <cdr:cNvPr id="11" name="Прямая соединительная линия 10"/>
        <cdr:cNvSpPr/>
      </cdr:nvSpPr>
      <cdr:spPr>
        <a:xfrm xmlns:a="http://schemas.openxmlformats.org/drawingml/2006/main" flipH="1">
          <a:off x="2520280" y="504056"/>
          <a:ext cx="144016" cy="288032"/>
        </a:xfrm>
        <a:prstGeom xmlns:a="http://schemas.openxmlformats.org/drawingml/2006/main" prst="line">
          <a:avLst/>
        </a:prstGeom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 dirty="0">
            <a:latin typeface="Calibri" pitchFamily="34" charset="0"/>
          </a:endParaRPr>
        </a:p>
      </cdr:txBody>
    </cdr:sp>
  </cdr:relSizeAnchor>
</c:userShapes>
</file>

<file path=ppt/drawings/drawing10.xml><?xml version="1.0" encoding="utf-8"?>
<c:userShapes xmlns:c="http://schemas.openxmlformats.org/drawingml/2006/chart">
  <cdr:relSizeAnchor xmlns:cdr="http://schemas.openxmlformats.org/drawingml/2006/chartDrawing">
    <cdr:from>
      <cdr:x>0.0784</cdr:x>
      <cdr:y>0.39082</cdr:y>
    </cdr:from>
    <cdr:to>
      <cdr:x>0.29787</cdr:x>
      <cdr:y>0.51137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231470" y="1097544"/>
          <a:ext cx="647934" cy="338554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vertOverflow="clip" wrap="none" rtlCol="0">
          <a:spAutoFit/>
        </a:bodyPr>
        <a:lstStyle xmlns:a="http://schemas.openxmlformats.org/drawingml/2006/main"/>
        <a:p xmlns:a="http://schemas.openxmlformats.org/drawingml/2006/main">
          <a:pPr algn="ctr"/>
          <a:r>
            <a:rPr lang="ru-RU" sz="1600" b="1" i="0" u="none" strike="noStrike" kern="1200" baseline="0" dirty="0" smtClean="0">
              <a:solidFill>
                <a:srgbClr val="002060"/>
              </a:solidFill>
              <a:latin typeface="Calibri" pitchFamily="34" charset="0"/>
              <a:ea typeface="Calibri"/>
              <a:cs typeface="Calibri"/>
            </a:rPr>
            <a:t>9 744</a:t>
          </a:r>
        </a:p>
      </cdr:txBody>
    </cdr:sp>
  </cdr:relSizeAnchor>
  <cdr:relSizeAnchor xmlns:cdr="http://schemas.openxmlformats.org/drawingml/2006/chartDrawing">
    <cdr:from>
      <cdr:x>0.51453</cdr:x>
      <cdr:y>0.59905</cdr:y>
    </cdr:from>
    <cdr:to>
      <cdr:x>0.76929</cdr:x>
      <cdr:y>0.7196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1519063" y="1682319"/>
          <a:ext cx="752130" cy="338554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vertOverflow="clip" wrap="none" rtlCol="0">
          <a:spAutoFit/>
        </a:bodyPr>
        <a:lstStyle xmlns:a="http://schemas.openxmlformats.org/drawingml/2006/main"/>
        <a:p xmlns:a="http://schemas.openxmlformats.org/drawingml/2006/main">
          <a:pPr algn="ctr"/>
          <a:r>
            <a:rPr lang="ru-RU" sz="1600" b="1" i="0" u="none" strike="noStrike" kern="1200" baseline="0" dirty="0" smtClean="0">
              <a:solidFill>
                <a:srgbClr val="002060"/>
              </a:solidFill>
              <a:latin typeface="Calibri" pitchFamily="34" charset="0"/>
              <a:ea typeface="Calibri"/>
              <a:cs typeface="Calibri"/>
            </a:rPr>
            <a:t>12 707</a:t>
          </a:r>
        </a:p>
      </cdr:txBody>
    </cdr:sp>
  </cdr:relSizeAnchor>
</c:userShapes>
</file>

<file path=ppt/drawings/drawing11.xml><?xml version="1.0" encoding="utf-8"?>
<c:userShapes xmlns:c="http://schemas.openxmlformats.org/drawingml/2006/chart">
  <cdr:relSizeAnchor xmlns:cdr="http://schemas.openxmlformats.org/drawingml/2006/chartDrawing">
    <cdr:from>
      <cdr:x>0.07788</cdr:x>
      <cdr:y>0.88815</cdr:y>
    </cdr:from>
    <cdr:to>
      <cdr:x>0.14427</cdr:x>
      <cdr:y>0.94767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337920" y="4888954"/>
          <a:ext cx="288032" cy="32764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200" dirty="0">
              <a:latin typeface="Calibri" pitchFamily="34" charset="0"/>
              <a:ea typeface="Tahoma" pitchFamily="34" charset="0"/>
              <a:cs typeface="Tahoma" pitchFamily="34" charset="0"/>
            </a:rPr>
            <a:t>9</a:t>
          </a:r>
        </a:p>
      </cdr:txBody>
    </cdr:sp>
  </cdr:relSizeAnchor>
  <cdr:relSizeAnchor xmlns:cdr="http://schemas.openxmlformats.org/drawingml/2006/chartDrawing">
    <cdr:from>
      <cdr:x>0.06693</cdr:x>
      <cdr:y>0.95936</cdr:y>
    </cdr:from>
    <cdr:to>
      <cdr:x>0.13332</cdr:x>
      <cdr:y>1</cdr:y>
    </cdr:to>
    <cdr:sp macro="" textlink="">
      <cdr:nvSpPr>
        <cdr:cNvPr id="3" name="TextBox 1"/>
        <cdr:cNvSpPr txBox="1"/>
      </cdr:nvSpPr>
      <cdr:spPr>
        <a:xfrm xmlns:a="http://schemas.openxmlformats.org/drawingml/2006/main">
          <a:off x="290420" y="5280902"/>
          <a:ext cx="288058" cy="22372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Calibri"/>
            </a:defRPr>
          </a:lvl1pPr>
          <a:lvl2pPr marL="457200" indent="0">
            <a:defRPr sz="1100">
              <a:latin typeface="Calibri"/>
            </a:defRPr>
          </a:lvl2pPr>
          <a:lvl3pPr marL="914400" indent="0">
            <a:defRPr sz="1100">
              <a:latin typeface="Calibri"/>
            </a:defRPr>
          </a:lvl3pPr>
          <a:lvl4pPr marL="1371600" indent="0">
            <a:defRPr sz="1100">
              <a:latin typeface="Calibri"/>
            </a:defRPr>
          </a:lvl4pPr>
          <a:lvl5pPr marL="1828800" indent="0">
            <a:defRPr sz="1100">
              <a:latin typeface="Calibri"/>
            </a:defRPr>
          </a:lvl5pPr>
          <a:lvl6pPr marL="2286000" indent="0">
            <a:defRPr sz="1100">
              <a:latin typeface="Calibri"/>
            </a:defRPr>
          </a:lvl6pPr>
          <a:lvl7pPr marL="2743200" indent="0">
            <a:defRPr sz="1100">
              <a:latin typeface="Calibri"/>
            </a:defRPr>
          </a:lvl7pPr>
          <a:lvl8pPr marL="3200400" indent="0">
            <a:defRPr sz="1100">
              <a:latin typeface="Calibri"/>
            </a:defRPr>
          </a:lvl8pPr>
          <a:lvl9pPr marL="3657600" indent="0">
            <a:defRPr sz="1100">
              <a:latin typeface="Calibri"/>
            </a:defRPr>
          </a:lvl9pPr>
        </a:lstStyle>
        <a:p xmlns:a="http://schemas.openxmlformats.org/drawingml/2006/main">
          <a:r>
            <a:rPr lang="ru-RU" sz="1200" dirty="0">
              <a:latin typeface="Calibri" pitchFamily="34" charset="0"/>
              <a:ea typeface="Tahoma" pitchFamily="34" charset="0"/>
              <a:cs typeface="Tahoma" pitchFamily="34" charset="0"/>
            </a:rPr>
            <a:t>4</a:t>
          </a:r>
        </a:p>
      </cdr:txBody>
    </cdr:sp>
  </cdr:relSizeAnchor>
</c:userShapes>
</file>

<file path=ppt/drawings/drawing12.xml><?xml version="1.0" encoding="utf-8"?>
<c:userShapes xmlns:c="http://schemas.openxmlformats.org/drawingml/2006/chart">
  <cdr:relSizeAnchor xmlns:cdr="http://schemas.openxmlformats.org/drawingml/2006/chartDrawing">
    <cdr:from>
      <cdr:x>0.49941</cdr:x>
      <cdr:y>0.41306</cdr:y>
    </cdr:from>
    <cdr:to>
      <cdr:x>0.79567</cdr:x>
      <cdr:y>0.64986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032478" y="616945"/>
          <a:ext cx="612475" cy="35368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400" dirty="0" smtClean="0">
              <a:latin typeface="Calibri" pitchFamily="34" charset="0"/>
            </a:rPr>
            <a:t>97,5%</a:t>
          </a:r>
          <a:endParaRPr lang="ru-RU" sz="1400" dirty="0">
            <a:latin typeface="Calibri" pitchFamily="34" charset="0"/>
          </a:endParaRPr>
        </a:p>
      </cdr:txBody>
    </cdr:sp>
  </cdr:relSizeAnchor>
</c:userShapes>
</file>

<file path=ppt/drawings/drawing13.xml><?xml version="1.0" encoding="utf-8"?>
<c:userShapes xmlns:c="http://schemas.openxmlformats.org/drawingml/2006/chart">
  <cdr:relSizeAnchor xmlns:cdr="http://schemas.openxmlformats.org/drawingml/2006/chartDrawing">
    <cdr:from>
      <cdr:x>0.35689</cdr:x>
      <cdr:y>0.37931</cdr:y>
    </cdr:from>
    <cdr:to>
      <cdr:x>0.64958</cdr:x>
      <cdr:y>0.56681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152128" y="792087"/>
          <a:ext cx="944867" cy="39154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2800" b="1" dirty="0" smtClean="0">
              <a:latin typeface="Calibri" pitchFamily="34" charset="0"/>
            </a:rPr>
            <a:t>2024</a:t>
          </a:r>
          <a:endParaRPr lang="ru-RU" sz="2800" b="1" dirty="0">
            <a:latin typeface="Calibri" pitchFamily="34" charset="0"/>
          </a:endParaRPr>
        </a:p>
      </cdr:txBody>
    </cdr:sp>
  </cdr:relSizeAnchor>
</c:userShapes>
</file>

<file path=ppt/drawings/drawing14.xml><?xml version="1.0" encoding="utf-8"?>
<c:userShapes xmlns:c="http://schemas.openxmlformats.org/drawingml/2006/chart">
  <cdr:relSizeAnchor xmlns:cdr="http://schemas.openxmlformats.org/drawingml/2006/chartDrawing">
    <cdr:from>
      <cdr:x>0.33795</cdr:x>
      <cdr:y>0.41379</cdr:y>
    </cdr:from>
    <cdr:to>
      <cdr:x>0.63064</cdr:x>
      <cdr:y>0.60129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907682" y="914470"/>
          <a:ext cx="786126" cy="41437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2800" b="1" dirty="0" smtClean="0">
              <a:latin typeface="Calibri" pitchFamily="34" charset="0"/>
            </a:rPr>
            <a:t>2025</a:t>
          </a:r>
          <a:endParaRPr lang="ru-RU" sz="2800" b="1" dirty="0">
            <a:latin typeface="Calibri" pitchFamily="34" charset="0"/>
          </a:endParaRPr>
        </a:p>
      </cdr:txBody>
    </cdr:sp>
  </cdr:relSizeAnchor>
</c:userShapes>
</file>

<file path=ppt/drawings/drawing15.xml><?xml version="1.0" encoding="utf-8"?>
<c:userShapes xmlns:c="http://schemas.openxmlformats.org/drawingml/2006/chart">
  <cdr:relSizeAnchor xmlns:cdr="http://schemas.openxmlformats.org/drawingml/2006/chartDrawing">
    <cdr:from>
      <cdr:x>0.33333</cdr:x>
      <cdr:y>0.37931</cdr:y>
    </cdr:from>
    <cdr:to>
      <cdr:x>0.62602</cdr:x>
      <cdr:y>0.56681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936104" y="792087"/>
          <a:ext cx="821965" cy="39154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2800" b="1" dirty="0" smtClean="0">
              <a:latin typeface="Calibri" pitchFamily="34" charset="0"/>
            </a:rPr>
            <a:t>2023</a:t>
          </a:r>
        </a:p>
        <a:p xmlns:a="http://schemas.openxmlformats.org/drawingml/2006/main">
          <a:endParaRPr lang="ru-RU" sz="2800" b="1" dirty="0">
            <a:latin typeface="Calibri" pitchFamily="34" charset="0"/>
          </a:endParaRPr>
        </a:p>
      </cdr:txBody>
    </cdr:sp>
  </cdr:relSizeAnchor>
</c:userShapes>
</file>

<file path=ppt/drawings/drawing16.xml><?xml version="1.0" encoding="utf-8"?>
<c:userShapes xmlns:c="http://schemas.openxmlformats.org/drawingml/2006/chart">
  <cdr:relSizeAnchor xmlns:cdr="http://schemas.openxmlformats.org/drawingml/2006/chartDrawing">
    <cdr:from>
      <cdr:x>0.1014</cdr:x>
      <cdr:y>0.36665</cdr:y>
    </cdr:from>
    <cdr:to>
      <cdr:x>0.16341</cdr:x>
      <cdr:y>0.43021</cdr:y>
    </cdr:to>
    <cdr:sp macro="" textlink="">
      <cdr:nvSpPr>
        <cdr:cNvPr id="3" name="TextBox 1"/>
        <cdr:cNvSpPr txBox="1"/>
      </cdr:nvSpPr>
      <cdr:spPr>
        <a:xfrm xmlns:a="http://schemas.openxmlformats.org/drawingml/2006/main">
          <a:off x="897021" y="1953103"/>
          <a:ext cx="548558" cy="338579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none" rtlCol="0">
          <a:spAutoFit/>
        </a:bodyPr>
        <a:lstStyle xmlns:a="http://schemas.openxmlformats.org/drawingml/2006/main">
          <a:lvl1pPr marL="0" indent="0">
            <a:defRPr sz="1100">
              <a:latin typeface="Calibri"/>
            </a:defRPr>
          </a:lvl1pPr>
          <a:lvl2pPr marL="457200" indent="0">
            <a:defRPr sz="1100">
              <a:latin typeface="Calibri"/>
            </a:defRPr>
          </a:lvl2pPr>
          <a:lvl3pPr marL="914400" indent="0">
            <a:defRPr sz="1100">
              <a:latin typeface="Calibri"/>
            </a:defRPr>
          </a:lvl3pPr>
          <a:lvl4pPr marL="1371600" indent="0">
            <a:defRPr sz="1100">
              <a:latin typeface="Calibri"/>
            </a:defRPr>
          </a:lvl4pPr>
          <a:lvl5pPr marL="1828800" indent="0">
            <a:defRPr sz="1100">
              <a:latin typeface="Calibri"/>
            </a:defRPr>
          </a:lvl5pPr>
          <a:lvl6pPr marL="2286000" indent="0">
            <a:defRPr sz="1100">
              <a:latin typeface="Calibri"/>
            </a:defRPr>
          </a:lvl6pPr>
          <a:lvl7pPr marL="2743200" indent="0">
            <a:defRPr sz="1100">
              <a:latin typeface="Calibri"/>
            </a:defRPr>
          </a:lvl7pPr>
          <a:lvl8pPr marL="3200400" indent="0">
            <a:defRPr sz="1100">
              <a:latin typeface="Calibri"/>
            </a:defRPr>
          </a:lvl8pPr>
          <a:lvl9pPr marL="3657600" indent="0">
            <a:defRPr sz="1100">
              <a:latin typeface="Calibri"/>
            </a:defRPr>
          </a:lvl9pPr>
        </a:lstStyle>
        <a:p xmlns:a="http://schemas.openxmlformats.org/drawingml/2006/main">
          <a:pPr algn="ctr"/>
          <a:r>
            <a:rPr lang="ru-RU" sz="1600" i="0" u="none" strike="noStrike" kern="1200" baseline="0" dirty="0" smtClean="0">
              <a:solidFill>
                <a:srgbClr val="002060"/>
              </a:solidFill>
              <a:latin typeface="Calibri" pitchFamily="34" charset="0"/>
              <a:ea typeface="Calibri"/>
              <a:cs typeface="Calibri"/>
            </a:rPr>
            <a:t>26,6</a:t>
          </a:r>
        </a:p>
      </cdr:txBody>
    </cdr:sp>
  </cdr:relSizeAnchor>
  <cdr:relSizeAnchor xmlns:cdr="http://schemas.openxmlformats.org/drawingml/2006/chartDrawing">
    <cdr:from>
      <cdr:x>0.56274</cdr:x>
      <cdr:y>0.17753</cdr:y>
    </cdr:from>
    <cdr:to>
      <cdr:x>0.62475</cdr:x>
      <cdr:y>0.24108</cdr:y>
    </cdr:to>
    <cdr:sp macro="" textlink="">
      <cdr:nvSpPr>
        <cdr:cNvPr id="4" name="TextBox 1"/>
        <cdr:cNvSpPr txBox="1"/>
      </cdr:nvSpPr>
      <cdr:spPr>
        <a:xfrm xmlns:a="http://schemas.openxmlformats.org/drawingml/2006/main">
          <a:off x="4978152" y="945663"/>
          <a:ext cx="548548" cy="338554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none" rtlCol="0">
          <a:spAutoFit/>
        </a:bodyPr>
        <a:lstStyle xmlns:a="http://schemas.openxmlformats.org/drawingml/2006/main">
          <a:lvl1pPr marL="0" indent="0">
            <a:defRPr sz="1100">
              <a:latin typeface="Calibri"/>
            </a:defRPr>
          </a:lvl1pPr>
          <a:lvl2pPr marL="457200" indent="0">
            <a:defRPr sz="1100">
              <a:latin typeface="Calibri"/>
            </a:defRPr>
          </a:lvl2pPr>
          <a:lvl3pPr marL="914400" indent="0">
            <a:defRPr sz="1100">
              <a:latin typeface="Calibri"/>
            </a:defRPr>
          </a:lvl3pPr>
          <a:lvl4pPr marL="1371600" indent="0">
            <a:defRPr sz="1100">
              <a:latin typeface="Calibri"/>
            </a:defRPr>
          </a:lvl4pPr>
          <a:lvl5pPr marL="1828800" indent="0">
            <a:defRPr sz="1100">
              <a:latin typeface="Calibri"/>
            </a:defRPr>
          </a:lvl5pPr>
          <a:lvl6pPr marL="2286000" indent="0">
            <a:defRPr sz="1100">
              <a:latin typeface="Calibri"/>
            </a:defRPr>
          </a:lvl6pPr>
          <a:lvl7pPr marL="2743200" indent="0">
            <a:defRPr sz="1100">
              <a:latin typeface="Calibri"/>
            </a:defRPr>
          </a:lvl7pPr>
          <a:lvl8pPr marL="3200400" indent="0">
            <a:defRPr sz="1100">
              <a:latin typeface="Calibri"/>
            </a:defRPr>
          </a:lvl8pPr>
          <a:lvl9pPr marL="3657600" indent="0">
            <a:defRPr sz="1100">
              <a:latin typeface="Calibri"/>
            </a:defRPr>
          </a:lvl9pPr>
        </a:lstStyle>
        <a:p xmlns:a="http://schemas.openxmlformats.org/drawingml/2006/main">
          <a:pPr algn="ctr"/>
          <a:r>
            <a:rPr lang="ru-RU" sz="1600" i="0" u="none" strike="noStrike" kern="1200" baseline="0" dirty="0" smtClean="0">
              <a:solidFill>
                <a:srgbClr val="002060"/>
              </a:solidFill>
              <a:latin typeface="Calibri" pitchFamily="34" charset="0"/>
              <a:ea typeface="Calibri"/>
              <a:cs typeface="Calibri"/>
            </a:rPr>
            <a:t>25,5</a:t>
          </a:r>
        </a:p>
      </cdr:txBody>
    </cdr:sp>
  </cdr:relSizeAnchor>
  <cdr:relSizeAnchor xmlns:cdr="http://schemas.openxmlformats.org/drawingml/2006/chartDrawing">
    <cdr:from>
      <cdr:x>0.40901</cdr:x>
      <cdr:y>0.17982</cdr:y>
    </cdr:from>
    <cdr:to>
      <cdr:x>0.47101</cdr:x>
      <cdr:y>0.24338</cdr:y>
    </cdr:to>
    <cdr:sp macro="" textlink="">
      <cdr:nvSpPr>
        <cdr:cNvPr id="5" name="TextBox 1"/>
        <cdr:cNvSpPr txBox="1"/>
      </cdr:nvSpPr>
      <cdr:spPr>
        <a:xfrm xmlns:a="http://schemas.openxmlformats.org/drawingml/2006/main">
          <a:off x="3618182" y="957885"/>
          <a:ext cx="548548" cy="338554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none" rtlCol="0">
          <a:spAutoFit/>
        </a:bodyPr>
        <a:lstStyle xmlns:a="http://schemas.openxmlformats.org/drawingml/2006/main">
          <a:lvl1pPr marL="0" indent="0">
            <a:defRPr sz="1100">
              <a:latin typeface="Calibri"/>
            </a:defRPr>
          </a:lvl1pPr>
          <a:lvl2pPr marL="457200" indent="0">
            <a:defRPr sz="1100">
              <a:latin typeface="Calibri"/>
            </a:defRPr>
          </a:lvl2pPr>
          <a:lvl3pPr marL="914400" indent="0">
            <a:defRPr sz="1100">
              <a:latin typeface="Calibri"/>
            </a:defRPr>
          </a:lvl3pPr>
          <a:lvl4pPr marL="1371600" indent="0">
            <a:defRPr sz="1100">
              <a:latin typeface="Calibri"/>
            </a:defRPr>
          </a:lvl4pPr>
          <a:lvl5pPr marL="1828800" indent="0">
            <a:defRPr sz="1100">
              <a:latin typeface="Calibri"/>
            </a:defRPr>
          </a:lvl5pPr>
          <a:lvl6pPr marL="2286000" indent="0">
            <a:defRPr sz="1100">
              <a:latin typeface="Calibri"/>
            </a:defRPr>
          </a:lvl6pPr>
          <a:lvl7pPr marL="2743200" indent="0">
            <a:defRPr sz="1100">
              <a:latin typeface="Calibri"/>
            </a:defRPr>
          </a:lvl7pPr>
          <a:lvl8pPr marL="3200400" indent="0">
            <a:defRPr sz="1100">
              <a:latin typeface="Calibri"/>
            </a:defRPr>
          </a:lvl8pPr>
          <a:lvl9pPr marL="3657600" indent="0">
            <a:defRPr sz="1100">
              <a:latin typeface="Calibri"/>
            </a:defRPr>
          </a:lvl9pPr>
        </a:lstStyle>
        <a:p xmlns:a="http://schemas.openxmlformats.org/drawingml/2006/main">
          <a:pPr algn="ctr"/>
          <a:r>
            <a:rPr lang="ru-RU" sz="1600" i="0" u="none" strike="noStrike" kern="1200" baseline="0" dirty="0" smtClean="0">
              <a:solidFill>
                <a:srgbClr val="002060"/>
              </a:solidFill>
              <a:latin typeface="Calibri" pitchFamily="34" charset="0"/>
              <a:ea typeface="Calibri"/>
              <a:cs typeface="Calibri"/>
            </a:rPr>
            <a:t>25,5</a:t>
          </a:r>
        </a:p>
      </cdr:txBody>
    </cdr:sp>
  </cdr:relSizeAnchor>
  <cdr:relSizeAnchor xmlns:cdr="http://schemas.openxmlformats.org/drawingml/2006/chartDrawing">
    <cdr:from>
      <cdr:x>0.71456</cdr:x>
      <cdr:y>0.18193</cdr:y>
    </cdr:from>
    <cdr:to>
      <cdr:x>0.77657</cdr:x>
      <cdr:y>0.24549</cdr:y>
    </cdr:to>
    <cdr:sp macro="" textlink="">
      <cdr:nvSpPr>
        <cdr:cNvPr id="6" name="TextBox 1"/>
        <cdr:cNvSpPr txBox="1"/>
      </cdr:nvSpPr>
      <cdr:spPr>
        <a:xfrm xmlns:a="http://schemas.openxmlformats.org/drawingml/2006/main">
          <a:off x="6321209" y="969125"/>
          <a:ext cx="548548" cy="338554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none" rtlCol="0">
          <a:spAutoFit/>
        </a:bodyPr>
        <a:lstStyle xmlns:a="http://schemas.openxmlformats.org/drawingml/2006/main">
          <a:lvl1pPr marL="0" indent="0">
            <a:defRPr sz="1100">
              <a:latin typeface="Calibri"/>
            </a:defRPr>
          </a:lvl1pPr>
          <a:lvl2pPr marL="457200" indent="0">
            <a:defRPr sz="1100">
              <a:latin typeface="Calibri"/>
            </a:defRPr>
          </a:lvl2pPr>
          <a:lvl3pPr marL="914400" indent="0">
            <a:defRPr sz="1100">
              <a:latin typeface="Calibri"/>
            </a:defRPr>
          </a:lvl3pPr>
          <a:lvl4pPr marL="1371600" indent="0">
            <a:defRPr sz="1100">
              <a:latin typeface="Calibri"/>
            </a:defRPr>
          </a:lvl4pPr>
          <a:lvl5pPr marL="1828800" indent="0">
            <a:defRPr sz="1100">
              <a:latin typeface="Calibri"/>
            </a:defRPr>
          </a:lvl5pPr>
          <a:lvl6pPr marL="2286000" indent="0">
            <a:defRPr sz="1100">
              <a:latin typeface="Calibri"/>
            </a:defRPr>
          </a:lvl6pPr>
          <a:lvl7pPr marL="2743200" indent="0">
            <a:defRPr sz="1100">
              <a:latin typeface="Calibri"/>
            </a:defRPr>
          </a:lvl7pPr>
          <a:lvl8pPr marL="3200400" indent="0">
            <a:defRPr sz="1100">
              <a:latin typeface="Calibri"/>
            </a:defRPr>
          </a:lvl8pPr>
          <a:lvl9pPr marL="3657600" indent="0">
            <a:defRPr sz="1100">
              <a:latin typeface="Calibri"/>
            </a:defRPr>
          </a:lvl9pPr>
        </a:lstStyle>
        <a:p xmlns:a="http://schemas.openxmlformats.org/drawingml/2006/main">
          <a:pPr algn="ctr"/>
          <a:r>
            <a:rPr lang="ru-RU" sz="1600" i="0" u="none" strike="noStrike" kern="1200" baseline="0" dirty="0" smtClean="0">
              <a:solidFill>
                <a:srgbClr val="002060"/>
              </a:solidFill>
              <a:latin typeface="Calibri" pitchFamily="34" charset="0"/>
              <a:ea typeface="Calibri"/>
              <a:cs typeface="Calibri"/>
            </a:rPr>
            <a:t>25,5</a:t>
          </a:r>
        </a:p>
      </cdr:txBody>
    </cdr:sp>
  </cdr:relSizeAnchor>
  <cdr:relSizeAnchor xmlns:cdr="http://schemas.openxmlformats.org/drawingml/2006/chartDrawing">
    <cdr:from>
      <cdr:x>0.10793</cdr:x>
      <cdr:y>0.53169</cdr:y>
    </cdr:from>
    <cdr:to>
      <cdr:x>0.15816</cdr:x>
      <cdr:y>0.59525</cdr:y>
    </cdr:to>
    <cdr:sp macro="" textlink="">
      <cdr:nvSpPr>
        <cdr:cNvPr id="8" name="TextBox 1"/>
        <cdr:cNvSpPr txBox="1"/>
      </cdr:nvSpPr>
      <cdr:spPr>
        <a:xfrm xmlns:a="http://schemas.openxmlformats.org/drawingml/2006/main">
          <a:off x="954746" y="2832250"/>
          <a:ext cx="444349" cy="338578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none" rtlCol="0">
          <a:spAutoFit/>
        </a:bodyPr>
        <a:lstStyle xmlns:a="http://schemas.openxmlformats.org/drawingml/2006/main">
          <a:lvl1pPr marL="0" indent="0">
            <a:defRPr sz="1100">
              <a:latin typeface="Calibri"/>
            </a:defRPr>
          </a:lvl1pPr>
          <a:lvl2pPr marL="457200" indent="0">
            <a:defRPr sz="1100">
              <a:latin typeface="Calibri"/>
            </a:defRPr>
          </a:lvl2pPr>
          <a:lvl3pPr marL="914400" indent="0">
            <a:defRPr sz="1100">
              <a:latin typeface="Calibri"/>
            </a:defRPr>
          </a:lvl3pPr>
          <a:lvl4pPr marL="1371600" indent="0">
            <a:defRPr sz="1100">
              <a:latin typeface="Calibri"/>
            </a:defRPr>
          </a:lvl4pPr>
          <a:lvl5pPr marL="1828800" indent="0">
            <a:defRPr sz="1100">
              <a:latin typeface="Calibri"/>
            </a:defRPr>
          </a:lvl5pPr>
          <a:lvl6pPr marL="2286000" indent="0">
            <a:defRPr sz="1100">
              <a:latin typeface="Calibri"/>
            </a:defRPr>
          </a:lvl6pPr>
          <a:lvl7pPr marL="2743200" indent="0">
            <a:defRPr sz="1100">
              <a:latin typeface="Calibri"/>
            </a:defRPr>
          </a:lvl7pPr>
          <a:lvl8pPr marL="3200400" indent="0">
            <a:defRPr sz="1100">
              <a:latin typeface="Calibri"/>
            </a:defRPr>
          </a:lvl8pPr>
          <a:lvl9pPr marL="3657600" indent="0">
            <a:defRPr sz="1100">
              <a:latin typeface="Calibri"/>
            </a:defRPr>
          </a:lvl9pPr>
        </a:lstStyle>
        <a:p xmlns:a="http://schemas.openxmlformats.org/drawingml/2006/main">
          <a:pPr algn="ctr"/>
          <a:r>
            <a:rPr lang="ru-RU" sz="1600" kern="1200" dirty="0" smtClean="0">
              <a:solidFill>
                <a:srgbClr val="002060"/>
              </a:solidFill>
              <a:latin typeface="Calibri" pitchFamily="34" charset="0"/>
              <a:ea typeface="Calibri"/>
              <a:cs typeface="Calibri"/>
            </a:rPr>
            <a:t>0,7</a:t>
          </a:r>
          <a:endParaRPr lang="ru-RU" sz="1600" i="0" u="none" strike="noStrike" kern="1200" baseline="0" dirty="0" smtClean="0">
            <a:solidFill>
              <a:srgbClr val="002060"/>
            </a:solidFill>
            <a:latin typeface="Calibri" pitchFamily="34" charset="0"/>
            <a:ea typeface="Calibri"/>
            <a:cs typeface="Calibri"/>
          </a:endParaRPr>
        </a:p>
      </cdr:txBody>
    </cdr:sp>
  </cdr:relSizeAnchor>
  <cdr:relSizeAnchor xmlns:cdr="http://schemas.openxmlformats.org/drawingml/2006/chartDrawing">
    <cdr:from>
      <cdr:x>0.40619</cdr:x>
      <cdr:y>0.34846</cdr:y>
    </cdr:from>
    <cdr:to>
      <cdr:x>0.45642</cdr:x>
      <cdr:y>0.41202</cdr:y>
    </cdr:to>
    <cdr:sp macro="" textlink="">
      <cdr:nvSpPr>
        <cdr:cNvPr id="9" name="TextBox 1"/>
        <cdr:cNvSpPr txBox="1"/>
      </cdr:nvSpPr>
      <cdr:spPr>
        <a:xfrm xmlns:a="http://schemas.openxmlformats.org/drawingml/2006/main">
          <a:off x="3593272" y="1856216"/>
          <a:ext cx="444353" cy="338554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none" rtlCol="0">
          <a:spAutoFit/>
        </a:bodyPr>
        <a:lstStyle xmlns:a="http://schemas.openxmlformats.org/drawingml/2006/main">
          <a:lvl1pPr marL="0" indent="0">
            <a:defRPr sz="1100">
              <a:latin typeface="Calibri"/>
            </a:defRPr>
          </a:lvl1pPr>
          <a:lvl2pPr marL="457200" indent="0">
            <a:defRPr sz="1100">
              <a:latin typeface="Calibri"/>
            </a:defRPr>
          </a:lvl2pPr>
          <a:lvl3pPr marL="914400" indent="0">
            <a:defRPr sz="1100">
              <a:latin typeface="Calibri"/>
            </a:defRPr>
          </a:lvl3pPr>
          <a:lvl4pPr marL="1371600" indent="0">
            <a:defRPr sz="1100">
              <a:latin typeface="Calibri"/>
            </a:defRPr>
          </a:lvl4pPr>
          <a:lvl5pPr marL="1828800" indent="0">
            <a:defRPr sz="1100">
              <a:latin typeface="Calibri"/>
            </a:defRPr>
          </a:lvl5pPr>
          <a:lvl6pPr marL="2286000" indent="0">
            <a:defRPr sz="1100">
              <a:latin typeface="Calibri"/>
            </a:defRPr>
          </a:lvl6pPr>
          <a:lvl7pPr marL="2743200" indent="0">
            <a:defRPr sz="1100">
              <a:latin typeface="Calibri"/>
            </a:defRPr>
          </a:lvl7pPr>
          <a:lvl8pPr marL="3200400" indent="0">
            <a:defRPr sz="1100">
              <a:latin typeface="Calibri"/>
            </a:defRPr>
          </a:lvl8pPr>
          <a:lvl9pPr marL="3657600" indent="0">
            <a:defRPr sz="1100">
              <a:latin typeface="Calibri"/>
            </a:defRPr>
          </a:lvl9pPr>
        </a:lstStyle>
        <a:p xmlns:a="http://schemas.openxmlformats.org/drawingml/2006/main">
          <a:pPr algn="ctr"/>
          <a:r>
            <a:rPr lang="ru-RU" sz="1600" kern="1200" dirty="0" smtClean="0">
              <a:solidFill>
                <a:srgbClr val="002060"/>
              </a:solidFill>
              <a:latin typeface="Calibri" pitchFamily="34" charset="0"/>
              <a:ea typeface="Calibri"/>
              <a:cs typeface="Calibri"/>
            </a:rPr>
            <a:t>1,0</a:t>
          </a:r>
          <a:endParaRPr lang="ru-RU" sz="1600" i="0" u="none" strike="noStrike" kern="1200" baseline="0" dirty="0" smtClean="0">
            <a:solidFill>
              <a:srgbClr val="002060"/>
            </a:solidFill>
            <a:latin typeface="Calibri" pitchFamily="34" charset="0"/>
            <a:ea typeface="Calibri"/>
            <a:cs typeface="Calibri"/>
          </a:endParaRPr>
        </a:p>
      </cdr:txBody>
    </cdr:sp>
  </cdr:relSizeAnchor>
  <cdr:relSizeAnchor xmlns:cdr="http://schemas.openxmlformats.org/drawingml/2006/chartDrawing">
    <cdr:from>
      <cdr:x>0.55632</cdr:x>
      <cdr:y>0.34846</cdr:y>
    </cdr:from>
    <cdr:to>
      <cdr:x>0.60655</cdr:x>
      <cdr:y>0.41202</cdr:y>
    </cdr:to>
    <cdr:sp macro="" textlink="">
      <cdr:nvSpPr>
        <cdr:cNvPr id="10" name="TextBox 1"/>
        <cdr:cNvSpPr txBox="1"/>
      </cdr:nvSpPr>
      <cdr:spPr>
        <a:xfrm xmlns:a="http://schemas.openxmlformats.org/drawingml/2006/main">
          <a:off x="4921365" y="1856216"/>
          <a:ext cx="444353" cy="338554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none" rtlCol="0">
          <a:spAutoFit/>
        </a:bodyPr>
        <a:lstStyle xmlns:a="http://schemas.openxmlformats.org/drawingml/2006/main">
          <a:lvl1pPr marL="0" indent="0">
            <a:defRPr sz="1100">
              <a:latin typeface="Calibri"/>
            </a:defRPr>
          </a:lvl1pPr>
          <a:lvl2pPr marL="457200" indent="0">
            <a:defRPr sz="1100">
              <a:latin typeface="Calibri"/>
            </a:defRPr>
          </a:lvl2pPr>
          <a:lvl3pPr marL="914400" indent="0">
            <a:defRPr sz="1100">
              <a:latin typeface="Calibri"/>
            </a:defRPr>
          </a:lvl3pPr>
          <a:lvl4pPr marL="1371600" indent="0">
            <a:defRPr sz="1100">
              <a:latin typeface="Calibri"/>
            </a:defRPr>
          </a:lvl4pPr>
          <a:lvl5pPr marL="1828800" indent="0">
            <a:defRPr sz="1100">
              <a:latin typeface="Calibri"/>
            </a:defRPr>
          </a:lvl5pPr>
          <a:lvl6pPr marL="2286000" indent="0">
            <a:defRPr sz="1100">
              <a:latin typeface="Calibri"/>
            </a:defRPr>
          </a:lvl6pPr>
          <a:lvl7pPr marL="2743200" indent="0">
            <a:defRPr sz="1100">
              <a:latin typeface="Calibri"/>
            </a:defRPr>
          </a:lvl7pPr>
          <a:lvl8pPr marL="3200400" indent="0">
            <a:defRPr sz="1100">
              <a:latin typeface="Calibri"/>
            </a:defRPr>
          </a:lvl8pPr>
          <a:lvl9pPr marL="3657600" indent="0">
            <a:defRPr sz="1100">
              <a:latin typeface="Calibri"/>
            </a:defRPr>
          </a:lvl9pPr>
        </a:lstStyle>
        <a:p xmlns:a="http://schemas.openxmlformats.org/drawingml/2006/main">
          <a:pPr algn="ctr"/>
          <a:r>
            <a:rPr lang="ru-RU" sz="1600" kern="1200" dirty="0" smtClean="0">
              <a:solidFill>
                <a:srgbClr val="002060"/>
              </a:solidFill>
              <a:latin typeface="Calibri" pitchFamily="34" charset="0"/>
              <a:ea typeface="Calibri"/>
              <a:cs typeface="Calibri"/>
            </a:rPr>
            <a:t>1,0</a:t>
          </a:r>
          <a:endParaRPr lang="ru-RU" sz="1600" i="0" u="none" strike="noStrike" kern="1200" baseline="0" dirty="0" smtClean="0">
            <a:solidFill>
              <a:srgbClr val="002060"/>
            </a:solidFill>
            <a:latin typeface="Calibri" pitchFamily="34" charset="0"/>
            <a:ea typeface="Calibri"/>
            <a:cs typeface="Calibri"/>
          </a:endParaRPr>
        </a:p>
      </cdr:txBody>
    </cdr:sp>
  </cdr:relSizeAnchor>
  <cdr:relSizeAnchor xmlns:cdr="http://schemas.openxmlformats.org/drawingml/2006/chartDrawing">
    <cdr:from>
      <cdr:x>0.71085</cdr:x>
      <cdr:y>0.34846</cdr:y>
    </cdr:from>
    <cdr:to>
      <cdr:x>0.76108</cdr:x>
      <cdr:y>0.41202</cdr:y>
    </cdr:to>
    <cdr:sp macro="" textlink="">
      <cdr:nvSpPr>
        <cdr:cNvPr id="11" name="TextBox 1"/>
        <cdr:cNvSpPr txBox="1"/>
      </cdr:nvSpPr>
      <cdr:spPr>
        <a:xfrm xmlns:a="http://schemas.openxmlformats.org/drawingml/2006/main">
          <a:off x="6288383" y="1856216"/>
          <a:ext cx="444353" cy="338554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none" rtlCol="0">
          <a:spAutoFit/>
        </a:bodyPr>
        <a:lstStyle xmlns:a="http://schemas.openxmlformats.org/drawingml/2006/main">
          <a:lvl1pPr marL="0" indent="0">
            <a:defRPr sz="1100">
              <a:latin typeface="Calibri"/>
            </a:defRPr>
          </a:lvl1pPr>
          <a:lvl2pPr marL="457200" indent="0">
            <a:defRPr sz="1100">
              <a:latin typeface="Calibri"/>
            </a:defRPr>
          </a:lvl2pPr>
          <a:lvl3pPr marL="914400" indent="0">
            <a:defRPr sz="1100">
              <a:latin typeface="Calibri"/>
            </a:defRPr>
          </a:lvl3pPr>
          <a:lvl4pPr marL="1371600" indent="0">
            <a:defRPr sz="1100">
              <a:latin typeface="Calibri"/>
            </a:defRPr>
          </a:lvl4pPr>
          <a:lvl5pPr marL="1828800" indent="0">
            <a:defRPr sz="1100">
              <a:latin typeface="Calibri"/>
            </a:defRPr>
          </a:lvl5pPr>
          <a:lvl6pPr marL="2286000" indent="0">
            <a:defRPr sz="1100">
              <a:latin typeface="Calibri"/>
            </a:defRPr>
          </a:lvl6pPr>
          <a:lvl7pPr marL="2743200" indent="0">
            <a:defRPr sz="1100">
              <a:latin typeface="Calibri"/>
            </a:defRPr>
          </a:lvl7pPr>
          <a:lvl8pPr marL="3200400" indent="0">
            <a:defRPr sz="1100">
              <a:latin typeface="Calibri"/>
            </a:defRPr>
          </a:lvl8pPr>
          <a:lvl9pPr marL="3657600" indent="0">
            <a:defRPr sz="1100">
              <a:latin typeface="Calibri"/>
            </a:defRPr>
          </a:lvl9pPr>
        </a:lstStyle>
        <a:p xmlns:a="http://schemas.openxmlformats.org/drawingml/2006/main">
          <a:pPr algn="ctr"/>
          <a:r>
            <a:rPr lang="ru-RU" sz="1600" kern="1200" dirty="0" smtClean="0">
              <a:solidFill>
                <a:srgbClr val="002060"/>
              </a:solidFill>
              <a:latin typeface="Calibri" pitchFamily="34" charset="0"/>
              <a:ea typeface="Calibri"/>
              <a:cs typeface="Calibri"/>
            </a:rPr>
            <a:t>1,0</a:t>
          </a:r>
          <a:endParaRPr lang="ru-RU" sz="1600" i="0" u="none" strike="noStrike" kern="1200" baseline="0" dirty="0" smtClean="0">
            <a:solidFill>
              <a:srgbClr val="002060"/>
            </a:solidFill>
            <a:latin typeface="Calibri" pitchFamily="34" charset="0"/>
            <a:ea typeface="Calibri"/>
            <a:cs typeface="Calibri"/>
          </a:endParaRPr>
        </a:p>
      </cdr:txBody>
    </cdr:sp>
  </cdr:relSizeAnchor>
  <cdr:relSizeAnchor xmlns:cdr="http://schemas.openxmlformats.org/drawingml/2006/chartDrawing">
    <cdr:from>
      <cdr:x>0.10904</cdr:x>
      <cdr:y>0.59778</cdr:y>
    </cdr:from>
    <cdr:to>
      <cdr:x>0.15927</cdr:x>
      <cdr:y>0.66134</cdr:y>
    </cdr:to>
    <cdr:sp macro="" textlink="">
      <cdr:nvSpPr>
        <cdr:cNvPr id="13" name="TextBox 1"/>
        <cdr:cNvSpPr txBox="1"/>
      </cdr:nvSpPr>
      <cdr:spPr>
        <a:xfrm xmlns:a="http://schemas.openxmlformats.org/drawingml/2006/main">
          <a:off x="964571" y="3184341"/>
          <a:ext cx="444349" cy="338578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none" rtlCol="0">
          <a:spAutoFit/>
        </a:bodyPr>
        <a:lstStyle xmlns:a="http://schemas.openxmlformats.org/drawingml/2006/main">
          <a:lvl1pPr marL="0" indent="0">
            <a:defRPr sz="1100">
              <a:latin typeface="Calibri"/>
            </a:defRPr>
          </a:lvl1pPr>
          <a:lvl2pPr marL="457200" indent="0">
            <a:defRPr sz="1100">
              <a:latin typeface="Calibri"/>
            </a:defRPr>
          </a:lvl2pPr>
          <a:lvl3pPr marL="914400" indent="0">
            <a:defRPr sz="1100">
              <a:latin typeface="Calibri"/>
            </a:defRPr>
          </a:lvl3pPr>
          <a:lvl4pPr marL="1371600" indent="0">
            <a:defRPr sz="1100">
              <a:latin typeface="Calibri"/>
            </a:defRPr>
          </a:lvl4pPr>
          <a:lvl5pPr marL="1828800" indent="0">
            <a:defRPr sz="1100">
              <a:latin typeface="Calibri"/>
            </a:defRPr>
          </a:lvl5pPr>
          <a:lvl6pPr marL="2286000" indent="0">
            <a:defRPr sz="1100">
              <a:latin typeface="Calibri"/>
            </a:defRPr>
          </a:lvl6pPr>
          <a:lvl7pPr marL="2743200" indent="0">
            <a:defRPr sz="1100">
              <a:latin typeface="Calibri"/>
            </a:defRPr>
          </a:lvl7pPr>
          <a:lvl8pPr marL="3200400" indent="0">
            <a:defRPr sz="1100">
              <a:latin typeface="Calibri"/>
            </a:defRPr>
          </a:lvl8pPr>
          <a:lvl9pPr marL="3657600" indent="0">
            <a:defRPr sz="1100">
              <a:latin typeface="Calibri"/>
            </a:defRPr>
          </a:lvl9pPr>
        </a:lstStyle>
        <a:p xmlns:a="http://schemas.openxmlformats.org/drawingml/2006/main">
          <a:pPr algn="ctr"/>
          <a:r>
            <a:rPr lang="ru-RU" sz="1600" kern="1200" dirty="0" smtClean="0">
              <a:solidFill>
                <a:srgbClr val="002060"/>
              </a:solidFill>
              <a:latin typeface="Calibri" pitchFamily="34" charset="0"/>
              <a:ea typeface="Calibri"/>
              <a:cs typeface="Calibri"/>
            </a:rPr>
            <a:t>0,6</a:t>
          </a:r>
          <a:endParaRPr lang="ru-RU" sz="1600" i="0" u="none" strike="noStrike" kern="1200" baseline="0" dirty="0" smtClean="0">
            <a:solidFill>
              <a:srgbClr val="002060"/>
            </a:solidFill>
            <a:latin typeface="Calibri" pitchFamily="34" charset="0"/>
            <a:ea typeface="Calibri"/>
            <a:cs typeface="Calibri"/>
          </a:endParaRPr>
        </a:p>
      </cdr:txBody>
    </cdr:sp>
  </cdr:relSizeAnchor>
  <cdr:relSizeAnchor xmlns:cdr="http://schemas.openxmlformats.org/drawingml/2006/chartDrawing">
    <cdr:from>
      <cdr:x>0.41323</cdr:x>
      <cdr:y>0.42735</cdr:y>
    </cdr:from>
    <cdr:to>
      <cdr:x>0.46346</cdr:x>
      <cdr:y>0.4909</cdr:y>
    </cdr:to>
    <cdr:sp macro="" textlink="">
      <cdr:nvSpPr>
        <cdr:cNvPr id="14" name="TextBox 1"/>
        <cdr:cNvSpPr txBox="1"/>
      </cdr:nvSpPr>
      <cdr:spPr>
        <a:xfrm xmlns:a="http://schemas.openxmlformats.org/drawingml/2006/main">
          <a:off x="3655554" y="2276452"/>
          <a:ext cx="444353" cy="338554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none" rtlCol="0">
          <a:spAutoFit/>
        </a:bodyPr>
        <a:lstStyle xmlns:a="http://schemas.openxmlformats.org/drawingml/2006/main">
          <a:lvl1pPr marL="0" indent="0">
            <a:defRPr sz="1100">
              <a:latin typeface="Calibri"/>
            </a:defRPr>
          </a:lvl1pPr>
          <a:lvl2pPr marL="457200" indent="0">
            <a:defRPr sz="1100">
              <a:latin typeface="Calibri"/>
            </a:defRPr>
          </a:lvl2pPr>
          <a:lvl3pPr marL="914400" indent="0">
            <a:defRPr sz="1100">
              <a:latin typeface="Calibri"/>
            </a:defRPr>
          </a:lvl3pPr>
          <a:lvl4pPr marL="1371600" indent="0">
            <a:defRPr sz="1100">
              <a:latin typeface="Calibri"/>
            </a:defRPr>
          </a:lvl4pPr>
          <a:lvl5pPr marL="1828800" indent="0">
            <a:defRPr sz="1100">
              <a:latin typeface="Calibri"/>
            </a:defRPr>
          </a:lvl5pPr>
          <a:lvl6pPr marL="2286000" indent="0">
            <a:defRPr sz="1100">
              <a:latin typeface="Calibri"/>
            </a:defRPr>
          </a:lvl6pPr>
          <a:lvl7pPr marL="2743200" indent="0">
            <a:defRPr sz="1100">
              <a:latin typeface="Calibri"/>
            </a:defRPr>
          </a:lvl7pPr>
          <a:lvl8pPr marL="3200400" indent="0">
            <a:defRPr sz="1100">
              <a:latin typeface="Calibri"/>
            </a:defRPr>
          </a:lvl8pPr>
          <a:lvl9pPr marL="3657600" indent="0">
            <a:defRPr sz="1100">
              <a:latin typeface="Calibri"/>
            </a:defRPr>
          </a:lvl9pPr>
        </a:lstStyle>
        <a:p xmlns:a="http://schemas.openxmlformats.org/drawingml/2006/main">
          <a:pPr algn="ctr"/>
          <a:r>
            <a:rPr lang="ru-RU" sz="1600" kern="1200" dirty="0" smtClean="0">
              <a:solidFill>
                <a:srgbClr val="002060"/>
              </a:solidFill>
              <a:latin typeface="Calibri" pitchFamily="34" charset="0"/>
              <a:ea typeface="Calibri"/>
              <a:cs typeface="Calibri"/>
            </a:rPr>
            <a:t>1,4</a:t>
          </a:r>
          <a:endParaRPr lang="ru-RU" sz="1600" i="0" u="none" strike="noStrike" kern="1200" baseline="0" dirty="0" smtClean="0">
            <a:solidFill>
              <a:srgbClr val="002060"/>
            </a:solidFill>
            <a:latin typeface="Calibri" pitchFamily="34" charset="0"/>
            <a:ea typeface="Calibri"/>
            <a:cs typeface="Calibri"/>
          </a:endParaRPr>
        </a:p>
      </cdr:txBody>
    </cdr:sp>
  </cdr:relSizeAnchor>
  <cdr:relSizeAnchor xmlns:cdr="http://schemas.openxmlformats.org/drawingml/2006/chartDrawing">
    <cdr:from>
      <cdr:x>0.56525</cdr:x>
      <cdr:y>0.43102</cdr:y>
    </cdr:from>
    <cdr:to>
      <cdr:x>0.61548</cdr:x>
      <cdr:y>0.49457</cdr:y>
    </cdr:to>
    <cdr:sp macro="" textlink="">
      <cdr:nvSpPr>
        <cdr:cNvPr id="15" name="TextBox 1"/>
        <cdr:cNvSpPr txBox="1"/>
      </cdr:nvSpPr>
      <cdr:spPr>
        <a:xfrm xmlns:a="http://schemas.openxmlformats.org/drawingml/2006/main">
          <a:off x="5000334" y="2295986"/>
          <a:ext cx="444353" cy="338554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none" rtlCol="0">
          <a:spAutoFit/>
        </a:bodyPr>
        <a:lstStyle xmlns:a="http://schemas.openxmlformats.org/drawingml/2006/main">
          <a:lvl1pPr marL="0" indent="0">
            <a:defRPr sz="1100">
              <a:latin typeface="Calibri"/>
            </a:defRPr>
          </a:lvl1pPr>
          <a:lvl2pPr marL="457200" indent="0">
            <a:defRPr sz="1100">
              <a:latin typeface="Calibri"/>
            </a:defRPr>
          </a:lvl2pPr>
          <a:lvl3pPr marL="914400" indent="0">
            <a:defRPr sz="1100">
              <a:latin typeface="Calibri"/>
            </a:defRPr>
          </a:lvl3pPr>
          <a:lvl4pPr marL="1371600" indent="0">
            <a:defRPr sz="1100">
              <a:latin typeface="Calibri"/>
            </a:defRPr>
          </a:lvl4pPr>
          <a:lvl5pPr marL="1828800" indent="0">
            <a:defRPr sz="1100">
              <a:latin typeface="Calibri"/>
            </a:defRPr>
          </a:lvl5pPr>
          <a:lvl6pPr marL="2286000" indent="0">
            <a:defRPr sz="1100">
              <a:latin typeface="Calibri"/>
            </a:defRPr>
          </a:lvl6pPr>
          <a:lvl7pPr marL="2743200" indent="0">
            <a:defRPr sz="1100">
              <a:latin typeface="Calibri"/>
            </a:defRPr>
          </a:lvl7pPr>
          <a:lvl8pPr marL="3200400" indent="0">
            <a:defRPr sz="1100">
              <a:latin typeface="Calibri"/>
            </a:defRPr>
          </a:lvl8pPr>
          <a:lvl9pPr marL="3657600" indent="0">
            <a:defRPr sz="1100">
              <a:latin typeface="Calibri"/>
            </a:defRPr>
          </a:lvl9pPr>
        </a:lstStyle>
        <a:p xmlns:a="http://schemas.openxmlformats.org/drawingml/2006/main">
          <a:pPr algn="ctr"/>
          <a:r>
            <a:rPr lang="ru-RU" sz="1600" kern="1200" dirty="0" smtClean="0">
              <a:solidFill>
                <a:srgbClr val="002060"/>
              </a:solidFill>
              <a:latin typeface="Calibri" pitchFamily="34" charset="0"/>
              <a:ea typeface="Calibri"/>
              <a:cs typeface="Calibri"/>
            </a:rPr>
            <a:t>1,4</a:t>
          </a:r>
        </a:p>
      </cdr:txBody>
    </cdr:sp>
  </cdr:relSizeAnchor>
  <cdr:relSizeAnchor xmlns:cdr="http://schemas.openxmlformats.org/drawingml/2006/chartDrawing">
    <cdr:from>
      <cdr:x>0.71719</cdr:x>
      <cdr:y>0.42208</cdr:y>
    </cdr:from>
    <cdr:to>
      <cdr:x>0.76742</cdr:x>
      <cdr:y>0.48563</cdr:y>
    </cdr:to>
    <cdr:sp macro="" textlink="">
      <cdr:nvSpPr>
        <cdr:cNvPr id="16" name="TextBox 1"/>
        <cdr:cNvSpPr txBox="1"/>
      </cdr:nvSpPr>
      <cdr:spPr>
        <a:xfrm xmlns:a="http://schemas.openxmlformats.org/drawingml/2006/main">
          <a:off x="6344477" y="2248377"/>
          <a:ext cx="444353" cy="338554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none" rtlCol="0">
          <a:spAutoFit/>
        </a:bodyPr>
        <a:lstStyle xmlns:a="http://schemas.openxmlformats.org/drawingml/2006/main">
          <a:lvl1pPr marL="0" indent="0">
            <a:defRPr sz="1100">
              <a:latin typeface="Calibri"/>
            </a:defRPr>
          </a:lvl1pPr>
          <a:lvl2pPr marL="457200" indent="0">
            <a:defRPr sz="1100">
              <a:latin typeface="Calibri"/>
            </a:defRPr>
          </a:lvl2pPr>
          <a:lvl3pPr marL="914400" indent="0">
            <a:defRPr sz="1100">
              <a:latin typeface="Calibri"/>
            </a:defRPr>
          </a:lvl3pPr>
          <a:lvl4pPr marL="1371600" indent="0">
            <a:defRPr sz="1100">
              <a:latin typeface="Calibri"/>
            </a:defRPr>
          </a:lvl4pPr>
          <a:lvl5pPr marL="1828800" indent="0">
            <a:defRPr sz="1100">
              <a:latin typeface="Calibri"/>
            </a:defRPr>
          </a:lvl5pPr>
          <a:lvl6pPr marL="2286000" indent="0">
            <a:defRPr sz="1100">
              <a:latin typeface="Calibri"/>
            </a:defRPr>
          </a:lvl6pPr>
          <a:lvl7pPr marL="2743200" indent="0">
            <a:defRPr sz="1100">
              <a:latin typeface="Calibri"/>
            </a:defRPr>
          </a:lvl7pPr>
          <a:lvl8pPr marL="3200400" indent="0">
            <a:defRPr sz="1100">
              <a:latin typeface="Calibri"/>
            </a:defRPr>
          </a:lvl8pPr>
          <a:lvl9pPr marL="3657600" indent="0">
            <a:defRPr sz="1100">
              <a:latin typeface="Calibri"/>
            </a:defRPr>
          </a:lvl9pPr>
        </a:lstStyle>
        <a:p xmlns:a="http://schemas.openxmlformats.org/drawingml/2006/main">
          <a:pPr algn="ctr"/>
          <a:r>
            <a:rPr lang="ru-RU" sz="1600" kern="1200" dirty="0" smtClean="0">
              <a:solidFill>
                <a:srgbClr val="002060"/>
              </a:solidFill>
              <a:latin typeface="Calibri" pitchFamily="34" charset="0"/>
              <a:ea typeface="Calibri"/>
              <a:cs typeface="Calibri"/>
            </a:rPr>
            <a:t>1,4</a:t>
          </a:r>
        </a:p>
      </cdr:txBody>
    </cdr:sp>
  </cdr:relSizeAnchor>
  <cdr:relSizeAnchor xmlns:cdr="http://schemas.openxmlformats.org/drawingml/2006/chartDrawing">
    <cdr:from>
      <cdr:x>0.10705</cdr:x>
      <cdr:y>0.67709</cdr:y>
    </cdr:from>
    <cdr:to>
      <cdr:x>0.15728</cdr:x>
      <cdr:y>0.74065</cdr:y>
    </cdr:to>
    <cdr:sp macro="" textlink="">
      <cdr:nvSpPr>
        <cdr:cNvPr id="18" name="TextBox 1"/>
        <cdr:cNvSpPr txBox="1"/>
      </cdr:nvSpPr>
      <cdr:spPr>
        <a:xfrm xmlns:a="http://schemas.openxmlformats.org/drawingml/2006/main">
          <a:off x="947027" y="3606774"/>
          <a:ext cx="444349" cy="338578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none" rtlCol="0">
          <a:spAutoFit/>
        </a:bodyPr>
        <a:lstStyle xmlns:a="http://schemas.openxmlformats.org/drawingml/2006/main">
          <a:lvl1pPr marL="0" indent="0">
            <a:defRPr sz="1100">
              <a:latin typeface="Calibri"/>
            </a:defRPr>
          </a:lvl1pPr>
          <a:lvl2pPr marL="457200" indent="0">
            <a:defRPr sz="1100">
              <a:latin typeface="Calibri"/>
            </a:defRPr>
          </a:lvl2pPr>
          <a:lvl3pPr marL="914400" indent="0">
            <a:defRPr sz="1100">
              <a:latin typeface="Calibri"/>
            </a:defRPr>
          </a:lvl3pPr>
          <a:lvl4pPr marL="1371600" indent="0">
            <a:defRPr sz="1100">
              <a:latin typeface="Calibri"/>
            </a:defRPr>
          </a:lvl4pPr>
          <a:lvl5pPr marL="1828800" indent="0">
            <a:defRPr sz="1100">
              <a:latin typeface="Calibri"/>
            </a:defRPr>
          </a:lvl5pPr>
          <a:lvl6pPr marL="2286000" indent="0">
            <a:defRPr sz="1100">
              <a:latin typeface="Calibri"/>
            </a:defRPr>
          </a:lvl6pPr>
          <a:lvl7pPr marL="2743200" indent="0">
            <a:defRPr sz="1100">
              <a:latin typeface="Calibri"/>
            </a:defRPr>
          </a:lvl7pPr>
          <a:lvl8pPr marL="3200400" indent="0">
            <a:defRPr sz="1100">
              <a:latin typeface="Calibri"/>
            </a:defRPr>
          </a:lvl8pPr>
          <a:lvl9pPr marL="3657600" indent="0">
            <a:defRPr sz="1100">
              <a:latin typeface="Calibri"/>
            </a:defRPr>
          </a:lvl9pPr>
        </a:lstStyle>
        <a:p xmlns:a="http://schemas.openxmlformats.org/drawingml/2006/main">
          <a:pPr algn="ctr"/>
          <a:r>
            <a:rPr lang="ru-RU" sz="1600" kern="1200" dirty="0" smtClean="0">
              <a:solidFill>
                <a:srgbClr val="002060"/>
              </a:solidFill>
              <a:latin typeface="Calibri" pitchFamily="34" charset="0"/>
              <a:ea typeface="Calibri"/>
              <a:cs typeface="Calibri"/>
            </a:rPr>
            <a:t>2,1</a:t>
          </a:r>
          <a:endParaRPr lang="ru-RU" sz="1600" i="0" u="none" strike="noStrike" kern="1200" baseline="0" dirty="0" smtClean="0">
            <a:solidFill>
              <a:srgbClr val="002060"/>
            </a:solidFill>
            <a:latin typeface="Calibri" pitchFamily="34" charset="0"/>
            <a:ea typeface="Calibri"/>
            <a:cs typeface="Calibri"/>
          </a:endParaRPr>
        </a:p>
      </cdr:txBody>
    </cdr:sp>
  </cdr:relSizeAnchor>
  <cdr:relSizeAnchor xmlns:cdr="http://schemas.openxmlformats.org/drawingml/2006/chartDrawing">
    <cdr:from>
      <cdr:x>0.40679</cdr:x>
      <cdr:y>0.65138</cdr:y>
    </cdr:from>
    <cdr:to>
      <cdr:x>0.46228</cdr:x>
      <cdr:y>0.71494</cdr:y>
    </cdr:to>
    <cdr:sp macro="" textlink="">
      <cdr:nvSpPr>
        <cdr:cNvPr id="19" name="TextBox 1"/>
        <cdr:cNvSpPr txBox="1"/>
      </cdr:nvSpPr>
      <cdr:spPr>
        <a:xfrm xmlns:a="http://schemas.openxmlformats.org/drawingml/2006/main">
          <a:off x="3598602" y="3469844"/>
          <a:ext cx="490840" cy="338554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none" rtlCol="0">
          <a:spAutoFit/>
        </a:bodyPr>
        <a:lstStyle xmlns:a="http://schemas.openxmlformats.org/drawingml/2006/main">
          <a:lvl1pPr marL="0" indent="0">
            <a:defRPr sz="1100">
              <a:latin typeface="Calibri"/>
            </a:defRPr>
          </a:lvl1pPr>
          <a:lvl2pPr marL="457200" indent="0">
            <a:defRPr sz="1100">
              <a:latin typeface="Calibri"/>
            </a:defRPr>
          </a:lvl2pPr>
          <a:lvl3pPr marL="914400" indent="0">
            <a:defRPr sz="1100">
              <a:latin typeface="Calibri"/>
            </a:defRPr>
          </a:lvl3pPr>
          <a:lvl4pPr marL="1371600" indent="0">
            <a:defRPr sz="1100">
              <a:latin typeface="Calibri"/>
            </a:defRPr>
          </a:lvl4pPr>
          <a:lvl5pPr marL="1828800" indent="0">
            <a:defRPr sz="1100">
              <a:latin typeface="Calibri"/>
            </a:defRPr>
          </a:lvl5pPr>
          <a:lvl6pPr marL="2286000" indent="0">
            <a:defRPr sz="1100">
              <a:latin typeface="Calibri"/>
            </a:defRPr>
          </a:lvl6pPr>
          <a:lvl7pPr marL="2743200" indent="0">
            <a:defRPr sz="1100">
              <a:latin typeface="Calibri"/>
            </a:defRPr>
          </a:lvl7pPr>
          <a:lvl8pPr marL="3200400" indent="0">
            <a:defRPr sz="1100">
              <a:latin typeface="Calibri"/>
            </a:defRPr>
          </a:lvl8pPr>
          <a:lvl9pPr marL="3657600" indent="0">
            <a:defRPr sz="1100">
              <a:latin typeface="Calibri"/>
            </a:defRPr>
          </a:lvl9pPr>
        </a:lstStyle>
        <a:p xmlns:a="http://schemas.openxmlformats.org/drawingml/2006/main">
          <a:pPr algn="ctr"/>
          <a:r>
            <a:rPr lang="ru-RU" sz="1600" kern="1200" dirty="0" smtClean="0">
              <a:solidFill>
                <a:srgbClr val="002060"/>
              </a:solidFill>
              <a:latin typeface="Calibri" pitchFamily="34" charset="0"/>
              <a:ea typeface="Calibri"/>
              <a:cs typeface="Calibri"/>
            </a:rPr>
            <a:t>2 ,0</a:t>
          </a:r>
          <a:endParaRPr lang="ru-RU" sz="1600" i="0" u="none" strike="noStrike" kern="1200" baseline="0" dirty="0" smtClean="0">
            <a:solidFill>
              <a:srgbClr val="002060"/>
            </a:solidFill>
            <a:latin typeface="Calibri" pitchFamily="34" charset="0"/>
            <a:ea typeface="Calibri"/>
            <a:cs typeface="Calibri"/>
          </a:endParaRPr>
        </a:p>
      </cdr:txBody>
    </cdr:sp>
  </cdr:relSizeAnchor>
  <cdr:relSizeAnchor xmlns:cdr="http://schemas.openxmlformats.org/drawingml/2006/chartDrawing">
    <cdr:from>
      <cdr:x>0.57304</cdr:x>
      <cdr:y>0.64826</cdr:y>
    </cdr:from>
    <cdr:to>
      <cdr:x>0.62327</cdr:x>
      <cdr:y>0.71182</cdr:y>
    </cdr:to>
    <cdr:sp macro="" textlink="">
      <cdr:nvSpPr>
        <cdr:cNvPr id="20" name="TextBox 1"/>
        <cdr:cNvSpPr txBox="1"/>
      </cdr:nvSpPr>
      <cdr:spPr>
        <a:xfrm xmlns:a="http://schemas.openxmlformats.org/drawingml/2006/main">
          <a:off x="5069275" y="3453224"/>
          <a:ext cx="444353" cy="338554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none" rtlCol="0">
          <a:spAutoFit/>
        </a:bodyPr>
        <a:lstStyle xmlns:a="http://schemas.openxmlformats.org/drawingml/2006/main">
          <a:lvl1pPr marL="0" indent="0">
            <a:defRPr sz="1100">
              <a:latin typeface="Calibri"/>
            </a:defRPr>
          </a:lvl1pPr>
          <a:lvl2pPr marL="457200" indent="0">
            <a:defRPr sz="1100">
              <a:latin typeface="Calibri"/>
            </a:defRPr>
          </a:lvl2pPr>
          <a:lvl3pPr marL="914400" indent="0">
            <a:defRPr sz="1100">
              <a:latin typeface="Calibri"/>
            </a:defRPr>
          </a:lvl3pPr>
          <a:lvl4pPr marL="1371600" indent="0">
            <a:defRPr sz="1100">
              <a:latin typeface="Calibri"/>
            </a:defRPr>
          </a:lvl4pPr>
          <a:lvl5pPr marL="1828800" indent="0">
            <a:defRPr sz="1100">
              <a:latin typeface="Calibri"/>
            </a:defRPr>
          </a:lvl5pPr>
          <a:lvl6pPr marL="2286000" indent="0">
            <a:defRPr sz="1100">
              <a:latin typeface="Calibri"/>
            </a:defRPr>
          </a:lvl6pPr>
          <a:lvl7pPr marL="2743200" indent="0">
            <a:defRPr sz="1100">
              <a:latin typeface="Calibri"/>
            </a:defRPr>
          </a:lvl7pPr>
          <a:lvl8pPr marL="3200400" indent="0">
            <a:defRPr sz="1100">
              <a:latin typeface="Calibri"/>
            </a:defRPr>
          </a:lvl8pPr>
          <a:lvl9pPr marL="3657600" indent="0">
            <a:defRPr sz="1100">
              <a:latin typeface="Calibri"/>
            </a:defRPr>
          </a:lvl9pPr>
        </a:lstStyle>
        <a:p xmlns:a="http://schemas.openxmlformats.org/drawingml/2006/main">
          <a:pPr algn="ctr"/>
          <a:r>
            <a:rPr lang="ru-RU" sz="1600" kern="1200" dirty="0" smtClean="0">
              <a:solidFill>
                <a:srgbClr val="002060"/>
              </a:solidFill>
              <a:latin typeface="Calibri" pitchFamily="34" charset="0"/>
              <a:ea typeface="Calibri"/>
              <a:cs typeface="Calibri"/>
            </a:rPr>
            <a:t>2,0</a:t>
          </a:r>
        </a:p>
      </cdr:txBody>
    </cdr:sp>
  </cdr:relSizeAnchor>
  <cdr:relSizeAnchor xmlns:cdr="http://schemas.openxmlformats.org/drawingml/2006/chartDrawing">
    <cdr:from>
      <cdr:x>0.71761</cdr:x>
      <cdr:y>0.65066</cdr:y>
    </cdr:from>
    <cdr:to>
      <cdr:x>0.76784</cdr:x>
      <cdr:y>0.71422</cdr:y>
    </cdr:to>
    <cdr:sp macro="" textlink="">
      <cdr:nvSpPr>
        <cdr:cNvPr id="21" name="TextBox 1"/>
        <cdr:cNvSpPr txBox="1"/>
      </cdr:nvSpPr>
      <cdr:spPr>
        <a:xfrm xmlns:a="http://schemas.openxmlformats.org/drawingml/2006/main">
          <a:off x="6348183" y="3466009"/>
          <a:ext cx="444353" cy="338554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none" rtlCol="0">
          <a:spAutoFit/>
        </a:bodyPr>
        <a:lstStyle xmlns:a="http://schemas.openxmlformats.org/drawingml/2006/main">
          <a:lvl1pPr marL="0" indent="0">
            <a:defRPr sz="1100">
              <a:latin typeface="Calibri"/>
            </a:defRPr>
          </a:lvl1pPr>
          <a:lvl2pPr marL="457200" indent="0">
            <a:defRPr sz="1100">
              <a:latin typeface="Calibri"/>
            </a:defRPr>
          </a:lvl2pPr>
          <a:lvl3pPr marL="914400" indent="0">
            <a:defRPr sz="1100">
              <a:latin typeface="Calibri"/>
            </a:defRPr>
          </a:lvl3pPr>
          <a:lvl4pPr marL="1371600" indent="0">
            <a:defRPr sz="1100">
              <a:latin typeface="Calibri"/>
            </a:defRPr>
          </a:lvl4pPr>
          <a:lvl5pPr marL="1828800" indent="0">
            <a:defRPr sz="1100">
              <a:latin typeface="Calibri"/>
            </a:defRPr>
          </a:lvl5pPr>
          <a:lvl6pPr marL="2286000" indent="0">
            <a:defRPr sz="1100">
              <a:latin typeface="Calibri"/>
            </a:defRPr>
          </a:lvl6pPr>
          <a:lvl7pPr marL="2743200" indent="0">
            <a:defRPr sz="1100">
              <a:latin typeface="Calibri"/>
            </a:defRPr>
          </a:lvl7pPr>
          <a:lvl8pPr marL="3200400" indent="0">
            <a:defRPr sz="1100">
              <a:latin typeface="Calibri"/>
            </a:defRPr>
          </a:lvl8pPr>
          <a:lvl9pPr marL="3657600" indent="0">
            <a:defRPr sz="1100">
              <a:latin typeface="Calibri"/>
            </a:defRPr>
          </a:lvl9pPr>
        </a:lstStyle>
        <a:p xmlns:a="http://schemas.openxmlformats.org/drawingml/2006/main">
          <a:pPr algn="ctr"/>
          <a:r>
            <a:rPr lang="ru-RU" sz="1600" kern="1200" dirty="0" smtClean="0">
              <a:solidFill>
                <a:srgbClr val="002060"/>
              </a:solidFill>
              <a:latin typeface="Calibri" pitchFamily="34" charset="0"/>
              <a:ea typeface="Calibri"/>
              <a:cs typeface="Calibri"/>
            </a:rPr>
            <a:t>2,0</a:t>
          </a:r>
        </a:p>
      </cdr:txBody>
    </cdr:sp>
  </cdr:relSizeAnchor>
  <cdr:relSizeAnchor xmlns:cdr="http://schemas.openxmlformats.org/drawingml/2006/chartDrawing">
    <cdr:from>
      <cdr:x>0.11322</cdr:x>
      <cdr:y>0.77157</cdr:y>
    </cdr:from>
    <cdr:to>
      <cdr:x>0.16345</cdr:x>
      <cdr:y>0.83512</cdr:y>
    </cdr:to>
    <cdr:sp macro="" textlink="">
      <cdr:nvSpPr>
        <cdr:cNvPr id="22" name="TextBox 1"/>
        <cdr:cNvSpPr txBox="1"/>
      </cdr:nvSpPr>
      <cdr:spPr>
        <a:xfrm xmlns:a="http://schemas.openxmlformats.org/drawingml/2006/main">
          <a:off x="1001591" y="4110081"/>
          <a:ext cx="444349" cy="338526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none" rtlCol="0">
          <a:spAutoFit/>
        </a:bodyPr>
        <a:lstStyle xmlns:a="http://schemas.openxmlformats.org/drawingml/2006/main">
          <a:lvl1pPr marL="0" indent="0">
            <a:defRPr sz="1100">
              <a:latin typeface="Calibri"/>
            </a:defRPr>
          </a:lvl1pPr>
          <a:lvl2pPr marL="457200" indent="0">
            <a:defRPr sz="1100">
              <a:latin typeface="Calibri"/>
            </a:defRPr>
          </a:lvl2pPr>
          <a:lvl3pPr marL="914400" indent="0">
            <a:defRPr sz="1100">
              <a:latin typeface="Calibri"/>
            </a:defRPr>
          </a:lvl3pPr>
          <a:lvl4pPr marL="1371600" indent="0">
            <a:defRPr sz="1100">
              <a:latin typeface="Calibri"/>
            </a:defRPr>
          </a:lvl4pPr>
          <a:lvl5pPr marL="1828800" indent="0">
            <a:defRPr sz="1100">
              <a:latin typeface="Calibri"/>
            </a:defRPr>
          </a:lvl5pPr>
          <a:lvl6pPr marL="2286000" indent="0">
            <a:defRPr sz="1100">
              <a:latin typeface="Calibri"/>
            </a:defRPr>
          </a:lvl6pPr>
          <a:lvl7pPr marL="2743200" indent="0">
            <a:defRPr sz="1100">
              <a:latin typeface="Calibri"/>
            </a:defRPr>
          </a:lvl7pPr>
          <a:lvl8pPr marL="3200400" indent="0">
            <a:defRPr sz="1100">
              <a:latin typeface="Calibri"/>
            </a:defRPr>
          </a:lvl8pPr>
          <a:lvl9pPr marL="3657600" indent="0">
            <a:defRPr sz="1100">
              <a:latin typeface="Calibri"/>
            </a:defRPr>
          </a:lvl9pPr>
        </a:lstStyle>
        <a:p xmlns:a="http://schemas.openxmlformats.org/drawingml/2006/main">
          <a:pPr algn="ctr"/>
          <a:r>
            <a:rPr lang="ru-RU" sz="1600" kern="1200" dirty="0" smtClean="0">
              <a:solidFill>
                <a:srgbClr val="002060"/>
              </a:solidFill>
              <a:latin typeface="Calibri" pitchFamily="34" charset="0"/>
              <a:ea typeface="Calibri"/>
              <a:cs typeface="Calibri"/>
            </a:rPr>
            <a:t>0,2</a:t>
          </a:r>
          <a:endParaRPr lang="ru-RU" sz="1600" i="0" u="none" strike="noStrike" kern="1200" baseline="0" dirty="0" smtClean="0">
            <a:solidFill>
              <a:srgbClr val="002060"/>
            </a:solidFill>
            <a:latin typeface="Calibri" pitchFamily="34" charset="0"/>
            <a:ea typeface="Calibri"/>
            <a:cs typeface="Calibri"/>
          </a:endParaRPr>
        </a:p>
      </cdr:txBody>
    </cdr:sp>
  </cdr:relSizeAnchor>
  <cdr:relSizeAnchor xmlns:cdr="http://schemas.openxmlformats.org/drawingml/2006/chartDrawing">
    <cdr:from>
      <cdr:x>0.27088</cdr:x>
      <cdr:y>0.76549</cdr:y>
    </cdr:from>
    <cdr:to>
      <cdr:x>0.32111</cdr:x>
      <cdr:y>0.82904</cdr:y>
    </cdr:to>
    <cdr:sp macro="" textlink="">
      <cdr:nvSpPr>
        <cdr:cNvPr id="23" name="TextBox 1"/>
        <cdr:cNvSpPr txBox="1"/>
      </cdr:nvSpPr>
      <cdr:spPr>
        <a:xfrm xmlns:a="http://schemas.openxmlformats.org/drawingml/2006/main">
          <a:off x="2396316" y="4077710"/>
          <a:ext cx="444349" cy="338525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none" rtlCol="0">
          <a:spAutoFit/>
        </a:bodyPr>
        <a:lstStyle xmlns:a="http://schemas.openxmlformats.org/drawingml/2006/main">
          <a:lvl1pPr marL="0" indent="0">
            <a:defRPr sz="1100">
              <a:latin typeface="Calibri"/>
            </a:defRPr>
          </a:lvl1pPr>
          <a:lvl2pPr marL="457200" indent="0">
            <a:defRPr sz="1100">
              <a:latin typeface="Calibri"/>
            </a:defRPr>
          </a:lvl2pPr>
          <a:lvl3pPr marL="914400" indent="0">
            <a:defRPr sz="1100">
              <a:latin typeface="Calibri"/>
            </a:defRPr>
          </a:lvl3pPr>
          <a:lvl4pPr marL="1371600" indent="0">
            <a:defRPr sz="1100">
              <a:latin typeface="Calibri"/>
            </a:defRPr>
          </a:lvl4pPr>
          <a:lvl5pPr marL="1828800" indent="0">
            <a:defRPr sz="1100">
              <a:latin typeface="Calibri"/>
            </a:defRPr>
          </a:lvl5pPr>
          <a:lvl6pPr marL="2286000" indent="0">
            <a:defRPr sz="1100">
              <a:latin typeface="Calibri"/>
            </a:defRPr>
          </a:lvl6pPr>
          <a:lvl7pPr marL="2743200" indent="0">
            <a:defRPr sz="1100">
              <a:latin typeface="Calibri"/>
            </a:defRPr>
          </a:lvl7pPr>
          <a:lvl8pPr marL="3200400" indent="0">
            <a:defRPr sz="1100">
              <a:latin typeface="Calibri"/>
            </a:defRPr>
          </a:lvl8pPr>
          <a:lvl9pPr marL="3657600" indent="0">
            <a:defRPr sz="1100">
              <a:latin typeface="Calibri"/>
            </a:defRPr>
          </a:lvl9pPr>
        </a:lstStyle>
        <a:p xmlns:a="http://schemas.openxmlformats.org/drawingml/2006/main">
          <a:pPr algn="ctr"/>
          <a:r>
            <a:rPr lang="ru-RU" sz="1600" kern="1200" dirty="0" smtClean="0">
              <a:solidFill>
                <a:srgbClr val="002060"/>
              </a:solidFill>
              <a:latin typeface="Calibri" pitchFamily="34" charset="0"/>
              <a:ea typeface="Calibri"/>
              <a:cs typeface="Calibri"/>
            </a:rPr>
            <a:t>0,2</a:t>
          </a:r>
          <a:endParaRPr lang="ru-RU" sz="1600" i="0" u="none" strike="noStrike" kern="1200" baseline="0" dirty="0" smtClean="0">
            <a:solidFill>
              <a:srgbClr val="002060"/>
            </a:solidFill>
            <a:latin typeface="Calibri" pitchFamily="34" charset="0"/>
            <a:ea typeface="Calibri"/>
            <a:cs typeface="Calibri"/>
          </a:endParaRPr>
        </a:p>
      </cdr:txBody>
    </cdr:sp>
  </cdr:relSizeAnchor>
  <cdr:relSizeAnchor xmlns:cdr="http://schemas.openxmlformats.org/drawingml/2006/chartDrawing">
    <cdr:from>
      <cdr:x>0.41371</cdr:x>
      <cdr:y>0.76882</cdr:y>
    </cdr:from>
    <cdr:to>
      <cdr:x>0.46394</cdr:x>
      <cdr:y>0.83237</cdr:y>
    </cdr:to>
    <cdr:sp macro="" textlink="">
      <cdr:nvSpPr>
        <cdr:cNvPr id="24" name="TextBox 1"/>
        <cdr:cNvSpPr txBox="1"/>
      </cdr:nvSpPr>
      <cdr:spPr>
        <a:xfrm xmlns:a="http://schemas.openxmlformats.org/drawingml/2006/main">
          <a:off x="3659799" y="4095414"/>
          <a:ext cx="444349" cy="338526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none" rtlCol="0">
          <a:spAutoFit/>
        </a:bodyPr>
        <a:lstStyle xmlns:a="http://schemas.openxmlformats.org/drawingml/2006/main">
          <a:lvl1pPr marL="0" indent="0">
            <a:defRPr sz="1100">
              <a:latin typeface="Calibri"/>
            </a:defRPr>
          </a:lvl1pPr>
          <a:lvl2pPr marL="457200" indent="0">
            <a:defRPr sz="1100">
              <a:latin typeface="Calibri"/>
            </a:defRPr>
          </a:lvl2pPr>
          <a:lvl3pPr marL="914400" indent="0">
            <a:defRPr sz="1100">
              <a:latin typeface="Calibri"/>
            </a:defRPr>
          </a:lvl3pPr>
          <a:lvl4pPr marL="1371600" indent="0">
            <a:defRPr sz="1100">
              <a:latin typeface="Calibri"/>
            </a:defRPr>
          </a:lvl4pPr>
          <a:lvl5pPr marL="1828800" indent="0">
            <a:defRPr sz="1100">
              <a:latin typeface="Calibri"/>
            </a:defRPr>
          </a:lvl5pPr>
          <a:lvl6pPr marL="2286000" indent="0">
            <a:defRPr sz="1100">
              <a:latin typeface="Calibri"/>
            </a:defRPr>
          </a:lvl6pPr>
          <a:lvl7pPr marL="2743200" indent="0">
            <a:defRPr sz="1100">
              <a:latin typeface="Calibri"/>
            </a:defRPr>
          </a:lvl7pPr>
          <a:lvl8pPr marL="3200400" indent="0">
            <a:defRPr sz="1100">
              <a:latin typeface="Calibri"/>
            </a:defRPr>
          </a:lvl8pPr>
          <a:lvl9pPr marL="3657600" indent="0">
            <a:defRPr sz="1100">
              <a:latin typeface="Calibri"/>
            </a:defRPr>
          </a:lvl9pPr>
        </a:lstStyle>
        <a:p xmlns:a="http://schemas.openxmlformats.org/drawingml/2006/main">
          <a:pPr algn="ctr"/>
          <a:r>
            <a:rPr lang="ru-RU" sz="1600" kern="1200" dirty="0" smtClean="0">
              <a:solidFill>
                <a:srgbClr val="002060"/>
              </a:solidFill>
              <a:latin typeface="Calibri" pitchFamily="34" charset="0"/>
              <a:ea typeface="Calibri"/>
              <a:cs typeface="Calibri"/>
            </a:rPr>
            <a:t>0,2</a:t>
          </a:r>
          <a:endParaRPr lang="ru-RU" sz="1600" i="0" u="none" strike="noStrike" kern="1200" baseline="0" dirty="0" smtClean="0">
            <a:solidFill>
              <a:srgbClr val="002060"/>
            </a:solidFill>
            <a:latin typeface="Calibri" pitchFamily="34" charset="0"/>
            <a:ea typeface="Calibri"/>
            <a:cs typeface="Calibri"/>
          </a:endParaRPr>
        </a:p>
      </cdr:txBody>
    </cdr:sp>
  </cdr:relSizeAnchor>
  <cdr:relSizeAnchor xmlns:cdr="http://schemas.openxmlformats.org/drawingml/2006/chartDrawing">
    <cdr:from>
      <cdr:x>0.56629</cdr:x>
      <cdr:y>0.77285</cdr:y>
    </cdr:from>
    <cdr:to>
      <cdr:x>0.61652</cdr:x>
      <cdr:y>0.8364</cdr:y>
    </cdr:to>
    <cdr:sp macro="" textlink="">
      <cdr:nvSpPr>
        <cdr:cNvPr id="25" name="TextBox 1"/>
        <cdr:cNvSpPr txBox="1"/>
      </cdr:nvSpPr>
      <cdr:spPr>
        <a:xfrm xmlns:a="http://schemas.openxmlformats.org/drawingml/2006/main">
          <a:off x="5009570" y="4116900"/>
          <a:ext cx="444349" cy="338525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none" rtlCol="0">
          <a:spAutoFit/>
        </a:bodyPr>
        <a:lstStyle xmlns:a="http://schemas.openxmlformats.org/drawingml/2006/main">
          <a:lvl1pPr marL="0" indent="0">
            <a:defRPr sz="1100">
              <a:latin typeface="Calibri"/>
            </a:defRPr>
          </a:lvl1pPr>
          <a:lvl2pPr marL="457200" indent="0">
            <a:defRPr sz="1100">
              <a:latin typeface="Calibri"/>
            </a:defRPr>
          </a:lvl2pPr>
          <a:lvl3pPr marL="914400" indent="0">
            <a:defRPr sz="1100">
              <a:latin typeface="Calibri"/>
            </a:defRPr>
          </a:lvl3pPr>
          <a:lvl4pPr marL="1371600" indent="0">
            <a:defRPr sz="1100">
              <a:latin typeface="Calibri"/>
            </a:defRPr>
          </a:lvl4pPr>
          <a:lvl5pPr marL="1828800" indent="0">
            <a:defRPr sz="1100">
              <a:latin typeface="Calibri"/>
            </a:defRPr>
          </a:lvl5pPr>
          <a:lvl6pPr marL="2286000" indent="0">
            <a:defRPr sz="1100">
              <a:latin typeface="Calibri"/>
            </a:defRPr>
          </a:lvl6pPr>
          <a:lvl7pPr marL="2743200" indent="0">
            <a:defRPr sz="1100">
              <a:latin typeface="Calibri"/>
            </a:defRPr>
          </a:lvl7pPr>
          <a:lvl8pPr marL="3200400" indent="0">
            <a:defRPr sz="1100">
              <a:latin typeface="Calibri"/>
            </a:defRPr>
          </a:lvl8pPr>
          <a:lvl9pPr marL="3657600" indent="0">
            <a:defRPr sz="1100">
              <a:latin typeface="Calibri"/>
            </a:defRPr>
          </a:lvl9pPr>
        </a:lstStyle>
        <a:p xmlns:a="http://schemas.openxmlformats.org/drawingml/2006/main">
          <a:pPr algn="ctr"/>
          <a:r>
            <a:rPr lang="ru-RU" sz="1600" kern="1200" dirty="0" smtClean="0">
              <a:solidFill>
                <a:srgbClr val="002060"/>
              </a:solidFill>
              <a:latin typeface="Calibri" pitchFamily="34" charset="0"/>
              <a:ea typeface="Calibri"/>
              <a:cs typeface="Calibri"/>
            </a:rPr>
            <a:t>0,2</a:t>
          </a:r>
        </a:p>
      </cdr:txBody>
    </cdr:sp>
  </cdr:relSizeAnchor>
  <cdr:relSizeAnchor xmlns:cdr="http://schemas.openxmlformats.org/drawingml/2006/chartDrawing">
    <cdr:from>
      <cdr:x>0.71564</cdr:x>
      <cdr:y>0.76876</cdr:y>
    </cdr:from>
    <cdr:to>
      <cdr:x>0.76587</cdr:x>
      <cdr:y>0.83231</cdr:y>
    </cdr:to>
    <cdr:sp macro="" textlink="">
      <cdr:nvSpPr>
        <cdr:cNvPr id="26" name="TextBox 1"/>
        <cdr:cNvSpPr txBox="1"/>
      </cdr:nvSpPr>
      <cdr:spPr>
        <a:xfrm xmlns:a="http://schemas.openxmlformats.org/drawingml/2006/main">
          <a:off x="6330758" y="4095130"/>
          <a:ext cx="444349" cy="338525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none" rtlCol="0">
          <a:spAutoFit/>
        </a:bodyPr>
        <a:lstStyle xmlns:a="http://schemas.openxmlformats.org/drawingml/2006/main">
          <a:lvl1pPr marL="0" indent="0">
            <a:defRPr sz="1100">
              <a:latin typeface="Calibri"/>
            </a:defRPr>
          </a:lvl1pPr>
          <a:lvl2pPr marL="457200" indent="0">
            <a:defRPr sz="1100">
              <a:latin typeface="Calibri"/>
            </a:defRPr>
          </a:lvl2pPr>
          <a:lvl3pPr marL="914400" indent="0">
            <a:defRPr sz="1100">
              <a:latin typeface="Calibri"/>
            </a:defRPr>
          </a:lvl3pPr>
          <a:lvl4pPr marL="1371600" indent="0">
            <a:defRPr sz="1100">
              <a:latin typeface="Calibri"/>
            </a:defRPr>
          </a:lvl4pPr>
          <a:lvl5pPr marL="1828800" indent="0">
            <a:defRPr sz="1100">
              <a:latin typeface="Calibri"/>
            </a:defRPr>
          </a:lvl5pPr>
          <a:lvl6pPr marL="2286000" indent="0">
            <a:defRPr sz="1100">
              <a:latin typeface="Calibri"/>
            </a:defRPr>
          </a:lvl6pPr>
          <a:lvl7pPr marL="2743200" indent="0">
            <a:defRPr sz="1100">
              <a:latin typeface="Calibri"/>
            </a:defRPr>
          </a:lvl7pPr>
          <a:lvl8pPr marL="3200400" indent="0">
            <a:defRPr sz="1100">
              <a:latin typeface="Calibri"/>
            </a:defRPr>
          </a:lvl8pPr>
          <a:lvl9pPr marL="3657600" indent="0">
            <a:defRPr sz="1100">
              <a:latin typeface="Calibri"/>
            </a:defRPr>
          </a:lvl9pPr>
        </a:lstStyle>
        <a:p xmlns:a="http://schemas.openxmlformats.org/drawingml/2006/main">
          <a:pPr algn="ctr"/>
          <a:r>
            <a:rPr lang="ru-RU" sz="1600" kern="1200" dirty="0" smtClean="0">
              <a:solidFill>
                <a:srgbClr val="002060"/>
              </a:solidFill>
              <a:latin typeface="Calibri" pitchFamily="34" charset="0"/>
              <a:ea typeface="Calibri"/>
              <a:cs typeface="Calibri"/>
            </a:rPr>
            <a:t>0,2</a:t>
          </a:r>
        </a:p>
      </cdr:txBody>
    </cdr:sp>
  </cdr:relSizeAnchor>
  <cdr:relSizeAnchor xmlns:cdr="http://schemas.openxmlformats.org/drawingml/2006/chartDrawing">
    <cdr:from>
      <cdr:x>0.27072</cdr:x>
      <cdr:y>0.40272</cdr:y>
    </cdr:from>
    <cdr:to>
      <cdr:x>0.33471</cdr:x>
      <cdr:y>0.46627</cdr:y>
    </cdr:to>
    <cdr:sp macro="" textlink="">
      <cdr:nvSpPr>
        <cdr:cNvPr id="27" name="TextBox 26"/>
        <cdr:cNvSpPr txBox="1"/>
      </cdr:nvSpPr>
      <cdr:spPr>
        <a:xfrm xmlns:a="http://schemas.openxmlformats.org/drawingml/2006/main">
          <a:off x="2394855" y="2145246"/>
          <a:ext cx="566057" cy="338554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vertOverflow="clip" wrap="square" rtlCol="0">
          <a:spAutoFit/>
        </a:bodyPr>
        <a:lstStyle xmlns:a="http://schemas.openxmlformats.org/drawingml/2006/main"/>
        <a:p xmlns:a="http://schemas.openxmlformats.org/drawingml/2006/main">
          <a:pPr algn="ctr"/>
          <a:r>
            <a:rPr lang="ru-RU" sz="1600" i="0" u="none" strike="noStrike" kern="1200" baseline="0" dirty="0" smtClean="0">
              <a:solidFill>
                <a:srgbClr val="002060"/>
              </a:solidFill>
              <a:latin typeface="Calibri"/>
              <a:ea typeface="Calibri"/>
              <a:cs typeface="Calibri"/>
            </a:rPr>
            <a:t>24,9</a:t>
          </a:r>
        </a:p>
      </cdr:txBody>
    </cdr:sp>
  </cdr:relSizeAnchor>
  <cdr:relSizeAnchor xmlns:cdr="http://schemas.openxmlformats.org/drawingml/2006/chartDrawing">
    <cdr:from>
      <cdr:x>0.27195</cdr:x>
      <cdr:y>0.5519</cdr:y>
    </cdr:from>
    <cdr:to>
      <cdr:x>0.32855</cdr:x>
      <cdr:y>0.61545</cdr:y>
    </cdr:to>
    <cdr:sp macro="" textlink="">
      <cdr:nvSpPr>
        <cdr:cNvPr id="28" name="TextBox 27"/>
        <cdr:cNvSpPr txBox="1"/>
      </cdr:nvSpPr>
      <cdr:spPr>
        <a:xfrm xmlns:a="http://schemas.openxmlformats.org/drawingml/2006/main">
          <a:off x="2405742" y="2939903"/>
          <a:ext cx="500744" cy="338554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vertOverflow="clip" wrap="square" rtlCol="0">
          <a:spAutoFit/>
        </a:bodyPr>
        <a:lstStyle xmlns:a="http://schemas.openxmlformats.org/drawingml/2006/main"/>
        <a:p xmlns:a="http://schemas.openxmlformats.org/drawingml/2006/main">
          <a:pPr algn="ctr"/>
          <a:r>
            <a:rPr lang="ru-RU" sz="1600" i="0" u="none" strike="noStrike" kern="1200" baseline="0" dirty="0" smtClean="0">
              <a:solidFill>
                <a:srgbClr val="002060"/>
              </a:solidFill>
              <a:latin typeface="Calibri"/>
              <a:ea typeface="Calibri"/>
              <a:cs typeface="Calibri"/>
            </a:rPr>
            <a:t>0,8</a:t>
          </a:r>
        </a:p>
      </cdr:txBody>
    </cdr:sp>
  </cdr:relSizeAnchor>
  <cdr:relSizeAnchor xmlns:cdr="http://schemas.openxmlformats.org/drawingml/2006/chartDrawing">
    <cdr:from>
      <cdr:x>0.27318</cdr:x>
      <cdr:y>0.60503</cdr:y>
    </cdr:from>
    <cdr:to>
      <cdr:x>0.32359</cdr:x>
      <cdr:y>0.66858</cdr:y>
    </cdr:to>
    <cdr:sp macro="" textlink="">
      <cdr:nvSpPr>
        <cdr:cNvPr id="29" name="TextBox 28"/>
        <cdr:cNvSpPr txBox="1"/>
      </cdr:nvSpPr>
      <cdr:spPr>
        <a:xfrm xmlns:a="http://schemas.openxmlformats.org/drawingml/2006/main">
          <a:off x="2416645" y="3222932"/>
          <a:ext cx="445956" cy="338554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vertOverflow="clip" wrap="none" rtlCol="0">
          <a:spAutoFit/>
        </a:bodyPr>
        <a:lstStyle xmlns:a="http://schemas.openxmlformats.org/drawingml/2006/main"/>
        <a:p xmlns:a="http://schemas.openxmlformats.org/drawingml/2006/main">
          <a:pPr algn="ctr"/>
          <a:r>
            <a:rPr lang="ru-RU" sz="1600" i="0" u="none" strike="noStrike" kern="1200" baseline="0" dirty="0" smtClean="0">
              <a:solidFill>
                <a:srgbClr val="002060"/>
              </a:solidFill>
              <a:latin typeface="Calibri"/>
              <a:ea typeface="Calibri"/>
              <a:cs typeface="Calibri"/>
            </a:rPr>
            <a:t>0,4</a:t>
          </a:r>
        </a:p>
      </cdr:txBody>
    </cdr:sp>
  </cdr:relSizeAnchor>
  <cdr:relSizeAnchor xmlns:cdr="http://schemas.openxmlformats.org/drawingml/2006/chartDrawing">
    <cdr:from>
      <cdr:x>0.27564</cdr:x>
      <cdr:y>0.67246</cdr:y>
    </cdr:from>
    <cdr:to>
      <cdr:x>0.32117</cdr:x>
      <cdr:y>0.73602</cdr:y>
    </cdr:to>
    <cdr:sp macro="" textlink="">
      <cdr:nvSpPr>
        <cdr:cNvPr id="30" name="TextBox 29"/>
        <cdr:cNvSpPr txBox="1"/>
      </cdr:nvSpPr>
      <cdr:spPr>
        <a:xfrm xmlns:a="http://schemas.openxmlformats.org/drawingml/2006/main">
          <a:off x="2438400" y="3582160"/>
          <a:ext cx="402771" cy="338554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vertOverflow="clip" wrap="square" rtlCol="0">
          <a:spAutoFit/>
        </a:bodyPr>
        <a:lstStyle xmlns:a="http://schemas.openxmlformats.org/drawingml/2006/main"/>
        <a:p xmlns:a="http://schemas.openxmlformats.org/drawingml/2006/main">
          <a:pPr algn="ctr"/>
          <a:endParaRPr lang="ru-RU" sz="1600" b="1" i="0" u="none" strike="noStrike" kern="1200" baseline="0" dirty="0" smtClean="0">
            <a:solidFill>
              <a:srgbClr val="002060"/>
            </a:solidFill>
            <a:latin typeface="Calibri"/>
            <a:ea typeface="Calibri"/>
            <a:cs typeface="Calibri"/>
          </a:endParaRPr>
        </a:p>
      </cdr:txBody>
    </cdr:sp>
  </cdr:relSizeAnchor>
  <cdr:relSizeAnchor xmlns:cdr="http://schemas.openxmlformats.org/drawingml/2006/chartDrawing">
    <cdr:from>
      <cdr:x>0.27687</cdr:x>
      <cdr:y>0.68881</cdr:y>
    </cdr:from>
    <cdr:to>
      <cdr:x>0.32729</cdr:x>
      <cdr:y>0.75237</cdr:y>
    </cdr:to>
    <cdr:sp macro="" textlink="">
      <cdr:nvSpPr>
        <cdr:cNvPr id="31" name="TextBox 30"/>
        <cdr:cNvSpPr txBox="1"/>
      </cdr:nvSpPr>
      <cdr:spPr>
        <a:xfrm xmlns:a="http://schemas.openxmlformats.org/drawingml/2006/main">
          <a:off x="2449302" y="3669247"/>
          <a:ext cx="445956" cy="338554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vertOverflow="clip" wrap="square" rtlCol="0">
          <a:spAutoFit/>
        </a:bodyPr>
        <a:lstStyle xmlns:a="http://schemas.openxmlformats.org/drawingml/2006/main"/>
        <a:p xmlns:a="http://schemas.openxmlformats.org/drawingml/2006/main">
          <a:pPr algn="ctr"/>
          <a:r>
            <a:rPr lang="ru-RU" sz="1600" i="0" u="none" strike="noStrike" kern="1200" baseline="0" dirty="0" smtClean="0">
              <a:solidFill>
                <a:srgbClr val="002060"/>
              </a:solidFill>
              <a:latin typeface="Calibri"/>
              <a:ea typeface="Calibri"/>
              <a:cs typeface="Calibri"/>
            </a:rPr>
            <a:t>2,0</a:t>
          </a:r>
        </a:p>
      </cdr:txBody>
    </cdr:sp>
  </cdr:relSizeAnchor>
</c:userShapes>
</file>

<file path=ppt/drawings/drawing17.xml><?xml version="1.0" encoding="utf-8"?>
<c:userShapes xmlns:c="http://schemas.openxmlformats.org/drawingml/2006/chart">
  <cdr:relSizeAnchor xmlns:cdr="http://schemas.openxmlformats.org/drawingml/2006/chartDrawing">
    <cdr:from>
      <cdr:x>0.29302</cdr:x>
      <cdr:y>0.38871</cdr:y>
    </cdr:from>
    <cdr:to>
      <cdr:x>0.69887</cdr:x>
      <cdr:y>0.6581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538409" y="666150"/>
          <a:ext cx="745718" cy="461665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vertOverflow="clip" wrap="none" rtlCol="0">
          <a:spAutoFit/>
        </a:bodyPr>
        <a:lstStyle xmlns:a="http://schemas.openxmlformats.org/drawingml/2006/main"/>
        <a:p xmlns:a="http://schemas.openxmlformats.org/drawingml/2006/main">
          <a:pPr algn="ctr"/>
          <a:r>
            <a:rPr lang="ru-RU" sz="2400" b="1" i="0" u="none" strike="noStrike" kern="1200" baseline="0" dirty="0" smtClean="0">
              <a:solidFill>
                <a:srgbClr val="002060"/>
              </a:solidFill>
              <a:latin typeface="Calibri"/>
              <a:ea typeface="Calibri"/>
              <a:cs typeface="Calibri"/>
            </a:rPr>
            <a:t>-</a:t>
          </a:r>
          <a:r>
            <a:rPr lang="en-US" sz="2400" b="1" i="0" u="none" strike="noStrike" kern="1200" baseline="0" dirty="0" smtClean="0">
              <a:solidFill>
                <a:srgbClr val="002060"/>
              </a:solidFill>
              <a:latin typeface="Calibri"/>
              <a:ea typeface="Calibri"/>
              <a:cs typeface="Calibri"/>
            </a:rPr>
            <a:t>631</a:t>
          </a:r>
          <a:endParaRPr lang="ru-RU" sz="2400" b="1" i="0" u="none" strike="noStrike" kern="1200" baseline="0" dirty="0" smtClean="0">
            <a:solidFill>
              <a:srgbClr val="002060"/>
            </a:solidFill>
            <a:latin typeface="Calibri"/>
            <a:ea typeface="Calibri"/>
            <a:cs typeface="Calibri"/>
          </a:endParaRPr>
        </a:p>
      </cdr:txBody>
    </cdr:sp>
  </cdr:relSizeAnchor>
</c:userShapes>
</file>

<file path=ppt/drawings/drawing18.xml><?xml version="1.0" encoding="utf-8"?>
<c:userShapes xmlns:c="http://schemas.openxmlformats.org/drawingml/2006/chart">
  <cdr:relSizeAnchor xmlns:cdr="http://schemas.openxmlformats.org/drawingml/2006/chartDrawing">
    <cdr:from>
      <cdr:x>0.26509</cdr:x>
      <cdr:y>0.46643</cdr:y>
    </cdr:from>
    <cdr:to>
      <cdr:x>0.36562</cdr:x>
      <cdr:y>0.66399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487075" y="799351"/>
          <a:ext cx="184731" cy="338554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vertOverflow="clip" wrap="none" rtlCol="0">
          <a:spAutoFit/>
        </a:bodyPr>
        <a:lstStyle xmlns:a="http://schemas.openxmlformats.org/drawingml/2006/main"/>
        <a:p xmlns:a="http://schemas.openxmlformats.org/drawingml/2006/main">
          <a:pPr algn="ctr"/>
          <a:endParaRPr lang="ru-RU" sz="1600" b="1" i="0" u="none" strike="noStrike" kern="1200" baseline="0" dirty="0" smtClean="0">
            <a:solidFill>
              <a:srgbClr val="002060"/>
            </a:solidFill>
            <a:latin typeface="Calibri"/>
            <a:ea typeface="Calibri"/>
            <a:cs typeface="Calibri"/>
          </a:endParaRPr>
        </a:p>
      </cdr:txBody>
    </cdr:sp>
  </cdr:relSizeAnchor>
</c:userShapes>
</file>

<file path=ppt/drawings/drawing19.xml><?xml version="1.0" encoding="utf-8"?>
<c:userShapes xmlns:c="http://schemas.openxmlformats.org/drawingml/2006/chart">
  <cdr:relSizeAnchor xmlns:cdr="http://schemas.openxmlformats.org/drawingml/2006/chartDrawing">
    <cdr:from>
      <cdr:x>0.24149</cdr:x>
      <cdr:y>0.411</cdr:y>
    </cdr:from>
    <cdr:to>
      <cdr:x>0.73196</cdr:x>
      <cdr:y>0.68039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443718" y="704352"/>
          <a:ext cx="901209" cy="461665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vertOverflow="clip" wrap="none" rtlCol="0">
          <a:spAutoFit/>
        </a:bodyPr>
        <a:lstStyle xmlns:a="http://schemas.openxmlformats.org/drawingml/2006/main"/>
        <a:p xmlns:a="http://schemas.openxmlformats.org/drawingml/2006/main">
          <a:pPr algn="ctr"/>
          <a:r>
            <a:rPr lang="en-US" sz="2400" b="1" i="0" u="none" strike="noStrike" kern="1200" baseline="0" dirty="0" smtClean="0">
              <a:solidFill>
                <a:srgbClr val="002060"/>
              </a:solidFill>
              <a:latin typeface="Calibri"/>
              <a:ea typeface="Calibri"/>
              <a:cs typeface="Calibri"/>
            </a:rPr>
            <a:t>-1221</a:t>
          </a:r>
          <a:endParaRPr lang="ru-RU" sz="2400" b="1" i="0" u="none" strike="noStrike" kern="1200" baseline="0" dirty="0" smtClean="0">
            <a:solidFill>
              <a:srgbClr val="002060"/>
            </a:solidFill>
            <a:latin typeface="Calibri"/>
            <a:ea typeface="Calibri"/>
            <a:cs typeface="Calibri"/>
          </a:endParaRP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0.06752</cdr:x>
      <cdr:y>0.62042</cdr:y>
    </cdr:from>
    <cdr:to>
      <cdr:x>0.38344</cdr:x>
      <cdr:y>0.70971</cdr:y>
    </cdr:to>
    <cdr:sp macro="" textlink="">
      <cdr:nvSpPr>
        <cdr:cNvPr id="7" name="Прямоугольник 6"/>
        <cdr:cNvSpPr/>
      </cdr:nvSpPr>
      <cdr:spPr>
        <a:xfrm xmlns:a="http://schemas.openxmlformats.org/drawingml/2006/main">
          <a:off x="588311" y="2000935"/>
          <a:ext cx="2752626" cy="287972"/>
        </a:xfrm>
        <a:prstGeom xmlns:a="http://schemas.openxmlformats.org/drawingml/2006/main" prst="rect">
          <a:avLst/>
        </a:prstGeom>
        <a:solidFill xmlns:a="http://schemas.openxmlformats.org/drawingml/2006/main">
          <a:schemeClr val="accent5">
            <a:lumMod val="75000"/>
          </a:schemeClr>
        </a:solidFill>
      </cdr:spPr>
      <cdr:style>
        <a:lnRef xmlns:a="http://schemas.openxmlformats.org/drawingml/2006/main" idx="1">
          <a:schemeClr val="accent5"/>
        </a:lnRef>
        <a:fillRef xmlns:a="http://schemas.openxmlformats.org/drawingml/2006/main" idx="2">
          <a:schemeClr val="accent5"/>
        </a:fillRef>
        <a:effectRef xmlns:a="http://schemas.openxmlformats.org/drawingml/2006/main" idx="1">
          <a:schemeClr val="accent5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vertOverflow="clip" anchor="ctr"/>
        <a:lstStyle xmlns:a="http://schemas.openxmlformats.org/drawingml/2006/main"/>
        <a:p xmlns:a="http://schemas.openxmlformats.org/drawingml/2006/main">
          <a:pPr algn="ctr"/>
          <a:r>
            <a:rPr lang="ru-RU" sz="1400" dirty="0" smtClean="0">
              <a:solidFill>
                <a:schemeClr val="bg1"/>
              </a:solidFill>
              <a:latin typeface="Calibri" pitchFamily="34" charset="0"/>
            </a:rPr>
            <a:t>Налог на доходы физических лиц</a:t>
          </a:r>
          <a:endParaRPr lang="ru-RU" sz="1400" dirty="0">
            <a:solidFill>
              <a:schemeClr val="bg1"/>
            </a:solidFill>
            <a:latin typeface="Calibri" pitchFamily="34" charset="0"/>
          </a:endParaRPr>
        </a:p>
      </cdr:txBody>
    </cdr:sp>
  </cdr:relSizeAnchor>
  <cdr:relSizeAnchor xmlns:cdr="http://schemas.openxmlformats.org/drawingml/2006/chartDrawing">
    <cdr:from>
      <cdr:x>0.58407</cdr:x>
      <cdr:y>0.62968</cdr:y>
    </cdr:from>
    <cdr:to>
      <cdr:x>0.88985</cdr:x>
      <cdr:y>0.70971</cdr:y>
    </cdr:to>
    <cdr:sp macro="" textlink="">
      <cdr:nvSpPr>
        <cdr:cNvPr id="8" name="Прямоугольник 7"/>
        <cdr:cNvSpPr/>
      </cdr:nvSpPr>
      <cdr:spPr>
        <a:xfrm xmlns:a="http://schemas.openxmlformats.org/drawingml/2006/main">
          <a:off x="5088983" y="2210716"/>
          <a:ext cx="2664251" cy="280989"/>
        </a:xfrm>
        <a:prstGeom xmlns:a="http://schemas.openxmlformats.org/drawingml/2006/main" prst="rect">
          <a:avLst/>
        </a:prstGeom>
        <a:solidFill xmlns:a="http://schemas.openxmlformats.org/drawingml/2006/main">
          <a:srgbClr val="FCC4F1"/>
        </a:solidFill>
        <a:ln xmlns:a="http://schemas.openxmlformats.org/drawingml/2006/main"/>
      </cdr:spPr>
      <cdr:style>
        <a:lnRef xmlns:a="http://schemas.openxmlformats.org/drawingml/2006/main" idx="1">
          <a:schemeClr val="accent2"/>
        </a:lnRef>
        <a:fillRef xmlns:a="http://schemas.openxmlformats.org/drawingml/2006/main" idx="2">
          <a:schemeClr val="accent2"/>
        </a:fillRef>
        <a:effectRef xmlns:a="http://schemas.openxmlformats.org/drawingml/2006/main" idx="1">
          <a:schemeClr val="accent2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anchor="ctr"/>
        <a:lstStyle xmlns:a="http://schemas.openxmlformats.org/drawingml/2006/main">
          <a:lvl1pPr marL="0" indent="0">
            <a:defRPr sz="1100">
              <a:solidFill>
                <a:sysClr val="window" lastClr="FFFFFF"/>
              </a:solidFill>
              <a:latin typeface="Calibri"/>
            </a:defRPr>
          </a:lvl1pPr>
          <a:lvl2pPr marL="457200" indent="0">
            <a:defRPr sz="1100">
              <a:solidFill>
                <a:sysClr val="window" lastClr="FFFFFF"/>
              </a:solidFill>
              <a:latin typeface="Calibri"/>
            </a:defRPr>
          </a:lvl2pPr>
          <a:lvl3pPr marL="914400" indent="0">
            <a:defRPr sz="1100">
              <a:solidFill>
                <a:sysClr val="window" lastClr="FFFFFF"/>
              </a:solidFill>
              <a:latin typeface="Calibri"/>
            </a:defRPr>
          </a:lvl3pPr>
          <a:lvl4pPr marL="1371600" indent="0">
            <a:defRPr sz="1100">
              <a:solidFill>
                <a:sysClr val="window" lastClr="FFFFFF"/>
              </a:solidFill>
              <a:latin typeface="Calibri"/>
            </a:defRPr>
          </a:lvl4pPr>
          <a:lvl5pPr marL="1828800" indent="0">
            <a:defRPr sz="1100">
              <a:solidFill>
                <a:sysClr val="window" lastClr="FFFFFF"/>
              </a:solidFill>
              <a:latin typeface="Calibri"/>
            </a:defRPr>
          </a:lvl5pPr>
          <a:lvl6pPr marL="2286000" indent="0">
            <a:defRPr sz="1100">
              <a:solidFill>
                <a:sysClr val="window" lastClr="FFFFFF"/>
              </a:solidFill>
              <a:latin typeface="Calibri"/>
            </a:defRPr>
          </a:lvl6pPr>
          <a:lvl7pPr marL="2743200" indent="0">
            <a:defRPr sz="1100">
              <a:solidFill>
                <a:sysClr val="window" lastClr="FFFFFF"/>
              </a:solidFill>
              <a:latin typeface="Calibri"/>
            </a:defRPr>
          </a:lvl7pPr>
          <a:lvl8pPr marL="3200400" indent="0">
            <a:defRPr sz="1100">
              <a:solidFill>
                <a:sysClr val="window" lastClr="FFFFFF"/>
              </a:solidFill>
              <a:latin typeface="Calibri"/>
            </a:defRPr>
          </a:lvl8pPr>
          <a:lvl9pPr marL="3657600" indent="0">
            <a:defRPr sz="1100">
              <a:solidFill>
                <a:sysClr val="window" lastClr="FFFFFF"/>
              </a:solidFill>
              <a:latin typeface="Calibri"/>
            </a:defRPr>
          </a:lvl9pPr>
        </a:lstStyle>
        <a:p xmlns:a="http://schemas.openxmlformats.org/drawingml/2006/main">
          <a:pPr algn="ctr"/>
          <a:r>
            <a:rPr lang="ru-RU" sz="1400" dirty="0" smtClean="0">
              <a:solidFill>
                <a:schemeClr val="tx1"/>
              </a:solidFill>
              <a:latin typeface="Calibri" pitchFamily="34" charset="0"/>
            </a:rPr>
            <a:t>Земельный налог</a:t>
          </a:r>
          <a:endParaRPr lang="ru-RU" sz="1400" dirty="0">
            <a:solidFill>
              <a:schemeClr val="tx1"/>
            </a:solidFill>
            <a:latin typeface="Calibri" pitchFamily="34" charset="0"/>
          </a:endParaRPr>
        </a:p>
      </cdr:txBody>
    </cdr:sp>
  </cdr:relSizeAnchor>
  <cdr:relSizeAnchor xmlns:cdr="http://schemas.openxmlformats.org/drawingml/2006/chartDrawing">
    <cdr:from>
      <cdr:x>0.39778</cdr:x>
      <cdr:y>0.8196</cdr:y>
    </cdr:from>
    <cdr:to>
      <cdr:x>0.50478</cdr:x>
      <cdr:y>0.97762</cdr:y>
    </cdr:to>
    <cdr:sp macro="" textlink="">
      <cdr:nvSpPr>
        <cdr:cNvPr id="11" name="TextBox 10"/>
        <cdr:cNvSpPr txBox="1"/>
      </cdr:nvSpPr>
      <cdr:spPr>
        <a:xfrm xmlns:a="http://schemas.openxmlformats.org/drawingml/2006/main">
          <a:off x="3465872" y="4721396"/>
          <a:ext cx="932288" cy="91029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>
            <a:latin typeface="Calibri" pitchFamily="34" charset="0"/>
          </a:endParaRPr>
        </a:p>
      </cdr:txBody>
    </cdr:sp>
  </cdr:relSizeAnchor>
</c:userShapes>
</file>

<file path=ppt/drawings/drawing20.xml><?xml version="1.0" encoding="utf-8"?>
<c:userShapes xmlns:c="http://schemas.openxmlformats.org/drawingml/2006/chart">
  <cdr:relSizeAnchor xmlns:cdr="http://schemas.openxmlformats.org/drawingml/2006/chartDrawing">
    <cdr:from>
      <cdr:x>0.13615</cdr:x>
      <cdr:y>0.22392</cdr:y>
    </cdr:from>
    <cdr:to>
      <cdr:x>0.4661</cdr:x>
      <cdr:y>0.43943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250167" y="383743"/>
          <a:ext cx="606256" cy="369332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vertOverflow="clip" wrap="none" rtlCol="0">
          <a:spAutoFit/>
        </a:bodyPr>
        <a:lstStyle xmlns:a="http://schemas.openxmlformats.org/drawingml/2006/main"/>
        <a:p xmlns:a="http://schemas.openxmlformats.org/drawingml/2006/main">
          <a:pPr algn="ctr"/>
          <a:r>
            <a:rPr lang="en-US" sz="1800" b="1" i="1" kern="1200" dirty="0" smtClean="0">
              <a:solidFill>
                <a:srgbClr val="002060"/>
              </a:solidFill>
              <a:latin typeface="Calibri"/>
              <a:ea typeface="Calibri"/>
              <a:cs typeface="Calibri"/>
            </a:rPr>
            <a:t>-591</a:t>
          </a:r>
          <a:endParaRPr lang="ru-RU" sz="1800" b="1" i="1" u="none" strike="noStrike" kern="1200" baseline="0" dirty="0" smtClean="0">
            <a:solidFill>
              <a:srgbClr val="002060"/>
            </a:solidFill>
            <a:latin typeface="Calibri"/>
            <a:ea typeface="Calibri"/>
            <a:cs typeface="Calibri"/>
          </a:endParaRPr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0.39287</cdr:x>
      <cdr:y>0.84198</cdr:y>
    </cdr:from>
    <cdr:to>
      <cdr:x>0.49987</cdr:x>
      <cdr:y>1</cdr:y>
    </cdr:to>
    <cdr:sp macro="" textlink="">
      <cdr:nvSpPr>
        <cdr:cNvPr id="11" name="TextBox 10"/>
        <cdr:cNvSpPr txBox="1"/>
      </cdr:nvSpPr>
      <cdr:spPr>
        <a:xfrm xmlns:a="http://schemas.openxmlformats.org/drawingml/2006/main">
          <a:off x="3357586" y="5643602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>
            <a:latin typeface="Calibri" pitchFamily="34" charset="0"/>
          </a:endParaRPr>
        </a:p>
      </cdr:txBody>
    </cdr:sp>
  </cdr:relSizeAnchor>
  <cdr:relSizeAnchor xmlns:cdr="http://schemas.openxmlformats.org/drawingml/2006/chartDrawing">
    <cdr:from>
      <cdr:x>0.39287</cdr:x>
      <cdr:y>0.93827</cdr:y>
    </cdr:from>
    <cdr:to>
      <cdr:x>0.61857</cdr:x>
      <cdr:y>1</cdr:y>
    </cdr:to>
    <cdr:sp macro="" textlink="">
      <cdr:nvSpPr>
        <cdr:cNvPr id="12" name="TextBox 11"/>
        <cdr:cNvSpPr txBox="1"/>
      </cdr:nvSpPr>
      <cdr:spPr>
        <a:xfrm xmlns:a="http://schemas.openxmlformats.org/drawingml/2006/main">
          <a:off x="3357586" y="5429288"/>
          <a:ext cx="1928826" cy="35719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600" dirty="0">
            <a:latin typeface="Calibri" pitchFamily="34" charset="0"/>
          </a:endParaRPr>
        </a:p>
      </cdr:txBody>
    </cdr:sp>
  </cdr:relSizeAnchor>
  <cdr:relSizeAnchor xmlns:cdr="http://schemas.openxmlformats.org/drawingml/2006/chartDrawing">
    <cdr:from>
      <cdr:x>0.03225</cdr:x>
      <cdr:y>0.81757</cdr:y>
    </cdr:from>
    <cdr:to>
      <cdr:x>0.27898</cdr:x>
      <cdr:y>0.94578</cdr:y>
    </cdr:to>
    <cdr:sp macro="" textlink="">
      <cdr:nvSpPr>
        <cdr:cNvPr id="7" name="Прямоугольник 6"/>
        <cdr:cNvSpPr/>
      </cdr:nvSpPr>
      <cdr:spPr>
        <a:xfrm xmlns:a="http://schemas.openxmlformats.org/drawingml/2006/main">
          <a:off x="276319" y="2585402"/>
          <a:ext cx="2114247" cy="405438"/>
        </a:xfrm>
        <a:prstGeom xmlns:a="http://schemas.openxmlformats.org/drawingml/2006/main" prst="rect">
          <a:avLst/>
        </a:prstGeom>
        <a:ln xmlns:a="http://schemas.openxmlformats.org/drawingml/2006/main"/>
      </cdr:spPr>
      <cdr:style>
        <a:lnRef xmlns:a="http://schemas.openxmlformats.org/drawingml/2006/main" idx="1">
          <a:schemeClr val="accent4"/>
        </a:lnRef>
        <a:fillRef xmlns:a="http://schemas.openxmlformats.org/drawingml/2006/main" idx="2">
          <a:schemeClr val="accent4"/>
        </a:fillRef>
        <a:effectRef xmlns:a="http://schemas.openxmlformats.org/drawingml/2006/main" idx="1">
          <a:schemeClr val="accent4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ysClr val="window" lastClr="FFFFFF"/>
              </a:solidFill>
              <a:latin typeface="Calibri"/>
            </a:defRPr>
          </a:lvl1pPr>
          <a:lvl2pPr marL="457200" indent="0">
            <a:defRPr sz="1100">
              <a:solidFill>
                <a:sysClr val="window" lastClr="FFFFFF"/>
              </a:solidFill>
              <a:latin typeface="Calibri"/>
            </a:defRPr>
          </a:lvl2pPr>
          <a:lvl3pPr marL="914400" indent="0">
            <a:defRPr sz="1100">
              <a:solidFill>
                <a:sysClr val="window" lastClr="FFFFFF"/>
              </a:solidFill>
              <a:latin typeface="Calibri"/>
            </a:defRPr>
          </a:lvl3pPr>
          <a:lvl4pPr marL="1371600" indent="0">
            <a:defRPr sz="1100">
              <a:solidFill>
                <a:sysClr val="window" lastClr="FFFFFF"/>
              </a:solidFill>
              <a:latin typeface="Calibri"/>
            </a:defRPr>
          </a:lvl4pPr>
          <a:lvl5pPr marL="1828800" indent="0">
            <a:defRPr sz="1100">
              <a:solidFill>
                <a:sysClr val="window" lastClr="FFFFFF"/>
              </a:solidFill>
              <a:latin typeface="Calibri"/>
            </a:defRPr>
          </a:lvl5pPr>
          <a:lvl6pPr marL="2286000" indent="0">
            <a:defRPr sz="1100">
              <a:solidFill>
                <a:sysClr val="window" lastClr="FFFFFF"/>
              </a:solidFill>
              <a:latin typeface="Calibri"/>
            </a:defRPr>
          </a:lvl6pPr>
          <a:lvl7pPr marL="2743200" indent="0">
            <a:defRPr sz="1100">
              <a:solidFill>
                <a:sysClr val="window" lastClr="FFFFFF"/>
              </a:solidFill>
              <a:latin typeface="Calibri"/>
            </a:defRPr>
          </a:lvl7pPr>
          <a:lvl8pPr marL="3200400" indent="0">
            <a:defRPr sz="1100">
              <a:solidFill>
                <a:sysClr val="window" lastClr="FFFFFF"/>
              </a:solidFill>
              <a:latin typeface="Calibri"/>
            </a:defRPr>
          </a:lvl8pPr>
          <a:lvl9pPr marL="3657600" indent="0">
            <a:defRPr sz="1100">
              <a:solidFill>
                <a:sysClr val="window" lastClr="FFFFFF"/>
              </a:solidFill>
              <a:latin typeface="Calibri"/>
            </a:defRPr>
          </a:lvl9pPr>
        </a:lstStyle>
        <a:p xmlns:a="http://schemas.openxmlformats.org/drawingml/2006/main">
          <a:pPr algn="ctr"/>
          <a:r>
            <a:rPr lang="ru-RU" dirty="0" smtClean="0">
              <a:solidFill>
                <a:sysClr val="windowText" lastClr="000000"/>
              </a:solidFill>
              <a:latin typeface="Calibri" pitchFamily="34" charset="0"/>
              <a:ea typeface="Tahoma" pitchFamily="34" charset="0"/>
              <a:cs typeface="Tahoma" pitchFamily="34" charset="0"/>
            </a:rPr>
            <a:t>Единый сельскохозяйственный налог</a:t>
          </a:r>
          <a:endParaRPr lang="ru-RU" dirty="0">
            <a:solidFill>
              <a:sysClr val="windowText" lastClr="000000"/>
            </a:solidFill>
            <a:latin typeface="Calibri" pitchFamily="34" charset="0"/>
            <a:ea typeface="Tahoma" pitchFamily="34" charset="0"/>
            <a:cs typeface="Tahoma" pitchFamily="34" charset="0"/>
          </a:endParaRPr>
        </a:p>
      </cdr:txBody>
    </cdr:sp>
  </cdr:relSizeAnchor>
  <cdr:relSizeAnchor xmlns:cdr="http://schemas.openxmlformats.org/drawingml/2006/chartDrawing">
    <cdr:from>
      <cdr:x>0.68353</cdr:x>
      <cdr:y>0.81421</cdr:y>
    </cdr:from>
    <cdr:to>
      <cdr:x>1</cdr:x>
      <cdr:y>0.95306</cdr:y>
    </cdr:to>
    <cdr:sp macro="" textlink="">
      <cdr:nvSpPr>
        <cdr:cNvPr id="8" name="Прямоугольник 7"/>
        <cdr:cNvSpPr/>
      </cdr:nvSpPr>
      <cdr:spPr>
        <a:xfrm xmlns:a="http://schemas.openxmlformats.org/drawingml/2006/main">
          <a:off x="5857128" y="2574776"/>
          <a:ext cx="2711823" cy="439086"/>
        </a:xfrm>
        <a:prstGeom xmlns:a="http://schemas.openxmlformats.org/drawingml/2006/main" prst="rect">
          <a:avLst/>
        </a:prstGeom>
        <a:solidFill xmlns:a="http://schemas.openxmlformats.org/drawingml/2006/main">
          <a:schemeClr val="accent3"/>
        </a:solidFill>
        <a:ln xmlns:a="http://schemas.openxmlformats.org/drawingml/2006/main" w="12700" cap="flat" cmpd="sng" algn="ctr">
          <a:solidFill>
            <a:srgbClr val="5B9BD5">
              <a:shade val="50000"/>
            </a:srgbClr>
          </a:solidFill>
          <a:prstDash val="solid"/>
          <a:miter lim="800000"/>
        </a:ln>
        <a:effectLst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ysClr val="window" lastClr="FFFFFF"/>
              </a:solidFill>
              <a:latin typeface="Calibri"/>
            </a:defRPr>
          </a:lvl1pPr>
          <a:lvl2pPr marL="457200" indent="0">
            <a:defRPr sz="1100">
              <a:solidFill>
                <a:sysClr val="window" lastClr="FFFFFF"/>
              </a:solidFill>
              <a:latin typeface="Calibri"/>
            </a:defRPr>
          </a:lvl2pPr>
          <a:lvl3pPr marL="914400" indent="0">
            <a:defRPr sz="1100">
              <a:solidFill>
                <a:sysClr val="window" lastClr="FFFFFF"/>
              </a:solidFill>
              <a:latin typeface="Calibri"/>
            </a:defRPr>
          </a:lvl3pPr>
          <a:lvl4pPr marL="1371600" indent="0">
            <a:defRPr sz="1100">
              <a:solidFill>
                <a:sysClr val="window" lastClr="FFFFFF"/>
              </a:solidFill>
              <a:latin typeface="Calibri"/>
            </a:defRPr>
          </a:lvl4pPr>
          <a:lvl5pPr marL="1828800" indent="0">
            <a:defRPr sz="1100">
              <a:solidFill>
                <a:sysClr val="window" lastClr="FFFFFF"/>
              </a:solidFill>
              <a:latin typeface="Calibri"/>
            </a:defRPr>
          </a:lvl5pPr>
          <a:lvl6pPr marL="2286000" indent="0">
            <a:defRPr sz="1100">
              <a:solidFill>
                <a:sysClr val="window" lastClr="FFFFFF"/>
              </a:solidFill>
              <a:latin typeface="Calibri"/>
            </a:defRPr>
          </a:lvl6pPr>
          <a:lvl7pPr marL="2743200" indent="0">
            <a:defRPr sz="1100">
              <a:solidFill>
                <a:sysClr val="window" lastClr="FFFFFF"/>
              </a:solidFill>
              <a:latin typeface="Calibri"/>
            </a:defRPr>
          </a:lvl7pPr>
          <a:lvl8pPr marL="3200400" indent="0">
            <a:defRPr sz="1100">
              <a:solidFill>
                <a:sysClr val="window" lastClr="FFFFFF"/>
              </a:solidFill>
              <a:latin typeface="Calibri"/>
            </a:defRPr>
          </a:lvl8pPr>
          <a:lvl9pPr marL="3657600" indent="0">
            <a:defRPr sz="1100">
              <a:solidFill>
                <a:sysClr val="window" lastClr="FFFFFF"/>
              </a:solidFill>
              <a:latin typeface="Calibri"/>
            </a:defRPr>
          </a:lvl9pPr>
        </a:lstStyle>
        <a:p xmlns:a="http://schemas.openxmlformats.org/drawingml/2006/main">
          <a:pPr algn="ctr"/>
          <a:r>
            <a:rPr lang="ru-RU" dirty="0" smtClean="0">
              <a:solidFill>
                <a:sysClr val="windowText" lastClr="000000"/>
              </a:solidFill>
              <a:latin typeface="Calibri" pitchFamily="34" charset="0"/>
              <a:ea typeface="Tahoma" pitchFamily="34" charset="0"/>
              <a:cs typeface="Tahoma" pitchFamily="34" charset="0"/>
            </a:rPr>
            <a:t>Налог, взимаемый в связи с применением патентной системы</a:t>
          </a:r>
          <a:endParaRPr lang="ru-RU" dirty="0">
            <a:solidFill>
              <a:sysClr val="windowText" lastClr="000000"/>
            </a:solidFill>
            <a:latin typeface="Calibri" pitchFamily="34" charset="0"/>
            <a:ea typeface="Tahoma" pitchFamily="34" charset="0"/>
            <a:cs typeface="Tahoma" pitchFamily="34" charset="0"/>
          </a:endParaRPr>
        </a:p>
      </cdr:txBody>
    </cdr:sp>
  </cdr:relSizeAnchor>
  <cdr:relSizeAnchor xmlns:cdr="http://schemas.openxmlformats.org/drawingml/2006/chartDrawing">
    <cdr:from>
      <cdr:x>0.2981</cdr:x>
      <cdr:y>0.81411</cdr:y>
    </cdr:from>
    <cdr:to>
      <cdr:x>0.65805</cdr:x>
      <cdr:y>0.95353</cdr:y>
    </cdr:to>
    <cdr:sp macro="" textlink="">
      <cdr:nvSpPr>
        <cdr:cNvPr id="6" name="Прямоугольник 5"/>
        <cdr:cNvSpPr/>
      </cdr:nvSpPr>
      <cdr:spPr>
        <a:xfrm xmlns:a="http://schemas.openxmlformats.org/drawingml/2006/main">
          <a:off x="2554371" y="2574460"/>
          <a:ext cx="3084394" cy="440888"/>
        </a:xfrm>
        <a:prstGeom xmlns:a="http://schemas.openxmlformats.org/drawingml/2006/main" prst="rect">
          <a:avLst/>
        </a:prstGeom>
        <a:solidFill xmlns:a="http://schemas.openxmlformats.org/drawingml/2006/main">
          <a:schemeClr val="accent5">
            <a:lumMod val="60000"/>
            <a:lumOff val="40000"/>
          </a:schemeClr>
        </a:solidFill>
        <a:ln xmlns:a="http://schemas.openxmlformats.org/drawingml/2006/main"/>
      </cdr:spPr>
      <cdr:style>
        <a:lnRef xmlns:a="http://schemas.openxmlformats.org/drawingml/2006/main" idx="1">
          <a:schemeClr val="accent6"/>
        </a:lnRef>
        <a:fillRef xmlns:a="http://schemas.openxmlformats.org/drawingml/2006/main" idx="2">
          <a:schemeClr val="accent6"/>
        </a:fillRef>
        <a:effectRef xmlns:a="http://schemas.openxmlformats.org/drawingml/2006/main" idx="1">
          <a:schemeClr val="accent6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ysClr val="window" lastClr="FFFFFF"/>
              </a:solidFill>
              <a:latin typeface="Calibri"/>
            </a:defRPr>
          </a:lvl1pPr>
          <a:lvl2pPr marL="457200" indent="0">
            <a:defRPr sz="1100">
              <a:solidFill>
                <a:sysClr val="window" lastClr="FFFFFF"/>
              </a:solidFill>
              <a:latin typeface="Calibri"/>
            </a:defRPr>
          </a:lvl2pPr>
          <a:lvl3pPr marL="914400" indent="0">
            <a:defRPr sz="1100">
              <a:solidFill>
                <a:sysClr val="window" lastClr="FFFFFF"/>
              </a:solidFill>
              <a:latin typeface="Calibri"/>
            </a:defRPr>
          </a:lvl3pPr>
          <a:lvl4pPr marL="1371600" indent="0">
            <a:defRPr sz="1100">
              <a:solidFill>
                <a:sysClr val="window" lastClr="FFFFFF"/>
              </a:solidFill>
              <a:latin typeface="Calibri"/>
            </a:defRPr>
          </a:lvl4pPr>
          <a:lvl5pPr marL="1828800" indent="0">
            <a:defRPr sz="1100">
              <a:solidFill>
                <a:sysClr val="window" lastClr="FFFFFF"/>
              </a:solidFill>
              <a:latin typeface="Calibri"/>
            </a:defRPr>
          </a:lvl5pPr>
          <a:lvl6pPr marL="2286000" indent="0">
            <a:defRPr sz="1100">
              <a:solidFill>
                <a:sysClr val="window" lastClr="FFFFFF"/>
              </a:solidFill>
              <a:latin typeface="Calibri"/>
            </a:defRPr>
          </a:lvl6pPr>
          <a:lvl7pPr marL="2743200" indent="0">
            <a:defRPr sz="1100">
              <a:solidFill>
                <a:sysClr val="window" lastClr="FFFFFF"/>
              </a:solidFill>
              <a:latin typeface="Calibri"/>
            </a:defRPr>
          </a:lvl7pPr>
          <a:lvl8pPr marL="3200400" indent="0">
            <a:defRPr sz="1100">
              <a:solidFill>
                <a:sysClr val="window" lastClr="FFFFFF"/>
              </a:solidFill>
              <a:latin typeface="Calibri"/>
            </a:defRPr>
          </a:lvl8pPr>
          <a:lvl9pPr marL="3657600" indent="0">
            <a:defRPr sz="1100">
              <a:solidFill>
                <a:sysClr val="window" lastClr="FFFFFF"/>
              </a:solidFill>
              <a:latin typeface="Calibri"/>
            </a:defRPr>
          </a:lvl9pPr>
        </a:lstStyle>
        <a:p xmlns:a="http://schemas.openxmlformats.org/drawingml/2006/main">
          <a:pPr algn="ctr"/>
          <a:r>
            <a:rPr lang="ru-RU" dirty="0" smtClean="0">
              <a:solidFill>
                <a:sysClr val="windowText" lastClr="000000"/>
              </a:solidFill>
              <a:latin typeface="Calibri" pitchFamily="34" charset="0"/>
              <a:ea typeface="Tahoma" pitchFamily="34" charset="0"/>
              <a:cs typeface="Tahoma" pitchFamily="34" charset="0"/>
            </a:rPr>
            <a:t>Налог, взимаемый в связи с применением упрощенной системы налогообложения</a:t>
          </a:r>
          <a:endParaRPr lang="ru-RU" dirty="0">
            <a:solidFill>
              <a:sysClr val="windowText" lastClr="000000"/>
            </a:solidFill>
            <a:latin typeface="Calibri" pitchFamily="34" charset="0"/>
            <a:ea typeface="Tahoma" pitchFamily="34" charset="0"/>
            <a:cs typeface="Tahoma" pitchFamily="34" charset="0"/>
          </a:endParaRPr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0.24404</cdr:x>
      <cdr:y>0.46656</cdr:y>
    </cdr:from>
    <cdr:to>
      <cdr:x>0.74908</cdr:x>
      <cdr:y>0.70426</cdr:y>
    </cdr:to>
    <cdr:sp macro="" textlink="">
      <cdr:nvSpPr>
        <cdr:cNvPr id="2" name="TextBox 1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774065" y="1733225"/>
          <a:ext cx="1601898" cy="883041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</cdr:spPr>
      <cdr:txBody>
        <a:bodyPr xmlns:a="http://schemas.openxmlformats.org/drawingml/2006/main"/>
        <a:lstStyle xmlns:a="http://schemas.openxmlformats.org/drawingml/2006/main">
          <a:defPPr>
            <a:defRPr lang="ru-RU"/>
          </a:defPPr>
          <a:lvl1pPr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1pPr>
          <a:lvl2pPr marL="4572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2pPr>
          <a:lvl3pPr marL="9144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3pPr>
          <a:lvl4pPr marL="13716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4pPr>
          <a:lvl5pPr marL="18288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5pPr>
          <a:lvl6pPr marL="2286000" algn="l" defTabSz="914400" rtl="0" eaLnBrk="1" latinLnBrk="0" hangingPunct="1"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6pPr>
          <a:lvl7pPr marL="2743200" algn="l" defTabSz="914400" rtl="0" eaLnBrk="1" latinLnBrk="0" hangingPunct="1"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7pPr>
          <a:lvl8pPr marL="3200400" algn="l" defTabSz="914400" rtl="0" eaLnBrk="1" latinLnBrk="0" hangingPunct="1"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8pPr>
          <a:lvl9pPr marL="3657600" algn="l" defTabSz="914400" rtl="0" eaLnBrk="1" latinLnBrk="0" hangingPunct="1">
            <a:defRPr kern="1200">
              <a:solidFill>
                <a:sysClr val="windowText" lastClr="000000"/>
              </a:solidFill>
              <a:latin typeface="Arial" charset="0"/>
              <a:cs typeface="Arial" charset="0"/>
            </a:defRPr>
          </a:lvl9pPr>
        </a:lstStyle>
        <a:p xmlns:a="http://schemas.openxmlformats.org/drawingml/2006/main">
          <a:pPr algn="ctr"/>
          <a:r>
            <a:rPr lang="ru-RU" sz="2800" b="1" dirty="0" smtClean="0">
              <a:solidFill>
                <a:schemeClr val="tx2">
                  <a:lumMod val="75000"/>
                </a:schemeClr>
              </a:solidFill>
              <a:latin typeface="Calibri" pitchFamily="34" charset="0"/>
              <a:ea typeface="Tahoma" pitchFamily="34" charset="0"/>
              <a:cs typeface="Tahoma" pitchFamily="34" charset="0"/>
            </a:rPr>
            <a:t>1 396</a:t>
          </a:r>
          <a:endParaRPr lang="ru-RU" sz="2800" b="1" dirty="0">
            <a:solidFill>
              <a:schemeClr val="tx2">
                <a:lumMod val="75000"/>
              </a:schemeClr>
            </a:solidFill>
            <a:latin typeface="Calibri" pitchFamily="34" charset="0"/>
            <a:ea typeface="Tahoma" pitchFamily="34" charset="0"/>
            <a:cs typeface="Tahoma" pitchFamily="34" charset="0"/>
          </a:endParaRPr>
        </a:p>
      </cdr:txBody>
    </cdr:sp>
  </cdr:relSizeAnchor>
</c:userShapes>
</file>

<file path=ppt/drawings/drawing5.xml><?xml version="1.0" encoding="utf-8"?>
<c:userShapes xmlns:c="http://schemas.openxmlformats.org/drawingml/2006/chart">
  <cdr:relSizeAnchor xmlns:cdr="http://schemas.openxmlformats.org/drawingml/2006/chartDrawing">
    <cdr:from>
      <cdr:x>0.07932</cdr:x>
      <cdr:y>0.62042</cdr:y>
    </cdr:from>
    <cdr:to>
      <cdr:x>0.36858</cdr:x>
      <cdr:y>0.70971</cdr:y>
    </cdr:to>
    <cdr:sp macro="" textlink="">
      <cdr:nvSpPr>
        <cdr:cNvPr id="7" name="Прямоугольник 6"/>
        <cdr:cNvSpPr/>
      </cdr:nvSpPr>
      <cdr:spPr>
        <a:xfrm xmlns:a="http://schemas.openxmlformats.org/drawingml/2006/main">
          <a:off x="691094" y="2178219"/>
          <a:ext cx="2520313" cy="313486"/>
        </a:xfrm>
        <a:prstGeom xmlns:a="http://schemas.openxmlformats.org/drawingml/2006/main" prst="rect">
          <a:avLst/>
        </a:prstGeom>
        <a:solidFill xmlns:a="http://schemas.openxmlformats.org/drawingml/2006/main">
          <a:schemeClr val="accent5">
            <a:lumMod val="75000"/>
          </a:schemeClr>
        </a:solidFill>
      </cdr:spPr>
      <cdr:style>
        <a:lnRef xmlns:a="http://schemas.openxmlformats.org/drawingml/2006/main" idx="1">
          <a:schemeClr val="accent5"/>
        </a:lnRef>
        <a:fillRef xmlns:a="http://schemas.openxmlformats.org/drawingml/2006/main" idx="2">
          <a:schemeClr val="accent5"/>
        </a:fillRef>
        <a:effectRef xmlns:a="http://schemas.openxmlformats.org/drawingml/2006/main" idx="1">
          <a:schemeClr val="accent5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pPr algn="ctr"/>
          <a:r>
            <a:rPr lang="ru-RU" sz="1400" dirty="0" smtClean="0">
              <a:solidFill>
                <a:schemeClr val="bg1"/>
              </a:solidFill>
              <a:latin typeface="Calibri" pitchFamily="34" charset="0"/>
            </a:rPr>
            <a:t>Арендная плата за землю</a:t>
          </a:r>
          <a:endParaRPr lang="ru-RU" sz="1400" dirty="0">
            <a:solidFill>
              <a:schemeClr val="bg1"/>
            </a:solidFill>
            <a:latin typeface="Calibri" pitchFamily="34" charset="0"/>
          </a:endParaRPr>
        </a:p>
      </cdr:txBody>
    </cdr:sp>
  </cdr:relSizeAnchor>
  <cdr:relSizeAnchor xmlns:cdr="http://schemas.openxmlformats.org/drawingml/2006/chartDrawing">
    <cdr:from>
      <cdr:x>0.51328</cdr:x>
      <cdr:y>0.62968</cdr:y>
    </cdr:from>
    <cdr:to>
      <cdr:x>0.93847</cdr:x>
      <cdr:y>0.70971</cdr:y>
    </cdr:to>
    <cdr:sp macro="" textlink="">
      <cdr:nvSpPr>
        <cdr:cNvPr id="8" name="Прямоугольник 7"/>
        <cdr:cNvSpPr/>
      </cdr:nvSpPr>
      <cdr:spPr>
        <a:xfrm xmlns:a="http://schemas.openxmlformats.org/drawingml/2006/main">
          <a:off x="4472153" y="2030800"/>
          <a:ext cx="3704734" cy="258107"/>
        </a:xfrm>
        <a:prstGeom xmlns:a="http://schemas.openxmlformats.org/drawingml/2006/main" prst="rect">
          <a:avLst/>
        </a:prstGeom>
        <a:solidFill xmlns:a="http://schemas.openxmlformats.org/drawingml/2006/main">
          <a:srgbClr val="FCC4F1"/>
        </a:solidFill>
        <a:ln xmlns:a="http://schemas.openxmlformats.org/drawingml/2006/main"/>
      </cdr:spPr>
      <cdr:style>
        <a:lnRef xmlns:a="http://schemas.openxmlformats.org/drawingml/2006/main" idx="1">
          <a:schemeClr val="accent2"/>
        </a:lnRef>
        <a:fillRef xmlns:a="http://schemas.openxmlformats.org/drawingml/2006/main" idx="2">
          <a:schemeClr val="accent2"/>
        </a:fillRef>
        <a:effectRef xmlns:a="http://schemas.openxmlformats.org/drawingml/2006/main" idx="1">
          <a:schemeClr val="accent2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ysClr val="window" lastClr="FFFFFF"/>
              </a:solidFill>
              <a:latin typeface="Calibri"/>
            </a:defRPr>
          </a:lvl1pPr>
          <a:lvl2pPr marL="457200" indent="0">
            <a:defRPr sz="1100">
              <a:solidFill>
                <a:sysClr val="window" lastClr="FFFFFF"/>
              </a:solidFill>
              <a:latin typeface="Calibri"/>
            </a:defRPr>
          </a:lvl2pPr>
          <a:lvl3pPr marL="914400" indent="0">
            <a:defRPr sz="1100">
              <a:solidFill>
                <a:sysClr val="window" lastClr="FFFFFF"/>
              </a:solidFill>
              <a:latin typeface="Calibri"/>
            </a:defRPr>
          </a:lvl3pPr>
          <a:lvl4pPr marL="1371600" indent="0">
            <a:defRPr sz="1100">
              <a:solidFill>
                <a:sysClr val="window" lastClr="FFFFFF"/>
              </a:solidFill>
              <a:latin typeface="Calibri"/>
            </a:defRPr>
          </a:lvl4pPr>
          <a:lvl5pPr marL="1828800" indent="0">
            <a:defRPr sz="1100">
              <a:solidFill>
                <a:sysClr val="window" lastClr="FFFFFF"/>
              </a:solidFill>
              <a:latin typeface="Calibri"/>
            </a:defRPr>
          </a:lvl5pPr>
          <a:lvl6pPr marL="2286000" indent="0">
            <a:defRPr sz="1100">
              <a:solidFill>
                <a:sysClr val="window" lastClr="FFFFFF"/>
              </a:solidFill>
              <a:latin typeface="Calibri"/>
            </a:defRPr>
          </a:lvl6pPr>
          <a:lvl7pPr marL="2743200" indent="0">
            <a:defRPr sz="1100">
              <a:solidFill>
                <a:sysClr val="window" lastClr="FFFFFF"/>
              </a:solidFill>
              <a:latin typeface="Calibri"/>
            </a:defRPr>
          </a:lvl7pPr>
          <a:lvl8pPr marL="3200400" indent="0">
            <a:defRPr sz="1100">
              <a:solidFill>
                <a:sysClr val="window" lastClr="FFFFFF"/>
              </a:solidFill>
              <a:latin typeface="Calibri"/>
            </a:defRPr>
          </a:lvl8pPr>
          <a:lvl9pPr marL="3657600" indent="0">
            <a:defRPr sz="1100">
              <a:solidFill>
                <a:sysClr val="window" lastClr="FFFFFF"/>
              </a:solidFill>
              <a:latin typeface="Calibri"/>
            </a:defRPr>
          </a:lvl9pPr>
        </a:lstStyle>
        <a:p xmlns:a="http://schemas.openxmlformats.org/drawingml/2006/main">
          <a:pPr algn="ctr"/>
          <a:r>
            <a:rPr lang="ru-RU" sz="1400" dirty="0" smtClean="0">
              <a:solidFill>
                <a:schemeClr val="tx1"/>
              </a:solidFill>
              <a:latin typeface="Calibri" pitchFamily="34" charset="0"/>
            </a:rPr>
            <a:t>Платежи при пользовании природ. ресурсами</a:t>
          </a:r>
          <a:endParaRPr lang="ru-RU" sz="1400" dirty="0">
            <a:solidFill>
              <a:schemeClr val="tx1"/>
            </a:solidFill>
            <a:latin typeface="Calibri" pitchFamily="34" charset="0"/>
          </a:endParaRPr>
        </a:p>
      </cdr:txBody>
    </cdr:sp>
  </cdr:relSizeAnchor>
  <cdr:relSizeAnchor xmlns:cdr="http://schemas.openxmlformats.org/drawingml/2006/chartDrawing">
    <cdr:from>
      <cdr:x>0.39778</cdr:x>
      <cdr:y>0.8196</cdr:y>
    </cdr:from>
    <cdr:to>
      <cdr:x>0.50478</cdr:x>
      <cdr:y>0.97762</cdr:y>
    </cdr:to>
    <cdr:sp macro="" textlink="">
      <cdr:nvSpPr>
        <cdr:cNvPr id="11" name="TextBox 10"/>
        <cdr:cNvSpPr txBox="1"/>
      </cdr:nvSpPr>
      <cdr:spPr>
        <a:xfrm xmlns:a="http://schemas.openxmlformats.org/drawingml/2006/main">
          <a:off x="3465872" y="4721396"/>
          <a:ext cx="932288" cy="91029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>
            <a:latin typeface="Calibri" pitchFamily="34" charset="0"/>
          </a:endParaRPr>
        </a:p>
      </cdr:txBody>
    </cdr:sp>
  </cdr:relSizeAnchor>
  <cdr:relSizeAnchor xmlns:cdr="http://schemas.openxmlformats.org/drawingml/2006/chartDrawing">
    <cdr:from>
      <cdr:x>0.09367</cdr:x>
      <cdr:y>0.04917</cdr:y>
    </cdr:from>
    <cdr:to>
      <cdr:x>0.19104</cdr:x>
      <cdr:y>0.19879</cdr:y>
    </cdr:to>
    <cdr:sp macro="" textlink="">
      <cdr:nvSpPr>
        <cdr:cNvPr id="5" name="TextBox 15"/>
        <cdr:cNvSpPr txBox="1"/>
      </cdr:nvSpPr>
      <cdr:spPr>
        <a:xfrm xmlns:a="http://schemas.openxmlformats.org/drawingml/2006/main">
          <a:off x="816134" y="151712"/>
          <a:ext cx="848382" cy="461680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en-US"/>
          </a:defPPr>
          <a:lvl1pPr marL="0" algn="l" defTabSz="4572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1pPr>
          <a:lvl2pPr marL="457200" algn="l" defTabSz="4572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2pPr>
          <a:lvl3pPr marL="914400" algn="l" defTabSz="4572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3pPr>
          <a:lvl4pPr marL="1371600" algn="l" defTabSz="4572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4pPr>
          <a:lvl5pPr marL="1828800" algn="l" defTabSz="4572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5pPr>
          <a:lvl6pPr marL="2286000" algn="l" defTabSz="4572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6pPr>
          <a:lvl7pPr marL="2743200" algn="l" defTabSz="4572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7pPr>
          <a:lvl8pPr marL="3200400" algn="l" defTabSz="4572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8pPr>
          <a:lvl9pPr marL="3657600" algn="l" defTabSz="4572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9pPr>
        </a:lstStyle>
        <a:p xmlns:a="http://schemas.openxmlformats.org/drawingml/2006/main">
          <a:pPr algn="ctr"/>
          <a:r>
            <a:rPr lang="ru-RU" sz="2400" i="0" u="none" strike="noStrike" kern="1200" baseline="0" dirty="0" smtClean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339</a:t>
          </a:r>
        </a:p>
      </cdr:txBody>
    </cdr:sp>
  </cdr:relSizeAnchor>
</c:userShapes>
</file>

<file path=ppt/drawings/drawing6.xml><?xml version="1.0" encoding="utf-8"?>
<c:userShapes xmlns:c="http://schemas.openxmlformats.org/drawingml/2006/chart">
  <cdr:relSizeAnchor xmlns:cdr="http://schemas.openxmlformats.org/drawingml/2006/chartDrawing">
    <cdr:from>
      <cdr:x>0.39287</cdr:x>
      <cdr:y>0.84198</cdr:y>
    </cdr:from>
    <cdr:to>
      <cdr:x>0.49987</cdr:x>
      <cdr:y>1</cdr:y>
    </cdr:to>
    <cdr:sp macro="" textlink="">
      <cdr:nvSpPr>
        <cdr:cNvPr id="11" name="TextBox 10"/>
        <cdr:cNvSpPr txBox="1"/>
      </cdr:nvSpPr>
      <cdr:spPr>
        <a:xfrm xmlns:a="http://schemas.openxmlformats.org/drawingml/2006/main">
          <a:off x="3357586" y="5643602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>
            <a:latin typeface="Calibri" pitchFamily="34" charset="0"/>
          </a:endParaRPr>
        </a:p>
      </cdr:txBody>
    </cdr:sp>
  </cdr:relSizeAnchor>
  <cdr:relSizeAnchor xmlns:cdr="http://schemas.openxmlformats.org/drawingml/2006/chartDrawing">
    <cdr:from>
      <cdr:x>0.39287</cdr:x>
      <cdr:y>0.93827</cdr:y>
    </cdr:from>
    <cdr:to>
      <cdr:x>0.61857</cdr:x>
      <cdr:y>1</cdr:y>
    </cdr:to>
    <cdr:sp macro="" textlink="">
      <cdr:nvSpPr>
        <cdr:cNvPr id="12" name="TextBox 11"/>
        <cdr:cNvSpPr txBox="1"/>
      </cdr:nvSpPr>
      <cdr:spPr>
        <a:xfrm xmlns:a="http://schemas.openxmlformats.org/drawingml/2006/main">
          <a:off x="3357586" y="5429288"/>
          <a:ext cx="1928826" cy="35719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600" dirty="0">
            <a:latin typeface="Calibri" pitchFamily="34" charset="0"/>
          </a:endParaRPr>
        </a:p>
      </cdr:txBody>
    </cdr:sp>
  </cdr:relSizeAnchor>
  <cdr:relSizeAnchor xmlns:cdr="http://schemas.openxmlformats.org/drawingml/2006/chartDrawing">
    <cdr:from>
      <cdr:x>0.61341</cdr:x>
      <cdr:y>0.84522</cdr:y>
    </cdr:from>
    <cdr:to>
      <cdr:x>0.92988</cdr:x>
      <cdr:y>1</cdr:y>
    </cdr:to>
    <cdr:sp macro="" textlink="">
      <cdr:nvSpPr>
        <cdr:cNvPr id="8" name="Прямоугольник 7"/>
        <cdr:cNvSpPr/>
      </cdr:nvSpPr>
      <cdr:spPr>
        <a:xfrm xmlns:a="http://schemas.openxmlformats.org/drawingml/2006/main">
          <a:off x="3910800" y="2318993"/>
          <a:ext cx="2017642" cy="419492"/>
        </a:xfrm>
        <a:prstGeom xmlns:a="http://schemas.openxmlformats.org/drawingml/2006/main" prst="rect">
          <a:avLst/>
        </a:prstGeom>
        <a:solidFill xmlns:a="http://schemas.openxmlformats.org/drawingml/2006/main">
          <a:schemeClr val="accent3"/>
        </a:solidFill>
        <a:ln xmlns:a="http://schemas.openxmlformats.org/drawingml/2006/main" w="12700" cap="flat" cmpd="sng" algn="ctr">
          <a:solidFill>
            <a:srgbClr val="5B9BD5">
              <a:shade val="50000"/>
            </a:srgbClr>
          </a:solidFill>
          <a:prstDash val="solid"/>
          <a:miter lim="800000"/>
        </a:ln>
        <a:effectLst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anchor="ctr"/>
        <a:lstStyle xmlns:a="http://schemas.openxmlformats.org/drawingml/2006/main">
          <a:lvl1pPr marL="0" indent="0">
            <a:defRPr sz="1100">
              <a:solidFill>
                <a:sysClr val="window" lastClr="FFFFFF"/>
              </a:solidFill>
              <a:latin typeface="Calibri"/>
            </a:defRPr>
          </a:lvl1pPr>
          <a:lvl2pPr marL="457200" indent="0">
            <a:defRPr sz="1100">
              <a:solidFill>
                <a:sysClr val="window" lastClr="FFFFFF"/>
              </a:solidFill>
              <a:latin typeface="Calibri"/>
            </a:defRPr>
          </a:lvl2pPr>
          <a:lvl3pPr marL="914400" indent="0">
            <a:defRPr sz="1100">
              <a:solidFill>
                <a:sysClr val="window" lastClr="FFFFFF"/>
              </a:solidFill>
              <a:latin typeface="Calibri"/>
            </a:defRPr>
          </a:lvl3pPr>
          <a:lvl4pPr marL="1371600" indent="0">
            <a:defRPr sz="1100">
              <a:solidFill>
                <a:sysClr val="window" lastClr="FFFFFF"/>
              </a:solidFill>
              <a:latin typeface="Calibri"/>
            </a:defRPr>
          </a:lvl4pPr>
          <a:lvl5pPr marL="1828800" indent="0">
            <a:defRPr sz="1100">
              <a:solidFill>
                <a:sysClr val="window" lastClr="FFFFFF"/>
              </a:solidFill>
              <a:latin typeface="Calibri"/>
            </a:defRPr>
          </a:lvl5pPr>
          <a:lvl6pPr marL="2286000" indent="0">
            <a:defRPr sz="1100">
              <a:solidFill>
                <a:sysClr val="window" lastClr="FFFFFF"/>
              </a:solidFill>
              <a:latin typeface="Calibri"/>
            </a:defRPr>
          </a:lvl6pPr>
          <a:lvl7pPr marL="2743200" indent="0">
            <a:defRPr sz="1100">
              <a:solidFill>
                <a:sysClr val="window" lastClr="FFFFFF"/>
              </a:solidFill>
              <a:latin typeface="Calibri"/>
            </a:defRPr>
          </a:lvl7pPr>
          <a:lvl8pPr marL="3200400" indent="0">
            <a:defRPr sz="1100">
              <a:solidFill>
                <a:sysClr val="window" lastClr="FFFFFF"/>
              </a:solidFill>
              <a:latin typeface="Calibri"/>
            </a:defRPr>
          </a:lvl8pPr>
          <a:lvl9pPr marL="3657600" indent="0">
            <a:defRPr sz="1100">
              <a:solidFill>
                <a:sysClr val="window" lastClr="FFFFFF"/>
              </a:solidFill>
              <a:latin typeface="Calibri"/>
            </a:defRPr>
          </a:lvl9pPr>
        </a:lstStyle>
        <a:p xmlns:a="http://schemas.openxmlformats.org/drawingml/2006/main">
          <a:pPr algn="ctr" defTabSz="685800">
            <a:defRPr/>
          </a:pPr>
          <a:r>
            <a:rPr lang="ru-RU" b="1" dirty="0" smtClean="0">
              <a:solidFill>
                <a:schemeClr val="tx2">
                  <a:lumMod val="75000"/>
                </a:schemeClr>
              </a:solidFill>
              <a:latin typeface="Calibri" pitchFamily="34" charset="0"/>
              <a:ea typeface="Tahoma" pitchFamily="34" charset="0"/>
              <a:cs typeface="Tahoma" pitchFamily="34" charset="0"/>
            </a:rPr>
            <a:t>Платные услуги</a:t>
          </a:r>
        </a:p>
      </cdr:txBody>
    </cdr:sp>
  </cdr:relSizeAnchor>
  <cdr:relSizeAnchor xmlns:cdr="http://schemas.openxmlformats.org/drawingml/2006/chartDrawing">
    <cdr:from>
      <cdr:x>0.04279</cdr:x>
      <cdr:y>0.85217</cdr:y>
    </cdr:from>
    <cdr:to>
      <cdr:x>0.43221</cdr:x>
      <cdr:y>1</cdr:y>
    </cdr:to>
    <cdr:sp macro="" textlink="">
      <cdr:nvSpPr>
        <cdr:cNvPr id="6" name="Прямоугольник 5"/>
        <cdr:cNvSpPr/>
      </cdr:nvSpPr>
      <cdr:spPr>
        <a:xfrm xmlns:a="http://schemas.openxmlformats.org/drawingml/2006/main">
          <a:off x="272816" y="2309567"/>
          <a:ext cx="2482753" cy="400638"/>
        </a:xfrm>
        <a:prstGeom xmlns:a="http://schemas.openxmlformats.org/drawingml/2006/main" prst="rect">
          <a:avLst/>
        </a:prstGeom>
        <a:solidFill xmlns:a="http://schemas.openxmlformats.org/drawingml/2006/main">
          <a:schemeClr val="accent5">
            <a:lumMod val="60000"/>
            <a:lumOff val="40000"/>
          </a:schemeClr>
        </a:solidFill>
        <a:ln xmlns:a="http://schemas.openxmlformats.org/drawingml/2006/main"/>
      </cdr:spPr>
      <cdr:style>
        <a:lnRef xmlns:a="http://schemas.openxmlformats.org/drawingml/2006/main" idx="1">
          <a:schemeClr val="accent6"/>
        </a:lnRef>
        <a:fillRef xmlns:a="http://schemas.openxmlformats.org/drawingml/2006/main" idx="2">
          <a:schemeClr val="accent6"/>
        </a:fillRef>
        <a:effectRef xmlns:a="http://schemas.openxmlformats.org/drawingml/2006/main" idx="1">
          <a:schemeClr val="accent6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ysClr val="window" lastClr="FFFFFF"/>
              </a:solidFill>
              <a:latin typeface="Calibri"/>
            </a:defRPr>
          </a:lvl1pPr>
          <a:lvl2pPr marL="457200" indent="0">
            <a:defRPr sz="1100">
              <a:solidFill>
                <a:sysClr val="window" lastClr="FFFFFF"/>
              </a:solidFill>
              <a:latin typeface="Calibri"/>
            </a:defRPr>
          </a:lvl2pPr>
          <a:lvl3pPr marL="914400" indent="0">
            <a:defRPr sz="1100">
              <a:solidFill>
                <a:sysClr val="window" lastClr="FFFFFF"/>
              </a:solidFill>
              <a:latin typeface="Calibri"/>
            </a:defRPr>
          </a:lvl3pPr>
          <a:lvl4pPr marL="1371600" indent="0">
            <a:defRPr sz="1100">
              <a:solidFill>
                <a:sysClr val="window" lastClr="FFFFFF"/>
              </a:solidFill>
              <a:latin typeface="Calibri"/>
            </a:defRPr>
          </a:lvl4pPr>
          <a:lvl5pPr marL="1828800" indent="0">
            <a:defRPr sz="1100">
              <a:solidFill>
                <a:sysClr val="window" lastClr="FFFFFF"/>
              </a:solidFill>
              <a:latin typeface="Calibri"/>
            </a:defRPr>
          </a:lvl5pPr>
          <a:lvl6pPr marL="2286000" indent="0">
            <a:defRPr sz="1100">
              <a:solidFill>
                <a:sysClr val="window" lastClr="FFFFFF"/>
              </a:solidFill>
              <a:latin typeface="Calibri"/>
            </a:defRPr>
          </a:lvl6pPr>
          <a:lvl7pPr marL="2743200" indent="0">
            <a:defRPr sz="1100">
              <a:solidFill>
                <a:sysClr val="window" lastClr="FFFFFF"/>
              </a:solidFill>
              <a:latin typeface="Calibri"/>
            </a:defRPr>
          </a:lvl7pPr>
          <a:lvl8pPr marL="3200400" indent="0">
            <a:defRPr sz="1100">
              <a:solidFill>
                <a:sysClr val="window" lastClr="FFFFFF"/>
              </a:solidFill>
              <a:latin typeface="Calibri"/>
            </a:defRPr>
          </a:lvl8pPr>
          <a:lvl9pPr marL="3657600" indent="0">
            <a:defRPr sz="1100">
              <a:solidFill>
                <a:sysClr val="window" lastClr="FFFFFF"/>
              </a:solidFill>
              <a:latin typeface="Calibri"/>
            </a:defRPr>
          </a:lvl9pPr>
        </a:lstStyle>
        <a:p xmlns:a="http://schemas.openxmlformats.org/drawingml/2006/main">
          <a:pPr algn="ctr"/>
          <a:r>
            <a:rPr lang="ru-RU" b="1" dirty="0" smtClean="0">
              <a:solidFill>
                <a:schemeClr val="tx1"/>
              </a:solidFill>
              <a:latin typeface="Calibri" pitchFamily="34" charset="0"/>
              <a:ea typeface="Tahoma" pitchFamily="34" charset="0"/>
              <a:cs typeface="Tahoma" pitchFamily="34" charset="0"/>
            </a:rPr>
            <a:t>Доходы от компенсации затрат государства</a:t>
          </a:r>
          <a:endParaRPr lang="ru-RU" dirty="0">
            <a:solidFill>
              <a:schemeClr val="tx1"/>
            </a:solidFill>
            <a:latin typeface="Calibri" pitchFamily="34" charset="0"/>
            <a:ea typeface="Tahoma" pitchFamily="34" charset="0"/>
            <a:cs typeface="Tahoma" pitchFamily="34" charset="0"/>
          </a:endParaRPr>
        </a:p>
      </cdr:txBody>
    </cdr:sp>
  </cdr:relSizeAnchor>
</c:userShapes>
</file>

<file path=ppt/drawings/drawing7.xml><?xml version="1.0" encoding="utf-8"?>
<c:userShapes xmlns:c="http://schemas.openxmlformats.org/drawingml/2006/chart">
  <cdr:relSizeAnchor xmlns:cdr="http://schemas.openxmlformats.org/drawingml/2006/chartDrawing">
    <cdr:from>
      <cdr:x>0.11218</cdr:x>
      <cdr:y>0.50517</cdr:y>
    </cdr:from>
    <cdr:to>
      <cdr:x>1</cdr:x>
      <cdr:y>0.89754</cdr:y>
    </cdr:to>
    <cdr:sp macro="" textlink="">
      <cdr:nvSpPr>
        <cdr:cNvPr id="2" name="Скругленный прямоугольник 1"/>
        <cdr:cNvSpPr/>
      </cdr:nvSpPr>
      <cdr:spPr>
        <a:xfrm xmlns:a="http://schemas.openxmlformats.org/drawingml/2006/main">
          <a:off x="103642" y="503497"/>
          <a:ext cx="820283" cy="391070"/>
        </a:xfrm>
        <a:prstGeom xmlns:a="http://schemas.openxmlformats.org/drawingml/2006/main" prst="roundRect">
          <a:avLst/>
        </a:prstGeom>
        <a:noFill xmlns:a="http://schemas.openxmlformats.org/drawingml/2006/main"/>
        <a:ln xmlns:a="http://schemas.openxmlformats.org/drawingml/2006/main" w="12700" cap="flat" cmpd="sng" algn="ctr">
          <a:noFill/>
          <a:prstDash val="solid"/>
          <a:miter lim="800000"/>
        </a:ln>
        <a:effectLst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defPPr>
            <a:defRPr lang="ru-RU"/>
          </a:defPPr>
          <a:lvl1pPr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ysClr val="window" lastClr="FFFFFF"/>
              </a:solidFill>
              <a:latin typeface="Calibri"/>
            </a:defRPr>
          </a:lvl1pPr>
          <a:lvl2pPr marL="4572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ysClr val="window" lastClr="FFFFFF"/>
              </a:solidFill>
              <a:latin typeface="Calibri"/>
            </a:defRPr>
          </a:lvl2pPr>
          <a:lvl3pPr marL="9144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ysClr val="window" lastClr="FFFFFF"/>
              </a:solidFill>
              <a:latin typeface="Calibri"/>
            </a:defRPr>
          </a:lvl3pPr>
          <a:lvl4pPr marL="13716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ysClr val="window" lastClr="FFFFFF"/>
              </a:solidFill>
              <a:latin typeface="Calibri"/>
            </a:defRPr>
          </a:lvl4pPr>
          <a:lvl5pPr marL="18288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ysClr val="window" lastClr="FFFFFF"/>
              </a:solidFill>
              <a:latin typeface="Calibri"/>
            </a:defRPr>
          </a:lvl5pPr>
          <a:lvl6pPr marL="2286000" algn="l" defTabSz="914400" rtl="0" eaLnBrk="1" latinLnBrk="0" hangingPunct="1">
            <a:defRPr kern="1200">
              <a:solidFill>
                <a:sysClr val="window" lastClr="FFFFFF"/>
              </a:solidFill>
              <a:latin typeface="Calibri"/>
            </a:defRPr>
          </a:lvl6pPr>
          <a:lvl7pPr marL="2743200" algn="l" defTabSz="914400" rtl="0" eaLnBrk="1" latinLnBrk="0" hangingPunct="1">
            <a:defRPr kern="1200">
              <a:solidFill>
                <a:sysClr val="window" lastClr="FFFFFF"/>
              </a:solidFill>
              <a:latin typeface="Calibri"/>
            </a:defRPr>
          </a:lvl7pPr>
          <a:lvl8pPr marL="3200400" algn="l" defTabSz="914400" rtl="0" eaLnBrk="1" latinLnBrk="0" hangingPunct="1">
            <a:defRPr kern="1200">
              <a:solidFill>
                <a:sysClr val="window" lastClr="FFFFFF"/>
              </a:solidFill>
              <a:latin typeface="Calibri"/>
            </a:defRPr>
          </a:lvl8pPr>
          <a:lvl9pPr marL="3657600" algn="l" defTabSz="914400" rtl="0" eaLnBrk="1" latinLnBrk="0" hangingPunct="1">
            <a:defRPr kern="1200">
              <a:solidFill>
                <a:sysClr val="window" lastClr="FFFFFF"/>
              </a:solidFill>
              <a:latin typeface="Calibri"/>
            </a:defRPr>
          </a:lvl9pPr>
        </a:lstStyle>
        <a:p xmlns:a="http://schemas.openxmlformats.org/drawingml/2006/main">
          <a:pPr algn="ctr">
            <a:defRPr/>
          </a:pPr>
          <a:r>
            <a:rPr lang="ru-RU" sz="1600" dirty="0" smtClean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97% </a:t>
          </a:r>
          <a:endParaRPr lang="ru-RU" sz="1600" dirty="0">
            <a:solidFill>
              <a:schemeClr val="tx1"/>
            </a:solidFill>
            <a:latin typeface="Tahoma" pitchFamily="34" charset="0"/>
            <a:ea typeface="Tahoma" pitchFamily="34" charset="0"/>
            <a:cs typeface="Tahoma" pitchFamily="34" charset="0"/>
          </a:endParaRPr>
        </a:p>
      </cdr:txBody>
    </cdr:sp>
  </cdr:relSizeAnchor>
</c:userShapes>
</file>

<file path=ppt/drawings/drawing8.xml><?xml version="1.0" encoding="utf-8"?>
<c:userShapes xmlns:c="http://schemas.openxmlformats.org/drawingml/2006/chart">
  <cdr:relSizeAnchor xmlns:cdr="http://schemas.openxmlformats.org/drawingml/2006/chartDrawing">
    <cdr:from>
      <cdr:x>0.06861</cdr:x>
      <cdr:y>0.37191</cdr:y>
    </cdr:from>
    <cdr:to>
      <cdr:x>0.34341</cdr:x>
      <cdr:y>0.49247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87784" y="1044375"/>
          <a:ext cx="752130" cy="338554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vertOverflow="clip" wrap="none" rtlCol="0">
          <a:spAutoFit/>
        </a:bodyPr>
        <a:lstStyle xmlns:a="http://schemas.openxmlformats.org/drawingml/2006/main"/>
        <a:p xmlns:a="http://schemas.openxmlformats.org/drawingml/2006/main">
          <a:pPr algn="ctr"/>
          <a:r>
            <a:rPr lang="ru-RU" sz="1600" b="1" i="0" u="none" strike="noStrike" kern="1200" baseline="0" dirty="0" smtClean="0">
              <a:solidFill>
                <a:srgbClr val="002060"/>
              </a:solidFill>
              <a:latin typeface="Calibri" pitchFamily="34" charset="0"/>
              <a:ea typeface="Calibri"/>
              <a:cs typeface="Calibri"/>
            </a:rPr>
            <a:t>11 499</a:t>
          </a:r>
        </a:p>
      </cdr:txBody>
    </cdr:sp>
  </cdr:relSizeAnchor>
  <cdr:relSizeAnchor xmlns:cdr="http://schemas.openxmlformats.org/drawingml/2006/chartDrawing">
    <cdr:from>
      <cdr:x>0.51536</cdr:x>
      <cdr:y>0.53851</cdr:y>
    </cdr:from>
    <cdr:to>
      <cdr:x>0.79016</cdr:x>
      <cdr:y>0.65907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1410539" y="1512210"/>
          <a:ext cx="752130" cy="338554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vertOverflow="clip" wrap="none" rtlCol="0">
          <a:spAutoFit/>
        </a:bodyPr>
        <a:lstStyle xmlns:a="http://schemas.openxmlformats.org/drawingml/2006/main"/>
        <a:p xmlns:a="http://schemas.openxmlformats.org/drawingml/2006/main">
          <a:pPr algn="ctr"/>
          <a:r>
            <a:rPr lang="ru-RU" sz="1600" b="1" i="0" u="none" strike="noStrike" kern="1200" baseline="0" dirty="0" smtClean="0">
              <a:solidFill>
                <a:srgbClr val="002060"/>
              </a:solidFill>
              <a:latin typeface="Calibri" pitchFamily="34" charset="0"/>
              <a:ea typeface="Calibri"/>
              <a:cs typeface="Calibri"/>
            </a:rPr>
            <a:t>19 </a:t>
          </a:r>
          <a:r>
            <a:rPr lang="ru-RU" sz="1600" b="1" i="0" u="none" strike="noStrike" kern="1200" baseline="0" dirty="0" smtClean="0">
              <a:solidFill>
                <a:srgbClr val="002060"/>
              </a:solidFill>
              <a:latin typeface="Calibri" pitchFamily="34" charset="0"/>
              <a:ea typeface="Calibri"/>
              <a:cs typeface="Calibri"/>
            </a:rPr>
            <a:t>311</a:t>
          </a:r>
          <a:endParaRPr lang="ru-RU" sz="1600" b="1" i="0" u="none" strike="noStrike" kern="1200" baseline="0" dirty="0" smtClean="0">
            <a:solidFill>
              <a:srgbClr val="002060"/>
            </a:solidFill>
            <a:latin typeface="Calibri" pitchFamily="34" charset="0"/>
            <a:ea typeface="Calibri"/>
            <a:cs typeface="Calibri"/>
          </a:endParaRPr>
        </a:p>
      </cdr:txBody>
    </cdr:sp>
  </cdr:relSizeAnchor>
</c:userShapes>
</file>

<file path=ppt/drawings/drawing9.xml><?xml version="1.0" encoding="utf-8"?>
<c:userShapes xmlns:c="http://schemas.openxmlformats.org/drawingml/2006/chart">
  <cdr:relSizeAnchor xmlns:cdr="http://schemas.openxmlformats.org/drawingml/2006/chartDrawing">
    <cdr:from>
      <cdr:x>0.09343</cdr:x>
      <cdr:y>0.40222</cdr:y>
    </cdr:from>
    <cdr:to>
      <cdr:x>0.35456</cdr:x>
      <cdr:y>0.52279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269112" y="1129420"/>
          <a:ext cx="752130" cy="338554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vertOverflow="clip" wrap="none" rtlCol="0">
          <a:spAutoFit/>
        </a:bodyPr>
        <a:lstStyle xmlns:a="http://schemas.openxmlformats.org/drawingml/2006/main"/>
        <a:p xmlns:a="http://schemas.openxmlformats.org/drawingml/2006/main">
          <a:pPr algn="ctr"/>
          <a:r>
            <a:rPr lang="ru-RU" sz="1600" b="1" i="0" u="none" strike="noStrike" kern="1200" baseline="0" dirty="0" smtClean="0">
              <a:solidFill>
                <a:srgbClr val="002060"/>
              </a:solidFill>
              <a:latin typeface="Calibri" pitchFamily="34" charset="0"/>
              <a:ea typeface="Calibri"/>
              <a:cs typeface="Calibri"/>
            </a:rPr>
            <a:t>10 080</a:t>
          </a:r>
        </a:p>
      </cdr:txBody>
    </cdr:sp>
  </cdr:relSizeAnchor>
  <cdr:relSizeAnchor xmlns:cdr="http://schemas.openxmlformats.org/drawingml/2006/chartDrawing">
    <cdr:from>
      <cdr:x>0.50318</cdr:x>
      <cdr:y>0.56126</cdr:y>
    </cdr:from>
    <cdr:to>
      <cdr:x>0.76431</cdr:x>
      <cdr:y>0.68183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1449323" y="1575998"/>
          <a:ext cx="752130" cy="338554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vertOverflow="clip" wrap="none" rtlCol="0">
          <a:spAutoFit/>
        </a:bodyPr>
        <a:lstStyle xmlns:a="http://schemas.openxmlformats.org/drawingml/2006/main"/>
        <a:p xmlns:a="http://schemas.openxmlformats.org/drawingml/2006/main">
          <a:pPr algn="ctr"/>
          <a:r>
            <a:rPr lang="ru-RU" sz="1600" b="1" i="0" u="none" strike="noStrike" kern="1200" baseline="0" dirty="0" smtClean="0">
              <a:solidFill>
                <a:srgbClr val="002060"/>
              </a:solidFill>
              <a:latin typeface="Calibri" pitchFamily="34" charset="0"/>
              <a:ea typeface="Calibri"/>
              <a:cs typeface="Calibri"/>
            </a:rPr>
            <a:t>14 490</a:t>
          </a: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90665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Calibri" pitchFamily="34" charset="0"/>
              </a:defRPr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776866" y="0"/>
            <a:ext cx="2890665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Calibri" pitchFamily="34" charset="0"/>
              </a:defRPr>
            </a:lvl1pPr>
          </a:lstStyle>
          <a:p>
            <a:fld id="{8D39E0B1-1D16-47AE-8BB1-5E59C8719F6F}" type="datetimeFigureOut">
              <a:rPr lang="ru-RU" smtClean="0"/>
              <a:pPr/>
              <a:t>15.03.2024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01725" y="1241425"/>
            <a:ext cx="4465638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66598" y="4777552"/>
            <a:ext cx="5335893" cy="39090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1258"/>
            <a:ext cx="2890665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Calibri" pitchFamily="34" charset="0"/>
              </a:defRPr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776866" y="9431258"/>
            <a:ext cx="2890665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Calibri" pitchFamily="34" charset="0"/>
              </a:defRPr>
            </a:lvl1pPr>
          </a:lstStyle>
          <a:p>
            <a:fld id="{1378B232-6756-4623-B63B-18F5D41282A2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8143999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78B232-6756-4623-B63B-18F5D41282A2}" type="slidenum">
              <a:rPr lang="ru-RU" smtClean="0"/>
              <a:pPr/>
              <a:t>1</a:t>
            </a:fld>
            <a:endParaRPr lang="ru-RU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78B232-6756-4623-B63B-18F5D41282A2}" type="slidenum">
              <a:rPr lang="ru-RU" smtClean="0"/>
              <a:pPr/>
              <a:t>14</a:t>
            </a:fld>
            <a:endParaRPr lang="ru-RU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78B232-6756-4623-B63B-18F5D41282A2}" type="slidenum">
              <a:rPr lang="ru-RU" smtClean="0"/>
              <a:pPr/>
              <a:t>15</a:t>
            </a:fld>
            <a:endParaRPr lang="ru-RU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3277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30D84A8-4D09-495D-8020-CBC8943E0F1A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16</a:t>
            </a:fld>
            <a:endParaRPr lang="ru-RU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D0B094C-3EE6-4D1A-BA4C-0496D94A360C}" type="slidenum">
              <a:rPr lang="ru-RU" smtClean="0"/>
              <a:pPr>
                <a:defRPr/>
              </a:pPr>
              <a:t>19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25107545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90DB28-7A71-4128-AC3A-A6BF03BF7FDC}" type="slidenum">
              <a:rPr lang="ru-RU" smtClean="0"/>
              <a:pPr/>
              <a:t>20</a:t>
            </a:fld>
            <a:endParaRPr lang="ru-RU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D0B094C-3EE6-4D1A-BA4C-0496D94A360C}" type="slidenum">
              <a:rPr lang="ru-RU" smtClean="0"/>
              <a:pPr>
                <a:defRPr/>
              </a:pPr>
              <a:t>21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25107545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78B232-6756-4623-B63B-18F5D41282A2}" type="slidenum">
              <a:rPr lang="ru-RU" smtClean="0"/>
              <a:pPr/>
              <a:t>22</a:t>
            </a:fld>
            <a:endParaRPr lang="ru-RU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78B232-6756-4623-B63B-18F5D41282A2}" type="slidenum">
              <a:rPr lang="ru-RU" smtClean="0"/>
              <a:pPr/>
              <a:t>23</a:t>
            </a:fld>
            <a:endParaRPr lang="ru-RU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78B232-6756-4623-B63B-18F5D41282A2}" type="slidenum">
              <a:rPr lang="ru-RU" smtClean="0"/>
              <a:pPr/>
              <a:t>24</a:t>
            </a:fld>
            <a:endParaRPr lang="ru-RU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78B232-6756-4623-B63B-18F5D41282A2}" type="slidenum">
              <a:rPr lang="ru-RU" smtClean="0"/>
              <a:pPr/>
              <a:t>25</a:t>
            </a:fld>
            <a:endParaRPr lang="ru-RU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b="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78B232-6756-4623-B63B-18F5D41282A2}" type="slidenum">
              <a:rPr lang="ru-RU" smtClean="0"/>
              <a:pPr/>
              <a:t>3</a:t>
            </a:fld>
            <a:endParaRPr lang="ru-RU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78B232-6756-4623-B63B-18F5D41282A2}" type="slidenum">
              <a:rPr lang="ru-RU" smtClean="0"/>
              <a:pPr/>
              <a:t>26</a:t>
            </a:fld>
            <a:endParaRPr lang="ru-RU" dirty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78B232-6756-4623-B63B-18F5D41282A2}" type="slidenum">
              <a:rPr lang="ru-RU" smtClean="0"/>
              <a:pPr/>
              <a:t>27</a:t>
            </a:fld>
            <a:endParaRPr lang="ru-RU" dirty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78B232-6756-4623-B63B-18F5D41282A2}" type="slidenum">
              <a:rPr lang="ru-RU" smtClean="0"/>
              <a:pPr/>
              <a:t>28</a:t>
            </a:fld>
            <a:endParaRPr lang="ru-RU" dirty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78B232-6756-4623-B63B-18F5D41282A2}" type="slidenum">
              <a:rPr lang="ru-RU" smtClean="0"/>
              <a:pPr/>
              <a:t>29</a:t>
            </a:fld>
            <a:endParaRPr lang="ru-RU" dirty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1200" u="none" strike="noStrike" kern="1200" dirty="0" smtClean="0">
              <a:solidFill>
                <a:schemeClr val="dk1"/>
              </a:solidFill>
              <a:latin typeface="Calibri" pitchFamily="34" charset="0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dirty="0">
              <a:solidFill>
                <a:schemeClr val="accent2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78B232-6756-4623-B63B-18F5D41282A2}" type="slidenum">
              <a:rPr lang="ru-RU" smtClean="0"/>
              <a:pPr/>
              <a:t>30</a:t>
            </a:fld>
            <a:endParaRPr lang="ru-RU" dirty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2B78375-3280-498E-AC8B-78B0291277D1}" type="slidenum">
              <a:rPr lang="ru-RU" smtClean="0"/>
              <a:pPr>
                <a:defRPr/>
              </a:pPr>
              <a:t>31</a:t>
            </a:fld>
            <a:endParaRPr lang="ru-RU" dirty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78B232-6756-4623-B63B-18F5D41282A2}" type="slidenum">
              <a:rPr lang="ru-RU" smtClean="0"/>
              <a:pPr/>
              <a:t>32</a:t>
            </a:fld>
            <a:endParaRPr lang="ru-RU" dirty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78B232-6756-4623-B63B-18F5D41282A2}" type="slidenum">
              <a:rPr lang="ru-RU" smtClean="0"/>
              <a:pPr/>
              <a:t>33</a:t>
            </a:fld>
            <a:endParaRPr lang="ru-RU" dirty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78B232-6756-4623-B63B-18F5D41282A2}" type="slidenum">
              <a:rPr lang="ru-RU" smtClean="0"/>
              <a:pPr/>
              <a:t>34</a:t>
            </a:fld>
            <a:endParaRPr lang="ru-RU" dirty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78B232-6756-4623-B63B-18F5D41282A2}" type="slidenum">
              <a:rPr lang="ru-RU" smtClean="0"/>
              <a:pPr/>
              <a:t>35</a:t>
            </a:fld>
            <a:endParaRPr lang="ru-RU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78B232-6756-4623-B63B-18F5D41282A2}" type="slidenum">
              <a:rPr lang="ru-RU" smtClean="0"/>
              <a:pPr/>
              <a:t>4</a:t>
            </a:fld>
            <a:endParaRPr lang="ru-RU" dirty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78B232-6756-4623-B63B-18F5D41282A2}" type="slidenum">
              <a:rPr lang="ru-RU" smtClean="0"/>
              <a:pPr/>
              <a:t>36</a:t>
            </a:fld>
            <a:endParaRPr lang="ru-RU" dirty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78B232-6756-4623-B63B-18F5D41282A2}" type="slidenum">
              <a:rPr lang="ru-RU" smtClean="0"/>
              <a:pPr/>
              <a:t>37</a:t>
            </a:fld>
            <a:endParaRPr lang="ru-RU" dirty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78B232-6756-4623-B63B-18F5D41282A2}" type="slidenum">
              <a:rPr lang="ru-RU" smtClean="0"/>
              <a:pPr/>
              <a:t>38</a:t>
            </a:fld>
            <a:endParaRPr lang="ru-RU" dirty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78B232-6756-4623-B63B-18F5D41282A2}" type="slidenum">
              <a:rPr lang="ru-RU" smtClean="0"/>
              <a:pPr/>
              <a:t>39</a:t>
            </a:fld>
            <a:endParaRPr lang="ru-RU" dirty="0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78B232-6756-4623-B63B-18F5D41282A2}" type="slidenum">
              <a:rPr lang="ru-RU" smtClean="0"/>
              <a:pPr/>
              <a:t>40</a:t>
            </a:fld>
            <a:endParaRPr lang="ru-RU" dirty="0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78B232-6756-4623-B63B-18F5D41282A2}" type="slidenum">
              <a:rPr lang="ru-RU" smtClean="0"/>
              <a:pPr/>
              <a:t>41</a:t>
            </a:fld>
            <a:endParaRPr lang="ru-RU" dirty="0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78B232-6756-4623-B63B-18F5D41282A2}" type="slidenum">
              <a:rPr lang="ru-RU" smtClean="0"/>
              <a:pPr/>
              <a:t>42</a:t>
            </a:fld>
            <a:endParaRPr lang="ru-RU" dirty="0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78B232-6756-4623-B63B-18F5D41282A2}" type="slidenum">
              <a:rPr lang="ru-RU" smtClean="0"/>
              <a:pPr/>
              <a:t>43</a:t>
            </a:fld>
            <a:endParaRPr lang="ru-RU" dirty="0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78B232-6756-4623-B63B-18F5D41282A2}" type="slidenum">
              <a:rPr lang="ru-RU" smtClean="0"/>
              <a:pPr/>
              <a:t>44</a:t>
            </a:fld>
            <a:endParaRPr lang="ru-RU" dirty="0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78B232-6756-4623-B63B-18F5D41282A2}" type="slidenum">
              <a:rPr lang="ru-RU" smtClean="0"/>
              <a:pPr/>
              <a:t>45</a:t>
            </a:fld>
            <a:endParaRPr lang="ru-RU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78B232-6756-4623-B63B-18F5D41282A2}" type="slidenum">
              <a:rPr lang="ru-RU" smtClean="0"/>
              <a:pPr/>
              <a:t>8</a:t>
            </a:fld>
            <a:endParaRPr lang="ru-RU" dirty="0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78B232-6756-4623-B63B-18F5D41282A2}" type="slidenum">
              <a:rPr lang="ru-RU" smtClean="0"/>
              <a:pPr/>
              <a:t>46</a:t>
            </a:fld>
            <a:endParaRPr lang="ru-RU" dirty="0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78B232-6756-4623-B63B-18F5D41282A2}" type="slidenum">
              <a:rPr lang="ru-RU" smtClean="0"/>
              <a:pPr/>
              <a:t>47</a:t>
            </a:fld>
            <a:endParaRPr lang="ru-RU" dirty="0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78B232-6756-4623-B63B-18F5D41282A2}" type="slidenum">
              <a:rPr lang="ru-RU" smtClean="0"/>
              <a:pPr/>
              <a:t>48</a:t>
            </a:fld>
            <a:endParaRPr lang="ru-RU" dirty="0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78B232-6756-4623-B63B-18F5D41282A2}" type="slidenum">
              <a:rPr lang="ru-RU" smtClean="0"/>
              <a:pPr/>
              <a:t>49</a:t>
            </a:fld>
            <a:endParaRPr lang="ru-RU" dirty="0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78B232-6756-4623-B63B-18F5D41282A2}" type="slidenum">
              <a:rPr lang="ru-RU" smtClean="0"/>
              <a:pPr/>
              <a:t>50</a:t>
            </a:fld>
            <a:endParaRPr lang="ru-RU" dirty="0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78B232-6756-4623-B63B-18F5D41282A2}" type="slidenum">
              <a:rPr lang="ru-RU" smtClean="0"/>
              <a:pPr/>
              <a:t>51</a:t>
            </a:fld>
            <a:endParaRPr lang="ru-RU" dirty="0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78B232-6756-4623-B63B-18F5D41282A2}" type="slidenum">
              <a:rPr lang="ru-RU" smtClean="0"/>
              <a:pPr/>
              <a:t>52</a:t>
            </a:fld>
            <a:endParaRPr lang="ru-RU" dirty="0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78B232-6756-4623-B63B-18F5D41282A2}" type="slidenum">
              <a:rPr lang="ru-RU" smtClean="0"/>
              <a:pPr/>
              <a:t>53</a:t>
            </a:fld>
            <a:endParaRPr lang="ru-RU" dirty="0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78B232-6756-4623-B63B-18F5D41282A2}" type="slidenum">
              <a:rPr lang="ru-RU" smtClean="0"/>
              <a:pPr/>
              <a:t>54</a:t>
            </a:fld>
            <a:endParaRPr lang="ru-RU" dirty="0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78B232-6756-4623-B63B-18F5D41282A2}" type="slidenum">
              <a:rPr lang="ru-RU" smtClean="0"/>
              <a:pPr/>
              <a:t>55</a:t>
            </a:fld>
            <a:endParaRPr lang="ru-RU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78B232-6756-4623-B63B-18F5D41282A2}" type="slidenum">
              <a:rPr lang="ru-RU" smtClean="0"/>
              <a:pPr/>
              <a:t>9</a:t>
            </a:fld>
            <a:endParaRPr lang="ru-RU" dirty="0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78B232-6756-4623-B63B-18F5D41282A2}" type="slidenum">
              <a:rPr lang="ru-RU" smtClean="0"/>
              <a:pPr/>
              <a:t>56</a:t>
            </a:fld>
            <a:endParaRPr lang="ru-RU" dirty="0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78B232-6756-4623-B63B-18F5D41282A2}" type="slidenum">
              <a:rPr lang="ru-RU" smtClean="0"/>
              <a:pPr/>
              <a:t>57</a:t>
            </a:fld>
            <a:endParaRPr lang="ru-RU" dirty="0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78B232-6756-4623-B63B-18F5D41282A2}" type="slidenum">
              <a:rPr lang="ru-RU" smtClean="0"/>
              <a:pPr/>
              <a:t>58</a:t>
            </a:fld>
            <a:endParaRPr lang="ru-RU" dirty="0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78B232-6756-4623-B63B-18F5D41282A2}" type="slidenum">
              <a:rPr lang="ru-RU" smtClean="0"/>
              <a:pPr/>
              <a:t>59</a:t>
            </a:fld>
            <a:endParaRPr lang="ru-RU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78B232-6756-4623-B63B-18F5D41282A2}" type="slidenum">
              <a:rPr lang="ru-RU" smtClean="0"/>
              <a:pPr/>
              <a:t>60</a:t>
            </a:fld>
            <a:endParaRPr lang="ru-RU" dirty="0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b="1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78B232-6756-4623-B63B-18F5D41282A2}" type="slidenum">
              <a:rPr lang="ru-RU" smtClean="0"/>
              <a:pPr/>
              <a:t>62</a:t>
            </a:fld>
            <a:endParaRPr lang="ru-RU" dirty="0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78B232-6756-4623-B63B-18F5D41282A2}" type="slidenum">
              <a:rPr lang="ru-RU" smtClean="0"/>
              <a:pPr/>
              <a:t>63</a:t>
            </a:fld>
            <a:endParaRPr lang="ru-RU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78B232-6756-4623-B63B-18F5D41282A2}" type="slidenum">
              <a:rPr lang="ru-RU" smtClean="0"/>
              <a:pPr/>
              <a:t>10</a:t>
            </a:fld>
            <a:endParaRPr lang="ru-RU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78B232-6756-4623-B63B-18F5D41282A2}" type="slidenum">
              <a:rPr lang="ru-RU" smtClean="0"/>
              <a:pPr/>
              <a:t>11</a:t>
            </a:fld>
            <a:endParaRPr lang="ru-RU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78B232-6756-4623-B63B-18F5D41282A2}" type="slidenum">
              <a:rPr lang="ru-RU" smtClean="0"/>
              <a:pPr/>
              <a:t>12</a:t>
            </a:fld>
            <a:endParaRPr lang="ru-RU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78B232-6756-4623-B63B-18F5D41282A2}" type="slidenum">
              <a:rPr lang="ru-RU" smtClean="0"/>
              <a:pPr/>
              <a:t>13</a:t>
            </a:fld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Образец подзаголовка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fld id="{8E7162D6-3328-4B44-8E06-F0BB42A9DDC1}" type="datetime1">
              <a:rPr lang="en-US" smtClean="0"/>
              <a:pPr/>
              <a:t>3/15/2024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latin typeface="Calibri" pitchFamily="34" charset="0"/>
              </a:defRPr>
            </a:lvl1pPr>
            <a:lvl2pPr>
              <a:defRPr>
                <a:latin typeface="Calibri" pitchFamily="34" charset="0"/>
              </a:defRPr>
            </a:lvl2pPr>
            <a:lvl3pPr>
              <a:defRPr>
                <a:latin typeface="Calibri" pitchFamily="34" charset="0"/>
              </a:defRPr>
            </a:lvl3pPr>
            <a:lvl4pPr>
              <a:defRPr>
                <a:latin typeface="Calibri" pitchFamily="34" charset="0"/>
              </a:defRPr>
            </a:lvl4pPr>
            <a:lvl5pPr>
              <a:defRPr>
                <a:latin typeface="Calibri" pitchFamily="34" charset="0"/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fld id="{6F061837-A995-4453-A9B0-779EC2A3B638}" type="datetime1">
              <a:rPr lang="en-US" smtClean="0"/>
              <a:pPr/>
              <a:t>3/15/2024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>
              <a:defRPr>
                <a:latin typeface="Calibri" pitchFamily="34" charset="0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lvl1pPr>
              <a:defRPr>
                <a:latin typeface="Calibri" pitchFamily="34" charset="0"/>
              </a:defRPr>
            </a:lvl1pPr>
            <a:lvl2pPr>
              <a:defRPr>
                <a:latin typeface="Calibri" pitchFamily="34" charset="0"/>
              </a:defRPr>
            </a:lvl2pPr>
            <a:lvl3pPr>
              <a:defRPr>
                <a:latin typeface="Calibri" pitchFamily="34" charset="0"/>
              </a:defRPr>
            </a:lvl3pPr>
            <a:lvl4pPr>
              <a:defRPr>
                <a:latin typeface="Calibri" pitchFamily="34" charset="0"/>
              </a:defRPr>
            </a:lvl4pPr>
            <a:lvl5pPr>
              <a:defRPr>
                <a:latin typeface="Calibri" pitchFamily="34" charset="0"/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fld id="{D177B9B0-04FA-40B4-8930-C06A52E78687}" type="datetime1">
              <a:rPr lang="en-US" smtClean="0"/>
              <a:pPr/>
              <a:t>3/15/2024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1"/>
            <a:ext cx="8229600" cy="4525963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fld id="{6F89CC0E-DD74-45D2-8166-CBB557FAD4E1}" type="datetime1">
              <a:rPr lang="en-US" smtClean="0"/>
              <a:pPr/>
              <a:t>3/15/2024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fld id="{1F46632C-2616-4D0F-8CED-4A1C6A3EB1ED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0438041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  <a:lvl2pPr>
              <a:defRPr>
                <a:latin typeface="Calibri" pitchFamily="34" charset="0"/>
              </a:defRPr>
            </a:lvl2pPr>
            <a:lvl3pPr>
              <a:defRPr>
                <a:latin typeface="Calibri" pitchFamily="34" charset="0"/>
              </a:defRPr>
            </a:lvl3pPr>
            <a:lvl4pPr>
              <a:defRPr>
                <a:latin typeface="Calibri" pitchFamily="34" charset="0"/>
              </a:defRPr>
            </a:lvl4pPr>
            <a:lvl5pPr>
              <a:defRPr>
                <a:latin typeface="Calibri" pitchFamily="34" charset="0"/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fld id="{F552A709-2472-450D-B53E-C7C8293C5A60}" type="datetime1">
              <a:rPr lang="en-US" smtClean="0"/>
              <a:pPr/>
              <a:t>3/15/2024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>
                <a:latin typeface="Calibri" pitchFamily="34" charset="0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fld id="{4EF293EE-298B-479B-BEFD-C9F3374E4850}" type="datetime1">
              <a:rPr lang="en-US" smtClean="0"/>
              <a:pPr/>
              <a:t>3/15/2024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>
                <a:latin typeface="Calibri" pitchFamily="34" charset="0"/>
              </a:defRPr>
            </a:lvl1pPr>
            <a:lvl2pPr>
              <a:defRPr sz="2400">
                <a:latin typeface="Calibri" pitchFamily="34" charset="0"/>
              </a:defRPr>
            </a:lvl2pPr>
            <a:lvl3pPr>
              <a:defRPr sz="2000">
                <a:latin typeface="Calibri" pitchFamily="34" charset="0"/>
              </a:defRPr>
            </a:lvl3pPr>
            <a:lvl4pPr>
              <a:defRPr sz="1800">
                <a:latin typeface="Calibri" pitchFamily="34" charset="0"/>
              </a:defRPr>
            </a:lvl4pPr>
            <a:lvl5pPr>
              <a:defRPr sz="1800">
                <a:latin typeface="Calibri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>
                <a:latin typeface="Calibri" pitchFamily="34" charset="0"/>
              </a:defRPr>
            </a:lvl1pPr>
            <a:lvl2pPr>
              <a:defRPr sz="2400">
                <a:latin typeface="Calibri" pitchFamily="34" charset="0"/>
              </a:defRPr>
            </a:lvl2pPr>
            <a:lvl3pPr>
              <a:defRPr sz="2000">
                <a:latin typeface="Calibri" pitchFamily="34" charset="0"/>
              </a:defRPr>
            </a:lvl3pPr>
            <a:lvl4pPr>
              <a:defRPr sz="1800">
                <a:latin typeface="Calibri" pitchFamily="34" charset="0"/>
              </a:defRPr>
            </a:lvl4pPr>
            <a:lvl5pPr>
              <a:defRPr sz="1800">
                <a:latin typeface="Calibri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fld id="{A61E0F35-3A59-4D42-8F6D-8FB4513954B7}" type="datetime1">
              <a:rPr lang="en-US" smtClean="0"/>
              <a:pPr/>
              <a:t>3/15/2024</a:t>
            </a:fld>
            <a:endParaRPr lang="en-US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latin typeface="Calibri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>
                <a:latin typeface="Calibri" pitchFamily="34" charset="0"/>
              </a:defRPr>
            </a:lvl1pPr>
            <a:lvl2pPr>
              <a:defRPr sz="2000">
                <a:latin typeface="Calibri" pitchFamily="34" charset="0"/>
              </a:defRPr>
            </a:lvl2pPr>
            <a:lvl3pPr>
              <a:defRPr sz="1800">
                <a:latin typeface="Calibri" pitchFamily="34" charset="0"/>
              </a:defRPr>
            </a:lvl3pPr>
            <a:lvl4pPr>
              <a:defRPr sz="1600">
                <a:latin typeface="Calibri" pitchFamily="34" charset="0"/>
              </a:defRPr>
            </a:lvl4pPr>
            <a:lvl5pPr>
              <a:defRPr sz="1600">
                <a:latin typeface="Calibri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latin typeface="Calibri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>
                <a:latin typeface="Calibri" pitchFamily="34" charset="0"/>
              </a:defRPr>
            </a:lvl1pPr>
            <a:lvl2pPr>
              <a:defRPr sz="2000">
                <a:latin typeface="Calibri" pitchFamily="34" charset="0"/>
              </a:defRPr>
            </a:lvl2pPr>
            <a:lvl3pPr>
              <a:defRPr sz="1800">
                <a:latin typeface="Calibri" pitchFamily="34" charset="0"/>
              </a:defRPr>
            </a:lvl3pPr>
            <a:lvl4pPr>
              <a:defRPr sz="1600">
                <a:latin typeface="Calibri" pitchFamily="34" charset="0"/>
              </a:defRPr>
            </a:lvl4pPr>
            <a:lvl5pPr>
              <a:defRPr sz="1600">
                <a:latin typeface="Calibri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fld id="{8EEAB9F0-CF36-460B-841F-3A9321E188CE}" type="datetime1">
              <a:rPr lang="en-US" smtClean="0"/>
              <a:pPr/>
              <a:t>3/15/2024</a:t>
            </a:fld>
            <a:endParaRPr lang="en-US" dirty="0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fld id="{9EE61EF7-7A80-4166-8671-DDCAFED1D781}" type="datetime1">
              <a:rPr lang="en-US" smtClean="0"/>
              <a:pPr/>
              <a:t>3/15/2024</a:t>
            </a:fld>
            <a:endParaRPr lang="en-US" dirty="0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fld id="{5252F657-4EE7-413D-B86D-35C52674501C}" type="datetime1">
              <a:rPr lang="en-US" smtClean="0"/>
              <a:pPr/>
              <a:t>3/15/2024</a:t>
            </a:fld>
            <a:endParaRPr lang="en-US" dirty="0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>
                <a:latin typeface="Calibri" pitchFamily="34" charset="0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>
                <a:latin typeface="Calibri" pitchFamily="34" charset="0"/>
              </a:defRPr>
            </a:lvl1pPr>
            <a:lvl2pPr>
              <a:defRPr sz="2800">
                <a:latin typeface="Calibri" pitchFamily="34" charset="0"/>
              </a:defRPr>
            </a:lvl2pPr>
            <a:lvl3pPr>
              <a:defRPr sz="2400">
                <a:latin typeface="Calibri" pitchFamily="34" charset="0"/>
              </a:defRPr>
            </a:lvl3pPr>
            <a:lvl4pPr>
              <a:defRPr sz="2000">
                <a:latin typeface="Calibri" pitchFamily="34" charset="0"/>
              </a:defRPr>
            </a:lvl4pPr>
            <a:lvl5pPr>
              <a:defRPr sz="2000">
                <a:latin typeface="Calibri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>
                <a:latin typeface="Calibri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fld id="{1320A024-99C0-459E-BF64-36C22B5DF5A9}" type="datetime1">
              <a:rPr lang="en-US" smtClean="0"/>
              <a:pPr/>
              <a:t>3/15/2024</a:t>
            </a:fld>
            <a:endParaRPr lang="en-US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>
                <a:latin typeface="Calibri" pitchFamily="34" charset="0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>
                <a:latin typeface="Calibri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dirty="0" smtClean="0"/>
              <a:t>Вставка рисунка</a:t>
            </a:r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>
                <a:latin typeface="Calibri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fld id="{504B0406-BAD9-4D26-A27B-F61D71D5724D}" type="datetime1">
              <a:rPr lang="en-US" smtClean="0"/>
              <a:pPr/>
              <a:t>3/15/2024</a:t>
            </a:fld>
            <a:endParaRPr lang="en-US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dirty="0" smtClean="0"/>
              <a:t>Образец заголовка</a:t>
            </a:r>
          </a:p>
        </p:txBody>
      </p:sp>
      <p:sp>
        <p:nvSpPr>
          <p:cNvPr id="5123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  <a:cs typeface="+mn-cs"/>
              </a:defRPr>
            </a:lvl1pPr>
          </a:lstStyle>
          <a:p>
            <a:fld id="{5921F79F-5652-403A-A559-866109AAD9F1}" type="datetime1">
              <a:rPr lang="en-US" smtClean="0"/>
              <a:pPr/>
              <a:t>3/15/2024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  <a:cs typeface="+mn-cs"/>
              </a:defRPr>
            </a:lvl1pPr>
          </a:lstStyle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  <a:cs typeface="+mn-cs"/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3" r:id="rId1"/>
    <p:sldLayoutId id="2147483724" r:id="rId2"/>
    <p:sldLayoutId id="2147483725" r:id="rId3"/>
    <p:sldLayoutId id="2147483726" r:id="rId4"/>
    <p:sldLayoutId id="2147483727" r:id="rId5"/>
    <p:sldLayoutId id="2147483728" r:id="rId6"/>
    <p:sldLayoutId id="2147483729" r:id="rId7"/>
    <p:sldLayoutId id="2147483730" r:id="rId8"/>
    <p:sldLayoutId id="2147483731" r:id="rId9"/>
    <p:sldLayoutId id="2147483732" r:id="rId10"/>
    <p:sldLayoutId id="2147483733" r:id="rId11"/>
    <p:sldLayoutId id="2147483734" r:id="rId12"/>
  </p:sldLayoutIdLst>
  <p:hf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chart" Target="../charts/chart6.xml"/><Relationship Id="rId3" Type="http://schemas.openxmlformats.org/officeDocument/2006/relationships/chart" Target="../charts/chart1.xml"/><Relationship Id="rId7" Type="http://schemas.openxmlformats.org/officeDocument/2006/relationships/chart" Target="../charts/chart5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Relationship Id="rId6" Type="http://schemas.openxmlformats.org/officeDocument/2006/relationships/chart" Target="../charts/chart4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Relationship Id="rId6" Type="http://schemas.openxmlformats.org/officeDocument/2006/relationships/chart" Target="../charts/chart10.xml"/><Relationship Id="rId5" Type="http://schemas.openxmlformats.org/officeDocument/2006/relationships/chart" Target="../charts/chart9.xml"/><Relationship Id="rId4" Type="http://schemas.openxmlformats.org/officeDocument/2006/relationships/chart" Target="../charts/char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Relationship Id="rId4" Type="http://schemas.openxmlformats.org/officeDocument/2006/relationships/chart" Target="../charts/char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4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6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7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19.xml"/><Relationship Id="rId4" Type="http://schemas.openxmlformats.org/officeDocument/2006/relationships/chart" Target="../charts/chart18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chart" Target="../charts/chart20.xml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1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23.xml"/><Relationship Id="rId4" Type="http://schemas.openxmlformats.org/officeDocument/2006/relationships/chart" Target="../charts/chart2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4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2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3.xml"/><Relationship Id="rId3" Type="http://schemas.openxmlformats.org/officeDocument/2006/relationships/chart" Target="../charts/chart26.xml"/><Relationship Id="rId7" Type="http://schemas.openxmlformats.org/officeDocument/2006/relationships/diagramQuickStyle" Target="../diagrams/quickStyle3.xm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6" Type="http://schemas.openxmlformats.org/officeDocument/2006/relationships/diagramLayout" Target="../diagrams/layout3.xml"/><Relationship Id="rId5" Type="http://schemas.openxmlformats.org/officeDocument/2006/relationships/diagramData" Target="../diagrams/data3.xml"/><Relationship Id="rId4" Type="http://schemas.openxmlformats.org/officeDocument/2006/relationships/chart" Target="../charts/chart27.xml"/><Relationship Id="rId9" Type="http://schemas.microsoft.com/office/2007/relationships/diagramDrawing" Target="../diagrams/drawing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8.xm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30.xml"/><Relationship Id="rId5" Type="http://schemas.openxmlformats.org/officeDocument/2006/relationships/image" Target="../media/image16.jpeg"/><Relationship Id="rId4" Type="http://schemas.openxmlformats.org/officeDocument/2006/relationships/chart" Target="../charts/chart29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1.xm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jpeg"/><Relationship Id="rId4" Type="http://schemas.openxmlformats.org/officeDocument/2006/relationships/image" Target="../media/image18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jpeg"/><Relationship Id="rId4" Type="http://schemas.openxmlformats.org/officeDocument/2006/relationships/image" Target="../media/image20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jpeg"/><Relationship Id="rId5" Type="http://schemas.openxmlformats.org/officeDocument/2006/relationships/image" Target="../media/image22.png"/><Relationship Id="rId4" Type="http://schemas.openxmlformats.org/officeDocument/2006/relationships/image" Target="../media/image21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png"/><Relationship Id="rId4" Type="http://schemas.openxmlformats.org/officeDocument/2006/relationships/image" Target="../media/image21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jpeg"/><Relationship Id="rId4" Type="http://schemas.openxmlformats.org/officeDocument/2006/relationships/image" Target="../media/image23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jpeg"/><Relationship Id="rId4" Type="http://schemas.openxmlformats.org/officeDocument/2006/relationships/image" Target="../media/image24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jpeg"/><Relationship Id="rId4" Type="http://schemas.openxmlformats.org/officeDocument/2006/relationships/image" Target="../media/image25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jpeg"/><Relationship Id="rId4" Type="http://schemas.openxmlformats.org/officeDocument/2006/relationships/image" Target="../media/image26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jpeg"/><Relationship Id="rId4" Type="http://schemas.openxmlformats.org/officeDocument/2006/relationships/image" Target="../media/image27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9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3.xml"/><Relationship Id="rId6" Type="http://schemas.openxmlformats.org/officeDocument/2006/relationships/image" Target="../media/image19.jpeg"/><Relationship Id="rId5" Type="http://schemas.openxmlformats.org/officeDocument/2006/relationships/image" Target="../media/image28.png"/><Relationship Id="rId4" Type="http://schemas.openxmlformats.org/officeDocument/2006/relationships/image" Target="../media/image17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jpeg"/><Relationship Id="rId4" Type="http://schemas.openxmlformats.org/officeDocument/2006/relationships/image" Target="../media/image29.jpe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jpeg"/><Relationship Id="rId4" Type="http://schemas.openxmlformats.org/officeDocument/2006/relationships/image" Target="../media/image30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jpeg"/><Relationship Id="rId4" Type="http://schemas.openxmlformats.org/officeDocument/2006/relationships/image" Target="../media/image31.jpe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jpeg"/><Relationship Id="rId4" Type="http://schemas.openxmlformats.org/officeDocument/2006/relationships/image" Target="../media/image3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jpeg"/><Relationship Id="rId5" Type="http://schemas.openxmlformats.org/officeDocument/2006/relationships/image" Target="../media/image34.png"/><Relationship Id="rId4" Type="http://schemas.openxmlformats.org/officeDocument/2006/relationships/image" Target="../media/image33.jpe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jpeg"/><Relationship Id="rId4" Type="http://schemas.openxmlformats.org/officeDocument/2006/relationships/image" Target="../media/image34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jpeg"/><Relationship Id="rId4" Type="http://schemas.openxmlformats.org/officeDocument/2006/relationships/image" Target="../media/image35.jpe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jpeg"/><Relationship Id="rId4" Type="http://schemas.openxmlformats.org/officeDocument/2006/relationships/image" Target="../media/image36.jpe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jpeg"/><Relationship Id="rId4" Type="http://schemas.openxmlformats.org/officeDocument/2006/relationships/image" Target="../media/image37.jpe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7.jpe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jpeg"/><Relationship Id="rId4" Type="http://schemas.openxmlformats.org/officeDocument/2006/relationships/image" Target="../media/image38.jpe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jpeg"/><Relationship Id="rId4" Type="http://schemas.openxmlformats.org/officeDocument/2006/relationships/image" Target="../media/image39.jpe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9.jpe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Relationship Id="rId9" Type="http://schemas.openxmlformats.org/officeDocument/2006/relationships/image" Target="../media/image4.png"/></Relationships>
</file>

<file path=ppt/slides/_rels/slide60.xml.rels><?xml version="1.0" encoding="UTF-8" standalone="yes"?>
<Relationships xmlns="http://schemas.openxmlformats.org/package/2006/relationships"><Relationship Id="rId8" Type="http://schemas.openxmlformats.org/officeDocument/2006/relationships/chart" Target="../charts/chart37.xml"/><Relationship Id="rId3" Type="http://schemas.openxmlformats.org/officeDocument/2006/relationships/chart" Target="../charts/chart32.xml"/><Relationship Id="rId7" Type="http://schemas.openxmlformats.org/officeDocument/2006/relationships/chart" Target="../charts/chart36.xml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35.xml"/><Relationship Id="rId11" Type="http://schemas.openxmlformats.org/officeDocument/2006/relationships/chart" Target="../charts/chart40.xml"/><Relationship Id="rId5" Type="http://schemas.openxmlformats.org/officeDocument/2006/relationships/chart" Target="../charts/chart34.xml"/><Relationship Id="rId10" Type="http://schemas.openxmlformats.org/officeDocument/2006/relationships/chart" Target="../charts/chart39.xml"/><Relationship Id="rId4" Type="http://schemas.openxmlformats.org/officeDocument/2006/relationships/chart" Target="../charts/chart33.xml"/><Relationship Id="rId9" Type="http://schemas.openxmlformats.org/officeDocument/2006/relationships/chart" Target="../charts/chart38.xml"/></Relationships>
</file>

<file path=ppt/slides/_rels/slide6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gif"/><Relationship Id="rId13" Type="http://schemas.openxmlformats.org/officeDocument/2006/relationships/image" Target="../media/image45.jpeg"/><Relationship Id="rId3" Type="http://schemas.openxmlformats.org/officeDocument/2006/relationships/image" Target="../media/image40.gif"/><Relationship Id="rId7" Type="http://schemas.openxmlformats.org/officeDocument/2006/relationships/hyperlink" Target="http://finnkz.ru/" TargetMode="External"/><Relationship Id="rId12" Type="http://schemas.openxmlformats.org/officeDocument/2006/relationships/image" Target="../media/image44.png"/><Relationship Id="rId2" Type="http://schemas.openxmlformats.org/officeDocument/2006/relationships/hyperlink" Target="http://www.ofukem.ru/content/view/1895/147/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png"/><Relationship Id="rId11" Type="http://schemas.openxmlformats.org/officeDocument/2006/relationships/hyperlink" Target="http://www.admnkz.info/" TargetMode="External"/><Relationship Id="rId5" Type="http://schemas.openxmlformats.org/officeDocument/2006/relationships/hyperlink" Target="http://www.minfin.ru/ru/" TargetMode="External"/><Relationship Id="rId10" Type="http://schemas.openxmlformats.org/officeDocument/2006/relationships/image" Target="../media/image43.png"/><Relationship Id="rId4" Type="http://schemas.openxmlformats.org/officeDocument/2006/relationships/hyperlink" Target="http://www.minfin.ru/common/upload/library/2013/12/main/Budzhet_dlya_grazhdan_k_349-FZ.pdf" TargetMode="External"/><Relationship Id="rId9" Type="http://schemas.openxmlformats.org/officeDocument/2006/relationships/hyperlink" Target="http://budget.gov.ru/" TargetMode="Externa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="" xmlns:a14="http://schemas.microsoft.com/office/drawing/2010/main">
                  <a14:imgLayer r:embed="rId4">
                    <a14:imgEffect>
                      <a14:artisticGlowDiffused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1308" y="1888175"/>
            <a:ext cx="2545842" cy="3246504"/>
          </a:xfrm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880928" y="451262"/>
            <a:ext cx="7406640" cy="1935678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«Бюджет для граждан» </a:t>
            </a:r>
            <a:br>
              <a:rPr lang="ru-RU" dirty="0" smtClean="0">
                <a:solidFill>
                  <a:srgbClr val="002060"/>
                </a:solidFill>
              </a:rPr>
            </a:br>
            <a:r>
              <a:rPr lang="ru-RU" dirty="0" smtClean="0">
                <a:solidFill>
                  <a:srgbClr val="002060"/>
                </a:solidFill>
              </a:rPr>
              <a:t>к бюджету города Новокузнецка на 2023-2025 годы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22665" y="5341636"/>
            <a:ext cx="8703128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350" b="1" dirty="0" smtClean="0">
                <a:solidFill>
                  <a:srgbClr val="002060"/>
                </a:solidFill>
                <a:latin typeface="Calibri" pitchFamily="34" charset="0"/>
              </a:rPr>
              <a:t>По материалам решения Новокузнецкого городского Совета народных депутатов №  21/142 от  27.12.2022 </a:t>
            </a:r>
          </a:p>
          <a:p>
            <a:pPr algn="ctr"/>
            <a:r>
              <a:rPr lang="ru-RU" sz="1350" b="1" dirty="0" smtClean="0">
                <a:solidFill>
                  <a:srgbClr val="002060"/>
                </a:solidFill>
                <a:latin typeface="Calibri" pitchFamily="34" charset="0"/>
              </a:rPr>
              <a:t>«О бюджете Новокузнецкого городского округа на 2023 год и на плановый период 2024 и 2025 годов»</a:t>
            </a:r>
            <a:endParaRPr lang="ru-RU" sz="1350" b="1" dirty="0">
              <a:solidFill>
                <a:srgbClr val="002060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34866383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10" name="Заголовок 1"/>
          <p:cNvSpPr txBox="1">
            <a:spLocks/>
          </p:cNvSpPr>
          <p:nvPr/>
        </p:nvSpPr>
        <p:spPr bwMode="auto">
          <a:xfrm>
            <a:off x="479781" y="138223"/>
            <a:ext cx="8380429" cy="6881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sz="2400" b="1" dirty="0" smtClean="0">
                <a:solidFill>
                  <a:schemeClr val="tx2"/>
                </a:solidFill>
                <a:latin typeface="Calibri" pitchFamily="34" charset="0"/>
                <a:ea typeface="Tahoma" pitchFamily="34" charset="0"/>
                <a:cs typeface="Tahoma" pitchFamily="34" charset="0"/>
              </a:rPr>
              <a:t>Основные направления бюджетной политики в Новокузнецком городском округе на 2023 - 2025 годы:</a:t>
            </a: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4508939" y="983345"/>
            <a:ext cx="2800157" cy="5519331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 bwMode="auto">
          <a:xfrm>
            <a:off x="265814" y="810191"/>
            <a:ext cx="8750595" cy="563231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263525" indent="-263525" algn="just">
              <a:spcBef>
                <a:spcPts val="600"/>
              </a:spcBef>
              <a:buClr>
                <a:schemeClr val="accent5">
                  <a:lumMod val="75000"/>
                </a:schemeClr>
              </a:buClr>
              <a:buSzPct val="150000"/>
              <a:buFont typeface="Wingdings" pitchFamily="2" charset="2"/>
              <a:buChar char="Ø"/>
            </a:pPr>
            <a:r>
              <a:rPr lang="ru-RU" sz="1600" dirty="0" smtClean="0">
                <a:latin typeface="Calibri" pitchFamily="34" charset="0"/>
                <a:ea typeface="Tahoma" pitchFamily="34" charset="0"/>
                <a:cs typeface="Tahoma" pitchFamily="34" charset="0"/>
              </a:rPr>
              <a:t>четкая увязка и повышение влияния бюджетных расходов с достижением установленных целей;</a:t>
            </a:r>
          </a:p>
          <a:p>
            <a:pPr marL="263525" indent="-263525" algn="just">
              <a:spcBef>
                <a:spcPts val="600"/>
              </a:spcBef>
              <a:buClr>
                <a:schemeClr val="accent5">
                  <a:lumMod val="75000"/>
                </a:schemeClr>
              </a:buClr>
              <a:buSzPct val="150000"/>
              <a:buFont typeface="Wingdings" pitchFamily="2" charset="2"/>
              <a:buChar char="Ø"/>
            </a:pPr>
            <a:r>
              <a:rPr lang="ru-RU" sz="1600" dirty="0" smtClean="0">
                <a:latin typeface="Calibri" pitchFamily="34" charset="0"/>
                <a:ea typeface="Tahoma" pitchFamily="34" charset="0"/>
                <a:cs typeface="Tahoma" pitchFamily="34" charset="0"/>
              </a:rPr>
              <a:t>повышение эффективности распределения бюджетных средств, применение ответственного подхода к принятию новых расходных обязательств с учетом их социально-экономической значимости и обеспеченности источниками финансирования;</a:t>
            </a:r>
          </a:p>
          <a:p>
            <a:pPr marL="263525" indent="-263525" algn="just">
              <a:spcBef>
                <a:spcPts val="600"/>
              </a:spcBef>
              <a:buClr>
                <a:schemeClr val="accent5">
                  <a:lumMod val="75000"/>
                </a:schemeClr>
              </a:buClr>
              <a:buSzPct val="150000"/>
              <a:buFont typeface="Wingdings" pitchFamily="2" charset="2"/>
              <a:buChar char="Ø"/>
            </a:pPr>
            <a:r>
              <a:rPr lang="ru-RU" sz="1600" dirty="0" smtClean="0">
                <a:latin typeface="Calibri" pitchFamily="34" charset="0"/>
                <a:ea typeface="Tahoma" pitchFamily="34" charset="0"/>
                <a:cs typeface="Tahoma" pitchFamily="34" charset="0"/>
              </a:rPr>
              <a:t>недопустимости образования просроченной кредиторской задолженности по принятым обязательствам, в том числе по заработной плате и социальным выплатам;</a:t>
            </a:r>
          </a:p>
          <a:p>
            <a:pPr marL="263525" indent="-263525" algn="just">
              <a:spcBef>
                <a:spcPts val="600"/>
              </a:spcBef>
              <a:buClr>
                <a:schemeClr val="accent5">
                  <a:lumMod val="75000"/>
                </a:schemeClr>
              </a:buClr>
              <a:buSzPct val="150000"/>
              <a:buFont typeface="Wingdings" pitchFamily="2" charset="2"/>
              <a:buChar char="Ø"/>
            </a:pPr>
            <a:r>
              <a:rPr lang="ru-RU" sz="1600" dirty="0" smtClean="0">
                <a:latin typeface="Calibri" pitchFamily="34" charset="0"/>
                <a:ea typeface="Tahoma" pitchFamily="34" charset="0"/>
                <a:cs typeface="Tahoma" pitchFamily="34" charset="0"/>
              </a:rPr>
              <a:t>повышение бюджетной устойчивости Новокузнецкого городского округа, с учетом установленных бюджетным законодательством предельных размеров дефицита и муниципального долга;</a:t>
            </a:r>
          </a:p>
          <a:p>
            <a:pPr marL="263525" indent="-263525" algn="just">
              <a:spcBef>
                <a:spcPts val="600"/>
              </a:spcBef>
              <a:buClr>
                <a:schemeClr val="accent5">
                  <a:lumMod val="75000"/>
                </a:schemeClr>
              </a:buClr>
              <a:buSzPct val="150000"/>
              <a:buFont typeface="Wingdings" pitchFamily="2" charset="2"/>
              <a:buChar char="Ø"/>
            </a:pPr>
            <a:r>
              <a:rPr lang="ru-RU" sz="1600" dirty="0" smtClean="0">
                <a:latin typeface="Calibri" pitchFamily="34" charset="0"/>
                <a:ea typeface="Tahoma" pitchFamily="34" charset="0"/>
                <a:cs typeface="Tahoma" pitchFamily="34" charset="0"/>
              </a:rPr>
              <a:t>привлечение на взаимовыгодной основе средств областного и федерального бюджетов к осуществлению важнейших инфраструктурных проектов муниципального масштаба;</a:t>
            </a:r>
          </a:p>
          <a:p>
            <a:pPr marL="263525" indent="-263525" algn="just">
              <a:spcBef>
                <a:spcPts val="600"/>
              </a:spcBef>
              <a:buClr>
                <a:schemeClr val="accent5">
                  <a:lumMod val="75000"/>
                </a:schemeClr>
              </a:buClr>
              <a:buSzPct val="150000"/>
              <a:buFont typeface="Wingdings" pitchFamily="2" charset="2"/>
              <a:buChar char="Ø"/>
            </a:pPr>
            <a:r>
              <a:rPr lang="ru-RU" sz="1600" dirty="0" smtClean="0">
                <a:latin typeface="Calibri" pitchFamily="34" charset="0"/>
                <a:ea typeface="Tahoma" pitchFamily="34" charset="0"/>
                <a:cs typeface="Tahoma" pitchFamily="34" charset="0"/>
              </a:rPr>
              <a:t>повышение финансовой самостоятельности участников бюджетного процесса с одновременным повышением их ответственности, что предполагает более активное включение в бюджетный процесс процедуры оценки результативности бюджетных расходов;</a:t>
            </a:r>
          </a:p>
          <a:p>
            <a:pPr marL="263525" indent="-263525" algn="just">
              <a:spcBef>
                <a:spcPts val="600"/>
              </a:spcBef>
              <a:buClr>
                <a:schemeClr val="accent5">
                  <a:lumMod val="75000"/>
                </a:schemeClr>
              </a:buClr>
              <a:buSzPct val="150000"/>
              <a:buFont typeface="Wingdings" pitchFamily="2" charset="2"/>
              <a:buChar char="Ø"/>
            </a:pPr>
            <a:r>
              <a:rPr lang="ru-RU" sz="1600" dirty="0" smtClean="0">
                <a:latin typeface="Calibri" pitchFamily="34" charset="0"/>
                <a:ea typeface="Tahoma" pitchFamily="34" charset="0"/>
                <a:cs typeface="Tahoma" pitchFamily="34" charset="0"/>
              </a:rPr>
              <a:t>предоставление населению Новокузнецкого городского округа муниципальных услуг, в соответствии с предъявленным спросом, повышение качества оказываемых (выполняемых) населению муниципальных услуг (работ);</a:t>
            </a:r>
          </a:p>
          <a:p>
            <a:pPr marL="263525" indent="-263525" algn="just">
              <a:spcBef>
                <a:spcPts val="600"/>
              </a:spcBef>
              <a:buClr>
                <a:schemeClr val="accent5">
                  <a:lumMod val="75000"/>
                </a:schemeClr>
              </a:buClr>
              <a:buSzPct val="150000"/>
              <a:buFont typeface="Wingdings" pitchFamily="2" charset="2"/>
              <a:buChar char="Ø"/>
            </a:pPr>
            <a:r>
              <a:rPr lang="ru-RU" sz="1600" dirty="0" smtClean="0">
                <a:latin typeface="Calibri" pitchFamily="34" charset="0"/>
                <a:ea typeface="Tahoma" pitchFamily="34" charset="0"/>
                <a:cs typeface="Tahoma" pitchFamily="34" charset="0"/>
              </a:rPr>
              <a:t>обеспечение прозрачности и открытости бюджетного процесса.</a:t>
            </a:r>
          </a:p>
          <a:p>
            <a:pPr marL="263525" indent="-263525" algn="just">
              <a:spcBef>
                <a:spcPts val="600"/>
              </a:spcBef>
              <a:buClr>
                <a:schemeClr val="accent5">
                  <a:lumMod val="75000"/>
                </a:schemeClr>
              </a:buClr>
              <a:buSzPct val="150000"/>
              <a:buFont typeface="Wingdings" pitchFamily="2" charset="2"/>
              <a:buChar char="Ø"/>
            </a:pPr>
            <a:endParaRPr lang="ru-RU" sz="1600" dirty="0">
              <a:latin typeface="Calibri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2245797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Диаграмма 19"/>
          <p:cNvGraphicFramePr/>
          <p:nvPr/>
        </p:nvGraphicFramePr>
        <p:xfrm>
          <a:off x="308344" y="3114822"/>
          <a:ext cx="3752851" cy="182931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2" name="Номер слайда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748A485-2C52-472E-9D21-3FEF0C962CBC}" type="slidenum">
              <a:rPr lang="en-US"/>
              <a:pPr>
                <a:defRPr/>
              </a:pPr>
              <a:t>11</a:t>
            </a:fld>
            <a:endParaRPr lang="en-US" dirty="0"/>
          </a:p>
        </p:txBody>
      </p:sp>
      <p:sp>
        <p:nvSpPr>
          <p:cNvPr id="13" name="Заголовок 1"/>
          <p:cNvSpPr txBox="1">
            <a:spLocks/>
          </p:cNvSpPr>
          <p:nvPr/>
        </p:nvSpPr>
        <p:spPr bwMode="auto">
          <a:xfrm>
            <a:off x="1106697" y="-112144"/>
            <a:ext cx="7515225" cy="67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b="1" dirty="0">
                <a:solidFill>
                  <a:schemeClr val="tx2"/>
                </a:solidFill>
                <a:latin typeface="Calibri" pitchFamily="34" charset="0"/>
                <a:ea typeface="Tahoma" pitchFamily="34" charset="0"/>
                <a:cs typeface="Tahoma" pitchFamily="34" charset="0"/>
              </a:rPr>
              <a:t>Социально-экономические </a:t>
            </a:r>
            <a:r>
              <a:rPr lang="ru-RU" sz="2400" b="1" dirty="0" smtClean="0">
                <a:solidFill>
                  <a:schemeClr val="tx2"/>
                </a:solidFill>
                <a:latin typeface="Calibri" pitchFamily="34" charset="0"/>
                <a:ea typeface="Tahoma" pitchFamily="34" charset="0"/>
                <a:cs typeface="Tahoma" pitchFamily="34" charset="0"/>
              </a:rPr>
              <a:t>показатели</a:t>
            </a:r>
            <a:endParaRPr lang="ru-RU" sz="2400" b="1" dirty="0">
              <a:solidFill>
                <a:schemeClr val="tx2"/>
              </a:solidFill>
              <a:latin typeface="Calibri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93398" y="2740625"/>
            <a:ext cx="37531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 sz="18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ru-RU" sz="1400" b="1" dirty="0" smtClean="0">
                <a:solidFill>
                  <a:srgbClr val="002060"/>
                </a:solidFill>
                <a:latin typeface="Calibri" pitchFamily="34" charset="0"/>
                <a:ea typeface="Tahoma" pitchFamily="34" charset="0"/>
                <a:cs typeface="Tahoma" pitchFamily="34" charset="0"/>
              </a:rPr>
              <a:t>Численность населения в трудоспособном возрасте, тыс. чел.</a:t>
            </a:r>
            <a:endParaRPr lang="ru-RU" sz="1400" b="1" dirty="0">
              <a:solidFill>
                <a:srgbClr val="002060"/>
              </a:solidFill>
              <a:latin typeface="Calibri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281117" y="2704942"/>
            <a:ext cx="47033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 sz="18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ru-RU" sz="1400" b="1" dirty="0" smtClean="0">
                <a:solidFill>
                  <a:srgbClr val="002060"/>
                </a:solidFill>
                <a:latin typeface="Calibri" pitchFamily="34" charset="0"/>
                <a:ea typeface="Tahoma" pitchFamily="34" charset="0"/>
                <a:cs typeface="Tahoma" pitchFamily="34" charset="0"/>
              </a:rPr>
              <a:t>Номинальная начисленная среднемесячная </a:t>
            </a:r>
          </a:p>
          <a:p>
            <a:pPr algn="ctr">
              <a:defRPr sz="18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ru-RU" sz="1400" b="1" dirty="0" smtClean="0">
                <a:solidFill>
                  <a:srgbClr val="002060"/>
                </a:solidFill>
                <a:latin typeface="Calibri" pitchFamily="34" charset="0"/>
                <a:ea typeface="Tahoma" pitchFamily="34" charset="0"/>
                <a:cs typeface="Tahoma" pitchFamily="34" charset="0"/>
              </a:rPr>
              <a:t>заработная плата работников организаций, руб. месяц</a:t>
            </a:r>
            <a:endParaRPr lang="ru-RU" sz="1400" b="1" dirty="0">
              <a:solidFill>
                <a:srgbClr val="002060"/>
              </a:solidFill>
              <a:latin typeface="Calibri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914399" y="4694215"/>
            <a:ext cx="35132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 sz="1700" b="1" i="0" u="none" strike="noStrike" kern="1200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r>
              <a:rPr lang="ru-RU" sz="1400" b="1" dirty="0" smtClean="0">
                <a:solidFill>
                  <a:srgbClr val="002060"/>
                </a:solidFill>
                <a:latin typeface="Calibri" pitchFamily="34" charset="0"/>
                <a:ea typeface="Tahoma" pitchFamily="34" charset="0"/>
                <a:cs typeface="Tahoma" pitchFamily="34" charset="0"/>
              </a:rPr>
              <a:t>Среднесписочная численность работников организаций, тыс. чел.</a:t>
            </a:r>
            <a:endParaRPr lang="ru-RU" sz="1400" b="1" dirty="0">
              <a:solidFill>
                <a:srgbClr val="002060"/>
              </a:solidFill>
              <a:latin typeface="Calibri" pitchFamily="34" charset="0"/>
              <a:ea typeface="Tahoma" pitchFamily="34" charset="0"/>
              <a:cs typeface="Tahoma" pitchFamily="34" charset="0"/>
            </a:endParaRPr>
          </a:p>
        </p:txBody>
      </p:sp>
      <p:graphicFrame>
        <p:nvGraphicFramePr>
          <p:cNvPr id="21" name="Диаграмма 20"/>
          <p:cNvGraphicFramePr/>
          <p:nvPr/>
        </p:nvGraphicFramePr>
        <p:xfrm>
          <a:off x="188364" y="834941"/>
          <a:ext cx="3752851" cy="19462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22" name="Диаграмма 21"/>
          <p:cNvGraphicFramePr/>
          <p:nvPr/>
        </p:nvGraphicFramePr>
        <p:xfrm>
          <a:off x="269359" y="5064125"/>
          <a:ext cx="3752851" cy="16485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23" name="Диаграмма 22"/>
          <p:cNvGraphicFramePr/>
          <p:nvPr/>
        </p:nvGraphicFramePr>
        <p:xfrm>
          <a:off x="4398334" y="3147237"/>
          <a:ext cx="4352261" cy="18819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25" name="Диаграмма 24"/>
          <p:cNvGraphicFramePr/>
          <p:nvPr/>
        </p:nvGraphicFramePr>
        <p:xfrm>
          <a:off x="4501115" y="4890978"/>
          <a:ext cx="4224671" cy="17650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5515276" y="4898642"/>
            <a:ext cx="34616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002060"/>
                </a:solidFill>
                <a:latin typeface="Calibri" pitchFamily="34" charset="0"/>
                <a:ea typeface="Tahoma" pitchFamily="34" charset="0"/>
                <a:cs typeface="Tahoma" pitchFamily="34" charset="0"/>
              </a:rPr>
              <a:t>Численность безработных, тыс. руб.</a:t>
            </a:r>
            <a:endParaRPr lang="ru-RU" sz="1400" b="1" dirty="0">
              <a:solidFill>
                <a:srgbClr val="002060"/>
              </a:solidFill>
              <a:latin typeface="Calibri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67983" y="604603"/>
            <a:ext cx="36004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 sz="1700" b="1" i="0" u="none" strike="noStrike" kern="1200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r>
              <a:rPr lang="ru-RU" sz="1400" dirty="0" smtClean="0">
                <a:solidFill>
                  <a:srgbClr val="002060"/>
                </a:solidFill>
                <a:latin typeface="Calibri" pitchFamily="34" charset="0"/>
                <a:ea typeface="Tahoma" pitchFamily="34" charset="0"/>
                <a:cs typeface="Tahoma" pitchFamily="34" charset="0"/>
              </a:rPr>
              <a:t>Среднегодовая численность населения, тыс. чел.</a:t>
            </a:r>
            <a:endParaRPr lang="ru-RU" sz="1400" dirty="0">
              <a:solidFill>
                <a:srgbClr val="002060"/>
              </a:solidFill>
              <a:latin typeface="Calibri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317221" y="589638"/>
            <a:ext cx="39721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 sz="18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ru-RU" sz="1400" b="1" dirty="0" smtClean="0">
                <a:solidFill>
                  <a:srgbClr val="002060"/>
                </a:solidFill>
                <a:latin typeface="Calibri" pitchFamily="34" charset="0"/>
                <a:ea typeface="Tahoma" pitchFamily="34" charset="0"/>
                <a:cs typeface="Tahoma" pitchFamily="34" charset="0"/>
              </a:rPr>
              <a:t>Фонд заработной платы работников организаций, </a:t>
            </a:r>
            <a:r>
              <a:rPr lang="ru-RU" sz="1400" b="1" dirty="0" err="1" smtClean="0">
                <a:solidFill>
                  <a:srgbClr val="002060"/>
                </a:solidFill>
                <a:latin typeface="Calibri" pitchFamily="34" charset="0"/>
                <a:ea typeface="Tahoma" pitchFamily="34" charset="0"/>
                <a:cs typeface="Tahoma" pitchFamily="34" charset="0"/>
              </a:rPr>
              <a:t>млн</a:t>
            </a:r>
            <a:r>
              <a:rPr lang="ru-RU" sz="1400" b="1" dirty="0" smtClean="0">
                <a:solidFill>
                  <a:srgbClr val="002060"/>
                </a:solidFill>
                <a:latin typeface="Calibri" pitchFamily="34" charset="0"/>
                <a:ea typeface="Tahoma" pitchFamily="34" charset="0"/>
                <a:cs typeface="Tahoma" pitchFamily="34" charset="0"/>
              </a:rPr>
              <a:t> руб.</a:t>
            </a:r>
            <a:endParaRPr lang="ru-RU" sz="1400" b="1" dirty="0">
              <a:solidFill>
                <a:srgbClr val="002060"/>
              </a:solidFill>
              <a:latin typeface="Calibri" pitchFamily="34" charset="0"/>
              <a:ea typeface="Tahoma" pitchFamily="34" charset="0"/>
              <a:cs typeface="Tahoma" pitchFamily="34" charset="0"/>
            </a:endParaRPr>
          </a:p>
        </p:txBody>
      </p:sp>
      <p:graphicFrame>
        <p:nvGraphicFramePr>
          <p:cNvPr id="24" name="Диаграмма 23"/>
          <p:cNvGraphicFramePr/>
          <p:nvPr/>
        </p:nvGraphicFramePr>
        <p:xfrm>
          <a:off x="4369981" y="843516"/>
          <a:ext cx="4224671" cy="196702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Номер слайда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06A0DD3-29EE-46C6-B5E6-28A44C231CC2}" type="slidenum">
              <a:rPr lang="en-US"/>
              <a:pPr>
                <a:defRPr/>
              </a:pPr>
              <a:t>12</a:t>
            </a:fld>
            <a:endParaRPr lang="en-US" dirty="0"/>
          </a:p>
        </p:txBody>
      </p:sp>
      <p:sp>
        <p:nvSpPr>
          <p:cNvPr id="11" name="Заголовок 1"/>
          <p:cNvSpPr txBox="1">
            <a:spLocks/>
          </p:cNvSpPr>
          <p:nvPr/>
        </p:nvSpPr>
        <p:spPr bwMode="auto">
          <a:xfrm>
            <a:off x="1123950" y="0"/>
            <a:ext cx="7515225" cy="67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b="1" dirty="0">
                <a:solidFill>
                  <a:schemeClr val="tx2"/>
                </a:solidFill>
                <a:latin typeface="Calibri" pitchFamily="34" charset="0"/>
                <a:ea typeface="Tahoma" pitchFamily="34" charset="0"/>
                <a:cs typeface="Tahoma" pitchFamily="34" charset="0"/>
              </a:rPr>
              <a:t>Социально-экономические </a:t>
            </a:r>
            <a:r>
              <a:rPr lang="ru-RU" sz="2400" b="1" dirty="0" smtClean="0">
                <a:solidFill>
                  <a:schemeClr val="tx2"/>
                </a:solidFill>
                <a:latin typeface="Calibri" pitchFamily="34" charset="0"/>
                <a:ea typeface="Tahoma" pitchFamily="34" charset="0"/>
                <a:cs typeface="Tahoma" pitchFamily="34" charset="0"/>
              </a:rPr>
              <a:t>показатели</a:t>
            </a:r>
            <a:endParaRPr lang="ru-RU" sz="2400" b="1" dirty="0">
              <a:solidFill>
                <a:schemeClr val="tx2"/>
              </a:solidFill>
              <a:latin typeface="Calibri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049260" y="3823947"/>
            <a:ext cx="37107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 sz="18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ru-RU" sz="1400" b="1" dirty="0" smtClean="0">
                <a:solidFill>
                  <a:srgbClr val="002060"/>
                </a:solidFill>
                <a:latin typeface="Calibri" pitchFamily="34" charset="0"/>
                <a:ea typeface="Tahoma" pitchFamily="34" charset="0"/>
                <a:cs typeface="Tahoma" pitchFamily="34" charset="0"/>
              </a:rPr>
              <a:t>Инвестиции в основной капитал, </a:t>
            </a:r>
            <a:r>
              <a:rPr lang="ru-RU" sz="1400" b="1" dirty="0" err="1" smtClean="0">
                <a:solidFill>
                  <a:srgbClr val="002060"/>
                </a:solidFill>
                <a:latin typeface="Calibri" pitchFamily="34" charset="0"/>
                <a:ea typeface="Tahoma" pitchFamily="34" charset="0"/>
                <a:cs typeface="Tahoma" pitchFamily="34" charset="0"/>
              </a:rPr>
              <a:t>млн</a:t>
            </a:r>
            <a:r>
              <a:rPr lang="ru-RU" sz="1400" b="1" dirty="0" smtClean="0">
                <a:solidFill>
                  <a:srgbClr val="002060"/>
                </a:solidFill>
                <a:latin typeface="Calibri" pitchFamily="34" charset="0"/>
                <a:ea typeface="Tahoma" pitchFamily="34" charset="0"/>
                <a:cs typeface="Tahoma" pitchFamily="34" charset="0"/>
              </a:rPr>
              <a:t> руб.</a:t>
            </a:r>
            <a:endParaRPr lang="ru-RU" sz="1400" b="1" dirty="0">
              <a:solidFill>
                <a:srgbClr val="002060"/>
              </a:solidFill>
              <a:latin typeface="Calibri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90980" y="957400"/>
            <a:ext cx="407900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rgbClr val="002060"/>
                </a:solidFill>
                <a:latin typeface="Calibri" pitchFamily="34" charset="0"/>
                <a:ea typeface="Tahoma" pitchFamily="34" charset="0"/>
                <a:cs typeface="Tahoma" pitchFamily="34" charset="0"/>
              </a:rPr>
              <a:t>Оборот розничной торговли, </a:t>
            </a:r>
            <a:r>
              <a:rPr lang="ru-RU" sz="1400" b="1" dirty="0" err="1" smtClean="0">
                <a:solidFill>
                  <a:srgbClr val="002060"/>
                </a:solidFill>
                <a:latin typeface="Calibri" pitchFamily="34" charset="0"/>
                <a:ea typeface="Tahoma" pitchFamily="34" charset="0"/>
                <a:cs typeface="Tahoma" pitchFamily="34" charset="0"/>
              </a:rPr>
              <a:t>млн</a:t>
            </a:r>
            <a:r>
              <a:rPr lang="ru-RU" sz="1400" b="1" dirty="0" smtClean="0">
                <a:solidFill>
                  <a:srgbClr val="002060"/>
                </a:solidFill>
                <a:latin typeface="Calibri" pitchFamily="34" charset="0"/>
                <a:ea typeface="Tahoma" pitchFamily="34" charset="0"/>
                <a:cs typeface="Tahoma" pitchFamily="34" charset="0"/>
              </a:rPr>
              <a:t> руб.</a:t>
            </a:r>
          </a:p>
          <a:p>
            <a:endParaRPr lang="ru-RU" b="1" dirty="0">
              <a:solidFill>
                <a:srgbClr val="002060"/>
              </a:solidFill>
              <a:latin typeface="Calibri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935428" y="943285"/>
            <a:ext cx="355592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rgbClr val="002060"/>
                </a:solidFill>
                <a:latin typeface="Calibri" pitchFamily="34" charset="0"/>
                <a:ea typeface="Tahoma" pitchFamily="34" charset="0"/>
                <a:cs typeface="Tahoma" pitchFamily="34" charset="0"/>
              </a:rPr>
              <a:t>Объем платных услуг, </a:t>
            </a:r>
            <a:r>
              <a:rPr lang="ru-RU" sz="1400" b="1" dirty="0" err="1" smtClean="0">
                <a:solidFill>
                  <a:srgbClr val="002060"/>
                </a:solidFill>
                <a:latin typeface="Calibri" pitchFamily="34" charset="0"/>
                <a:ea typeface="Tahoma" pitchFamily="34" charset="0"/>
                <a:cs typeface="Tahoma" pitchFamily="34" charset="0"/>
              </a:rPr>
              <a:t>млн</a:t>
            </a:r>
            <a:r>
              <a:rPr lang="ru-RU" sz="1400" b="1" dirty="0" smtClean="0">
                <a:solidFill>
                  <a:srgbClr val="002060"/>
                </a:solidFill>
                <a:latin typeface="Calibri" pitchFamily="34" charset="0"/>
                <a:ea typeface="Tahoma" pitchFamily="34" charset="0"/>
                <a:cs typeface="Tahoma" pitchFamily="34" charset="0"/>
              </a:rPr>
              <a:t> руб.</a:t>
            </a:r>
          </a:p>
          <a:p>
            <a:endParaRPr lang="ru-RU" b="1" dirty="0">
              <a:latin typeface="Calibri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44017" y="3744954"/>
            <a:ext cx="37500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rgbClr val="002060"/>
                </a:solidFill>
                <a:latin typeface="Calibri" pitchFamily="34" charset="0"/>
                <a:ea typeface="Tahoma" pitchFamily="34" charset="0"/>
                <a:cs typeface="Tahoma" pitchFamily="34" charset="0"/>
              </a:rPr>
              <a:t>Ввод в действие жилых домов, тыс.кв. м общей площади</a:t>
            </a:r>
            <a:endParaRPr lang="ru-RU" sz="1400" b="1" dirty="0">
              <a:solidFill>
                <a:srgbClr val="002060"/>
              </a:solidFill>
              <a:latin typeface="Calibri" pitchFamily="34" charset="0"/>
              <a:ea typeface="Tahoma" pitchFamily="34" charset="0"/>
              <a:cs typeface="Tahoma" pitchFamily="34" charset="0"/>
            </a:endParaRPr>
          </a:p>
        </p:txBody>
      </p:sp>
      <p:graphicFrame>
        <p:nvGraphicFramePr>
          <p:cNvPr id="14" name="Диаграмма 13"/>
          <p:cNvGraphicFramePr/>
          <p:nvPr/>
        </p:nvGraphicFramePr>
        <p:xfrm>
          <a:off x="127591" y="1318437"/>
          <a:ext cx="4224671" cy="23001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5" name="Диаграмма 14"/>
          <p:cNvGraphicFramePr/>
          <p:nvPr/>
        </p:nvGraphicFramePr>
        <p:xfrm>
          <a:off x="290623" y="4341627"/>
          <a:ext cx="4224671" cy="23001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6" name="Диаграмма 15"/>
          <p:cNvGraphicFramePr/>
          <p:nvPr/>
        </p:nvGraphicFramePr>
        <p:xfrm>
          <a:off x="4717310" y="4377069"/>
          <a:ext cx="4224671" cy="23001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7" name="Диаграмма 16"/>
          <p:cNvGraphicFramePr/>
          <p:nvPr/>
        </p:nvGraphicFramePr>
        <p:xfrm>
          <a:off x="4603900" y="1169582"/>
          <a:ext cx="4369980" cy="26368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451A48-2C47-493D-81B8-A74C375AD4E7}" type="slidenum">
              <a:rPr lang="ru-RU"/>
              <a:pPr/>
              <a:t>13</a:t>
            </a:fld>
            <a:endParaRPr lang="ru-RU" dirty="0"/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1100166" y="159487"/>
            <a:ext cx="7882369" cy="45719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j-ea"/>
                <a:cs typeface="+mj-cs"/>
              </a:rPr>
              <a:t/>
            </a:r>
            <a:b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j-ea"/>
                <a:cs typeface="+mj-cs"/>
              </a:rPr>
            </a:b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j-ea"/>
                <a:cs typeface="+mj-cs"/>
              </a:rPr>
              <a:t/>
            </a:r>
            <a:b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j-ea"/>
                <a:cs typeface="+mj-cs"/>
              </a:rPr>
            </a:b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j-ea"/>
                <a:cs typeface="+mj-cs"/>
              </a:rPr>
              <a:t/>
            </a:r>
            <a:b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j-ea"/>
                <a:cs typeface="+mj-cs"/>
              </a:rPr>
            </a:b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j-ea"/>
                <a:cs typeface="+mj-cs"/>
              </a:rPr>
              <a:t/>
            </a:r>
            <a:b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j-ea"/>
                <a:cs typeface="+mj-cs"/>
              </a:rPr>
            </a:b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j-ea"/>
              <a:cs typeface="+mj-cs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7787722" y="1055156"/>
            <a:ext cx="1175657" cy="368135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rgbClr val="274A6C"/>
                </a:solidFill>
                <a:latin typeface="Calibri" pitchFamily="34" charset="0"/>
              </a:rPr>
              <a:t>млн руб.</a:t>
            </a:r>
            <a:endParaRPr lang="ru-RU" sz="1600" dirty="0">
              <a:latin typeface="Calibri" pitchFamily="34" charset="0"/>
            </a:endParaRPr>
          </a:p>
        </p:txBody>
      </p:sp>
      <p:sp>
        <p:nvSpPr>
          <p:cNvPr id="68" name="Заголовок 67"/>
          <p:cNvSpPr>
            <a:spLocks noGrp="1"/>
          </p:cNvSpPr>
          <p:nvPr>
            <p:ph type="title"/>
          </p:nvPr>
        </p:nvSpPr>
        <p:spPr>
          <a:xfrm>
            <a:off x="467544" y="161925"/>
            <a:ext cx="8229600" cy="980728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ru-RU" sz="2400" b="1" dirty="0" smtClean="0">
                <a:solidFill>
                  <a:schemeClr val="tx2"/>
                </a:solidFill>
                <a:ea typeface="Tahoma" pitchFamily="34" charset="0"/>
                <a:cs typeface="Tahoma" pitchFamily="34" charset="0"/>
              </a:rPr>
              <a:t>Основные параметры бюджета</a:t>
            </a:r>
            <a:br>
              <a:rPr lang="ru-RU" sz="2400" b="1" dirty="0" smtClean="0">
                <a:solidFill>
                  <a:schemeClr val="tx2"/>
                </a:solidFill>
                <a:ea typeface="Tahoma" pitchFamily="34" charset="0"/>
                <a:cs typeface="Tahoma" pitchFamily="34" charset="0"/>
              </a:rPr>
            </a:br>
            <a:r>
              <a:rPr lang="ru-RU" sz="2400" b="1" dirty="0" smtClean="0">
                <a:solidFill>
                  <a:schemeClr val="tx2"/>
                </a:solidFill>
                <a:ea typeface="Tahoma" pitchFamily="34" charset="0"/>
                <a:cs typeface="Tahoma" pitchFamily="34" charset="0"/>
              </a:rPr>
              <a:t>на 2023 год и плановый период 2024 и 2025 годов</a:t>
            </a:r>
            <a:endParaRPr lang="ru-RU" sz="2400" b="1" dirty="0">
              <a:solidFill>
                <a:schemeClr val="tx2"/>
              </a:solidFill>
              <a:ea typeface="Tahoma" pitchFamily="34" charset="0"/>
              <a:cs typeface="Tahoma" pitchFamily="34" charset="0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159488" y="2348315"/>
            <a:ext cx="6527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Calibri" pitchFamily="34" charset="0"/>
              </a:rPr>
              <a:t>2023</a:t>
            </a:r>
            <a:endParaRPr lang="ru-RU" dirty="0">
              <a:latin typeface="Calibri" pitchFamily="34" charset="0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191386" y="3890035"/>
            <a:ext cx="6527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Calibri" pitchFamily="34" charset="0"/>
              </a:rPr>
              <a:t>2024</a:t>
            </a:r>
            <a:endParaRPr lang="ru-RU" dirty="0">
              <a:latin typeface="Calibri" pitchFamily="34" charset="0"/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233917" y="5378594"/>
            <a:ext cx="6527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Calibri" pitchFamily="34" charset="0"/>
              </a:rPr>
              <a:t>2025</a:t>
            </a:r>
            <a:endParaRPr lang="ru-RU" dirty="0">
              <a:latin typeface="Calibri" pitchFamily="34" charset="0"/>
            </a:endParaRPr>
          </a:p>
        </p:txBody>
      </p:sp>
      <p:cxnSp>
        <p:nvCxnSpPr>
          <p:cNvPr id="29" name="Прямая соединительная линия 28"/>
          <p:cNvCxnSpPr/>
          <p:nvPr/>
        </p:nvCxnSpPr>
        <p:spPr>
          <a:xfrm>
            <a:off x="1158949" y="1382233"/>
            <a:ext cx="0" cy="4646428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Ромб 30"/>
          <p:cNvSpPr/>
          <p:nvPr/>
        </p:nvSpPr>
        <p:spPr>
          <a:xfrm>
            <a:off x="1024270" y="3948225"/>
            <a:ext cx="297712" cy="297711"/>
          </a:xfrm>
          <a:prstGeom prst="diamond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Calibri" pitchFamily="34" charset="0"/>
            </a:endParaRPr>
          </a:p>
        </p:txBody>
      </p:sp>
      <p:graphicFrame>
        <p:nvGraphicFramePr>
          <p:cNvPr id="37" name="Таблица 36"/>
          <p:cNvGraphicFramePr>
            <a:graphicFrameLocks noGrp="1"/>
          </p:cNvGraphicFramePr>
          <p:nvPr/>
        </p:nvGraphicFramePr>
        <p:xfrm>
          <a:off x="1524000" y="1397000"/>
          <a:ext cx="6096000" cy="483367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032000"/>
                <a:gridCol w="2032000"/>
                <a:gridCol w="2032000"/>
              </a:tblGrid>
              <a:tr h="882078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Calibri" pitchFamily="34" charset="0"/>
                        </a:rPr>
                        <a:t>Доходы</a:t>
                      </a:r>
                      <a:endParaRPr lang="ru-RU" sz="24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Calibri" pitchFamily="34" charset="0"/>
                        </a:rPr>
                        <a:t>Дефицит</a:t>
                      </a:r>
                      <a:endParaRPr lang="ru-RU" sz="24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libri" pitchFamily="34" charset="0"/>
                        </a:rPr>
                        <a:t>Расходы</a:t>
                      </a:r>
                      <a:endParaRPr lang="ru-RU" sz="2400" dirty="0">
                        <a:solidFill>
                          <a:schemeClr val="tx2">
                            <a:lumMod val="50000"/>
                          </a:schemeClr>
                        </a:solidFill>
                        <a:latin typeface="Calibri" pitchFamily="34" charset="0"/>
                      </a:endParaRPr>
                    </a:p>
                  </a:txBody>
                  <a:tcPr/>
                </a:tc>
              </a:tr>
              <a:tr h="1317200"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Calibri" pitchFamily="34" charset="0"/>
                        </a:rPr>
                        <a:t>30 617</a:t>
                      </a:r>
                      <a:endParaRPr lang="ru-RU" sz="40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Calibri" pitchFamily="34" charset="0"/>
                        </a:rPr>
                        <a:t>193</a:t>
                      </a:r>
                      <a:endParaRPr lang="ru-RU" sz="40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alibri" pitchFamily="34" charset="0"/>
                        </a:rPr>
                        <a:t>30 810</a:t>
                      </a:r>
                    </a:p>
                    <a:p>
                      <a:pPr algn="ctr"/>
                      <a:endParaRPr lang="ru-RU" sz="40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Calibri" pitchFamily="34" charset="0"/>
                      </a:endParaRPr>
                    </a:p>
                  </a:txBody>
                  <a:tcPr/>
                </a:tc>
              </a:tr>
              <a:tr h="1317200"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Calibri" pitchFamily="34" charset="0"/>
                        </a:rPr>
                        <a:t>24 570</a:t>
                      </a:r>
                      <a:endParaRPr lang="ru-RU" sz="40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Calibri" pitchFamily="34" charset="0"/>
                        </a:rPr>
                        <a:t>0</a:t>
                      </a:r>
                      <a:endParaRPr lang="ru-RU" sz="40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alibri" pitchFamily="34" charset="0"/>
                        </a:rPr>
                        <a:t>24 570</a:t>
                      </a:r>
                      <a:endParaRPr lang="ru-RU" sz="40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Calibri" pitchFamily="34" charset="0"/>
                      </a:endParaRPr>
                    </a:p>
                  </a:txBody>
                  <a:tcPr/>
                </a:tc>
              </a:tr>
              <a:tr h="1317200"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Calibri" pitchFamily="34" charset="0"/>
                        </a:rPr>
                        <a:t>22 451</a:t>
                      </a:r>
                      <a:endParaRPr lang="ru-RU" sz="40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Calibri" pitchFamily="34" charset="0"/>
                        </a:rPr>
                        <a:t>0</a:t>
                      </a:r>
                      <a:endParaRPr lang="ru-RU" sz="40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alibri" pitchFamily="34" charset="0"/>
                        </a:rPr>
                        <a:t>22 451</a:t>
                      </a:r>
                      <a:endParaRPr lang="ru-RU" sz="40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Calibri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8" name="Ромб 37"/>
          <p:cNvSpPr/>
          <p:nvPr/>
        </p:nvSpPr>
        <p:spPr>
          <a:xfrm>
            <a:off x="1006549" y="2410048"/>
            <a:ext cx="297712" cy="297711"/>
          </a:xfrm>
          <a:prstGeom prst="diamond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Calibri" pitchFamily="34" charset="0"/>
            </a:endParaRPr>
          </a:p>
        </p:txBody>
      </p:sp>
      <p:sp>
        <p:nvSpPr>
          <p:cNvPr id="39" name="Ромб 38"/>
          <p:cNvSpPr/>
          <p:nvPr/>
        </p:nvSpPr>
        <p:spPr>
          <a:xfrm>
            <a:off x="995916" y="5408430"/>
            <a:ext cx="297712" cy="297711"/>
          </a:xfrm>
          <a:prstGeom prst="diamond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1821337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745859" y="1001451"/>
            <a:ext cx="5656230" cy="5133180"/>
          </a:xfrm>
        </p:spPr>
      </p:pic>
      <p:sp>
        <p:nvSpPr>
          <p:cNvPr id="49" name="Номер слайда 4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14</a:t>
            </a:fld>
            <a:endParaRPr lang="en-US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66471" y="5960420"/>
            <a:ext cx="1126629" cy="693308"/>
          </a:xfrm>
          <a:prstGeom prst="rect">
            <a:avLst/>
          </a:prstGeom>
        </p:spPr>
      </p:pic>
      <p:sp>
        <p:nvSpPr>
          <p:cNvPr id="19" name="Скругленный прямоугольник 18"/>
          <p:cNvSpPr/>
          <p:nvPr/>
        </p:nvSpPr>
        <p:spPr>
          <a:xfrm>
            <a:off x="7338021" y="4874325"/>
            <a:ext cx="1495425" cy="45000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>
              <a:defRPr/>
            </a:pPr>
            <a:r>
              <a:rPr lang="ru-RU" sz="1400" dirty="0" err="1" smtClean="0">
                <a:solidFill>
                  <a:schemeClr val="tx1"/>
                </a:solidFill>
                <a:latin typeface="Calibri" pitchFamily="34" charset="0"/>
              </a:rPr>
              <a:t>Общегосуд</a:t>
            </a:r>
            <a:r>
              <a:rPr lang="ru-RU" sz="1400" dirty="0" smtClean="0">
                <a:solidFill>
                  <a:schemeClr val="tx1"/>
                </a:solidFill>
                <a:latin typeface="Calibri" pitchFamily="34" charset="0"/>
              </a:rPr>
              <a:t>. вопросы</a:t>
            </a: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7338021" y="3836225"/>
            <a:ext cx="1495425" cy="4500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  <a:latin typeface="Calibri" pitchFamily="34" charset="0"/>
              </a:rPr>
              <a:t>Физкультура и спорт</a:t>
            </a:r>
            <a:endParaRPr lang="ru-RU" sz="1400" dirty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7338021" y="4355275"/>
            <a:ext cx="1495425" cy="450000"/>
          </a:xfrm>
          <a:prstGeom prst="roundRec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  <a:latin typeface="Calibri" pitchFamily="34" charset="0"/>
              </a:rPr>
              <a:t>Культура</a:t>
            </a:r>
            <a:endParaRPr lang="ru-RU" sz="1400" dirty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7338021" y="2790825"/>
            <a:ext cx="1495425" cy="450000"/>
          </a:xfrm>
          <a:prstGeom prst="roundRect">
            <a:avLst/>
          </a:prstGeom>
          <a:solidFill>
            <a:srgbClr val="E7C4A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  <a:latin typeface="Calibri" pitchFamily="34" charset="0"/>
              </a:rPr>
              <a:t>ЖКХ</a:t>
            </a:r>
            <a:endParaRPr lang="ru-RU" sz="1400" dirty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7338021" y="3325801"/>
            <a:ext cx="1495425" cy="450000"/>
          </a:xfrm>
          <a:prstGeom prst="roundRect">
            <a:avLst/>
          </a:prstGeom>
          <a:solidFill>
            <a:srgbClr val="E6E5B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  <a:latin typeface="Calibri" pitchFamily="34" charset="0"/>
              </a:rPr>
              <a:t>Соц. политика</a:t>
            </a: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7338021" y="1228725"/>
            <a:ext cx="1495425" cy="450000"/>
          </a:xfrm>
          <a:prstGeom prst="roundRect">
            <a:avLst/>
          </a:prstGeom>
          <a:solidFill>
            <a:srgbClr val="DCDAF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  <a:latin typeface="Calibri" pitchFamily="34" charset="0"/>
              </a:rPr>
              <a:t>Образование</a:t>
            </a:r>
            <a:endParaRPr lang="ru-RU" sz="1400" dirty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7338021" y="2095500"/>
            <a:ext cx="1495425" cy="450000"/>
          </a:xfrm>
          <a:prstGeom prst="roundRect">
            <a:avLst/>
          </a:prstGeom>
          <a:solidFill>
            <a:srgbClr val="AD96C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err="1" smtClean="0">
                <a:solidFill>
                  <a:schemeClr val="tx1"/>
                </a:solidFill>
                <a:latin typeface="Calibri" pitchFamily="34" charset="0"/>
              </a:rPr>
              <a:t>Нац</a:t>
            </a:r>
            <a:r>
              <a:rPr lang="ru-RU" sz="1400" dirty="0" smtClean="0">
                <a:solidFill>
                  <a:schemeClr val="tx1"/>
                </a:solidFill>
                <a:latin typeface="Calibri" pitchFamily="34" charset="0"/>
              </a:rPr>
              <a:t>. экономика</a:t>
            </a:r>
            <a:endParaRPr lang="ru-RU" sz="1400" dirty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550475" y="2124075"/>
            <a:ext cx="5725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2400" dirty="0" smtClean="0">
                <a:solidFill>
                  <a:schemeClr val="tx2"/>
                </a:solidFill>
                <a:latin typeface="Calibri" pitchFamily="34" charset="0"/>
              </a:rPr>
              <a:t>6,1</a:t>
            </a:r>
            <a:endParaRPr lang="ru-RU" sz="2400" dirty="0">
              <a:solidFill>
                <a:schemeClr val="tx2"/>
              </a:solidFill>
              <a:latin typeface="Calibri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6550475" y="2800350"/>
            <a:ext cx="5725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2400" dirty="0" smtClean="0">
                <a:solidFill>
                  <a:schemeClr val="tx2"/>
                </a:solidFill>
                <a:latin typeface="Calibri" pitchFamily="34" charset="0"/>
              </a:rPr>
              <a:t>5,9</a:t>
            </a:r>
            <a:endParaRPr lang="ru-RU" sz="2400" dirty="0">
              <a:solidFill>
                <a:schemeClr val="tx2"/>
              </a:solidFill>
              <a:latin typeface="Calibri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550475" y="3400425"/>
            <a:ext cx="5725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2400" dirty="0" smtClean="0">
                <a:solidFill>
                  <a:schemeClr val="tx2"/>
                </a:solidFill>
                <a:latin typeface="Calibri" pitchFamily="34" charset="0"/>
              </a:rPr>
              <a:t>2,3</a:t>
            </a:r>
            <a:endParaRPr lang="ru-RU" sz="2400" dirty="0">
              <a:solidFill>
                <a:schemeClr val="tx2"/>
              </a:solidFill>
              <a:latin typeface="Calibri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6550475" y="3952875"/>
            <a:ext cx="5725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2400" dirty="0" smtClean="0">
                <a:solidFill>
                  <a:schemeClr val="tx2"/>
                </a:solidFill>
                <a:latin typeface="Calibri" pitchFamily="34" charset="0"/>
              </a:rPr>
              <a:t>2,0</a:t>
            </a:r>
            <a:endParaRPr lang="ru-RU" sz="2400" dirty="0">
              <a:solidFill>
                <a:schemeClr val="tx2"/>
              </a:solidFill>
              <a:latin typeface="Calibri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6550475" y="4448175"/>
            <a:ext cx="5725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2400" dirty="0" smtClean="0">
                <a:solidFill>
                  <a:schemeClr val="tx2"/>
                </a:solidFill>
                <a:latin typeface="Calibri" pitchFamily="34" charset="0"/>
              </a:rPr>
              <a:t>0,7</a:t>
            </a:r>
            <a:endParaRPr lang="ru-RU" sz="2400" dirty="0">
              <a:solidFill>
                <a:schemeClr val="tx2"/>
              </a:solidFill>
              <a:latin typeface="Calibri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6550475" y="4905375"/>
            <a:ext cx="5725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2400" dirty="0" smtClean="0">
                <a:solidFill>
                  <a:schemeClr val="tx2"/>
                </a:solidFill>
                <a:latin typeface="Calibri" pitchFamily="34" charset="0"/>
              </a:rPr>
              <a:t>0,8</a:t>
            </a:r>
            <a:endParaRPr lang="ru-RU" sz="2400" dirty="0">
              <a:solidFill>
                <a:schemeClr val="tx2"/>
              </a:solidFill>
              <a:latin typeface="Calibri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6550475" y="5343525"/>
            <a:ext cx="5725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2400" dirty="0" smtClean="0">
                <a:solidFill>
                  <a:schemeClr val="tx2"/>
                </a:solidFill>
                <a:latin typeface="Calibri" pitchFamily="34" charset="0"/>
              </a:rPr>
              <a:t>0,1</a:t>
            </a:r>
            <a:endParaRPr lang="ru-RU" sz="2400" dirty="0">
              <a:solidFill>
                <a:schemeClr val="tx2"/>
              </a:solidFill>
              <a:latin typeface="Calibri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6394984" y="1209675"/>
            <a:ext cx="7280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2400" dirty="0" smtClean="0">
                <a:solidFill>
                  <a:schemeClr val="tx2"/>
                </a:solidFill>
                <a:latin typeface="Calibri" pitchFamily="34" charset="0"/>
              </a:rPr>
              <a:t>12,4</a:t>
            </a:r>
            <a:endParaRPr lang="ru-RU" sz="2400" dirty="0">
              <a:solidFill>
                <a:schemeClr val="tx2"/>
              </a:solidFill>
              <a:latin typeface="Calibri" pitchFamily="34" charset="0"/>
            </a:endParaRPr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7338021" y="5393374"/>
            <a:ext cx="1495425" cy="450000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  <a:latin typeface="Calibri" pitchFamily="34" charset="0"/>
              </a:rPr>
              <a:t>Обслуживание </a:t>
            </a:r>
            <a:r>
              <a:rPr lang="ru-RU" sz="1400" dirty="0" err="1" smtClean="0">
                <a:solidFill>
                  <a:schemeClr val="tx1"/>
                </a:solidFill>
                <a:latin typeface="Calibri" pitchFamily="34" charset="0"/>
              </a:rPr>
              <a:t>муниц</a:t>
            </a:r>
            <a:r>
              <a:rPr lang="ru-RU" sz="1400" dirty="0" smtClean="0">
                <a:solidFill>
                  <a:schemeClr val="tx1"/>
                </a:solidFill>
                <a:latin typeface="Calibri" pitchFamily="34" charset="0"/>
              </a:rPr>
              <a:t>. долга</a:t>
            </a:r>
            <a:endParaRPr lang="ru-RU" sz="1400" dirty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325824" y="1352550"/>
            <a:ext cx="1495425" cy="450000"/>
          </a:xfrm>
          <a:prstGeom prst="roundRect">
            <a:avLst/>
          </a:prstGeom>
          <a:solidFill>
            <a:srgbClr val="D5F4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  <a:latin typeface="Calibri" pitchFamily="34" charset="0"/>
              </a:rPr>
              <a:t>Безвозмездные поступления</a:t>
            </a:r>
            <a:endParaRPr lang="ru-RU" sz="1400" dirty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325824" y="2695575"/>
            <a:ext cx="1495425" cy="4500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  <a:latin typeface="Calibri" pitchFamily="34" charset="0"/>
              </a:rPr>
              <a:t>Налоговые доходы</a:t>
            </a:r>
            <a:endParaRPr lang="ru-RU" sz="1400" dirty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325824" y="4171950"/>
            <a:ext cx="1495425" cy="450000"/>
          </a:xfrm>
          <a:prstGeom prst="roundRect">
            <a:avLst/>
          </a:prstGeom>
          <a:solidFill>
            <a:srgbClr val="9EB4F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  <a:latin typeface="Calibri" pitchFamily="34" charset="0"/>
              </a:rPr>
              <a:t>Неналоговые доходы</a:t>
            </a:r>
            <a:endParaRPr lang="ru-RU" sz="1400" dirty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41" name="Скругленный прямоугольник 40"/>
          <p:cNvSpPr/>
          <p:nvPr/>
        </p:nvSpPr>
        <p:spPr>
          <a:xfrm>
            <a:off x="325824" y="5591175"/>
            <a:ext cx="1495425" cy="676275"/>
          </a:xfrm>
          <a:prstGeom prst="roundRect">
            <a:avLst/>
          </a:prstGeom>
          <a:solidFill>
            <a:srgbClr val="FFC9C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  <a:latin typeface="Calibri" pitchFamily="34" charset="0"/>
              </a:rPr>
              <a:t>Источники </a:t>
            </a:r>
            <a:r>
              <a:rPr lang="ru-RU" sz="1400" dirty="0" err="1" smtClean="0">
                <a:solidFill>
                  <a:schemeClr val="tx1"/>
                </a:solidFill>
                <a:latin typeface="Calibri" pitchFamily="34" charset="0"/>
              </a:rPr>
              <a:t>финансирова</a:t>
            </a:r>
            <a:r>
              <a:rPr lang="ru-RU" sz="1400" dirty="0" smtClean="0">
                <a:solidFill>
                  <a:schemeClr val="tx1"/>
                </a:solidFill>
                <a:latin typeface="Calibri" pitchFamily="34" charset="0"/>
              </a:rPr>
              <a:t>- </a:t>
            </a:r>
            <a:r>
              <a:rPr lang="ru-RU" sz="1400" dirty="0" err="1" smtClean="0">
                <a:solidFill>
                  <a:schemeClr val="tx1"/>
                </a:solidFill>
                <a:latin typeface="Calibri" pitchFamily="34" charset="0"/>
              </a:rPr>
              <a:t>ния</a:t>
            </a:r>
            <a:r>
              <a:rPr lang="ru-RU" sz="1400" dirty="0" smtClean="0">
                <a:solidFill>
                  <a:schemeClr val="tx1"/>
                </a:solidFill>
                <a:latin typeface="Calibri" pitchFamily="34" charset="0"/>
              </a:rPr>
              <a:t> дефицита</a:t>
            </a:r>
            <a:endParaRPr lang="ru-RU" sz="1400" dirty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2056286" y="1337362"/>
            <a:ext cx="7280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chemeClr val="tx2"/>
                </a:solidFill>
                <a:latin typeface="Calibri" pitchFamily="34" charset="0"/>
              </a:rPr>
              <a:t>21,6</a:t>
            </a:r>
            <a:endParaRPr lang="ru-RU" sz="2400" dirty="0">
              <a:solidFill>
                <a:schemeClr val="tx2"/>
              </a:solidFill>
              <a:latin typeface="Calibri" pitchFamily="34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2056286" y="2685775"/>
            <a:ext cx="5725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chemeClr val="tx2"/>
                </a:solidFill>
                <a:latin typeface="Calibri" pitchFamily="34" charset="0"/>
              </a:rPr>
              <a:t>7,6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2056286" y="4128061"/>
            <a:ext cx="5725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chemeClr val="tx2"/>
                </a:solidFill>
                <a:latin typeface="Calibri" pitchFamily="34" charset="0"/>
              </a:rPr>
              <a:t>1,4</a:t>
            </a:r>
            <a:endParaRPr lang="ru-RU" sz="2400" dirty="0">
              <a:solidFill>
                <a:schemeClr val="tx2"/>
              </a:solidFill>
              <a:latin typeface="Calibri" pitchFamily="34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2056286" y="5637514"/>
            <a:ext cx="5725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chemeClr val="tx2"/>
                </a:solidFill>
                <a:latin typeface="Calibri" pitchFamily="34" charset="0"/>
              </a:rPr>
              <a:t>0,</a:t>
            </a:r>
            <a:r>
              <a:rPr lang="en-US" sz="2400" dirty="0" smtClean="0">
                <a:solidFill>
                  <a:schemeClr val="tx2"/>
                </a:solidFill>
                <a:latin typeface="Calibri" pitchFamily="34" charset="0"/>
              </a:rPr>
              <a:t>5</a:t>
            </a:r>
            <a:endParaRPr lang="ru-RU" sz="2400" dirty="0">
              <a:solidFill>
                <a:schemeClr val="tx2"/>
              </a:solidFill>
              <a:latin typeface="Calibri" pitchFamily="34" charset="0"/>
            </a:endParaRPr>
          </a:p>
        </p:txBody>
      </p:sp>
      <p:sp>
        <p:nvSpPr>
          <p:cNvPr id="48" name="Овал 47"/>
          <p:cNvSpPr/>
          <p:nvPr/>
        </p:nvSpPr>
        <p:spPr>
          <a:xfrm>
            <a:off x="3305175" y="1069674"/>
            <a:ext cx="2571750" cy="1311217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 dirty="0" smtClean="0">
              <a:solidFill>
                <a:schemeClr val="tx2"/>
              </a:solidFill>
              <a:latin typeface="Calibri" pitchFamily="34" charset="0"/>
            </a:endParaRPr>
          </a:p>
          <a:p>
            <a:pPr algn="ctr"/>
            <a:r>
              <a:rPr lang="ru-RU" dirty="0" smtClean="0">
                <a:solidFill>
                  <a:schemeClr val="tx2"/>
                </a:solidFill>
                <a:latin typeface="Calibri" pitchFamily="34" charset="0"/>
              </a:rPr>
              <a:t>Бюджет города</a:t>
            </a:r>
          </a:p>
          <a:p>
            <a:pPr algn="ctr"/>
            <a:r>
              <a:rPr lang="ru-RU" sz="2400" b="1" dirty="0" smtClean="0">
                <a:solidFill>
                  <a:srgbClr val="CC0000"/>
                </a:solidFill>
                <a:latin typeface="Calibri" pitchFamily="34" charset="0"/>
              </a:rPr>
              <a:t>30,6 </a:t>
            </a:r>
            <a:r>
              <a:rPr lang="ru-RU" dirty="0" smtClean="0">
                <a:solidFill>
                  <a:schemeClr val="tx2"/>
                </a:solidFill>
                <a:latin typeface="Calibri" pitchFamily="34" charset="0"/>
              </a:rPr>
              <a:t>млрд. руб.</a:t>
            </a:r>
            <a:endParaRPr lang="ru-RU" dirty="0">
              <a:solidFill>
                <a:schemeClr val="tx2"/>
              </a:solidFill>
              <a:latin typeface="Calibri" pitchFamily="34" charset="0"/>
            </a:endParaRPr>
          </a:p>
        </p:txBody>
      </p:sp>
      <p:sp>
        <p:nvSpPr>
          <p:cNvPr id="51" name="Выноска со стрелкой вниз 50"/>
          <p:cNvSpPr/>
          <p:nvPr/>
        </p:nvSpPr>
        <p:spPr>
          <a:xfrm>
            <a:off x="3602425" y="4152901"/>
            <a:ext cx="2142767" cy="1752600"/>
          </a:xfrm>
          <a:prstGeom prst="downArrowCallout">
            <a:avLst>
              <a:gd name="adj1" fmla="val 9783"/>
              <a:gd name="adj2" fmla="val 25000"/>
              <a:gd name="adj3" fmla="val 23370"/>
              <a:gd name="adj4" fmla="val 64977"/>
            </a:avLst>
          </a:prstGeom>
          <a:solidFill>
            <a:schemeClr val="bg1">
              <a:lumMod val="95000"/>
            </a:schemeClr>
          </a:solidFill>
          <a:ln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 dirty="0" smtClean="0">
              <a:solidFill>
                <a:srgbClr val="000000"/>
              </a:solidFill>
              <a:latin typeface="Calibri" pitchFamily="34" charset="0"/>
            </a:endParaRPr>
          </a:p>
          <a:p>
            <a:pPr algn="ctr"/>
            <a:r>
              <a:rPr lang="ru-RU" sz="1400" dirty="0" smtClean="0">
                <a:solidFill>
                  <a:srgbClr val="000000"/>
                </a:solidFill>
                <a:latin typeface="Calibri" pitchFamily="34" charset="0"/>
              </a:rPr>
              <a:t>На одного горожанина</a:t>
            </a:r>
          </a:p>
          <a:p>
            <a:pPr algn="ctr"/>
            <a:r>
              <a:rPr lang="ru-RU" sz="1400" dirty="0" smtClean="0">
                <a:solidFill>
                  <a:srgbClr val="000000"/>
                </a:solidFill>
                <a:latin typeface="Calibri" pitchFamily="34" charset="0"/>
              </a:rPr>
              <a:t>приходится </a:t>
            </a:r>
          </a:p>
          <a:p>
            <a:pPr algn="ctr"/>
            <a:r>
              <a:rPr lang="ru-RU" sz="2400" b="1" dirty="0" smtClean="0">
                <a:solidFill>
                  <a:srgbClr val="CC0000"/>
                </a:solidFill>
                <a:latin typeface="Calibri" pitchFamily="34" charset="0"/>
              </a:rPr>
              <a:t>56,7</a:t>
            </a:r>
            <a:r>
              <a:rPr lang="ru-RU" sz="2000" dirty="0" smtClean="0">
                <a:solidFill>
                  <a:srgbClr val="000000"/>
                </a:solidFill>
                <a:latin typeface="Calibri" pitchFamily="34" charset="0"/>
              </a:rPr>
              <a:t> </a:t>
            </a:r>
            <a:r>
              <a:rPr lang="ru-RU" sz="1400" dirty="0" smtClean="0">
                <a:solidFill>
                  <a:srgbClr val="000000"/>
                </a:solidFill>
                <a:latin typeface="Calibri" pitchFamily="34" charset="0"/>
              </a:rPr>
              <a:t>тыс. руб. </a:t>
            </a:r>
            <a:endParaRPr lang="ru-RU" sz="1400" dirty="0" smtClean="0">
              <a:latin typeface="Calibri" pitchFamily="34" charset="0"/>
            </a:endParaRPr>
          </a:p>
          <a:p>
            <a:pPr algn="ctr"/>
            <a:endParaRPr lang="ru-RU" dirty="0">
              <a:latin typeface="Calibri" pitchFamily="34" charset="0"/>
            </a:endParaRPr>
          </a:p>
        </p:txBody>
      </p:sp>
      <p:sp>
        <p:nvSpPr>
          <p:cNvPr id="43" name="Заголовок 1"/>
          <p:cNvSpPr txBox="1">
            <a:spLocks/>
          </p:cNvSpPr>
          <p:nvPr/>
        </p:nvSpPr>
        <p:spPr bwMode="auto">
          <a:xfrm>
            <a:off x="1088780" y="237395"/>
            <a:ext cx="7515225" cy="357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noAutofit/>
          </a:bodyPr>
          <a:lstStyle/>
          <a:p>
            <a:pPr lvl="0"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b="1" dirty="0" smtClean="0">
                <a:solidFill>
                  <a:schemeClr val="tx2"/>
                </a:solidFill>
                <a:latin typeface="Calibri" pitchFamily="34" charset="0"/>
                <a:ea typeface="Tahoma" pitchFamily="34" charset="0"/>
                <a:cs typeface="Tahoma" pitchFamily="34" charset="0"/>
              </a:rPr>
              <a:t>Бюджет  города в расчете на 1 горожанина </a:t>
            </a:r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7479325" y="651850"/>
            <a:ext cx="1175657" cy="325924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rgbClr val="274A6C"/>
                </a:solidFill>
                <a:latin typeface="Calibri" pitchFamily="34" charset="0"/>
              </a:rPr>
              <a:t>Млн. руб.</a:t>
            </a:r>
            <a:endParaRPr lang="ru-RU" sz="1600" dirty="0">
              <a:latin typeface="Calibri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6551550" y="5776521"/>
            <a:ext cx="5725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2400" dirty="0" smtClean="0">
                <a:solidFill>
                  <a:schemeClr val="tx2"/>
                </a:solidFill>
                <a:latin typeface="Calibri" pitchFamily="34" charset="0"/>
              </a:rPr>
              <a:t>0,4</a:t>
            </a:r>
            <a:endParaRPr lang="ru-RU" sz="2400" dirty="0">
              <a:solidFill>
                <a:schemeClr val="tx2"/>
              </a:solidFill>
              <a:latin typeface="Calibri" pitchFamily="34" charset="0"/>
            </a:endParaRPr>
          </a:p>
        </p:txBody>
      </p:sp>
      <p:sp>
        <p:nvSpPr>
          <p:cNvPr id="42" name="Скругленный прямоугольник 41"/>
          <p:cNvSpPr/>
          <p:nvPr/>
        </p:nvSpPr>
        <p:spPr>
          <a:xfrm>
            <a:off x="7339096" y="5914858"/>
            <a:ext cx="1495425" cy="390249"/>
          </a:xfrm>
          <a:prstGeom prst="roundRect">
            <a:avLst/>
          </a:prstGeom>
          <a:solidFill>
            <a:srgbClr val="E888E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  <a:latin typeface="Calibri" pitchFamily="34" charset="0"/>
              </a:rPr>
              <a:t>Прочие расходы</a:t>
            </a:r>
            <a:endParaRPr lang="ru-RU" sz="1400" dirty="0">
              <a:solidFill>
                <a:schemeClr val="tx1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81673177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0013" y="1258230"/>
            <a:ext cx="4450841" cy="1843189"/>
          </a:xfrm>
        </p:spPr>
        <p:txBody>
          <a:bodyPr numCol="2" anchor="t">
            <a:noAutofit/>
          </a:bodyPr>
          <a:lstStyle/>
          <a:p>
            <a:pPr marL="360000" lvl="1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buSzPct val="100000"/>
              <a:buFont typeface="Wingdings" pitchFamily="2" charset="2"/>
              <a:buChar char="Ø"/>
              <a:defRPr/>
            </a:pPr>
            <a:r>
              <a:rPr lang="ru-RU" sz="1100" dirty="0" smtClean="0">
                <a:solidFill>
                  <a:schemeClr val="tx2"/>
                </a:solidFill>
                <a:ea typeface="Tahoma" pitchFamily="34" charset="0"/>
                <a:cs typeface="Tahoma" pitchFamily="34" charset="0"/>
              </a:rPr>
              <a:t>Налог на доходы физических лиц</a:t>
            </a:r>
          </a:p>
          <a:p>
            <a:pPr marL="360000" lvl="1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buSzPct val="100000"/>
              <a:buFont typeface="Wingdings" pitchFamily="2" charset="2"/>
              <a:buChar char="Ø"/>
              <a:defRPr/>
            </a:pPr>
            <a:r>
              <a:rPr lang="ru-RU" sz="1100" dirty="0" smtClean="0">
                <a:solidFill>
                  <a:schemeClr val="tx2"/>
                </a:solidFill>
                <a:ea typeface="Tahoma" pitchFamily="34" charset="0"/>
                <a:cs typeface="Tahoma" pitchFamily="34" charset="0"/>
              </a:rPr>
              <a:t>Земельный налог</a:t>
            </a:r>
          </a:p>
          <a:p>
            <a:pPr marL="360000" lvl="1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buSzPct val="100000"/>
              <a:buFont typeface="Wingdings" pitchFamily="2" charset="2"/>
              <a:buChar char="Ø"/>
              <a:defRPr/>
            </a:pPr>
            <a:r>
              <a:rPr lang="ru-RU" sz="1100" dirty="0" smtClean="0">
                <a:solidFill>
                  <a:schemeClr val="tx2"/>
                </a:solidFill>
                <a:ea typeface="Tahoma" pitchFamily="34" charset="0"/>
                <a:cs typeface="Tahoma" pitchFamily="34" charset="0"/>
              </a:rPr>
              <a:t>Транспортный налог</a:t>
            </a:r>
          </a:p>
          <a:p>
            <a:pPr marL="360000" lvl="1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buSzPct val="100000"/>
              <a:buFont typeface="Wingdings" pitchFamily="2" charset="2"/>
              <a:buChar char="Ø"/>
              <a:defRPr/>
            </a:pPr>
            <a:r>
              <a:rPr lang="ru-RU" sz="1100" dirty="0" smtClean="0">
                <a:solidFill>
                  <a:schemeClr val="tx2"/>
                </a:solidFill>
                <a:ea typeface="Tahoma" pitchFamily="34" charset="0"/>
                <a:cs typeface="Tahoma" pitchFamily="34" charset="0"/>
              </a:rPr>
              <a:t>Налог на имущество физических лиц</a:t>
            </a:r>
          </a:p>
          <a:p>
            <a:pPr marL="360000" lvl="1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buSzPct val="100000"/>
              <a:buFont typeface="Wingdings" pitchFamily="2" charset="2"/>
              <a:buChar char="Ø"/>
              <a:defRPr/>
            </a:pPr>
            <a:r>
              <a:rPr lang="ru-RU" sz="1100" dirty="0" smtClean="0">
                <a:solidFill>
                  <a:schemeClr val="tx2"/>
                </a:solidFill>
                <a:ea typeface="Tahoma" pitchFamily="34" charset="0"/>
                <a:cs typeface="Tahoma" pitchFamily="34" charset="0"/>
              </a:rPr>
              <a:t>Налог, взимаемый в связи с применением упрощенной системы налогообложения</a:t>
            </a:r>
          </a:p>
          <a:p>
            <a:pPr marL="360000" lvl="1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buSzPct val="100000"/>
              <a:buFont typeface="Wingdings" pitchFamily="2" charset="2"/>
              <a:buChar char="Ø"/>
              <a:defRPr/>
            </a:pPr>
            <a:endParaRPr lang="ru-RU" sz="1100" dirty="0" smtClean="0">
              <a:solidFill>
                <a:schemeClr val="tx2"/>
              </a:solidFill>
              <a:ea typeface="Tahoma" pitchFamily="34" charset="0"/>
              <a:cs typeface="Tahoma" pitchFamily="34" charset="0"/>
            </a:endParaRPr>
          </a:p>
          <a:p>
            <a:pPr marL="360000" lvl="1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buSzPct val="100000"/>
              <a:buFont typeface="Wingdings" pitchFamily="2" charset="2"/>
              <a:buChar char="Ø"/>
              <a:defRPr/>
            </a:pPr>
            <a:r>
              <a:rPr lang="ru-RU" sz="1100" dirty="0" smtClean="0">
                <a:solidFill>
                  <a:schemeClr val="tx2"/>
                </a:solidFill>
                <a:ea typeface="Tahoma" pitchFamily="34" charset="0"/>
                <a:cs typeface="Tahoma" pitchFamily="34" charset="0"/>
              </a:rPr>
              <a:t>Патентная система налогообложения</a:t>
            </a:r>
          </a:p>
          <a:p>
            <a:pPr marL="360000" lvl="1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buSzPct val="100000"/>
              <a:buFont typeface="Wingdings" pitchFamily="2" charset="2"/>
              <a:buChar char="Ø"/>
              <a:defRPr/>
            </a:pPr>
            <a:r>
              <a:rPr lang="ru-RU" sz="1100" dirty="0" smtClean="0">
                <a:solidFill>
                  <a:schemeClr val="tx2"/>
                </a:solidFill>
                <a:ea typeface="Tahoma" pitchFamily="34" charset="0"/>
                <a:cs typeface="Tahoma" pitchFamily="34" charset="0"/>
              </a:rPr>
              <a:t>Единый налог  на вмененный доход  (отменен с 2021 года,  в 2022 году запланированы только поступления задолженности по налогу) </a:t>
            </a:r>
          </a:p>
          <a:p>
            <a:pPr marL="360000" lvl="1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buSzPct val="100000"/>
              <a:buFont typeface="Wingdings" pitchFamily="2" charset="2"/>
              <a:buChar char="Ø"/>
              <a:defRPr/>
            </a:pPr>
            <a:r>
              <a:rPr lang="ru-RU" sz="1100" dirty="0" smtClean="0">
                <a:solidFill>
                  <a:schemeClr val="tx2"/>
                </a:solidFill>
                <a:ea typeface="Tahoma" pitchFamily="34" charset="0"/>
                <a:cs typeface="Tahoma" pitchFamily="34" charset="0"/>
              </a:rPr>
              <a:t>и другие</a:t>
            </a:r>
          </a:p>
          <a:p>
            <a:pPr marL="360000">
              <a:lnSpc>
                <a:spcPct val="120000"/>
              </a:lnSpc>
              <a:spcBef>
                <a:spcPts val="0"/>
              </a:spcBef>
              <a:buClr>
                <a:srgbClr val="FF0000"/>
              </a:buClr>
              <a:buSzPct val="150000"/>
              <a:buFont typeface="Wingdings" panose="05000000000000000000" pitchFamily="2" charset="2"/>
              <a:buChar char="ü"/>
            </a:pPr>
            <a:endParaRPr lang="ru-RU" sz="1050" dirty="0">
              <a:solidFill>
                <a:schemeClr val="tx2"/>
              </a:solidFill>
              <a:ea typeface="Tahoma" pitchFamily="34" charset="0"/>
              <a:cs typeface="Tahoma" pitchFamily="34" charset="0"/>
            </a:endParaRPr>
          </a:p>
        </p:txBody>
      </p:sp>
      <p:pic>
        <p:nvPicPr>
          <p:cNvPr id="4" name="Объект 3"/>
          <p:cNvPicPr>
            <a:picLocks noChangeAspect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97224" y="5854045"/>
            <a:ext cx="553916" cy="890833"/>
          </a:xfrm>
          <a:prstGeom prst="rect">
            <a:avLst/>
          </a:prstGeom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1473878" y="135634"/>
            <a:ext cx="5419387" cy="54115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200" b="1" dirty="0" smtClean="0">
                <a:solidFill>
                  <a:srgbClr val="002060"/>
                </a:solidFill>
                <a:latin typeface="Calibri" pitchFamily="34" charset="0"/>
                <a:ea typeface="Tahoma" pitchFamily="34" charset="0"/>
                <a:cs typeface="Tahoma" pitchFamily="34" charset="0"/>
              </a:rPr>
              <a:t>2</a:t>
            </a: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itchFamily="34" charset="0"/>
                <a:ea typeface="Tahoma" pitchFamily="34" charset="0"/>
                <a:cs typeface="Tahoma" pitchFamily="34" charset="0"/>
              </a:rPr>
              <a:t>. ДОХОДЫ</a:t>
            </a:r>
            <a:r>
              <a:rPr kumimoji="0" lang="ru-RU" sz="3200" b="1" i="0" u="none" strike="noStrike" kern="120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itchFamily="34" charset="0"/>
                <a:ea typeface="Tahoma" pitchFamily="34" charset="0"/>
                <a:cs typeface="Tahoma" pitchFamily="34" charset="0"/>
              </a:rPr>
              <a:t> БЮДЖЕТА</a:t>
            </a: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7" name="Номер слайда 4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4FAB73BC-B049-4115-A692-8D63A059BFB8}" type="slidenum">
              <a:rPr lang="en-US" smtClean="0"/>
              <a:pPr/>
              <a:t>15</a:t>
            </a:fld>
            <a:endParaRPr lang="en-US" dirty="0"/>
          </a:p>
        </p:txBody>
      </p:sp>
      <p:sp>
        <p:nvSpPr>
          <p:cNvPr id="8" name="Объект 2"/>
          <p:cNvSpPr txBox="1">
            <a:spLocks/>
          </p:cNvSpPr>
          <p:nvPr/>
        </p:nvSpPr>
        <p:spPr bwMode="auto">
          <a:xfrm>
            <a:off x="3482162" y="6033154"/>
            <a:ext cx="3399405" cy="6221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2" anchor="ctr" anchorCtr="0" compatLnSpc="1">
            <a:prstTxWarp prst="textNoShape">
              <a:avLst/>
            </a:prstTxWarp>
            <a:noAutofit/>
          </a:bodyPr>
          <a:lstStyle/>
          <a:p>
            <a:pPr marL="360000" marR="0" lvl="1" indent="-285750" algn="l" defTabSz="914400" rtl="0" eaLnBrk="1" fontAlgn="base" latinLnBrk="0" hangingPunct="1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buClr>
                <a:schemeClr val="accent5">
                  <a:lumMod val="75000"/>
                </a:schemeClr>
              </a:buClr>
              <a:buSzPct val="125000"/>
              <a:buFont typeface="Wingdings" pitchFamily="2" charset="2"/>
              <a:buChar char="Ø"/>
              <a:tabLst/>
              <a:defRPr/>
            </a:pPr>
            <a:endParaRPr kumimoji="0" lang="ru-RU" sz="105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Calibri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2812" y="754540"/>
            <a:ext cx="39289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chemeClr val="accent5">
                  <a:lumMod val="75000"/>
                </a:schemeClr>
              </a:buClr>
              <a:buFont typeface="Wingdings" pitchFamily="2" charset="2"/>
              <a:buChar char="q"/>
            </a:pPr>
            <a:r>
              <a:rPr lang="ru-RU" sz="1600" dirty="0" smtClean="0">
                <a:solidFill>
                  <a:schemeClr val="accent5">
                    <a:lumMod val="50000"/>
                  </a:schemeClr>
                </a:solidFill>
                <a:latin typeface="Calibri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Calibri" pitchFamily="34" charset="0"/>
                <a:ea typeface="Tahoma" pitchFamily="34" charset="0"/>
                <a:cs typeface="Tahoma" pitchFamily="34" charset="0"/>
              </a:rPr>
              <a:t>Налоговые доходы, </a:t>
            </a:r>
            <a:r>
              <a:rPr lang="ru-RU" sz="1400" dirty="0" smtClean="0">
                <a:solidFill>
                  <a:schemeClr val="tx2"/>
                </a:solidFill>
                <a:latin typeface="Calibri" pitchFamily="34" charset="0"/>
                <a:ea typeface="Tahoma" pitchFamily="34" charset="0"/>
                <a:cs typeface="Tahoma" pitchFamily="34" charset="0"/>
              </a:rPr>
              <a:t>в том числе:</a:t>
            </a:r>
            <a:endParaRPr lang="ru-RU" sz="1400" b="1" i="0" u="none" strike="noStrike" kern="1200" baseline="0" dirty="0" smtClean="0">
              <a:solidFill>
                <a:srgbClr val="002060"/>
              </a:solidFill>
              <a:latin typeface="Calibri" pitchFamily="34" charset="0"/>
              <a:ea typeface="Calibri"/>
              <a:cs typeface="Calibri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537846" y="769407"/>
            <a:ext cx="42573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chemeClr val="accent5">
                  <a:lumMod val="75000"/>
                </a:schemeClr>
              </a:buClr>
              <a:buFont typeface="Wingdings" pitchFamily="2" charset="2"/>
              <a:buChar char="q"/>
            </a:pPr>
            <a:r>
              <a:rPr lang="ru-RU" sz="1600" dirty="0" smtClean="0">
                <a:solidFill>
                  <a:schemeClr val="accent5">
                    <a:lumMod val="50000"/>
                  </a:schemeClr>
                </a:solidFill>
                <a:latin typeface="Calibri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Calibri" pitchFamily="34" charset="0"/>
                <a:ea typeface="Tahoma" pitchFamily="34" charset="0"/>
                <a:cs typeface="Tahoma" pitchFamily="34" charset="0"/>
              </a:rPr>
              <a:t>Неналоговые доходы, </a:t>
            </a:r>
            <a:r>
              <a:rPr lang="ru-RU" sz="1400" dirty="0" smtClean="0">
                <a:solidFill>
                  <a:schemeClr val="tx2"/>
                </a:solidFill>
                <a:latin typeface="Calibri" pitchFamily="34" charset="0"/>
                <a:ea typeface="Tahoma" pitchFamily="34" charset="0"/>
                <a:cs typeface="Tahoma" pitchFamily="34" charset="0"/>
              </a:rPr>
              <a:t>в том числе:</a:t>
            </a:r>
          </a:p>
        </p:txBody>
      </p:sp>
      <p:sp>
        <p:nvSpPr>
          <p:cNvPr id="12" name="Объект 2"/>
          <p:cNvSpPr txBox="1">
            <a:spLocks/>
          </p:cNvSpPr>
          <p:nvPr/>
        </p:nvSpPr>
        <p:spPr bwMode="auto">
          <a:xfrm>
            <a:off x="4449451" y="1259801"/>
            <a:ext cx="4553146" cy="16059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2" anchor="t" anchorCtr="0" compatLnSpc="1">
            <a:prstTxWarp prst="textNoShape">
              <a:avLst/>
            </a:prstTxWarp>
            <a:noAutofit/>
          </a:bodyPr>
          <a:lstStyle/>
          <a:p>
            <a:pPr marL="360000" lvl="1" indent="-285750" defTabSz="914400" fontAlgn="base">
              <a:lnSpc>
                <a:spcPct val="120000"/>
              </a:lnSpc>
              <a:spcAft>
                <a:spcPct val="0"/>
              </a:spcAft>
              <a:buClr>
                <a:schemeClr val="accent5">
                  <a:lumMod val="75000"/>
                </a:schemeClr>
              </a:buClr>
              <a:buSzPct val="100000"/>
              <a:buFont typeface="Wingdings" pitchFamily="2" charset="2"/>
              <a:buChar char="Ø"/>
              <a:defRPr/>
            </a:pPr>
            <a:r>
              <a:rPr lang="ru-RU" sz="1100" dirty="0" smtClean="0">
                <a:solidFill>
                  <a:schemeClr val="tx2"/>
                </a:solidFill>
                <a:latin typeface="Calibri" pitchFamily="34" charset="0"/>
                <a:ea typeface="Tahoma" pitchFamily="34" charset="0"/>
                <a:cs typeface="Tahoma" pitchFamily="34" charset="0"/>
              </a:rPr>
              <a:t>Доходы от использования имущества</a:t>
            </a:r>
          </a:p>
          <a:p>
            <a:pPr marL="360000" lvl="1" indent="-285750" defTabSz="914400" fontAlgn="base">
              <a:lnSpc>
                <a:spcPct val="120000"/>
              </a:lnSpc>
              <a:spcAft>
                <a:spcPct val="0"/>
              </a:spcAft>
              <a:buClr>
                <a:schemeClr val="accent5">
                  <a:lumMod val="75000"/>
                </a:schemeClr>
              </a:buClr>
              <a:buSzPct val="100000"/>
              <a:buFont typeface="Wingdings" pitchFamily="2" charset="2"/>
              <a:buChar char="Ø"/>
              <a:defRPr/>
            </a:pPr>
            <a:r>
              <a:rPr lang="ru-RU" sz="1100" dirty="0" smtClean="0">
                <a:solidFill>
                  <a:schemeClr val="tx2"/>
                </a:solidFill>
                <a:latin typeface="Calibri" pitchFamily="34" charset="0"/>
                <a:ea typeface="Tahoma" pitchFamily="34" charset="0"/>
                <a:cs typeface="Tahoma" pitchFamily="34" charset="0"/>
              </a:rPr>
              <a:t>Доходы от продажи имущества</a:t>
            </a:r>
          </a:p>
          <a:p>
            <a:pPr marL="360000" lvl="1" indent="-285750" defTabSz="914400" fontAlgn="base">
              <a:lnSpc>
                <a:spcPct val="120000"/>
              </a:lnSpc>
              <a:spcAft>
                <a:spcPct val="0"/>
              </a:spcAft>
              <a:buClr>
                <a:schemeClr val="accent5">
                  <a:lumMod val="75000"/>
                </a:schemeClr>
              </a:buClr>
              <a:buSzPct val="100000"/>
              <a:buFont typeface="Wingdings" pitchFamily="2" charset="2"/>
              <a:buChar char="Ø"/>
              <a:defRPr/>
            </a:pPr>
            <a:r>
              <a:rPr lang="ru-RU" sz="1100" dirty="0" smtClean="0">
                <a:solidFill>
                  <a:schemeClr val="tx2"/>
                </a:solidFill>
                <a:latin typeface="Calibri" pitchFamily="34" charset="0"/>
                <a:ea typeface="Tahoma" pitchFamily="34" charset="0"/>
                <a:cs typeface="Tahoma" pitchFamily="34" charset="0"/>
              </a:rPr>
              <a:t>Доходы от платных услуг казенных учреждений</a:t>
            </a:r>
          </a:p>
          <a:p>
            <a:pPr marL="360000" lvl="1" indent="-285750" defTabSz="914400" fontAlgn="base">
              <a:lnSpc>
                <a:spcPct val="120000"/>
              </a:lnSpc>
              <a:spcAft>
                <a:spcPct val="0"/>
              </a:spcAft>
              <a:buClr>
                <a:schemeClr val="accent5">
                  <a:lumMod val="75000"/>
                </a:schemeClr>
              </a:buClr>
              <a:buSzPct val="100000"/>
              <a:buFont typeface="Wingdings" pitchFamily="2" charset="2"/>
              <a:buChar char="Ø"/>
              <a:defRPr/>
            </a:pPr>
            <a:r>
              <a:rPr lang="ru-RU" sz="1100" dirty="0" smtClean="0">
                <a:solidFill>
                  <a:schemeClr val="tx2"/>
                </a:solidFill>
                <a:latin typeface="Calibri" pitchFamily="34" charset="0"/>
                <a:ea typeface="Tahoma" pitchFamily="34" charset="0"/>
                <a:cs typeface="Tahoma" pitchFamily="34" charset="0"/>
              </a:rPr>
              <a:t>Доходы от компенсации затрат </a:t>
            </a:r>
          </a:p>
          <a:p>
            <a:pPr marL="360000" lvl="1" indent="-285750" defTabSz="914400" fontAlgn="base">
              <a:lnSpc>
                <a:spcPct val="120000"/>
              </a:lnSpc>
              <a:spcAft>
                <a:spcPct val="0"/>
              </a:spcAft>
              <a:buClr>
                <a:schemeClr val="accent5">
                  <a:lumMod val="75000"/>
                </a:schemeClr>
              </a:buClr>
              <a:buSzPct val="100000"/>
              <a:buFont typeface="Wingdings" pitchFamily="2" charset="2"/>
              <a:buChar char="Ø"/>
              <a:defRPr/>
            </a:pPr>
            <a:r>
              <a:rPr lang="ru-RU" sz="1100" dirty="0" smtClean="0">
                <a:solidFill>
                  <a:schemeClr val="tx2"/>
                </a:solidFill>
                <a:latin typeface="Calibri" pitchFamily="34" charset="0"/>
                <a:ea typeface="Tahoma" pitchFamily="34" charset="0"/>
                <a:cs typeface="Tahoma" pitchFamily="34" charset="0"/>
              </a:rPr>
              <a:t>Штрафы, санкции, возмещение ущерба</a:t>
            </a:r>
          </a:p>
          <a:p>
            <a:pPr marL="360000" lvl="1" indent="-285750" defTabSz="914400" fontAlgn="base">
              <a:lnSpc>
                <a:spcPct val="120000"/>
              </a:lnSpc>
              <a:spcAft>
                <a:spcPct val="0"/>
              </a:spcAft>
              <a:buClr>
                <a:schemeClr val="accent5">
                  <a:lumMod val="75000"/>
                </a:schemeClr>
              </a:buClr>
              <a:buSzPct val="100000"/>
              <a:buFont typeface="Wingdings" pitchFamily="2" charset="2"/>
              <a:buChar char="Ø"/>
              <a:defRPr/>
            </a:pPr>
            <a:r>
              <a:rPr lang="ru-RU" sz="1100" dirty="0" smtClean="0">
                <a:solidFill>
                  <a:schemeClr val="tx2"/>
                </a:solidFill>
                <a:latin typeface="Calibri" pitchFamily="34" charset="0"/>
                <a:ea typeface="Tahoma" pitchFamily="34" charset="0"/>
                <a:cs typeface="Tahoma" pitchFamily="34" charset="0"/>
              </a:rPr>
              <a:t>Плата за негативное воздействие на окружающую среду</a:t>
            </a:r>
          </a:p>
          <a:p>
            <a:pPr marL="360000" lvl="1" indent="-285750" defTabSz="914400" fontAlgn="base">
              <a:lnSpc>
                <a:spcPct val="120000"/>
              </a:lnSpc>
              <a:spcAft>
                <a:spcPct val="0"/>
              </a:spcAft>
              <a:buClr>
                <a:schemeClr val="accent5">
                  <a:lumMod val="75000"/>
                </a:schemeClr>
              </a:buClr>
              <a:buSzPct val="100000"/>
              <a:buFont typeface="Wingdings" pitchFamily="2" charset="2"/>
              <a:buChar char="Ø"/>
              <a:defRPr/>
            </a:pPr>
            <a:r>
              <a:rPr lang="ru-RU" sz="1100" dirty="0" smtClean="0">
                <a:solidFill>
                  <a:schemeClr val="tx2"/>
                </a:solidFill>
                <a:latin typeface="Calibri" pitchFamily="34" charset="0"/>
                <a:ea typeface="Tahoma" pitchFamily="34" charset="0"/>
                <a:cs typeface="Tahoma" pitchFamily="34" charset="0"/>
              </a:rPr>
              <a:t>Иные неналоговых доходов</a:t>
            </a:r>
            <a:endParaRPr kumimoji="0" lang="ru-RU" sz="11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Calibri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346516" y="3089972"/>
            <a:ext cx="555238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Clr>
                <a:schemeClr val="accent5">
                  <a:lumMod val="75000"/>
                </a:schemeClr>
              </a:buClr>
              <a:buFont typeface="Wingdings" pitchFamily="2" charset="2"/>
              <a:buChar char="q"/>
            </a:pPr>
            <a:r>
              <a:rPr lang="ru-RU" sz="1600" dirty="0" smtClean="0">
                <a:solidFill>
                  <a:schemeClr val="accent5">
                    <a:lumMod val="50000"/>
                  </a:schemeClr>
                </a:solidFill>
                <a:latin typeface="Calibri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Calibri" pitchFamily="34" charset="0"/>
                <a:ea typeface="Tahoma" pitchFamily="34" charset="0"/>
                <a:cs typeface="Tahoma" pitchFamily="34" charset="0"/>
              </a:rPr>
              <a:t>Межбюджетные трансферты от других уровней   бюджетов, </a:t>
            </a:r>
            <a:r>
              <a:rPr lang="ru-RU" sz="1400" dirty="0" smtClean="0">
                <a:solidFill>
                  <a:schemeClr val="tx2"/>
                </a:solidFill>
                <a:latin typeface="Calibri" pitchFamily="34" charset="0"/>
                <a:ea typeface="Tahoma" pitchFamily="34" charset="0"/>
                <a:cs typeface="Tahoma" pitchFamily="34" charset="0"/>
              </a:rPr>
              <a:t>в том числе:</a:t>
            </a:r>
          </a:p>
        </p:txBody>
      </p:sp>
      <p:sp>
        <p:nvSpPr>
          <p:cNvPr id="14" name="Объект 2"/>
          <p:cNvSpPr txBox="1">
            <a:spLocks/>
          </p:cNvSpPr>
          <p:nvPr/>
        </p:nvSpPr>
        <p:spPr bwMode="auto">
          <a:xfrm>
            <a:off x="3044858" y="3750045"/>
            <a:ext cx="6099142" cy="25093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2" anchor="t" anchorCtr="0" compatLnSpc="1">
            <a:prstTxWarp prst="textNoShape">
              <a:avLst/>
            </a:prstTxWarp>
            <a:noAutofit/>
          </a:bodyPr>
          <a:lstStyle/>
          <a:p>
            <a:pPr marL="355600" lvl="0" indent="-268288" defTabSz="914400" fontAlgn="base">
              <a:lnSpc>
                <a:spcPct val="120000"/>
              </a:lnSpc>
              <a:spcAft>
                <a:spcPct val="0"/>
              </a:spcAft>
              <a:buClr>
                <a:schemeClr val="accent5">
                  <a:lumMod val="75000"/>
                </a:schemeClr>
              </a:buClr>
              <a:buSzPct val="125000"/>
              <a:buFont typeface="Wingdings" pitchFamily="2" charset="2"/>
              <a:buChar char="Ø"/>
              <a:defRPr/>
            </a:pPr>
            <a:r>
              <a:rPr lang="ru-RU" sz="1100" dirty="0" smtClean="0">
                <a:solidFill>
                  <a:schemeClr val="tx2"/>
                </a:solidFill>
                <a:latin typeface="Calibri" pitchFamily="34" charset="0"/>
                <a:ea typeface="Tahoma" pitchFamily="34" charset="0"/>
                <a:cs typeface="Tahoma" pitchFamily="34" charset="0"/>
              </a:rPr>
              <a:t>Дотации (от лат. </a:t>
            </a:r>
            <a:r>
              <a:rPr lang="ru-RU" sz="1100" dirty="0" err="1" smtClean="0">
                <a:solidFill>
                  <a:schemeClr val="tx2"/>
                </a:solidFill>
                <a:latin typeface="Calibri" pitchFamily="34" charset="0"/>
                <a:ea typeface="Tahoma" pitchFamily="34" charset="0"/>
                <a:cs typeface="Tahoma" pitchFamily="34" charset="0"/>
              </a:rPr>
              <a:t>dotatio</a:t>
            </a:r>
            <a:r>
              <a:rPr lang="ru-RU" sz="1100" dirty="0" smtClean="0">
                <a:solidFill>
                  <a:schemeClr val="tx2"/>
                </a:solidFill>
                <a:latin typeface="Calibri" pitchFamily="34" charset="0"/>
                <a:ea typeface="Tahoma" pitchFamily="34" charset="0"/>
                <a:cs typeface="Tahoma" pitchFamily="34" charset="0"/>
              </a:rPr>
              <a:t> – дар, пожертвование) - предоставляются на безвозмездной и безвозвратной основе без установления направлений и условий их использования </a:t>
            </a:r>
          </a:p>
          <a:p>
            <a:pPr marL="360000" lvl="1" indent="-285750" defTabSz="914400" fontAlgn="base">
              <a:lnSpc>
                <a:spcPct val="120000"/>
              </a:lnSpc>
              <a:spcAft>
                <a:spcPct val="0"/>
              </a:spcAft>
              <a:buClr>
                <a:schemeClr val="accent5">
                  <a:lumMod val="75000"/>
                </a:schemeClr>
              </a:buClr>
              <a:buSzPct val="100000"/>
              <a:buFont typeface="Wingdings" pitchFamily="2" charset="2"/>
              <a:buChar char="Ø"/>
              <a:defRPr/>
            </a:pPr>
            <a:r>
              <a:rPr lang="ru-RU" sz="1100" dirty="0" smtClean="0">
                <a:solidFill>
                  <a:schemeClr val="tx2"/>
                </a:solidFill>
                <a:latin typeface="Calibri" pitchFamily="34" charset="0"/>
                <a:ea typeface="Tahoma" pitchFamily="34" charset="0"/>
                <a:cs typeface="Tahoma" pitchFamily="34" charset="0"/>
              </a:rPr>
              <a:t>Субсидии (от лат. </a:t>
            </a:r>
            <a:r>
              <a:rPr lang="ru-RU" sz="1100" dirty="0" err="1" smtClean="0">
                <a:solidFill>
                  <a:schemeClr val="tx2"/>
                </a:solidFill>
                <a:latin typeface="Calibri" pitchFamily="34" charset="0"/>
                <a:ea typeface="Tahoma" pitchFamily="34" charset="0"/>
                <a:cs typeface="Tahoma" pitchFamily="34" charset="0"/>
              </a:rPr>
              <a:t>subsidium</a:t>
            </a:r>
            <a:r>
              <a:rPr lang="ru-RU" sz="1100" dirty="0" smtClean="0">
                <a:solidFill>
                  <a:schemeClr val="tx2"/>
                </a:solidFill>
                <a:latin typeface="Calibri" pitchFamily="34" charset="0"/>
                <a:ea typeface="Tahoma" pitchFamily="34" charset="0"/>
                <a:cs typeface="Tahoma" pitchFamily="34" charset="0"/>
              </a:rPr>
              <a:t> – помощь, поддержка) - предоставляются в целях </a:t>
            </a:r>
            <a:r>
              <a:rPr lang="ru-RU" sz="1100" dirty="0" err="1" smtClean="0">
                <a:solidFill>
                  <a:schemeClr val="tx2"/>
                </a:solidFill>
                <a:latin typeface="Calibri" pitchFamily="34" charset="0"/>
                <a:ea typeface="Tahoma" pitchFamily="34" charset="0"/>
                <a:cs typeface="Tahoma" pitchFamily="34" charset="0"/>
              </a:rPr>
              <a:t>софинансирования</a:t>
            </a:r>
            <a:r>
              <a:rPr lang="ru-RU" sz="1100" dirty="0" smtClean="0">
                <a:solidFill>
                  <a:schemeClr val="tx2"/>
                </a:solidFill>
                <a:latin typeface="Calibri" pitchFamily="34" charset="0"/>
                <a:ea typeface="Tahoma" pitchFamily="34" charset="0"/>
                <a:cs typeface="Tahoma" pitchFamily="34" charset="0"/>
              </a:rPr>
              <a:t> расходных обязательств, возникающих при выполнении полномочий органов местного самоуправления по вопросам местного значения</a:t>
            </a:r>
          </a:p>
          <a:p>
            <a:pPr marL="360000" lvl="1" indent="-285750" defTabSz="914400" fontAlgn="base">
              <a:lnSpc>
                <a:spcPct val="120000"/>
              </a:lnSpc>
              <a:spcAft>
                <a:spcPct val="0"/>
              </a:spcAft>
              <a:buClr>
                <a:schemeClr val="accent5">
                  <a:lumMod val="75000"/>
                </a:schemeClr>
              </a:buClr>
              <a:buSzPct val="100000"/>
              <a:buFont typeface="Wingdings" pitchFamily="2" charset="2"/>
              <a:buChar char="Ø"/>
              <a:defRPr/>
            </a:pPr>
            <a:r>
              <a:rPr lang="ru-RU" sz="1100" dirty="0" smtClean="0">
                <a:solidFill>
                  <a:schemeClr val="tx2"/>
                </a:solidFill>
                <a:latin typeface="Calibri" pitchFamily="34" charset="0"/>
                <a:ea typeface="Tahoma" pitchFamily="34" charset="0"/>
                <a:cs typeface="Tahoma" pitchFamily="34" charset="0"/>
              </a:rPr>
              <a:t>Субвенции (от лат. </a:t>
            </a:r>
            <a:r>
              <a:rPr lang="ru-RU" sz="1100" dirty="0" err="1" smtClean="0">
                <a:solidFill>
                  <a:schemeClr val="tx2"/>
                </a:solidFill>
                <a:latin typeface="Calibri" pitchFamily="34" charset="0"/>
                <a:ea typeface="Tahoma" pitchFamily="34" charset="0"/>
                <a:cs typeface="Tahoma" pitchFamily="34" charset="0"/>
              </a:rPr>
              <a:t>subvenire</a:t>
            </a:r>
            <a:r>
              <a:rPr lang="ru-RU" sz="1100" dirty="0" smtClean="0">
                <a:solidFill>
                  <a:schemeClr val="tx2"/>
                </a:solidFill>
                <a:latin typeface="Calibri" pitchFamily="34" charset="0"/>
                <a:ea typeface="Tahoma" pitchFamily="34" charset="0"/>
                <a:cs typeface="Tahoma" pitchFamily="34" charset="0"/>
              </a:rPr>
              <a:t> – приходить на помощь) - предоставляются в целях финансового обеспечения расходных обязательств муниципального образования, возникающих при выполнении переданных государственных полномочий </a:t>
            </a:r>
          </a:p>
          <a:p>
            <a:pPr marL="360000" lvl="1" indent="-285750" defTabSz="914400" fontAlgn="base">
              <a:lnSpc>
                <a:spcPct val="120000"/>
              </a:lnSpc>
              <a:spcAft>
                <a:spcPct val="0"/>
              </a:spcAft>
              <a:buClr>
                <a:schemeClr val="accent5">
                  <a:lumMod val="75000"/>
                </a:schemeClr>
              </a:buClr>
              <a:buSzPct val="100000"/>
              <a:buFont typeface="Wingdings" pitchFamily="2" charset="2"/>
              <a:buChar char="Ø"/>
              <a:defRPr/>
            </a:pPr>
            <a:r>
              <a:rPr lang="ru-RU" sz="1100" dirty="0" smtClean="0">
                <a:solidFill>
                  <a:schemeClr val="tx2"/>
                </a:solidFill>
                <a:latin typeface="Calibri" pitchFamily="34" charset="0"/>
                <a:ea typeface="Tahoma" pitchFamily="34" charset="0"/>
                <a:cs typeface="Tahoma" pitchFamily="34" charset="0"/>
              </a:rPr>
              <a:t>Иные межбюджетные трансферты </a:t>
            </a:r>
          </a:p>
        </p:txBody>
      </p:sp>
      <p:sp>
        <p:nvSpPr>
          <p:cNvPr id="16" name="Скругленная прямоугольная выноска 15"/>
          <p:cNvSpPr/>
          <p:nvPr/>
        </p:nvSpPr>
        <p:spPr>
          <a:xfrm>
            <a:off x="131973" y="3308809"/>
            <a:ext cx="2818615" cy="2516958"/>
          </a:xfrm>
          <a:prstGeom prst="wedgeRoundRectCallout">
            <a:avLst>
              <a:gd name="adj1" fmla="val 3420"/>
              <a:gd name="adj2" fmla="val 58606"/>
              <a:gd name="adj3" fmla="val 16667"/>
            </a:avLst>
          </a:prstGeom>
          <a:solidFill>
            <a:schemeClr val="accent5">
              <a:lumMod val="40000"/>
              <a:lumOff val="60000"/>
              <a:alpha val="51000"/>
            </a:schemeClr>
          </a:solidFill>
          <a:ln w="3175">
            <a:prstDash val="dash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</a:pPr>
            <a:r>
              <a:rPr lang="ru-RU" sz="1000" b="1" u="dotted" dirty="0" smtClean="0">
                <a:solidFill>
                  <a:schemeClr val="tx2">
                    <a:lumMod val="75000"/>
                  </a:schemeClr>
                </a:solidFill>
                <a:latin typeface="Calibri" pitchFamily="34" charset="0"/>
                <a:ea typeface="Tahoma" pitchFamily="34" charset="0"/>
                <a:cs typeface="Tahoma" pitchFamily="34" charset="0"/>
              </a:rPr>
              <a:t>АНАЛОГИЯ ТРАНСФЕРТОВ В СЕМЕЙНОМ БЮДЖЕТЕ</a:t>
            </a:r>
          </a:p>
          <a:p>
            <a:pPr algn="ctr" defTabSz="6858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</a:pPr>
            <a:endParaRPr lang="en-US" sz="800" b="1" u="dotted" dirty="0" smtClean="0">
              <a:solidFill>
                <a:schemeClr val="tx2">
                  <a:lumMod val="75000"/>
                </a:schemeClr>
              </a:solidFill>
              <a:latin typeface="Calibri" pitchFamily="34" charset="0"/>
              <a:ea typeface="Tahoma" pitchFamily="34" charset="0"/>
              <a:cs typeface="Tahoma" pitchFamily="34" charset="0"/>
            </a:endParaRPr>
          </a:p>
          <a:p>
            <a:pPr defTabSz="6858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</a:pPr>
            <a:r>
              <a:rPr lang="ru-RU" sz="1050" b="1" i="1" dirty="0" smtClean="0">
                <a:solidFill>
                  <a:srgbClr val="CC0000"/>
                </a:solidFill>
                <a:latin typeface="Calibri" pitchFamily="34" charset="0"/>
                <a:ea typeface="Tahoma" pitchFamily="34" charset="0"/>
                <a:cs typeface="Tahoma" pitchFamily="34" charset="0"/>
              </a:rPr>
              <a:t>Дотация</a:t>
            </a:r>
            <a:r>
              <a:rPr lang="ru-RU" sz="1050" b="1" i="1" dirty="0" smtClean="0">
                <a:solidFill>
                  <a:schemeClr val="tx2">
                    <a:lumMod val="75000"/>
                  </a:schemeClr>
                </a:solidFill>
                <a:latin typeface="Calibri" pitchFamily="34" charset="0"/>
                <a:ea typeface="Tahoma" pitchFamily="34" charset="0"/>
                <a:cs typeface="Tahoma" pitchFamily="34" charset="0"/>
              </a:rPr>
              <a:t> – Вы даете ребенку «карманные» деньги</a:t>
            </a:r>
          </a:p>
          <a:p>
            <a:pPr defTabSz="6858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</a:pPr>
            <a:r>
              <a:rPr lang="ru-RU" sz="1050" b="1" i="1" dirty="0" smtClean="0">
                <a:solidFill>
                  <a:srgbClr val="CC0000"/>
                </a:solidFill>
                <a:latin typeface="Calibri" pitchFamily="34" charset="0"/>
                <a:ea typeface="Tahoma" pitchFamily="34" charset="0"/>
                <a:cs typeface="Tahoma" pitchFamily="34" charset="0"/>
              </a:rPr>
              <a:t>Субсидия</a:t>
            </a:r>
            <a:r>
              <a:rPr lang="ru-RU" sz="1050" b="1" i="1" dirty="0" smtClean="0">
                <a:solidFill>
                  <a:schemeClr val="tx2">
                    <a:lumMod val="75000"/>
                  </a:schemeClr>
                </a:solidFill>
                <a:latin typeface="Calibri" pitchFamily="34" charset="0"/>
                <a:ea typeface="Tahoma" pitchFamily="34" charset="0"/>
                <a:cs typeface="Tahoma" pitchFamily="34" charset="0"/>
              </a:rPr>
              <a:t> – Вы добавляете денег для того, чтобы ваш ребенок купил себе новый телефон </a:t>
            </a:r>
          </a:p>
          <a:p>
            <a:pPr algn="ctr" defTabSz="6858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</a:pPr>
            <a:r>
              <a:rPr lang="ru-RU" sz="1050" b="1" i="1" dirty="0" smtClean="0">
                <a:solidFill>
                  <a:schemeClr val="tx2">
                    <a:lumMod val="75000"/>
                  </a:schemeClr>
                </a:solidFill>
                <a:latin typeface="Calibri" pitchFamily="34" charset="0"/>
                <a:ea typeface="Tahoma" pitchFamily="34" charset="0"/>
                <a:cs typeface="Tahoma" pitchFamily="34" charset="0"/>
              </a:rPr>
              <a:t>(остальные он накопил сам)</a:t>
            </a:r>
            <a:endParaRPr lang="en-US" sz="1050" b="1" i="1" dirty="0" smtClean="0">
              <a:solidFill>
                <a:schemeClr val="tx2">
                  <a:lumMod val="75000"/>
                </a:schemeClr>
              </a:solidFill>
              <a:latin typeface="Calibri" pitchFamily="34" charset="0"/>
              <a:ea typeface="Tahoma" pitchFamily="34" charset="0"/>
              <a:cs typeface="Tahoma" pitchFamily="34" charset="0"/>
            </a:endParaRPr>
          </a:p>
          <a:p>
            <a:pPr defTabSz="6858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</a:pPr>
            <a:r>
              <a:rPr lang="ru-RU" sz="1050" b="1" i="1" dirty="0" smtClean="0">
                <a:solidFill>
                  <a:srgbClr val="CC0000"/>
                </a:solidFill>
                <a:latin typeface="Calibri" pitchFamily="34" charset="0"/>
                <a:ea typeface="Tahoma" pitchFamily="34" charset="0"/>
                <a:cs typeface="Tahoma" pitchFamily="34" charset="0"/>
              </a:rPr>
              <a:t>Субвенция</a:t>
            </a:r>
            <a:r>
              <a:rPr lang="ru-RU" sz="1050" b="1" i="1" dirty="0" smtClean="0">
                <a:solidFill>
                  <a:schemeClr val="tx2">
                    <a:lumMod val="75000"/>
                  </a:schemeClr>
                </a:solidFill>
                <a:latin typeface="Calibri" pitchFamily="34" charset="0"/>
                <a:ea typeface="Tahoma" pitchFamily="34" charset="0"/>
                <a:cs typeface="Tahoma" pitchFamily="34" charset="0"/>
              </a:rPr>
              <a:t> – Вы даете своему ребенку деньги и посылаете его в магазин купить продукты по списку, составленному Вами.</a:t>
            </a:r>
            <a:endParaRPr lang="ru-RU" sz="1050" b="1" i="1" dirty="0">
              <a:solidFill>
                <a:schemeClr val="tx2">
                  <a:lumMod val="75000"/>
                </a:schemeClr>
              </a:solidFill>
              <a:latin typeface="Calibri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0" name="Левая фигурная скобка 19"/>
          <p:cNvSpPr/>
          <p:nvPr/>
        </p:nvSpPr>
        <p:spPr>
          <a:xfrm rot="16200000">
            <a:off x="2111604" y="-565610"/>
            <a:ext cx="150832" cy="3393655"/>
          </a:xfrm>
          <a:prstGeom prst="leftBrace">
            <a:avLst/>
          </a:prstGeom>
          <a:solidFill>
            <a:srgbClr val="F797DC"/>
          </a:solidFill>
          <a:ln>
            <a:solidFill>
              <a:srgbClr val="F797D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>
              <a:latin typeface="Calibri" pitchFamily="34" charset="0"/>
            </a:endParaRPr>
          </a:p>
        </p:txBody>
      </p:sp>
      <p:sp>
        <p:nvSpPr>
          <p:cNvPr id="21" name="Левая фигурная скобка 20"/>
          <p:cNvSpPr/>
          <p:nvPr/>
        </p:nvSpPr>
        <p:spPr>
          <a:xfrm rot="16200000">
            <a:off x="6590910" y="-648880"/>
            <a:ext cx="111547" cy="3561764"/>
          </a:xfrm>
          <a:prstGeom prst="leftBrace">
            <a:avLst/>
          </a:prstGeom>
          <a:solidFill>
            <a:srgbClr val="F797DC"/>
          </a:solidFill>
          <a:ln>
            <a:solidFill>
              <a:srgbClr val="F797D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>
              <a:latin typeface="Calibri" pitchFamily="34" charset="0"/>
            </a:endParaRPr>
          </a:p>
        </p:txBody>
      </p:sp>
      <p:sp>
        <p:nvSpPr>
          <p:cNvPr id="22" name="Левая фигурная скобка 21"/>
          <p:cNvSpPr/>
          <p:nvPr/>
        </p:nvSpPr>
        <p:spPr>
          <a:xfrm rot="16200000">
            <a:off x="6211481" y="1235693"/>
            <a:ext cx="124117" cy="4967929"/>
          </a:xfrm>
          <a:prstGeom prst="leftBrace">
            <a:avLst/>
          </a:prstGeom>
          <a:solidFill>
            <a:srgbClr val="F797DC"/>
          </a:solidFill>
          <a:ln>
            <a:solidFill>
              <a:srgbClr val="F797D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>
              <a:latin typeface="Calibri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487918" y="6137628"/>
            <a:ext cx="5420411" cy="5463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>
              <a:buClr>
                <a:schemeClr val="accent5">
                  <a:lumMod val="75000"/>
                </a:schemeClr>
              </a:buClr>
              <a:buFont typeface="Wingdings" pitchFamily="2" charset="2"/>
              <a:buChar char="q"/>
            </a:pPr>
            <a:r>
              <a:rPr lang="ru-RU" sz="1600" dirty="0" smtClean="0">
                <a:solidFill>
                  <a:schemeClr val="accent5">
                    <a:lumMod val="50000"/>
                  </a:schemeClr>
                </a:solidFill>
                <a:latin typeface="Calibri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ru-RU" sz="1350" dirty="0" smtClean="0">
                <a:solidFill>
                  <a:schemeClr val="accent5">
                    <a:lumMod val="50000"/>
                  </a:schemeClr>
                </a:solidFill>
                <a:latin typeface="Calibri" pitchFamily="34" charset="0"/>
                <a:ea typeface="Tahoma" pitchFamily="34" charset="0"/>
                <a:cs typeface="Tahoma" pitchFamily="34" charset="0"/>
              </a:rPr>
              <a:t>Прочие безвозмездные поступления от юридических и физических лиц</a:t>
            </a:r>
            <a:endParaRPr lang="ru-RU" sz="1400" dirty="0" smtClean="0">
              <a:solidFill>
                <a:schemeClr val="tx2"/>
              </a:solidFill>
              <a:latin typeface="Calibri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2245797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1214650" y="0"/>
            <a:ext cx="6092742" cy="518615"/>
          </a:xfrm>
        </p:spPr>
        <p:txBody>
          <a:bodyPr rtlCol="0">
            <a:noAutofit/>
          </a:bodyPr>
          <a:lstStyle/>
          <a:p>
            <a:pPr fontAlgn="b">
              <a:defRPr/>
            </a:pPr>
            <a:r>
              <a:rPr lang="ru-RU" sz="2400" b="1" dirty="0" smtClean="0">
                <a:ea typeface="Tahoma" pitchFamily="34" charset="0"/>
                <a:cs typeface="Tahoma" pitchFamily="34" charset="0"/>
              </a:rPr>
              <a:t>Доходы бюджета в 2023</a:t>
            </a:r>
            <a:r>
              <a:rPr lang="en-US" sz="2400" b="1" dirty="0" smtClean="0">
                <a:ea typeface="Tahoma" pitchFamily="34" charset="0"/>
                <a:cs typeface="Tahoma" pitchFamily="34" charset="0"/>
              </a:rPr>
              <a:t>–</a:t>
            </a:r>
            <a:r>
              <a:rPr lang="ru-RU" sz="2400" b="1" dirty="0" smtClean="0">
                <a:ea typeface="Tahoma" pitchFamily="34" charset="0"/>
                <a:cs typeface="Tahoma" pitchFamily="34" charset="0"/>
              </a:rPr>
              <a:t>2025 годах</a:t>
            </a:r>
            <a:endParaRPr lang="ru-RU" sz="2400" b="1" i="1" dirty="0">
              <a:solidFill>
                <a:schemeClr val="tx2"/>
              </a:solidFill>
              <a:ea typeface="Tahoma" pitchFamily="34" charset="0"/>
              <a:cs typeface="Tahoma" pitchFamily="34" charset="0"/>
            </a:endParaRPr>
          </a:p>
        </p:txBody>
      </p:sp>
      <p:sp>
        <p:nvSpPr>
          <p:cNvPr id="15364" name="Номер слайда 3"/>
          <p:cNvSpPr>
            <a:spLocks noGrp="1"/>
          </p:cNvSpPr>
          <p:nvPr>
            <p:ph type="sldNum" sz="quarter" idx="12"/>
          </p:nvPr>
        </p:nvSpPr>
        <p:spPr bwMode="auto">
          <a:xfrm>
            <a:off x="6934200" y="6492875"/>
            <a:ext cx="2057400" cy="365125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chemeClr val="tx1"/>
                </a:solidFill>
              </a:rPr>
              <a:t>5</a:t>
            </a:r>
            <a:endParaRPr lang="ru-RU" dirty="0">
              <a:solidFill>
                <a:schemeClr val="tx1"/>
              </a:solidFill>
            </a:endParaRPr>
          </a:p>
        </p:txBody>
      </p:sp>
      <p:graphicFrame>
        <p:nvGraphicFramePr>
          <p:cNvPr id="11" name="Диаграмма 10"/>
          <p:cNvGraphicFramePr/>
          <p:nvPr/>
        </p:nvGraphicFramePr>
        <p:xfrm>
          <a:off x="176262" y="335658"/>
          <a:ext cx="3660690" cy="326509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8" name="TextBox 17"/>
          <p:cNvSpPr txBox="1"/>
          <p:nvPr/>
        </p:nvSpPr>
        <p:spPr>
          <a:xfrm>
            <a:off x="930365" y="1867942"/>
            <a:ext cx="15012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Calibri" pitchFamily="34" charset="0"/>
                <a:ea typeface="Tahoma" pitchFamily="34" charset="0"/>
                <a:cs typeface="Tahoma" pitchFamily="34" charset="0"/>
              </a:rPr>
              <a:t>30 617</a:t>
            </a:r>
          </a:p>
        </p:txBody>
      </p:sp>
      <p:graphicFrame>
        <p:nvGraphicFramePr>
          <p:cNvPr id="29" name="Диаграмма 28"/>
          <p:cNvGraphicFramePr/>
          <p:nvPr/>
        </p:nvGraphicFramePr>
        <p:xfrm>
          <a:off x="250166" y="4136065"/>
          <a:ext cx="8538992" cy="25259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9" name="Таблица 18"/>
          <p:cNvGraphicFramePr>
            <a:graphicFrameLocks noGrp="1"/>
          </p:cNvGraphicFramePr>
          <p:nvPr/>
        </p:nvGraphicFramePr>
        <p:xfrm>
          <a:off x="3347865" y="796837"/>
          <a:ext cx="5413998" cy="2716105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1224135"/>
                <a:gridCol w="2111875"/>
                <a:gridCol w="864892"/>
                <a:gridCol w="1213096"/>
              </a:tblGrid>
              <a:tr h="291761">
                <a:tc gridSpan="3">
                  <a:txBody>
                    <a:bodyPr/>
                    <a:lstStyle/>
                    <a:p>
                      <a:pPr marL="0" marR="0" indent="0" algn="l" defTabSz="6858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0" u="none" strike="noStrike" kern="1200" dirty="0" smtClean="0">
                          <a:solidFill>
                            <a:srgbClr val="000000"/>
                          </a:solidFill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Безвозмездные поступления</a:t>
                      </a:r>
                      <a:endParaRPr lang="ru-RU" sz="1800" b="0" i="0" u="none" strike="noStrike" kern="1200" dirty="0">
                        <a:solidFill>
                          <a:srgbClr val="000000"/>
                        </a:solidFill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21 618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291761">
                <a:tc rowSpan="5">
                  <a:txBody>
                    <a:bodyPr/>
                    <a:lstStyle/>
                    <a:p>
                      <a:pPr marL="0" marR="0" indent="0" algn="l" defTabSz="6858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b="0" i="0" u="none" strike="noStrike" dirty="0" smtClean="0">
                        <a:solidFill>
                          <a:srgbClr val="000000"/>
                        </a:solidFill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6858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Дотации</a:t>
                      </a:r>
                    </a:p>
                  </a:txBody>
                  <a:tcPr marL="9525" marR="9525" marT="9525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16000" algn="just" fontAlgn="ctr">
                        <a:spcAft>
                          <a:spcPts val="1200"/>
                        </a:spcAft>
                      </a:pPr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2 264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rowSpan="5">
                  <a:txBody>
                    <a:bodyPr/>
                    <a:lstStyle/>
                    <a:p>
                      <a:pPr algn="ctr" fontAlgn="b"/>
                      <a:endParaRPr lang="ru-RU" sz="20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</a:tr>
              <a:tr h="291761">
                <a:tc vMerge="1">
                  <a:txBody>
                    <a:bodyPr/>
                    <a:lstStyle/>
                    <a:p>
                      <a:pPr marL="0" marR="0" indent="0" algn="l" defTabSz="6858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b="0" i="0" u="none" strike="noStrike" dirty="0" smtClean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6858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Субсидии</a:t>
                      </a:r>
                    </a:p>
                  </a:txBody>
                  <a:tcPr marL="9525" marR="9525" marT="9525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16000" algn="just" fontAlgn="ctr">
                        <a:spcAft>
                          <a:spcPts val="600"/>
                        </a:spcAft>
                      </a:pPr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5 563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r" fontAlgn="b"/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</a:tr>
              <a:tr h="291761">
                <a:tc vMerge="1">
                  <a:txBody>
                    <a:bodyPr/>
                    <a:lstStyle/>
                    <a:p>
                      <a:pPr marL="0" marR="0" indent="0" algn="l" defTabSz="6858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b="0" i="0" u="none" strike="noStrike" dirty="0" smtClean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6858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Субвенции</a:t>
                      </a:r>
                    </a:p>
                  </a:txBody>
                  <a:tcPr marL="9525" marR="9525" marT="9525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16000" algn="just" fontAlgn="ctr">
                        <a:spcAft>
                          <a:spcPts val="600"/>
                        </a:spcAft>
                      </a:pPr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11</a:t>
                      </a:r>
                      <a:r>
                        <a:rPr lang="ru-RU" sz="1800" b="0" i="0" u="none" strike="noStrike" baseline="0" dirty="0" smtClean="0">
                          <a:solidFill>
                            <a:srgbClr val="000000"/>
                          </a:solidFill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 119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r" fontAlgn="b"/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</a:tr>
              <a:tr h="291761">
                <a:tc vMerge="1">
                  <a:txBody>
                    <a:bodyPr/>
                    <a:lstStyle/>
                    <a:p>
                      <a:pPr marL="0" marR="0" indent="0" algn="l" defTabSz="6858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b="0" i="0" u="none" strike="noStrike" dirty="0" smtClean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6858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Иные МБТ</a:t>
                      </a:r>
                    </a:p>
                  </a:txBody>
                  <a:tcPr marL="9525" marR="9525" marT="9525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16000" algn="just" fontAlgn="ctr">
                        <a:spcAft>
                          <a:spcPts val="600"/>
                        </a:spcAft>
                      </a:pPr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2</a:t>
                      </a:r>
                      <a:r>
                        <a:rPr lang="ru-RU" sz="1800" b="0" i="0" u="none" strike="noStrike" baseline="0" dirty="0" smtClean="0">
                          <a:solidFill>
                            <a:srgbClr val="000000"/>
                          </a:solidFill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 629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r" fontAlgn="b"/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</a:tr>
              <a:tr h="291761">
                <a:tc vMerge="1">
                  <a:txBody>
                    <a:bodyPr/>
                    <a:lstStyle/>
                    <a:p>
                      <a:pPr algn="l" fontAlgn="b"/>
                      <a:endParaRPr lang="ru-RU" sz="1600" b="0" i="1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0" i="1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Прочие</a:t>
                      </a:r>
                      <a:endParaRPr lang="ru-RU" sz="1800" b="0" i="1" u="none" strike="noStrike" dirty="0">
                        <a:solidFill>
                          <a:srgbClr val="000000"/>
                        </a:solidFill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16000" algn="just" fontAlgn="ctr">
                        <a:spcAft>
                          <a:spcPts val="600"/>
                        </a:spcAft>
                      </a:pPr>
                      <a:r>
                        <a:rPr lang="ru-RU" sz="1800" b="0" i="1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43</a:t>
                      </a:r>
                      <a:endParaRPr lang="ru-RU" sz="1800" b="0" i="1" u="none" strike="noStrike" dirty="0">
                        <a:solidFill>
                          <a:srgbClr val="000000"/>
                        </a:solidFill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r" fontAlgn="b"/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</a:tr>
              <a:tr h="291761">
                <a:tc gridSpan="3">
                  <a:txBody>
                    <a:bodyPr/>
                    <a:lstStyle/>
                    <a:p>
                      <a:pPr algn="l" fontAlgn="b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Налоговые доходы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FCC4F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 marL="9525" marR="9525" marT="9525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7 603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FCC4F1"/>
                    </a:solidFill>
                  </a:tcPr>
                </a:tc>
              </a:tr>
              <a:tr h="291761">
                <a:tc gridSpan="3">
                  <a:txBody>
                    <a:bodyPr/>
                    <a:lstStyle/>
                    <a:p>
                      <a:pPr algn="l" fontAlgn="b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Неналоговые доходы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F797DC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 marL="9525" marR="9525" marT="9525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1 396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F797DC"/>
                    </a:solidFill>
                  </a:tcPr>
                </a:tc>
              </a:tr>
              <a:tr h="308314">
                <a:tc gridSpan="3">
                  <a:txBody>
                    <a:bodyPr/>
                    <a:lstStyle/>
                    <a:p>
                      <a:pPr algn="l" fontAlgn="b"/>
                      <a:r>
                        <a:rPr lang="ru-RU" sz="1800" b="1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Всего доходов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CCE9AD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 marL="9525" marR="9525" marT="9525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30 617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CCE9AD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5" name="Таблица 14"/>
          <p:cNvGraphicFramePr>
            <a:graphicFrameLocks noGrp="1"/>
          </p:cNvGraphicFramePr>
          <p:nvPr/>
        </p:nvGraphicFramePr>
        <p:xfrm>
          <a:off x="523693" y="3777329"/>
          <a:ext cx="5401339" cy="441960"/>
        </p:xfrm>
        <a:graphic>
          <a:graphicData uri="http://schemas.openxmlformats.org/drawingml/2006/table">
            <a:tbl>
              <a:tblPr firstRow="1" bandRow="1">
                <a:tableStyleId>{8A107856-5554-42FB-B03E-39F5DBC370BA}</a:tableStyleId>
              </a:tblPr>
              <a:tblGrid>
                <a:gridCol w="1754373"/>
                <a:gridCol w="1871330"/>
                <a:gridCol w="1775636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300" dirty="0" smtClean="0"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30 617</a:t>
                      </a:r>
                      <a:endParaRPr lang="ru-RU" sz="2300" dirty="0"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solidFill>
                      <a:srgbClr val="CCE9A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300" dirty="0" smtClean="0"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24 571</a:t>
                      </a:r>
                      <a:endParaRPr lang="ru-RU" sz="2300" dirty="0"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solidFill>
                      <a:srgbClr val="CCE9A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300" dirty="0" smtClean="0"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22 451</a:t>
                      </a:r>
                      <a:endParaRPr lang="ru-RU" sz="2300" dirty="0"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solidFill>
                      <a:srgbClr val="CCE9AD"/>
                    </a:solidFill>
                  </a:tcPr>
                </a:tc>
              </a:tr>
            </a:tbl>
          </a:graphicData>
        </a:graphic>
      </p:graphicFrame>
      <p:sp>
        <p:nvSpPr>
          <p:cNvPr id="16" name="TextBox 44"/>
          <p:cNvSpPr txBox="1">
            <a:spLocks noChangeArrowheads="1"/>
          </p:cNvSpPr>
          <p:nvPr/>
        </p:nvSpPr>
        <p:spPr bwMode="auto">
          <a:xfrm>
            <a:off x="312947" y="3348020"/>
            <a:ext cx="102419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defTabSz="685800"/>
            <a:r>
              <a:rPr lang="ru-RU" sz="2400" b="1" dirty="0">
                <a:solidFill>
                  <a:schemeClr val="dk1"/>
                </a:solidFill>
                <a:latin typeface="Calibri" pitchFamily="34" charset="0"/>
                <a:cs typeface="+mn-cs"/>
              </a:rPr>
              <a:t>Итого: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7856733" y="227021"/>
            <a:ext cx="1175657" cy="368135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rgbClr val="274A6C"/>
                </a:solidFill>
                <a:latin typeface="Calibri" pitchFamily="34" charset="0"/>
              </a:rPr>
              <a:t>млн руб.</a:t>
            </a:r>
            <a:endParaRPr lang="ru-RU" sz="1600" dirty="0">
              <a:latin typeface="Calibri" pitchFamily="34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46841" y="0"/>
            <a:ext cx="8797159" cy="442607"/>
          </a:xfrm>
          <a:prstGeom prst="rect">
            <a:avLst/>
          </a:prstGeom>
          <a:noFill/>
        </p:spPr>
        <p:txBody>
          <a:bodyPr wrap="square" lIns="72567" tIns="36283" rIns="72567" bIns="36283" rtlCol="0">
            <a:spAutoFit/>
          </a:bodyPr>
          <a:lstStyle/>
          <a:p>
            <a:pPr lvl="0"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b="1" dirty="0" smtClean="0">
                <a:latin typeface="Calibri" pitchFamily="34" charset="0"/>
                <a:ea typeface="Tahoma" pitchFamily="34" charset="0"/>
                <a:cs typeface="Tahoma" pitchFamily="34" charset="0"/>
              </a:rPr>
              <a:t>Нормативы отчислений от налоговых и неналоговых доходов  </a:t>
            </a:r>
          </a:p>
        </p:txBody>
      </p:sp>
      <p:sp>
        <p:nvSpPr>
          <p:cNvPr id="17" name="Номер слайда 16"/>
          <p:cNvSpPr>
            <a:spLocks noGrp="1"/>
          </p:cNvSpPr>
          <p:nvPr>
            <p:ph type="sldNum" sz="quarter" idx="12"/>
          </p:nvPr>
        </p:nvSpPr>
        <p:spPr>
          <a:xfrm>
            <a:off x="7010401" y="6324845"/>
            <a:ext cx="2133601" cy="365124"/>
          </a:xfrm>
        </p:spPr>
        <p:txBody>
          <a:bodyPr/>
          <a:lstStyle/>
          <a:p>
            <a:fld id="{675AFB51-144D-447B-AA3C-70B42F49F345}" type="slidenum">
              <a:rPr lang="ru-RU" smtClean="0"/>
              <a:pPr/>
              <a:t>17</a:t>
            </a:fld>
            <a:endParaRPr lang="ru-RU" dirty="0"/>
          </a:p>
        </p:txBody>
      </p:sp>
      <p:graphicFrame>
        <p:nvGraphicFramePr>
          <p:cNvPr id="43" name="Таблица 42"/>
          <p:cNvGraphicFramePr>
            <a:graphicFrameLocks noGrp="1"/>
          </p:cNvGraphicFramePr>
          <p:nvPr/>
        </p:nvGraphicFramePr>
        <p:xfrm>
          <a:off x="472966" y="1363564"/>
          <a:ext cx="8276896" cy="3333045"/>
        </p:xfrm>
        <a:graphic>
          <a:graphicData uri="http://schemas.openxmlformats.org/drawingml/2006/table">
            <a:tbl>
              <a:tblPr/>
              <a:tblGrid>
                <a:gridCol w="479271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79726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68691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403215">
                <a:tc>
                  <a:txBody>
                    <a:bodyPr/>
                    <a:lstStyle/>
                    <a:p>
                      <a:pPr marL="0" marR="0" indent="0" algn="l" defTabSz="102248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u="none" strike="noStrike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Налог на доходы физических лиц </a:t>
                      </a:r>
                      <a:endParaRPr lang="ru-RU" sz="2000" b="0" i="0" u="none" strike="noStrike" dirty="0" smtClean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72567" marR="72567" marT="48385" marB="48385">
                    <a:lnL w="12700" cmpd="sng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lgDash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lgDash"/>
                    </a:lnT>
                    <a:lnB w="12700" cmpd="sng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lgDash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u="none" strike="noStrike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30,95 </a:t>
                      </a:r>
                      <a:r>
                        <a:rPr lang="ru-RU" sz="2000" b="1" u="none" strike="noStrike" baseline="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    </a:t>
                      </a:r>
                      <a:r>
                        <a:rPr lang="ru-RU" sz="2000" b="1" u="none" strike="noStrike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26,87</a:t>
                      </a:r>
                      <a:endParaRPr lang="ru-RU" sz="2000" b="1" i="0" u="none" strike="noStrike" dirty="0">
                        <a:solidFill>
                          <a:schemeClr val="tx2">
                            <a:lumMod val="50000"/>
                          </a:schemeClr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lgDash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u="none" strike="noStrike" kern="1200" dirty="0" smtClean="0">
                          <a:solidFill>
                            <a:srgbClr val="FF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30,64      26,61</a:t>
                      </a:r>
                    </a:p>
                  </a:txBody>
                  <a:tcPr marL="72567" marR="72567" marT="48385" marB="48385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lgDash"/>
                    </a:lnR>
                    <a:lnT w="12700" cmpd="sng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lgDash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03215">
                <a:tc>
                  <a:txBody>
                    <a:bodyPr/>
                    <a:lstStyle/>
                    <a:p>
                      <a:pPr marL="0" marR="0" indent="0" algn="l" defTabSz="102248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i="1" u="none" strike="noStrike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в т.ч. дополнительный норматив</a:t>
                      </a:r>
                      <a:endParaRPr lang="ru-RU" sz="2000" b="0" i="1" u="none" strike="noStrike" dirty="0" smtClean="0">
                        <a:solidFill>
                          <a:srgbClr val="FF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72567" marR="72567" marT="48385" marB="48385">
                    <a:lnL w="12700" cmpd="sng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lgDash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15,95          13,87</a:t>
                      </a:r>
                      <a:endParaRPr lang="ru-RU" sz="2000" b="1" i="1" u="none" strike="noStrike" dirty="0">
                        <a:solidFill>
                          <a:schemeClr val="tx2">
                            <a:lumMod val="50000"/>
                          </a:schemeClr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u="none" strike="noStrike" kern="1200" dirty="0" smtClean="0">
                          <a:solidFill>
                            <a:srgbClr val="FF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15,64      13,61</a:t>
                      </a:r>
                    </a:p>
                  </a:txBody>
                  <a:tcPr marL="72567" marR="72567" marT="48385" marB="48385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lgDash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03215">
                <a:tc>
                  <a:txBody>
                    <a:bodyPr/>
                    <a:lstStyle/>
                    <a:p>
                      <a:pPr marL="0" marR="0" indent="0" algn="l" defTabSz="102248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u="none" strike="noStrike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Транспортный налог</a:t>
                      </a:r>
                      <a:endParaRPr lang="ru-RU" sz="2000" b="0" i="0" u="none" strike="noStrike" dirty="0" smtClean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72567" marR="72567" marT="48385" marB="48385">
                    <a:lnL w="12700" cmpd="sng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lgDash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5</a:t>
                      </a:r>
                      <a:endParaRPr lang="ru-RU" sz="20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72567" marR="72567" marT="48385" marB="48385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5</a:t>
                      </a:r>
                      <a:endParaRPr lang="ru-RU" sz="20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72567" marR="72567" marT="48385" marB="48385">
                    <a:lnL w="12700" cmpd="sng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lgDash"/>
                    </a:lnL>
                    <a:lnR w="12700" cmpd="sng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lgDash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03215">
                <a:tc>
                  <a:txBody>
                    <a:bodyPr/>
                    <a:lstStyle/>
                    <a:p>
                      <a:pPr marL="0" marR="0" indent="0" algn="l" defTabSz="102248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u="none" strike="noStrike" kern="12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Упрощенная система налогообложения</a:t>
                      </a:r>
                      <a:endParaRPr lang="ru-RU" sz="2000" b="0" i="0" u="none" strike="noStrike" kern="1200" dirty="0" smtClean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72567" marR="72567" marT="48385" marB="48385">
                    <a:lnL w="12700" cmpd="sng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lgDash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u="none" strike="noStrike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30,72</a:t>
                      </a:r>
                      <a:endParaRPr lang="ru-RU" sz="2000" b="0" i="0" u="none" strike="noStrike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72567" marR="72567" marT="48385" marB="48385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u="none" strike="noStrike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30,72</a:t>
                      </a:r>
                      <a:endParaRPr lang="ru-RU" sz="2000" b="0" i="0" u="none" strike="noStrike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72567" marR="72567" marT="48385" marB="48385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lgDash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22411">
                <a:tc>
                  <a:txBody>
                    <a:bodyPr/>
                    <a:lstStyle/>
                    <a:p>
                      <a:pPr marL="108000" algn="l" fontAlgn="ctr"/>
                      <a:r>
                        <a:rPr lang="ru-RU" sz="2000" u="none" strike="noStrike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Плата за негативное воздействие на окружающую среду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lgDash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fontAlgn="ctr" latinLnBrk="0" hangingPunct="1"/>
                      <a:r>
                        <a:rPr lang="ru-RU" sz="2000" u="none" strike="noStrike" kern="12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60</a:t>
                      </a:r>
                      <a:endParaRPr lang="ru-RU" sz="2000" b="0" i="0" u="none" strike="noStrike" kern="1200" dirty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fontAlgn="ctr" latinLnBrk="0" hangingPunct="1"/>
                      <a:r>
                        <a:rPr lang="ru-RU" sz="2000" u="none" strike="noStrike" kern="12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60</a:t>
                      </a:r>
                      <a:endParaRPr lang="ru-RU" sz="2000" b="0" i="0" u="none" strike="noStrike" kern="1200" dirty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lgDash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491464">
                <a:tc>
                  <a:txBody>
                    <a:bodyPr/>
                    <a:lstStyle/>
                    <a:p>
                      <a:pPr marL="108000" algn="l" fontAlgn="ctr"/>
                      <a:r>
                        <a:rPr lang="ru-RU" sz="2000" u="none" strike="noStrike" kern="1200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Доходы от </a:t>
                      </a:r>
                      <a:r>
                        <a:rPr lang="ru-RU" sz="2000" u="none" strike="noStrike" kern="12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акцизов на нефтепродукты</a:t>
                      </a:r>
                      <a:endParaRPr lang="ru-RU" sz="2000" b="0" i="0" u="none" strike="noStrike" kern="1200" dirty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lgDash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lgDash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6858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kern="1200" dirty="0" smtClean="0">
                          <a:solidFill>
                            <a:schemeClr val="dk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0,6925</a:t>
                      </a:r>
                      <a:endParaRPr lang="ru-RU" sz="2000" b="0" i="0" u="none" strike="noStrike" kern="1200" dirty="0" smtClean="0">
                        <a:solidFill>
                          <a:srgbClr val="00B05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lgDash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685800" rtl="0" eaLnBrk="1" fontAlgn="ctr" latinLnBrk="0" hangingPunct="1"/>
                      <a:r>
                        <a:rPr lang="ru-RU" sz="2000" b="1" i="0" u="none" strike="noStrike" kern="1200" dirty="0" smtClean="0">
                          <a:solidFill>
                            <a:srgbClr val="4B935C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0,7001</a:t>
                      </a:r>
                      <a:endParaRPr lang="ru-RU" sz="2000" b="1" i="0" u="none" strike="noStrike" kern="1200" dirty="0">
                        <a:solidFill>
                          <a:srgbClr val="4B935C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lgDash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lgDash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  <p:pic>
        <p:nvPicPr>
          <p:cNvPr id="60" name="Picture 2" descr="Галочка без фона - 38 фото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195386" y="4756003"/>
            <a:ext cx="540123" cy="685857"/>
          </a:xfrm>
          <a:prstGeom prst="rect">
            <a:avLst/>
          </a:prstGeom>
          <a:noFill/>
        </p:spPr>
      </p:pic>
      <p:sp>
        <p:nvSpPr>
          <p:cNvPr id="61" name="TextBox 60"/>
          <p:cNvSpPr txBox="1"/>
          <p:nvPr/>
        </p:nvSpPr>
        <p:spPr>
          <a:xfrm>
            <a:off x="526431" y="5016152"/>
            <a:ext cx="1113183" cy="350274"/>
          </a:xfrm>
          <a:prstGeom prst="rect">
            <a:avLst/>
          </a:prstGeom>
          <a:noFill/>
        </p:spPr>
        <p:txBody>
          <a:bodyPr wrap="square" lIns="72567" tIns="36283" rIns="72567" bIns="36283" rtlCol="0">
            <a:spAutoFit/>
          </a:bodyPr>
          <a:lstStyle/>
          <a:p>
            <a:r>
              <a:rPr lang="ru-RU" b="1" dirty="0" smtClean="0">
                <a:solidFill>
                  <a:schemeClr val="bg1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100%</a:t>
            </a:r>
            <a:endParaRPr lang="ru-RU" b="1" dirty="0">
              <a:solidFill>
                <a:schemeClr val="bg1">
                  <a:lumMod val="50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1687099" y="4811200"/>
            <a:ext cx="2285842" cy="350274"/>
          </a:xfrm>
          <a:prstGeom prst="rect">
            <a:avLst/>
          </a:prstGeom>
          <a:noFill/>
        </p:spPr>
        <p:txBody>
          <a:bodyPr wrap="square" lIns="72567" tIns="36283" rIns="72567" bIns="36283" rtlCol="0">
            <a:spAutoFit/>
          </a:bodyPr>
          <a:lstStyle/>
          <a:p>
            <a:r>
              <a:rPr lang="ru-RU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ст. 61.2 БК РФ  </a:t>
            </a:r>
            <a:endParaRPr lang="ru-RU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1604340" y="5158080"/>
            <a:ext cx="3143033" cy="1319770"/>
          </a:xfrm>
          <a:prstGeom prst="rect">
            <a:avLst/>
          </a:prstGeom>
          <a:noFill/>
        </p:spPr>
        <p:txBody>
          <a:bodyPr wrap="square" lIns="72567" tIns="36283" rIns="72567" bIns="36283" rtlCol="0">
            <a:spAutoFit/>
          </a:bodyPr>
          <a:lstStyle/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ru-RU" dirty="0" smtClean="0"/>
              <a:t> </a:t>
            </a:r>
            <a:r>
              <a:rPr lang="ru-RU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земельный налог</a:t>
            </a:r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ru-RU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налог на </a:t>
            </a:r>
            <a:r>
              <a:rPr lang="ru-RU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имущ</a:t>
            </a:r>
            <a:r>
              <a:rPr lang="ru-RU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. физ. лиц</a:t>
            </a:r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ru-RU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патентная система, ЕСХ</a:t>
            </a:r>
            <a:endParaRPr lang="ru-RU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5921824" y="4719228"/>
            <a:ext cx="2285842" cy="350274"/>
          </a:xfrm>
          <a:prstGeom prst="rect">
            <a:avLst/>
          </a:prstGeom>
          <a:noFill/>
        </p:spPr>
        <p:txBody>
          <a:bodyPr wrap="square" lIns="72567" tIns="36283" rIns="72567" bIns="36283" rtlCol="0">
            <a:spAutoFit/>
          </a:bodyPr>
          <a:lstStyle/>
          <a:p>
            <a:r>
              <a:rPr lang="ru-RU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ст. 62 БК РФ  </a:t>
            </a:r>
            <a:endParaRPr lang="ru-RU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5943506" y="4932082"/>
            <a:ext cx="2742695" cy="1735268"/>
          </a:xfrm>
          <a:prstGeom prst="rect">
            <a:avLst/>
          </a:prstGeom>
          <a:noFill/>
        </p:spPr>
        <p:txBody>
          <a:bodyPr wrap="square" lIns="72567" tIns="36283" rIns="72567" bIns="36283" rtlCol="0">
            <a:spAutoFit/>
          </a:bodyPr>
          <a:lstStyle/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ru-RU" dirty="0" smtClean="0"/>
              <a:t> </a:t>
            </a:r>
            <a:r>
              <a:rPr lang="ru-RU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аренда земли</a:t>
            </a:r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ru-RU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платные услуги</a:t>
            </a:r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ru-RU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компенсация затрат</a:t>
            </a:r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ru-RU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другие</a:t>
            </a:r>
          </a:p>
        </p:txBody>
      </p:sp>
      <p:graphicFrame>
        <p:nvGraphicFramePr>
          <p:cNvPr id="18" name="Таблица 17"/>
          <p:cNvGraphicFramePr>
            <a:graphicFrameLocks noGrp="1"/>
          </p:cNvGraphicFramePr>
          <p:nvPr/>
        </p:nvGraphicFramePr>
        <p:xfrm>
          <a:off x="425670" y="608724"/>
          <a:ext cx="8344217" cy="746109"/>
        </p:xfrm>
        <a:graphic>
          <a:graphicData uri="http://schemas.openxmlformats.org/drawingml/2006/table">
            <a:tbl>
              <a:tblPr firstRow="1" bandRow="1">
                <a:tableStyleId>{FABFCF23-3B69-468F-B69F-88F6DE6A72F2}</a:tableStyleId>
              </a:tblPr>
              <a:tblGrid>
                <a:gridCol w="4855778"/>
                <a:gridCol w="1749973"/>
                <a:gridCol w="1738466"/>
              </a:tblGrid>
              <a:tr h="746109">
                <a:tc>
                  <a:txBody>
                    <a:bodyPr/>
                    <a:lstStyle/>
                    <a:p>
                      <a:pPr algn="ctr"/>
                      <a:r>
                        <a:rPr lang="ru-RU" sz="2000" u="none" strike="noStrike" kern="1200" dirty="0" smtClean="0">
                          <a:solidFill>
                            <a:schemeClr val="bg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Виды доходов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2000" b="1" u="none" strike="noStrike" kern="1200" dirty="0" smtClean="0">
                          <a:solidFill>
                            <a:schemeClr val="bg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нормативы</a:t>
                      </a:r>
                    </a:p>
                    <a:p>
                      <a:pPr marL="0" algn="ctr" defTabSz="914400" rtl="0" eaLnBrk="1" latinLnBrk="0" hangingPunct="1"/>
                      <a:r>
                        <a:rPr lang="ru-RU" sz="2000" b="1" u="none" strike="noStrike" kern="1200" dirty="0" smtClean="0">
                          <a:solidFill>
                            <a:schemeClr val="bg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2022 год, %</a:t>
                      </a:r>
                    </a:p>
                  </a:txBody>
                  <a:tcPr marL="12002" marR="12002" marT="900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2000" b="1" u="none" strike="noStrike" kern="1200" dirty="0" smtClean="0">
                          <a:solidFill>
                            <a:schemeClr val="bg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нормативы</a:t>
                      </a:r>
                    </a:p>
                    <a:p>
                      <a:pPr marL="0" algn="ctr" defTabSz="914400" rtl="0" eaLnBrk="1" fontAlgn="ctr" latinLnBrk="0" hangingPunct="1"/>
                      <a:r>
                        <a:rPr lang="ru-RU" sz="2000" b="1" u="none" strike="noStrike" kern="1200" dirty="0" smtClean="0">
                          <a:solidFill>
                            <a:schemeClr val="bg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2023 год, %</a:t>
                      </a:r>
                    </a:p>
                  </a:txBody>
                  <a:tcPr marL="12002" marR="12002" marT="900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024827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514629" y="228331"/>
            <a:ext cx="7657572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>
              <a:lnSpc>
                <a:spcPct val="90000"/>
              </a:lnSpc>
              <a:spcBef>
                <a:spcPct val="0"/>
              </a:spcBef>
              <a:defRPr/>
            </a:pPr>
            <a:r>
              <a:rPr lang="ru-RU" sz="2400" b="1" dirty="0" smtClean="0">
                <a:solidFill>
                  <a:schemeClr val="tx2"/>
                </a:solidFill>
                <a:latin typeface="Calibri" pitchFamily="34" charset="0"/>
                <a:ea typeface="Tahoma" pitchFamily="34" charset="0"/>
                <a:cs typeface="Tahoma" pitchFamily="34" charset="0"/>
              </a:rPr>
              <a:t>Структура  налоговых доходов бюджета</a:t>
            </a:r>
          </a:p>
        </p:txBody>
      </p:sp>
      <p:graphicFrame>
        <p:nvGraphicFramePr>
          <p:cNvPr id="10" name="Диаграмма 9"/>
          <p:cNvGraphicFramePr/>
          <p:nvPr/>
        </p:nvGraphicFramePr>
        <p:xfrm>
          <a:off x="5393618" y="1134173"/>
          <a:ext cx="3543056" cy="44961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214540" y="1055208"/>
          <a:ext cx="5007910" cy="5040477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1915919"/>
                <a:gridCol w="1099048"/>
                <a:gridCol w="1022022"/>
                <a:gridCol w="970921"/>
              </a:tblGrid>
              <a:tr h="667002">
                <a:tc>
                  <a:txBody>
                    <a:bodyPr/>
                    <a:lstStyle/>
                    <a:p>
                      <a:pPr marL="0" indent="0" algn="ctr" defTabSz="914400" rtl="0" eaLnBrk="1" fontAlgn="b" latinLnBrk="0" hangingPunct="1"/>
                      <a:r>
                        <a:rPr lang="ru-RU" sz="1800" kern="1200" dirty="0" smtClean="0">
                          <a:solidFill>
                            <a:schemeClr val="bg1"/>
                          </a:solidFill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Доходы</a:t>
                      </a:r>
                      <a:endParaRPr lang="ru-RU" sz="1800" kern="1200" dirty="0">
                        <a:solidFill>
                          <a:schemeClr val="bg1"/>
                        </a:solidFill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7559" marR="7559" marT="10080" marB="0"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800" kern="1200" dirty="0" smtClean="0">
                          <a:solidFill>
                            <a:schemeClr val="bg1"/>
                          </a:solidFill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2023г</a:t>
                      </a:r>
                      <a:endParaRPr lang="ru-RU" sz="1800" kern="1200" dirty="0">
                        <a:solidFill>
                          <a:schemeClr val="bg1"/>
                        </a:solidFill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7559" marR="7559" marT="10080" marB="0"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800" kern="1200" dirty="0" smtClean="0">
                          <a:solidFill>
                            <a:schemeClr val="bg1"/>
                          </a:solidFill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2024г</a:t>
                      </a:r>
                      <a:endParaRPr lang="ru-RU" sz="1800" kern="1200" dirty="0">
                        <a:solidFill>
                          <a:schemeClr val="bg1"/>
                        </a:solidFill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7559" marR="7559" marT="10080" marB="0"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800" kern="1200" dirty="0" smtClean="0">
                          <a:solidFill>
                            <a:schemeClr val="bg1"/>
                          </a:solidFill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2025г</a:t>
                      </a:r>
                      <a:endParaRPr lang="ru-RU" sz="1800" kern="1200" dirty="0">
                        <a:solidFill>
                          <a:schemeClr val="bg1"/>
                        </a:solidFill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7559" marR="7559" marT="10080" marB="0"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</a:tr>
              <a:tr h="694416">
                <a:tc>
                  <a:txBody>
                    <a:bodyPr/>
                    <a:lstStyle/>
                    <a:p>
                      <a:pPr marL="72000" indent="0" algn="l" defTabSz="914400" rtl="0" eaLnBrk="1" fontAlgn="b" latinLnBrk="0" hangingPunct="1"/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Всего налоговые</a:t>
                      </a:r>
                      <a:endParaRPr lang="ru-RU" sz="1800" kern="1200" dirty="0">
                        <a:solidFill>
                          <a:schemeClr val="dk1"/>
                        </a:solidFill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7559" marR="7559" marT="1008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7 603</a:t>
                      </a:r>
                    </a:p>
                  </a:txBody>
                  <a:tcPr marL="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7 880</a:t>
                      </a:r>
                    </a:p>
                  </a:txBody>
                  <a:tcPr marL="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8 209</a:t>
                      </a:r>
                    </a:p>
                  </a:txBody>
                  <a:tcPr marL="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533894">
                <a:tc>
                  <a:txBody>
                    <a:bodyPr/>
                    <a:lstStyle/>
                    <a:p>
                      <a:pPr marL="72000" indent="0" algn="l" defTabSz="914400" rtl="0" eaLnBrk="1" fontAlgn="b" latinLnBrk="0" hangingPunct="1"/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Налог</a:t>
                      </a:r>
                      <a:r>
                        <a:rPr lang="ru-RU" sz="1800" kern="1200" baseline="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 на доходы физических лиц</a:t>
                      </a:r>
                      <a:endParaRPr lang="ru-RU" sz="1800" kern="1200" dirty="0">
                        <a:solidFill>
                          <a:schemeClr val="dk1"/>
                        </a:solidFill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7559" marR="7559" marT="10080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5 050</a:t>
                      </a:r>
                    </a:p>
                  </a:txBody>
                  <a:tcPr marL="0" marR="0" marT="0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5 200</a:t>
                      </a:r>
                    </a:p>
                  </a:txBody>
                  <a:tcPr marL="0" marR="0" marT="0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5 480</a:t>
                      </a:r>
                    </a:p>
                  </a:txBody>
                  <a:tcPr marL="0" marR="0" marT="0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694416">
                <a:tc>
                  <a:txBody>
                    <a:bodyPr/>
                    <a:lstStyle/>
                    <a:p>
                      <a:pPr marL="72000" algn="l" defTabSz="914400" rtl="0" eaLnBrk="1" fontAlgn="b" latinLnBrk="0" hangingPunct="1"/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Земельный </a:t>
                      </a:r>
                      <a:r>
                        <a:rPr lang="ru-RU" sz="1800" kern="1200" dirty="0">
                          <a:solidFill>
                            <a:schemeClr val="dk1"/>
                          </a:solidFill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налог</a:t>
                      </a:r>
                    </a:p>
                  </a:txBody>
                  <a:tcPr marL="7559" marR="7559" marT="10080" marB="0" anchor="ctr">
                    <a:solidFill>
                      <a:srgbClr val="FCC4F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1 285</a:t>
                      </a:r>
                    </a:p>
                  </a:txBody>
                  <a:tcPr marL="0" marR="0" marT="0" marB="0" anchor="ctr">
                    <a:solidFill>
                      <a:srgbClr val="FCC4F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1 375</a:t>
                      </a:r>
                    </a:p>
                  </a:txBody>
                  <a:tcPr marL="0" marR="0" marT="0" marB="0" anchor="ctr">
                    <a:solidFill>
                      <a:srgbClr val="FCC4F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1 385</a:t>
                      </a:r>
                    </a:p>
                  </a:txBody>
                  <a:tcPr marL="0" marR="0" marT="0" marB="0" anchor="ctr">
                    <a:solidFill>
                      <a:srgbClr val="FCC4F1"/>
                    </a:solidFill>
                  </a:tcPr>
                </a:tc>
              </a:tr>
              <a:tr h="694416">
                <a:tc>
                  <a:txBody>
                    <a:bodyPr/>
                    <a:lstStyle/>
                    <a:p>
                      <a:pPr marL="72000" algn="l" defTabSz="914400" rtl="0" eaLnBrk="1" fontAlgn="b" latinLnBrk="0" hangingPunct="1"/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Совокупные </a:t>
                      </a:r>
                      <a:r>
                        <a:rPr lang="ru-RU" sz="1800" kern="1200" dirty="0">
                          <a:solidFill>
                            <a:schemeClr val="dk1"/>
                          </a:solidFill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налоги</a:t>
                      </a:r>
                    </a:p>
                  </a:txBody>
                  <a:tcPr marL="7559" marR="7559" marT="1008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941</a:t>
                      </a:r>
                    </a:p>
                  </a:txBody>
                  <a:tcPr marL="0" marR="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972</a:t>
                      </a:r>
                    </a:p>
                  </a:txBody>
                  <a:tcPr marL="0" marR="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1 004</a:t>
                      </a:r>
                    </a:p>
                  </a:txBody>
                  <a:tcPr marL="0" marR="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694416">
                <a:tc>
                  <a:txBody>
                    <a:bodyPr/>
                    <a:lstStyle/>
                    <a:p>
                      <a:pPr marL="72000" algn="l" defTabSz="914400" rtl="0" eaLnBrk="1" fontAlgn="b" latinLnBrk="0" hangingPunct="1"/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Государственная пошлина</a:t>
                      </a:r>
                      <a:endParaRPr lang="ru-RU" sz="1800" kern="1200" dirty="0">
                        <a:solidFill>
                          <a:schemeClr val="dk1"/>
                        </a:solidFill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7559" marR="7559" marT="10080" marB="0" anchor="ctr">
                    <a:solidFill>
                      <a:srgbClr val="C0E39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103</a:t>
                      </a:r>
                    </a:p>
                  </a:txBody>
                  <a:tcPr marL="0" marR="0" marT="0" marB="0" anchor="ctr">
                    <a:solidFill>
                      <a:srgbClr val="C0E39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103</a:t>
                      </a:r>
                    </a:p>
                  </a:txBody>
                  <a:tcPr marL="0" marR="0" marT="0" marB="0" anchor="ctr">
                    <a:solidFill>
                      <a:srgbClr val="C0E39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104</a:t>
                      </a:r>
                    </a:p>
                  </a:txBody>
                  <a:tcPr marL="0" marR="0" marT="0" marB="0" anchor="ctr">
                    <a:solidFill>
                      <a:srgbClr val="C0E399"/>
                    </a:solidFill>
                  </a:tcPr>
                </a:tc>
              </a:tr>
              <a:tr h="1037091">
                <a:tc>
                  <a:txBody>
                    <a:bodyPr/>
                    <a:lstStyle/>
                    <a:p>
                      <a:pPr marL="72000" algn="l" defTabSz="914400" rtl="0" eaLnBrk="1" fontAlgn="b" latinLnBrk="0" hangingPunct="1"/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Прочие налоговые доходы</a:t>
                      </a:r>
                      <a:endParaRPr lang="ru-RU" sz="1800" kern="1200" dirty="0">
                        <a:solidFill>
                          <a:schemeClr val="dk1"/>
                        </a:solidFill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7559" marR="7559" marT="1008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224</a:t>
                      </a:r>
                    </a:p>
                  </a:txBody>
                  <a:tcPr marL="0" marR="0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230</a:t>
                      </a:r>
                    </a:p>
                  </a:txBody>
                  <a:tcPr marL="0" marR="0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236</a:t>
                      </a:r>
                    </a:p>
                  </a:txBody>
                  <a:tcPr marL="0" marR="0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8" name="TextBox 1"/>
          <p:cNvSpPr txBox="1">
            <a:spLocks noChangeArrowheads="1"/>
          </p:cNvSpPr>
          <p:nvPr/>
        </p:nvSpPr>
        <p:spPr bwMode="auto">
          <a:xfrm>
            <a:off x="6117076" y="3238088"/>
            <a:ext cx="1828674" cy="6174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Calibri" pitchFamily="34" charset="0"/>
                <a:ea typeface="Tahoma" pitchFamily="34" charset="0"/>
                <a:cs typeface="Tahoma" pitchFamily="34" charset="0"/>
              </a:rPr>
              <a:t>7 603</a:t>
            </a:r>
          </a:p>
        </p:txBody>
      </p:sp>
      <p:sp>
        <p:nvSpPr>
          <p:cNvPr id="19" name="Номер слайда 1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5AFB51-144D-447B-AA3C-70B42F49F345}" type="slidenum">
              <a:rPr lang="ru-RU" smtClean="0"/>
              <a:pPr/>
              <a:t>18</a:t>
            </a:fld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6165129" y="5335571"/>
            <a:ext cx="19513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Calibri" pitchFamily="34" charset="0"/>
                <a:ea typeface="Tahoma" pitchFamily="34" charset="0"/>
                <a:cs typeface="Tahoma" pitchFamily="34" charset="0"/>
              </a:rPr>
              <a:t>2023 год</a:t>
            </a: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7848107" y="459933"/>
            <a:ext cx="1175657" cy="368135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rgbClr val="274A6C"/>
                </a:solidFill>
                <a:latin typeface="Calibri" pitchFamily="34" charset="0"/>
              </a:rPr>
              <a:t>млн руб.</a:t>
            </a:r>
            <a:endParaRPr lang="ru-RU" sz="1600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24827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16632"/>
            <a:ext cx="8640960" cy="908720"/>
          </a:xfrm>
        </p:spPr>
        <p:txBody>
          <a:bodyPr anchor="t">
            <a:noAutofit/>
          </a:bodyPr>
          <a:lstStyle/>
          <a:p>
            <a:pPr>
              <a:defRPr/>
            </a:pPr>
            <a:r>
              <a:rPr lang="ru-RU" sz="2400" b="1" dirty="0" smtClean="0">
                <a:solidFill>
                  <a:schemeClr val="tx2"/>
                </a:solidFill>
                <a:ea typeface="Tahoma" pitchFamily="34" charset="0"/>
                <a:cs typeface="Tahoma" pitchFamily="34" charset="0"/>
              </a:rPr>
              <a:t>Поступления налога на доходы физических </a:t>
            </a:r>
            <a:br>
              <a:rPr lang="ru-RU" sz="2400" b="1" dirty="0" smtClean="0">
                <a:solidFill>
                  <a:schemeClr val="tx2"/>
                </a:solidFill>
                <a:ea typeface="Tahoma" pitchFamily="34" charset="0"/>
                <a:cs typeface="Tahoma" pitchFamily="34" charset="0"/>
              </a:rPr>
            </a:br>
            <a:r>
              <a:rPr lang="ru-RU" sz="2400" b="1" dirty="0" smtClean="0">
                <a:solidFill>
                  <a:schemeClr val="tx2"/>
                </a:solidFill>
                <a:ea typeface="Tahoma" pitchFamily="34" charset="0"/>
                <a:cs typeface="Tahoma" pitchFamily="34" charset="0"/>
              </a:rPr>
              <a:t>лиц, земельного налога в 2023</a:t>
            </a:r>
            <a:r>
              <a:rPr lang="en-US" sz="2400" b="1" dirty="0" smtClean="0">
                <a:solidFill>
                  <a:schemeClr val="tx2"/>
                </a:solidFill>
                <a:ea typeface="Tahoma" pitchFamily="34" charset="0"/>
                <a:cs typeface="Tahoma" pitchFamily="34" charset="0"/>
              </a:rPr>
              <a:t>–</a:t>
            </a:r>
            <a:r>
              <a:rPr lang="ru-RU" sz="2400" b="1" dirty="0" smtClean="0">
                <a:solidFill>
                  <a:schemeClr val="tx2"/>
                </a:solidFill>
                <a:ea typeface="Tahoma" pitchFamily="34" charset="0"/>
                <a:cs typeface="Tahoma" pitchFamily="34" charset="0"/>
              </a:rPr>
              <a:t>2025 годах</a:t>
            </a:r>
            <a:endParaRPr lang="ru-RU" sz="2400" b="1" dirty="0">
              <a:solidFill>
                <a:schemeClr val="tx2"/>
              </a:solidFill>
              <a:ea typeface="Tahoma" pitchFamily="34" charset="0"/>
              <a:cs typeface="Tahoma" pitchFamily="34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5551633-07FA-4A45-8A6F-1F2F60E6661A}" type="slidenum">
              <a:rPr lang="ru-RU"/>
              <a:pPr>
                <a:defRPr/>
              </a:pPr>
              <a:t>19</a:t>
            </a:fld>
            <a:endParaRPr lang="ru-RU" dirty="0"/>
          </a:p>
        </p:txBody>
      </p:sp>
      <p:graphicFrame>
        <p:nvGraphicFramePr>
          <p:cNvPr id="13" name="Содержимое 1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2386427762"/>
              </p:ext>
            </p:extLst>
          </p:nvPr>
        </p:nvGraphicFramePr>
        <p:xfrm>
          <a:off x="203542" y="788733"/>
          <a:ext cx="8712968" cy="32251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Заголовок 1"/>
          <p:cNvSpPr txBox="1">
            <a:spLocks/>
          </p:cNvSpPr>
          <p:nvPr/>
        </p:nvSpPr>
        <p:spPr bwMode="auto">
          <a:xfrm>
            <a:off x="160257" y="3188879"/>
            <a:ext cx="8804634" cy="416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2400" b="1" dirty="0" smtClean="0">
                <a:solidFill>
                  <a:schemeClr val="tx2"/>
                </a:solidFill>
                <a:latin typeface="Calibri" pitchFamily="34" charset="0"/>
                <a:ea typeface="Tahoma" pitchFamily="34" charset="0"/>
                <a:cs typeface="Tahoma" pitchFamily="34" charset="0"/>
              </a:rPr>
              <a:t>Поступления совокупных налогов в 2023</a:t>
            </a:r>
            <a:r>
              <a:rPr lang="en-US" sz="2400" b="1" dirty="0" smtClean="0">
                <a:solidFill>
                  <a:schemeClr val="tx2"/>
                </a:solidFill>
                <a:latin typeface="Calibri" pitchFamily="34" charset="0"/>
                <a:ea typeface="Tahoma" pitchFamily="34" charset="0"/>
                <a:cs typeface="Tahoma" pitchFamily="34" charset="0"/>
              </a:rPr>
              <a:t>–</a:t>
            </a:r>
            <a:r>
              <a:rPr lang="ru-RU" sz="2400" b="1" dirty="0" smtClean="0">
                <a:solidFill>
                  <a:schemeClr val="tx2"/>
                </a:solidFill>
                <a:latin typeface="Calibri" pitchFamily="34" charset="0"/>
                <a:ea typeface="Tahoma" pitchFamily="34" charset="0"/>
                <a:cs typeface="Tahoma" pitchFamily="34" charset="0"/>
              </a:rPr>
              <a:t>2025 годах</a:t>
            </a:r>
            <a:endParaRPr lang="ru-RU" sz="2400" b="1" dirty="0">
              <a:solidFill>
                <a:schemeClr val="tx2"/>
              </a:solidFill>
              <a:latin typeface="Calibri" pitchFamily="34" charset="0"/>
              <a:ea typeface="Tahoma" pitchFamily="34" charset="0"/>
              <a:cs typeface="Tahoma" pitchFamily="34" charset="0"/>
            </a:endParaRPr>
          </a:p>
        </p:txBody>
      </p:sp>
      <p:graphicFrame>
        <p:nvGraphicFramePr>
          <p:cNvPr id="12" name="Содержимое 1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2386427762"/>
              </p:ext>
            </p:extLst>
          </p:nvPr>
        </p:nvGraphicFramePr>
        <p:xfrm>
          <a:off x="147886" y="3695700"/>
          <a:ext cx="8568952" cy="31623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6" name="TextBox 15"/>
          <p:cNvSpPr txBox="1"/>
          <p:nvPr/>
        </p:nvSpPr>
        <p:spPr>
          <a:xfrm>
            <a:off x="1692602" y="2026959"/>
            <a:ext cx="10696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i="0" u="none" strike="noStrike" kern="1200" baseline="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1 285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355673" y="1981004"/>
            <a:ext cx="12164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i="0" u="none" strike="noStrike" kern="1200" baseline="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1 375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7295167" y="2030297"/>
            <a:ext cx="9820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i="0" u="none" strike="noStrike" kern="1200" baseline="0" dirty="0" smtClean="0">
                <a:solidFill>
                  <a:srgbClr val="002060"/>
                </a:solidFill>
                <a:latin typeface="Calibri" pitchFamily="34" charset="0"/>
                <a:ea typeface="Tahoma" pitchFamily="34" charset="0"/>
                <a:cs typeface="Tahoma" pitchFamily="34" charset="0"/>
              </a:rPr>
              <a:t>1 385</a:t>
            </a: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7779095" y="313285"/>
            <a:ext cx="1175657" cy="368135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rgbClr val="274A6C"/>
                </a:solidFill>
                <a:latin typeface="Calibri" pitchFamily="34" charset="0"/>
              </a:rPr>
              <a:t>млн руб.</a:t>
            </a:r>
            <a:endParaRPr lang="ru-RU" sz="1600" dirty="0">
              <a:latin typeface="Calibri" pitchFamily="34" charset="0"/>
            </a:endParaRPr>
          </a:p>
        </p:txBody>
      </p:sp>
    </p:spTree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3755" y="154380"/>
            <a:ext cx="8704613" cy="736270"/>
          </a:xfrm>
        </p:spPr>
        <p:txBody>
          <a:bodyPr anchor="t">
            <a:no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</a:rPr>
              <a:t>Уважаемые жители Новокузнецкого городского округа!</a:t>
            </a:r>
          </a:p>
        </p:txBody>
      </p:sp>
      <p:sp>
        <p:nvSpPr>
          <p:cNvPr id="6" name="Номер слайда 10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4FAB73BC-B049-4115-A692-8D63A059BFB8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00719" y="1330654"/>
            <a:ext cx="7576460" cy="3765221"/>
          </a:xfrm>
        </p:spPr>
        <p:txBody>
          <a:bodyPr>
            <a:noAutofit/>
          </a:bodyPr>
          <a:lstStyle/>
          <a:p>
            <a:pPr marL="0" indent="447675" algn="just">
              <a:spcAft>
                <a:spcPts val="300"/>
              </a:spcAft>
              <a:buClr>
                <a:srgbClr val="FF0000"/>
              </a:buClr>
              <a:buNone/>
            </a:pPr>
            <a:r>
              <a:rPr lang="ru-RU" sz="1400" dirty="0" smtClean="0">
                <a:solidFill>
                  <a:srgbClr val="002060"/>
                </a:solidFill>
              </a:rPr>
              <a:t>«</a:t>
            </a:r>
            <a:r>
              <a:rPr lang="ru-RU" sz="1400" b="1" dirty="0" smtClean="0">
                <a:solidFill>
                  <a:srgbClr val="002060"/>
                </a:solidFill>
              </a:rPr>
              <a:t>Бюджет для граждан</a:t>
            </a:r>
            <a:r>
              <a:rPr lang="ru-RU" sz="1400" dirty="0" smtClean="0">
                <a:solidFill>
                  <a:srgbClr val="002060"/>
                </a:solidFill>
              </a:rPr>
              <a:t>» – аналитический документ, разрабатываемый в целях предоставления гражданам актуальной информации о бюджете в формате, доступном для широкого круга пользователей. Внимательное изучение бюджета дает представление о намерениях власти, ее политике, распределении ею финансовых ресурсов, которые уплачиваются в виде налогов, различных сборов и пошлин физическими и юридическими лицами для проведения значимой для общества деятельности. Благодаря анализу бюджета можно установить, как распределяются денежные средства, расходуются ли они по назначению. </a:t>
            </a:r>
          </a:p>
          <a:p>
            <a:pPr marL="0" indent="447675" algn="just">
              <a:spcAft>
                <a:spcPts val="300"/>
              </a:spcAft>
              <a:buClr>
                <a:srgbClr val="FF0000"/>
              </a:buClr>
              <a:buNone/>
            </a:pPr>
            <a:r>
              <a:rPr lang="ru-RU" sz="1400" dirty="0" smtClean="0">
                <a:solidFill>
                  <a:srgbClr val="002060"/>
                </a:solidFill>
              </a:rPr>
              <a:t>Настоящая информация в доступной форме знакомит граждан с основами бюджетного законодательства, целями, задачами и приоритетными направлениями бюджетной и налоговой политики Новокузнецкого городского округа, с основными показателями его социально-экономического развития. Кроме того, «</a:t>
            </a:r>
            <a:r>
              <a:rPr lang="ru-RU" sz="1400" b="1" dirty="0" smtClean="0">
                <a:solidFill>
                  <a:srgbClr val="002060"/>
                </a:solidFill>
              </a:rPr>
              <a:t>Бюджет для граждан</a:t>
            </a:r>
            <a:r>
              <a:rPr lang="ru-RU" sz="1400" dirty="0" smtClean="0">
                <a:solidFill>
                  <a:srgbClr val="002060"/>
                </a:solidFill>
              </a:rPr>
              <a:t>» познакомит Вас с положениями основного финансового документа – бюджета Новокузнецкого городского округа на 2023 год и плановый период 2024 и 2025 годов.</a:t>
            </a:r>
          </a:p>
          <a:p>
            <a:pPr marL="0" indent="447675" algn="just">
              <a:spcAft>
                <a:spcPts val="300"/>
              </a:spcAft>
              <a:buClr>
                <a:srgbClr val="FF0000"/>
              </a:buClr>
              <a:buNone/>
            </a:pPr>
            <a:r>
              <a:rPr lang="ru-RU" sz="1400" dirty="0" smtClean="0">
                <a:solidFill>
                  <a:srgbClr val="002060"/>
                </a:solidFill>
              </a:rPr>
              <a:t>«</a:t>
            </a:r>
            <a:r>
              <a:rPr lang="ru-RU" sz="1400" b="1" dirty="0" smtClean="0">
                <a:solidFill>
                  <a:srgbClr val="002060"/>
                </a:solidFill>
              </a:rPr>
              <a:t>Бюджет для граждан</a:t>
            </a:r>
            <a:r>
              <a:rPr lang="ru-RU" sz="1400" dirty="0" smtClean="0">
                <a:solidFill>
                  <a:srgbClr val="002060"/>
                </a:solidFill>
              </a:rPr>
              <a:t>» нацелен на получение обратной связи от граждан, которым интересны современные проблемы муниципальных финансов в Новокузнецком городском округе.</a:t>
            </a:r>
          </a:p>
        </p:txBody>
      </p:sp>
      <p:pic>
        <p:nvPicPr>
          <p:cNvPr id="8" name="Рисунок 7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94922" y="4794637"/>
            <a:ext cx="1017767" cy="15743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64386" y="218904"/>
            <a:ext cx="7543279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b="1" dirty="0" smtClean="0">
                <a:solidFill>
                  <a:schemeClr val="tx2"/>
                </a:solidFill>
                <a:latin typeface="Calibri" pitchFamily="34" charset="0"/>
                <a:ea typeface="Tahoma" pitchFamily="34" charset="0"/>
                <a:cs typeface="Tahoma" pitchFamily="34" charset="0"/>
              </a:rPr>
              <a:t>Структура  неналоговых доходов бюджета</a:t>
            </a:r>
          </a:p>
        </p:txBody>
      </p:sp>
      <p:graphicFrame>
        <p:nvGraphicFramePr>
          <p:cNvPr id="12" name="Диаграмма 11"/>
          <p:cNvGraphicFramePr/>
          <p:nvPr/>
        </p:nvGraphicFramePr>
        <p:xfrm>
          <a:off x="5857875" y="1219013"/>
          <a:ext cx="3171825" cy="37149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5" name="Таблица 14"/>
          <p:cNvGraphicFramePr>
            <a:graphicFrameLocks noGrp="1"/>
          </p:cNvGraphicFramePr>
          <p:nvPr/>
        </p:nvGraphicFramePr>
        <p:xfrm>
          <a:off x="181278" y="820132"/>
          <a:ext cx="5587926" cy="5637228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2601615"/>
                <a:gridCol w="1016109"/>
                <a:gridCol w="1008668"/>
                <a:gridCol w="961534"/>
              </a:tblGrid>
              <a:tr h="536306"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kern="1200" dirty="0" smtClean="0"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Доходы</a:t>
                      </a:r>
                      <a:endParaRPr lang="ru-RU" sz="1800" kern="1200" dirty="0">
                        <a:solidFill>
                          <a:schemeClr val="tx1"/>
                        </a:solidFill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7559" marR="7559" marT="10080" marB="0"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kern="1200" dirty="0" smtClean="0"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2023г</a:t>
                      </a:r>
                      <a:endParaRPr lang="ru-RU" sz="1800" kern="1200" dirty="0">
                        <a:solidFill>
                          <a:schemeClr val="tx1"/>
                        </a:solidFill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7559" marR="7559" marT="10080" marB="0"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kern="1200" dirty="0" smtClean="0"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2024г</a:t>
                      </a:r>
                      <a:endParaRPr lang="ru-RU" sz="1800" kern="1200" dirty="0">
                        <a:solidFill>
                          <a:schemeClr val="tx1"/>
                        </a:solidFill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7559" marR="7559" marT="10080" marB="0"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kern="1200" dirty="0" smtClean="0"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2025г</a:t>
                      </a:r>
                      <a:endParaRPr lang="ru-RU" sz="1800" kern="1200" dirty="0">
                        <a:solidFill>
                          <a:schemeClr val="tx1"/>
                        </a:solidFill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7559" marR="7559" marT="10080" marB="0"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</a:tr>
              <a:tr h="477211">
                <a:tc>
                  <a:txBody>
                    <a:bodyPr/>
                    <a:lstStyle/>
                    <a:p>
                      <a:pPr marL="72000" indent="0" algn="l" fontAlgn="b"/>
                      <a:r>
                        <a:rPr lang="ru-RU" sz="1800" kern="1200" dirty="0" smtClean="0"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Всего неналоговые</a:t>
                      </a:r>
                      <a:endParaRPr lang="ru-RU" sz="1800" kern="1200" dirty="0">
                        <a:solidFill>
                          <a:schemeClr val="tx1"/>
                        </a:solidFill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7559" marR="7559" marT="1008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kern="1200" dirty="0" smtClean="0"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1 396</a:t>
                      </a:r>
                      <a:endParaRPr lang="ru-RU" sz="1800" kern="1200" dirty="0" smtClean="0">
                        <a:solidFill>
                          <a:schemeClr val="tx1"/>
                        </a:solidFill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1 442</a:t>
                      </a:r>
                    </a:p>
                  </a:txBody>
                  <a:tcPr marL="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1 491</a:t>
                      </a:r>
                    </a:p>
                  </a:txBody>
                  <a:tcPr marL="0" marR="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804713">
                <a:tc>
                  <a:txBody>
                    <a:bodyPr/>
                    <a:lstStyle/>
                    <a:p>
                      <a:pPr marL="72000" indent="0" algn="l" fontAlgn="b"/>
                      <a:r>
                        <a:rPr lang="ru-RU" sz="1800" kern="1200" dirty="0" smtClean="0"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Арендная </a:t>
                      </a:r>
                      <a:r>
                        <a:rPr lang="ru-RU" sz="1800" kern="1200" dirty="0"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плата за землю</a:t>
                      </a:r>
                      <a:endParaRPr lang="ru-RU" sz="1800" kern="1200" dirty="0">
                        <a:solidFill>
                          <a:schemeClr val="tx1"/>
                        </a:solidFill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7559" marR="7559" marT="10080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022482" rtl="0" eaLnBrk="1" fontAlgn="b" latinLnBrk="0" hangingPunct="1"/>
                      <a:r>
                        <a:rPr lang="ru-RU" sz="1800" kern="1200" dirty="0" smtClean="0"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339</a:t>
                      </a:r>
                      <a:endParaRPr lang="ru-RU" sz="1800" kern="1200" dirty="0" smtClean="0">
                        <a:solidFill>
                          <a:schemeClr val="tx1"/>
                        </a:solidFill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022482" rtl="0" eaLnBrk="1" fontAlgn="b" latinLnBrk="0" hangingPunct="1"/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353</a:t>
                      </a:r>
                    </a:p>
                  </a:txBody>
                  <a:tcPr marL="0" marR="0" marT="0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022482" rtl="0" eaLnBrk="1" fontAlgn="b" latinLnBrk="0" hangingPunct="1"/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367</a:t>
                      </a:r>
                    </a:p>
                  </a:txBody>
                  <a:tcPr marL="0" marR="0" marT="0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450452">
                <a:tc>
                  <a:txBody>
                    <a:bodyPr/>
                    <a:lstStyle/>
                    <a:p>
                      <a:pPr marL="72000" marR="0" indent="0" algn="l" defTabSz="6858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0" algn="l"/>
                        </a:tabLst>
                        <a:defRPr/>
                      </a:pPr>
                      <a:r>
                        <a:rPr lang="ru-RU" sz="1800" kern="1200" dirty="0" smtClean="0"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Аренда имущества</a:t>
                      </a:r>
                      <a:endParaRPr lang="ru-RU" sz="1800" kern="1200" dirty="0" smtClean="0">
                        <a:solidFill>
                          <a:schemeClr val="tx1"/>
                        </a:solidFill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7559" marR="7559" marT="1008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022482" rtl="0" eaLnBrk="1" fontAlgn="b" latinLnBrk="0" hangingPunct="1"/>
                      <a:r>
                        <a:rPr lang="ru-RU" sz="1800" kern="1200" dirty="0" smtClean="0"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50</a:t>
                      </a:r>
                      <a:endParaRPr lang="ru-RU" sz="1800" kern="1200" dirty="0" smtClean="0">
                        <a:solidFill>
                          <a:schemeClr val="tx1"/>
                        </a:solidFill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7559" marR="7559" marT="1008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022482" rtl="0" eaLnBrk="1" fontAlgn="b" latinLnBrk="0" hangingPunct="1"/>
                      <a:r>
                        <a:rPr lang="ru-RU" sz="1800" kern="1200" dirty="0" smtClean="0"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50</a:t>
                      </a:r>
                      <a:endParaRPr lang="ru-RU" sz="1800" kern="1200" dirty="0">
                        <a:solidFill>
                          <a:schemeClr val="tx1"/>
                        </a:solidFill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7559" marR="7559" marT="1008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022482" rtl="0" eaLnBrk="1" fontAlgn="b" latinLnBrk="0" hangingPunct="1"/>
                      <a:r>
                        <a:rPr lang="ru-RU" sz="1800" kern="1200" dirty="0" smtClean="0"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50</a:t>
                      </a:r>
                      <a:endParaRPr lang="ru-RU" sz="1800" kern="1200" dirty="0">
                        <a:solidFill>
                          <a:schemeClr val="tx1"/>
                        </a:solidFill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7559" marR="7559" marT="1008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1064400">
                <a:tc>
                  <a:txBody>
                    <a:bodyPr/>
                    <a:lstStyle/>
                    <a:p>
                      <a:pPr marL="72000" marR="0" indent="0" algn="l" defTabSz="6858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1200" dirty="0" smtClean="0"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Платежи при пользовании природными ресурсами</a:t>
                      </a:r>
                      <a:endParaRPr lang="ru-RU" sz="1800" kern="1200" dirty="0" smtClean="0">
                        <a:solidFill>
                          <a:schemeClr val="tx1"/>
                        </a:solidFill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7559" marR="7559" marT="10080" marB="0" anchor="ctr">
                    <a:solidFill>
                      <a:srgbClr val="C0E39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022482" rtl="0" eaLnBrk="1" fontAlgn="b" latinLnBrk="0" hangingPunct="1"/>
                      <a:r>
                        <a:rPr lang="ru-RU" sz="1800" kern="1200" dirty="0" smtClean="0"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99</a:t>
                      </a:r>
                      <a:endParaRPr lang="ru-RU" sz="1800" kern="1200" dirty="0" smtClean="0">
                        <a:solidFill>
                          <a:schemeClr val="tx1"/>
                        </a:solidFill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 anchor="ctr">
                    <a:solidFill>
                      <a:srgbClr val="C0E39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022482" rtl="0" eaLnBrk="1" fontAlgn="b" latinLnBrk="0" hangingPunct="1"/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99</a:t>
                      </a:r>
                    </a:p>
                  </a:txBody>
                  <a:tcPr marL="0" marR="0" marT="0" marB="0" anchor="ctr">
                    <a:solidFill>
                      <a:srgbClr val="C0E39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022482" rtl="0" eaLnBrk="1" fontAlgn="b" latinLnBrk="0" hangingPunct="1"/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99</a:t>
                      </a:r>
                    </a:p>
                  </a:txBody>
                  <a:tcPr marL="0" marR="0" marT="0" marB="0" anchor="ctr">
                    <a:solidFill>
                      <a:srgbClr val="C0E399"/>
                    </a:solidFill>
                  </a:tcPr>
                </a:tc>
              </a:tr>
              <a:tr h="889643">
                <a:tc>
                  <a:txBody>
                    <a:bodyPr/>
                    <a:lstStyle/>
                    <a:p>
                      <a:pPr marL="72000" marR="0" indent="0" algn="l" defTabSz="6858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1200" dirty="0" smtClean="0"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Платные услуги и компенсация затрат</a:t>
                      </a:r>
                      <a:endParaRPr lang="ru-RU" sz="1800" kern="1200" dirty="0" smtClean="0">
                        <a:solidFill>
                          <a:schemeClr val="tx1"/>
                        </a:solidFill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7559" marR="7559" marT="10080" marB="0" anchor="ctr">
                    <a:solidFill>
                      <a:srgbClr val="FCC4F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022482" rtl="0" eaLnBrk="1" fontAlgn="b" latinLnBrk="0" hangingPunct="1"/>
                      <a:r>
                        <a:rPr lang="ru-RU" sz="1800" kern="1200" dirty="0" smtClean="0"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804</a:t>
                      </a:r>
                      <a:endParaRPr lang="ru-RU" sz="1800" kern="1200" dirty="0" smtClean="0">
                        <a:solidFill>
                          <a:schemeClr val="tx1"/>
                        </a:solidFill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 anchor="ctr">
                    <a:solidFill>
                      <a:srgbClr val="FCC4F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022482" rtl="0" eaLnBrk="1" fontAlgn="b" latinLnBrk="0" hangingPunct="1"/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835</a:t>
                      </a:r>
                    </a:p>
                  </a:txBody>
                  <a:tcPr marL="0" marR="0" marT="0" marB="0" anchor="ctr">
                    <a:solidFill>
                      <a:srgbClr val="FCC4F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022482" rtl="0" eaLnBrk="1" fontAlgn="b" latinLnBrk="0" hangingPunct="1"/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867</a:t>
                      </a:r>
                    </a:p>
                  </a:txBody>
                  <a:tcPr marL="0" marR="0" marT="0" marB="0" anchor="ctr">
                    <a:solidFill>
                      <a:srgbClr val="FCC4F1"/>
                    </a:solidFill>
                  </a:tcPr>
                </a:tc>
              </a:tr>
              <a:tr h="408316">
                <a:tc>
                  <a:txBody>
                    <a:bodyPr/>
                    <a:lstStyle/>
                    <a:p>
                      <a:pPr marL="72000" indent="0" algn="l" fontAlgn="b"/>
                      <a:r>
                        <a:rPr lang="ru-RU" sz="1800" kern="1200" dirty="0" smtClean="0"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Продажа имущества</a:t>
                      </a:r>
                      <a:endParaRPr lang="ru-RU" sz="1800" kern="1200" dirty="0">
                        <a:solidFill>
                          <a:schemeClr val="tx1"/>
                        </a:solidFill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7559" marR="7559" marT="10080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kern="1200" dirty="0" smtClean="0"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10</a:t>
                      </a:r>
                      <a:endParaRPr lang="ru-RU" sz="1800" kern="1200" dirty="0" smtClean="0">
                        <a:solidFill>
                          <a:schemeClr val="tx1"/>
                        </a:solidFill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kern="1200" dirty="0" smtClean="0"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10</a:t>
                      </a:r>
                      <a:endParaRPr lang="ru-RU" sz="1800" kern="1200" dirty="0" smtClean="0">
                        <a:solidFill>
                          <a:schemeClr val="tx1"/>
                        </a:solidFill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kern="1200" dirty="0" smtClean="0"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10</a:t>
                      </a:r>
                      <a:endParaRPr lang="ru-RU" sz="1800" kern="1200" dirty="0" smtClean="0">
                        <a:solidFill>
                          <a:schemeClr val="tx1"/>
                        </a:solidFill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461714">
                <a:tc>
                  <a:txBody>
                    <a:bodyPr/>
                    <a:lstStyle/>
                    <a:p>
                      <a:pPr marL="72000" indent="0" algn="l" rtl="0" fontAlgn="b">
                        <a:tabLst>
                          <a:tab pos="0" algn="l"/>
                        </a:tabLst>
                      </a:pPr>
                      <a:r>
                        <a:rPr lang="ru-RU" sz="1800" kern="1200" dirty="0" smtClean="0"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Штрафы, санкции</a:t>
                      </a:r>
                      <a:endParaRPr lang="ru-RU" sz="1800" kern="1200" dirty="0">
                        <a:solidFill>
                          <a:schemeClr val="tx1"/>
                        </a:solidFill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7559" marR="7559" marT="10080" marB="0" anchor="ctr"/>
                </a:tc>
                <a:tc>
                  <a:txBody>
                    <a:bodyPr/>
                    <a:lstStyle/>
                    <a:p>
                      <a:pPr marL="0" algn="ctr" defTabSz="1022482" rtl="0" eaLnBrk="1" fontAlgn="b" latinLnBrk="0" hangingPunct="1"/>
                      <a:r>
                        <a:rPr lang="ru-RU" sz="1800" kern="1200" dirty="0" smtClean="0"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24</a:t>
                      </a:r>
                      <a:endParaRPr lang="ru-RU" sz="1800" kern="1200" dirty="0" smtClean="0">
                        <a:solidFill>
                          <a:schemeClr val="tx1"/>
                        </a:solidFill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1022482" rtl="0" eaLnBrk="1" fontAlgn="b" latinLnBrk="0" hangingPunct="1"/>
                      <a:r>
                        <a:rPr lang="ru-RU" sz="1800" kern="1200" dirty="0" smtClean="0"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24</a:t>
                      </a:r>
                      <a:endParaRPr lang="ru-RU" sz="1800" kern="1200" dirty="0" smtClean="0">
                        <a:solidFill>
                          <a:schemeClr val="tx1"/>
                        </a:solidFill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1022482" rtl="0" eaLnBrk="1" fontAlgn="b" latinLnBrk="0" hangingPunct="1"/>
                      <a:r>
                        <a:rPr lang="ru-RU" sz="1800" kern="1200" dirty="0" smtClean="0"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24</a:t>
                      </a:r>
                      <a:endParaRPr lang="ru-RU" sz="1800" kern="1200" dirty="0" smtClean="0">
                        <a:solidFill>
                          <a:schemeClr val="tx1"/>
                        </a:solidFill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0" marR="0" marT="0" marB="0" anchor="ctr"/>
                </a:tc>
              </a:tr>
              <a:tr h="544473">
                <a:tc>
                  <a:txBody>
                    <a:bodyPr/>
                    <a:lstStyle/>
                    <a:p>
                      <a:pPr marL="72000" indent="0" algn="l" defTabSz="1022482" rtl="0" eaLnBrk="1" fontAlgn="b" latinLnBrk="0" hangingPunct="1"/>
                      <a:r>
                        <a:rPr lang="ru-RU" sz="1800" kern="1200" dirty="0" smtClean="0"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Прочие </a:t>
                      </a:r>
                      <a:endParaRPr lang="ru-RU" sz="1800" kern="1200" dirty="0">
                        <a:solidFill>
                          <a:schemeClr val="tx1"/>
                        </a:solidFill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7559" marR="7559" marT="10080" marB="0"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022482" rtl="0" eaLnBrk="1" fontAlgn="b" latinLnBrk="0" hangingPunct="1"/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70</a:t>
                      </a:r>
                    </a:p>
                  </a:txBody>
                  <a:tcPr marL="0" marR="0" marT="0" marB="0"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022482" rtl="0" eaLnBrk="1" fontAlgn="b" latinLnBrk="0" hangingPunct="1"/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71</a:t>
                      </a:r>
                    </a:p>
                  </a:txBody>
                  <a:tcPr marL="0" marR="0" marT="0" marB="0"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022482" rtl="0" eaLnBrk="1" fontAlgn="b" latinLnBrk="0" hangingPunct="1"/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74</a:t>
                      </a:r>
                    </a:p>
                  </a:txBody>
                  <a:tcPr marL="0" marR="0" marT="0" marB="0"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7010400" y="6416957"/>
            <a:ext cx="2133601" cy="365125"/>
          </a:xfrm>
        </p:spPr>
        <p:txBody>
          <a:bodyPr/>
          <a:lstStyle/>
          <a:p>
            <a:fld id="{675AFB51-144D-447B-AA3C-70B42F49F345}" type="slidenum">
              <a:rPr lang="ru-RU" smtClean="0"/>
              <a:pPr/>
              <a:t>20</a:t>
            </a:fld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6542202" y="4760536"/>
            <a:ext cx="19513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Calibri" pitchFamily="34" charset="0"/>
                <a:ea typeface="Tahoma" pitchFamily="34" charset="0"/>
                <a:cs typeface="Tahoma" pitchFamily="34" charset="0"/>
              </a:rPr>
              <a:t>2023 год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7856734" y="313284"/>
            <a:ext cx="1175657" cy="368135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rgbClr val="274A6C"/>
                </a:solidFill>
                <a:latin typeface="Calibri" pitchFamily="34" charset="0"/>
              </a:rPr>
              <a:t>млн руб.</a:t>
            </a:r>
            <a:endParaRPr lang="ru-RU" sz="1600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24827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16632"/>
            <a:ext cx="8640960" cy="908720"/>
          </a:xfrm>
        </p:spPr>
        <p:txBody>
          <a:bodyPr anchor="t">
            <a:noAutofit/>
          </a:bodyPr>
          <a:lstStyle/>
          <a:p>
            <a:pPr>
              <a:defRPr/>
            </a:pPr>
            <a:r>
              <a:rPr lang="ru-RU" sz="2000" b="1" dirty="0" smtClean="0">
                <a:solidFill>
                  <a:schemeClr val="tx2"/>
                </a:solidFill>
                <a:ea typeface="Tahoma" pitchFamily="34" charset="0"/>
                <a:cs typeface="Tahoma" pitchFamily="34" charset="0"/>
              </a:rPr>
              <a:t>Поступления арендной платы за землю, платежей при пользовании природными ресурсами в 2023</a:t>
            </a:r>
            <a:r>
              <a:rPr lang="en-US" sz="2000" b="1" dirty="0" smtClean="0">
                <a:solidFill>
                  <a:schemeClr val="tx2"/>
                </a:solidFill>
                <a:ea typeface="Tahoma" pitchFamily="34" charset="0"/>
                <a:cs typeface="Tahoma" pitchFamily="34" charset="0"/>
              </a:rPr>
              <a:t>–</a:t>
            </a:r>
            <a:r>
              <a:rPr lang="ru-RU" sz="2000" b="1" dirty="0" smtClean="0">
                <a:solidFill>
                  <a:schemeClr val="tx2"/>
                </a:solidFill>
                <a:ea typeface="Tahoma" pitchFamily="34" charset="0"/>
                <a:cs typeface="Tahoma" pitchFamily="34" charset="0"/>
              </a:rPr>
              <a:t>2025 годах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5551633-07FA-4A45-8A6F-1F2F60E6661A}" type="slidenum">
              <a:rPr lang="ru-RU"/>
              <a:pPr>
                <a:defRPr/>
              </a:pPr>
              <a:t>21</a:t>
            </a:fld>
            <a:endParaRPr lang="ru-RU" dirty="0"/>
          </a:p>
        </p:txBody>
      </p:sp>
      <p:graphicFrame>
        <p:nvGraphicFramePr>
          <p:cNvPr id="13" name="Содержимое 1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2386427762"/>
              </p:ext>
            </p:extLst>
          </p:nvPr>
        </p:nvGraphicFramePr>
        <p:xfrm>
          <a:off x="203542" y="788733"/>
          <a:ext cx="8712968" cy="30856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Заголовок 1"/>
          <p:cNvSpPr txBox="1">
            <a:spLocks/>
          </p:cNvSpPr>
          <p:nvPr/>
        </p:nvSpPr>
        <p:spPr bwMode="auto">
          <a:xfrm>
            <a:off x="160257" y="3188879"/>
            <a:ext cx="8804634" cy="416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b="1" dirty="0" smtClean="0">
                <a:solidFill>
                  <a:schemeClr val="tx2"/>
                </a:solidFill>
                <a:latin typeface="Calibri" pitchFamily="34" charset="0"/>
                <a:ea typeface="Tahoma" pitchFamily="34" charset="0"/>
                <a:cs typeface="Tahoma" pitchFamily="34" charset="0"/>
              </a:rPr>
              <a:t>Поступления платных услуг и компенсации затрат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2000" b="1" dirty="0" smtClean="0">
                <a:solidFill>
                  <a:schemeClr val="tx2"/>
                </a:solidFill>
                <a:latin typeface="Calibri" pitchFamily="34" charset="0"/>
                <a:ea typeface="Tahoma" pitchFamily="34" charset="0"/>
                <a:cs typeface="Tahoma" pitchFamily="34" charset="0"/>
              </a:rPr>
              <a:t>в 2023</a:t>
            </a:r>
            <a:r>
              <a:rPr lang="en-US" sz="2000" b="1" dirty="0" smtClean="0">
                <a:solidFill>
                  <a:schemeClr val="tx2"/>
                </a:solidFill>
                <a:latin typeface="Calibri" pitchFamily="34" charset="0"/>
                <a:ea typeface="Tahoma" pitchFamily="34" charset="0"/>
                <a:cs typeface="Tahoma" pitchFamily="34" charset="0"/>
              </a:rPr>
              <a:t>–</a:t>
            </a:r>
            <a:r>
              <a:rPr lang="ru-RU" sz="2000" b="1" dirty="0" smtClean="0">
                <a:solidFill>
                  <a:schemeClr val="tx2"/>
                </a:solidFill>
                <a:latin typeface="Calibri" pitchFamily="34" charset="0"/>
                <a:ea typeface="Tahoma" pitchFamily="34" charset="0"/>
                <a:cs typeface="Tahoma" pitchFamily="34" charset="0"/>
              </a:rPr>
              <a:t>2025 годах</a:t>
            </a:r>
          </a:p>
        </p:txBody>
      </p:sp>
      <p:graphicFrame>
        <p:nvGraphicFramePr>
          <p:cNvPr id="12" name="Содержимое 1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2386427762"/>
              </p:ext>
            </p:extLst>
          </p:nvPr>
        </p:nvGraphicFramePr>
        <p:xfrm>
          <a:off x="166740" y="3949831"/>
          <a:ext cx="8558160" cy="27714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8" name="Прямоугольник 17"/>
          <p:cNvSpPr/>
          <p:nvPr/>
        </p:nvSpPr>
        <p:spPr>
          <a:xfrm>
            <a:off x="3830974" y="941149"/>
            <a:ext cx="68961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353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6587627" y="922591"/>
            <a:ext cx="68961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367</a:t>
            </a:r>
          </a:p>
        </p:txBody>
      </p:sp>
      <p:graphicFrame>
        <p:nvGraphicFramePr>
          <p:cNvPr id="22" name="Диаграмма 21"/>
          <p:cNvGraphicFramePr/>
          <p:nvPr/>
        </p:nvGraphicFramePr>
        <p:xfrm>
          <a:off x="1752600" y="3971925"/>
          <a:ext cx="923925" cy="9966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4" name="Скругленный прямоугольник 13"/>
          <p:cNvSpPr/>
          <p:nvPr/>
        </p:nvSpPr>
        <p:spPr>
          <a:xfrm>
            <a:off x="7822227" y="468560"/>
            <a:ext cx="1175657" cy="368135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rgbClr val="274A6C"/>
                </a:solidFill>
                <a:latin typeface="Calibri" pitchFamily="34" charset="0"/>
              </a:rPr>
              <a:t>млн руб.</a:t>
            </a:r>
            <a:endParaRPr lang="ru-RU" sz="1600" dirty="0">
              <a:latin typeface="Calibri" pitchFamily="34" charset="0"/>
            </a:endParaRPr>
          </a:p>
        </p:txBody>
      </p:sp>
    </p:spTree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80716" y="122550"/>
            <a:ext cx="735499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tx2"/>
                </a:solidFill>
                <a:latin typeface="Calibri" pitchFamily="34" charset="0"/>
                <a:ea typeface="Tahoma" pitchFamily="34" charset="0"/>
                <a:cs typeface="Tahoma" pitchFamily="34" charset="0"/>
              </a:rPr>
              <a:t>Структура</a:t>
            </a:r>
            <a:r>
              <a:rPr lang="ru-RU" sz="2400" dirty="0" smtClean="0">
                <a:solidFill>
                  <a:schemeClr val="tx2"/>
                </a:solidFill>
                <a:latin typeface="Calibri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ru-RU" sz="2400" b="1" dirty="0" smtClean="0">
                <a:solidFill>
                  <a:schemeClr val="tx2"/>
                </a:solidFill>
                <a:latin typeface="Calibri" pitchFamily="34" charset="0"/>
                <a:ea typeface="Tahoma" pitchFamily="34" charset="0"/>
                <a:cs typeface="Tahoma" pitchFamily="34" charset="0"/>
              </a:rPr>
              <a:t>безвозмездных поступлений бюджета на 2023 год и на плановый период</a:t>
            </a:r>
          </a:p>
        </p:txBody>
      </p:sp>
      <p:graphicFrame>
        <p:nvGraphicFramePr>
          <p:cNvPr id="15" name="Таблица 14"/>
          <p:cNvGraphicFramePr>
            <a:graphicFrameLocks noGrp="1"/>
          </p:cNvGraphicFramePr>
          <p:nvPr/>
        </p:nvGraphicFramePr>
        <p:xfrm>
          <a:off x="171754" y="1168922"/>
          <a:ext cx="8793136" cy="3271104"/>
        </p:xfrm>
        <a:graphic>
          <a:graphicData uri="http://schemas.openxmlformats.org/drawingml/2006/table">
            <a:tbl>
              <a:tblPr firstRow="1" bandRow="1">
                <a:tableStyleId>{69012ECD-51FC-41F1-AA8D-1B2483CD663E}</a:tableStyleId>
              </a:tblPr>
              <a:tblGrid>
                <a:gridCol w="2816102"/>
                <a:gridCol w="1954030"/>
                <a:gridCol w="2068973"/>
                <a:gridCol w="1954031"/>
              </a:tblGrid>
              <a:tr h="505089">
                <a:tc>
                  <a:txBody>
                    <a:bodyPr/>
                    <a:lstStyle/>
                    <a:p>
                      <a:pPr algn="ctr"/>
                      <a:r>
                        <a:rPr lang="ru-RU" sz="2200" dirty="0" smtClean="0"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Доходы</a:t>
                      </a:r>
                      <a:endParaRPr lang="ru-RU" sz="2200" dirty="0">
                        <a:solidFill>
                          <a:schemeClr val="tx1"/>
                        </a:solidFill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72567" marR="72567" marT="48386" marB="48386"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200" dirty="0" smtClean="0"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2023 год</a:t>
                      </a:r>
                      <a:endParaRPr lang="ru-RU" sz="2200" dirty="0">
                        <a:solidFill>
                          <a:schemeClr val="tx1"/>
                        </a:solidFill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72567" marR="72567" marT="48386" marB="48386"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200" dirty="0" smtClean="0"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2024 год</a:t>
                      </a:r>
                      <a:endParaRPr lang="ru-RU" sz="2200" dirty="0">
                        <a:solidFill>
                          <a:schemeClr val="tx1"/>
                        </a:solidFill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72567" marR="72567" marT="48386" marB="48386"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200" dirty="0" smtClean="0"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2025 год</a:t>
                      </a:r>
                      <a:endParaRPr lang="ru-RU" sz="2200" dirty="0">
                        <a:solidFill>
                          <a:schemeClr val="tx1"/>
                        </a:solidFill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72567" marR="72567" marT="48386" marB="48386"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</a:tr>
              <a:tr h="442221">
                <a:tc>
                  <a:txBody>
                    <a:bodyPr/>
                    <a:lstStyle/>
                    <a:p>
                      <a:r>
                        <a:rPr lang="ru-RU" sz="2200" b="0" dirty="0" smtClean="0"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Всего, в т.ч.</a:t>
                      </a:r>
                      <a:endParaRPr lang="ru-RU" sz="2200" b="0" dirty="0"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72567" marR="72567" marT="48386" marB="48386" anchor="ctr"/>
                </a:tc>
                <a:tc>
                  <a:txBody>
                    <a:bodyPr/>
                    <a:lstStyle/>
                    <a:p>
                      <a:pPr marL="0" algn="ctr" defTabSz="1022482" rtl="0" eaLnBrk="1" fontAlgn="b" latinLnBrk="0" hangingPunct="1"/>
                      <a:r>
                        <a:rPr lang="ru-RU" sz="2200" b="0" kern="120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21 618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1022482" rtl="0" eaLnBrk="1" fontAlgn="b" latinLnBrk="0" hangingPunct="1"/>
                      <a:r>
                        <a:rPr lang="ru-RU" sz="2200" b="0" kern="120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15 249 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1022482" rtl="0" eaLnBrk="1" fontAlgn="b" latinLnBrk="0" hangingPunct="1"/>
                      <a:r>
                        <a:rPr lang="ru-RU" sz="2200" b="0" kern="120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12 751</a:t>
                      </a:r>
                    </a:p>
                  </a:txBody>
                  <a:tcPr marL="0" marR="0" marT="0" marB="0" anchor="ctr"/>
                </a:tc>
              </a:tr>
              <a:tr h="40849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22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Дотации </a:t>
                      </a:r>
                    </a:p>
                  </a:txBody>
                  <a:tcPr marL="68032" marR="7559" marT="10080" marB="0" anchor="ctr">
                    <a:solidFill>
                      <a:srgbClr val="FCC4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200" b="0" kern="120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2 264</a:t>
                      </a:r>
                    </a:p>
                  </a:txBody>
                  <a:tcPr marL="0" marR="0" marT="0" marB="0" anchor="ctr">
                    <a:solidFill>
                      <a:srgbClr val="FCC4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200" b="0" kern="120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715</a:t>
                      </a:r>
                    </a:p>
                  </a:txBody>
                  <a:tcPr marL="0" marR="0" marT="0" marB="0" anchor="ctr">
                    <a:solidFill>
                      <a:srgbClr val="FCC4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200" b="0" kern="120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0</a:t>
                      </a:r>
                    </a:p>
                  </a:txBody>
                  <a:tcPr marL="0" marR="0" marT="0" marB="0" anchor="ctr">
                    <a:solidFill>
                      <a:srgbClr val="FCC4F1"/>
                    </a:solidFill>
                  </a:tcPr>
                </a:tc>
              </a:tr>
              <a:tr h="40849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22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Субсидии </a:t>
                      </a:r>
                    </a:p>
                  </a:txBody>
                  <a:tcPr marL="68032" marR="7559" marT="1008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200" b="0" kern="120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5 563</a:t>
                      </a:r>
                    </a:p>
                  </a:txBody>
                  <a:tcPr marL="0" marR="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200" b="0" kern="120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3 132</a:t>
                      </a:r>
                    </a:p>
                  </a:txBody>
                  <a:tcPr marL="0" marR="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200" b="0" kern="120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1 360</a:t>
                      </a:r>
                    </a:p>
                  </a:txBody>
                  <a:tcPr marL="0" marR="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40849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22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Субвенции </a:t>
                      </a:r>
                    </a:p>
                  </a:txBody>
                  <a:tcPr marL="68032" marR="7559" marT="1008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200" b="0" kern="120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11 119</a:t>
                      </a:r>
                    </a:p>
                  </a:txBody>
                  <a:tcPr marL="0" marR="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200" b="0" kern="120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11 082</a:t>
                      </a:r>
                    </a:p>
                  </a:txBody>
                  <a:tcPr marL="0" marR="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200" b="0" kern="120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11 071</a:t>
                      </a:r>
                    </a:p>
                  </a:txBody>
                  <a:tcPr marL="0" marR="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40849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22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Иные </a:t>
                      </a:r>
                      <a:r>
                        <a:rPr lang="ru-RU" sz="2200" b="0" i="0" u="none" strike="noStrike" dirty="0" err="1">
                          <a:solidFill>
                            <a:schemeClr val="tx1"/>
                          </a:solidFill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мбт</a:t>
                      </a:r>
                      <a:r>
                        <a:rPr lang="ru-RU" sz="22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</a:p>
                  </a:txBody>
                  <a:tcPr marL="68032" marR="7559" marT="1008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200" b="0" kern="120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2 629</a:t>
                      </a:r>
                    </a:p>
                  </a:txBody>
                  <a:tcPr marL="0" marR="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200" b="0" kern="120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277</a:t>
                      </a:r>
                    </a:p>
                  </a:txBody>
                  <a:tcPr marL="0" marR="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200" b="0" kern="120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277 </a:t>
                      </a:r>
                    </a:p>
                  </a:txBody>
                  <a:tcPr marL="0" marR="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68982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22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Прочие </a:t>
                      </a:r>
                      <a:r>
                        <a:rPr lang="ru-RU" sz="2200" b="0" i="0" u="none" strike="noStrike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безвозмездные</a:t>
                      </a:r>
                      <a:endParaRPr lang="ru-RU" sz="2200" b="0" i="0" u="none" strike="noStrike" dirty="0">
                        <a:solidFill>
                          <a:schemeClr val="tx1"/>
                        </a:solidFill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032" marR="7559" marT="10080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200" b="0" kern="120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43</a:t>
                      </a:r>
                    </a:p>
                  </a:txBody>
                  <a:tcPr marL="0" marR="0" marT="0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200" b="0" kern="120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43</a:t>
                      </a:r>
                    </a:p>
                  </a:txBody>
                  <a:tcPr marL="0" marR="0" marT="0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200" b="0" kern="120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43</a:t>
                      </a:r>
                    </a:p>
                  </a:txBody>
                  <a:tcPr marL="0" marR="0" marT="0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7" name="Номер слайда 16"/>
          <p:cNvSpPr>
            <a:spLocks noGrp="1"/>
          </p:cNvSpPr>
          <p:nvPr>
            <p:ph type="sldNum" sz="quarter" idx="12"/>
          </p:nvPr>
        </p:nvSpPr>
        <p:spPr>
          <a:xfrm>
            <a:off x="7010400" y="6324843"/>
            <a:ext cx="2133601" cy="365125"/>
          </a:xfrm>
        </p:spPr>
        <p:txBody>
          <a:bodyPr/>
          <a:lstStyle/>
          <a:p>
            <a:fld id="{675AFB51-144D-447B-AA3C-70B42F49F345}" type="slidenum">
              <a:rPr lang="ru-RU" smtClean="0"/>
              <a:pPr/>
              <a:t>22</a:t>
            </a:fld>
            <a:endParaRPr lang="ru-RU" dirty="0"/>
          </a:p>
        </p:txBody>
      </p:sp>
      <p:graphicFrame>
        <p:nvGraphicFramePr>
          <p:cNvPr id="19" name="Схема 18"/>
          <p:cNvGraphicFramePr/>
          <p:nvPr/>
        </p:nvGraphicFramePr>
        <p:xfrm>
          <a:off x="4608537" y="5137608"/>
          <a:ext cx="4243232" cy="86513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13" name="Диаграмма 12"/>
          <p:cNvGraphicFramePr/>
          <p:nvPr/>
        </p:nvGraphicFramePr>
        <p:xfrm>
          <a:off x="171753" y="4572096"/>
          <a:ext cx="4362540" cy="213377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sp>
        <p:nvSpPr>
          <p:cNvPr id="10" name="Скругленный прямоугольник 9"/>
          <p:cNvSpPr/>
          <p:nvPr/>
        </p:nvSpPr>
        <p:spPr>
          <a:xfrm>
            <a:off x="7830854" y="252900"/>
            <a:ext cx="1175657" cy="368135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rgbClr val="274A6C"/>
                </a:solidFill>
                <a:latin typeface="Calibri" pitchFamily="34" charset="0"/>
              </a:rPr>
              <a:t>млн руб.</a:t>
            </a:r>
            <a:endParaRPr lang="ru-RU" sz="1600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24827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01CE7D-2900-40C4-877E-E8D0735265D9}" type="slidenum">
              <a:rPr lang="ru-RU"/>
              <a:pPr/>
              <a:t>23</a:t>
            </a:fld>
            <a:endParaRPr lang="ru-RU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293298" y="710076"/>
            <a:ext cx="8605041" cy="83561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1600" dirty="0" smtClean="0">
                <a:solidFill>
                  <a:srgbClr val="002060"/>
                </a:solidFill>
                <a:latin typeface="Calibri" pitchFamily="34" charset="0"/>
                <a:ea typeface="Tahoma" pitchFamily="34" charset="0"/>
                <a:cs typeface="Tahoma" pitchFamily="34" charset="0"/>
              </a:rPr>
              <a:t>Формирование расходов осуществляется в соответствии с расходными обязательствами, законодательно закрепленными за соответствующими уровнями бюджетов. </a:t>
            </a:r>
          </a:p>
          <a:p>
            <a:pPr lvl="0" algn="ctr"/>
            <a:r>
              <a:rPr lang="ru-RU" sz="1600" dirty="0" smtClean="0">
                <a:solidFill>
                  <a:srgbClr val="002060"/>
                </a:solidFill>
                <a:latin typeface="Calibri" pitchFamily="34" charset="0"/>
                <a:ea typeface="Tahoma" pitchFamily="34" charset="0"/>
                <a:cs typeface="Tahoma" pitchFamily="34" charset="0"/>
              </a:rPr>
              <a:t> </a:t>
            </a:r>
          </a:p>
          <a:p>
            <a:pPr lvl="0"/>
            <a:r>
              <a:rPr lang="ru-RU" sz="1600" dirty="0" smtClean="0">
                <a:solidFill>
                  <a:srgbClr val="002060"/>
                </a:solidFill>
                <a:latin typeface="Calibri" pitchFamily="34" charset="0"/>
                <a:ea typeface="Tahoma" pitchFamily="34" charset="0"/>
                <a:cs typeface="Tahoma" pitchFamily="34" charset="0"/>
              </a:rPr>
              <a:t>Бюджет формируется: по разделам, по ведомствам, по государственным программам.</a:t>
            </a:r>
          </a:p>
          <a:p>
            <a:r>
              <a:rPr lang="ru-RU" sz="1600" dirty="0" smtClean="0">
                <a:solidFill>
                  <a:srgbClr val="002060"/>
                </a:solidFill>
                <a:latin typeface="Calibri" pitchFamily="34" charset="0"/>
                <a:ea typeface="Tahoma" pitchFamily="34" charset="0"/>
                <a:cs typeface="Tahoma" pitchFamily="34" charset="0"/>
              </a:rPr>
              <a:t>Для этого применяется бюджетная классификация:</a:t>
            </a:r>
          </a:p>
          <a:p>
            <a:endParaRPr lang="ru-RU" sz="1600" dirty="0" smtClean="0">
              <a:solidFill>
                <a:srgbClr val="002060"/>
              </a:solidFill>
              <a:latin typeface="Calibri" pitchFamily="34" charset="0"/>
            </a:endParaRPr>
          </a:p>
          <a:p>
            <a:endParaRPr lang="ru-RU" sz="1600" dirty="0" smtClean="0">
              <a:solidFill>
                <a:srgbClr val="002060"/>
              </a:solidFill>
              <a:latin typeface="Calibri" pitchFamily="34" charset="0"/>
            </a:endParaRPr>
          </a:p>
          <a:p>
            <a:endParaRPr lang="ru-RU" sz="1600" dirty="0" smtClean="0">
              <a:solidFill>
                <a:srgbClr val="002060"/>
              </a:solidFill>
              <a:latin typeface="Calibri" pitchFamily="34" charset="0"/>
            </a:endParaRPr>
          </a:p>
          <a:p>
            <a:endParaRPr lang="ru-RU" sz="1400" dirty="0" smtClean="0">
              <a:solidFill>
                <a:srgbClr val="002060"/>
              </a:solidFill>
              <a:latin typeface="Calibri" pitchFamily="34" charset="0"/>
            </a:endParaRPr>
          </a:p>
          <a:p>
            <a:pPr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endParaRPr lang="ru-RU" sz="1400" b="1" dirty="0" smtClean="0">
              <a:solidFill>
                <a:srgbClr val="002060"/>
              </a:solidFill>
              <a:latin typeface="Calibri" pitchFamily="34" charset="0"/>
            </a:endParaRPr>
          </a:p>
          <a:p>
            <a:r>
              <a:rPr lang="ru-RU" sz="1400" b="1" dirty="0" smtClean="0">
                <a:solidFill>
                  <a:srgbClr val="002060"/>
                </a:solidFill>
                <a:latin typeface="Calibri" pitchFamily="34" charset="0"/>
                <a:ea typeface="Tahoma" pitchFamily="34" charset="0"/>
                <a:cs typeface="Tahoma" pitchFamily="34" charset="0"/>
              </a:rPr>
              <a:t>Ведомственная</a:t>
            </a:r>
            <a:r>
              <a:rPr lang="ru-RU" sz="1400" dirty="0" smtClean="0">
                <a:solidFill>
                  <a:srgbClr val="002060"/>
                </a:solidFill>
                <a:latin typeface="Calibri" pitchFamily="34" charset="0"/>
                <a:ea typeface="Tahoma" pitchFamily="34" charset="0"/>
                <a:cs typeface="Tahoma" pitchFamily="34" charset="0"/>
              </a:rPr>
              <a:t> классификация непосредственно связана со структурой управления, она отображает группировку юридических лиц, получающих бюджетные средства (комитеты, управления, администрации районов и города).</a:t>
            </a:r>
          </a:p>
          <a:p>
            <a:endParaRPr lang="ru-RU" sz="1400" dirty="0" smtClean="0">
              <a:solidFill>
                <a:srgbClr val="002060"/>
              </a:solidFill>
              <a:latin typeface="Calibri" pitchFamily="34" charset="0"/>
              <a:ea typeface="Tahoma" pitchFamily="34" charset="0"/>
              <a:cs typeface="Tahoma" pitchFamily="34" charset="0"/>
            </a:endParaRPr>
          </a:p>
          <a:p>
            <a:r>
              <a:rPr lang="ru-RU" sz="1400" b="1" dirty="0" smtClean="0">
                <a:solidFill>
                  <a:srgbClr val="002060"/>
                </a:solidFill>
                <a:latin typeface="Calibri" pitchFamily="34" charset="0"/>
                <a:ea typeface="Tahoma" pitchFamily="34" charset="0"/>
                <a:cs typeface="Tahoma" pitchFamily="34" charset="0"/>
              </a:rPr>
              <a:t>Функциональная</a:t>
            </a:r>
            <a:r>
              <a:rPr lang="ru-RU" sz="1400" dirty="0" smtClean="0">
                <a:solidFill>
                  <a:srgbClr val="002060"/>
                </a:solidFill>
                <a:latin typeface="Calibri" pitchFamily="34" charset="0"/>
                <a:ea typeface="Tahoma" pitchFamily="34" charset="0"/>
                <a:cs typeface="Tahoma" pitchFamily="34" charset="0"/>
              </a:rPr>
              <a:t> классификация отражает направление средств бюджета на выполнение основных функций государства (образование, культура, здравоохранение, социальная политика, физическая культура и т. </a:t>
            </a:r>
            <a:r>
              <a:rPr lang="ru-RU" sz="1400" dirty="0" err="1" smtClean="0">
                <a:solidFill>
                  <a:srgbClr val="002060"/>
                </a:solidFill>
                <a:latin typeface="Calibri" pitchFamily="34" charset="0"/>
                <a:ea typeface="Tahoma" pitchFamily="34" charset="0"/>
                <a:cs typeface="Tahoma" pitchFamily="34" charset="0"/>
              </a:rPr>
              <a:t>д</a:t>
            </a:r>
            <a:r>
              <a:rPr lang="ru-RU" sz="1400" dirty="0" smtClean="0">
                <a:solidFill>
                  <a:srgbClr val="002060"/>
                </a:solidFill>
                <a:latin typeface="Calibri" pitchFamily="34" charset="0"/>
                <a:ea typeface="Tahoma" pitchFamily="34" charset="0"/>
                <a:cs typeface="Tahoma" pitchFamily="34" charset="0"/>
              </a:rPr>
              <a:t>).</a:t>
            </a:r>
          </a:p>
          <a:p>
            <a:endParaRPr lang="ru-RU" sz="1400" dirty="0" smtClean="0">
              <a:solidFill>
                <a:srgbClr val="002060"/>
              </a:solidFill>
              <a:latin typeface="Calibri" pitchFamily="34" charset="0"/>
              <a:ea typeface="Tahoma" pitchFamily="34" charset="0"/>
              <a:cs typeface="Tahoma" pitchFamily="34" charset="0"/>
            </a:endParaRPr>
          </a:p>
          <a:p>
            <a:r>
              <a:rPr lang="ru-RU" sz="1400" b="1" dirty="0" smtClean="0">
                <a:solidFill>
                  <a:srgbClr val="002060"/>
                </a:solidFill>
                <a:latin typeface="Calibri" pitchFamily="34" charset="0"/>
                <a:ea typeface="Tahoma" pitchFamily="34" charset="0"/>
                <a:cs typeface="Tahoma" pitchFamily="34" charset="0"/>
              </a:rPr>
              <a:t>Муниципальная программа - </a:t>
            </a:r>
            <a:r>
              <a:rPr lang="ru-RU" sz="1400" dirty="0" smtClean="0">
                <a:solidFill>
                  <a:srgbClr val="002060"/>
                </a:solidFill>
                <a:latin typeface="Calibri" pitchFamily="34" charset="0"/>
                <a:ea typeface="Tahoma" pitchFamily="34" charset="0"/>
                <a:cs typeface="Tahoma" pitchFamily="34" charset="0"/>
              </a:rPr>
              <a:t>комплекс мероприятий, взаимоувязанных по ресурсам, исполнителям и срокам реализации, направленных на достижение социально-значимых результатов для города Новокузнецка и его жителей. </a:t>
            </a:r>
          </a:p>
          <a:p>
            <a:r>
              <a:rPr lang="ru-RU" sz="1400" dirty="0" smtClean="0">
                <a:solidFill>
                  <a:srgbClr val="002060"/>
                </a:solidFill>
                <a:latin typeface="Calibri" pitchFamily="34" charset="0"/>
                <a:ea typeface="Tahoma" pitchFamily="34" charset="0"/>
                <a:cs typeface="Tahoma" pitchFamily="34" charset="0"/>
              </a:rPr>
              <a:t>Это документ, определяющий:</a:t>
            </a:r>
            <a:endParaRPr lang="ru-RU" sz="1400" b="1" dirty="0" smtClean="0">
              <a:solidFill>
                <a:srgbClr val="002060"/>
              </a:solidFill>
              <a:latin typeface="Calibri" pitchFamily="34" charset="0"/>
              <a:ea typeface="Tahoma" pitchFamily="34" charset="0"/>
              <a:cs typeface="Tahoma" pitchFamily="34" charset="0"/>
            </a:endParaRPr>
          </a:p>
          <a:p>
            <a:pPr marL="263525" indent="-263525" algn="just">
              <a:spcBef>
                <a:spcPts val="600"/>
              </a:spcBef>
              <a:buClr>
                <a:schemeClr val="accent5">
                  <a:lumMod val="75000"/>
                </a:schemeClr>
              </a:buClr>
              <a:buSzPct val="150000"/>
              <a:buFont typeface="Wingdings" pitchFamily="2" charset="2"/>
              <a:buChar char="Ø"/>
            </a:pPr>
            <a:r>
              <a:rPr lang="ru-RU" sz="1400" dirty="0" smtClean="0">
                <a:solidFill>
                  <a:srgbClr val="002060"/>
                </a:solidFill>
                <a:latin typeface="Calibri" pitchFamily="34" charset="0"/>
                <a:ea typeface="Tahoma" pitchFamily="34" charset="0"/>
                <a:cs typeface="Tahoma" pitchFamily="34" charset="0"/>
              </a:rPr>
              <a:t>цели и задачи реализуемой политики в определенной сфере;</a:t>
            </a:r>
          </a:p>
          <a:p>
            <a:pPr marL="263525" indent="-263525" algn="just">
              <a:spcBef>
                <a:spcPts val="600"/>
              </a:spcBef>
              <a:buClr>
                <a:schemeClr val="accent5">
                  <a:lumMod val="75000"/>
                </a:schemeClr>
              </a:buClr>
              <a:buSzPct val="150000"/>
              <a:buFont typeface="Wingdings" pitchFamily="2" charset="2"/>
              <a:buChar char="Ø"/>
            </a:pPr>
            <a:r>
              <a:rPr lang="ru-RU" sz="1400" dirty="0" smtClean="0">
                <a:solidFill>
                  <a:srgbClr val="002060"/>
                </a:solidFill>
                <a:latin typeface="Calibri" pitchFamily="34" charset="0"/>
                <a:ea typeface="Tahoma" pitchFamily="34" charset="0"/>
                <a:cs typeface="Tahoma" pitchFamily="34" charset="0"/>
              </a:rPr>
              <a:t> способы их достижения; </a:t>
            </a:r>
          </a:p>
          <a:p>
            <a:pPr marL="263525" indent="-263525" algn="just">
              <a:spcBef>
                <a:spcPts val="600"/>
              </a:spcBef>
              <a:buClr>
                <a:schemeClr val="accent5">
                  <a:lumMod val="75000"/>
                </a:schemeClr>
              </a:buClr>
              <a:buSzPct val="150000"/>
              <a:buFont typeface="Wingdings" pitchFamily="2" charset="2"/>
              <a:buChar char="Ø"/>
            </a:pPr>
            <a:r>
              <a:rPr lang="ru-RU" sz="1400" dirty="0" smtClean="0">
                <a:solidFill>
                  <a:srgbClr val="002060"/>
                </a:solidFill>
                <a:latin typeface="Calibri" pitchFamily="34" charset="0"/>
                <a:ea typeface="Tahoma" pitchFamily="34" charset="0"/>
                <a:cs typeface="Tahoma" pitchFamily="34" charset="0"/>
              </a:rPr>
              <a:t>объемы используемых финансовых ресурсов.</a:t>
            </a:r>
          </a:p>
          <a:p>
            <a:pPr marL="263525" indent="-263525" algn="just">
              <a:spcBef>
                <a:spcPts val="600"/>
              </a:spcBef>
              <a:buClr>
                <a:schemeClr val="accent5">
                  <a:lumMod val="75000"/>
                </a:schemeClr>
              </a:buClr>
              <a:buSzPct val="150000"/>
              <a:buFont typeface="Wingdings" pitchFamily="2" charset="2"/>
              <a:buChar char="Ø"/>
            </a:pPr>
            <a:endParaRPr lang="ru-RU" sz="1400" dirty="0" smtClean="0">
              <a:solidFill>
                <a:srgbClr val="002060"/>
              </a:solidFill>
              <a:latin typeface="Calibri" pitchFamily="34" charset="0"/>
            </a:endParaRPr>
          </a:p>
          <a:p>
            <a:pPr marL="263525" indent="-263525" algn="just">
              <a:spcBef>
                <a:spcPts val="600"/>
              </a:spcBef>
              <a:buClr>
                <a:schemeClr val="accent5">
                  <a:lumMod val="75000"/>
                </a:schemeClr>
              </a:buClr>
              <a:buSzPct val="150000"/>
              <a:buFont typeface="Wingdings" pitchFamily="2" charset="2"/>
              <a:buChar char="Ø"/>
            </a:pPr>
            <a:endParaRPr lang="ru-RU" sz="1400" dirty="0" smtClean="0">
              <a:solidFill>
                <a:srgbClr val="002060"/>
              </a:solidFill>
              <a:latin typeface="Calibri" pitchFamily="34" charset="0"/>
            </a:endParaRPr>
          </a:p>
          <a:p>
            <a:pPr marL="263525" indent="-263525" algn="just">
              <a:spcBef>
                <a:spcPts val="600"/>
              </a:spcBef>
              <a:buClr>
                <a:schemeClr val="accent5">
                  <a:lumMod val="75000"/>
                </a:schemeClr>
              </a:buClr>
              <a:buSzPct val="150000"/>
              <a:buFont typeface="Wingdings" pitchFamily="2" charset="2"/>
              <a:buChar char="Ø"/>
            </a:pPr>
            <a:endParaRPr lang="ru-RU" sz="1400" b="1" dirty="0" smtClean="0">
              <a:solidFill>
                <a:srgbClr val="002060"/>
              </a:solidFill>
              <a:latin typeface="Calibri" pitchFamily="34" charset="0"/>
            </a:endParaRPr>
          </a:p>
          <a:p>
            <a:pPr marL="263525" indent="-263525" algn="just">
              <a:spcBef>
                <a:spcPts val="600"/>
              </a:spcBef>
              <a:buClr>
                <a:schemeClr val="accent5">
                  <a:lumMod val="75000"/>
                </a:schemeClr>
              </a:buClr>
              <a:buSzPct val="150000"/>
              <a:buFont typeface="Wingdings" pitchFamily="2" charset="2"/>
              <a:buChar char="Ø"/>
            </a:pPr>
            <a:endParaRPr lang="ru-RU" sz="1400" b="1" dirty="0" smtClean="0">
              <a:solidFill>
                <a:srgbClr val="002060"/>
              </a:solidFill>
              <a:latin typeface="Calibri" pitchFamily="34" charset="0"/>
            </a:endParaRPr>
          </a:p>
          <a:p>
            <a:pPr marL="263525" indent="-263525" algn="just">
              <a:spcBef>
                <a:spcPts val="600"/>
              </a:spcBef>
              <a:buClr>
                <a:schemeClr val="accent5">
                  <a:lumMod val="75000"/>
                </a:schemeClr>
              </a:buClr>
              <a:buSzPct val="150000"/>
              <a:buFont typeface="Wingdings" pitchFamily="2" charset="2"/>
              <a:buChar char="Ø"/>
            </a:pPr>
            <a:endParaRPr lang="ru-RU" sz="1400" dirty="0" smtClean="0">
              <a:latin typeface="Calibri" pitchFamily="34" charset="0"/>
              <a:ea typeface="Tahoma" pitchFamily="34" charset="0"/>
              <a:cs typeface="Tahoma" pitchFamily="34" charset="0"/>
            </a:endParaRPr>
          </a:p>
          <a:p>
            <a:pPr marL="263525" indent="-263525" algn="just">
              <a:spcBef>
                <a:spcPts val="600"/>
              </a:spcBef>
              <a:buClr>
                <a:schemeClr val="accent5">
                  <a:lumMod val="75000"/>
                </a:schemeClr>
              </a:buClr>
              <a:buSzPct val="150000"/>
              <a:buFont typeface="Wingdings" pitchFamily="2" charset="2"/>
              <a:buChar char="Ø"/>
            </a:pPr>
            <a:endParaRPr lang="ru-RU" sz="1400" dirty="0" smtClean="0">
              <a:solidFill>
                <a:srgbClr val="002060"/>
              </a:solidFill>
              <a:latin typeface="Calibri" pitchFamily="34" charset="0"/>
            </a:endParaRPr>
          </a:p>
          <a:p>
            <a:pPr>
              <a:buClr>
                <a:srgbClr val="FF0000"/>
              </a:buClr>
              <a:buSzPct val="120000"/>
              <a:buFont typeface="Wingdings" pitchFamily="2" charset="2"/>
              <a:buChar char="ü"/>
            </a:pPr>
            <a:endParaRPr lang="ru-RU" sz="1400" dirty="0" smtClean="0">
              <a:solidFill>
                <a:srgbClr val="002060"/>
              </a:solidFill>
              <a:latin typeface="Calibri" pitchFamily="34" charset="0"/>
            </a:endParaRPr>
          </a:p>
          <a:p>
            <a:endParaRPr lang="ru-RU" sz="1400" dirty="0" smtClean="0">
              <a:latin typeface="Calibri" pitchFamily="34" charset="0"/>
            </a:endParaRPr>
          </a:p>
          <a:p>
            <a:pPr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endParaRPr lang="ru-RU" sz="1400" b="1" dirty="0" smtClean="0">
              <a:solidFill>
                <a:srgbClr val="002060"/>
              </a:solidFill>
              <a:latin typeface="Calibri" pitchFamily="34" charset="0"/>
            </a:endParaRPr>
          </a:p>
        </p:txBody>
      </p:sp>
      <p:sp>
        <p:nvSpPr>
          <p:cNvPr id="15" name="Заголовок 1"/>
          <p:cNvSpPr txBox="1">
            <a:spLocks/>
          </p:cNvSpPr>
          <p:nvPr/>
        </p:nvSpPr>
        <p:spPr>
          <a:xfrm>
            <a:off x="1306900" y="143584"/>
            <a:ext cx="5419387" cy="54115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R="0" lvl="0" indent="0" algn="ctr" defTabSz="91440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3200" b="1" dirty="0" smtClean="0">
                <a:solidFill>
                  <a:schemeClr val="tx2"/>
                </a:solidFill>
                <a:latin typeface="Calibri" pitchFamily="34" charset="0"/>
                <a:ea typeface="+mj-ea"/>
                <a:cs typeface="+mj-cs"/>
              </a:rPr>
              <a:t>3. РАСХОДЫ БЮДЖЕТА</a:t>
            </a:r>
            <a:endParaRPr lang="ru-RU" sz="3200" b="1" dirty="0">
              <a:solidFill>
                <a:schemeClr val="tx2"/>
              </a:solidFill>
              <a:latin typeface="Calibri" pitchFamily="34" charset="0"/>
              <a:ea typeface="+mj-ea"/>
              <a:cs typeface="+mj-cs"/>
            </a:endParaRPr>
          </a:p>
        </p:txBody>
      </p:sp>
      <p:sp>
        <p:nvSpPr>
          <p:cNvPr id="5" name="Левая фигурная скобка 4"/>
          <p:cNvSpPr/>
          <p:nvPr/>
        </p:nvSpPr>
        <p:spPr>
          <a:xfrm rot="16200000" flipH="1">
            <a:off x="1098085" y="3390909"/>
            <a:ext cx="109181" cy="1597910"/>
          </a:xfrm>
          <a:prstGeom prst="leftBrace">
            <a:avLst/>
          </a:prstGeom>
          <a:solidFill>
            <a:srgbClr val="F797DC"/>
          </a:solidFill>
          <a:ln>
            <a:solidFill>
              <a:srgbClr val="F797D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>
              <a:latin typeface="Calibri" pitchFamily="34" charset="0"/>
            </a:endParaRPr>
          </a:p>
        </p:txBody>
      </p:sp>
      <p:sp>
        <p:nvSpPr>
          <p:cNvPr id="7" name="Левая фигурная скобка 6"/>
          <p:cNvSpPr/>
          <p:nvPr/>
        </p:nvSpPr>
        <p:spPr>
          <a:xfrm rot="16200000">
            <a:off x="1396249" y="3948376"/>
            <a:ext cx="115632" cy="2223435"/>
          </a:xfrm>
          <a:prstGeom prst="leftBrace">
            <a:avLst/>
          </a:prstGeom>
          <a:solidFill>
            <a:srgbClr val="F797DC"/>
          </a:solidFill>
          <a:ln>
            <a:solidFill>
              <a:srgbClr val="F797D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>
              <a:latin typeface="Calibri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59558" y="1982676"/>
            <a:ext cx="7642747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63525" indent="-263525" algn="just">
              <a:spcBef>
                <a:spcPts val="600"/>
              </a:spcBef>
              <a:buClr>
                <a:schemeClr val="accent5">
                  <a:lumMod val="75000"/>
                </a:schemeClr>
              </a:buClr>
              <a:buSzPct val="150000"/>
              <a:buFont typeface="Wingdings" pitchFamily="2" charset="2"/>
              <a:buChar char="Ø"/>
            </a:pPr>
            <a:r>
              <a:rPr lang="ru-RU" dirty="0" smtClean="0">
                <a:solidFill>
                  <a:srgbClr val="002060"/>
                </a:solidFill>
                <a:latin typeface="Calibri" pitchFamily="34" charset="0"/>
                <a:ea typeface="Tahoma" pitchFamily="34" charset="0"/>
                <a:cs typeface="Tahoma" pitchFamily="34" charset="0"/>
              </a:rPr>
              <a:t>Классификация </a:t>
            </a:r>
            <a:r>
              <a:rPr lang="ru-RU" b="1" dirty="0" smtClean="0">
                <a:solidFill>
                  <a:srgbClr val="002060"/>
                </a:solidFill>
                <a:latin typeface="Calibri" pitchFamily="34" charset="0"/>
                <a:ea typeface="Tahoma" pitchFamily="34" charset="0"/>
                <a:cs typeface="Tahoma" pitchFamily="34" charset="0"/>
              </a:rPr>
              <a:t>по муниципальным программам</a:t>
            </a:r>
            <a:endParaRPr lang="ru-RU" dirty="0" smtClean="0">
              <a:latin typeface="Calibri" pitchFamily="34" charset="0"/>
              <a:ea typeface="Tahoma" pitchFamily="34" charset="0"/>
              <a:cs typeface="Tahoma" pitchFamily="34" charset="0"/>
            </a:endParaRPr>
          </a:p>
          <a:p>
            <a:pPr marL="263525" indent="-263525" algn="just">
              <a:spcBef>
                <a:spcPts val="600"/>
              </a:spcBef>
              <a:buClr>
                <a:schemeClr val="accent5">
                  <a:lumMod val="75000"/>
                </a:schemeClr>
              </a:buClr>
              <a:buSzPct val="150000"/>
              <a:buFont typeface="Wingdings" pitchFamily="2" charset="2"/>
              <a:buChar char="Ø"/>
            </a:pPr>
            <a:r>
              <a:rPr lang="ru-RU" b="1" dirty="0" smtClean="0">
                <a:solidFill>
                  <a:srgbClr val="002060"/>
                </a:solidFill>
                <a:latin typeface="Calibri" pitchFamily="34" charset="0"/>
                <a:ea typeface="Tahoma" pitchFamily="34" charset="0"/>
                <a:cs typeface="Tahoma" pitchFamily="34" charset="0"/>
              </a:rPr>
              <a:t>Ведомственная</a:t>
            </a:r>
            <a:r>
              <a:rPr lang="ru-RU" dirty="0" smtClean="0">
                <a:solidFill>
                  <a:srgbClr val="002060"/>
                </a:solidFill>
                <a:latin typeface="Calibri" pitchFamily="34" charset="0"/>
                <a:ea typeface="Tahoma" pitchFamily="34" charset="0"/>
                <a:cs typeface="Tahoma" pitchFamily="34" charset="0"/>
              </a:rPr>
              <a:t> классификация</a:t>
            </a:r>
            <a:endParaRPr lang="ru-RU" dirty="0" smtClean="0">
              <a:latin typeface="Calibri" pitchFamily="34" charset="0"/>
              <a:ea typeface="Tahoma" pitchFamily="34" charset="0"/>
              <a:cs typeface="Tahoma" pitchFamily="34" charset="0"/>
            </a:endParaRPr>
          </a:p>
          <a:p>
            <a:pPr marL="263525" indent="-263525" algn="just">
              <a:spcBef>
                <a:spcPts val="600"/>
              </a:spcBef>
              <a:buClr>
                <a:schemeClr val="accent5">
                  <a:lumMod val="75000"/>
                </a:schemeClr>
              </a:buClr>
              <a:buSzPct val="150000"/>
              <a:buFont typeface="Wingdings" pitchFamily="2" charset="2"/>
              <a:buChar char="Ø"/>
            </a:pPr>
            <a:r>
              <a:rPr lang="ru-RU" b="1" dirty="0" smtClean="0">
                <a:solidFill>
                  <a:srgbClr val="002060"/>
                </a:solidFill>
                <a:latin typeface="Calibri" pitchFamily="34" charset="0"/>
                <a:ea typeface="Tahoma" pitchFamily="34" charset="0"/>
                <a:cs typeface="Tahoma" pitchFamily="34" charset="0"/>
              </a:rPr>
              <a:t>Функциональная</a:t>
            </a:r>
            <a:r>
              <a:rPr lang="ru-RU" dirty="0" smtClean="0">
                <a:solidFill>
                  <a:srgbClr val="002060"/>
                </a:solidFill>
                <a:latin typeface="Calibri" pitchFamily="34" charset="0"/>
                <a:ea typeface="Tahoma" pitchFamily="34" charset="0"/>
                <a:cs typeface="Tahoma" pitchFamily="34" charset="0"/>
              </a:rPr>
              <a:t> классификация</a:t>
            </a:r>
          </a:p>
          <a:p>
            <a:pPr marL="263525" indent="-263525" algn="just">
              <a:spcBef>
                <a:spcPts val="600"/>
              </a:spcBef>
              <a:buClr>
                <a:schemeClr val="accent5">
                  <a:lumMod val="75000"/>
                </a:schemeClr>
              </a:buClr>
              <a:buSzPct val="150000"/>
              <a:buFont typeface="Wingdings" pitchFamily="2" charset="2"/>
              <a:buChar char="Ø"/>
            </a:pPr>
            <a:endParaRPr lang="ru-RU" dirty="0" smtClean="0">
              <a:solidFill>
                <a:srgbClr val="002060"/>
              </a:solidFill>
              <a:latin typeface="Calibri" pitchFamily="34" charset="0"/>
              <a:ea typeface="Tahoma" pitchFamily="34" charset="0"/>
              <a:cs typeface="Tahoma" pitchFamily="34" charset="0"/>
            </a:endParaRPr>
          </a:p>
          <a:p>
            <a:pPr marL="263525" indent="-263525" algn="just">
              <a:spcBef>
                <a:spcPts val="600"/>
              </a:spcBef>
              <a:buClr>
                <a:schemeClr val="accent5">
                  <a:lumMod val="75000"/>
                </a:schemeClr>
              </a:buClr>
              <a:buSzPct val="150000"/>
            </a:pPr>
            <a:r>
              <a:rPr lang="ru-RU" dirty="0" smtClean="0">
                <a:solidFill>
                  <a:srgbClr val="002060"/>
                </a:solidFill>
                <a:latin typeface="Calibri" pitchFamily="34" charset="0"/>
                <a:ea typeface="Tahoma" pitchFamily="34" charset="0"/>
                <a:cs typeface="Tahoma" pitchFamily="34" charset="0"/>
              </a:rPr>
              <a:t>.</a:t>
            </a:r>
          </a:p>
        </p:txBody>
      </p:sp>
      <p:sp>
        <p:nvSpPr>
          <p:cNvPr id="6" name="Левая фигурная скобка 5"/>
          <p:cNvSpPr/>
          <p:nvPr/>
        </p:nvSpPr>
        <p:spPr>
          <a:xfrm rot="16200000">
            <a:off x="1065105" y="2539057"/>
            <a:ext cx="109180" cy="1691173"/>
          </a:xfrm>
          <a:prstGeom prst="leftBrace">
            <a:avLst/>
          </a:prstGeom>
          <a:solidFill>
            <a:srgbClr val="F797DC"/>
          </a:solidFill>
          <a:ln>
            <a:solidFill>
              <a:srgbClr val="F797D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01297289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1AE4E4D-B2F6-4ACB-B5D3-5C0065129303}" type="slidenum">
              <a:rPr lang="ru-RU"/>
              <a:pPr>
                <a:defRPr/>
              </a:pPr>
              <a:t>24</a:t>
            </a:fld>
            <a:endParaRPr lang="ru-RU" dirty="0"/>
          </a:p>
        </p:txBody>
      </p:sp>
      <p:graphicFrame>
        <p:nvGraphicFramePr>
          <p:cNvPr id="20" name="Содержимое 4"/>
          <p:cNvGraphicFramePr>
            <a:graphicFrameLocks/>
          </p:cNvGraphicFramePr>
          <p:nvPr/>
        </p:nvGraphicFramePr>
        <p:xfrm>
          <a:off x="251520" y="2708920"/>
          <a:ext cx="2736999" cy="28081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827088" y="115888"/>
            <a:ext cx="7058025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800" b="1" dirty="0">
                <a:latin typeface="Calibri" pitchFamily="34" charset="0"/>
                <a:ea typeface="+mj-ea"/>
                <a:cs typeface="+mj-cs"/>
              </a:rPr>
              <a:t>Расходы бюджета на </a:t>
            </a:r>
            <a:r>
              <a:rPr lang="ru-RU" sz="2800" b="1" dirty="0" smtClean="0">
                <a:latin typeface="Calibri" pitchFamily="34" charset="0"/>
                <a:ea typeface="+mj-ea"/>
                <a:cs typeface="+mj-cs"/>
              </a:rPr>
              <a:t>2023-2025 </a:t>
            </a:r>
            <a:r>
              <a:rPr lang="ru-RU" sz="2800" b="1" dirty="0">
                <a:latin typeface="Calibri" pitchFamily="34" charset="0"/>
                <a:ea typeface="+mj-ea"/>
                <a:cs typeface="+mj-cs"/>
              </a:rPr>
              <a:t>годы</a:t>
            </a:r>
          </a:p>
        </p:txBody>
      </p:sp>
      <p:graphicFrame>
        <p:nvGraphicFramePr>
          <p:cNvPr id="26" name="Object 3"/>
          <p:cNvGraphicFramePr>
            <a:graphicFrameLocks/>
          </p:cNvGraphicFramePr>
          <p:nvPr/>
        </p:nvGraphicFramePr>
        <p:xfrm>
          <a:off x="2987824" y="2708920"/>
          <a:ext cx="2880320" cy="280796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27" name="Object 4"/>
          <p:cNvGraphicFramePr>
            <a:graphicFrameLocks/>
          </p:cNvGraphicFramePr>
          <p:nvPr/>
        </p:nvGraphicFramePr>
        <p:xfrm>
          <a:off x="6012160" y="2708920"/>
          <a:ext cx="2952328" cy="28083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7" name="Прямоугольник 16"/>
          <p:cNvSpPr/>
          <p:nvPr/>
        </p:nvSpPr>
        <p:spPr>
          <a:xfrm>
            <a:off x="4860032" y="6093296"/>
            <a:ext cx="1081087" cy="287338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latin typeface="Calibri" pitchFamily="34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611188" y="6092825"/>
            <a:ext cx="1081087" cy="288925"/>
          </a:xfrm>
          <a:prstGeom prst="rect">
            <a:avLst/>
          </a:prstGeom>
          <a:solidFill>
            <a:srgbClr val="FCC4F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latin typeface="Calibri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084168" y="6021288"/>
            <a:ext cx="2706767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dirty="0">
                <a:latin typeface="Calibri" pitchFamily="34" charset="0"/>
                <a:cs typeface="Arial" pitchFamily="34" charset="0"/>
              </a:rPr>
              <a:t>Переданные полномочия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1908175" y="6021288"/>
            <a:ext cx="251980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dirty="0">
                <a:latin typeface="Calibri" pitchFamily="34" charset="0"/>
                <a:cs typeface="Arial" pitchFamily="34" charset="0"/>
              </a:rPr>
              <a:t>Местные полномочия</a:t>
            </a:r>
          </a:p>
        </p:txBody>
      </p:sp>
      <p:graphicFrame>
        <p:nvGraphicFramePr>
          <p:cNvPr id="28" name="Таблица 27"/>
          <p:cNvGraphicFramePr>
            <a:graphicFrameLocks noGrp="1"/>
          </p:cNvGraphicFramePr>
          <p:nvPr/>
        </p:nvGraphicFramePr>
        <p:xfrm>
          <a:off x="323529" y="1196752"/>
          <a:ext cx="8640960" cy="1036320"/>
        </p:xfrm>
        <a:graphic>
          <a:graphicData uri="http://schemas.openxmlformats.org/drawingml/2006/table">
            <a:tbl>
              <a:tblPr firstRow="1" bandRow="1">
                <a:tableStyleId>{FABFCF23-3B69-468F-B69F-88F6DE6A72F2}</a:tableStyleId>
              </a:tblPr>
              <a:tblGrid>
                <a:gridCol w="2880320"/>
                <a:gridCol w="2880320"/>
                <a:gridCol w="2880320"/>
              </a:tblGrid>
              <a:tr h="360040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2023 год</a:t>
                      </a:r>
                      <a:endParaRPr lang="ru-RU" sz="280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2024 год</a:t>
                      </a:r>
                      <a:endParaRPr lang="ru-RU" sz="280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2025 год</a:t>
                      </a:r>
                      <a:endParaRPr lang="ru-RU" sz="2800" dirty="0">
                        <a:latin typeface="Calibri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30 </a:t>
                      </a:r>
                      <a:r>
                        <a:rPr lang="ru-RU" sz="2800" dirty="0" smtClean="0"/>
                        <a:t>810</a:t>
                      </a:r>
                      <a:endParaRPr lang="ru-RU" sz="280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24 570</a:t>
                      </a:r>
                      <a:endParaRPr lang="ru-RU" sz="280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22 451</a:t>
                      </a:r>
                      <a:endParaRPr lang="ru-RU" sz="2800" dirty="0">
                        <a:latin typeface="Calibri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3" name="Скругленный прямоугольник 12"/>
          <p:cNvSpPr/>
          <p:nvPr/>
        </p:nvSpPr>
        <p:spPr>
          <a:xfrm>
            <a:off x="7856733" y="425428"/>
            <a:ext cx="1175657" cy="368135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rgbClr val="274A6C"/>
                </a:solidFill>
                <a:latin typeface="Calibri" pitchFamily="34" charset="0"/>
              </a:rPr>
              <a:t>млн руб.</a:t>
            </a:r>
            <a:endParaRPr lang="ru-RU" sz="1600" dirty="0">
              <a:latin typeface="Calibri" pitchFamily="34" charset="0"/>
            </a:endParaRPr>
          </a:p>
        </p:txBody>
      </p:sp>
    </p:spTree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pPr>
              <a:defRPr/>
            </a:pPr>
            <a:fld id="{0034BE65-D03A-4C7F-AA65-DDEDBE111AF8}" type="slidenum">
              <a:rPr lang="ru-RU" smtClean="0"/>
              <a:pPr>
                <a:defRPr/>
              </a:pPr>
              <a:t>25</a:t>
            </a:fld>
            <a:endParaRPr lang="ru-RU" dirty="0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389300" y="1403286"/>
          <a:ext cx="8311081" cy="4670942"/>
        </p:xfrm>
        <a:graphic>
          <a:graphicData uri="http://schemas.openxmlformats.org/drawingml/2006/table">
            <a:tbl>
              <a:tblPr firstRow="1" bandRow="1">
                <a:tableStyleId>{FABFCF23-3B69-468F-B69F-88F6DE6A72F2}</a:tableStyleId>
              </a:tblPr>
              <a:tblGrid>
                <a:gridCol w="4464843"/>
                <a:gridCol w="764551"/>
                <a:gridCol w="1025619"/>
                <a:gridCol w="1053590"/>
                <a:gridCol w="1002478"/>
              </a:tblGrid>
              <a:tr h="42477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u="none" strike="noStrike" dirty="0" smtClean="0">
                          <a:latin typeface="Calibri" pitchFamily="34" charset="0"/>
                        </a:rPr>
                        <a:t>Наименование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u="none" strike="noStrike" dirty="0">
                          <a:latin typeface="Calibri" pitchFamily="34" charset="0"/>
                        </a:rPr>
                        <a:t>Раздел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u="none" strike="noStrike" dirty="0" smtClean="0">
                          <a:latin typeface="Calibri" pitchFamily="34" charset="0"/>
                        </a:rPr>
                        <a:t>План 2023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u="none" strike="noStrike" dirty="0" smtClean="0">
                          <a:latin typeface="Calibri" pitchFamily="34" charset="0"/>
                        </a:rPr>
                        <a:t>План 2024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u="none" strike="noStrike" dirty="0" smtClean="0">
                          <a:latin typeface="Calibri" pitchFamily="34" charset="0"/>
                        </a:rPr>
                        <a:t>План 2025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420998"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u="none" strike="noStrike" dirty="0">
                          <a:latin typeface="Calibri" pitchFamily="34" charset="0"/>
                        </a:rPr>
                        <a:t>Общегосударственные вопросы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u="none" strike="noStrike" dirty="0">
                          <a:latin typeface="Calibri" pitchFamily="34" charset="0"/>
                        </a:rPr>
                        <a:t>01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300" u="none" strike="noStrike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853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300" u="none" strike="noStrike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818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300" u="none" strike="noStrike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812</a:t>
                      </a:r>
                    </a:p>
                  </a:txBody>
                  <a:tcPr marL="9525" marR="9525" marT="9525" marB="0" anchor="b"/>
                </a:tc>
              </a:tr>
              <a:tr h="433428"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u="none" strike="noStrike" dirty="0">
                          <a:latin typeface="Calibri" pitchFamily="34" charset="0"/>
                        </a:rPr>
                        <a:t>Национальная безопасность и правоохранительная деятельность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u="none" strike="noStrike" dirty="0">
                          <a:latin typeface="Calibri" pitchFamily="34" charset="0"/>
                        </a:rPr>
                        <a:t>03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300" u="none" strike="noStrike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258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300" u="none" strike="noStrike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151</a:t>
                      </a:r>
                      <a:endParaRPr lang="ru-RU" sz="1300" u="none" strike="noStrike" kern="1200" dirty="0">
                        <a:solidFill>
                          <a:schemeClr val="dk1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300" u="none" strike="noStrike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151</a:t>
                      </a:r>
                      <a:endParaRPr lang="ru-RU" sz="1300" u="none" strike="noStrike" kern="1200" dirty="0">
                        <a:solidFill>
                          <a:schemeClr val="dk1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</a:tr>
              <a:tr h="279587"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u="none" strike="noStrike" dirty="0">
                          <a:latin typeface="Calibri" pitchFamily="34" charset="0"/>
                        </a:rPr>
                        <a:t>Национальная экономика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u="none" strike="noStrike" dirty="0">
                          <a:latin typeface="Calibri" pitchFamily="34" charset="0"/>
                        </a:rPr>
                        <a:t>04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300" u="none" strike="noStrike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6 070</a:t>
                      </a:r>
                      <a:endParaRPr lang="ru-RU" sz="1300" u="none" strike="noStrike" kern="1200" dirty="0" smtClean="0">
                        <a:solidFill>
                          <a:schemeClr val="dk1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300" u="none" strike="noStrike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5 229</a:t>
                      </a:r>
                      <a:endParaRPr lang="ru-RU" sz="1300" u="none" strike="noStrike" kern="1200" dirty="0">
                        <a:solidFill>
                          <a:schemeClr val="dk1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300" u="none" strike="noStrike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3 264</a:t>
                      </a:r>
                      <a:endParaRPr lang="ru-RU" sz="1300" u="none" strike="noStrike" kern="1200" dirty="0">
                        <a:solidFill>
                          <a:schemeClr val="dk1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</a:tr>
              <a:tr h="279587"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u="none" strike="noStrike" dirty="0">
                          <a:latin typeface="Calibri" pitchFamily="34" charset="0"/>
                        </a:rPr>
                        <a:t>Жилищно-коммунальное хозяйство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u="none" strike="noStrike" dirty="0">
                          <a:latin typeface="Calibri" pitchFamily="34" charset="0"/>
                        </a:rPr>
                        <a:t>05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300" u="none" strike="noStrike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6 062</a:t>
                      </a:r>
                      <a:endParaRPr lang="ru-RU" sz="1300" u="none" strike="noStrike" kern="1200" dirty="0" smtClean="0">
                        <a:solidFill>
                          <a:schemeClr val="dk1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300" u="none" strike="noStrike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2 841</a:t>
                      </a:r>
                      <a:endParaRPr lang="ru-RU" sz="1300" u="none" strike="noStrike" kern="1200" dirty="0">
                        <a:solidFill>
                          <a:schemeClr val="dk1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300" u="none" strike="noStrike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2 612</a:t>
                      </a:r>
                      <a:endParaRPr lang="ru-RU" sz="1300" u="none" strike="noStrike" kern="1200" dirty="0">
                        <a:solidFill>
                          <a:schemeClr val="dk1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</a:tr>
              <a:tr h="279587"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u="none" strike="noStrike" dirty="0">
                          <a:latin typeface="Calibri" pitchFamily="34" charset="0"/>
                        </a:rPr>
                        <a:t>Охрана окружающей среды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u="none" strike="noStrike" dirty="0">
                          <a:latin typeface="Calibri" pitchFamily="34" charset="0"/>
                        </a:rPr>
                        <a:t>06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300" u="none" strike="noStrike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9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300" u="none" strike="noStrike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9</a:t>
                      </a:r>
                      <a:endParaRPr lang="ru-RU" sz="1300" u="none" strike="noStrike" kern="1200" dirty="0">
                        <a:solidFill>
                          <a:schemeClr val="dk1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300" u="none" strike="noStrike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9</a:t>
                      </a:r>
                      <a:endParaRPr lang="ru-RU" sz="1300" u="none" strike="noStrike" kern="1200" dirty="0">
                        <a:solidFill>
                          <a:schemeClr val="dk1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</a:tr>
              <a:tr h="348065"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u="none" strike="noStrike" dirty="0">
                          <a:latin typeface="Calibri" pitchFamily="34" charset="0"/>
                        </a:rPr>
                        <a:t>Образование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u="none" strike="noStrike" dirty="0">
                          <a:latin typeface="Calibri" pitchFamily="34" charset="0"/>
                        </a:rPr>
                        <a:t>07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300" u="none" strike="noStrike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12 365</a:t>
                      </a:r>
                      <a:endParaRPr lang="ru-RU" sz="1300" u="none" strike="noStrike" kern="1200" dirty="0" smtClean="0">
                        <a:solidFill>
                          <a:schemeClr val="dk1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300" u="none" strike="noStrike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11 771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300" u="none" strike="noStrike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11 591</a:t>
                      </a:r>
                      <a:endParaRPr lang="ru-RU" sz="1300" u="none" strike="noStrike" kern="1200" dirty="0">
                        <a:solidFill>
                          <a:schemeClr val="dk1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</a:tr>
              <a:tr h="279587"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u="none" strike="noStrike" dirty="0">
                          <a:latin typeface="Calibri" pitchFamily="34" charset="0"/>
                        </a:rPr>
                        <a:t>Культура и кинематография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u="none" strike="noStrike" dirty="0">
                          <a:latin typeface="Calibri" pitchFamily="34" charset="0"/>
                        </a:rPr>
                        <a:t>08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300" u="none" strike="noStrike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694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300" u="none" strike="noStrike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665</a:t>
                      </a:r>
                      <a:endParaRPr lang="ru-RU" sz="1300" u="none" strike="noStrike" kern="1200" dirty="0">
                        <a:solidFill>
                          <a:schemeClr val="dk1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300" u="none" strike="noStrike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664</a:t>
                      </a:r>
                      <a:endParaRPr lang="ru-RU" sz="1300" u="none" strike="noStrike" kern="1200" dirty="0">
                        <a:solidFill>
                          <a:schemeClr val="dk1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</a:tr>
              <a:tr h="297421"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u="none" strike="noStrike" dirty="0">
                          <a:latin typeface="Calibri" pitchFamily="34" charset="0"/>
                        </a:rPr>
                        <a:t>Социальная политика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u="none" strike="noStrike" dirty="0">
                          <a:latin typeface="Calibri" pitchFamily="34" charset="0"/>
                        </a:rPr>
                        <a:t>10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300" u="none" strike="noStrike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2 360</a:t>
                      </a:r>
                      <a:endParaRPr lang="ru-RU" sz="1300" u="none" strike="noStrike" kern="1200" dirty="0" smtClean="0">
                        <a:solidFill>
                          <a:schemeClr val="dk1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300" u="none" strike="noStrike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2 296</a:t>
                      </a:r>
                      <a:endParaRPr lang="ru-RU" sz="1300" u="none" strike="noStrike" kern="1200" dirty="0">
                        <a:solidFill>
                          <a:schemeClr val="dk1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300" u="none" strike="noStrike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2 262</a:t>
                      </a:r>
                      <a:endParaRPr lang="ru-RU" sz="1300" u="none" strike="noStrike" kern="1200" dirty="0">
                        <a:solidFill>
                          <a:schemeClr val="dk1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</a:tr>
              <a:tr h="279587"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u="none" strike="noStrike" dirty="0">
                          <a:latin typeface="Calibri" pitchFamily="34" charset="0"/>
                        </a:rPr>
                        <a:t>Физическая культура и спорт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u="none" strike="noStrike" dirty="0">
                          <a:latin typeface="Calibri" pitchFamily="34" charset="0"/>
                        </a:rPr>
                        <a:t>11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300" u="none" strike="noStrike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2 057</a:t>
                      </a:r>
                      <a:endParaRPr lang="ru-RU" sz="1300" u="none" strike="noStrike" kern="1200" dirty="0" smtClean="0">
                        <a:solidFill>
                          <a:schemeClr val="dk1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300" u="none" strike="noStrike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378</a:t>
                      </a:r>
                      <a:endParaRPr lang="ru-RU" sz="1300" u="none" strike="noStrike" kern="1200" dirty="0">
                        <a:solidFill>
                          <a:schemeClr val="dk1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300" u="none" strike="noStrike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378</a:t>
                      </a:r>
                      <a:endParaRPr lang="ru-RU" sz="1300" u="none" strike="noStrike" kern="1200" dirty="0">
                        <a:solidFill>
                          <a:schemeClr val="dk1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</a:tr>
              <a:tr h="279587"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u="none" strike="noStrike" dirty="0">
                          <a:latin typeface="Calibri" pitchFamily="34" charset="0"/>
                        </a:rPr>
                        <a:t>Средства массовой информации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u="none" strike="noStrike" dirty="0">
                          <a:latin typeface="Calibri" pitchFamily="34" charset="0"/>
                        </a:rPr>
                        <a:t>12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300" u="none" strike="noStrike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5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300" u="none" strike="noStrike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5</a:t>
                      </a:r>
                      <a:endParaRPr lang="ru-RU" sz="1300" u="none" strike="noStrike" kern="1200" dirty="0">
                        <a:solidFill>
                          <a:schemeClr val="dk1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300" u="none" strike="noStrike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5</a:t>
                      </a:r>
                      <a:endParaRPr lang="ru-RU" sz="1300" u="none" strike="noStrike" kern="1200" dirty="0">
                        <a:solidFill>
                          <a:schemeClr val="dk1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</a:tr>
              <a:tr h="279587"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u="none" strike="noStrike" dirty="0">
                          <a:latin typeface="Calibri" pitchFamily="34" charset="0"/>
                        </a:rPr>
                        <a:t>Обслуживание государственного и муниципального долга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u="none" strike="noStrike" dirty="0">
                          <a:latin typeface="Calibri" pitchFamily="34" charset="0"/>
                        </a:rPr>
                        <a:t>13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300" u="none" strike="noStrike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76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300" u="none" strike="noStrike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155</a:t>
                      </a:r>
                      <a:endParaRPr lang="ru-RU" sz="1300" u="none" strike="noStrike" kern="1200" dirty="0">
                        <a:solidFill>
                          <a:schemeClr val="dk1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300" u="none" strike="noStrike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215</a:t>
                      </a:r>
                      <a:endParaRPr lang="ru-RU" sz="1300" u="none" strike="noStrike" kern="1200" dirty="0">
                        <a:solidFill>
                          <a:schemeClr val="dk1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</a:tr>
              <a:tr h="364373"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u="none" strike="noStrike" dirty="0">
                          <a:latin typeface="Calibri" pitchFamily="34" charset="0"/>
                        </a:rPr>
                        <a:t>Условно утверждаемые расходы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u="none" strike="noStrike" dirty="0">
                          <a:latin typeface="Calibri" pitchFamily="34" charset="0"/>
                        </a:rPr>
                        <a:t>99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300" u="none" strike="noStrike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0</a:t>
                      </a:r>
                      <a:endParaRPr lang="ru-RU" sz="1300" u="none" strike="noStrike" kern="1200" dirty="0">
                        <a:solidFill>
                          <a:schemeClr val="dk1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300" u="none" strike="noStrike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252</a:t>
                      </a:r>
                      <a:endParaRPr lang="ru-RU" sz="1300" u="none" strike="noStrike" kern="1200" dirty="0">
                        <a:solidFill>
                          <a:schemeClr val="dk1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300" u="none" strike="noStrike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487</a:t>
                      </a:r>
                      <a:endParaRPr lang="ru-RU" sz="1300" u="none" strike="noStrike" kern="1200" dirty="0">
                        <a:solidFill>
                          <a:schemeClr val="dk1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</a:tr>
              <a:tr h="424774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 dirty="0">
                          <a:latin typeface="Calibri" pitchFamily="34" charset="0"/>
                        </a:rPr>
                        <a:t>Итого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latin typeface="Calibri" pitchFamily="34" charset="0"/>
                        </a:rPr>
                        <a:t> 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30 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810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24</a:t>
                      </a:r>
                      <a:r>
                        <a:rPr lang="ru-RU" sz="1400" b="0" i="0" u="none" strike="noStrike" baseline="0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 570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22 451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sp>
        <p:nvSpPr>
          <p:cNvPr id="8" name="Скругленный прямоугольник 7"/>
          <p:cNvSpPr/>
          <p:nvPr/>
        </p:nvSpPr>
        <p:spPr>
          <a:xfrm>
            <a:off x="7748761" y="541105"/>
            <a:ext cx="1175657" cy="368135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rgbClr val="274A6C"/>
                </a:solidFill>
                <a:latin typeface="Calibri" pitchFamily="34" charset="0"/>
              </a:rPr>
              <a:t>млн руб.</a:t>
            </a:r>
            <a:endParaRPr lang="ru-RU" sz="1600" dirty="0">
              <a:latin typeface="Calibri" pitchFamily="34" charset="0"/>
            </a:endParaRPr>
          </a:p>
        </p:txBody>
      </p:sp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1367073" y="0"/>
            <a:ext cx="6418907" cy="1028699"/>
          </a:xfrm>
        </p:spPr>
        <p:txBody>
          <a:bodyPr anchor="b">
            <a:noAutofit/>
          </a:bodyPr>
          <a:lstStyle/>
          <a:p>
            <a:pPr lvl="0">
              <a:defRPr/>
            </a:pPr>
            <a:r>
              <a:rPr lang="ru-RU" sz="2400" dirty="0" smtClean="0">
                <a:solidFill>
                  <a:schemeClr val="tx2"/>
                </a:solidFill>
              </a:rPr>
              <a:t>Функциональная структура расходов городского бюджета на 2023-2025 годы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26</a:t>
            </a:fld>
            <a:endParaRPr lang="en-US" dirty="0"/>
          </a:p>
        </p:txBody>
      </p:sp>
      <p:graphicFrame>
        <p:nvGraphicFramePr>
          <p:cNvPr id="17" name="Диаграмма 16"/>
          <p:cNvGraphicFramePr/>
          <p:nvPr/>
        </p:nvGraphicFramePr>
        <p:xfrm>
          <a:off x="368681" y="1195017"/>
          <a:ext cx="8562668" cy="350457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9" name="Скругленный прямоугольник 18"/>
          <p:cNvSpPr/>
          <p:nvPr/>
        </p:nvSpPr>
        <p:spPr>
          <a:xfrm>
            <a:off x="7543868" y="781280"/>
            <a:ext cx="1175657" cy="368135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rgbClr val="274A6C"/>
                </a:solidFill>
                <a:latin typeface="Calibri" pitchFamily="34" charset="0"/>
              </a:rPr>
              <a:t>млн руб.</a:t>
            </a:r>
            <a:endParaRPr lang="ru-RU" sz="1600" dirty="0">
              <a:latin typeface="Calibri" pitchFamily="34" charset="0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 bwMode="auto">
          <a:xfrm>
            <a:off x="1240325" y="217283"/>
            <a:ext cx="6590923" cy="8158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dirty="0" smtClean="0">
                <a:solidFill>
                  <a:schemeClr val="tx2"/>
                </a:solidFill>
                <a:latin typeface="Calibri" pitchFamily="34" charset="0"/>
                <a:ea typeface="+mj-ea"/>
                <a:cs typeface="+mj-cs"/>
              </a:rPr>
              <a:t>Функциональная структура расходов </a:t>
            </a:r>
          </a:p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dirty="0" smtClean="0">
                <a:solidFill>
                  <a:schemeClr val="tx2"/>
                </a:solidFill>
                <a:latin typeface="Calibri" pitchFamily="34" charset="0"/>
                <a:ea typeface="+mj-ea"/>
                <a:cs typeface="+mj-cs"/>
              </a:rPr>
              <a:t>городского бюджета на 2023 год</a:t>
            </a:r>
          </a:p>
        </p:txBody>
      </p:sp>
      <p:graphicFrame>
        <p:nvGraphicFramePr>
          <p:cNvPr id="20" name="Диаграмма 19"/>
          <p:cNvGraphicFramePr/>
          <p:nvPr/>
        </p:nvGraphicFramePr>
        <p:xfrm>
          <a:off x="4039478" y="2382329"/>
          <a:ext cx="4859079" cy="306237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534837" y="5641675"/>
            <a:ext cx="810020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600" b="1" dirty="0" smtClean="0">
                <a:solidFill>
                  <a:srgbClr val="002060"/>
                </a:solidFill>
                <a:latin typeface="Calibri" pitchFamily="34" charset="0"/>
              </a:rPr>
              <a:t>Функциональная</a:t>
            </a:r>
            <a:r>
              <a:rPr lang="ru-RU" sz="1600" dirty="0" smtClean="0">
                <a:solidFill>
                  <a:srgbClr val="002060"/>
                </a:solidFill>
                <a:latin typeface="Calibri" pitchFamily="34" charset="0"/>
              </a:rPr>
              <a:t> классификация отражает направление средств бюджета на выполнение основных функций государства (образование, культура, социальная политика, физическая культура и т. </a:t>
            </a:r>
            <a:r>
              <a:rPr lang="ru-RU" sz="1600" dirty="0" err="1" smtClean="0">
                <a:solidFill>
                  <a:srgbClr val="002060"/>
                </a:solidFill>
                <a:latin typeface="Calibri" pitchFamily="34" charset="0"/>
              </a:rPr>
              <a:t>д</a:t>
            </a:r>
            <a:r>
              <a:rPr lang="ru-RU" sz="1600" dirty="0" smtClean="0">
                <a:solidFill>
                  <a:srgbClr val="002060"/>
                </a:solidFill>
                <a:latin typeface="Calibri" pitchFamily="34" charset="0"/>
              </a:rPr>
              <a:t>).</a:t>
            </a:r>
            <a:endParaRPr lang="ru-RU" sz="1600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8867386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pPr>
              <a:defRPr/>
            </a:pPr>
            <a:fld id="{0034BE65-D03A-4C7F-AA65-DDEDBE111AF8}" type="slidenum">
              <a:rPr lang="ru-RU" smtClean="0"/>
              <a:pPr>
                <a:defRPr/>
              </a:pPr>
              <a:t>27</a:t>
            </a:fld>
            <a:endParaRPr lang="ru-RU" dirty="0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280890" y="751670"/>
          <a:ext cx="8389299" cy="5540346"/>
        </p:xfrm>
        <a:graphic>
          <a:graphicData uri="http://schemas.openxmlformats.org/drawingml/2006/table">
            <a:tbl>
              <a:tblPr firstRow="1" bandRow="1">
                <a:tableStyleId>{FABFCF23-3B69-468F-B69F-88F6DE6A72F2}</a:tableStyleId>
              </a:tblPr>
              <a:tblGrid>
                <a:gridCol w="5481275"/>
                <a:gridCol w="1016411"/>
                <a:gridCol w="1036079"/>
                <a:gridCol w="855534"/>
              </a:tblGrid>
              <a:tr h="34015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u="none" strike="noStrike" dirty="0" smtClean="0">
                          <a:latin typeface="Calibri" pitchFamily="34" charset="0"/>
                        </a:rPr>
                        <a:t>Наименование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u="none" strike="noStrike" dirty="0" smtClean="0">
                          <a:latin typeface="Calibri" pitchFamily="34" charset="0"/>
                        </a:rPr>
                        <a:t>План 2023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u="none" strike="noStrike" dirty="0" smtClean="0">
                          <a:latin typeface="Calibri" pitchFamily="34" charset="0"/>
                        </a:rPr>
                        <a:t>План 2024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u="none" strike="noStrike" dirty="0" smtClean="0">
                          <a:latin typeface="Calibri" pitchFamily="34" charset="0"/>
                        </a:rPr>
                        <a:t>План 2025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246701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 dirty="0">
                          <a:latin typeface="Calibri" pitchFamily="34" charset="0"/>
                        </a:rPr>
                        <a:t>Администрация </a:t>
                      </a:r>
                      <a:r>
                        <a:rPr lang="ru-RU" sz="1400" u="none" strike="noStrike" dirty="0" smtClean="0">
                          <a:latin typeface="Calibri" pitchFamily="34" charset="0"/>
                        </a:rPr>
                        <a:t>города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400" u="none" strike="noStrike" kern="1200" dirty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673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400" u="none" strike="noStrike" kern="1200" dirty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771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400" u="none" strike="noStrike" kern="1200" dirty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1 004</a:t>
                      </a:r>
                    </a:p>
                  </a:txBody>
                  <a:tcPr marL="7620" marR="7620" marT="7620" marB="0" anchor="b"/>
                </a:tc>
              </a:tr>
              <a:tr h="201343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 dirty="0">
                          <a:latin typeface="Calibri" pitchFamily="34" charset="0"/>
                        </a:rPr>
                        <a:t>Администрация Центрального </a:t>
                      </a:r>
                      <a:r>
                        <a:rPr lang="ru-RU" sz="1400" u="none" strike="noStrike" dirty="0" smtClean="0">
                          <a:latin typeface="Calibri" pitchFamily="34" charset="0"/>
                        </a:rPr>
                        <a:t>района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400" u="none" strike="noStrike" kern="1200" dirty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62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400" u="none" strike="noStrike" kern="1200" dirty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54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400" u="none" strike="noStrike" kern="1200" dirty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54</a:t>
                      </a:r>
                    </a:p>
                  </a:txBody>
                  <a:tcPr marL="7620" marR="7620" marT="7620" marB="0" anchor="b"/>
                </a:tc>
              </a:tr>
              <a:tr h="210097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 dirty="0">
                          <a:latin typeface="Calibri" pitchFamily="34" charset="0"/>
                        </a:rPr>
                        <a:t>Комитет жилищно-коммунального хозяйства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400" u="none" strike="noStrike" kern="1200" dirty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4 056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400" u="none" strike="noStrike" kern="1200" dirty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2 641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400" u="none" strike="noStrike" kern="1200" dirty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2 304</a:t>
                      </a:r>
                    </a:p>
                  </a:txBody>
                  <a:tcPr marL="7620" marR="7620" marT="7620" marB="0" anchor="b"/>
                </a:tc>
              </a:tr>
              <a:tr h="218852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 dirty="0">
                          <a:latin typeface="Calibri" pitchFamily="34" charset="0"/>
                        </a:rPr>
                        <a:t>Комитет по управлению муниципальным имуществом города 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400" u="none" strike="noStrike" kern="1200" dirty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987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400" u="none" strike="noStrike" kern="1200" dirty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516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400" u="none" strike="noStrike" kern="1200" dirty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347</a:t>
                      </a:r>
                    </a:p>
                  </a:txBody>
                  <a:tcPr marL="7620" marR="7620" marT="7620" marB="0" anchor="b"/>
                </a:tc>
              </a:tr>
              <a:tr h="217223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 dirty="0">
                          <a:latin typeface="Calibri" pitchFamily="34" charset="0"/>
                        </a:rPr>
                        <a:t>Комитет градостроительства и земельных </a:t>
                      </a:r>
                      <a:r>
                        <a:rPr lang="ru-RU" sz="1400" u="none" strike="noStrike" dirty="0" smtClean="0">
                          <a:latin typeface="Calibri" pitchFamily="34" charset="0"/>
                        </a:rPr>
                        <a:t>ресурсов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400" u="none" strike="noStrike" kern="1200" dirty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92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400" u="none" strike="noStrike" kern="1200" dirty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90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400" u="none" strike="noStrike" kern="1200" dirty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88</a:t>
                      </a:r>
                    </a:p>
                  </a:txBody>
                  <a:tcPr marL="7620" marR="7620" marT="7620" marB="0" anchor="b"/>
                </a:tc>
              </a:tr>
              <a:tr h="212139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 dirty="0">
                          <a:latin typeface="Calibri" pitchFamily="34" charset="0"/>
                        </a:rPr>
                        <a:t>Администрация Орджоникидзевского </a:t>
                      </a:r>
                      <a:r>
                        <a:rPr lang="ru-RU" sz="1400" u="none" strike="noStrike" dirty="0" smtClean="0">
                          <a:latin typeface="Calibri" pitchFamily="34" charset="0"/>
                        </a:rPr>
                        <a:t>района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400" u="none" strike="noStrike" kern="1200" dirty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66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400" u="none" strike="noStrike" kern="1200" dirty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42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400" u="none" strike="noStrike" kern="1200" dirty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42</a:t>
                      </a:r>
                    </a:p>
                  </a:txBody>
                  <a:tcPr marL="7620" marR="7620" marT="7620" marB="0" anchor="b"/>
                </a:tc>
              </a:tr>
              <a:tr h="219632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 dirty="0">
                          <a:latin typeface="Calibri" pitchFamily="34" charset="0"/>
                        </a:rPr>
                        <a:t>Комитет образования и </a:t>
                      </a:r>
                      <a:r>
                        <a:rPr lang="ru-RU" sz="1400" u="none" strike="noStrike" dirty="0" smtClean="0">
                          <a:latin typeface="Calibri" pitchFamily="34" charset="0"/>
                        </a:rPr>
                        <a:t>науки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400" u="none" strike="noStrike" kern="1200" dirty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11 955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400" u="none" strike="noStrike" kern="1200" dirty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11 375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400" u="none" strike="noStrike" kern="1200" dirty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11 195</a:t>
                      </a:r>
                    </a:p>
                  </a:txBody>
                  <a:tcPr marL="7620" marR="7620" marT="7620" marB="0" anchor="b"/>
                </a:tc>
              </a:tr>
              <a:tr h="218072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 dirty="0">
                          <a:latin typeface="Calibri" pitchFamily="34" charset="0"/>
                        </a:rPr>
                        <a:t>Управление </a:t>
                      </a:r>
                      <a:r>
                        <a:rPr lang="ru-RU" sz="1400" u="none" strike="noStrike" dirty="0" smtClean="0">
                          <a:latin typeface="Calibri" pitchFamily="34" charset="0"/>
                        </a:rPr>
                        <a:t>культуры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400" u="none" strike="noStrike" kern="1200" dirty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1 016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400" u="none" strike="noStrike" kern="1200" dirty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987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400" u="none" strike="noStrike" kern="1200" dirty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985</a:t>
                      </a:r>
                    </a:p>
                  </a:txBody>
                  <a:tcPr marL="7620" marR="7620" marT="7620" marB="0" anchor="b"/>
                </a:tc>
              </a:tr>
              <a:tr h="209593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 dirty="0">
                          <a:latin typeface="Calibri" pitchFamily="34" charset="0"/>
                        </a:rPr>
                        <a:t>Комитет по физической культуре, спорту и </a:t>
                      </a:r>
                      <a:r>
                        <a:rPr lang="ru-RU" sz="1400" u="none" strike="noStrike" dirty="0" smtClean="0">
                          <a:latin typeface="Calibri" pitchFamily="34" charset="0"/>
                        </a:rPr>
                        <a:t>туризму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400" u="none" strike="noStrike" kern="1200" dirty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2 055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400" u="none" strike="noStrike" kern="1200" dirty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378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400" u="none" strike="noStrike" kern="1200" dirty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378</a:t>
                      </a:r>
                    </a:p>
                  </a:txBody>
                  <a:tcPr marL="7620" marR="7620" marT="7620" marB="0" anchor="b"/>
                </a:tc>
              </a:tr>
              <a:tr h="229817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 dirty="0">
                          <a:latin typeface="Calibri" pitchFamily="34" charset="0"/>
                        </a:rPr>
                        <a:t>Комитет социальной </a:t>
                      </a:r>
                      <a:r>
                        <a:rPr lang="ru-RU" sz="1400" u="none" strike="noStrike" dirty="0" smtClean="0">
                          <a:latin typeface="Calibri" pitchFamily="34" charset="0"/>
                        </a:rPr>
                        <a:t>защиты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400" u="none" strike="noStrike" kern="1200" dirty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1 698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400" u="none" strike="noStrike" kern="1200" dirty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1 676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400" u="none" strike="noStrike" kern="1200" dirty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1 644</a:t>
                      </a:r>
                    </a:p>
                  </a:txBody>
                  <a:tcPr marL="7620" marR="7620" marT="7620" marB="0" anchor="b"/>
                </a:tc>
              </a:tr>
              <a:tr h="197709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 dirty="0">
                          <a:latin typeface="Calibri" pitchFamily="34" charset="0"/>
                        </a:rPr>
                        <a:t>Администрация Куйбышевского </a:t>
                      </a:r>
                      <a:r>
                        <a:rPr lang="ru-RU" sz="1400" u="none" strike="noStrike" dirty="0" smtClean="0">
                          <a:latin typeface="Calibri" pitchFamily="34" charset="0"/>
                        </a:rPr>
                        <a:t>района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400" u="none" strike="noStrike" kern="1200" dirty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69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400" u="none" strike="noStrike" kern="1200" dirty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47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400" u="none" strike="noStrike" kern="1200" dirty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47</a:t>
                      </a:r>
                    </a:p>
                  </a:txBody>
                  <a:tcPr marL="7620" marR="7620" marT="7620" marB="0" anchor="b"/>
                </a:tc>
              </a:tr>
              <a:tr h="200052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 dirty="0">
                          <a:latin typeface="Calibri" pitchFamily="34" charset="0"/>
                        </a:rPr>
                        <a:t>Администрация Новоильинского </a:t>
                      </a:r>
                      <a:r>
                        <a:rPr lang="ru-RU" sz="1400" u="none" strike="noStrike" dirty="0" smtClean="0">
                          <a:latin typeface="Calibri" pitchFamily="34" charset="0"/>
                        </a:rPr>
                        <a:t>района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400" u="none" strike="noStrike" kern="1200" dirty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39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400" u="none" strike="noStrike" kern="1200" dirty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36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400" u="none" strike="noStrike" kern="1200" dirty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35</a:t>
                      </a:r>
                    </a:p>
                  </a:txBody>
                  <a:tcPr marL="7620" marR="7620" marT="7620" marB="0" anchor="b"/>
                </a:tc>
              </a:tr>
              <a:tr h="203300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 dirty="0">
                          <a:latin typeface="Calibri" pitchFamily="34" charset="0"/>
                        </a:rPr>
                        <a:t>Управление капитального </a:t>
                      </a:r>
                      <a:r>
                        <a:rPr lang="ru-RU" sz="1400" u="none" strike="noStrike" dirty="0" smtClean="0">
                          <a:latin typeface="Calibri" pitchFamily="34" charset="0"/>
                        </a:rPr>
                        <a:t>строительства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400" u="none" strike="noStrike" kern="1200" dirty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1 728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400" u="none" strike="noStrike" kern="1200" dirty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992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400" u="none" strike="noStrike" kern="1200" dirty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56</a:t>
                      </a:r>
                    </a:p>
                  </a:txBody>
                  <a:tcPr marL="7620" marR="7620" marT="7620" marB="0" anchor="b"/>
                </a:tc>
              </a:tr>
              <a:tr h="194460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 dirty="0">
                          <a:latin typeface="Calibri" pitchFamily="34" charset="0"/>
                        </a:rPr>
                        <a:t>Комитет охраны окружающей среды и природных </a:t>
                      </a:r>
                      <a:r>
                        <a:rPr lang="ru-RU" sz="1400" u="none" strike="noStrike" dirty="0" smtClean="0">
                          <a:latin typeface="Calibri" pitchFamily="34" charset="0"/>
                        </a:rPr>
                        <a:t>ресурсов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400" u="none" strike="noStrike" kern="1200" dirty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9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400" u="none" strike="noStrike" kern="1200" dirty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9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400" u="none" strike="noStrike" kern="1200" dirty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9</a:t>
                      </a:r>
                    </a:p>
                  </a:txBody>
                  <a:tcPr marL="7620" marR="7620" marT="7620" marB="0" anchor="b"/>
                </a:tc>
              </a:tr>
              <a:tr h="167943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 dirty="0">
                          <a:latin typeface="Calibri" pitchFamily="34" charset="0"/>
                        </a:rPr>
                        <a:t>Комитет городского контроля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400" u="none" strike="noStrike" kern="1200" dirty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25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400" u="none" strike="noStrike" kern="1200" dirty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25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400" u="none" strike="noStrike" kern="1200" dirty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25</a:t>
                      </a:r>
                    </a:p>
                  </a:txBody>
                  <a:tcPr marL="7620" marR="7620" marT="7620" marB="0" anchor="b"/>
                </a:tc>
              </a:tr>
              <a:tr h="176783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 dirty="0">
                          <a:latin typeface="Calibri" pitchFamily="34" charset="0"/>
                        </a:rPr>
                        <a:t>Новокузнецкий городской Совет народных депутатов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400" u="none" strike="noStrike" kern="1200" dirty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21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400" u="none" strike="noStrike" kern="1200" dirty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21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400" u="none" strike="noStrike" kern="1200" dirty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19</a:t>
                      </a:r>
                    </a:p>
                  </a:txBody>
                  <a:tcPr marL="7620" marR="7620" marT="7620" marB="0" anchor="b"/>
                </a:tc>
              </a:tr>
              <a:tr h="185621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 dirty="0">
                          <a:latin typeface="Calibri" pitchFamily="34" charset="0"/>
                        </a:rPr>
                        <a:t>Администрация Кузнецкого </a:t>
                      </a:r>
                      <a:r>
                        <a:rPr lang="ru-RU" sz="1400" u="none" strike="noStrike" dirty="0" smtClean="0">
                          <a:latin typeface="Calibri" pitchFamily="34" charset="0"/>
                        </a:rPr>
                        <a:t>района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400" u="none" strike="noStrike" kern="1200" dirty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48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400" u="none" strike="noStrike" kern="1200" dirty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33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400" u="none" strike="noStrike" kern="1200" dirty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33</a:t>
                      </a:r>
                    </a:p>
                  </a:txBody>
                  <a:tcPr marL="7620" marR="7620" marT="7620" marB="0" anchor="b"/>
                </a:tc>
              </a:tr>
              <a:tr h="194461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 dirty="0">
                          <a:latin typeface="Calibri" pitchFamily="34" charset="0"/>
                        </a:rPr>
                        <a:t>Управление дорожно-коммунального хозяйства и </a:t>
                      </a:r>
                      <a:r>
                        <a:rPr lang="ru-RU" sz="1400" u="none" strike="noStrike" dirty="0" smtClean="0">
                          <a:latin typeface="Calibri" pitchFamily="34" charset="0"/>
                        </a:rPr>
                        <a:t>благоустройства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400" u="none" strike="noStrike" kern="1200" dirty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2 890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400" u="none" strike="noStrike" kern="1200" dirty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2 498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400" u="none" strike="noStrike" kern="1200" dirty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2 036</a:t>
                      </a:r>
                    </a:p>
                  </a:txBody>
                  <a:tcPr marL="7620" marR="7620" marT="7620" marB="0" anchor="b"/>
                </a:tc>
              </a:tr>
              <a:tr h="167942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 dirty="0">
                          <a:latin typeface="Calibri" pitchFamily="34" charset="0"/>
                        </a:rPr>
                        <a:t>Управление по транспорту и </a:t>
                      </a:r>
                      <a:r>
                        <a:rPr lang="ru-RU" sz="1400" u="none" strike="noStrike" dirty="0" smtClean="0">
                          <a:latin typeface="Calibri" pitchFamily="34" charset="0"/>
                        </a:rPr>
                        <a:t>связи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400" u="none" strike="noStrike" kern="1200" dirty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2 747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400" u="none" strike="noStrike" kern="1200" dirty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1 735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400" u="none" strike="noStrike" kern="1200" dirty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1 443</a:t>
                      </a:r>
                    </a:p>
                  </a:txBody>
                  <a:tcPr marL="7620" marR="7620" marT="7620" marB="0" anchor="b"/>
                </a:tc>
              </a:tr>
              <a:tr h="203300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 dirty="0">
                          <a:latin typeface="Calibri" pitchFamily="34" charset="0"/>
                        </a:rPr>
                        <a:t>Администрация Заводского </a:t>
                      </a:r>
                      <a:r>
                        <a:rPr lang="ru-RU" sz="1400" u="none" strike="noStrike" dirty="0" smtClean="0">
                          <a:latin typeface="Calibri" pitchFamily="34" charset="0"/>
                        </a:rPr>
                        <a:t>района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400" u="none" strike="noStrike" kern="1200" dirty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46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400" u="none" strike="noStrike" kern="1200" dirty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38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400" u="none" strike="noStrike" kern="1200" dirty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38</a:t>
                      </a:r>
                    </a:p>
                  </a:txBody>
                  <a:tcPr marL="7620" marR="7620" marT="7620" marB="0" anchor="b"/>
                </a:tc>
              </a:tr>
              <a:tr h="167943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 dirty="0">
                          <a:latin typeface="Calibri" pitchFamily="34" charset="0"/>
                        </a:rPr>
                        <a:t>Управление опеки и </a:t>
                      </a:r>
                      <a:r>
                        <a:rPr lang="ru-RU" sz="1400" u="none" strike="noStrike" dirty="0" smtClean="0">
                          <a:latin typeface="Calibri" pitchFamily="34" charset="0"/>
                        </a:rPr>
                        <a:t>попечительства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400" u="none" strike="noStrike" kern="1200" dirty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385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400" u="none" strike="noStrike" kern="1200" dirty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385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400" u="none" strike="noStrike" kern="1200" dirty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385</a:t>
                      </a:r>
                    </a:p>
                  </a:txBody>
                  <a:tcPr marL="7620" marR="7620" marT="7620" marB="0" anchor="b"/>
                </a:tc>
              </a:tr>
              <a:tr h="205760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 smtClean="0">
                          <a:solidFill>
                            <a:schemeClr val="dk1"/>
                          </a:solidFill>
                          <a:latin typeface="Calibri" pitchFamily="34" charset="0"/>
                        </a:rPr>
                        <a:t>Финансовое</a:t>
                      </a:r>
                      <a:r>
                        <a:rPr lang="ru-RU" sz="1400" b="0" i="0" u="none" strike="noStrike" baseline="0" dirty="0" smtClean="0">
                          <a:solidFill>
                            <a:schemeClr val="dk1"/>
                          </a:solidFill>
                          <a:latin typeface="Calibri" pitchFamily="34" charset="0"/>
                        </a:rPr>
                        <a:t> управление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400" u="none" strike="noStrike" kern="1200" dirty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143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400" u="none" strike="noStrike" kern="1200" dirty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221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400" u="none" strike="noStrike" kern="1200" dirty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283</a:t>
                      </a:r>
                    </a:p>
                  </a:txBody>
                  <a:tcPr marL="7620" marR="7620" marT="7620" marB="0" anchor="b"/>
                </a:tc>
              </a:tr>
              <a:tr h="265977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baseline="0" dirty="0" smtClean="0">
                          <a:solidFill>
                            <a:schemeClr val="dk1"/>
                          </a:solidFill>
                          <a:latin typeface="Calibri" pitchFamily="34" charset="0"/>
                        </a:rPr>
                        <a:t>Итого: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400" u="none" strike="noStrike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30 810</a:t>
                      </a:r>
                      <a:endParaRPr lang="ru-RU" sz="1400" u="none" strike="noStrike" kern="1200" dirty="0">
                        <a:solidFill>
                          <a:schemeClr val="dk1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400" u="none" strike="noStrike" kern="1200" dirty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24 571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400" u="none" strike="noStrike" kern="1200" dirty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22 451</a:t>
                      </a:r>
                    </a:p>
                  </a:txBody>
                  <a:tcPr marL="7620" marR="7620" marT="7620" marB="0" anchor="b"/>
                </a:tc>
              </a:tr>
            </a:tbl>
          </a:graphicData>
        </a:graphic>
      </p:graphicFrame>
      <p:sp>
        <p:nvSpPr>
          <p:cNvPr id="8" name="Скругленный прямоугольник 7"/>
          <p:cNvSpPr/>
          <p:nvPr/>
        </p:nvSpPr>
        <p:spPr>
          <a:xfrm>
            <a:off x="7831631" y="209855"/>
            <a:ext cx="1175657" cy="368135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rgbClr val="274A6C"/>
                </a:solidFill>
                <a:latin typeface="Calibri" pitchFamily="34" charset="0"/>
              </a:rPr>
              <a:t>млн руб.</a:t>
            </a:r>
            <a:endParaRPr lang="ru-RU" sz="1600" dirty="0">
              <a:latin typeface="Calibri" pitchFamily="34" charset="0"/>
            </a:endParaRPr>
          </a:p>
        </p:txBody>
      </p:sp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1276928" y="0"/>
            <a:ext cx="7079810" cy="715617"/>
          </a:xfrm>
        </p:spPr>
        <p:txBody>
          <a:bodyPr anchor="b">
            <a:noAutofit/>
          </a:bodyPr>
          <a:lstStyle/>
          <a:p>
            <a:pPr>
              <a:defRPr/>
            </a:pPr>
            <a:r>
              <a:rPr lang="ru-RU" sz="2300" dirty="0" smtClean="0">
                <a:solidFill>
                  <a:schemeClr val="tx2"/>
                </a:solidFill>
              </a:rPr>
              <a:t>Ведомственная структура расходов </a:t>
            </a:r>
            <a:br>
              <a:rPr lang="ru-RU" sz="2300" dirty="0" smtClean="0">
                <a:solidFill>
                  <a:schemeClr val="tx2"/>
                </a:solidFill>
              </a:rPr>
            </a:br>
            <a:r>
              <a:rPr lang="ru-RU" sz="2300" dirty="0" smtClean="0">
                <a:solidFill>
                  <a:schemeClr val="tx2"/>
                </a:solidFill>
              </a:rPr>
              <a:t>городского бюджета на 2023-2025 годы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Номер слайда 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28</a:t>
            </a:fld>
            <a:endParaRPr lang="en-US" dirty="0"/>
          </a:p>
        </p:txBody>
      </p:sp>
      <p:pic>
        <p:nvPicPr>
          <p:cNvPr id="55300" name="Picture 4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1286873" y="1630723"/>
            <a:ext cx="5900737" cy="4189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" name="Содержимое 4"/>
          <p:cNvSpPr txBox="1">
            <a:spLocks/>
          </p:cNvSpPr>
          <p:nvPr/>
        </p:nvSpPr>
        <p:spPr>
          <a:xfrm>
            <a:off x="390523" y="4752975"/>
            <a:ext cx="990601" cy="17145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171450" algn="r" defTabSz="685800">
              <a:lnSpc>
                <a:spcPct val="90000"/>
              </a:lnSpc>
              <a:spcBef>
                <a:spcPts val="750"/>
              </a:spcBef>
            </a:pPr>
            <a:r>
              <a:rPr lang="ru-RU" sz="1200" b="1" dirty="0" smtClean="0">
                <a:latin typeface="Calibri" pitchFamily="34" charset="0"/>
              </a:rPr>
              <a:t> </a:t>
            </a:r>
            <a:r>
              <a:rPr lang="ru-RU" sz="1200" b="1" dirty="0" smtClean="0">
                <a:latin typeface="Calibri" pitchFamily="34" charset="0"/>
              </a:rPr>
              <a:t>38,8%</a:t>
            </a:r>
            <a:endParaRPr kumimoji="0" lang="ru-RU" sz="12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alibri" pitchFamily="34" charset="0"/>
              <a:ea typeface="+mn-ea"/>
              <a:cs typeface="+mn-cs"/>
            </a:endParaRPr>
          </a:p>
        </p:txBody>
      </p:sp>
      <p:sp>
        <p:nvSpPr>
          <p:cNvPr id="35" name="Содержимое 4"/>
          <p:cNvSpPr txBox="1">
            <a:spLocks/>
          </p:cNvSpPr>
          <p:nvPr/>
        </p:nvSpPr>
        <p:spPr>
          <a:xfrm>
            <a:off x="1562099" y="2948252"/>
            <a:ext cx="987678" cy="233097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/>
          <a:p>
            <a:pPr marL="171450" lvl="0" algn="r" defTabSz="685800">
              <a:lnSpc>
                <a:spcPct val="90000"/>
              </a:lnSpc>
              <a:spcBef>
                <a:spcPts val="750"/>
              </a:spcBef>
            </a:pPr>
            <a:r>
              <a:rPr lang="ru-RU" sz="1400" b="1" dirty="0" smtClean="0">
                <a:latin typeface="Calibri" pitchFamily="34" charset="0"/>
              </a:rPr>
              <a:t>13,2%</a:t>
            </a:r>
            <a:endParaRPr kumimoji="0" lang="ru-RU" sz="1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alibri" pitchFamily="34" charset="0"/>
              <a:ea typeface="+mn-ea"/>
              <a:cs typeface="+mn-cs"/>
            </a:endParaRPr>
          </a:p>
        </p:txBody>
      </p:sp>
      <p:sp>
        <p:nvSpPr>
          <p:cNvPr id="36" name="Содержимое 4"/>
          <p:cNvSpPr txBox="1">
            <a:spLocks/>
          </p:cNvSpPr>
          <p:nvPr/>
        </p:nvSpPr>
        <p:spPr>
          <a:xfrm>
            <a:off x="5908109" y="2514600"/>
            <a:ext cx="845116" cy="1905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171450" lvl="0" algn="r" defTabSz="685800">
              <a:lnSpc>
                <a:spcPct val="90000"/>
              </a:lnSpc>
              <a:spcBef>
                <a:spcPts val="750"/>
              </a:spcBef>
            </a:pPr>
            <a:r>
              <a:rPr lang="ru-RU" sz="1200" b="1" dirty="0" smtClean="0">
                <a:latin typeface="Calibri" pitchFamily="34" charset="0"/>
              </a:rPr>
              <a:t>5,5%</a:t>
            </a:r>
            <a:endParaRPr kumimoji="0" lang="ru-RU" sz="12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alibri" pitchFamily="34" charset="0"/>
              <a:ea typeface="+mn-ea"/>
              <a:cs typeface="+mn-cs"/>
            </a:endParaRPr>
          </a:p>
        </p:txBody>
      </p:sp>
      <p:sp>
        <p:nvSpPr>
          <p:cNvPr id="37" name="Содержимое 4"/>
          <p:cNvSpPr txBox="1">
            <a:spLocks/>
          </p:cNvSpPr>
          <p:nvPr/>
        </p:nvSpPr>
        <p:spPr>
          <a:xfrm>
            <a:off x="3069659" y="5130791"/>
            <a:ext cx="883215" cy="21273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171450" lvl="0" algn="r" defTabSz="685800">
              <a:lnSpc>
                <a:spcPct val="90000"/>
              </a:lnSpc>
              <a:spcBef>
                <a:spcPts val="750"/>
              </a:spcBef>
            </a:pPr>
            <a:r>
              <a:rPr lang="ru-RU" sz="1200" b="1" dirty="0" smtClean="0">
                <a:latin typeface="Calibri" pitchFamily="34" charset="0"/>
              </a:rPr>
              <a:t>1,4 </a:t>
            </a:r>
            <a:r>
              <a:rPr lang="ru-RU" sz="1200" b="1" dirty="0" smtClean="0">
                <a:latin typeface="Calibri" pitchFamily="34" charset="0"/>
              </a:rPr>
              <a:t>%</a:t>
            </a:r>
            <a:endParaRPr kumimoji="0" lang="ru-RU" sz="12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alibri" pitchFamily="34" charset="0"/>
              <a:ea typeface="+mn-ea"/>
              <a:cs typeface="+mn-cs"/>
            </a:endParaRPr>
          </a:p>
        </p:txBody>
      </p:sp>
      <p:sp>
        <p:nvSpPr>
          <p:cNvPr id="38" name="Содержимое 4"/>
          <p:cNvSpPr txBox="1">
            <a:spLocks/>
          </p:cNvSpPr>
          <p:nvPr/>
        </p:nvSpPr>
        <p:spPr>
          <a:xfrm>
            <a:off x="3552825" y="1447801"/>
            <a:ext cx="866775" cy="21907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171450" lvl="0" algn="r" defTabSz="685800">
              <a:lnSpc>
                <a:spcPct val="90000"/>
              </a:lnSpc>
              <a:spcBef>
                <a:spcPts val="750"/>
              </a:spcBef>
            </a:pPr>
            <a:r>
              <a:rPr lang="ru-RU" sz="1200" b="1" dirty="0" smtClean="0">
                <a:latin typeface="Calibri" pitchFamily="34" charset="0"/>
              </a:rPr>
              <a:t>8,9%</a:t>
            </a:r>
            <a:endParaRPr kumimoji="0" lang="ru-RU" sz="12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alibri" pitchFamily="34" charset="0"/>
              <a:ea typeface="+mn-ea"/>
              <a:cs typeface="+mn-cs"/>
            </a:endParaRPr>
          </a:p>
        </p:txBody>
      </p:sp>
      <p:sp>
        <p:nvSpPr>
          <p:cNvPr id="39" name="Содержимое 4"/>
          <p:cNvSpPr txBox="1">
            <a:spLocks/>
          </p:cNvSpPr>
          <p:nvPr/>
        </p:nvSpPr>
        <p:spPr>
          <a:xfrm>
            <a:off x="6384360" y="3727597"/>
            <a:ext cx="854640" cy="18097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171450" lvl="0" algn="r" defTabSz="685800">
              <a:lnSpc>
                <a:spcPct val="90000"/>
              </a:lnSpc>
              <a:spcBef>
                <a:spcPts val="750"/>
              </a:spcBef>
            </a:pPr>
            <a:r>
              <a:rPr lang="ru-RU" sz="1200" b="1" dirty="0" smtClean="0">
                <a:latin typeface="Calibri" pitchFamily="34" charset="0"/>
              </a:rPr>
              <a:t>3,2</a:t>
            </a:r>
            <a:r>
              <a:rPr lang="ru-RU" sz="1200" b="1" dirty="0" smtClean="0">
                <a:latin typeface="Calibri" pitchFamily="34" charset="0"/>
              </a:rPr>
              <a:t> </a:t>
            </a:r>
            <a:r>
              <a:rPr lang="ru-RU" sz="1200" b="1" dirty="0" smtClean="0">
                <a:latin typeface="Calibri" pitchFamily="34" charset="0"/>
              </a:rPr>
              <a:t>%</a:t>
            </a:r>
            <a:endParaRPr kumimoji="0" lang="ru-RU" sz="12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alibri" pitchFamily="34" charset="0"/>
              <a:ea typeface="+mn-ea"/>
              <a:cs typeface="+mn-cs"/>
            </a:endParaRPr>
          </a:p>
        </p:txBody>
      </p:sp>
      <p:sp>
        <p:nvSpPr>
          <p:cNvPr id="40" name="Содержимое 4"/>
          <p:cNvSpPr txBox="1">
            <a:spLocks/>
          </p:cNvSpPr>
          <p:nvPr/>
        </p:nvSpPr>
        <p:spPr>
          <a:xfrm>
            <a:off x="6236167" y="3112682"/>
            <a:ext cx="930841" cy="25916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171450" lvl="0" algn="r" defTabSz="685800">
              <a:lnSpc>
                <a:spcPct val="90000"/>
              </a:lnSpc>
              <a:spcBef>
                <a:spcPts val="750"/>
              </a:spcBef>
            </a:pPr>
            <a:r>
              <a:rPr lang="ru-RU" sz="1200" b="1" dirty="0" smtClean="0">
                <a:latin typeface="Calibri" pitchFamily="34" charset="0"/>
              </a:rPr>
              <a:t>3,3 %</a:t>
            </a:r>
            <a:endParaRPr kumimoji="0" lang="ru-RU" sz="12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alibri" pitchFamily="34" charset="0"/>
              <a:ea typeface="+mn-ea"/>
              <a:cs typeface="+mn-cs"/>
            </a:endParaRPr>
          </a:p>
        </p:txBody>
      </p:sp>
      <p:sp>
        <p:nvSpPr>
          <p:cNvPr id="41" name="Содержимое 4"/>
          <p:cNvSpPr txBox="1">
            <a:spLocks/>
          </p:cNvSpPr>
          <p:nvPr/>
        </p:nvSpPr>
        <p:spPr>
          <a:xfrm>
            <a:off x="4928806" y="1859549"/>
            <a:ext cx="864165" cy="22642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171450" lvl="0" algn="r" defTabSz="685800">
              <a:lnSpc>
                <a:spcPct val="90000"/>
              </a:lnSpc>
              <a:spcBef>
                <a:spcPts val="750"/>
              </a:spcBef>
            </a:pPr>
            <a:r>
              <a:rPr lang="ru-RU" sz="1200" b="1" noProof="0" dirty="0" smtClean="0">
                <a:latin typeface="Calibri" pitchFamily="34" charset="0"/>
              </a:rPr>
              <a:t>6,7</a:t>
            </a:r>
            <a:r>
              <a:rPr kumimoji="0" lang="ru-RU" sz="12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%</a:t>
            </a:r>
            <a:endParaRPr kumimoji="0" lang="ru-RU" sz="12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alibri" pitchFamily="34" charset="0"/>
              <a:ea typeface="+mn-ea"/>
              <a:cs typeface="+mn-cs"/>
            </a:endParaRPr>
          </a:p>
        </p:txBody>
      </p:sp>
      <p:sp>
        <p:nvSpPr>
          <p:cNvPr id="42" name="Содержимое 4"/>
          <p:cNvSpPr txBox="1">
            <a:spLocks/>
          </p:cNvSpPr>
          <p:nvPr/>
        </p:nvSpPr>
        <p:spPr>
          <a:xfrm>
            <a:off x="2409826" y="2032190"/>
            <a:ext cx="1152524" cy="20618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171450" algn="r" defTabSz="685800">
              <a:lnSpc>
                <a:spcPct val="90000"/>
              </a:lnSpc>
              <a:spcBef>
                <a:spcPts val="750"/>
              </a:spcBef>
            </a:pPr>
            <a:r>
              <a:rPr lang="ru-RU" sz="1200" b="1" dirty="0" smtClean="0">
                <a:latin typeface="Calibri" pitchFamily="34" charset="0"/>
              </a:rPr>
              <a:t> 9,4%</a:t>
            </a:r>
            <a:endParaRPr kumimoji="0" lang="ru-RU" sz="12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alibri" pitchFamily="34" charset="0"/>
              <a:ea typeface="+mn-ea"/>
              <a:cs typeface="+mn-cs"/>
            </a:endParaRPr>
          </a:p>
        </p:txBody>
      </p:sp>
      <p:sp>
        <p:nvSpPr>
          <p:cNvPr id="43" name="Содержимое 4"/>
          <p:cNvSpPr txBox="1">
            <a:spLocks/>
          </p:cNvSpPr>
          <p:nvPr/>
        </p:nvSpPr>
        <p:spPr>
          <a:xfrm>
            <a:off x="4352924" y="4648201"/>
            <a:ext cx="857251" cy="25717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171450" lvl="0" algn="ctr" defTabSz="685800">
              <a:lnSpc>
                <a:spcPct val="90000"/>
              </a:lnSpc>
              <a:spcBef>
                <a:spcPts val="750"/>
              </a:spcBef>
            </a:pPr>
            <a:r>
              <a:rPr lang="ru-RU" sz="1200" b="1" dirty="0" smtClean="0">
                <a:latin typeface="Calibri" pitchFamily="34" charset="0"/>
              </a:rPr>
              <a:t>0,5 %</a:t>
            </a:r>
            <a:endParaRPr kumimoji="0" lang="ru-RU" sz="12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alibri" pitchFamily="34" charset="0"/>
              <a:ea typeface="+mn-ea"/>
              <a:cs typeface="+mn-cs"/>
            </a:endParaRPr>
          </a:p>
        </p:txBody>
      </p:sp>
      <p:sp>
        <p:nvSpPr>
          <p:cNvPr id="44" name="Содержимое 4"/>
          <p:cNvSpPr txBox="1">
            <a:spLocks/>
          </p:cNvSpPr>
          <p:nvPr/>
        </p:nvSpPr>
        <p:spPr>
          <a:xfrm>
            <a:off x="5505449" y="4221750"/>
            <a:ext cx="876301" cy="2169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171450" lvl="0" algn="ctr" defTabSz="685800">
              <a:lnSpc>
                <a:spcPct val="90000"/>
              </a:lnSpc>
              <a:spcBef>
                <a:spcPts val="750"/>
              </a:spcBef>
            </a:pPr>
            <a:r>
              <a:rPr lang="ru-RU" sz="1200" b="1" dirty="0" smtClean="0">
                <a:latin typeface="Calibri" pitchFamily="34" charset="0"/>
              </a:rPr>
              <a:t>1,3 %</a:t>
            </a:r>
            <a:endParaRPr kumimoji="0" lang="ru-RU" sz="12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alibri" pitchFamily="34" charset="0"/>
              <a:ea typeface="+mn-ea"/>
              <a:cs typeface="+mn-cs"/>
            </a:endParaRPr>
          </a:p>
        </p:txBody>
      </p:sp>
      <p:sp>
        <p:nvSpPr>
          <p:cNvPr id="45" name="Содержимое 4"/>
          <p:cNvSpPr txBox="1">
            <a:spLocks/>
          </p:cNvSpPr>
          <p:nvPr/>
        </p:nvSpPr>
        <p:spPr>
          <a:xfrm>
            <a:off x="276225" y="5066497"/>
            <a:ext cx="1343025" cy="44847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171450" lvl="0" algn="ctr" defTabSz="685800">
              <a:lnSpc>
                <a:spcPct val="90000"/>
              </a:lnSpc>
              <a:spcBef>
                <a:spcPts val="750"/>
              </a:spcBef>
            </a:pPr>
            <a:r>
              <a:rPr lang="ru-RU" sz="1200" dirty="0" smtClean="0">
                <a:latin typeface="Calibri" pitchFamily="34" charset="0"/>
              </a:rPr>
              <a:t>Комитет образования и науки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alibri" pitchFamily="34" charset="0"/>
              <a:ea typeface="+mn-ea"/>
              <a:cs typeface="+mn-cs"/>
            </a:endParaRPr>
          </a:p>
        </p:txBody>
      </p:sp>
      <p:sp>
        <p:nvSpPr>
          <p:cNvPr id="47" name="Содержимое 4"/>
          <p:cNvSpPr txBox="1">
            <a:spLocks/>
          </p:cNvSpPr>
          <p:nvPr/>
        </p:nvSpPr>
        <p:spPr>
          <a:xfrm>
            <a:off x="5882990" y="1995470"/>
            <a:ext cx="3105508" cy="27945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171450" lvl="0" algn="ctr" defTabSz="685800">
              <a:lnSpc>
                <a:spcPct val="90000"/>
              </a:lnSpc>
              <a:spcBef>
                <a:spcPts val="750"/>
              </a:spcBef>
            </a:pPr>
            <a:r>
              <a:rPr lang="ru-RU" sz="1200" dirty="0" smtClean="0">
                <a:latin typeface="Calibri" pitchFamily="34" charset="0"/>
              </a:rPr>
              <a:t>Управление капитального строительства</a:t>
            </a:r>
            <a:endParaRPr lang="ru-RU" sz="1200" dirty="0">
              <a:latin typeface="Calibri" pitchFamily="34" charset="0"/>
            </a:endParaRPr>
          </a:p>
        </p:txBody>
      </p:sp>
      <p:sp>
        <p:nvSpPr>
          <p:cNvPr id="48" name="Содержимое 4"/>
          <p:cNvSpPr txBox="1">
            <a:spLocks/>
          </p:cNvSpPr>
          <p:nvPr/>
        </p:nvSpPr>
        <p:spPr>
          <a:xfrm>
            <a:off x="180976" y="1857375"/>
            <a:ext cx="3019424" cy="43815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171450" lvl="0" algn="ctr" defTabSz="685800">
              <a:lnSpc>
                <a:spcPct val="90000"/>
              </a:lnSpc>
              <a:spcBef>
                <a:spcPts val="750"/>
              </a:spcBef>
            </a:pPr>
            <a:endParaRPr lang="ru-RU" sz="1200" dirty="0">
              <a:latin typeface="Calibri" pitchFamily="34" charset="0"/>
            </a:endParaRPr>
          </a:p>
        </p:txBody>
      </p:sp>
      <p:sp>
        <p:nvSpPr>
          <p:cNvPr id="49" name="Содержимое 4"/>
          <p:cNvSpPr txBox="1">
            <a:spLocks/>
          </p:cNvSpPr>
          <p:nvPr/>
        </p:nvSpPr>
        <p:spPr>
          <a:xfrm>
            <a:off x="6845153" y="2909112"/>
            <a:ext cx="2121919" cy="36195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171450" lvl="0" algn="ctr" defTabSz="685800">
              <a:lnSpc>
                <a:spcPct val="90000"/>
              </a:lnSpc>
              <a:spcBef>
                <a:spcPts val="750"/>
              </a:spcBef>
            </a:pPr>
            <a:r>
              <a:rPr lang="ru-RU" sz="1200" dirty="0" smtClean="0">
                <a:latin typeface="Calibri" pitchFamily="34" charset="0"/>
              </a:rPr>
              <a:t>Управление культуры и молодежной политики</a:t>
            </a:r>
            <a:endParaRPr lang="ru-RU" sz="1200" dirty="0">
              <a:latin typeface="Calibri" pitchFamily="34" charset="0"/>
            </a:endParaRPr>
          </a:p>
        </p:txBody>
      </p:sp>
      <p:sp>
        <p:nvSpPr>
          <p:cNvPr id="50" name="Содержимое 4"/>
          <p:cNvSpPr txBox="1">
            <a:spLocks/>
          </p:cNvSpPr>
          <p:nvPr/>
        </p:nvSpPr>
        <p:spPr>
          <a:xfrm>
            <a:off x="3067049" y="5311763"/>
            <a:ext cx="923926" cy="18416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171450" lvl="0" algn="ctr" defTabSz="685800">
              <a:lnSpc>
                <a:spcPct val="90000"/>
              </a:lnSpc>
              <a:spcBef>
                <a:spcPts val="750"/>
              </a:spcBef>
            </a:pPr>
            <a:r>
              <a:rPr lang="ru-RU" sz="1200" dirty="0" smtClean="0">
                <a:latin typeface="Calibri" pitchFamily="34" charset="0"/>
              </a:rPr>
              <a:t>Прочие</a:t>
            </a:r>
          </a:p>
          <a:p>
            <a:pPr marL="171450" lvl="0" algn="ctr" defTabSz="685800">
              <a:lnSpc>
                <a:spcPct val="90000"/>
              </a:lnSpc>
              <a:spcBef>
                <a:spcPts val="750"/>
              </a:spcBef>
            </a:pPr>
            <a:endParaRPr lang="ru-RU" sz="1200" dirty="0">
              <a:latin typeface="Calibri" pitchFamily="34" charset="0"/>
            </a:endParaRPr>
          </a:p>
        </p:txBody>
      </p:sp>
      <p:sp>
        <p:nvSpPr>
          <p:cNvPr id="51" name="Содержимое 4"/>
          <p:cNvSpPr txBox="1">
            <a:spLocks/>
          </p:cNvSpPr>
          <p:nvPr/>
        </p:nvSpPr>
        <p:spPr>
          <a:xfrm>
            <a:off x="6465139" y="3974811"/>
            <a:ext cx="2355011" cy="30501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171450" algn="ctr" defTabSz="685800">
              <a:lnSpc>
                <a:spcPct val="90000"/>
              </a:lnSpc>
              <a:spcBef>
                <a:spcPts val="750"/>
              </a:spcBef>
            </a:pPr>
            <a:r>
              <a:rPr lang="ru-RU" sz="1200" dirty="0" smtClean="0">
                <a:latin typeface="Calibri" pitchFamily="34" charset="0"/>
              </a:rPr>
              <a:t>Администрация города</a:t>
            </a:r>
          </a:p>
        </p:txBody>
      </p:sp>
      <p:sp>
        <p:nvSpPr>
          <p:cNvPr id="52" name="Содержимое 4"/>
          <p:cNvSpPr txBox="1">
            <a:spLocks/>
          </p:cNvSpPr>
          <p:nvPr/>
        </p:nvSpPr>
        <p:spPr>
          <a:xfrm>
            <a:off x="481565" y="1897248"/>
            <a:ext cx="2978889" cy="42530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171450" lvl="0" algn="ctr" defTabSz="685800">
              <a:lnSpc>
                <a:spcPct val="90000"/>
              </a:lnSpc>
              <a:spcBef>
                <a:spcPts val="750"/>
              </a:spcBef>
            </a:pPr>
            <a:r>
              <a:rPr lang="ru-RU" sz="1200" dirty="0" smtClean="0">
                <a:latin typeface="Calibri" pitchFamily="34" charset="0"/>
              </a:rPr>
              <a:t>Управление дорожно-коммунального хозяйства и благоустройства</a:t>
            </a:r>
            <a:endParaRPr lang="ru-RU" sz="1200" dirty="0">
              <a:latin typeface="Calibri" pitchFamily="34" charset="0"/>
            </a:endParaRPr>
          </a:p>
        </p:txBody>
      </p:sp>
      <p:sp>
        <p:nvSpPr>
          <p:cNvPr id="53" name="Содержимое 4"/>
          <p:cNvSpPr txBox="1">
            <a:spLocks/>
          </p:cNvSpPr>
          <p:nvPr/>
        </p:nvSpPr>
        <p:spPr>
          <a:xfrm>
            <a:off x="6726865" y="3438074"/>
            <a:ext cx="2105025" cy="32063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171450" algn="ctr" defTabSz="685800">
              <a:lnSpc>
                <a:spcPct val="90000"/>
              </a:lnSpc>
              <a:spcBef>
                <a:spcPts val="750"/>
              </a:spcBef>
            </a:pPr>
            <a:r>
              <a:rPr lang="ru-RU" sz="1200" dirty="0" smtClean="0">
                <a:latin typeface="Calibri" pitchFamily="34" charset="0"/>
              </a:rPr>
              <a:t>Комитет по управлению муниципальным имуществом</a:t>
            </a:r>
          </a:p>
        </p:txBody>
      </p:sp>
      <p:sp>
        <p:nvSpPr>
          <p:cNvPr id="55" name="Содержимое 4"/>
          <p:cNvSpPr txBox="1">
            <a:spLocks/>
          </p:cNvSpPr>
          <p:nvPr/>
        </p:nvSpPr>
        <p:spPr>
          <a:xfrm>
            <a:off x="5335108" y="1417010"/>
            <a:ext cx="2179674" cy="44656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171450" lvl="0" algn="ctr" defTabSz="685800">
              <a:lnSpc>
                <a:spcPct val="90000"/>
              </a:lnSpc>
              <a:spcBef>
                <a:spcPts val="750"/>
              </a:spcBef>
            </a:pPr>
            <a:r>
              <a:rPr lang="ru-RU" sz="1200" dirty="0" smtClean="0">
                <a:latin typeface="Calibri" pitchFamily="34" charset="0"/>
              </a:rPr>
              <a:t>Комитет по физической культуре, спорту и туризму</a:t>
            </a:r>
          </a:p>
          <a:p>
            <a:pPr marL="171450" lvl="0" algn="ctr" defTabSz="685800">
              <a:lnSpc>
                <a:spcPct val="90000"/>
              </a:lnSpc>
              <a:spcBef>
                <a:spcPts val="750"/>
              </a:spcBef>
            </a:pPr>
            <a:endParaRPr lang="ru-RU" sz="1200" dirty="0">
              <a:latin typeface="Calibri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3266434" y="5842287"/>
            <a:ext cx="55583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b="1" dirty="0" smtClean="0">
                <a:solidFill>
                  <a:srgbClr val="002060"/>
                </a:solidFill>
                <a:latin typeface="Calibri" pitchFamily="34" charset="0"/>
              </a:rPr>
              <a:t>Ведомственная</a:t>
            </a:r>
            <a:r>
              <a:rPr lang="ru-RU" sz="1200" dirty="0" smtClean="0">
                <a:solidFill>
                  <a:srgbClr val="002060"/>
                </a:solidFill>
                <a:latin typeface="Calibri" pitchFamily="34" charset="0"/>
              </a:rPr>
              <a:t> классификация непосредственно связана со структурой управления, она отображает группировку юридических лиц, получающих бюджетные средства (комитеты, управления, администрации районов и города)</a:t>
            </a:r>
            <a:endParaRPr lang="ru-RU" sz="1200" dirty="0">
              <a:solidFill>
                <a:srgbClr val="002060"/>
              </a:solidFill>
              <a:latin typeface="Calibri" pitchFamily="34" charset="0"/>
            </a:endParaRPr>
          </a:p>
        </p:txBody>
      </p:sp>
      <p:sp>
        <p:nvSpPr>
          <p:cNvPr id="28" name="Содержимое 4"/>
          <p:cNvSpPr txBox="1">
            <a:spLocks/>
          </p:cNvSpPr>
          <p:nvPr/>
        </p:nvSpPr>
        <p:spPr>
          <a:xfrm>
            <a:off x="5393759" y="2092316"/>
            <a:ext cx="883215" cy="21273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171450" lvl="0" algn="r" defTabSz="685800">
              <a:lnSpc>
                <a:spcPct val="90000"/>
              </a:lnSpc>
              <a:spcBef>
                <a:spcPts val="750"/>
              </a:spcBef>
            </a:pPr>
            <a:r>
              <a:rPr lang="ru-RU" sz="1200" b="1" dirty="0" smtClean="0">
                <a:latin typeface="Calibri" pitchFamily="34" charset="0"/>
              </a:rPr>
              <a:t>5,6%</a:t>
            </a:r>
            <a:endParaRPr kumimoji="0" lang="ru-RU" sz="12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alibri" pitchFamily="34" charset="0"/>
              <a:ea typeface="+mn-ea"/>
              <a:cs typeface="+mn-cs"/>
            </a:endParaRPr>
          </a:p>
        </p:txBody>
      </p:sp>
      <p:sp>
        <p:nvSpPr>
          <p:cNvPr id="29" name="Содержимое 4"/>
          <p:cNvSpPr txBox="1">
            <a:spLocks/>
          </p:cNvSpPr>
          <p:nvPr/>
        </p:nvSpPr>
        <p:spPr>
          <a:xfrm>
            <a:off x="6439784" y="2367074"/>
            <a:ext cx="2328233" cy="38343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171450" lvl="0" algn="ctr" defTabSz="685800">
              <a:lnSpc>
                <a:spcPct val="90000"/>
              </a:lnSpc>
              <a:spcBef>
                <a:spcPts val="750"/>
              </a:spcBef>
            </a:pPr>
            <a:r>
              <a:rPr lang="ru-RU" sz="1200" dirty="0" smtClean="0">
                <a:latin typeface="Calibri" pitchFamily="34" charset="0"/>
              </a:rPr>
              <a:t>Комитет социальной защиты</a:t>
            </a:r>
            <a:endParaRPr lang="ru-RU" sz="1200" dirty="0">
              <a:latin typeface="Calibri" pitchFamily="34" charset="0"/>
            </a:endParaRPr>
          </a:p>
        </p:txBody>
      </p:sp>
      <p:sp>
        <p:nvSpPr>
          <p:cNvPr id="56" name="Содержимое 4"/>
          <p:cNvSpPr txBox="1">
            <a:spLocks/>
          </p:cNvSpPr>
          <p:nvPr/>
        </p:nvSpPr>
        <p:spPr>
          <a:xfrm>
            <a:off x="4981574" y="4591913"/>
            <a:ext cx="2532034" cy="4372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171450" lvl="0" algn="ctr" defTabSz="685800">
              <a:lnSpc>
                <a:spcPct val="90000"/>
              </a:lnSpc>
              <a:spcBef>
                <a:spcPts val="750"/>
              </a:spcBef>
            </a:pPr>
            <a:endParaRPr lang="ru-RU" sz="1200" dirty="0">
              <a:latin typeface="Calibri" pitchFamily="34" charset="0"/>
            </a:endParaRPr>
          </a:p>
        </p:txBody>
      </p:sp>
      <p:sp>
        <p:nvSpPr>
          <p:cNvPr id="58" name="Заголовок 1"/>
          <p:cNvSpPr txBox="1">
            <a:spLocks/>
          </p:cNvSpPr>
          <p:nvPr/>
        </p:nvSpPr>
        <p:spPr bwMode="auto">
          <a:xfrm>
            <a:off x="1123949" y="2"/>
            <a:ext cx="7515225" cy="10331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no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dirty="0" smtClean="0">
                <a:solidFill>
                  <a:schemeClr val="tx2"/>
                </a:solidFill>
                <a:latin typeface="Calibri" pitchFamily="34" charset="0"/>
                <a:ea typeface="+mj-ea"/>
                <a:cs typeface="+mj-cs"/>
              </a:rPr>
              <a:t>Ведомственная структура расходов </a:t>
            </a:r>
          </a:p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dirty="0" smtClean="0">
                <a:solidFill>
                  <a:schemeClr val="tx2"/>
                </a:solidFill>
                <a:latin typeface="Calibri" pitchFamily="34" charset="0"/>
                <a:ea typeface="+mj-ea"/>
                <a:cs typeface="+mj-cs"/>
              </a:rPr>
              <a:t>городского бюджета на 2023 год</a:t>
            </a:r>
          </a:p>
        </p:txBody>
      </p:sp>
      <p:sp>
        <p:nvSpPr>
          <p:cNvPr id="32" name="Содержимое 4"/>
          <p:cNvSpPr txBox="1">
            <a:spLocks/>
          </p:cNvSpPr>
          <p:nvPr/>
        </p:nvSpPr>
        <p:spPr>
          <a:xfrm>
            <a:off x="6079560" y="4051005"/>
            <a:ext cx="854640" cy="20201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171450" lvl="0" algn="r" defTabSz="685800">
              <a:lnSpc>
                <a:spcPct val="90000"/>
              </a:lnSpc>
              <a:spcBef>
                <a:spcPts val="750"/>
              </a:spcBef>
            </a:pPr>
            <a:r>
              <a:rPr lang="ru-RU" sz="1200" b="1" dirty="0" smtClean="0">
                <a:latin typeface="Calibri" pitchFamily="34" charset="0"/>
              </a:rPr>
              <a:t>2,2 %</a:t>
            </a:r>
            <a:endParaRPr kumimoji="0" lang="ru-RU" sz="12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alibri" pitchFamily="34" charset="0"/>
              <a:ea typeface="+mn-ea"/>
              <a:cs typeface="+mn-cs"/>
            </a:endParaRPr>
          </a:p>
        </p:txBody>
      </p:sp>
      <p:sp>
        <p:nvSpPr>
          <p:cNvPr id="57" name="Содержимое 4"/>
          <p:cNvSpPr txBox="1">
            <a:spLocks/>
          </p:cNvSpPr>
          <p:nvPr/>
        </p:nvSpPr>
        <p:spPr>
          <a:xfrm>
            <a:off x="5667154" y="4423144"/>
            <a:ext cx="1903227" cy="4571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171450" algn="ctr" defTabSz="685800">
              <a:lnSpc>
                <a:spcPct val="90000"/>
              </a:lnSpc>
              <a:spcBef>
                <a:spcPts val="750"/>
              </a:spcBef>
            </a:pPr>
            <a:r>
              <a:rPr lang="ru-RU" sz="1200" dirty="0" smtClean="0">
                <a:latin typeface="Calibri" pitchFamily="34" charset="0"/>
              </a:rPr>
              <a:t>Управление опеки и попечительства</a:t>
            </a:r>
          </a:p>
          <a:p>
            <a:pPr marL="171450" lvl="0" algn="ctr" defTabSz="685800">
              <a:lnSpc>
                <a:spcPct val="90000"/>
              </a:lnSpc>
              <a:spcBef>
                <a:spcPts val="750"/>
              </a:spcBef>
            </a:pPr>
            <a:endParaRPr lang="ru-RU" sz="1200" dirty="0">
              <a:latin typeface="Calibri" pitchFamily="34" charset="0"/>
            </a:endParaRPr>
          </a:p>
        </p:txBody>
      </p:sp>
      <p:sp>
        <p:nvSpPr>
          <p:cNvPr id="59" name="Прямоугольник 58"/>
          <p:cNvSpPr/>
          <p:nvPr/>
        </p:nvSpPr>
        <p:spPr>
          <a:xfrm>
            <a:off x="138223" y="2548744"/>
            <a:ext cx="2200940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algn="ctr" defTabSz="685800">
              <a:lnSpc>
                <a:spcPct val="90000"/>
              </a:lnSpc>
              <a:spcBef>
                <a:spcPts val="750"/>
              </a:spcBef>
            </a:pPr>
            <a:r>
              <a:rPr lang="ru-RU" sz="1200" dirty="0" smtClean="0">
                <a:latin typeface="Calibri" pitchFamily="34" charset="0"/>
              </a:rPr>
              <a:t>Комитет жилищно-коммунального хозяйства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4723290" y="4797057"/>
            <a:ext cx="181197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200" dirty="0" smtClean="0">
                <a:latin typeface="Calibri" pitchFamily="34" charset="0"/>
              </a:rPr>
              <a:t>Финансовое</a:t>
            </a:r>
            <a:r>
              <a:rPr lang="ru-RU" sz="1600" b="1" i="0" u="none" strike="noStrike" kern="1200" baseline="0" dirty="0" smtClean="0">
                <a:solidFill>
                  <a:srgbClr val="002060"/>
                </a:solidFill>
                <a:latin typeface="Calibri" pitchFamily="34" charset="0"/>
                <a:ea typeface="Calibri"/>
                <a:cs typeface="Calibri"/>
              </a:rPr>
              <a:t> </a:t>
            </a:r>
            <a:r>
              <a:rPr lang="ru-RU" sz="1200" dirty="0" smtClean="0">
                <a:latin typeface="Calibri" pitchFamily="34" charset="0"/>
              </a:rPr>
              <a:t>управление</a:t>
            </a:r>
          </a:p>
        </p:txBody>
      </p:sp>
      <p:sp>
        <p:nvSpPr>
          <p:cNvPr id="46" name="Прямоугольник 45"/>
          <p:cNvSpPr/>
          <p:nvPr/>
        </p:nvSpPr>
        <p:spPr>
          <a:xfrm>
            <a:off x="1358725" y="1419859"/>
            <a:ext cx="2616549" cy="2585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71450" algn="ctr" defTabSz="685800">
              <a:lnSpc>
                <a:spcPct val="90000"/>
              </a:lnSpc>
              <a:spcBef>
                <a:spcPts val="750"/>
              </a:spcBef>
            </a:pPr>
            <a:r>
              <a:rPr lang="ru-RU" sz="1200" dirty="0" smtClean="0">
                <a:latin typeface="Calibri" pitchFamily="34" charset="0"/>
              </a:rPr>
              <a:t>Управление по транспорту и связи</a:t>
            </a:r>
          </a:p>
        </p:txBody>
      </p:sp>
    </p:spTree>
    <p:extLst>
      <p:ext uri="{BB962C8B-B14F-4D97-AF65-F5344CB8AC3E}">
        <p14:creationId xmlns:p14="http://schemas.microsoft.com/office/powerpoint/2010/main" xmlns="" val="3712152080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1092145" y="0"/>
            <a:ext cx="6678137" cy="1028699"/>
          </a:xfrm>
        </p:spPr>
        <p:txBody>
          <a:bodyPr anchor="b">
            <a:noAutofit/>
          </a:bodyPr>
          <a:lstStyle/>
          <a:p>
            <a:r>
              <a:rPr lang="ru-RU" sz="2400" dirty="0" smtClean="0">
                <a:solidFill>
                  <a:srgbClr val="002060"/>
                </a:solidFill>
              </a:rPr>
              <a:t>Расходы бюджета в разрезе муниципальных программ</a:t>
            </a:r>
          </a:p>
        </p:txBody>
      </p:sp>
      <p:sp>
        <p:nvSpPr>
          <p:cNvPr id="5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034BE65-D03A-4C7F-AA65-DDEDBE111AF8}" type="slidenum">
              <a:rPr lang="ru-RU" smtClean="0"/>
              <a:pPr>
                <a:defRPr/>
              </a:pPr>
              <a:t>29</a:t>
            </a:fld>
            <a:endParaRPr lang="ru-RU" dirty="0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362310" y="1020726"/>
          <a:ext cx="8445260" cy="5574207"/>
        </p:xfrm>
        <a:graphic>
          <a:graphicData uri="http://schemas.openxmlformats.org/drawingml/2006/table">
            <a:tbl>
              <a:tblPr firstRow="1" bandRow="1">
                <a:tableStyleId>{FABFCF23-3B69-468F-B69F-88F6DE6A72F2}</a:tableStyleId>
              </a:tblPr>
              <a:tblGrid>
                <a:gridCol w="262379"/>
                <a:gridCol w="6056768"/>
                <a:gridCol w="715224"/>
                <a:gridCol w="697117"/>
                <a:gridCol w="713772"/>
              </a:tblGrid>
              <a:tr h="32917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/>
                        <a:t>№ </a:t>
                      </a:r>
                      <a:r>
                        <a:rPr lang="ru-RU" sz="1000" u="none" strike="noStrike" dirty="0" err="1"/>
                        <a:t>п</a:t>
                      </a:r>
                      <a:r>
                        <a:rPr lang="ru-RU" sz="1000" u="none" strike="noStrike" dirty="0"/>
                        <a:t>/</a:t>
                      </a:r>
                      <a:r>
                        <a:rPr lang="ru-RU" sz="1000" u="none" strike="noStrike" dirty="0" err="1"/>
                        <a:t>п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5217" marR="5217" marT="52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 smtClean="0"/>
                        <a:t>Наименование </a:t>
                      </a:r>
                      <a:r>
                        <a:rPr lang="ru-RU" sz="1000" u="none" strike="noStrike" dirty="0"/>
                        <a:t>программы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5217" marR="5217" marT="52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 smtClean="0"/>
                        <a:t>2023</a:t>
                      </a:r>
                      <a:r>
                        <a:rPr lang="ru-RU" sz="1000" u="none" strike="noStrike" baseline="0" dirty="0" smtClean="0"/>
                        <a:t>год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5217" marR="5217" marT="52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 smtClean="0"/>
                        <a:t>2024 год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5217" marR="5217" marT="521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 smtClean="0"/>
                        <a:t>2025 год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5217" marR="5217" marT="5217" marB="0" anchor="ctr"/>
                </a:tc>
              </a:tr>
              <a:tr h="36016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/>
                        <a:t>1.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ru-RU" sz="1000" u="none" strike="noStrike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"</a:t>
                      </a:r>
                      <a:r>
                        <a:rPr lang="ru-RU" sz="1000" u="none" strike="noStrike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Развитие и функционирование системы образования города Новокузнецка"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000" u="none" strike="noStrike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12 286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000" u="none" strike="noStrike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11 708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000" u="none" strike="noStrike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11 528</a:t>
                      </a:r>
                    </a:p>
                  </a:txBody>
                  <a:tcPr marL="7620" marR="7620" marT="7620" marB="0" anchor="b"/>
                </a:tc>
              </a:tr>
              <a:tr h="22110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/>
                        <a:t>2.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ru-RU" sz="1000" u="none" strike="noStrike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"</a:t>
                      </a:r>
                      <a:r>
                        <a:rPr lang="ru-RU" sz="1000" u="none" strike="noStrike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Комплексное благоустройство Новокузнецкого городского округа"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000" u="none" strike="noStrike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3 430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000" u="none" strike="noStrike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3 433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000" u="none" strike="noStrike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2 036</a:t>
                      </a:r>
                    </a:p>
                  </a:txBody>
                  <a:tcPr marL="7620" marR="7620" marT="7620" marB="0" anchor="b"/>
                </a:tc>
              </a:tr>
              <a:tr h="22612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/>
                        <a:t>3.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ru-RU" sz="1000" u="none" strike="noStrike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"</a:t>
                      </a:r>
                      <a:r>
                        <a:rPr lang="ru-RU" sz="1000" u="none" strike="noStrike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Организация и развитие пассажирских перевозок и координация работы операторов связи на территории Новокузнецкого городского округа"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000" u="none" strike="noStrike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2 747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000" u="none" strike="noStrike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1 735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000" u="none" strike="noStrike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1 443</a:t>
                      </a:r>
                    </a:p>
                  </a:txBody>
                  <a:tcPr marL="7620" marR="7620" marT="7620" marB="0" anchor="b"/>
                </a:tc>
              </a:tr>
              <a:tr h="22612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/>
                        <a:t>4.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ru-RU" sz="1000" u="none" strike="noStrike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"</a:t>
                      </a:r>
                      <a:r>
                        <a:rPr lang="ru-RU" sz="1000" u="none" strike="noStrike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Развитие жилищно-коммунального хозяйства города Новокузнецка"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000" u="none" strike="noStrike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2 244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000" u="none" strike="noStrike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2 220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000" u="none" strike="noStrike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2 221</a:t>
                      </a:r>
                    </a:p>
                  </a:txBody>
                  <a:tcPr marL="7620" marR="7620" marT="7620" marB="0" anchor="b"/>
                </a:tc>
              </a:tr>
              <a:tr h="239276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/>
                        <a:t>5.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ru-RU" sz="1000" u="none" strike="noStrike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"</a:t>
                      </a:r>
                      <a:r>
                        <a:rPr lang="ru-RU" sz="1000" u="none" strike="noStrike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Развитие физической культуры и массового спорта Новокузнецкого городского округа"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000" u="none" strike="noStrike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2 055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000" u="none" strike="noStrike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378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000" u="none" strike="noStrike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378</a:t>
                      </a:r>
                    </a:p>
                  </a:txBody>
                  <a:tcPr marL="7620" marR="7620" marT="7620" marB="0" anchor="b"/>
                </a:tc>
              </a:tr>
              <a:tr h="20574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/>
                        <a:t>6.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ru-RU" sz="1000" u="none" strike="noStrike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"</a:t>
                      </a:r>
                      <a:r>
                        <a:rPr lang="ru-RU" sz="1000" u="none" strike="noStrike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Развитие системы социальной защиты населения города Новокузнецка"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000" u="none" strike="noStrike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 </a:t>
                      </a:r>
                      <a:r>
                        <a:rPr lang="ru-RU" sz="1000" u="none" strike="noStrike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644</a:t>
                      </a:r>
                      <a:endParaRPr lang="ru-RU" sz="1000" u="none" strike="noStrike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000" u="none" strike="noStrike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1 627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000" u="none" strike="noStrike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1 607</a:t>
                      </a:r>
                    </a:p>
                  </a:txBody>
                  <a:tcPr marL="7620" marR="7620" marT="7620" marB="0" anchor="b"/>
                </a:tc>
              </a:tr>
              <a:tr h="188115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/>
                        <a:t>7.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ru-RU" sz="1000" u="none" strike="noStrike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"</a:t>
                      </a:r>
                      <a:r>
                        <a:rPr lang="ru-RU" sz="1000" u="none" strike="noStrike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Обеспечение комфортного проживания в секторе индивидуальной жилой застройки"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000" u="none" strike="noStrike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1 548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000" u="none" strike="noStrike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25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000" u="none" strike="noStrike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7620" marR="7620" marT="7620" marB="0" anchor="b"/>
                </a:tc>
              </a:tr>
              <a:tr h="247581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/>
                        <a:t>8.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ru-RU" sz="1000" u="none" strike="noStrike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"</a:t>
                      </a:r>
                      <a:r>
                        <a:rPr lang="ru-RU" sz="1000" u="none" strike="noStrike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Формирование современной городской среды на территории Новокузнецкого городского округа на 2018-2024 годы"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000" u="none" strike="noStrike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1 449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000" u="none" strike="noStrike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339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000" u="none" strike="noStrike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26</a:t>
                      </a:r>
                    </a:p>
                  </a:txBody>
                  <a:tcPr marL="7620" marR="7620" marT="7620" marB="0" anchor="b"/>
                </a:tc>
              </a:tr>
              <a:tr h="189496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/>
                        <a:t>9.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ru-RU" sz="1000" u="none" strike="noStrike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"</a:t>
                      </a:r>
                      <a:r>
                        <a:rPr lang="ru-RU" sz="1000" u="none" strike="noStrike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Обеспечение жилыми помещениями отдельных категорий граждан города Новокузнецка"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000" u="none" strike="noStrike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1 008</a:t>
                      </a:r>
                      <a:endParaRPr lang="ru-RU" sz="1000" u="none" strike="noStrike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000" u="none" strike="noStrike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505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000" u="none" strike="noStrike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323</a:t>
                      </a:r>
                    </a:p>
                  </a:txBody>
                  <a:tcPr marL="7620" marR="7620" marT="7620" marB="0" anchor="b"/>
                </a:tc>
              </a:tr>
              <a:tr h="188115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/>
                        <a:t>10.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ru-RU" sz="1000" u="none" strike="noStrike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"</a:t>
                      </a:r>
                      <a:r>
                        <a:rPr lang="ru-RU" sz="1000" u="none" strike="noStrike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Развитие культуры города Новокузнецка"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000" u="none" strike="noStrike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694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000" u="none" strike="noStrike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666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000" u="none" strike="noStrike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664</a:t>
                      </a:r>
                    </a:p>
                  </a:txBody>
                  <a:tcPr marL="7620" marR="7620" marT="7620" marB="0" anchor="b"/>
                </a:tc>
              </a:tr>
              <a:tr h="189498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/>
                        <a:t>11.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ru-RU" sz="1000" u="none" strike="noStrike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"</a:t>
                      </a:r>
                      <a:r>
                        <a:rPr lang="ru-RU" sz="1000" u="none" strike="noStrike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Защита прав детей-сирот и детей, оставшихся без попечения родителей, прав недееспособных граждан"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000" u="none" strike="noStrike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385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000" u="none" strike="noStrike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385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000" u="none" strike="noStrike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385</a:t>
                      </a:r>
                    </a:p>
                  </a:txBody>
                  <a:tcPr marL="7620" marR="7620" marT="7620" marB="0" anchor="b"/>
                </a:tc>
              </a:tr>
              <a:tr h="22612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/>
                        <a:t>12.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ru-RU" sz="1000" u="none" strike="noStrike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"</a:t>
                      </a:r>
                      <a:r>
                        <a:rPr lang="ru-RU" sz="1000" u="none" strike="noStrike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Защита населения и территории от чрезвычайных ситуаций природного и техногенного характера, обеспечение пожарной безопасности, безопасности на водных объектах территории Новокузнецкого городского округа"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000" u="none" strike="noStrike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258</a:t>
                      </a:r>
                      <a:endParaRPr lang="ru-RU" sz="1000" u="none" strike="noStrike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000" u="none" strike="noStrike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151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000" u="none" strike="noStrike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151</a:t>
                      </a:r>
                    </a:p>
                  </a:txBody>
                  <a:tcPr marL="7620" marR="7620" marT="7620" marB="0" anchor="b"/>
                </a:tc>
              </a:tr>
              <a:tr h="220626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/>
                        <a:t>13.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ru-RU" sz="1000" u="none" strike="noStrike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"</a:t>
                      </a:r>
                      <a:r>
                        <a:rPr lang="ru-RU" sz="1000" u="none" strike="noStrike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Основные направления развития территории Новокузнецкого городского округа"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000" u="none" strike="noStrike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92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000" u="none" strike="noStrike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90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000" u="none" strike="noStrike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88</a:t>
                      </a:r>
                    </a:p>
                  </a:txBody>
                  <a:tcPr marL="7620" marR="7620" marT="7620" marB="0" anchor="b"/>
                </a:tc>
              </a:tr>
              <a:tr h="22612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/>
                        <a:t>14.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ru-RU" sz="1000" u="none" strike="noStrike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"</a:t>
                      </a:r>
                      <a:r>
                        <a:rPr lang="ru-RU" sz="1000" u="none" strike="noStrike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Управление муниципальными финансами Новокузнецкого городского округа"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000" u="none" strike="noStrike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76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000" u="none" strike="noStrike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155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000" u="none" strike="noStrike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216</a:t>
                      </a:r>
                    </a:p>
                  </a:txBody>
                  <a:tcPr marL="7620" marR="7620" marT="7620" marB="0" anchor="b"/>
                </a:tc>
              </a:tr>
              <a:tr h="217261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/>
                        <a:t>15.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ru-RU" sz="1000" u="none" strike="noStrike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"</a:t>
                      </a:r>
                      <a:r>
                        <a:rPr lang="ru-RU" sz="1000" u="none" strike="noStrike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Управление муниципальным имуществом Новокузнецкого городского округа"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000" u="none" strike="noStrike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68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000" u="none" strike="noStrike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62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000" u="none" strike="noStrike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62</a:t>
                      </a:r>
                    </a:p>
                  </a:txBody>
                  <a:tcPr marL="7620" marR="7620" marT="7620" marB="0" anchor="b"/>
                </a:tc>
              </a:tr>
              <a:tr h="22612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/>
                        <a:t>16.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ru-RU" sz="1000" u="none" strike="noStrike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"</a:t>
                      </a:r>
                      <a:r>
                        <a:rPr lang="ru-RU" sz="1000" u="none" strike="noStrike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Стимулирование развития жилищного строительства на территории Новокузнецкого городского округа"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000" u="none" strike="noStrike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36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000" u="none" strike="noStrike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57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000" u="none" strike="noStrike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56</a:t>
                      </a:r>
                    </a:p>
                  </a:txBody>
                  <a:tcPr marL="7620" marR="7620" marT="7620" marB="0" anchor="b"/>
                </a:tc>
              </a:tr>
              <a:tr h="22612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/>
                        <a:t>17.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ru-RU" sz="1000" u="none" strike="noStrike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"</a:t>
                      </a:r>
                      <a:r>
                        <a:rPr lang="ru-RU" sz="1000" u="none" strike="noStrike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Реализация молодежной политики в городе Новокузнецке"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000" u="none" strike="noStrike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13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000" u="none" strike="noStrike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7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000" u="none" strike="noStrike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7</a:t>
                      </a:r>
                    </a:p>
                  </a:txBody>
                  <a:tcPr marL="7620" marR="7620" marT="7620" marB="0" anchor="b"/>
                </a:tc>
              </a:tr>
              <a:tr h="188115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/>
                        <a:t>18.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ru-RU" sz="1000" u="none" strike="noStrike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"</a:t>
                      </a:r>
                      <a:r>
                        <a:rPr lang="ru-RU" sz="1000" u="none" strike="noStrike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Развитие субъектов малого и среднего предпринимательства в городе Новокузнецке"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000" u="none" strike="noStrike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11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000" u="none" strike="noStrike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000" u="none" strike="noStrike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</a:t>
                      </a:r>
                    </a:p>
                  </a:txBody>
                  <a:tcPr marL="7620" marR="7620" marT="7620" marB="0" anchor="b"/>
                </a:tc>
              </a:tr>
              <a:tr h="333752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/>
                        <a:t>19.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ru-RU" sz="1000" u="none" strike="noStrike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"</a:t>
                      </a:r>
                      <a:r>
                        <a:rPr lang="ru-RU" sz="1000" u="none" strike="noStrike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Охрана окружающей среды и рациональное природопользование в границах Новокузнецкого городского округа"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000" u="none" strike="noStrike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9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000" u="none" strike="noStrike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9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000" u="none" strike="noStrike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9</a:t>
                      </a:r>
                    </a:p>
                  </a:txBody>
                  <a:tcPr marL="7620" marR="7620" marT="7620" marB="0" anchor="b"/>
                </a:tc>
              </a:tr>
              <a:tr h="266558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 smtClean="0"/>
                        <a:t>20.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ru-RU" sz="1000" u="none" strike="noStrike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"</a:t>
                      </a:r>
                      <a:r>
                        <a:rPr lang="ru-RU" sz="1000" u="none" strike="noStrike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Поддержка социально ориентированных некоммерческих организаций в городе Новокузнецке"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000" u="none" strike="noStrike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000" u="none" strike="noStrike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000" u="none" strike="noStrike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7620" marR="7620" marT="7620" marB="0" anchor="b"/>
                </a:tc>
              </a:tr>
              <a:tr h="24306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/>
                        <a:t> 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000" u="none" strike="noStrike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Итого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000" u="none" strike="noStrike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30 057</a:t>
                      </a:r>
                      <a:endParaRPr lang="ru-RU" sz="1000" u="none" strike="noStrike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000" u="none" strike="noStrike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23 562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000" u="none" strike="noStrike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21 210</a:t>
                      </a:r>
                    </a:p>
                  </a:txBody>
                  <a:tcPr marL="7620" marR="7620" marT="7620" marB="0" anchor="b"/>
                </a:tc>
              </a:tr>
            </a:tbl>
          </a:graphicData>
        </a:graphic>
      </p:graphicFrame>
      <p:sp>
        <p:nvSpPr>
          <p:cNvPr id="8" name="Скругленный прямоугольник 7"/>
          <p:cNvSpPr/>
          <p:nvPr/>
        </p:nvSpPr>
        <p:spPr>
          <a:xfrm>
            <a:off x="7386452" y="597530"/>
            <a:ext cx="1175657" cy="371192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rgbClr val="274A6C"/>
                </a:solidFill>
                <a:latin typeface="Calibri" pitchFamily="34" charset="0"/>
              </a:rPr>
              <a:t>млн руб.</a:t>
            </a:r>
            <a:endParaRPr lang="ru-RU" sz="1600" dirty="0">
              <a:latin typeface="Calibri" pitchFamily="34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edg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8312" y="151495"/>
            <a:ext cx="8721931" cy="774780"/>
          </a:xfrm>
        </p:spPr>
        <p:txBody>
          <a:bodyPr anchor="t">
            <a:norm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</a:rPr>
              <a:t>Путеводитель по бюджету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9392" y="3429000"/>
            <a:ext cx="6068291" cy="2410227"/>
          </a:xfrm>
          <a:noFill/>
        </p:spPr>
        <p:txBody>
          <a:bodyPr>
            <a:normAutofit fontScale="92500" lnSpcReduction="10000"/>
          </a:bodyPr>
          <a:lstStyle/>
          <a:p>
            <a:pPr>
              <a:buClr>
                <a:srgbClr val="FF0000"/>
              </a:buClr>
              <a:buNone/>
            </a:pPr>
            <a:r>
              <a:rPr lang="ru-RU" sz="1800" dirty="0" smtClean="0">
                <a:solidFill>
                  <a:srgbClr val="002060"/>
                </a:solidFill>
              </a:rPr>
              <a:t>1. Вводная часть</a:t>
            </a:r>
            <a:r>
              <a:rPr lang="en-US" sz="1800" dirty="0" smtClean="0">
                <a:solidFill>
                  <a:srgbClr val="002060"/>
                </a:solidFill>
              </a:rPr>
              <a:t>………………………………</a:t>
            </a:r>
            <a:r>
              <a:rPr lang="ru-RU" sz="1800" dirty="0" smtClean="0">
                <a:solidFill>
                  <a:srgbClr val="002060"/>
                </a:solidFill>
              </a:rPr>
              <a:t>.</a:t>
            </a:r>
            <a:r>
              <a:rPr lang="en-US" sz="1800" dirty="0" smtClean="0">
                <a:solidFill>
                  <a:srgbClr val="002060"/>
                </a:solidFill>
              </a:rPr>
              <a:t>..…………………………</a:t>
            </a:r>
            <a:r>
              <a:rPr lang="ru-RU" sz="1800" dirty="0" smtClean="0">
                <a:solidFill>
                  <a:srgbClr val="002060"/>
                </a:solidFill>
              </a:rPr>
              <a:t>………</a:t>
            </a:r>
            <a:r>
              <a:rPr lang="en-US" sz="1800" dirty="0" smtClean="0">
                <a:solidFill>
                  <a:srgbClr val="002060"/>
                </a:solidFill>
              </a:rPr>
              <a:t>…</a:t>
            </a:r>
            <a:r>
              <a:rPr lang="ru-RU" sz="1800" dirty="0" smtClean="0">
                <a:solidFill>
                  <a:srgbClr val="002060"/>
                </a:solidFill>
              </a:rPr>
              <a:t>4</a:t>
            </a:r>
          </a:p>
          <a:p>
            <a:pPr>
              <a:buClr>
                <a:srgbClr val="FF0000"/>
              </a:buClr>
              <a:buNone/>
            </a:pPr>
            <a:r>
              <a:rPr lang="ru-RU" sz="1800" dirty="0" smtClean="0">
                <a:solidFill>
                  <a:srgbClr val="002060"/>
                </a:solidFill>
              </a:rPr>
              <a:t>2. Доходы ………………………………………</a:t>
            </a:r>
            <a:r>
              <a:rPr lang="en-US" sz="1800" dirty="0" smtClean="0">
                <a:solidFill>
                  <a:srgbClr val="002060"/>
                </a:solidFill>
              </a:rPr>
              <a:t>………………………</a:t>
            </a:r>
            <a:r>
              <a:rPr lang="ru-RU" sz="1800" dirty="0" smtClean="0">
                <a:solidFill>
                  <a:srgbClr val="002060"/>
                </a:solidFill>
              </a:rPr>
              <a:t>.</a:t>
            </a:r>
            <a:r>
              <a:rPr lang="en-US" sz="1800" dirty="0" smtClean="0">
                <a:solidFill>
                  <a:srgbClr val="002060"/>
                </a:solidFill>
              </a:rPr>
              <a:t>…</a:t>
            </a:r>
            <a:r>
              <a:rPr lang="ru-RU" sz="1800" dirty="0" smtClean="0">
                <a:solidFill>
                  <a:srgbClr val="002060"/>
                </a:solidFill>
              </a:rPr>
              <a:t>……..</a:t>
            </a:r>
            <a:r>
              <a:rPr lang="en-US" sz="1800" dirty="0" smtClean="0">
                <a:solidFill>
                  <a:srgbClr val="002060"/>
                </a:solidFill>
              </a:rPr>
              <a:t>……</a:t>
            </a:r>
            <a:r>
              <a:rPr lang="ru-RU" sz="1800" dirty="0" smtClean="0">
                <a:solidFill>
                  <a:srgbClr val="002060"/>
                </a:solidFill>
              </a:rPr>
              <a:t>15</a:t>
            </a:r>
          </a:p>
          <a:p>
            <a:pPr>
              <a:buClr>
                <a:srgbClr val="FF0000"/>
              </a:buClr>
              <a:buNone/>
            </a:pPr>
            <a:r>
              <a:rPr lang="ru-RU" sz="1800" dirty="0" smtClean="0">
                <a:solidFill>
                  <a:srgbClr val="002060"/>
                </a:solidFill>
              </a:rPr>
              <a:t>3. Расходы бюджета</a:t>
            </a:r>
            <a:r>
              <a:rPr lang="en-US" sz="1800" dirty="0" smtClean="0">
                <a:solidFill>
                  <a:srgbClr val="002060"/>
                </a:solidFill>
              </a:rPr>
              <a:t>…………………………………</a:t>
            </a:r>
            <a:r>
              <a:rPr lang="ru-RU" sz="1800" dirty="0" smtClean="0">
                <a:solidFill>
                  <a:srgbClr val="002060"/>
                </a:solidFill>
              </a:rPr>
              <a:t>.</a:t>
            </a:r>
            <a:r>
              <a:rPr lang="en-US" sz="1800" dirty="0" smtClean="0">
                <a:solidFill>
                  <a:srgbClr val="002060"/>
                </a:solidFill>
              </a:rPr>
              <a:t>……………</a:t>
            </a:r>
            <a:r>
              <a:rPr lang="ru-RU" sz="1800" dirty="0" smtClean="0">
                <a:solidFill>
                  <a:srgbClr val="002060"/>
                </a:solidFill>
              </a:rPr>
              <a:t>………..</a:t>
            </a:r>
            <a:r>
              <a:rPr lang="en-US" sz="1800" dirty="0" smtClean="0">
                <a:solidFill>
                  <a:srgbClr val="002060"/>
                </a:solidFill>
              </a:rPr>
              <a:t>……</a:t>
            </a:r>
            <a:r>
              <a:rPr lang="ru-RU" sz="1800" dirty="0" smtClean="0">
                <a:solidFill>
                  <a:srgbClr val="002060"/>
                </a:solidFill>
              </a:rPr>
              <a:t>2</a:t>
            </a:r>
            <a:r>
              <a:rPr lang="en-US" sz="1800" dirty="0" smtClean="0">
                <a:solidFill>
                  <a:srgbClr val="002060"/>
                </a:solidFill>
              </a:rPr>
              <a:t>3</a:t>
            </a:r>
            <a:endParaRPr lang="ru-RU" sz="1800" dirty="0" smtClean="0">
              <a:solidFill>
                <a:srgbClr val="002060"/>
              </a:solidFill>
            </a:endParaRPr>
          </a:p>
          <a:p>
            <a:pPr>
              <a:buClr>
                <a:srgbClr val="FF0000"/>
              </a:buClr>
              <a:buNone/>
            </a:pPr>
            <a:r>
              <a:rPr lang="ru-RU" sz="1800" dirty="0" smtClean="0">
                <a:solidFill>
                  <a:srgbClr val="002060"/>
                </a:solidFill>
              </a:rPr>
              <a:t>4. Источники финансирования дефицита бюджета</a:t>
            </a:r>
            <a:r>
              <a:rPr lang="en-US" sz="1800" dirty="0" smtClean="0">
                <a:solidFill>
                  <a:srgbClr val="002060"/>
                </a:solidFill>
              </a:rPr>
              <a:t>…</a:t>
            </a:r>
            <a:r>
              <a:rPr lang="ru-RU" sz="1800" dirty="0" smtClean="0">
                <a:solidFill>
                  <a:srgbClr val="002060"/>
                </a:solidFill>
              </a:rPr>
              <a:t>……….…</a:t>
            </a:r>
            <a:r>
              <a:rPr lang="en-US" sz="1800" dirty="0" smtClean="0">
                <a:solidFill>
                  <a:srgbClr val="002060"/>
                </a:solidFill>
              </a:rPr>
              <a:t>59</a:t>
            </a:r>
            <a:endParaRPr lang="ru-RU" sz="1800" dirty="0" smtClean="0">
              <a:solidFill>
                <a:srgbClr val="002060"/>
              </a:solidFill>
            </a:endParaRPr>
          </a:p>
          <a:p>
            <a:pPr>
              <a:buClr>
                <a:srgbClr val="FF0000"/>
              </a:buClr>
              <a:buNone/>
            </a:pPr>
            <a:r>
              <a:rPr lang="ru-RU" sz="1800" dirty="0" smtClean="0">
                <a:solidFill>
                  <a:srgbClr val="002060"/>
                </a:solidFill>
              </a:rPr>
              <a:t>5. Ссылки……………………………………………………………………………….6</a:t>
            </a:r>
            <a:r>
              <a:rPr lang="en-US" sz="1800" dirty="0" smtClean="0">
                <a:solidFill>
                  <a:srgbClr val="002060"/>
                </a:solidFill>
              </a:rPr>
              <a:t>1</a:t>
            </a:r>
            <a:endParaRPr lang="ru-RU" sz="1800" dirty="0" smtClean="0">
              <a:solidFill>
                <a:srgbClr val="002060"/>
              </a:solidFill>
            </a:endParaRPr>
          </a:p>
          <a:p>
            <a:pPr>
              <a:buClr>
                <a:srgbClr val="FF0000"/>
              </a:buClr>
              <a:buNone/>
            </a:pPr>
            <a:r>
              <a:rPr lang="ru-RU" sz="1800" dirty="0" smtClean="0">
                <a:solidFill>
                  <a:srgbClr val="002060"/>
                </a:solidFill>
              </a:rPr>
              <a:t>6. Список используемых нормативных правовых актов….….6</a:t>
            </a:r>
            <a:r>
              <a:rPr lang="en-US" sz="1800" dirty="0" smtClean="0">
                <a:solidFill>
                  <a:srgbClr val="002060"/>
                </a:solidFill>
              </a:rPr>
              <a:t>2</a:t>
            </a:r>
            <a:endParaRPr lang="ru-RU" sz="1800" dirty="0" smtClean="0">
              <a:solidFill>
                <a:srgbClr val="002060"/>
              </a:solidFill>
            </a:endParaRPr>
          </a:p>
          <a:p>
            <a:pPr>
              <a:buClr>
                <a:srgbClr val="FF0000"/>
              </a:buClr>
              <a:buNone/>
            </a:pPr>
            <a:r>
              <a:rPr lang="ru-RU" sz="1800" dirty="0" smtClean="0">
                <a:solidFill>
                  <a:srgbClr val="002060"/>
                </a:solidFill>
              </a:rPr>
              <a:t>7. Сокращения……………………………………………………………………… 6</a:t>
            </a:r>
            <a:r>
              <a:rPr lang="en-US" sz="1800" dirty="0" smtClean="0">
                <a:solidFill>
                  <a:srgbClr val="002060"/>
                </a:solidFill>
              </a:rPr>
              <a:t>3</a:t>
            </a:r>
            <a:endParaRPr lang="ru-RU" sz="1800" dirty="0" smtClean="0">
              <a:solidFill>
                <a:srgbClr val="002060"/>
              </a:solidFill>
            </a:endParaRPr>
          </a:p>
          <a:p>
            <a:pPr>
              <a:buClr>
                <a:srgbClr val="FF0000"/>
              </a:buClr>
              <a:buNone/>
            </a:pPr>
            <a:r>
              <a:rPr lang="ru-RU" sz="1800" dirty="0" smtClean="0">
                <a:solidFill>
                  <a:srgbClr val="002060"/>
                </a:solidFill>
              </a:rPr>
              <a:t>8. Контактная информация…………………………………………………..6</a:t>
            </a:r>
            <a:r>
              <a:rPr lang="en-US" sz="1800" dirty="0" smtClean="0">
                <a:solidFill>
                  <a:srgbClr val="002060"/>
                </a:solidFill>
              </a:rPr>
              <a:t>4</a:t>
            </a:r>
            <a:endParaRPr lang="ru-RU" sz="1800" dirty="0" smtClean="0">
              <a:solidFill>
                <a:srgbClr val="002060"/>
              </a:solidFill>
            </a:endParaRPr>
          </a:p>
          <a:p>
            <a:pPr>
              <a:buClr>
                <a:srgbClr val="FF0000"/>
              </a:buClr>
              <a:buNone/>
            </a:pPr>
            <a:endParaRPr lang="ru-RU" sz="1800" dirty="0">
              <a:solidFill>
                <a:srgbClr val="002060"/>
              </a:solidFill>
            </a:endParaRPr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3</a:t>
            </a:fld>
            <a:endParaRPr lang="en-US" dirty="0"/>
          </a:p>
        </p:txBody>
      </p:sp>
      <p:pic>
        <p:nvPicPr>
          <p:cNvPr id="5" name="Объект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766597" y="5408310"/>
            <a:ext cx="553916" cy="988739"/>
          </a:xfrm>
          <a:prstGeom prst="rect">
            <a:avLst/>
          </a:prstGeom>
        </p:spPr>
      </p:pic>
      <p:sp>
        <p:nvSpPr>
          <p:cNvPr id="6" name="Выноска-облако 5"/>
          <p:cNvSpPr/>
          <p:nvPr/>
        </p:nvSpPr>
        <p:spPr>
          <a:xfrm>
            <a:off x="2161308" y="638297"/>
            <a:ext cx="6578930" cy="2790703"/>
          </a:xfrm>
          <a:prstGeom prst="cloudCallout">
            <a:avLst>
              <a:gd name="adj1" fmla="val 38134"/>
              <a:gd name="adj2" fmla="val 109114"/>
            </a:avLst>
          </a:prstGeom>
          <a:solidFill>
            <a:schemeClr val="accent5">
              <a:lumMod val="40000"/>
              <a:lumOff val="60000"/>
            </a:schemeClr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100" b="1" i="1" dirty="0" smtClean="0">
              <a:solidFill>
                <a:schemeClr val="tx2">
                  <a:lumMod val="75000"/>
                </a:schemeClr>
              </a:solidFill>
              <a:latin typeface="Calibri" pitchFamily="34" charset="0"/>
              <a:cs typeface="Times New Roman" pitchFamily="18" charset="0"/>
            </a:endParaRPr>
          </a:p>
          <a:p>
            <a:pPr algn="ctr"/>
            <a:endParaRPr lang="ru-RU" sz="1100" b="1" i="1" dirty="0" smtClean="0">
              <a:solidFill>
                <a:schemeClr val="tx2">
                  <a:lumMod val="75000"/>
                </a:schemeClr>
              </a:solidFill>
              <a:latin typeface="Calibri" pitchFamily="34" charset="0"/>
              <a:cs typeface="Times New Roman" pitchFamily="18" charset="0"/>
            </a:endParaRPr>
          </a:p>
          <a:p>
            <a:pPr algn="ctr"/>
            <a:r>
              <a:rPr lang="ru-RU" sz="1100" b="1" i="1" dirty="0" smtClean="0">
                <a:solidFill>
                  <a:schemeClr val="tx2">
                    <a:lumMod val="75000"/>
                  </a:schemeClr>
                </a:solidFill>
                <a:latin typeface="Calibri" pitchFamily="34" charset="0"/>
                <a:cs typeface="Times New Roman" pitchFamily="18" charset="0"/>
              </a:rPr>
              <a:t>Бюджет – довольно сложный для понимания документ, особенно для человека, непосвященного в бюджетный процесс. </a:t>
            </a:r>
          </a:p>
          <a:p>
            <a:pPr algn="ctr"/>
            <a:r>
              <a:rPr lang="ru-RU" sz="1100" b="1" i="1" dirty="0" smtClean="0">
                <a:solidFill>
                  <a:schemeClr val="tx2">
                    <a:lumMod val="75000"/>
                  </a:schemeClr>
                </a:solidFill>
                <a:latin typeface="Calibri" pitchFamily="34" charset="0"/>
                <a:cs typeface="Times New Roman" pitchFamily="18" charset="0"/>
              </a:rPr>
              <a:t>Наш Путеводитель наглядно покажет, какие социальные выплаты заложены в бюджете, объем средств, направляемый на ремонт дорог, школ и других зданий, благоустройство территории нашего города. </a:t>
            </a:r>
          </a:p>
          <a:p>
            <a:pPr algn="ctr"/>
            <a:r>
              <a:rPr lang="ru-RU" sz="1100" b="1" i="1" dirty="0" smtClean="0">
                <a:solidFill>
                  <a:schemeClr val="tx2">
                    <a:lumMod val="75000"/>
                  </a:schemeClr>
                </a:solidFill>
                <a:latin typeface="Calibri" pitchFamily="34" charset="0"/>
                <a:cs typeface="Times New Roman" pitchFamily="18" charset="0"/>
              </a:rPr>
              <a:t>Мы уверены, что информация, представленная в Путеводителе в информативной и компактной форме, позволит Вам расширить свои знания о бюджете и заложить основы для активного участия в бюджетном процессе города</a:t>
            </a:r>
          </a:p>
          <a:p>
            <a:pPr algn="ctr"/>
            <a:endParaRPr lang="ru-RU" sz="1100" b="1" i="1" dirty="0" smtClean="0">
              <a:solidFill>
                <a:schemeClr val="tx2">
                  <a:lumMod val="75000"/>
                </a:schemeClr>
              </a:solidFill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42950" y="6087160"/>
            <a:ext cx="681037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400" dirty="0" smtClean="0">
                <a:solidFill>
                  <a:srgbClr val="002060"/>
                </a:solidFill>
                <a:latin typeface="Calibri" pitchFamily="34" charset="0"/>
              </a:rPr>
              <a:t>Обращаем ваше внимание, что, в случае отсутствия ссылки на период, значения показателей  относятся к </a:t>
            </a:r>
            <a:r>
              <a:rPr lang="ru-RU" sz="1400" b="1" dirty="0" smtClean="0">
                <a:solidFill>
                  <a:srgbClr val="FF0000"/>
                </a:solidFill>
                <a:latin typeface="Calibri" pitchFamily="34" charset="0"/>
              </a:rPr>
              <a:t>2023</a:t>
            </a:r>
            <a:r>
              <a:rPr lang="ru-RU" sz="1400" dirty="0" smtClean="0">
                <a:solidFill>
                  <a:srgbClr val="002060"/>
                </a:solidFill>
                <a:latin typeface="Calibri" pitchFamily="34" charset="0"/>
              </a:rPr>
              <a:t> году</a:t>
            </a:r>
            <a:endParaRPr lang="ru-RU" sz="1400" dirty="0">
              <a:solidFill>
                <a:srgbClr val="002060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10440409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30</a:t>
            </a:fld>
            <a:endParaRPr lang="en-US" dirty="0"/>
          </a:p>
        </p:txBody>
      </p:sp>
      <p:graphicFrame>
        <p:nvGraphicFramePr>
          <p:cNvPr id="17" name="Диаграмма 16"/>
          <p:cNvGraphicFramePr/>
          <p:nvPr/>
        </p:nvGraphicFramePr>
        <p:xfrm>
          <a:off x="4805117" y="1215148"/>
          <a:ext cx="4338883" cy="55095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9" name="Скругленный прямоугольник 18"/>
          <p:cNvSpPr/>
          <p:nvPr/>
        </p:nvSpPr>
        <p:spPr>
          <a:xfrm>
            <a:off x="7675542" y="991899"/>
            <a:ext cx="1175657" cy="368135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rgbClr val="274A6C"/>
                </a:solidFill>
                <a:latin typeface="Calibri" pitchFamily="34" charset="0"/>
              </a:rPr>
              <a:t>млн руб.</a:t>
            </a:r>
            <a:endParaRPr lang="ru-RU" sz="1600" dirty="0">
              <a:latin typeface="Calibri" pitchFamily="34" charset="0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 bwMode="auto">
          <a:xfrm>
            <a:off x="1123949" y="2"/>
            <a:ext cx="7515225" cy="10331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noAutofit/>
          </a:bodyPr>
          <a:lstStyle/>
          <a:p>
            <a:pPr lvl="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solidFill>
                  <a:srgbClr val="002060"/>
                </a:solidFill>
                <a:latin typeface="Calibri" pitchFamily="34" charset="0"/>
              </a:rPr>
              <a:t>Утверждённые муниципальные программы </a:t>
            </a:r>
          </a:p>
          <a:p>
            <a:pPr lvl="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solidFill>
                  <a:srgbClr val="002060"/>
                </a:solidFill>
                <a:latin typeface="Calibri" pitchFamily="34" charset="0"/>
              </a:rPr>
              <a:t>на 2023 год</a:t>
            </a:r>
            <a:endParaRPr kumimoji="0" lang="ru-RU" sz="2400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itchFamily="34" charset="0"/>
              <a:ea typeface="+mj-ea"/>
              <a:cs typeface="+mj-cs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244549" y="1403720"/>
          <a:ext cx="4641350" cy="5273058"/>
        </p:xfrm>
        <a:graphic>
          <a:graphicData uri="http://schemas.openxmlformats.org/drawingml/2006/table">
            <a:tbl>
              <a:tblPr firstRow="1" bandRow="1">
                <a:tableStyleId>{FABFCF23-3B69-468F-B69F-88F6DE6A72F2}</a:tableStyleId>
              </a:tblPr>
              <a:tblGrid>
                <a:gridCol w="4641350"/>
              </a:tblGrid>
              <a:tr h="357072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ru-RU" sz="1250" u="none" strike="noStrike" kern="1200" dirty="0"/>
                        <a:t>Развитие и функционирование системы </a:t>
                      </a:r>
                      <a:r>
                        <a:rPr lang="ru-RU" sz="1250" u="none" strike="noStrike" kern="1200" dirty="0" smtClean="0"/>
                        <a:t>образования             41,0%</a:t>
                      </a:r>
                      <a:endParaRPr lang="ru-RU" sz="1250" u="none" strike="noStrike" kern="1200" dirty="0">
                        <a:solidFill>
                          <a:schemeClr val="dk1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</a:tr>
              <a:tr h="250312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50" u="none" strike="noStrike" kern="1200" dirty="0" smtClean="0"/>
                        <a:t>Комплексное благоустройство НГО                                                  11,5%</a:t>
                      </a:r>
                      <a:endParaRPr lang="ru-RU" sz="1250" u="none" strike="noStrike" kern="1200" dirty="0" smtClean="0">
                        <a:solidFill>
                          <a:schemeClr val="dk1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</a:tr>
              <a:tr h="249523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50" u="none" strike="noStrike" kern="1200" dirty="0" smtClean="0"/>
                        <a:t>Организация и развитие пассажирских перевозок                         9,2%</a:t>
                      </a:r>
                      <a:endParaRPr lang="ru-RU" sz="1250" u="none" strike="noStrike" kern="1200" dirty="0" smtClean="0">
                        <a:solidFill>
                          <a:schemeClr val="dk1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</a:tr>
              <a:tr h="30515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u="none" strike="noStrike" kern="1200" dirty="0" smtClean="0"/>
                        <a:t>Развитие жилищно-коммунального хозяйства                   7,5%</a:t>
                      </a:r>
                      <a:endParaRPr lang="ru-RU" sz="1400" u="none" strike="noStrike" kern="1200" dirty="0" smtClean="0">
                        <a:solidFill>
                          <a:schemeClr val="dk1"/>
                        </a:solidFill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</a:tr>
              <a:tr h="214781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u="none" strike="noStrike" kern="1200" dirty="0" smtClean="0"/>
                        <a:t>Развитие физической культуры                                                6,9%</a:t>
                      </a:r>
                      <a:endParaRPr lang="ru-RU" sz="1250" u="none" strike="noStrike" kern="1200" dirty="0">
                        <a:solidFill>
                          <a:schemeClr val="dk1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</a:tr>
              <a:tr h="281617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50" u="none" strike="noStrike" kern="1200" dirty="0" smtClean="0"/>
                        <a:t>Развитие системы социальной защиты населения </a:t>
                      </a:r>
                      <a:endParaRPr lang="ru-RU" sz="1250" u="none" strike="noStrike" kern="1200" dirty="0" smtClean="0">
                        <a:solidFill>
                          <a:schemeClr val="dk1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</a:tr>
              <a:tr h="222205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50" u="none" strike="noStrike" kern="1200" dirty="0" err="1" smtClean="0"/>
                        <a:t>Обеспеч</a:t>
                      </a:r>
                      <a:r>
                        <a:rPr lang="ru-RU" sz="1250" u="none" strike="noStrike" kern="1200" dirty="0" smtClean="0"/>
                        <a:t> комфорт прожив в секторе </a:t>
                      </a:r>
                      <a:r>
                        <a:rPr lang="ru-RU" sz="1250" u="none" strike="noStrike" kern="1200" dirty="0" err="1" smtClean="0"/>
                        <a:t>индив</a:t>
                      </a:r>
                      <a:r>
                        <a:rPr lang="ru-RU" sz="1250" u="none" strike="noStrike" kern="1200" dirty="0" smtClean="0"/>
                        <a:t> жилой застройки </a:t>
                      </a:r>
                      <a:endParaRPr lang="ru-RU" sz="1250" u="none" strike="noStrike" kern="1200" dirty="0" smtClean="0">
                        <a:solidFill>
                          <a:schemeClr val="dk1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</a:tr>
              <a:tr h="266892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50" u="none" strike="noStrike" kern="1200" dirty="0" smtClean="0"/>
                        <a:t>Формирование современной городской среды</a:t>
                      </a:r>
                      <a:endParaRPr lang="ru-RU" sz="1250" u="none" strike="noStrike" kern="1200" dirty="0" smtClean="0">
                        <a:solidFill>
                          <a:schemeClr val="dk1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</a:tr>
              <a:tr h="255935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50" u="none" strike="noStrike" kern="1200" dirty="0" smtClean="0"/>
                        <a:t>Обеспечение жилыми помещениями </a:t>
                      </a:r>
                      <a:r>
                        <a:rPr lang="ru-RU" sz="1250" u="none" strike="noStrike" kern="1200" dirty="0" err="1" smtClean="0"/>
                        <a:t>отд</a:t>
                      </a:r>
                      <a:r>
                        <a:rPr lang="ru-RU" sz="1250" u="none" strike="noStrike" kern="1200" dirty="0" smtClean="0"/>
                        <a:t> кат граждан города </a:t>
                      </a:r>
                      <a:endParaRPr lang="ru-RU" sz="1250" u="none" strike="noStrike" kern="1200" dirty="0" smtClean="0">
                        <a:solidFill>
                          <a:schemeClr val="dk1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</a:tr>
              <a:tr h="270208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u="none" strike="noStrike" kern="1200" dirty="0" smtClean="0"/>
                        <a:t>Развитие культуры </a:t>
                      </a:r>
                      <a:endParaRPr lang="ru-RU" sz="1250" u="none" strike="noStrike" kern="1200" dirty="0">
                        <a:solidFill>
                          <a:schemeClr val="dk1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</a:tr>
              <a:tr h="249917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50" u="none" strike="noStrike" kern="1200" dirty="0" smtClean="0"/>
                        <a:t>Защита прав детей-сирот и детей, ост без попечения родит</a:t>
                      </a:r>
                      <a:endParaRPr lang="ru-RU" sz="1250" u="none" strike="noStrike" kern="1200" dirty="0" smtClean="0">
                        <a:solidFill>
                          <a:schemeClr val="dk1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</a:tr>
              <a:tr h="276225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50" u="none" strike="noStrike" kern="1200" dirty="0" smtClean="0"/>
                        <a:t>Защита населения и территории от ЧС</a:t>
                      </a:r>
                      <a:endParaRPr lang="ru-RU" sz="1250" u="none" strike="noStrike" kern="1200" dirty="0" smtClean="0">
                        <a:solidFill>
                          <a:schemeClr val="dk1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</a:tr>
              <a:tr h="24055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50" u="none" strike="noStrike" kern="1200" dirty="0" smtClean="0"/>
                        <a:t>Основные направления развития территории НГО</a:t>
                      </a:r>
                      <a:endParaRPr lang="ru-RU" sz="1250" u="none" strike="noStrike" kern="1200" dirty="0" smtClean="0">
                        <a:solidFill>
                          <a:schemeClr val="dk1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</a:tr>
              <a:tr h="246129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50" u="none" strike="noStrike" kern="1200" dirty="0" smtClean="0"/>
                        <a:t>Стимул. развития жилищного строительства на территории  НГО</a:t>
                      </a:r>
                      <a:endParaRPr lang="ru-RU" sz="1250" u="none" strike="noStrike" kern="1200" dirty="0" smtClean="0">
                        <a:solidFill>
                          <a:schemeClr val="dk1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</a:tr>
              <a:tr h="223373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u="none" strike="noStrike" kern="1200" dirty="0" smtClean="0"/>
                        <a:t>Управление муниципальными финансами</a:t>
                      </a:r>
                      <a:endParaRPr lang="ru-RU" sz="1400" u="none" strike="noStrike" kern="1200" dirty="0" smtClean="0">
                        <a:solidFill>
                          <a:schemeClr val="dk1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</a:tr>
              <a:tr h="214781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50" u="none" strike="noStrike" kern="1200" dirty="0" smtClean="0"/>
                        <a:t>Управление муниципальным имуществом</a:t>
                      </a:r>
                      <a:endParaRPr lang="ru-RU" sz="1250" u="none" strike="noStrike" kern="1200" dirty="0" smtClean="0">
                        <a:solidFill>
                          <a:schemeClr val="dk1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</a:tr>
              <a:tr h="258985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50" u="none" strike="noStrike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Стимулирование развития жилищного строительства на территории НГО</a:t>
                      </a:r>
                    </a:p>
                  </a:txBody>
                  <a:tcPr marL="9525" marR="9525" marT="9525" marB="0" anchor="b"/>
                </a:tc>
              </a:tr>
              <a:tr h="276225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50" u="none" strike="noStrike" kern="1200" dirty="0" smtClean="0"/>
                        <a:t>Развитие субъектов малого и </a:t>
                      </a:r>
                      <a:r>
                        <a:rPr lang="ru-RU" sz="1250" u="none" strike="noStrike" kern="1200" dirty="0" err="1" smtClean="0"/>
                        <a:t>средн</a:t>
                      </a:r>
                      <a:r>
                        <a:rPr lang="ru-RU" sz="1250" u="none" strike="noStrike" kern="1200" dirty="0" smtClean="0"/>
                        <a:t> предпринимательства</a:t>
                      </a:r>
                      <a:endParaRPr lang="ru-RU" sz="1250" u="none" strike="noStrike" kern="1200" dirty="0">
                        <a:solidFill>
                          <a:schemeClr val="dk1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</a:tr>
              <a:tr h="23676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50" u="none" strike="noStrike" kern="1200" dirty="0" smtClean="0"/>
                        <a:t>Охрана окружающей среды </a:t>
                      </a:r>
                      <a:endParaRPr lang="ru-RU" sz="1250" u="none" strike="noStrike" kern="1200" dirty="0" smtClean="0">
                        <a:solidFill>
                          <a:schemeClr val="dk1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</a:tr>
              <a:tr h="23676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50" u="none" strike="noStrike" kern="1200" dirty="0" smtClean="0"/>
                        <a:t>Поддержка соц. ориентированных некоммерческих орган в НГО</a:t>
                      </a:r>
                      <a:endParaRPr lang="ru-RU" sz="1250" u="none" strike="noStrike" kern="1200" dirty="0" smtClean="0">
                        <a:solidFill>
                          <a:schemeClr val="dk1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graphicFrame>
        <p:nvGraphicFramePr>
          <p:cNvPr id="8" name="Содержимое 4"/>
          <p:cNvGraphicFramePr>
            <a:graphicFrameLocks/>
          </p:cNvGraphicFramePr>
          <p:nvPr/>
        </p:nvGraphicFramePr>
        <p:xfrm>
          <a:off x="6624085" y="2807741"/>
          <a:ext cx="2165966" cy="17536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6546581" y="2040610"/>
            <a:ext cx="23145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 smtClean="0">
                <a:latin typeface="Calibri" pitchFamily="34" charset="0"/>
              </a:rPr>
              <a:t>Соотношение программной и </a:t>
            </a:r>
            <a:r>
              <a:rPr lang="ru-RU" sz="1200" b="1" dirty="0" err="1" smtClean="0">
                <a:latin typeface="Calibri" pitchFamily="34" charset="0"/>
              </a:rPr>
              <a:t>непрограммной</a:t>
            </a:r>
            <a:r>
              <a:rPr lang="ru-RU" sz="1200" b="1" dirty="0" smtClean="0">
                <a:latin typeface="Calibri" pitchFamily="34" charset="0"/>
              </a:rPr>
              <a:t> частей бюджета на 2023 год</a:t>
            </a:r>
            <a:endParaRPr lang="ru-RU" sz="1200" b="1" dirty="0">
              <a:latin typeface="Calibri" pitchFamily="34" charset="0"/>
            </a:endParaRPr>
          </a:p>
        </p:txBody>
      </p:sp>
      <p:graphicFrame>
        <p:nvGraphicFramePr>
          <p:cNvPr id="11" name="Схема 10"/>
          <p:cNvGraphicFramePr/>
          <p:nvPr/>
        </p:nvGraphicFramePr>
        <p:xfrm>
          <a:off x="5645888" y="4718304"/>
          <a:ext cx="3183558" cy="15336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12" name="Скругленный прямоугольник 11"/>
          <p:cNvSpPr/>
          <p:nvPr/>
        </p:nvSpPr>
        <p:spPr>
          <a:xfrm>
            <a:off x="963797" y="1022005"/>
            <a:ext cx="3438524" cy="326962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fontAlgn="b">
              <a:defRPr/>
            </a:pPr>
            <a:r>
              <a:rPr lang="ru-RU" sz="1400" dirty="0" smtClean="0">
                <a:solidFill>
                  <a:schemeClr val="tx1"/>
                </a:solidFill>
                <a:latin typeface="Calibri" pitchFamily="34" charset="0"/>
              </a:rPr>
              <a:t>Программы, всего     </a:t>
            </a:r>
            <a:r>
              <a:rPr lang="ru-RU" sz="2000" b="1" dirty="0" smtClean="0">
                <a:solidFill>
                  <a:schemeClr val="tx1"/>
                </a:solidFill>
                <a:latin typeface="Calibri" pitchFamily="34" charset="0"/>
              </a:rPr>
              <a:t>30 057,0</a:t>
            </a:r>
            <a:endParaRPr lang="ru-RU" sz="2000" b="1" dirty="0" smtClean="0">
              <a:solidFill>
                <a:schemeClr val="tx1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88673863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286045" y="1057743"/>
          <a:ext cx="8629055" cy="5542201"/>
        </p:xfrm>
        <a:graphic>
          <a:graphicData uri="http://schemas.openxmlformats.org/drawingml/2006/table">
            <a:tbl>
              <a:tblPr firstRow="1" bandRow="1">
                <a:tableStyleId>{22838BEF-8BB2-4498-84A7-C5851F593DF1}</a:tableStyleId>
              </a:tblPr>
              <a:tblGrid>
                <a:gridCol w="228509"/>
                <a:gridCol w="1810435"/>
                <a:gridCol w="861491"/>
                <a:gridCol w="231459"/>
                <a:gridCol w="1728219"/>
                <a:gridCol w="875699"/>
                <a:gridCol w="271745"/>
                <a:gridCol w="1733979"/>
                <a:gridCol w="887519"/>
              </a:tblGrid>
              <a:tr h="2028608">
                <a:tc gridSpan="3">
                  <a:txBody>
                    <a:bodyPr/>
                    <a:lstStyle/>
                    <a:p>
                      <a:endParaRPr lang="ru-RU" sz="2000" dirty="0">
                        <a:latin typeface="Calibri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endParaRPr lang="ru-RU" sz="2000" dirty="0">
                        <a:latin typeface="Calibri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endParaRPr lang="ru-RU" sz="2000" dirty="0">
                        <a:latin typeface="Calibri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62632">
                <a:tc>
                  <a:txBody>
                    <a:bodyPr/>
                    <a:lstStyle/>
                    <a:p>
                      <a:endParaRPr lang="ru-RU" sz="2000" dirty="0">
                        <a:latin typeface="Calibri" pitchFamily="34" charset="0"/>
                      </a:endParaRPr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Безопасные и качествен. авто дороги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400" dirty="0" smtClean="0"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1 772</a:t>
                      </a:r>
                      <a:endParaRPr lang="ru-RU" sz="1400" dirty="0"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ru-RU" sz="1400" dirty="0">
                        <a:latin typeface="Calibri" pitchFamily="34" charset="0"/>
                      </a:endParaRPr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baseline="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Безопасные и качествен. авто дороги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400" kern="1200" baseline="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2 232</a:t>
                      </a:r>
                      <a:endParaRPr lang="ru-RU" sz="1400" kern="1200" baseline="0" dirty="0">
                        <a:solidFill>
                          <a:schemeClr val="dk1"/>
                        </a:solidFill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>
                        <a:latin typeface="Calibri" pitchFamily="34" charset="0"/>
                      </a:endParaRPr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Безопасные и качествен. авто дороги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400" dirty="0" smtClean="0">
                          <a:latin typeface="Calibri" pitchFamily="34" charset="0"/>
                        </a:rPr>
                        <a:t>1 069</a:t>
                      </a:r>
                      <a:endParaRPr lang="ru-RU" sz="1400" dirty="0">
                        <a:latin typeface="Calibri" pitchFamily="34" charset="0"/>
                      </a:endParaRPr>
                    </a:p>
                  </a:txBody>
                  <a:tcPr/>
                </a:tc>
              </a:tr>
              <a:tr h="520995">
                <a:tc>
                  <a:txBody>
                    <a:bodyPr/>
                    <a:lstStyle/>
                    <a:p>
                      <a:endParaRPr lang="ru-RU" sz="2000" dirty="0">
                        <a:latin typeface="Calibri" pitchFamily="34" charset="0"/>
                      </a:endParaRPr>
                    </a:p>
                  </a:txBody>
                  <a:tcPr>
                    <a:solidFill>
                      <a:srgbClr val="FCC4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Жилье</a:t>
                      </a:r>
                      <a:r>
                        <a:rPr lang="ru-RU" sz="1400" baseline="0" dirty="0" smtClean="0"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 и городская среда</a:t>
                      </a:r>
                      <a:endParaRPr lang="ru-RU" sz="1400" dirty="0" smtClean="0"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400" dirty="0" smtClean="0"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792</a:t>
                      </a:r>
                      <a:endParaRPr lang="ru-RU" sz="1400" dirty="0"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ru-RU" sz="1400" dirty="0">
                        <a:latin typeface="Calibri" pitchFamily="34" charset="0"/>
                      </a:endParaRPr>
                    </a:p>
                  </a:txBody>
                  <a:tcPr>
                    <a:solidFill>
                      <a:srgbClr val="FCC4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baseline="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Жилье и городская среда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400" kern="1200" baseline="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449</a:t>
                      </a:r>
                      <a:endParaRPr lang="ru-RU" sz="1400" kern="1200" baseline="0" dirty="0">
                        <a:solidFill>
                          <a:schemeClr val="dk1"/>
                        </a:solidFill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>
                        <a:latin typeface="Calibri" pitchFamily="34" charset="0"/>
                      </a:endParaRPr>
                    </a:p>
                  </a:txBody>
                  <a:tcPr>
                    <a:solidFill>
                      <a:srgbClr val="FCC4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Жилье и городская среда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400" dirty="0" smtClean="0">
                          <a:latin typeface="Calibri" pitchFamily="34" charset="0"/>
                        </a:rPr>
                        <a:t>0</a:t>
                      </a:r>
                      <a:endParaRPr lang="ru-RU" sz="1400" dirty="0">
                        <a:latin typeface="Calibri" pitchFamily="34" charset="0"/>
                      </a:endParaRPr>
                    </a:p>
                  </a:txBody>
                  <a:tcPr/>
                </a:tc>
              </a:tr>
              <a:tr h="393405">
                <a:tc>
                  <a:txBody>
                    <a:bodyPr/>
                    <a:lstStyle/>
                    <a:p>
                      <a:endParaRPr lang="ru-RU" sz="2000" dirty="0">
                        <a:latin typeface="Calibri" pitchFamily="34" charset="0"/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Экология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400" dirty="0" smtClean="0"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2 244</a:t>
                      </a:r>
                      <a:endParaRPr lang="ru-RU" sz="1400" dirty="0"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ru-RU" sz="1400" dirty="0">
                        <a:latin typeface="Calibri" pitchFamily="34" charset="0"/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baseline="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Экология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400" kern="1200" baseline="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0</a:t>
                      </a:r>
                      <a:endParaRPr lang="ru-RU" sz="1400" kern="1200" baseline="0" dirty="0">
                        <a:solidFill>
                          <a:schemeClr val="dk1"/>
                        </a:solidFill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>
                        <a:latin typeface="Calibri" pitchFamily="34" charset="0"/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Экология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400" dirty="0" smtClean="0">
                          <a:latin typeface="Calibri" pitchFamily="34" charset="0"/>
                        </a:rPr>
                        <a:t>0</a:t>
                      </a:r>
                      <a:endParaRPr lang="ru-RU" sz="1400" dirty="0">
                        <a:latin typeface="Calibri" pitchFamily="34" charset="0"/>
                      </a:endParaRPr>
                    </a:p>
                  </a:txBody>
                  <a:tcPr/>
                </a:tc>
              </a:tr>
              <a:tr h="397882">
                <a:tc>
                  <a:txBody>
                    <a:bodyPr/>
                    <a:lstStyle/>
                    <a:p>
                      <a:endParaRPr lang="ru-RU" sz="2000" dirty="0">
                        <a:latin typeface="Calibri" pitchFamily="34" charset="0"/>
                      </a:endParaRPr>
                    </a:p>
                  </a:txBody>
                  <a:tcPr>
                    <a:solidFill>
                      <a:srgbClr val="8569ED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Демография</a:t>
                      </a:r>
                      <a:endParaRPr lang="ru-RU" sz="1400" dirty="0"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400" dirty="0" smtClean="0"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36</a:t>
                      </a:r>
                      <a:endParaRPr lang="ru-RU" sz="1400" dirty="0"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ru-RU" sz="1400" dirty="0">
                        <a:latin typeface="Calibri" pitchFamily="34" charset="0"/>
                      </a:endParaRPr>
                    </a:p>
                  </a:txBody>
                  <a:tcPr>
                    <a:solidFill>
                      <a:srgbClr val="8569E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baseline="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Демография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400" kern="1200" baseline="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38</a:t>
                      </a:r>
                      <a:endParaRPr lang="ru-RU" sz="1400" kern="1200" baseline="0" dirty="0">
                        <a:solidFill>
                          <a:schemeClr val="dk1"/>
                        </a:solidFill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>
                        <a:latin typeface="Calibri" pitchFamily="34" charset="0"/>
                      </a:endParaRPr>
                    </a:p>
                  </a:txBody>
                  <a:tcPr>
                    <a:solidFill>
                      <a:srgbClr val="8569E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Демография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400" dirty="0" smtClean="0">
                          <a:latin typeface="Calibri" pitchFamily="34" charset="0"/>
                        </a:rPr>
                        <a:t>15</a:t>
                      </a:r>
                      <a:endParaRPr lang="ru-RU" sz="1400" dirty="0">
                        <a:latin typeface="Calibri" pitchFamily="34" charset="0"/>
                      </a:endParaRPr>
                    </a:p>
                  </a:txBody>
                  <a:tcPr/>
                </a:tc>
              </a:tr>
              <a:tr h="397882">
                <a:tc>
                  <a:txBody>
                    <a:bodyPr/>
                    <a:lstStyle/>
                    <a:p>
                      <a:endParaRPr lang="ru-RU" sz="2000" dirty="0">
                        <a:latin typeface="Calibri" pitchFamily="34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Образование</a:t>
                      </a:r>
                      <a:endParaRPr lang="ru-RU" sz="1400" dirty="0"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400" dirty="0" smtClean="0"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6</a:t>
                      </a:r>
                      <a:endParaRPr lang="ru-RU" sz="1400" dirty="0"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ru-RU" sz="1400" dirty="0">
                        <a:latin typeface="Calibri" pitchFamily="34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baseline="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Образование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400" kern="1200" baseline="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17</a:t>
                      </a:r>
                      <a:endParaRPr lang="ru-RU" sz="1400" kern="1200" baseline="0" dirty="0">
                        <a:solidFill>
                          <a:schemeClr val="dk1"/>
                        </a:solidFill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>
                        <a:latin typeface="Calibri" pitchFamily="34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Образование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400" dirty="0" smtClean="0">
                          <a:latin typeface="Calibri" pitchFamily="34" charset="0"/>
                        </a:rPr>
                        <a:t>0</a:t>
                      </a:r>
                      <a:endParaRPr lang="ru-RU" sz="1400" dirty="0">
                        <a:latin typeface="Calibri" pitchFamily="34" charset="0"/>
                      </a:endParaRPr>
                    </a:p>
                  </a:txBody>
                  <a:tcPr/>
                </a:tc>
              </a:tr>
              <a:tr h="397882">
                <a:tc>
                  <a:txBody>
                    <a:bodyPr/>
                    <a:lstStyle/>
                    <a:p>
                      <a:endParaRPr lang="ru-RU" sz="2000" dirty="0">
                        <a:latin typeface="Calibri" pitchFamily="34" charset="0"/>
                      </a:endParaRPr>
                    </a:p>
                  </a:txBody>
                  <a:tcPr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Культура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400" dirty="0" smtClean="0"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1</a:t>
                      </a:r>
                      <a:endParaRPr lang="ru-RU" sz="1400" dirty="0"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ru-RU" sz="1400" dirty="0">
                        <a:latin typeface="Calibri" pitchFamily="34" charset="0"/>
                      </a:endParaRPr>
                    </a:p>
                  </a:txBody>
                  <a:tcPr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baseline="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Культура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400" kern="1200" baseline="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0</a:t>
                      </a:r>
                      <a:endParaRPr lang="ru-RU" sz="1400" kern="1200" baseline="0" dirty="0">
                        <a:solidFill>
                          <a:schemeClr val="dk1"/>
                        </a:solidFill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>
                        <a:latin typeface="Calibri" pitchFamily="34" charset="0"/>
                      </a:endParaRPr>
                    </a:p>
                  </a:txBody>
                  <a:tcPr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Культура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400" dirty="0" smtClean="0">
                          <a:latin typeface="Calibri" pitchFamily="34" charset="0"/>
                        </a:rPr>
                        <a:t>0</a:t>
                      </a:r>
                      <a:endParaRPr lang="ru-RU" sz="1400" dirty="0">
                        <a:latin typeface="Calibri" pitchFamily="34" charset="0"/>
                      </a:endParaRPr>
                    </a:p>
                  </a:txBody>
                  <a:tcPr/>
                </a:tc>
              </a:tr>
              <a:tr h="397882">
                <a:tc>
                  <a:txBody>
                    <a:bodyPr/>
                    <a:lstStyle/>
                    <a:p>
                      <a:endParaRPr lang="ru-RU" sz="1700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000" b="1" dirty="0"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 smtClean="0"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4 851</a:t>
                      </a:r>
                    </a:p>
                    <a:p>
                      <a:pPr algn="r"/>
                      <a:endParaRPr lang="ru-RU" sz="1700" b="1" dirty="0"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ru-RU" sz="1400" b="1" dirty="0">
                        <a:latin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000" b="1" kern="1200" dirty="0">
                        <a:solidFill>
                          <a:schemeClr val="dk1"/>
                        </a:solidFill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2 736</a:t>
                      </a:r>
                    </a:p>
                    <a:p>
                      <a:pPr algn="r"/>
                      <a:endParaRPr lang="ru-RU" sz="1700" b="1" kern="1200" baseline="0" dirty="0">
                        <a:solidFill>
                          <a:schemeClr val="dk1"/>
                        </a:solidFill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000" b="1" kern="1200" dirty="0">
                        <a:solidFill>
                          <a:schemeClr val="dk1"/>
                        </a:solidFill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ru-RU" sz="2000" b="1" kern="1200" dirty="0">
                        <a:solidFill>
                          <a:schemeClr val="dk1"/>
                        </a:solidFill>
                        <a:latin typeface="Calibri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Tahoma" pitchFamily="34" charset="0"/>
                          <a:cs typeface="Tahoma" pitchFamily="34" charset="0"/>
                        </a:rPr>
                        <a:t>1 084</a:t>
                      </a:r>
                    </a:p>
                    <a:p>
                      <a:pPr algn="r"/>
                      <a:endParaRPr lang="ru-RU" sz="1800" b="1" dirty="0">
                        <a:latin typeface="Calibri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9" name="Заголовок 1"/>
          <p:cNvSpPr txBox="1">
            <a:spLocks/>
          </p:cNvSpPr>
          <p:nvPr/>
        </p:nvSpPr>
        <p:spPr bwMode="auto">
          <a:xfrm>
            <a:off x="857506" y="0"/>
            <a:ext cx="7314695" cy="1008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defTabSz="91440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dirty="0" smtClean="0">
                <a:solidFill>
                  <a:srgbClr val="002060"/>
                </a:solidFill>
                <a:latin typeface="Calibri" pitchFamily="34" charset="0"/>
              </a:rPr>
              <a:t>Расходы на реализацию национальных проектов в 2023-2025г.г.</a:t>
            </a:r>
          </a:p>
        </p:txBody>
      </p:sp>
      <p:graphicFrame>
        <p:nvGraphicFramePr>
          <p:cNvPr id="27" name="Диаграмма 26"/>
          <p:cNvGraphicFramePr/>
          <p:nvPr/>
        </p:nvGraphicFramePr>
        <p:xfrm>
          <a:off x="3419796" y="939008"/>
          <a:ext cx="2561938" cy="22099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28" name="Диаграмма 27"/>
          <p:cNvGraphicFramePr/>
          <p:nvPr/>
        </p:nvGraphicFramePr>
        <p:xfrm>
          <a:off x="6209318" y="967563"/>
          <a:ext cx="2722031" cy="21052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8318" y="1"/>
            <a:ext cx="543830" cy="1142807"/>
          </a:xfrm>
          <a:prstGeom prst="rect">
            <a:avLst/>
          </a:prstGeom>
        </p:spPr>
      </p:pic>
      <p:graphicFrame>
        <p:nvGraphicFramePr>
          <p:cNvPr id="12" name="Диаграмма 11"/>
          <p:cNvGraphicFramePr/>
          <p:nvPr/>
        </p:nvGraphicFramePr>
        <p:xfrm>
          <a:off x="571775" y="981537"/>
          <a:ext cx="2501033" cy="22099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16" name="Скругленный прямоугольник 15"/>
          <p:cNvSpPr/>
          <p:nvPr/>
        </p:nvSpPr>
        <p:spPr>
          <a:xfrm>
            <a:off x="7720480" y="606514"/>
            <a:ext cx="1175657" cy="368135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rgbClr val="274A6C"/>
                </a:solidFill>
                <a:latin typeface="Calibri" pitchFamily="34" charset="0"/>
              </a:rPr>
              <a:t>млн руб.</a:t>
            </a:r>
            <a:endParaRPr lang="ru-RU" sz="1600" dirty="0">
              <a:latin typeface="Calibri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32</a:t>
            </a:fld>
            <a:endParaRPr lang="en-US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 bwMode="auto">
          <a:xfrm>
            <a:off x="857506" y="0"/>
            <a:ext cx="7314695" cy="1008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defTabSz="91440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dirty="0" smtClean="0">
                <a:solidFill>
                  <a:srgbClr val="002060"/>
                </a:solidFill>
                <a:latin typeface="Calibri" pitchFamily="34" charset="0"/>
              </a:rPr>
              <a:t>Пособия по социальной помощи населению в денежной форме</a:t>
            </a:r>
          </a:p>
        </p:txBody>
      </p:sp>
      <p:graphicFrame>
        <p:nvGraphicFramePr>
          <p:cNvPr id="5" name="Диаграмма 4"/>
          <p:cNvGraphicFramePr/>
          <p:nvPr/>
        </p:nvGraphicFramePr>
        <p:xfrm>
          <a:off x="0" y="1403497"/>
          <a:ext cx="8846289" cy="53269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7099540" y="1345723"/>
          <a:ext cx="1863304" cy="509820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9035"/>
                <a:gridCol w="1514269"/>
              </a:tblGrid>
              <a:tr h="389706">
                <a:tc gridSpan="2"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Направления</a:t>
                      </a:r>
                      <a:endParaRPr lang="ru-RU" sz="12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672643">
                <a:tc>
                  <a:txBody>
                    <a:bodyPr/>
                    <a:lstStyle/>
                    <a:p>
                      <a:endParaRPr lang="ru-RU" sz="120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kern="120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опекаемые дети и инвалиды</a:t>
                      </a:r>
                    </a:p>
                    <a:p>
                      <a:endParaRPr lang="ru-RU" sz="1200" dirty="0"/>
                    </a:p>
                  </a:txBody>
                  <a:tcPr/>
                </a:tc>
              </a:tr>
              <a:tr h="1057011">
                <a:tc>
                  <a:txBody>
                    <a:bodyPr/>
                    <a:lstStyle/>
                    <a:p>
                      <a:endParaRPr lang="ru-RU" sz="1200" dirty="0"/>
                    </a:p>
                  </a:txBody>
                  <a:tcPr>
                    <a:solidFill>
                      <a:schemeClr val="accent4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kern="120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ученики, студенты очного отд. из малоимущих семей (оплата проезда)</a:t>
                      </a:r>
                    </a:p>
                    <a:p>
                      <a:endParaRPr lang="ru-RU" sz="1200" dirty="0"/>
                    </a:p>
                  </a:txBody>
                  <a:tcPr/>
                </a:tc>
              </a:tr>
              <a:tr h="864827">
                <a:tc>
                  <a:txBody>
                    <a:bodyPr/>
                    <a:lstStyle/>
                    <a:p>
                      <a:endParaRPr lang="ru-RU" sz="12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молодые специалистам мед. организаций</a:t>
                      </a:r>
                      <a:endParaRPr lang="ru-RU" sz="1200" b="1" kern="1200" dirty="0" smtClean="0">
                        <a:solidFill>
                          <a:schemeClr val="tx1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  <a:p>
                      <a:endParaRPr lang="ru-RU" sz="1200" dirty="0"/>
                    </a:p>
                  </a:txBody>
                  <a:tcPr/>
                </a:tc>
              </a:tr>
              <a:tr h="1057011">
                <a:tc>
                  <a:txBody>
                    <a:bodyPr/>
                    <a:lstStyle/>
                    <a:p>
                      <a:endParaRPr lang="ru-RU" sz="1200" dirty="0"/>
                    </a:p>
                  </a:txBody>
                  <a:tcPr>
                    <a:solidFill>
                      <a:srgbClr val="FCC4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на прохождение процедуры амбулаторного гемодиализа</a:t>
                      </a:r>
                      <a:endParaRPr lang="ru-RU" sz="1200" b="1" kern="1200" dirty="0" smtClean="0">
                        <a:solidFill>
                          <a:schemeClr val="tx1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  <a:p>
                      <a:endParaRPr lang="ru-RU" sz="1200" dirty="0"/>
                    </a:p>
                  </a:txBody>
                  <a:tcPr/>
                </a:tc>
              </a:tr>
              <a:tr h="1057011">
                <a:tc>
                  <a:txBody>
                    <a:bodyPr/>
                    <a:lstStyle/>
                    <a:p>
                      <a:endParaRPr lang="ru-RU" sz="1200" dirty="0"/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одиноко проживающие граждане (оплата услуг связи, проч.)</a:t>
                      </a:r>
                      <a:endParaRPr lang="ru-RU" sz="1200" b="1" kern="1200" dirty="0" smtClean="0">
                        <a:solidFill>
                          <a:schemeClr val="tx1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  <a:p>
                      <a:endParaRPr lang="ru-RU" sz="12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9" name="Скругленный прямоугольник 8"/>
          <p:cNvSpPr/>
          <p:nvPr/>
        </p:nvSpPr>
        <p:spPr>
          <a:xfrm>
            <a:off x="7856733" y="140756"/>
            <a:ext cx="1175657" cy="368135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rgbClr val="274A6C"/>
                </a:solidFill>
                <a:latin typeface="Calibri" pitchFamily="34" charset="0"/>
              </a:rPr>
              <a:t>млн руб.</a:t>
            </a:r>
            <a:endParaRPr lang="ru-RU" sz="1600" dirty="0">
              <a:latin typeface="Calibri" pitchFamily="34" charset="0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6200" y="85725"/>
            <a:ext cx="2437549" cy="2132856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2247900" y="72790"/>
            <a:ext cx="672465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chemeClr val="tx2"/>
                </a:solidFill>
                <a:latin typeface="Calibri" pitchFamily="34" charset="0"/>
                <a:ea typeface="+mj-ea"/>
                <a:cs typeface="+mj-cs"/>
              </a:rPr>
              <a:t>МП «Развитие и функционирование системы образования города Новокузнецка»</a:t>
            </a:r>
            <a:endParaRPr lang="ru-RU" sz="2400" dirty="0">
              <a:solidFill>
                <a:schemeClr val="tx2"/>
              </a:solidFill>
              <a:latin typeface="Calibri" pitchFamily="34" charset="0"/>
              <a:ea typeface="+mj-ea"/>
              <a:cs typeface="+mj-cs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600" dirty="0">
                <a:solidFill>
                  <a:schemeClr val="tx2"/>
                </a:solidFill>
                <a:latin typeface="Calibri" pitchFamily="34" charset="0"/>
                <a:ea typeface="+mj-ea"/>
                <a:cs typeface="+mj-cs"/>
              </a:rPr>
              <a:t>Срок реализации: </a:t>
            </a:r>
            <a:r>
              <a:rPr lang="ru-RU" sz="1600" dirty="0" smtClean="0">
                <a:solidFill>
                  <a:schemeClr val="tx2"/>
                </a:solidFill>
                <a:latin typeface="Calibri" pitchFamily="34" charset="0"/>
                <a:ea typeface="+mj-ea"/>
                <a:cs typeface="+mj-cs"/>
              </a:rPr>
              <a:t>2015 - 2024 </a:t>
            </a:r>
            <a:r>
              <a:rPr lang="ru-RU" sz="1600" dirty="0">
                <a:solidFill>
                  <a:schemeClr val="tx2"/>
                </a:solidFill>
                <a:latin typeface="Calibri" pitchFamily="34" charset="0"/>
                <a:ea typeface="+mj-ea"/>
                <a:cs typeface="+mj-cs"/>
              </a:rPr>
              <a:t>годы</a:t>
            </a: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280134445"/>
              </p:ext>
            </p:extLst>
          </p:nvPr>
        </p:nvGraphicFramePr>
        <p:xfrm>
          <a:off x="409575" y="3282891"/>
          <a:ext cx="8477250" cy="3325609"/>
        </p:xfrm>
        <a:graphic>
          <a:graphicData uri="http://schemas.openxmlformats.org/drawingml/2006/table">
            <a:tbl>
              <a:tblPr firstRow="1" bandRow="1">
                <a:tableStyleId>{FABFCF23-3B69-468F-B69F-88F6DE6A72F2}</a:tableStyleId>
              </a:tblPr>
              <a:tblGrid>
                <a:gridCol w="4907658"/>
                <a:gridCol w="270950"/>
                <a:gridCol w="597556"/>
                <a:gridCol w="123444"/>
                <a:gridCol w="794293"/>
                <a:gridCol w="878338"/>
                <a:gridCol w="905011"/>
              </a:tblGrid>
              <a:tr h="597492">
                <a:tc rowSpan="2"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</a:rPr>
                        <a:t>Объем финансирования муниципальной программы</a:t>
                      </a:r>
                      <a:endParaRPr lang="ru-RU" sz="1200" dirty="0">
                        <a:solidFill>
                          <a:srgbClr val="31520A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</a:rPr>
                        <a:t>2021</a:t>
                      </a:r>
                      <a:r>
                        <a:rPr lang="ru-RU" sz="1200" baseline="0" dirty="0" smtClean="0">
                          <a:latin typeface="Calibri" pitchFamily="34" charset="0"/>
                        </a:rPr>
                        <a:t>(факт)</a:t>
                      </a:r>
                      <a:endParaRPr lang="ru-RU" sz="1200" dirty="0">
                        <a:solidFill>
                          <a:srgbClr val="2F4E0A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sz="1200" dirty="0">
                        <a:solidFill>
                          <a:srgbClr val="2F4E0A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sz="1200" dirty="0">
                        <a:solidFill>
                          <a:srgbClr val="2F4E0A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</a:rPr>
                        <a:t>2022г.</a:t>
                      </a:r>
                      <a:r>
                        <a:rPr lang="ru-RU" sz="1200" baseline="0" dirty="0" smtClean="0">
                          <a:latin typeface="Calibri" pitchFamily="34" charset="0"/>
                        </a:rPr>
                        <a:t> </a:t>
                      </a:r>
                    </a:p>
                    <a:p>
                      <a:pPr algn="ctr"/>
                      <a:r>
                        <a:rPr lang="ru-RU" sz="1200" baseline="0" dirty="0" smtClean="0">
                          <a:latin typeface="Calibri" pitchFamily="34" charset="0"/>
                        </a:rPr>
                        <a:t>(оценка)</a:t>
                      </a:r>
                      <a:endParaRPr lang="ru-RU" sz="1200" dirty="0">
                        <a:solidFill>
                          <a:srgbClr val="2F4E0A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</a:rPr>
                        <a:t>2023г. (прогноз)</a:t>
                      </a:r>
                      <a:endParaRPr lang="ru-RU" sz="1200" dirty="0">
                        <a:solidFill>
                          <a:srgbClr val="2F4E0A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</a:rPr>
                        <a:t>2024г. (прогноз)</a:t>
                      </a:r>
                      <a:endParaRPr lang="ru-RU" sz="1200" dirty="0">
                        <a:solidFill>
                          <a:srgbClr val="2F4E0A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210736">
                <a:tc vMerge="1">
                  <a:txBody>
                    <a:bodyPr/>
                    <a:lstStyle/>
                    <a:p>
                      <a:pPr algn="ctr"/>
                      <a:endParaRPr lang="ru-RU" sz="10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10 131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pPr algn="r" fontAlgn="b"/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pPr algn="r" fontAlgn="b"/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12 233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12 286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11 708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259367">
                <a:tc gridSpan="7"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tx2"/>
                          </a:solidFill>
                          <a:latin typeface="Calibri" pitchFamily="34" charset="0"/>
                        </a:rPr>
                        <a:t>Целевые показатели реализации муниципальной программы</a:t>
                      </a:r>
                      <a:endParaRPr lang="ru-RU" sz="1200" b="1" dirty="0">
                        <a:solidFill>
                          <a:schemeClr val="tx2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55073"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 dirty="0">
                          <a:latin typeface="Calibri" pitchFamily="34" charset="0"/>
                        </a:rPr>
                        <a:t>Доля детей в возрасте от 1,5 до 6,5 лет, получающих дошкольную образовательную </a:t>
                      </a:r>
                      <a:r>
                        <a:rPr lang="ru-RU" sz="1200" u="none" strike="noStrike" dirty="0" smtClean="0">
                          <a:latin typeface="Calibri" pitchFamily="34" charset="0"/>
                        </a:rPr>
                        <a:t>услугу </a:t>
                      </a:r>
                      <a:r>
                        <a:rPr lang="ru-RU" sz="1200" u="none" strike="noStrike" dirty="0">
                          <a:latin typeface="Calibri" pitchFamily="34" charset="0"/>
                        </a:rPr>
                        <a:t>в общей численности детей в возрасте 1 - 6 лет, </a:t>
                      </a:r>
                      <a:r>
                        <a:rPr lang="ru-RU" sz="1200" u="none" strike="noStrike" dirty="0" smtClean="0">
                          <a:latin typeface="Calibri" pitchFamily="34" charset="0"/>
                        </a:rPr>
                        <a:t>%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84,4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 gridSpan="2"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82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 dirty="0" smtClean="0">
                          <a:latin typeface="Calibri" pitchFamily="34" charset="0"/>
                        </a:rPr>
                        <a:t>82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 dirty="0" smtClean="0">
                          <a:latin typeface="Calibri" pitchFamily="34" charset="0"/>
                        </a:rPr>
                        <a:t>82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527740"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 dirty="0">
                          <a:latin typeface="Calibri" pitchFamily="34" charset="0"/>
                        </a:rPr>
                        <a:t>Численность детей-сирот, обучающихся и воспитывающихся в организациях для детей-сирот и детей, оставшихся без </a:t>
                      </a:r>
                      <a:r>
                        <a:rPr lang="ru-RU" sz="1200" u="none" strike="noStrike" dirty="0" smtClean="0">
                          <a:latin typeface="Calibri" pitchFamily="34" charset="0"/>
                        </a:rPr>
                        <a:t>попечения родителей, чел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317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 gridSpan="2"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300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300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300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527740"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 dirty="0">
                          <a:latin typeface="Calibri" pitchFamily="34" charset="0"/>
                        </a:rPr>
                        <a:t>Доля детей в возрасте 5 - 18 лет, получающих услуги дополнительного образования в муниципальных образовательных организациях, в общей численности детей в возрасте 5 - 18 лет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 dirty="0" smtClean="0">
                          <a:latin typeface="Calibri" pitchFamily="34" charset="0"/>
                        </a:rPr>
                        <a:t>83,9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 gridSpan="2"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 dirty="0" smtClean="0">
                          <a:latin typeface="Calibri" pitchFamily="34" charset="0"/>
                        </a:rPr>
                        <a:t>80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 smtClean="0">
                          <a:latin typeface="Calibri" pitchFamily="34" charset="0"/>
                        </a:rPr>
                        <a:t>80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 dirty="0" smtClean="0">
                          <a:latin typeface="Calibri" pitchFamily="34" charset="0"/>
                        </a:rPr>
                        <a:t>80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394437"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 dirty="0">
                          <a:latin typeface="Calibri" pitchFamily="34" charset="0"/>
                        </a:rPr>
                        <a:t>Доля обучающихся общеобразовательных организаций, охваченных горячим питанием, в общей численности </a:t>
                      </a:r>
                      <a:r>
                        <a:rPr lang="ru-RU" sz="1200" u="none" strike="noStrike" dirty="0" smtClean="0">
                          <a:latin typeface="Calibri" pitchFamily="34" charset="0"/>
                        </a:rPr>
                        <a:t>обучающихся, </a:t>
                      </a:r>
                      <a:r>
                        <a:rPr lang="ru-RU" sz="1200" u="none" strike="noStrike" dirty="0">
                          <a:latin typeface="Calibri" pitchFamily="34" charset="0"/>
                        </a:rPr>
                        <a:t>%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81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 gridSpan="2"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 dirty="0">
                          <a:latin typeface="Calibri" pitchFamily="34" charset="0"/>
                        </a:rPr>
                        <a:t>81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 dirty="0">
                          <a:latin typeface="Calibri" pitchFamily="34" charset="0"/>
                        </a:rPr>
                        <a:t>81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 dirty="0">
                          <a:latin typeface="Calibri" pitchFamily="34" charset="0"/>
                        </a:rPr>
                        <a:t>81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354829"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 dirty="0">
                          <a:latin typeface="Calibri" pitchFamily="34" charset="0"/>
                        </a:rPr>
                        <a:t>Количество детей, охваченных круглогодичным отдыхом и </a:t>
                      </a:r>
                      <a:r>
                        <a:rPr lang="ru-RU" sz="1200" u="none" strike="noStrike" dirty="0" smtClean="0">
                          <a:latin typeface="Calibri" pitchFamily="34" charset="0"/>
                        </a:rPr>
                        <a:t>оздоровлением, чел</a:t>
                      </a:r>
                      <a:r>
                        <a:rPr lang="ru-RU" sz="1200" u="none" strike="noStrike" dirty="0">
                          <a:latin typeface="Calibri" pitchFamily="34" charset="0"/>
                        </a:rPr>
                        <a:t>.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u="none" strike="noStrike" dirty="0" smtClean="0">
                          <a:latin typeface="Calibri" pitchFamily="34" charset="0"/>
                        </a:rPr>
                        <a:t>20 595</a:t>
                      </a:r>
                      <a:endParaRPr lang="ru-RU" sz="1400" b="0" i="0" u="none" strike="noStrike" dirty="0" smtClean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 gridSpan="2">
                  <a:txBody>
                    <a:bodyPr/>
                    <a:lstStyle/>
                    <a:p>
                      <a:pPr marL="0" marR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u="none" strike="noStrike" smtClean="0">
                          <a:latin typeface="Calibri" pitchFamily="34" charset="0"/>
                        </a:rPr>
                        <a:t>20 595</a:t>
                      </a:r>
                      <a:endParaRPr lang="ru-RU" sz="1400" b="0" i="0" u="none" strike="noStrike" dirty="0" smtClean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u="none" strike="noStrike" smtClean="0">
                          <a:latin typeface="Calibri" pitchFamily="34" charset="0"/>
                        </a:rPr>
                        <a:t>20 595</a:t>
                      </a:r>
                      <a:endParaRPr lang="ru-RU" sz="1400" b="0" i="0" u="none" strike="noStrike" dirty="0" smtClean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u="none" strike="noStrike" dirty="0" smtClean="0">
                          <a:latin typeface="Calibri" pitchFamily="34" charset="0"/>
                        </a:rPr>
                        <a:t>20 595</a:t>
                      </a:r>
                      <a:endParaRPr lang="ru-RU" sz="1400" b="0" i="0" u="none" strike="noStrike" dirty="0" smtClean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2186610" y="930303"/>
            <a:ext cx="6957390" cy="23852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tx2"/>
                </a:solidFill>
                <a:latin typeface="Calibri" pitchFamily="34" charset="0"/>
              </a:rPr>
              <a:t>           Цель:</a:t>
            </a:r>
          </a:p>
          <a:p>
            <a:pPr>
              <a:spcBef>
                <a:spcPts val="600"/>
              </a:spcBef>
            </a:pPr>
            <a:r>
              <a:rPr lang="ru-RU" sz="1200" dirty="0" smtClean="0">
                <a:solidFill>
                  <a:schemeClr val="tx2"/>
                </a:solidFill>
                <a:latin typeface="Calibri" pitchFamily="34" charset="0"/>
                <a:ea typeface="Verdana" pitchFamily="34" charset="0"/>
                <a:cs typeface="Verdana" pitchFamily="34" charset="0"/>
              </a:rPr>
              <a:t>Обеспечение доступности и качества образования на территории города Новокузнецка</a:t>
            </a:r>
            <a:endParaRPr lang="ru-RU" sz="2000" dirty="0" smtClean="0">
              <a:solidFill>
                <a:schemeClr val="tx2"/>
              </a:solidFill>
              <a:latin typeface="Calibri" pitchFamily="34" charset="0"/>
              <a:ea typeface="+mj-ea"/>
              <a:cs typeface="+mj-cs"/>
            </a:endParaRPr>
          </a:p>
          <a:p>
            <a:r>
              <a:rPr lang="ru-RU" b="1" i="1" dirty="0" smtClean="0">
                <a:solidFill>
                  <a:schemeClr val="tx2"/>
                </a:solidFill>
                <a:latin typeface="Calibri" pitchFamily="34" charset="0"/>
                <a:ea typeface="+mj-ea"/>
                <a:cs typeface="+mj-cs"/>
              </a:rPr>
              <a:t>           </a:t>
            </a:r>
            <a:r>
              <a:rPr lang="ru-RU" i="1" dirty="0" smtClean="0">
                <a:solidFill>
                  <a:schemeClr val="tx2"/>
                </a:solidFill>
                <a:latin typeface="Calibri" pitchFamily="34" charset="0"/>
                <a:ea typeface="+mj-ea"/>
                <a:cs typeface="+mj-cs"/>
              </a:rPr>
              <a:t>Задачи:</a:t>
            </a:r>
            <a:endParaRPr lang="ru-RU" i="1" dirty="0" smtClean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  <a:p>
            <a:pPr indent="-228600" fontAlgn="t">
              <a:spcBef>
                <a:spcPts val="600"/>
              </a:spcBef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  <a:latin typeface="Calibri" pitchFamily="34" charset="0"/>
                <a:ea typeface="Verdana" pitchFamily="34" charset="0"/>
                <a:cs typeface="Verdana" pitchFamily="34" charset="0"/>
              </a:rPr>
              <a:t>Создание в системе дошкольного, общего и дополнительного образования равных возможностей для получения качественного образования и позитивной социализации детей;</a:t>
            </a:r>
            <a:endParaRPr lang="ru-RU" sz="1200" dirty="0">
              <a:solidFill>
                <a:schemeClr val="tx2"/>
              </a:solidFill>
              <a:latin typeface="Calibri" pitchFamily="34" charset="0"/>
              <a:ea typeface="Verdana" pitchFamily="34" charset="0"/>
              <a:cs typeface="Verdana" pitchFamily="34" charset="0"/>
            </a:endParaRPr>
          </a:p>
          <a:p>
            <a:pPr indent="-228600" fontAlgn="t">
              <a:spcBef>
                <a:spcPts val="600"/>
              </a:spcBef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  <a:latin typeface="Calibri" pitchFamily="34" charset="0"/>
                <a:ea typeface="Verdana" pitchFamily="34" charset="0"/>
                <a:cs typeface="Verdana" pitchFamily="34" charset="0"/>
              </a:rPr>
              <a:t>Сохранение и развитие сложившейся в Кемеровской области и в городе Новокузнецке системы социальной поддержки субъектов образовательного процесса;</a:t>
            </a:r>
            <a:endParaRPr lang="ru-RU" sz="1200" dirty="0">
              <a:solidFill>
                <a:schemeClr val="tx2"/>
              </a:solidFill>
              <a:latin typeface="Calibri" pitchFamily="34" charset="0"/>
              <a:ea typeface="Verdana" pitchFamily="34" charset="0"/>
              <a:cs typeface="Verdana" pitchFamily="34" charset="0"/>
            </a:endParaRPr>
          </a:p>
          <a:p>
            <a:pPr indent="-228600" fontAlgn="t">
              <a:spcBef>
                <a:spcPts val="600"/>
              </a:spcBef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  <a:latin typeface="Calibri" pitchFamily="34" charset="0"/>
                <a:ea typeface="Verdana" pitchFamily="34" charset="0"/>
                <a:cs typeface="Verdana" pitchFamily="34" charset="0"/>
              </a:rPr>
              <a:t>Повышение эффективности использования бюджетных средств; </a:t>
            </a:r>
            <a:endParaRPr lang="ru-RU" sz="1200" dirty="0">
              <a:solidFill>
                <a:schemeClr val="tx2"/>
              </a:solidFill>
              <a:latin typeface="Calibri" pitchFamily="34" charset="0"/>
              <a:ea typeface="Verdana" pitchFamily="34" charset="0"/>
              <a:cs typeface="Verdana" pitchFamily="34" charset="0"/>
            </a:endParaRPr>
          </a:p>
          <a:p>
            <a:pPr indent="-228600" fontAlgn="t">
              <a:spcBef>
                <a:spcPts val="600"/>
              </a:spcBef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  <a:latin typeface="Calibri" pitchFamily="34" charset="0"/>
                <a:ea typeface="Verdana" pitchFamily="34" charset="0"/>
                <a:cs typeface="Verdana" pitchFamily="34" charset="0"/>
              </a:rPr>
              <a:t>Обеспечение эффективного управления реализацией муниципальной программы.</a:t>
            </a:r>
            <a:endParaRPr lang="ru-RU" dirty="0">
              <a:solidFill>
                <a:schemeClr val="tx2"/>
              </a:solidFill>
              <a:latin typeface="Calibri" pitchFamily="34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006263" y="3912040"/>
            <a:ext cx="895963" cy="206733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rgbClr val="274A6C"/>
                </a:solidFill>
                <a:latin typeface="Calibri" pitchFamily="34" charset="0"/>
              </a:rPr>
              <a:t>млн руб.</a:t>
            </a:r>
            <a:endParaRPr lang="ru-RU" sz="1400" dirty="0">
              <a:latin typeface="Calibri" pitchFamily="34" charset="0"/>
            </a:endParaRPr>
          </a:p>
        </p:txBody>
      </p:sp>
      <p:pic>
        <p:nvPicPr>
          <p:cNvPr id="11" name="Рисунок 10" descr="задача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74382" y="978008"/>
            <a:ext cx="540380" cy="4055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953739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4007458" y="611638"/>
            <a:ext cx="4640515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chemeClr val="tx2"/>
                </a:solidFill>
                <a:latin typeface="Calibri" pitchFamily="34" charset="0"/>
                <a:ea typeface="+mj-ea"/>
                <a:cs typeface="+mj-cs"/>
              </a:rPr>
              <a:t>МП «Развитие системы социальной защиты населения города Новокузнецка»</a:t>
            </a:r>
            <a:endParaRPr lang="ru-RU" sz="2400" dirty="0">
              <a:solidFill>
                <a:schemeClr val="tx2"/>
              </a:solidFill>
              <a:latin typeface="Calibri" pitchFamily="34" charset="0"/>
              <a:ea typeface="+mj-ea"/>
              <a:cs typeface="+mj-cs"/>
            </a:endParaRPr>
          </a:p>
          <a:p>
            <a:pPr algn="ctr"/>
            <a:r>
              <a:rPr lang="ru-RU" sz="1600" dirty="0">
                <a:solidFill>
                  <a:schemeClr val="tx2"/>
                </a:solidFill>
                <a:latin typeface="Calibri" pitchFamily="34" charset="0"/>
                <a:ea typeface="+mj-ea"/>
                <a:cs typeface="+mj-cs"/>
              </a:rPr>
              <a:t>Срок реализации: </a:t>
            </a:r>
            <a:r>
              <a:rPr lang="ru-RU" sz="1600" dirty="0" smtClean="0">
                <a:solidFill>
                  <a:schemeClr val="tx2"/>
                </a:solidFill>
                <a:latin typeface="Calibri" pitchFamily="34" charset="0"/>
                <a:ea typeface="+mj-ea"/>
                <a:cs typeface="+mj-cs"/>
              </a:rPr>
              <a:t>2015 - 2024 </a:t>
            </a:r>
            <a:r>
              <a:rPr lang="ru-RU" sz="1600" dirty="0">
                <a:solidFill>
                  <a:schemeClr val="tx2"/>
                </a:solidFill>
                <a:latin typeface="Calibri" pitchFamily="34" charset="0"/>
                <a:ea typeface="+mj-ea"/>
                <a:cs typeface="+mj-cs"/>
              </a:rPr>
              <a:t>годы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319917" y="2413337"/>
            <a:ext cx="76657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tx2"/>
                </a:solidFill>
                <a:latin typeface="Calibri" pitchFamily="34" charset="0"/>
              </a:rPr>
              <a:t>Цель:</a:t>
            </a:r>
            <a:r>
              <a:rPr lang="ru-RU" sz="9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</a:t>
            </a:r>
            <a:r>
              <a:rPr lang="ru-RU" sz="1200" dirty="0" smtClean="0">
                <a:solidFill>
                  <a:schemeClr val="tx2"/>
                </a:solidFill>
                <a:latin typeface="Calibri" pitchFamily="34" charset="0"/>
                <a:cs typeface="Arial" panose="020B0604020202020204" pitchFamily="34" charset="0"/>
              </a:rPr>
              <a:t>Повышение эффективности социальной поддержки населения города Новокузнецка и повышение качества и доступности предоставления услуг по социальному обслуживанию</a:t>
            </a:r>
            <a:endParaRPr lang="ru-RU" sz="1200" dirty="0">
              <a:solidFill>
                <a:schemeClr val="tx2"/>
              </a:solidFill>
              <a:latin typeface="Calibri" pitchFamily="34" charset="0"/>
              <a:cs typeface="Arial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65931" y="3586038"/>
            <a:ext cx="8212137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>
                <a:solidFill>
                  <a:schemeClr val="tx2"/>
                </a:solidFill>
                <a:latin typeface="Calibri" pitchFamily="34" charset="0"/>
                <a:ea typeface="+mj-ea"/>
                <a:cs typeface="+mj-cs"/>
              </a:rPr>
              <a:t>Задачи:</a:t>
            </a:r>
          </a:p>
          <a:p>
            <a:pPr marL="457200" indent="-457200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  <a:latin typeface="Calibri" pitchFamily="34" charset="0"/>
                <a:cs typeface="Arial" panose="020B0604020202020204" pitchFamily="34" charset="0"/>
              </a:rPr>
              <a:t>Предоставление мер социальной поддержки и организация мероприятий, направленных на повышение благополучия отдельных категорий граждан, проживающих на территории Новокузнецкого городского округа;</a:t>
            </a:r>
          </a:p>
          <a:p>
            <a:pPr marL="457200" indent="-457200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  <a:latin typeface="Calibri" pitchFamily="34" charset="0"/>
                <a:cs typeface="Arial" panose="020B0604020202020204" pitchFamily="34" charset="0"/>
              </a:rPr>
              <a:t>Создание благоприятных условий для жизнедеятельности семьи, рождения детей;</a:t>
            </a:r>
          </a:p>
          <a:p>
            <a:pPr marL="457200" indent="-457200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  <a:latin typeface="Calibri" pitchFamily="34" charset="0"/>
                <a:cs typeface="Arial" panose="020B0604020202020204" pitchFamily="34" charset="0"/>
              </a:rPr>
              <a:t>Укрепление социальной защищенности инвалидов и иных маломобильных категорий населения города;</a:t>
            </a:r>
          </a:p>
          <a:p>
            <a:pPr marL="457200" indent="-457200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  <a:latin typeface="Calibri" pitchFamily="34" charset="0"/>
                <a:cs typeface="Arial" panose="020B0604020202020204" pitchFamily="34" charset="0"/>
              </a:rPr>
              <a:t>Повышение эффективности функционирования органов социальной защиты населения;</a:t>
            </a:r>
          </a:p>
          <a:p>
            <a:pPr marL="457200" indent="-457200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  <a:latin typeface="Calibri" pitchFamily="34" charset="0"/>
                <a:cs typeface="Arial" panose="020B0604020202020204" pitchFamily="34" charset="0"/>
              </a:rPr>
              <a:t>Повышение эффективности использования средств бюджета Новокузнецкого городского округа;</a:t>
            </a:r>
          </a:p>
          <a:p>
            <a:pPr marL="457200" indent="-457200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  <a:latin typeface="Calibri" pitchFamily="34" charset="0"/>
                <a:cs typeface="Arial" panose="020B0604020202020204" pitchFamily="34" charset="0"/>
              </a:rPr>
              <a:t> Создание условий для повышения качества жизни отдельных категорий граждан, степени их социальной защищенности;</a:t>
            </a:r>
          </a:p>
          <a:p>
            <a:pPr marL="457200" indent="-457200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  <a:latin typeface="Calibri" pitchFamily="34" charset="0"/>
                <a:cs typeface="Arial" panose="020B0604020202020204" pitchFamily="34" charset="0"/>
              </a:rPr>
              <a:t>Сохранение загородных оздоровительных учреждений и оздоровление детей, оказавшихся в трудной жизненной ситуации.</a:t>
            </a:r>
          </a:p>
        </p:txBody>
      </p:sp>
      <p:pic>
        <p:nvPicPr>
          <p:cNvPr id="9" name="Рисунок 8" descr="соц1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4174435" cy="2329732"/>
          </a:xfrm>
          <a:prstGeom prst="rect">
            <a:avLst/>
          </a:prstGeom>
        </p:spPr>
      </p:pic>
      <p:pic>
        <p:nvPicPr>
          <p:cNvPr id="8" name="Рисунок 7" descr="задача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59050" y="2544415"/>
            <a:ext cx="540380" cy="4055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620768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627734786"/>
              </p:ext>
            </p:extLst>
          </p:nvPr>
        </p:nvGraphicFramePr>
        <p:xfrm>
          <a:off x="657225" y="1984580"/>
          <a:ext cx="8286752" cy="4799009"/>
        </p:xfrm>
        <a:graphic>
          <a:graphicData uri="http://schemas.openxmlformats.org/drawingml/2006/table">
            <a:tbl>
              <a:tblPr firstRow="1" bandRow="1">
                <a:tableStyleId>{FABFCF23-3B69-468F-B69F-88F6DE6A72F2}</a:tableStyleId>
              </a:tblPr>
              <a:tblGrid>
                <a:gridCol w="4744376"/>
                <a:gridCol w="857083"/>
                <a:gridCol w="857083"/>
                <a:gridCol w="858313"/>
                <a:gridCol w="847209"/>
                <a:gridCol w="122688"/>
              </a:tblGrid>
              <a:tr h="448422">
                <a:tc rowSpan="2"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Calibri" pitchFamily="34" charset="0"/>
                        </a:rPr>
                        <a:t>Объем финансирования муниципальной программы</a:t>
                      </a:r>
                      <a:endParaRPr lang="ru-RU" sz="1200" b="1" dirty="0">
                        <a:solidFill>
                          <a:srgbClr val="31520A"/>
                        </a:solidFill>
                        <a:latin typeface="Calibri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Calibri" pitchFamily="34" charset="0"/>
                        </a:rPr>
                        <a:t>2021 (факт)</a:t>
                      </a:r>
                      <a:endParaRPr lang="ru-RU" sz="1200" b="1" dirty="0">
                        <a:solidFill>
                          <a:srgbClr val="2F4E0A"/>
                        </a:solidFill>
                        <a:latin typeface="Calibri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Calibri" pitchFamily="34" charset="0"/>
                        </a:rPr>
                        <a:t>2022 (оценка)</a:t>
                      </a:r>
                      <a:endParaRPr lang="ru-RU" sz="1200" b="1" dirty="0">
                        <a:solidFill>
                          <a:srgbClr val="2F4E0A"/>
                        </a:solidFill>
                        <a:latin typeface="Calibri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Calibri" pitchFamily="34" charset="0"/>
                        </a:rPr>
                        <a:t>2023г. (прогноз)</a:t>
                      </a:r>
                      <a:endParaRPr lang="ru-RU" sz="1200" b="1" dirty="0">
                        <a:solidFill>
                          <a:srgbClr val="2F4E0A"/>
                        </a:solidFill>
                        <a:latin typeface="Calibri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Calibri" pitchFamily="34" charset="0"/>
                        </a:rPr>
                        <a:t>2024г. (прогноз)</a:t>
                      </a:r>
                      <a:endParaRPr lang="ru-RU" sz="1200" b="1" dirty="0">
                        <a:solidFill>
                          <a:srgbClr val="2F4E0A"/>
                        </a:solidFill>
                        <a:latin typeface="Calibri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sz="1200" b="1" dirty="0">
                        <a:solidFill>
                          <a:srgbClr val="2F4E0A"/>
                        </a:solidFill>
                        <a:latin typeface="+mj-lt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298948">
                <a:tc vMerge="1">
                  <a:txBody>
                    <a:bodyPr/>
                    <a:lstStyle/>
                    <a:p>
                      <a:pPr algn="ctr"/>
                      <a:endParaRPr lang="ru-RU" sz="10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Calibri" pitchFamily="34" charset="0"/>
                          <a:cs typeface="Arial" pitchFamily="34" charset="0"/>
                        </a:rPr>
                        <a:t>1302</a:t>
                      </a:r>
                      <a:endParaRPr lang="ru-RU" sz="1400" b="1" dirty="0">
                        <a:latin typeface="Calibri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Calibri" pitchFamily="34" charset="0"/>
                          <a:cs typeface="Arial" pitchFamily="34" charset="0"/>
                        </a:rPr>
                        <a:t>1 507</a:t>
                      </a:r>
                      <a:endParaRPr lang="ru-RU" sz="1400" b="1" dirty="0">
                        <a:latin typeface="Calibri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Calibri" pitchFamily="34" charset="0"/>
                          <a:cs typeface="Arial" pitchFamily="34" charset="0"/>
                        </a:rPr>
                        <a:t>1</a:t>
                      </a:r>
                      <a:r>
                        <a:rPr lang="ru-RU" sz="1400" b="1" baseline="0" dirty="0" smtClean="0">
                          <a:latin typeface="Calibri" pitchFamily="34" charset="0"/>
                          <a:cs typeface="Arial" pitchFamily="34" charset="0"/>
                        </a:rPr>
                        <a:t> 644</a:t>
                      </a:r>
                      <a:endParaRPr lang="ru-RU" sz="1400" b="1" dirty="0">
                        <a:latin typeface="Calibri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Calibri" pitchFamily="34" charset="0"/>
                          <a:cs typeface="Arial" pitchFamily="34" charset="0"/>
                        </a:rPr>
                        <a:t>1 627</a:t>
                      </a:r>
                      <a:endParaRPr lang="ru-RU" sz="1400" b="1" dirty="0">
                        <a:latin typeface="Calibri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ru-RU" sz="1200" b="1" dirty="0">
                        <a:latin typeface="+mj-lt"/>
                        <a:cs typeface="Arial" pitchFamily="34" charset="0"/>
                      </a:endParaRPr>
                    </a:p>
                  </a:txBody>
                  <a:tcPr anchor="ctr"/>
                </a:tc>
              </a:tr>
              <a:tr h="269053">
                <a:tc gridSpan="6"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tx2"/>
                          </a:solidFill>
                          <a:latin typeface="Calibri" pitchFamily="34" charset="0"/>
                        </a:rPr>
                        <a:t>Целевые показатели реализации муниципальной программы</a:t>
                      </a:r>
                      <a:endParaRPr lang="ru-RU" sz="1200" b="1" dirty="0">
                        <a:solidFill>
                          <a:schemeClr val="tx2"/>
                        </a:solidFill>
                        <a:latin typeface="Calibri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0260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 dirty="0">
                          <a:latin typeface="Calibri" pitchFamily="34" charset="0"/>
                        </a:rPr>
                        <a:t>Доля граждан, получающих социальную поддержку, от общего количества граждан, обратившихся в органы социальной защиты по вопросу предоставления мер  социальной поддержки, %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latin typeface="Calibri" pitchFamily="34" charset="0"/>
                        </a:rPr>
                        <a:t>75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latin typeface="Calibri" pitchFamily="34" charset="0"/>
                        </a:rPr>
                        <a:t>80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latin typeface="Calibri" pitchFamily="34" charset="0"/>
                        </a:rPr>
                        <a:t>80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latin typeface="Calibri" pitchFamily="34" charset="0"/>
                        </a:rPr>
                        <a:t>80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47786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 dirty="0">
                          <a:latin typeface="Calibri" pitchFamily="34" charset="0"/>
                        </a:rPr>
                        <a:t>Уровень удовлетворенности граждан качеством предоставления услуг муниципальными учреждениями социального обслуживания населения, %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latin typeface="Calibri" pitchFamily="34" charset="0"/>
                        </a:rPr>
                        <a:t>100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latin typeface="Calibri" pitchFamily="34" charset="0"/>
                        </a:rPr>
                        <a:t>96,5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latin typeface="Calibri" pitchFamily="34" charset="0"/>
                        </a:rPr>
                        <a:t>96,5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latin typeface="Calibri" pitchFamily="34" charset="0"/>
                        </a:rPr>
                        <a:t>100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634815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ru-RU" sz="1100" u="none" strike="noStrike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Количество семей, получивших выплаты  при рождении (усыновлении) первого ребенка</a:t>
                      </a:r>
                      <a:endParaRPr lang="ru-RU" sz="1100" u="none" strike="noStrike" kern="1200" dirty="0">
                        <a:solidFill>
                          <a:schemeClr val="dk1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latin typeface="Calibri" pitchFamily="34" charset="0"/>
                        </a:rPr>
                        <a:t>4043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latin typeface="Calibri" pitchFamily="34" charset="0"/>
                        </a:rPr>
                        <a:t>4100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latin typeface="Calibri" pitchFamily="34" charset="0"/>
                        </a:rPr>
                        <a:t>4100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latin typeface="Calibri" pitchFamily="34" charset="0"/>
                        </a:rPr>
                        <a:t>4100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</a:tr>
              <a:tr h="63481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 dirty="0">
                          <a:latin typeface="Calibri" pitchFamily="34" charset="0"/>
                        </a:rPr>
                        <a:t>Средний размер адресной социальной помощи на одного получателя за счет средств местного бюджета, руб.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latin typeface="Calibri" pitchFamily="34" charset="0"/>
                        </a:rPr>
                        <a:t>7199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latin typeface="Calibri" pitchFamily="34" charset="0"/>
                        </a:rPr>
                        <a:t>8 </a:t>
                      </a:r>
                      <a:r>
                        <a:rPr lang="ru-RU" sz="1400" u="none" strike="noStrike" dirty="0">
                          <a:latin typeface="Calibri" pitchFamily="34" charset="0"/>
                        </a:rPr>
                        <a:t>500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latin typeface="Calibri" pitchFamily="34" charset="0"/>
                        </a:rPr>
                        <a:t>8 </a:t>
                      </a:r>
                      <a:r>
                        <a:rPr lang="ru-RU" sz="1400" u="none" strike="noStrike" dirty="0">
                          <a:latin typeface="Calibri" pitchFamily="34" charset="0"/>
                        </a:rPr>
                        <a:t>500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latin typeface="Calibri" pitchFamily="34" charset="0"/>
                        </a:rPr>
                        <a:t>8 500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</a:tr>
              <a:tr h="50260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 dirty="0">
                          <a:latin typeface="Calibri" pitchFamily="34" charset="0"/>
                        </a:rPr>
                        <a:t>Отношение среднемесячной заработной платы социальных работников муниципальных учреждений к средней заработной плате по Кемеровской области, %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latin typeface="Calibri" pitchFamily="34" charset="0"/>
                        </a:rPr>
                        <a:t>100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latin typeface="Calibri" pitchFamily="34" charset="0"/>
                        </a:rPr>
                        <a:t>100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latin typeface="Calibri" pitchFamily="34" charset="0"/>
                        </a:rPr>
                        <a:t>100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latin typeface="Calibri" pitchFamily="34" charset="0"/>
                        </a:rPr>
                        <a:t>100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47786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 dirty="0">
                          <a:latin typeface="Calibri" pitchFamily="34" charset="0"/>
                        </a:rPr>
                        <a:t>Доля граждан, для которых организован социально полезный досуг в общей численности граждан, состоящих на учете в органах социальной защиты, %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latin typeface="Calibri" pitchFamily="34" charset="0"/>
                        </a:rPr>
                        <a:t>100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latin typeface="Calibri" pitchFamily="34" charset="0"/>
                        </a:rPr>
                        <a:t>100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latin typeface="Calibri" pitchFamily="34" charset="0"/>
                        </a:rPr>
                        <a:t>100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latin typeface="Calibri" pitchFamily="34" charset="0"/>
                        </a:rPr>
                        <a:t>100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50260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 dirty="0">
                          <a:latin typeface="Calibri" pitchFamily="34" charset="0"/>
                        </a:rPr>
                        <a:t>Доля оздоровленных детей из числа детей, проживающих в городе Новокузнецке и находящихся в трудной жизненной ситуации, подлежащих оздоровлению, %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latin typeface="Calibri" pitchFamily="34" charset="0"/>
                        </a:rPr>
                        <a:t>100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latin typeface="Calibri" pitchFamily="34" charset="0"/>
                        </a:rPr>
                        <a:t>100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latin typeface="Calibri" pitchFamily="34" charset="0"/>
                        </a:rPr>
                        <a:t>100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latin typeface="Calibri" pitchFamily="34" charset="0"/>
                        </a:rPr>
                        <a:t>100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4063117" y="142511"/>
            <a:ext cx="4640515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chemeClr val="tx2"/>
                </a:solidFill>
                <a:latin typeface="Calibri" pitchFamily="34" charset="0"/>
              </a:rPr>
              <a:t>МП «Развитие системы социальной защиты населения города Новокузнецка»</a:t>
            </a:r>
          </a:p>
          <a:p>
            <a:pPr algn="ctr"/>
            <a:r>
              <a:rPr lang="ru-RU" sz="1600" dirty="0" smtClean="0">
                <a:solidFill>
                  <a:schemeClr val="tx2"/>
                </a:solidFill>
                <a:latin typeface="Calibri" pitchFamily="34" charset="0"/>
              </a:rPr>
              <a:t>Срок реализации: 2015 - 2024 годы</a:t>
            </a:r>
            <a:endParaRPr lang="ru-RU" sz="1600" dirty="0">
              <a:solidFill>
                <a:schemeClr val="tx2"/>
              </a:solidFill>
              <a:latin typeface="Calibri" pitchFamily="34" charset="0"/>
            </a:endParaRPr>
          </a:p>
        </p:txBody>
      </p:sp>
      <p:pic>
        <p:nvPicPr>
          <p:cNvPr id="9" name="Рисунок 8" descr="соц1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" y="0"/>
            <a:ext cx="3975652" cy="1908313"/>
          </a:xfrm>
          <a:prstGeom prst="rect">
            <a:avLst/>
          </a:prstGeom>
        </p:spPr>
      </p:pic>
      <p:sp>
        <p:nvSpPr>
          <p:cNvPr id="11" name="Скругленный прямоугольник 10"/>
          <p:cNvSpPr/>
          <p:nvPr/>
        </p:nvSpPr>
        <p:spPr>
          <a:xfrm>
            <a:off x="2030117" y="2510598"/>
            <a:ext cx="919818" cy="272358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rgbClr val="274A6C"/>
                </a:solidFill>
                <a:latin typeface="Calibri" pitchFamily="34" charset="0"/>
              </a:rPr>
              <a:t>млн руб.</a:t>
            </a:r>
            <a:endParaRPr lang="ru-RU" sz="1400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20768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2520563" y="219999"/>
            <a:ext cx="6353094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chemeClr val="tx2"/>
                </a:solidFill>
                <a:latin typeface="Calibri" pitchFamily="34" charset="0"/>
                <a:ea typeface="+mj-ea"/>
                <a:cs typeface="+mj-cs"/>
              </a:rPr>
              <a:t>МП «Обеспечение жилыми помещениями отдельных категорий граждан города Новокузнецка»</a:t>
            </a:r>
            <a:endParaRPr lang="ru-RU" sz="2400" dirty="0">
              <a:solidFill>
                <a:schemeClr val="tx2"/>
              </a:solidFill>
              <a:latin typeface="Calibri" pitchFamily="34" charset="0"/>
              <a:ea typeface="+mj-ea"/>
              <a:cs typeface="+mj-cs"/>
            </a:endParaRPr>
          </a:p>
          <a:p>
            <a:pPr algn="ctr"/>
            <a:r>
              <a:rPr lang="ru-RU" sz="1600" dirty="0" smtClean="0">
                <a:solidFill>
                  <a:schemeClr val="tx2"/>
                </a:solidFill>
                <a:latin typeface="Calibri" pitchFamily="34" charset="0"/>
                <a:ea typeface="+mj-ea"/>
                <a:cs typeface="+mj-cs"/>
              </a:rPr>
              <a:t>Срок реализации: 2015 - 2024 годы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453892" y="2150252"/>
            <a:ext cx="50636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tx2"/>
                </a:solidFill>
                <a:latin typeface="Calibri" pitchFamily="34" charset="0"/>
              </a:rPr>
              <a:t>Цель:</a:t>
            </a:r>
          </a:p>
          <a:p>
            <a:r>
              <a:rPr lang="ru-RU" sz="9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400" dirty="0" smtClean="0">
                <a:solidFill>
                  <a:schemeClr val="tx2"/>
                </a:solidFill>
                <a:latin typeface="Calibri" pitchFamily="34" charset="0"/>
                <a:cs typeface="Arial" panose="020B0604020202020204" pitchFamily="34" charset="0"/>
              </a:rPr>
              <a:t>Улучшение жилищных условий отдельных категорий граждан, проживающих в Новокузнецком городском округе.</a:t>
            </a:r>
            <a:endParaRPr lang="ru-RU" sz="1400" dirty="0">
              <a:solidFill>
                <a:schemeClr val="tx2"/>
              </a:solidFill>
              <a:latin typeface="Calibri" pitchFamily="34" charset="0"/>
              <a:cs typeface="Arial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24429" y="3240818"/>
            <a:ext cx="8476091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>
                <a:solidFill>
                  <a:schemeClr val="tx2"/>
                </a:solidFill>
                <a:latin typeface="Calibri" pitchFamily="34" charset="0"/>
                <a:ea typeface="+mj-ea"/>
                <a:cs typeface="+mj-cs"/>
              </a:rPr>
              <a:t>Задачи:</a:t>
            </a:r>
          </a:p>
          <a:p>
            <a:pPr fontAlgn="t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400" dirty="0" smtClean="0">
                <a:solidFill>
                  <a:schemeClr val="tx2"/>
                </a:solidFill>
                <a:latin typeface="Calibri" pitchFamily="34" charset="0"/>
                <a:cs typeface="Arial" panose="020B0604020202020204" pitchFamily="34" charset="0"/>
              </a:rPr>
              <a:t>  Обеспечение жильем отдельных категорий граждан, установленных федеральным и областным законодательством;</a:t>
            </a:r>
          </a:p>
          <a:p>
            <a:pPr fontAlgn="t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400" dirty="0" smtClean="0">
                <a:solidFill>
                  <a:schemeClr val="tx2"/>
                </a:solidFill>
                <a:latin typeface="Calibri" pitchFamily="34" charset="0"/>
                <a:cs typeface="Arial" panose="020B0604020202020204" pitchFamily="34" charset="0"/>
              </a:rPr>
              <a:t> Улучшение жилищных условий граждан, состоящих на учете в качестве нуждающихся в жилых помещениях, предоставляемых по договорам социального найма;</a:t>
            </a:r>
          </a:p>
          <a:p>
            <a:pPr fontAlgn="t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400" dirty="0" smtClean="0">
                <a:solidFill>
                  <a:schemeClr val="tx2"/>
                </a:solidFill>
                <a:latin typeface="Calibri" pitchFamily="34" charset="0"/>
                <a:cs typeface="Arial" panose="020B0604020202020204" pitchFamily="34" charset="0"/>
              </a:rPr>
              <a:t>Создание механизмов переселения граждан из непригодного для проживания жилищного фонда, обеспечивающих соблюдение их жилищных прав, установленных законодательством Российской Федерации.</a:t>
            </a:r>
          </a:p>
        </p:txBody>
      </p:sp>
      <p:grpSp>
        <p:nvGrpSpPr>
          <p:cNvPr id="8" name="Группа 10"/>
          <p:cNvGrpSpPr/>
          <p:nvPr/>
        </p:nvGrpSpPr>
        <p:grpSpPr>
          <a:xfrm>
            <a:off x="143118" y="182284"/>
            <a:ext cx="2319911" cy="2432321"/>
            <a:chOff x="11832" y="1772816"/>
            <a:chExt cx="1959289" cy="2111200"/>
          </a:xfrm>
        </p:grpSpPr>
        <p:pic>
          <p:nvPicPr>
            <p:cNvPr id="9" name="Рисунок 8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18888" t="10783" r="18461" b="8592"/>
            <a:stretch/>
          </p:blipFill>
          <p:spPr>
            <a:xfrm>
              <a:off x="76333" y="1772816"/>
              <a:ext cx="1894788" cy="1828800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11" name="Рисунок 10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8268370">
              <a:off x="11832" y="3118521"/>
              <a:ext cx="765495" cy="765495"/>
            </a:xfrm>
            <a:prstGeom prst="rect">
              <a:avLst/>
            </a:prstGeom>
          </p:spPr>
        </p:pic>
      </p:grpSp>
      <p:pic>
        <p:nvPicPr>
          <p:cNvPr id="10" name="Рисунок 9" descr="задача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942291" y="2218410"/>
            <a:ext cx="540380" cy="4055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073947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84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2760452" y="116632"/>
            <a:ext cx="6538403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chemeClr val="tx2"/>
                </a:solidFill>
                <a:latin typeface="Calibri" pitchFamily="34" charset="0"/>
              </a:rPr>
              <a:t>МП «Обеспечение жилыми помещениями отдельных категорий граждан города Новокузнецка»</a:t>
            </a:r>
          </a:p>
          <a:p>
            <a:pPr algn="ctr"/>
            <a:r>
              <a:rPr lang="ru-RU" sz="1600" dirty="0" smtClean="0">
                <a:solidFill>
                  <a:schemeClr val="tx2"/>
                </a:solidFill>
                <a:latin typeface="Calibri" pitchFamily="34" charset="0"/>
              </a:rPr>
              <a:t>Срок реализации: 2015 - 2024 годы</a:t>
            </a: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615659244"/>
              </p:ext>
            </p:extLst>
          </p:nvPr>
        </p:nvGraphicFramePr>
        <p:xfrm>
          <a:off x="219284" y="2741949"/>
          <a:ext cx="8629441" cy="3868400"/>
        </p:xfrm>
        <a:graphic>
          <a:graphicData uri="http://schemas.openxmlformats.org/drawingml/2006/table">
            <a:tbl>
              <a:tblPr firstRow="1" bandRow="1">
                <a:tableStyleId>{FABFCF23-3B69-468F-B69F-88F6DE6A72F2}</a:tableStyleId>
              </a:tblPr>
              <a:tblGrid>
                <a:gridCol w="5033841"/>
                <a:gridCol w="898900"/>
                <a:gridCol w="898900"/>
                <a:gridCol w="898900"/>
                <a:gridCol w="898900"/>
              </a:tblGrid>
              <a:tr h="543015">
                <a:tc rowSpan="2"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</a:rPr>
                        <a:t>Объем финансирования муниципальной программы</a:t>
                      </a:r>
                      <a:endParaRPr lang="ru-RU" sz="1200" dirty="0">
                        <a:solidFill>
                          <a:srgbClr val="31520A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</a:rPr>
                        <a:t>2021</a:t>
                      </a:r>
                    </a:p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</a:rPr>
                        <a:t>(факт)</a:t>
                      </a:r>
                      <a:endParaRPr lang="ru-RU" sz="1200" dirty="0">
                        <a:solidFill>
                          <a:srgbClr val="2F4E0A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</a:rPr>
                        <a:t>2022 (оценка)</a:t>
                      </a:r>
                      <a:endParaRPr lang="ru-RU" sz="1200" dirty="0">
                        <a:solidFill>
                          <a:srgbClr val="2F4E0A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</a:rPr>
                        <a:t>2023г. (прогноз)</a:t>
                      </a:r>
                      <a:endParaRPr lang="ru-RU" sz="1200" dirty="0">
                        <a:solidFill>
                          <a:srgbClr val="2F4E0A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</a:rPr>
                        <a:t>2024г. (прогноз)</a:t>
                      </a:r>
                      <a:endParaRPr lang="ru-RU" sz="1200" dirty="0">
                        <a:solidFill>
                          <a:srgbClr val="2F4E0A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429199">
                <a:tc vMerge="1">
                  <a:txBody>
                    <a:bodyPr/>
                    <a:lstStyle/>
                    <a:p>
                      <a:pPr algn="ctr"/>
                      <a:endParaRPr lang="ru-RU" sz="10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Arial" pitchFamily="34" charset="0"/>
                          <a:cs typeface="Arial" pitchFamily="34" charset="0"/>
                        </a:rPr>
                        <a:t>2 896</a:t>
                      </a:r>
                      <a:endParaRPr lang="ru-RU" sz="1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Arial" pitchFamily="34" charset="0"/>
                          <a:cs typeface="Arial" pitchFamily="34" charset="0"/>
                        </a:rPr>
                        <a:t>2 179</a:t>
                      </a:r>
                      <a:endParaRPr lang="ru-RU" sz="1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Arial" pitchFamily="34" charset="0"/>
                          <a:cs typeface="Arial" pitchFamily="34" charset="0"/>
                        </a:rPr>
                        <a:t>1 008</a:t>
                      </a:r>
                      <a:endParaRPr lang="ru-RU" sz="1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Arial" pitchFamily="34" charset="0"/>
                          <a:cs typeface="Arial" pitchFamily="34" charset="0"/>
                        </a:rPr>
                        <a:t>505</a:t>
                      </a:r>
                      <a:endParaRPr lang="ru-RU" sz="1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</a:tr>
              <a:tr h="325809">
                <a:tc gridSpan="5"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tx2"/>
                          </a:solidFill>
                          <a:latin typeface="Calibri" pitchFamily="34" charset="0"/>
                        </a:rPr>
                        <a:t>Целевые показатели реализации муниципальной программы</a:t>
                      </a:r>
                      <a:endParaRPr lang="ru-RU" sz="1200" b="1" dirty="0">
                        <a:solidFill>
                          <a:schemeClr val="tx2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29199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 dirty="0">
                          <a:latin typeface="Calibri" pitchFamily="34" charset="0"/>
                        </a:rPr>
                        <a:t>Количество молодых семей, улучшивших жилищные условия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19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14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400" u="none" strike="noStrike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14</a:t>
                      </a:r>
                      <a:endParaRPr lang="ru-RU" sz="1400" u="none" strike="noStrike" kern="1200" dirty="0">
                        <a:solidFill>
                          <a:schemeClr val="dk1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400" u="none" strike="noStrike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14</a:t>
                      </a:r>
                      <a:endParaRPr lang="ru-RU" sz="1400" u="none" strike="noStrike" kern="1200" dirty="0">
                        <a:solidFill>
                          <a:schemeClr val="dk1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</a:tr>
              <a:tr h="815316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 dirty="0" smtClean="0">
                          <a:latin typeface="Calibri" pitchFamily="34" charset="0"/>
                        </a:rPr>
                        <a:t>Количество семей, обеспеченных благоустроенным жилым помещением либо получивших возмещение выкупной стоимости за изымаемое жилое помещение, проживающих в многоквартирных домах, признанных до 01.01.2017 г. аварийными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722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98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400" u="none" strike="noStrike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174</a:t>
                      </a:r>
                      <a:endParaRPr lang="ru-RU" sz="1400" u="none" strike="noStrike" kern="1200" dirty="0">
                        <a:solidFill>
                          <a:schemeClr val="dk1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400" u="none" strike="noStrike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-</a:t>
                      </a:r>
                      <a:endParaRPr lang="ru-RU" sz="1400" u="none" strike="noStrike" kern="1200" dirty="0">
                        <a:solidFill>
                          <a:schemeClr val="dk1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</a:tr>
              <a:tr h="445725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 dirty="0">
                          <a:latin typeface="Calibri" pitchFamily="34" charset="0"/>
                        </a:rPr>
                        <a:t>Количество жилых помещений, приобретенных для детей-сирот и детей, оставшихся без попечения родителей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39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60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40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40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880137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 dirty="0">
                          <a:latin typeface="Calibri" pitchFamily="34" charset="0"/>
                        </a:rPr>
                        <a:t>Количество жилых помещений, приобретенных для социальных категорий граждан, состоящих на учете в качестве нуждающихся в жилых помещениях, предоставляемых по договорам социального найма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6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6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6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6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grpSp>
        <p:nvGrpSpPr>
          <p:cNvPr id="8" name="Группа 10"/>
          <p:cNvGrpSpPr/>
          <p:nvPr/>
        </p:nvGrpSpPr>
        <p:grpSpPr>
          <a:xfrm>
            <a:off x="0" y="76741"/>
            <a:ext cx="2319911" cy="2432321"/>
            <a:chOff x="11832" y="1772816"/>
            <a:chExt cx="1959289" cy="2111200"/>
          </a:xfrm>
        </p:grpSpPr>
        <p:pic>
          <p:nvPicPr>
            <p:cNvPr id="9" name="Рисунок 8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18888" t="10783" r="18461" b="8592"/>
            <a:stretch/>
          </p:blipFill>
          <p:spPr>
            <a:xfrm>
              <a:off x="76333" y="1772816"/>
              <a:ext cx="1894788" cy="1828800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11" name="Рисунок 10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8268370">
              <a:off x="11832" y="3118521"/>
              <a:ext cx="765495" cy="765495"/>
            </a:xfrm>
            <a:prstGeom prst="rect">
              <a:avLst/>
            </a:prstGeom>
          </p:spPr>
        </p:pic>
      </p:grpSp>
      <p:sp>
        <p:nvSpPr>
          <p:cNvPr id="12" name="Скругленный прямоугольник 11"/>
          <p:cNvSpPr/>
          <p:nvPr/>
        </p:nvSpPr>
        <p:spPr>
          <a:xfrm>
            <a:off x="2899776" y="3339552"/>
            <a:ext cx="919818" cy="272358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rgbClr val="274A6C"/>
                </a:solidFill>
                <a:latin typeface="Calibri" pitchFamily="34" charset="0"/>
              </a:rPr>
              <a:t>млн руб.</a:t>
            </a:r>
            <a:endParaRPr lang="ru-RU" sz="1400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73947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3236180" y="116631"/>
            <a:ext cx="6062675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chemeClr val="tx2"/>
                </a:solidFill>
                <a:latin typeface="Calibri" pitchFamily="34" charset="0"/>
                <a:ea typeface="+mj-ea"/>
                <a:cs typeface="+mj-cs"/>
              </a:rPr>
              <a:t>МП «Основные направления развития территории Новокузнецкого городского округа»</a:t>
            </a:r>
            <a:endParaRPr lang="ru-RU" sz="2400" dirty="0">
              <a:solidFill>
                <a:schemeClr val="tx2"/>
              </a:solidFill>
              <a:latin typeface="Calibri" pitchFamily="34" charset="0"/>
              <a:ea typeface="+mj-ea"/>
              <a:cs typeface="+mj-cs"/>
            </a:endParaRPr>
          </a:p>
          <a:p>
            <a:pPr algn="ctr"/>
            <a:r>
              <a:rPr lang="ru-RU" sz="1600" dirty="0" smtClean="0">
                <a:solidFill>
                  <a:schemeClr val="tx2"/>
                </a:solidFill>
                <a:latin typeface="Calibri" pitchFamily="34" charset="0"/>
                <a:ea typeface="+mj-ea"/>
                <a:cs typeface="+mj-cs"/>
              </a:rPr>
              <a:t>Срок реализации: 2015 - 2024 годы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975652" y="1824249"/>
            <a:ext cx="482644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chemeClr val="tx2"/>
                </a:solidFill>
                <a:latin typeface="Calibri" pitchFamily="34" charset="0"/>
              </a:rPr>
              <a:t>Цель</a:t>
            </a:r>
            <a:r>
              <a:rPr lang="ru-RU" sz="2000" b="1" dirty="0" smtClean="0">
                <a:solidFill>
                  <a:schemeClr val="tx2"/>
                </a:solidFill>
                <a:latin typeface="Calibri" pitchFamily="34" charset="0"/>
              </a:rPr>
              <a:t>:</a:t>
            </a:r>
          </a:p>
          <a:p>
            <a:r>
              <a:rPr lang="ru-RU" sz="1200" dirty="0" smtClean="0">
                <a:solidFill>
                  <a:schemeClr val="tx2"/>
                </a:solidFill>
                <a:latin typeface="Calibri" pitchFamily="34" charset="0"/>
                <a:cs typeface="Arial" panose="020B0604020202020204" pitchFamily="34" charset="0"/>
              </a:rPr>
              <a:t> </a:t>
            </a:r>
            <a:r>
              <a:rPr lang="ru-RU" sz="1300" dirty="0" smtClean="0">
                <a:solidFill>
                  <a:schemeClr val="tx2"/>
                </a:solidFill>
                <a:latin typeface="Calibri" pitchFamily="34" charset="0"/>
                <a:cs typeface="Arial" panose="020B0604020202020204" pitchFamily="34" charset="0"/>
              </a:rPr>
              <a:t>Стимулирование градостроительной деятельности на территории Новокузнецкого городского округа, совершенствование системы управления земельными ресурсами на территории Новокузнецкого городского округа</a:t>
            </a:r>
            <a:endParaRPr lang="ru-RU" sz="1300" dirty="0">
              <a:solidFill>
                <a:schemeClr val="tx2"/>
              </a:solidFill>
              <a:latin typeface="Calibri" pitchFamily="34" charset="0"/>
              <a:cs typeface="Arial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42975" y="3488271"/>
            <a:ext cx="8452236" cy="26500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>
                <a:solidFill>
                  <a:schemeClr val="tx2"/>
                </a:solidFill>
                <a:latin typeface="Calibri" pitchFamily="34" charset="0"/>
                <a:ea typeface="+mj-ea"/>
                <a:cs typeface="+mj-cs"/>
              </a:rPr>
              <a:t>Задачи:</a:t>
            </a:r>
          </a:p>
          <a:p>
            <a:pPr marL="228600" indent="-228600" fontAlgn="t">
              <a:lnSpc>
                <a:spcPct val="114000"/>
              </a:lnSpc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300" dirty="0" smtClean="0">
                <a:solidFill>
                  <a:schemeClr val="tx2"/>
                </a:solidFill>
                <a:latin typeface="Calibri" pitchFamily="34" charset="0"/>
              </a:rPr>
              <a:t>Разработка и актуализация градостроительной документации Новокузнецкого городского округа;</a:t>
            </a:r>
          </a:p>
          <a:p>
            <a:pPr marL="228600" indent="-228600" fontAlgn="t">
              <a:lnSpc>
                <a:spcPct val="114000"/>
              </a:lnSpc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300" dirty="0" smtClean="0">
                <a:solidFill>
                  <a:schemeClr val="tx2"/>
                </a:solidFill>
                <a:latin typeface="Calibri" pitchFamily="34" charset="0"/>
              </a:rPr>
              <a:t>Формирование архитектурного облика Новокузнецкого городского округа, в том числе единого эстетического рекламно-информационного пространства;</a:t>
            </a:r>
          </a:p>
          <a:p>
            <a:pPr marL="228600" indent="-228600" fontAlgn="t">
              <a:lnSpc>
                <a:spcPct val="114000"/>
              </a:lnSpc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300" dirty="0" smtClean="0">
                <a:solidFill>
                  <a:schemeClr val="tx2"/>
                </a:solidFill>
                <a:latin typeface="Calibri" pitchFamily="34" charset="0"/>
              </a:rPr>
              <a:t>Соблюдение процедур и повышение качества оказания муниципальных услуг в сфере строительства и в сфере земельных ресурсов в соответствии с действующим законодательством Российской Федерации;</a:t>
            </a:r>
          </a:p>
          <a:p>
            <a:pPr marL="228600" indent="-228600" fontAlgn="t">
              <a:lnSpc>
                <a:spcPct val="114000"/>
              </a:lnSpc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300" dirty="0" smtClean="0">
                <a:solidFill>
                  <a:schemeClr val="tx2"/>
                </a:solidFill>
                <a:latin typeface="Calibri" pitchFamily="34" charset="0"/>
              </a:rPr>
              <a:t>Увеличение доходов бюджета Новокузнецкого городского округа от использования земельных участков на праве аренды;</a:t>
            </a:r>
          </a:p>
          <a:p>
            <a:pPr marL="228600" indent="-228600" fontAlgn="t">
              <a:lnSpc>
                <a:spcPct val="114000"/>
              </a:lnSpc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300" dirty="0" smtClean="0">
                <a:solidFill>
                  <a:schemeClr val="tx2"/>
                </a:solidFill>
                <a:latin typeface="Calibri" pitchFamily="34" charset="0"/>
              </a:rPr>
              <a:t>Обеспечение контроля за соблюдением требований действующего законодательства Российской Федерации в области градостроительства и земельных правоотношений;</a:t>
            </a:r>
          </a:p>
          <a:p>
            <a:pPr marL="228600" indent="-228600" fontAlgn="t">
              <a:lnSpc>
                <a:spcPct val="114000"/>
              </a:lnSpc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300" dirty="0" smtClean="0">
                <a:solidFill>
                  <a:schemeClr val="tx2"/>
                </a:solidFill>
                <a:latin typeface="Calibri" pitchFamily="34" charset="0"/>
              </a:rPr>
              <a:t>Повышение эффективности использования бюджетных средств.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246769" cy="25102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задача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35272" y="1908311"/>
            <a:ext cx="540380" cy="4055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073947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84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2555777" y="116632"/>
            <a:ext cx="6208662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chemeClr val="tx2"/>
                </a:solidFill>
                <a:latin typeface="Calibri" pitchFamily="34" charset="0"/>
              </a:rPr>
              <a:t>МП «Основные направления развития территории Новокузнецкого городского округа»</a:t>
            </a:r>
          </a:p>
          <a:p>
            <a:pPr algn="ctr"/>
            <a:r>
              <a:rPr lang="ru-RU" sz="1600" dirty="0" smtClean="0">
                <a:solidFill>
                  <a:schemeClr val="tx2"/>
                </a:solidFill>
                <a:latin typeface="Calibri" pitchFamily="34" charset="0"/>
              </a:rPr>
              <a:t>Срок реализации: 2015 - 2024 годы</a:t>
            </a:r>
            <a:endParaRPr lang="ru-RU" sz="2400" dirty="0">
              <a:latin typeface="Calibri" pitchFamily="34" charset="0"/>
              <a:ea typeface="+mj-ea"/>
              <a:cs typeface="+mj-cs"/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615659244"/>
              </p:ext>
            </p:extLst>
          </p:nvPr>
        </p:nvGraphicFramePr>
        <p:xfrm>
          <a:off x="287523" y="2734572"/>
          <a:ext cx="8475475" cy="3856727"/>
        </p:xfrm>
        <a:graphic>
          <a:graphicData uri="http://schemas.openxmlformats.org/drawingml/2006/table">
            <a:tbl>
              <a:tblPr firstRow="1" bandRow="1">
                <a:tableStyleId>{FABFCF23-3B69-468F-B69F-88F6DE6A72F2}</a:tableStyleId>
              </a:tblPr>
              <a:tblGrid>
                <a:gridCol w="4944027"/>
                <a:gridCol w="882862"/>
                <a:gridCol w="882862"/>
                <a:gridCol w="882862"/>
                <a:gridCol w="882862"/>
              </a:tblGrid>
              <a:tr h="470861">
                <a:tc rowSpan="2"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</a:rPr>
                        <a:t>Объем финансирования муниципальной программы</a:t>
                      </a:r>
                      <a:endParaRPr lang="ru-RU" sz="1200" dirty="0">
                        <a:solidFill>
                          <a:srgbClr val="31520A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</a:rPr>
                        <a:t>2021 (факт)</a:t>
                      </a:r>
                      <a:endParaRPr lang="ru-RU" sz="1200" dirty="0">
                        <a:solidFill>
                          <a:srgbClr val="2F4E0A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</a:rPr>
                        <a:t>2022</a:t>
                      </a:r>
                      <a:r>
                        <a:rPr lang="ru-RU" sz="1200" baseline="0" dirty="0" smtClean="0">
                          <a:latin typeface="Calibri" pitchFamily="34" charset="0"/>
                        </a:rPr>
                        <a:t> </a:t>
                      </a:r>
                      <a:r>
                        <a:rPr lang="ru-RU" sz="1200" dirty="0" smtClean="0">
                          <a:latin typeface="Calibri" pitchFamily="34" charset="0"/>
                        </a:rPr>
                        <a:t>(оценка)</a:t>
                      </a:r>
                      <a:endParaRPr lang="ru-RU" sz="1200" dirty="0">
                        <a:solidFill>
                          <a:srgbClr val="2F4E0A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</a:rPr>
                        <a:t>2023г. (прогноз)</a:t>
                      </a:r>
                      <a:endParaRPr lang="ru-RU" sz="1200" dirty="0">
                        <a:solidFill>
                          <a:srgbClr val="2F4E0A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</a:rPr>
                        <a:t>2024г. (прогноз)</a:t>
                      </a:r>
                      <a:endParaRPr lang="ru-RU" sz="1200" dirty="0">
                        <a:solidFill>
                          <a:srgbClr val="2F4E0A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20311">
                <a:tc vMerge="1">
                  <a:txBody>
                    <a:bodyPr/>
                    <a:lstStyle/>
                    <a:p>
                      <a:pPr algn="ctr"/>
                      <a:endParaRPr lang="ru-RU" sz="10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400" b="1" i="0" u="none" strike="noStrike" kern="1200" dirty="0" smtClean="0">
                          <a:solidFill>
                            <a:srgbClr val="000000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57</a:t>
                      </a:r>
                      <a:endParaRPr lang="ru-RU" sz="1400" b="1" i="0" u="none" strike="noStrike" kern="1200" dirty="0">
                        <a:solidFill>
                          <a:srgbClr val="000000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400" b="1" i="0" u="none" strike="noStrike" kern="1200" dirty="0" smtClean="0">
                          <a:solidFill>
                            <a:srgbClr val="000000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71</a:t>
                      </a:r>
                      <a:endParaRPr lang="ru-RU" sz="1400" b="1" i="0" u="none" strike="noStrike" kern="1200" dirty="0">
                        <a:solidFill>
                          <a:srgbClr val="000000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400" b="1" i="0" u="none" strike="noStrike" kern="1200" dirty="0" smtClean="0">
                          <a:solidFill>
                            <a:srgbClr val="000000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92</a:t>
                      </a:r>
                      <a:endParaRPr lang="ru-RU" sz="1400" b="1" i="0" u="none" strike="noStrike" kern="1200" dirty="0">
                        <a:solidFill>
                          <a:srgbClr val="000000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400" b="1" i="0" u="none" strike="noStrike" kern="1200" dirty="0" smtClean="0">
                          <a:solidFill>
                            <a:srgbClr val="000000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90</a:t>
                      </a:r>
                      <a:endParaRPr lang="ru-RU" sz="1400" b="1" i="0" u="none" strike="noStrike" kern="1200" dirty="0">
                        <a:solidFill>
                          <a:srgbClr val="000000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</a:tr>
              <a:tr h="313907">
                <a:tc gridSpan="5"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tx2"/>
                          </a:solidFill>
                          <a:latin typeface="Calibri" pitchFamily="34" charset="0"/>
                        </a:rPr>
                        <a:t>Целевые показатели реализации муниципальной программы</a:t>
                      </a:r>
                      <a:endParaRPr lang="ru-RU" sz="1400" b="1" dirty="0">
                        <a:solidFill>
                          <a:schemeClr val="tx2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74843"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Доля площади земельных участков, предоставленных для жилищного строительства, в общей площади земельных участков, предоставленных для строительства в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НГО,</a:t>
                      </a:r>
                      <a:r>
                        <a:rPr lang="ru-RU" sz="1200" b="0" i="0" u="none" strike="noStrike" baseline="0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 %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27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45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46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47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386498"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Доля площади земельных участков, вовлеченных в экономический оборот, в общей площади территории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НГО,</a:t>
                      </a:r>
                      <a:r>
                        <a:rPr lang="ru-RU" sz="1200" b="0" i="0" u="none" strike="noStrike" baseline="0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 %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86,4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86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86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86,6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386498"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Площадь территории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города, 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обеспеченная обновленным топографическим планом масштаба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1:500,</a:t>
                      </a:r>
                      <a:r>
                        <a:rPr lang="ru-RU" sz="1200" b="0" i="0" u="none" strike="noStrike" baseline="0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 га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1 219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1 225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1 235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1 240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763187"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Доля площади территории, обеспеченной пространственными данными масштаба 1:500 в цифровом виде, в общей площади территории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НГО, 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обеспеченной картографическим материалом масштаба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1:500,</a:t>
                      </a:r>
                      <a:r>
                        <a:rPr lang="ru-RU" sz="1200" b="0" i="0" u="none" strike="noStrike" baseline="0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 %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3,5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320311"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Уровень собираемости арендной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платы,</a:t>
                      </a:r>
                      <a:r>
                        <a:rPr lang="ru-RU" sz="1200" b="0" i="0" u="none" strike="noStrike" baseline="0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 %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99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320311"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Процент выполнения плана плановых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проверок,</a:t>
                      </a:r>
                      <a:r>
                        <a:rPr lang="ru-RU" sz="1200" b="0" i="0" u="none" strike="noStrike" baseline="0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 %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193" y="98341"/>
            <a:ext cx="2597830" cy="19323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Скругленный прямоугольник 7"/>
          <p:cNvSpPr/>
          <p:nvPr/>
        </p:nvSpPr>
        <p:spPr>
          <a:xfrm>
            <a:off x="2324316" y="3220250"/>
            <a:ext cx="919818" cy="272358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rgbClr val="274A6C"/>
                </a:solidFill>
                <a:latin typeface="Calibri" pitchFamily="34" charset="0"/>
              </a:rPr>
              <a:t>млн руб.</a:t>
            </a:r>
            <a:endParaRPr lang="ru-RU" sz="1400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73947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3755" y="154380"/>
            <a:ext cx="8704613" cy="736270"/>
          </a:xfrm>
        </p:spPr>
        <p:txBody>
          <a:bodyPr anchor="t">
            <a:no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</a:rPr>
              <a:t>1. ВВОДНАЯ ЧАСТЬ </a:t>
            </a:r>
            <a:br>
              <a:rPr lang="ru-RU" sz="3200" b="1" dirty="0" smtClean="0">
                <a:solidFill>
                  <a:srgbClr val="002060"/>
                </a:solidFill>
              </a:rPr>
            </a:br>
            <a:r>
              <a:rPr lang="ru-RU" sz="2400" dirty="0" smtClean="0">
                <a:solidFill>
                  <a:srgbClr val="002060"/>
                </a:solidFill>
              </a:rPr>
              <a:t>Город Новокузнецк</a:t>
            </a:r>
            <a:endParaRPr lang="ru-RU" sz="2400" dirty="0">
              <a:solidFill>
                <a:srgbClr val="002060"/>
              </a:solidFill>
            </a:endParaRPr>
          </a:p>
        </p:txBody>
      </p:sp>
      <p:sp>
        <p:nvSpPr>
          <p:cNvPr id="6" name="Номер слайда 10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4FAB73BC-B049-4115-A692-8D63A059BFB8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76894" y="1163779"/>
            <a:ext cx="7576460" cy="1935677"/>
          </a:xfrm>
        </p:spPr>
        <p:txBody>
          <a:bodyPr>
            <a:noAutofit/>
          </a:bodyPr>
          <a:lstStyle/>
          <a:p>
            <a:pPr marL="0" indent="177800" algn="just">
              <a:spcAft>
                <a:spcPts val="300"/>
              </a:spcAft>
              <a:buClr>
                <a:srgbClr val="FF0000"/>
              </a:buClr>
              <a:buNone/>
            </a:pPr>
            <a:r>
              <a:rPr lang="ru-RU" sz="1400" dirty="0" smtClean="0">
                <a:solidFill>
                  <a:srgbClr val="002060"/>
                </a:solidFill>
              </a:rPr>
              <a:t>Официальное полное наименование муниципального образования </a:t>
            </a:r>
            <a:r>
              <a:rPr lang="ru-RU" sz="1400" b="1" dirty="0" smtClean="0">
                <a:solidFill>
                  <a:srgbClr val="002060"/>
                </a:solidFill>
              </a:rPr>
              <a:t>- Новокузнецкий городской округ</a:t>
            </a:r>
            <a:r>
              <a:rPr lang="ru-RU" sz="1400" dirty="0" smtClean="0">
                <a:solidFill>
                  <a:srgbClr val="002060"/>
                </a:solidFill>
              </a:rPr>
              <a:t>. Сокращенное наименование – город Новокузнецк. Первый по площади в Кузбассе и второй по населению, а также старейший город Кемеровской области. Город основан в 1618 году как острог возле впадения р. Кондомы в р. Томь.  В 2018 году город Новокузнецк отпраздновал свое 400-летие.</a:t>
            </a:r>
          </a:p>
          <a:p>
            <a:pPr marL="0" indent="177800" algn="just">
              <a:spcAft>
                <a:spcPts val="600"/>
              </a:spcAft>
              <a:buClr>
                <a:srgbClr val="FF0000"/>
              </a:buClr>
              <a:buNone/>
            </a:pPr>
            <a:r>
              <a:rPr lang="ru-RU" sz="1400" dirty="0" smtClean="0">
                <a:solidFill>
                  <a:srgbClr val="002060"/>
                </a:solidFill>
              </a:rPr>
              <a:t>Новокузнецк — в России тридцатый по численности населения; важный экономический, транспортный и культурный центр Сибири. Население — 539 858 человек. Площадь города — 424 км².</a:t>
            </a:r>
          </a:p>
        </p:txBody>
      </p:sp>
      <p:pic>
        <p:nvPicPr>
          <p:cNvPr id="7" name="Рисунок 6" descr="галка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1994" y="1184744"/>
            <a:ext cx="420506" cy="489935"/>
          </a:xfrm>
          <a:prstGeom prst="rect">
            <a:avLst/>
          </a:prstGeom>
        </p:spPr>
      </p:pic>
      <p:pic>
        <p:nvPicPr>
          <p:cNvPr id="8" name="Рисунок 7" descr="галка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2833" y="2378765"/>
            <a:ext cx="420506" cy="489935"/>
          </a:xfrm>
          <a:prstGeom prst="rect">
            <a:avLst/>
          </a:prstGeom>
        </p:spPr>
      </p:pic>
      <p:pic>
        <p:nvPicPr>
          <p:cNvPr id="9" name="Рисунок 8" descr="Gorod_skazka02_k.jpg"/>
          <p:cNvPicPr>
            <a:picLocks noChangeAspect="1"/>
          </p:cNvPicPr>
          <p:nvPr/>
        </p:nvPicPr>
        <p:blipFill>
          <a:blip r:embed="rId4" cstate="print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467544" y="3056032"/>
            <a:ext cx="8136904" cy="3801968"/>
          </a:xfrm>
          <a:prstGeom prst="rect">
            <a:avLst/>
          </a:prstGeo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840" y="3912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2934030" y="151138"/>
            <a:ext cx="5764697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chemeClr val="tx2"/>
                </a:solidFill>
                <a:latin typeface="Calibri" pitchFamily="34" charset="0"/>
                <a:ea typeface="+mj-ea"/>
                <a:cs typeface="+mj-cs"/>
              </a:rPr>
              <a:t>МП «Управление муниципальными финансами</a:t>
            </a:r>
          </a:p>
          <a:p>
            <a:pPr algn="ctr"/>
            <a:r>
              <a:rPr lang="ru-RU" sz="2400" dirty="0" smtClean="0">
                <a:solidFill>
                  <a:schemeClr val="tx2"/>
                </a:solidFill>
                <a:latin typeface="Calibri" pitchFamily="34" charset="0"/>
                <a:ea typeface="+mj-ea"/>
                <a:cs typeface="+mj-cs"/>
              </a:rPr>
              <a:t>Новокузнецкого городского округа»</a:t>
            </a:r>
          </a:p>
          <a:p>
            <a:pPr algn="ctr"/>
            <a:r>
              <a:rPr lang="ru-RU" sz="1600" dirty="0" smtClean="0">
                <a:solidFill>
                  <a:schemeClr val="tx2"/>
                </a:solidFill>
                <a:latin typeface="Calibri" pitchFamily="34" charset="0"/>
                <a:ea typeface="+mj-ea"/>
                <a:cs typeface="+mj-cs"/>
              </a:rPr>
              <a:t>Срок реализации: 2015 - 2024 годы</a:t>
            </a:r>
            <a:endParaRPr lang="ru-RU" sz="1600" dirty="0">
              <a:solidFill>
                <a:schemeClr val="tx2"/>
              </a:solidFill>
              <a:latin typeface="Calibri" pitchFamily="34" charset="0"/>
              <a:ea typeface="+mj-ea"/>
              <a:cs typeface="+mj-cs"/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237676019"/>
              </p:ext>
            </p:extLst>
          </p:nvPr>
        </p:nvGraphicFramePr>
        <p:xfrm>
          <a:off x="274990" y="4082792"/>
          <a:ext cx="8545159" cy="2508507"/>
        </p:xfrm>
        <a:graphic>
          <a:graphicData uri="http://schemas.openxmlformats.org/drawingml/2006/table">
            <a:tbl>
              <a:tblPr firstRow="1" bandRow="1">
                <a:tableStyleId>{FABFCF23-3B69-468F-B69F-88F6DE6A72F2}</a:tableStyleId>
              </a:tblPr>
              <a:tblGrid>
                <a:gridCol w="4980975"/>
                <a:gridCol w="889460"/>
                <a:gridCol w="895804"/>
                <a:gridCol w="889460"/>
                <a:gridCol w="889460"/>
              </a:tblGrid>
              <a:tr h="532863">
                <a:tc rowSpan="2"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Calibri" pitchFamily="34" charset="0"/>
                        </a:rPr>
                        <a:t>Объем финансирования муниципальной программы</a:t>
                      </a:r>
                      <a:endParaRPr lang="ru-RU" sz="1200" b="1" dirty="0">
                        <a:solidFill>
                          <a:srgbClr val="31520A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</a:rPr>
                        <a:t>2021 (факт)</a:t>
                      </a:r>
                      <a:endParaRPr lang="ru-RU" sz="1200" dirty="0">
                        <a:solidFill>
                          <a:srgbClr val="2F4E0A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</a:rPr>
                        <a:t>2022 (оценка)</a:t>
                      </a:r>
                      <a:endParaRPr lang="ru-RU" sz="1200" dirty="0">
                        <a:solidFill>
                          <a:srgbClr val="2F4E0A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</a:rPr>
                        <a:t>2023г. (прогноз)</a:t>
                      </a:r>
                      <a:endParaRPr lang="ru-RU" sz="1200" dirty="0">
                        <a:solidFill>
                          <a:srgbClr val="2F4E0A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</a:rPr>
                        <a:t>2024г. (прогноз)</a:t>
                      </a:r>
                      <a:endParaRPr lang="ru-RU" sz="1200" dirty="0">
                        <a:solidFill>
                          <a:srgbClr val="2F4E0A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45447">
                <a:tc vMerge="1">
                  <a:txBody>
                    <a:bodyPr/>
                    <a:lstStyle/>
                    <a:p>
                      <a:pPr algn="ctr"/>
                      <a:endParaRPr lang="ru-RU" sz="10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Arial" pitchFamily="34" charset="0"/>
                          <a:cs typeface="Arial" pitchFamily="34" charset="0"/>
                        </a:rPr>
                        <a:t>175</a:t>
                      </a:r>
                      <a:endParaRPr lang="ru-RU" sz="1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Arial" pitchFamily="34" charset="0"/>
                          <a:cs typeface="Arial" pitchFamily="34" charset="0"/>
                        </a:rPr>
                        <a:t>159</a:t>
                      </a:r>
                      <a:endParaRPr lang="ru-RU" sz="1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Arial" pitchFamily="34" charset="0"/>
                          <a:cs typeface="Arial" pitchFamily="34" charset="0"/>
                        </a:rPr>
                        <a:t>76</a:t>
                      </a:r>
                      <a:endParaRPr lang="ru-RU" sz="1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Arial" pitchFamily="34" charset="0"/>
                          <a:cs typeface="Arial" pitchFamily="34" charset="0"/>
                        </a:rPr>
                        <a:t>155</a:t>
                      </a:r>
                      <a:endParaRPr lang="ru-RU" sz="1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</a:tr>
              <a:tr h="310902">
                <a:tc gridSpan="5"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tx2"/>
                          </a:solidFill>
                          <a:latin typeface="Calibri" pitchFamily="34" charset="0"/>
                        </a:rPr>
                        <a:t>Целевые показатели реализации муниципальной программы</a:t>
                      </a:r>
                      <a:endParaRPr lang="ru-RU" sz="1200" b="1" dirty="0">
                        <a:solidFill>
                          <a:schemeClr val="tx2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25331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 dirty="0" smtClean="0">
                          <a:effectLst/>
                          <a:latin typeface="Calibri" pitchFamily="34" charset="0"/>
                        </a:rPr>
                        <a:t>Доля расходов бюджета города, формируемых в рамках программ, в общем объеме расходов бюджета города., </a:t>
                      </a:r>
                      <a:r>
                        <a:rPr lang="ru-RU" sz="1200" u="none" strike="noStrike" baseline="0" dirty="0" smtClean="0">
                          <a:effectLst/>
                          <a:latin typeface="Calibri" pitchFamily="34" charset="0"/>
                        </a:rPr>
                        <a:t>%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Calibri" pitchFamily="34" charset="0"/>
                        </a:rPr>
                        <a:t>97,8</a:t>
                      </a:r>
                      <a:endParaRPr lang="ru-RU" sz="1400" dirty="0">
                        <a:effectLst/>
                        <a:latin typeface="Calibri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Calibri" pitchFamily="34" charset="0"/>
                          <a:ea typeface="Calibri"/>
                          <a:cs typeface="Arial" pitchFamily="34" charset="0"/>
                        </a:rPr>
                        <a:t>97,5</a:t>
                      </a:r>
                      <a:endParaRPr lang="ru-RU" sz="1400" dirty="0">
                        <a:effectLst/>
                        <a:latin typeface="Calibri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Calibri" pitchFamily="34" charset="0"/>
                        </a:rPr>
                        <a:t>96,6</a:t>
                      </a:r>
                      <a:endParaRPr lang="ru-RU" sz="1400" dirty="0">
                        <a:effectLst/>
                        <a:latin typeface="Calibri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Calibri" pitchFamily="34" charset="0"/>
                        </a:rPr>
                        <a:t>95,5</a:t>
                      </a:r>
                      <a:endParaRPr lang="ru-RU" sz="1400" dirty="0">
                        <a:effectLst/>
                        <a:latin typeface="Calibri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425331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 dirty="0" smtClean="0">
                          <a:effectLst/>
                          <a:latin typeface="Calibri" pitchFamily="34" charset="0"/>
                        </a:rPr>
                        <a:t>Темп роста объема налоговых и неналоговых доходов бюджета города, %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Calibri" pitchFamily="34" charset="0"/>
                        </a:rPr>
                        <a:t>120,6</a:t>
                      </a:r>
                      <a:endParaRPr lang="ru-RU" sz="1400" dirty="0">
                        <a:effectLst/>
                        <a:latin typeface="Calibri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Calibri" pitchFamily="34" charset="0"/>
                          <a:ea typeface="+mn-ea"/>
                          <a:cs typeface="+mn-cs"/>
                        </a:rPr>
                        <a:t>117,3</a:t>
                      </a:r>
                      <a:endParaRPr lang="ru-RU" sz="1400" kern="1200" dirty="0">
                        <a:solidFill>
                          <a:schemeClr val="dk1"/>
                        </a:solidFill>
                        <a:effectLst/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Calibri" pitchFamily="34" charset="0"/>
                          <a:ea typeface="+mn-ea"/>
                          <a:cs typeface="+mn-cs"/>
                        </a:rPr>
                        <a:t>100,8</a:t>
                      </a:r>
                      <a:endParaRPr lang="ru-RU" sz="1400" kern="1200" dirty="0">
                        <a:solidFill>
                          <a:schemeClr val="dk1"/>
                        </a:solidFill>
                        <a:effectLst/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Calibri" pitchFamily="34" charset="0"/>
                          <a:ea typeface="+mn-ea"/>
                          <a:cs typeface="+mn-cs"/>
                        </a:rPr>
                        <a:t>101,7</a:t>
                      </a:r>
                      <a:endParaRPr lang="ru-RU" sz="1400" kern="1200" dirty="0">
                        <a:solidFill>
                          <a:schemeClr val="dk1"/>
                        </a:solidFill>
                        <a:effectLst/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</a:tr>
              <a:tr h="468633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 dirty="0" smtClean="0">
                          <a:effectLst/>
                          <a:latin typeface="Calibri" pitchFamily="34" charset="0"/>
                        </a:rPr>
                        <a:t>Доля расходов бюджета города, направленная на поддержку и развитие социальной сферы</a:t>
                      </a:r>
                      <a:r>
                        <a:rPr lang="ru-RU" sz="1200" u="none" strike="noStrike" baseline="0" dirty="0" smtClean="0">
                          <a:effectLst/>
                          <a:latin typeface="Calibri" pitchFamily="34" charset="0"/>
                        </a:rPr>
                        <a:t>,  %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Calibri" pitchFamily="34" charset="0"/>
                          <a:ea typeface="Calibri"/>
                          <a:cs typeface="Arial" pitchFamily="34" charset="0"/>
                        </a:rPr>
                        <a:t>48,9</a:t>
                      </a:r>
                      <a:endParaRPr lang="ru-RU" sz="1400" dirty="0">
                        <a:effectLst/>
                        <a:latin typeface="Calibri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Calibri" pitchFamily="34" charset="0"/>
                          <a:ea typeface="Calibri"/>
                          <a:cs typeface="Arial" pitchFamily="34" charset="0"/>
                        </a:rPr>
                        <a:t>54,1</a:t>
                      </a:r>
                      <a:endParaRPr lang="ru-RU" sz="1400" dirty="0">
                        <a:effectLst/>
                        <a:latin typeface="Calibri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Calibri" pitchFamily="34" charset="0"/>
                          <a:ea typeface="Calibri"/>
                          <a:cs typeface="Arial" pitchFamily="34" charset="0"/>
                        </a:rPr>
                        <a:t>56,9</a:t>
                      </a:r>
                      <a:endParaRPr lang="ru-RU" sz="1400" dirty="0">
                        <a:effectLst/>
                        <a:latin typeface="Calibri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Calibri" pitchFamily="34" charset="0"/>
                          <a:ea typeface="Calibri"/>
                          <a:cs typeface="Arial" pitchFamily="34" charset="0"/>
                        </a:rPr>
                        <a:t>55,7</a:t>
                      </a:r>
                      <a:endParaRPr lang="ru-RU" sz="1400" dirty="0">
                        <a:effectLst/>
                        <a:latin typeface="Calibri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2965836" y="1710505"/>
            <a:ext cx="604269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chemeClr val="tx2"/>
                </a:solidFill>
                <a:latin typeface="Calibri" pitchFamily="34" charset="0"/>
              </a:rPr>
              <a:t>Цель</a:t>
            </a:r>
            <a:r>
              <a:rPr lang="ru-RU" sz="2000" b="1" dirty="0" smtClean="0">
                <a:solidFill>
                  <a:schemeClr val="tx2"/>
                </a:solidFill>
                <a:latin typeface="Calibri" pitchFamily="34" charset="0"/>
              </a:rPr>
              <a:t>:</a:t>
            </a:r>
          </a:p>
          <a:p>
            <a:r>
              <a:rPr lang="ru-RU" sz="9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</a:t>
            </a:r>
            <a:r>
              <a:rPr lang="ru-RU" sz="1200" dirty="0" smtClean="0">
                <a:solidFill>
                  <a:schemeClr val="tx2"/>
                </a:solidFill>
                <a:latin typeface="Calibri" pitchFamily="34" charset="0"/>
                <a:cs typeface="Arial" panose="020B0604020202020204" pitchFamily="34" charset="0"/>
              </a:rPr>
              <a:t>Повышение качества управления муниципальными финансами для обеспечения сбалансированности и устойчивости бюджета Новокузнецкого городского округа</a:t>
            </a:r>
            <a:endParaRPr lang="ru-RU" sz="1200" dirty="0">
              <a:solidFill>
                <a:schemeClr val="tx2"/>
              </a:solidFill>
              <a:latin typeface="Calibri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889848" y="2438284"/>
            <a:ext cx="5835099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>
                <a:solidFill>
                  <a:schemeClr val="tx2"/>
                </a:solidFill>
                <a:latin typeface="Calibri" pitchFamily="34" charset="0"/>
                <a:ea typeface="+mj-ea"/>
                <a:cs typeface="+mj-cs"/>
              </a:rPr>
              <a:t>Задачи:</a:t>
            </a:r>
          </a:p>
          <a:p>
            <a:pPr marL="228600" indent="-228600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  <a:latin typeface="Calibri" pitchFamily="34" charset="0"/>
                <a:cs typeface="Arial" panose="020B0604020202020204" pitchFamily="34" charset="0"/>
              </a:rPr>
              <a:t>Повышение бюджетного потенциала, обеспечение долгосрочной устойчивости и сбалансированности бюджетной системы, эффективное выполнение бюджетных полномочий</a:t>
            </a:r>
          </a:p>
          <a:p>
            <a:pPr marL="228600" indent="-228600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  <a:latin typeface="Calibri" pitchFamily="34" charset="0"/>
                <a:cs typeface="Arial" panose="020B0604020202020204" pitchFamily="34" charset="0"/>
              </a:rPr>
              <a:t>Проведение ответственной долговой политики, обеспечение своевременного исполнения долговых обязательств.</a:t>
            </a:r>
          </a:p>
          <a:p>
            <a:pPr marL="228600" indent="-228600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  <a:latin typeface="Calibri" pitchFamily="34" charset="0"/>
                <a:cs typeface="Arial" panose="020B0604020202020204" pitchFamily="34" charset="0"/>
              </a:rPr>
              <a:t>Повышение прозрачности бюджета города и бюджетного процесса в НГО. 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5" y="0"/>
            <a:ext cx="2510286" cy="25102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Скругленный прямоугольник 8"/>
          <p:cNvSpPr/>
          <p:nvPr/>
        </p:nvSpPr>
        <p:spPr>
          <a:xfrm>
            <a:off x="2220949" y="4564005"/>
            <a:ext cx="919818" cy="272358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rgbClr val="274A6C"/>
                </a:solidFill>
                <a:latin typeface="Calibri" pitchFamily="34" charset="0"/>
              </a:rPr>
              <a:t>млн руб.</a:t>
            </a:r>
            <a:endParaRPr lang="ru-RU" sz="1400" dirty="0">
              <a:latin typeface="Calibri" pitchFamily="34" charset="0"/>
            </a:endParaRPr>
          </a:p>
        </p:txBody>
      </p:sp>
      <p:pic>
        <p:nvPicPr>
          <p:cNvPr id="11" name="Рисунок 10" descr="задача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73164" y="1804944"/>
            <a:ext cx="540380" cy="4055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520183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840" y="3912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3387255" y="151138"/>
            <a:ext cx="5653377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chemeClr val="tx2"/>
                </a:solidFill>
                <a:latin typeface="Calibri" pitchFamily="34" charset="0"/>
                <a:ea typeface="+mj-ea"/>
                <a:cs typeface="+mj-cs"/>
              </a:rPr>
              <a:t>МП «Реализация молодежной политики</a:t>
            </a:r>
          </a:p>
          <a:p>
            <a:pPr algn="ctr"/>
            <a:r>
              <a:rPr lang="ru-RU" sz="2400" dirty="0" smtClean="0">
                <a:solidFill>
                  <a:schemeClr val="tx2"/>
                </a:solidFill>
                <a:latin typeface="Calibri" pitchFamily="34" charset="0"/>
                <a:ea typeface="+mj-ea"/>
                <a:cs typeface="+mj-cs"/>
              </a:rPr>
              <a:t>в городе Новокузнецке»</a:t>
            </a:r>
          </a:p>
          <a:p>
            <a:pPr algn="ctr"/>
            <a:r>
              <a:rPr lang="ru-RU" sz="1600" dirty="0" smtClean="0">
                <a:solidFill>
                  <a:schemeClr val="tx2"/>
                </a:solidFill>
                <a:latin typeface="Calibri" pitchFamily="34" charset="0"/>
                <a:ea typeface="+mj-ea"/>
                <a:cs typeface="+mj-cs"/>
              </a:rPr>
              <a:t>Срок реализации: 2015 - 2024 годы</a:t>
            </a:r>
            <a:endParaRPr lang="ru-RU" sz="1600" dirty="0">
              <a:solidFill>
                <a:schemeClr val="tx2"/>
              </a:solidFill>
              <a:latin typeface="Calibri" pitchFamily="34" charset="0"/>
              <a:ea typeface="+mj-ea"/>
              <a:cs typeface="+mj-cs"/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237676019"/>
              </p:ext>
            </p:extLst>
          </p:nvPr>
        </p:nvGraphicFramePr>
        <p:xfrm>
          <a:off x="284640" y="3681454"/>
          <a:ext cx="8592659" cy="2866446"/>
        </p:xfrm>
        <a:graphic>
          <a:graphicData uri="http://schemas.openxmlformats.org/drawingml/2006/table">
            <a:tbl>
              <a:tblPr firstRow="1" bandRow="1">
                <a:tableStyleId>{FABFCF23-3B69-468F-B69F-88F6DE6A72F2}</a:tableStyleId>
              </a:tblPr>
              <a:tblGrid>
                <a:gridCol w="5008663"/>
                <a:gridCol w="894404"/>
                <a:gridCol w="900784"/>
                <a:gridCol w="894404"/>
                <a:gridCol w="894404"/>
              </a:tblGrid>
              <a:tr h="524074">
                <a:tc rowSpan="2"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Calibri" pitchFamily="34" charset="0"/>
                        </a:rPr>
                        <a:t>Объем финансирования муниципальной программы</a:t>
                      </a:r>
                      <a:endParaRPr lang="ru-RU" sz="1200" b="1" dirty="0">
                        <a:solidFill>
                          <a:srgbClr val="31520A"/>
                        </a:solidFill>
                        <a:latin typeface="Calibri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</a:rPr>
                        <a:t>2021</a:t>
                      </a:r>
                    </a:p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</a:rPr>
                        <a:t>(факт)</a:t>
                      </a:r>
                      <a:endParaRPr lang="ru-RU" sz="1200" dirty="0">
                        <a:solidFill>
                          <a:srgbClr val="2F4E0A"/>
                        </a:solidFill>
                        <a:latin typeface="Calibri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</a:rPr>
                        <a:t>2022</a:t>
                      </a:r>
                    </a:p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</a:rPr>
                        <a:t>(оценка)</a:t>
                      </a:r>
                      <a:endParaRPr lang="ru-RU" sz="1200" dirty="0">
                        <a:solidFill>
                          <a:srgbClr val="2F4E0A"/>
                        </a:solidFill>
                        <a:latin typeface="Calibri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</a:rPr>
                        <a:t>2023г. (прогноз)</a:t>
                      </a:r>
                      <a:endParaRPr lang="ru-RU" sz="1200" dirty="0">
                        <a:solidFill>
                          <a:srgbClr val="2F4E0A"/>
                        </a:solidFill>
                        <a:latin typeface="Calibri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</a:rPr>
                        <a:t>2024г. (прогноз)</a:t>
                      </a:r>
                      <a:endParaRPr lang="ru-RU" sz="1200" dirty="0">
                        <a:solidFill>
                          <a:srgbClr val="2F4E0A"/>
                        </a:solidFill>
                        <a:latin typeface="Calibri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170821">
                <a:tc vMerge="1">
                  <a:txBody>
                    <a:bodyPr/>
                    <a:lstStyle/>
                    <a:p>
                      <a:pPr algn="ctr"/>
                      <a:endParaRPr lang="ru-RU" sz="10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11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16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7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264498">
                <a:tc gridSpan="5"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tx2"/>
                          </a:solidFill>
                          <a:latin typeface="Calibri" pitchFamily="34" charset="0"/>
                        </a:rPr>
                        <a:t>Целевые показатели реализации муниципальной программы</a:t>
                      </a:r>
                      <a:endParaRPr lang="ru-RU" sz="1200" b="1" dirty="0">
                        <a:solidFill>
                          <a:schemeClr val="tx2"/>
                        </a:solidFill>
                        <a:latin typeface="Calibri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94096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Доля молодежи, охваченной мероприятиями программы, от общей численности молодежи, проживающей на территории Новокузнецкого городского округа, 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48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47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45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45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332459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Количество молодежи, интегрированной в социально-экономическую деятельность, чел.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1218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1853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1800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1800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494096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Количество молодежи, вовлеченной в мероприятия, проводимые совместно с молодежными организациями, предприятиями и учреждениями, осуществляющими работу с молодежью в городе, чел.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57597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61347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60000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600000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384032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Количество организованных молодежных мероприятий, штук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123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132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3888188" y="1304989"/>
            <a:ext cx="502492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tx2"/>
                </a:solidFill>
                <a:latin typeface="Calibri" pitchFamily="34" charset="0"/>
              </a:rPr>
              <a:t>Цель:</a:t>
            </a:r>
          </a:p>
          <a:p>
            <a:r>
              <a:rPr lang="ru-RU" sz="9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200" dirty="0" smtClean="0">
                <a:solidFill>
                  <a:schemeClr val="tx2"/>
                </a:solidFill>
                <a:latin typeface="Calibri" pitchFamily="34" charset="0"/>
                <a:cs typeface="Arial" panose="020B0604020202020204" pitchFamily="34" charset="0"/>
              </a:rPr>
              <a:t>Создание условий для успешной социализации и эффективной самореализации молодежи Новокузнецкого городского округа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889848" y="2047535"/>
            <a:ext cx="5835099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>
                <a:solidFill>
                  <a:schemeClr val="tx2"/>
                </a:solidFill>
                <a:latin typeface="Calibri" pitchFamily="34" charset="0"/>
                <a:ea typeface="+mj-ea"/>
                <a:cs typeface="+mj-cs"/>
              </a:rPr>
              <a:t>Задачи:</a:t>
            </a:r>
          </a:p>
          <a:p>
            <a:pPr marL="228600" indent="-228600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  <a:latin typeface="Calibri" pitchFamily="34" charset="0"/>
                <a:cs typeface="Arial" panose="020B0604020202020204" pitchFamily="34" charset="0"/>
              </a:rPr>
              <a:t>Оказание содействия в решении социально-экономических проблем молодежи города, включая развитие системы мероприятий по обеспечению трудоустройства и вторичной занятости .</a:t>
            </a:r>
          </a:p>
          <a:p>
            <a:pPr marL="228600" indent="-228600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  <a:latin typeface="Calibri" pitchFamily="34" charset="0"/>
                <a:cs typeface="Arial" panose="020B0604020202020204" pitchFamily="34" charset="0"/>
              </a:rPr>
              <a:t>Создание условий для разностороннего развития молодежи.</a:t>
            </a:r>
          </a:p>
          <a:p>
            <a:pPr marL="228600" indent="-228600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  <a:latin typeface="Calibri" pitchFamily="34" charset="0"/>
                <a:cs typeface="Arial" panose="020B0604020202020204" pitchFamily="34" charset="0"/>
              </a:rPr>
              <a:t>Эффективное управление реализацией программы. </a:t>
            </a:r>
          </a:p>
          <a:p>
            <a:pPr marL="228600" indent="-228600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  <a:latin typeface="Calibri" pitchFamily="34" charset="0"/>
                <a:cs typeface="Arial" panose="020B0604020202020204" pitchFamily="34" charset="0"/>
              </a:rPr>
              <a:t>Повышение эффективности использования бюджетных средств.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0201"/>
            <a:ext cx="3148717" cy="2222420"/>
          </a:xfrm>
          <a:prstGeom prst="rect">
            <a:avLst/>
          </a:prstGeom>
        </p:spPr>
      </p:pic>
      <p:sp>
        <p:nvSpPr>
          <p:cNvPr id="11" name="Скругленный прямоугольник 10"/>
          <p:cNvSpPr/>
          <p:nvPr/>
        </p:nvSpPr>
        <p:spPr>
          <a:xfrm>
            <a:off x="2205046" y="4166483"/>
            <a:ext cx="919818" cy="216655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rgbClr val="274A6C"/>
                </a:solidFill>
                <a:latin typeface="Calibri" pitchFamily="34" charset="0"/>
              </a:rPr>
              <a:t>млн руб.</a:t>
            </a:r>
            <a:endParaRPr lang="ru-RU" sz="1400" dirty="0">
              <a:latin typeface="Calibri" pitchFamily="34" charset="0"/>
            </a:endParaRPr>
          </a:p>
        </p:txBody>
      </p:sp>
      <p:pic>
        <p:nvPicPr>
          <p:cNvPr id="12" name="Рисунок 11" descr="задача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55759" y="1502794"/>
            <a:ext cx="540380" cy="4055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520183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3450866" y="291560"/>
            <a:ext cx="5557961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chemeClr val="tx2"/>
                </a:solidFill>
                <a:latin typeface="Calibri" pitchFamily="34" charset="0"/>
                <a:ea typeface="+mj-ea"/>
                <a:cs typeface="+mj-cs"/>
              </a:rPr>
              <a:t>МП «Развитие культуры в городе Новокузнецке»</a:t>
            </a:r>
            <a:endParaRPr lang="ru-RU" sz="2400" dirty="0">
              <a:solidFill>
                <a:schemeClr val="tx2"/>
              </a:solidFill>
              <a:latin typeface="Calibri" pitchFamily="34" charset="0"/>
              <a:ea typeface="+mj-ea"/>
              <a:cs typeface="+mj-cs"/>
            </a:endParaRPr>
          </a:p>
          <a:p>
            <a:pPr algn="ctr"/>
            <a:endParaRPr lang="ru-RU" sz="1600" dirty="0" smtClean="0">
              <a:solidFill>
                <a:schemeClr val="tx2"/>
              </a:solidFill>
              <a:latin typeface="Calibri" pitchFamily="34" charset="0"/>
              <a:ea typeface="+mj-ea"/>
              <a:cs typeface="+mj-cs"/>
            </a:endParaRPr>
          </a:p>
          <a:p>
            <a:pPr algn="ctr"/>
            <a:r>
              <a:rPr lang="ru-RU" sz="1600" dirty="0" smtClean="0">
                <a:solidFill>
                  <a:schemeClr val="tx2"/>
                </a:solidFill>
                <a:latin typeface="Calibri" pitchFamily="34" charset="0"/>
                <a:ea typeface="+mj-ea"/>
                <a:cs typeface="+mj-cs"/>
              </a:rPr>
              <a:t>Срок реализации: 2015 - 2024 годы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784821" y="2142300"/>
            <a:ext cx="51206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chemeClr val="tx2"/>
                </a:solidFill>
                <a:latin typeface="Calibri" pitchFamily="34" charset="0"/>
              </a:rPr>
              <a:t>Цель</a:t>
            </a:r>
            <a:r>
              <a:rPr lang="ru-RU" sz="2000" b="1" dirty="0" smtClean="0">
                <a:solidFill>
                  <a:schemeClr val="tx2"/>
                </a:solidFill>
                <a:latin typeface="Calibri" pitchFamily="34" charset="0"/>
              </a:rPr>
              <a:t>:</a:t>
            </a:r>
          </a:p>
          <a:p>
            <a:r>
              <a:rPr lang="ru-RU" sz="9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200" dirty="0" smtClean="0">
                <a:solidFill>
                  <a:schemeClr val="tx2"/>
                </a:solidFill>
                <a:latin typeface="Calibri" pitchFamily="34" charset="0"/>
                <a:cs typeface="Arial" panose="020B0604020202020204" pitchFamily="34" charset="0"/>
              </a:rPr>
              <a:t>Создание условий для сохранения, развития и реализации культурного и духовного потенциала населения города Новокузнецка</a:t>
            </a:r>
            <a:endParaRPr lang="ru-RU" sz="1200" dirty="0">
              <a:solidFill>
                <a:schemeClr val="tx2"/>
              </a:solidFill>
              <a:latin typeface="Calibri" pitchFamily="34" charset="0"/>
              <a:cs typeface="Arial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79228" y="3267986"/>
            <a:ext cx="7744569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>
                <a:solidFill>
                  <a:schemeClr val="tx2"/>
                </a:solidFill>
                <a:latin typeface="Calibri" pitchFamily="34" charset="0"/>
                <a:ea typeface="+mj-ea"/>
                <a:cs typeface="+mj-cs"/>
              </a:rPr>
              <a:t>Задачи:</a:t>
            </a:r>
          </a:p>
          <a:p>
            <a:pPr algn="just" fontAlgn="t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9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200" dirty="0" smtClean="0">
                <a:solidFill>
                  <a:schemeClr val="tx2"/>
                </a:solidFill>
                <a:latin typeface="Calibri" pitchFamily="34" charset="0"/>
                <a:cs typeface="Arial" panose="020B0604020202020204" pitchFamily="34" charset="0"/>
              </a:rPr>
              <a:t> Сохранение, приумножение и эффективное использование культурного наследия, развитие информационного пространства города Новокузнецка;</a:t>
            </a:r>
          </a:p>
          <a:p>
            <a:pPr algn="just" fontAlgn="t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  <a:latin typeface="Calibri" pitchFamily="34" charset="0"/>
                <a:cs typeface="Arial" panose="020B0604020202020204" pitchFamily="34" charset="0"/>
              </a:rPr>
              <a:t> Обеспечение доступа населения города Новокузнецка к культурным благам и участию в культурной жизни; </a:t>
            </a:r>
          </a:p>
          <a:p>
            <a:pPr algn="just" fontAlgn="t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  <a:latin typeface="Calibri" pitchFamily="34" charset="0"/>
                <a:cs typeface="Arial" panose="020B0604020202020204" pitchFamily="34" charset="0"/>
              </a:rPr>
              <a:t> Обеспечение духовного развития населения города, его творческой инициативы и социально-культурной активности;</a:t>
            </a:r>
          </a:p>
          <a:p>
            <a:pPr algn="just" fontAlgn="t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  <a:latin typeface="Calibri" pitchFamily="34" charset="0"/>
                <a:cs typeface="Arial" panose="020B0604020202020204" pitchFamily="34" charset="0"/>
              </a:rPr>
              <a:t> Повышение эффективности использования бюджетных средств;</a:t>
            </a:r>
          </a:p>
          <a:p>
            <a:pPr algn="just" fontAlgn="t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  <a:latin typeface="Calibri" pitchFamily="34" charset="0"/>
                <a:cs typeface="Arial" panose="020B0604020202020204" pitchFamily="34" charset="0"/>
              </a:rPr>
              <a:t> Сохранение объектов культурного наследия, а также историко-культурных комплексов, находящихся в муниципальной собственности и расположенных на территории Новокузнецкого городского округа, в надлежащем виде.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59737">
            <a:off x="-28180" y="121274"/>
            <a:ext cx="3567630" cy="2698268"/>
          </a:xfrm>
          <a:prstGeom prst="rect">
            <a:avLst/>
          </a:prstGeom>
        </p:spPr>
      </p:pic>
      <p:pic>
        <p:nvPicPr>
          <p:cNvPr id="8" name="Рисунок 7" descr="задача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44442" y="2321779"/>
            <a:ext cx="540380" cy="4055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073947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84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2760452" y="116632"/>
            <a:ext cx="653840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chemeClr val="tx2"/>
                </a:solidFill>
                <a:latin typeface="Calibri" pitchFamily="34" charset="0"/>
                <a:ea typeface="+mj-ea"/>
                <a:cs typeface="+mj-cs"/>
              </a:rPr>
              <a:t>МП «</a:t>
            </a:r>
            <a:r>
              <a:rPr lang="ru-RU" sz="2400" dirty="0" smtClean="0">
                <a:solidFill>
                  <a:schemeClr val="tx2"/>
                </a:solidFill>
                <a:latin typeface="Calibri" pitchFamily="34" charset="0"/>
              </a:rPr>
              <a:t>Развитие культуры в городе </a:t>
            </a:r>
          </a:p>
          <a:p>
            <a:pPr algn="ctr"/>
            <a:r>
              <a:rPr lang="ru-RU" sz="2400" dirty="0" smtClean="0">
                <a:solidFill>
                  <a:schemeClr val="tx2"/>
                </a:solidFill>
                <a:latin typeface="Calibri" pitchFamily="34" charset="0"/>
              </a:rPr>
              <a:t>Новокузнецке</a:t>
            </a:r>
            <a:r>
              <a:rPr lang="ru-RU" sz="2400" dirty="0" smtClean="0">
                <a:solidFill>
                  <a:schemeClr val="tx2"/>
                </a:solidFill>
                <a:latin typeface="Calibri" pitchFamily="34" charset="0"/>
                <a:ea typeface="+mj-ea"/>
                <a:cs typeface="+mj-cs"/>
              </a:rPr>
              <a:t>»</a:t>
            </a:r>
            <a:endParaRPr lang="ru-RU" sz="2400" dirty="0">
              <a:solidFill>
                <a:schemeClr val="tx2"/>
              </a:solidFill>
              <a:latin typeface="Calibri" pitchFamily="34" charset="0"/>
              <a:ea typeface="+mj-ea"/>
              <a:cs typeface="+mj-cs"/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615659244"/>
              </p:ext>
            </p:extLst>
          </p:nvPr>
        </p:nvGraphicFramePr>
        <p:xfrm>
          <a:off x="304800" y="2100504"/>
          <a:ext cx="8591549" cy="4567968"/>
        </p:xfrm>
        <a:graphic>
          <a:graphicData uri="http://schemas.openxmlformats.org/drawingml/2006/table">
            <a:tbl>
              <a:tblPr firstRow="1" bandRow="1">
                <a:tableStyleId>{FABFCF23-3B69-468F-B69F-88F6DE6A72F2}</a:tableStyleId>
              </a:tblPr>
              <a:tblGrid>
                <a:gridCol w="5003749"/>
                <a:gridCol w="896950"/>
                <a:gridCol w="896950"/>
                <a:gridCol w="896950"/>
                <a:gridCol w="896950"/>
              </a:tblGrid>
              <a:tr h="438023">
                <a:tc rowSpan="2"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</a:rPr>
                        <a:t>Объем финансирования муниципальной программы</a:t>
                      </a:r>
                      <a:endParaRPr lang="ru-RU" sz="1200" dirty="0">
                        <a:solidFill>
                          <a:srgbClr val="31520A"/>
                        </a:solidFill>
                        <a:latin typeface="Calibri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</a:rPr>
                        <a:t>2021</a:t>
                      </a:r>
                      <a:r>
                        <a:rPr lang="ru-RU" sz="1200" baseline="0" dirty="0" smtClean="0">
                          <a:latin typeface="Calibri" pitchFamily="34" charset="0"/>
                        </a:rPr>
                        <a:t> </a:t>
                      </a:r>
                      <a:r>
                        <a:rPr lang="ru-RU" sz="1200" dirty="0" smtClean="0">
                          <a:latin typeface="Calibri" pitchFamily="34" charset="0"/>
                        </a:rPr>
                        <a:t>(факт)</a:t>
                      </a:r>
                      <a:endParaRPr lang="ru-RU" sz="1200" dirty="0">
                        <a:solidFill>
                          <a:srgbClr val="2F4E0A"/>
                        </a:solidFill>
                        <a:latin typeface="Calibri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</a:rPr>
                        <a:t>2022 (оценка)</a:t>
                      </a:r>
                      <a:endParaRPr lang="ru-RU" sz="1200" dirty="0">
                        <a:solidFill>
                          <a:srgbClr val="2F4E0A"/>
                        </a:solidFill>
                        <a:latin typeface="Calibri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</a:rPr>
                        <a:t>2023г. (прогноз)</a:t>
                      </a:r>
                      <a:endParaRPr lang="ru-RU" sz="1200" dirty="0">
                        <a:solidFill>
                          <a:srgbClr val="2F4E0A"/>
                        </a:solidFill>
                        <a:latin typeface="Calibri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</a:rPr>
                        <a:t>2024г. (прогноз)</a:t>
                      </a:r>
                      <a:endParaRPr lang="ru-RU" sz="1200" dirty="0">
                        <a:solidFill>
                          <a:srgbClr val="2F4E0A"/>
                        </a:solidFill>
                        <a:latin typeface="Calibri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27894">
                <a:tc vMerge="1">
                  <a:txBody>
                    <a:bodyPr/>
                    <a:lstStyle/>
                    <a:p>
                      <a:pPr algn="ctr"/>
                      <a:endParaRPr lang="ru-RU" sz="10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556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651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694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666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262814">
                <a:tc gridSpan="5"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tx2"/>
                          </a:solidFill>
                          <a:latin typeface="Calibri" pitchFamily="34" charset="0"/>
                        </a:rPr>
                        <a:t>Целевые показатели реализации муниципальной программы</a:t>
                      </a:r>
                      <a:endParaRPr lang="ru-RU" sz="1200" b="1" dirty="0">
                        <a:solidFill>
                          <a:schemeClr val="tx2"/>
                        </a:solidFill>
                        <a:latin typeface="Calibri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38260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Число проводимых культурно-массовых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мероприятий, 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ед.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11892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11227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12850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12850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397177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Количество библиографических записей в электронном каталоге и Базе данных МБУ "МИБС", ед.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10654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10871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9360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9540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545463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Доля удовлетворенности населения качеством предоставляемых услуг муниципальными учреждениями в сфере культуры (качеством культурного обслуживания),%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92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92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92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92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498014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Доля удовлетворенных информационных запросов в МБУ "МИБС" от общего числа запросов получателей библиотечных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услуг,%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99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99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99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99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545829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Количество клубных формирований в муниципальных учреждениях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культурно-досугового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 типа, ед.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522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523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522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522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1071109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Доля памятников истории и культуры, мемориальных досок, расположенных на территории Новокузнецкого городского округа и находящихся в муниципальной собственности, в удовлетворительном состоянии в общем количестве памятников истории и культуры, мемориальных досок, находящихся в муниципальной собственности, 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90,5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90,5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90,5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90,5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59737">
            <a:off x="196744" y="90418"/>
            <a:ext cx="2659886" cy="2011723"/>
          </a:xfrm>
          <a:prstGeom prst="rect">
            <a:avLst/>
          </a:prstGeom>
        </p:spPr>
      </p:pic>
      <p:sp>
        <p:nvSpPr>
          <p:cNvPr id="8" name="Скругленный прямоугольник 7"/>
          <p:cNvSpPr/>
          <p:nvPr/>
        </p:nvSpPr>
        <p:spPr>
          <a:xfrm>
            <a:off x="2340218" y="2600034"/>
            <a:ext cx="919818" cy="272358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rgbClr val="274A6C"/>
                </a:solidFill>
                <a:latin typeface="Calibri" pitchFamily="34" charset="0"/>
              </a:rPr>
              <a:t>млн руб.</a:t>
            </a:r>
            <a:endParaRPr lang="ru-RU" sz="1400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73947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840" y="3912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3466768" y="151138"/>
            <a:ext cx="5677231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chemeClr val="tx2"/>
                </a:solidFill>
                <a:latin typeface="Calibri" pitchFamily="34" charset="0"/>
                <a:ea typeface="+mj-ea"/>
                <a:cs typeface="+mj-cs"/>
              </a:rPr>
              <a:t>МП «Развитие физической культуры и массового спорта Новокузнецкого городского округа»</a:t>
            </a:r>
          </a:p>
          <a:p>
            <a:pPr algn="ctr"/>
            <a:r>
              <a:rPr lang="ru-RU" sz="1600" dirty="0" smtClean="0">
                <a:solidFill>
                  <a:schemeClr val="tx2"/>
                </a:solidFill>
                <a:latin typeface="Calibri" pitchFamily="34" charset="0"/>
                <a:ea typeface="+mj-ea"/>
                <a:cs typeface="+mj-cs"/>
              </a:rPr>
              <a:t>Срок реализации: 2015 - 2024 годы</a:t>
            </a:r>
            <a:endParaRPr lang="ru-RU" sz="1600" dirty="0">
              <a:solidFill>
                <a:schemeClr val="tx2"/>
              </a:solidFill>
              <a:latin typeface="Calibri" pitchFamily="34" charset="0"/>
              <a:ea typeface="+mj-ea"/>
              <a:cs typeface="+mj-cs"/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237676019"/>
              </p:ext>
            </p:extLst>
          </p:nvPr>
        </p:nvGraphicFramePr>
        <p:xfrm>
          <a:off x="284640" y="4071068"/>
          <a:ext cx="8640286" cy="2711883"/>
        </p:xfrm>
        <a:graphic>
          <a:graphicData uri="http://schemas.openxmlformats.org/drawingml/2006/table">
            <a:tbl>
              <a:tblPr firstRow="1" bandRow="1">
                <a:tableStyleId>{FABFCF23-3B69-468F-B69F-88F6DE6A72F2}</a:tableStyleId>
              </a:tblPr>
              <a:tblGrid>
                <a:gridCol w="5036423"/>
                <a:gridCol w="899362"/>
                <a:gridCol w="905777"/>
                <a:gridCol w="899362"/>
                <a:gridCol w="899362"/>
              </a:tblGrid>
              <a:tr h="664705">
                <a:tc rowSpan="2"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Calibri" pitchFamily="34" charset="0"/>
                        </a:rPr>
                        <a:t>Объем финансирования муниципальной программы</a:t>
                      </a:r>
                      <a:endParaRPr lang="ru-RU" sz="1200" b="1" dirty="0">
                        <a:solidFill>
                          <a:srgbClr val="31520A"/>
                        </a:solidFill>
                        <a:latin typeface="Calibri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</a:rPr>
                        <a:t>2021 (факт)</a:t>
                      </a:r>
                      <a:endParaRPr lang="ru-RU" sz="1200" dirty="0">
                        <a:solidFill>
                          <a:srgbClr val="2F4E0A"/>
                        </a:solidFill>
                        <a:latin typeface="Calibri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</a:rPr>
                        <a:t>2022 (оценка)</a:t>
                      </a:r>
                      <a:endParaRPr lang="ru-RU" sz="1200" dirty="0">
                        <a:solidFill>
                          <a:srgbClr val="2F4E0A"/>
                        </a:solidFill>
                        <a:latin typeface="Calibri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</a:rPr>
                        <a:t>2023г. (прогноз)</a:t>
                      </a:r>
                      <a:endParaRPr lang="ru-RU" sz="1200" dirty="0">
                        <a:solidFill>
                          <a:srgbClr val="2F4E0A"/>
                        </a:solidFill>
                        <a:latin typeface="Calibri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</a:rPr>
                        <a:t>2024г. (прогноз)</a:t>
                      </a:r>
                      <a:endParaRPr lang="ru-RU" sz="1200" dirty="0">
                        <a:solidFill>
                          <a:srgbClr val="2F4E0A"/>
                        </a:solidFill>
                        <a:latin typeface="Calibri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198811">
                <a:tc vMerge="1">
                  <a:txBody>
                    <a:bodyPr/>
                    <a:lstStyle/>
                    <a:p>
                      <a:pPr algn="ctr"/>
                      <a:endParaRPr lang="ru-RU" sz="10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606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1467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2055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378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307837">
                <a:tc gridSpan="5"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tx2"/>
                          </a:solidFill>
                          <a:latin typeface="Calibri" pitchFamily="34" charset="0"/>
                        </a:rPr>
                        <a:t>Целевые показатели реализации муниципальной программы</a:t>
                      </a:r>
                      <a:endParaRPr lang="ru-RU" sz="1200" b="1" dirty="0">
                        <a:solidFill>
                          <a:schemeClr val="tx2"/>
                        </a:solidFill>
                        <a:latin typeface="Calibri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54466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Доля населения города, систематически занимающегося физической культурой и спортом (%)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48,0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49,9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51,5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53,5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386934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Численность населения, принявшего участие в оздоровительных и спортивно-массовых мероприятиях(тыс.чел.)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63,0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63,5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64,0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64,5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575056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Доля обучающихся, занявших призовые места на спортивных мероприятиях разного уровня (муниципального, регионального, всероссийского, международного)(%)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33,3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33,4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33,5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33,6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4301657" y="1623041"/>
            <a:ext cx="438881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chemeClr val="tx2"/>
                </a:solidFill>
                <a:latin typeface="Calibri" pitchFamily="34" charset="0"/>
              </a:rPr>
              <a:t>Цель</a:t>
            </a:r>
            <a:r>
              <a:rPr lang="ru-RU" sz="2000" b="1" dirty="0" smtClean="0">
                <a:solidFill>
                  <a:schemeClr val="tx2"/>
                </a:solidFill>
                <a:latin typeface="Calibri" pitchFamily="34" charset="0"/>
              </a:rPr>
              <a:t>:</a:t>
            </a:r>
          </a:p>
          <a:p>
            <a:r>
              <a:rPr lang="ru-RU" sz="9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200" dirty="0" smtClean="0">
                <a:solidFill>
                  <a:schemeClr val="tx2"/>
                </a:solidFill>
                <a:latin typeface="Calibri" pitchFamily="34" charset="0"/>
                <a:cs typeface="Arial" panose="020B0604020202020204" pitchFamily="34" charset="0"/>
              </a:rPr>
              <a:t>Создание условий для укрепления здоровья населения путем развития, популяризации массового спорта на территории города</a:t>
            </a:r>
          </a:p>
        </p:txBody>
      </p:sp>
      <p:pic>
        <p:nvPicPr>
          <p:cNvPr id="12" name="Рисунок 11" descr="спорт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337808"/>
            <a:ext cx="3208290" cy="1804945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3144290" y="2317879"/>
            <a:ext cx="5835099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>
                <a:solidFill>
                  <a:schemeClr val="tx2"/>
                </a:solidFill>
                <a:latin typeface="Calibri" pitchFamily="34" charset="0"/>
                <a:ea typeface="+mj-ea"/>
                <a:cs typeface="+mj-cs"/>
              </a:rPr>
              <a:t>Задачи:</a:t>
            </a:r>
          </a:p>
          <a:p>
            <a:pPr marL="228600" indent="-228600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  <a:latin typeface="Calibri" pitchFamily="34" charset="0"/>
                <a:cs typeface="Arial" panose="020B0604020202020204" pitchFamily="34" charset="0"/>
              </a:rPr>
              <a:t>Пропаганда физической культуры и спорта, привлечение граждан к регулярным занятиям физической культурой и спортом.</a:t>
            </a:r>
          </a:p>
          <a:p>
            <a:pPr marL="228600" indent="-228600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  <a:latin typeface="Calibri" pitchFamily="34" charset="0"/>
                <a:cs typeface="Arial" panose="020B0604020202020204" pitchFamily="34" charset="0"/>
              </a:rPr>
              <a:t>Формирование у различных слоев населения устойчивых жизненных позиций к ведению здорового образа жизни.</a:t>
            </a:r>
          </a:p>
          <a:p>
            <a:pPr marL="228600" indent="-228600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  <a:latin typeface="Calibri" pitchFamily="34" charset="0"/>
                <a:cs typeface="Arial" panose="020B0604020202020204" pitchFamily="34" charset="0"/>
              </a:rPr>
              <a:t>Содействие функционированию организаций, осуществляющих деятельность в области физической культуры и спорта на территории города. </a:t>
            </a:r>
          </a:p>
          <a:p>
            <a:pPr marL="228600" indent="-228600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  <a:latin typeface="Calibri" pitchFamily="34" charset="0"/>
                <a:cs typeface="Arial" panose="020B0604020202020204" pitchFamily="34" charset="0"/>
              </a:rPr>
              <a:t>Повышение эффективности использования бюджетных средств.</a:t>
            </a: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2157338" y="4579897"/>
            <a:ext cx="919818" cy="272358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rgbClr val="274A6C"/>
                </a:solidFill>
                <a:latin typeface="Calibri" pitchFamily="34" charset="0"/>
              </a:rPr>
              <a:t>млн руб.</a:t>
            </a:r>
            <a:endParaRPr lang="ru-RU" sz="1400" dirty="0">
              <a:latin typeface="Calibri" pitchFamily="34" charset="0"/>
            </a:endParaRPr>
          </a:p>
        </p:txBody>
      </p:sp>
      <p:pic>
        <p:nvPicPr>
          <p:cNvPr id="9" name="Рисунок 8" descr="задача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29471" y="1796992"/>
            <a:ext cx="540380" cy="4055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520183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840" y="3912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3132814" y="151138"/>
            <a:ext cx="6011186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solidFill>
                  <a:schemeClr val="tx2"/>
                </a:solidFill>
                <a:latin typeface="Calibri" pitchFamily="34" charset="0"/>
                <a:ea typeface="+mj-ea"/>
                <a:cs typeface="+mj-cs"/>
              </a:rPr>
              <a:t>МП «Защита прав детей-сирот и детей, оставшихся без попечения родителей, прав недееспособных граждан»</a:t>
            </a:r>
          </a:p>
          <a:p>
            <a:pPr algn="ctr"/>
            <a:r>
              <a:rPr lang="ru-RU" sz="1600" dirty="0" smtClean="0">
                <a:solidFill>
                  <a:schemeClr val="tx2"/>
                </a:solidFill>
                <a:latin typeface="Calibri" pitchFamily="34" charset="0"/>
                <a:ea typeface="+mj-ea"/>
                <a:cs typeface="+mj-cs"/>
              </a:rPr>
              <a:t>Срок реализации: 2015 - 2024 годы</a:t>
            </a:r>
            <a:endParaRPr lang="ru-RU" sz="1600" dirty="0">
              <a:solidFill>
                <a:schemeClr val="tx2"/>
              </a:solidFill>
              <a:latin typeface="Calibri" pitchFamily="34" charset="0"/>
              <a:ea typeface="+mj-ea"/>
              <a:cs typeface="+mj-cs"/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237676019"/>
              </p:ext>
            </p:extLst>
          </p:nvPr>
        </p:nvGraphicFramePr>
        <p:xfrm>
          <a:off x="195481" y="3768918"/>
          <a:ext cx="8748493" cy="2663372"/>
        </p:xfrm>
        <a:graphic>
          <a:graphicData uri="http://schemas.openxmlformats.org/drawingml/2006/table">
            <a:tbl>
              <a:tblPr firstRow="1" bandRow="1">
                <a:tableStyleId>{FABFCF23-3B69-468F-B69F-88F6DE6A72F2}</a:tableStyleId>
              </a:tblPr>
              <a:tblGrid>
                <a:gridCol w="4995370"/>
                <a:gridCol w="1070668"/>
                <a:gridCol w="898393"/>
                <a:gridCol w="892031"/>
                <a:gridCol w="892031"/>
              </a:tblGrid>
              <a:tr h="535699">
                <a:tc rowSpan="2"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Calibri" pitchFamily="34" charset="0"/>
                        </a:rPr>
                        <a:t>Объем финансирования муниципальной программы</a:t>
                      </a:r>
                      <a:endParaRPr lang="ru-RU" sz="1200" b="1" dirty="0">
                        <a:solidFill>
                          <a:srgbClr val="31520A"/>
                        </a:solidFill>
                        <a:latin typeface="Calibri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</a:rPr>
                        <a:t>2021</a:t>
                      </a:r>
                    </a:p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</a:rPr>
                        <a:t> (факт)</a:t>
                      </a:r>
                      <a:endParaRPr lang="ru-RU" sz="1200" dirty="0">
                        <a:solidFill>
                          <a:srgbClr val="2F4E0A"/>
                        </a:solidFill>
                        <a:latin typeface="Calibri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</a:rPr>
                        <a:t>2022 (оценка)</a:t>
                      </a:r>
                      <a:endParaRPr lang="ru-RU" sz="1200" dirty="0">
                        <a:solidFill>
                          <a:srgbClr val="2F4E0A"/>
                        </a:solidFill>
                        <a:latin typeface="Calibri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</a:rPr>
                        <a:t>2023г. (прогноз)</a:t>
                      </a:r>
                      <a:endParaRPr lang="ru-RU" sz="1200" dirty="0">
                        <a:solidFill>
                          <a:srgbClr val="2F4E0A"/>
                        </a:solidFill>
                        <a:latin typeface="Calibri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</a:rPr>
                        <a:t>2024г. (прогноз)</a:t>
                      </a:r>
                      <a:endParaRPr lang="ru-RU" sz="1200" dirty="0">
                        <a:solidFill>
                          <a:srgbClr val="2F4E0A"/>
                        </a:solidFill>
                        <a:latin typeface="Calibri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199144">
                <a:tc vMerge="1">
                  <a:txBody>
                    <a:bodyPr/>
                    <a:lstStyle/>
                    <a:p>
                      <a:pPr algn="ctr"/>
                      <a:endParaRPr lang="ru-RU" sz="10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294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336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385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385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321420">
                <a:tc gridSpan="5"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tx2"/>
                          </a:solidFill>
                          <a:latin typeface="Calibri" pitchFamily="34" charset="0"/>
                        </a:rPr>
                        <a:t>Целевые показатели реализации муниципальной программы</a:t>
                      </a:r>
                      <a:endParaRPr lang="ru-RU" sz="1400" b="1" dirty="0">
                        <a:solidFill>
                          <a:schemeClr val="tx2"/>
                        </a:solidFill>
                        <a:latin typeface="Calibri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78931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Доля детей-сирот и детей, оставшихся без попечения родителей, находящихся в семьях, к общему количеству детей-сирот, %.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82,4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82,4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82,4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82,4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404007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Доля детей-сирот и детей, оставшихся без попечения родителей,  к общему количеству несовершеннолетних граждан, %.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2,2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2,1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2,1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2,1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600430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Доля недееспособных граждан, находящихся под опекой родственников, от общего количества недееспособных граждан, проживающих в Новокузнецком городском округе, %.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93,1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86,6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86,6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86,6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3999506" y="1567381"/>
            <a:ext cx="4929506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chemeClr val="tx2"/>
                </a:solidFill>
                <a:latin typeface="Calibri" pitchFamily="34" charset="0"/>
              </a:rPr>
              <a:t>Цель</a:t>
            </a:r>
            <a:r>
              <a:rPr lang="ru-RU" sz="2000" b="1" dirty="0" smtClean="0">
                <a:solidFill>
                  <a:schemeClr val="tx2"/>
                </a:solidFill>
                <a:latin typeface="Calibri" pitchFamily="34" charset="0"/>
              </a:rPr>
              <a:t>:</a:t>
            </a:r>
          </a:p>
          <a:p>
            <a:r>
              <a:rPr lang="ru-RU" sz="1200" dirty="0" smtClean="0">
                <a:solidFill>
                  <a:schemeClr val="tx2"/>
                </a:solidFill>
                <a:latin typeface="Calibri" pitchFamily="34" charset="0"/>
                <a:cs typeface="Arial" panose="020B0604020202020204" pitchFamily="34" charset="0"/>
              </a:rPr>
              <a:t>Снижение социально-экономических проблем в городе Новокузнецке путем развития преимущественно форм семейного устройства детей-сирот и детей, оставшихся без попечения родителей, улучшение качества жизни недееспособных граждан</a:t>
            </a:r>
            <a:r>
              <a:rPr lang="ru-RU" sz="9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ru-RU" sz="1200" dirty="0" smtClean="0">
              <a:solidFill>
                <a:schemeClr val="tx2"/>
              </a:solidFill>
              <a:latin typeface="Calibri" pitchFamily="34" charset="0"/>
              <a:cs typeface="Arial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977312" y="2584774"/>
            <a:ext cx="5835099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>
                <a:solidFill>
                  <a:schemeClr val="tx2"/>
                </a:solidFill>
                <a:latin typeface="Calibri" pitchFamily="34" charset="0"/>
                <a:ea typeface="+mj-ea"/>
                <a:cs typeface="+mj-cs"/>
              </a:rPr>
              <a:t>Задачи:</a:t>
            </a:r>
          </a:p>
          <a:p>
            <a:pPr marL="228600" indent="-228600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  <a:latin typeface="Calibri" pitchFamily="34" charset="0"/>
                <a:cs typeface="Arial" panose="020B0604020202020204" pitchFamily="34" charset="0"/>
              </a:rPr>
              <a:t>Увеличение количества детей-сирот и детей, оставшихся без попечения родителей, проживающих в семьях; </a:t>
            </a:r>
          </a:p>
          <a:p>
            <a:pPr marL="228600" indent="-228600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  <a:latin typeface="Calibri" pitchFamily="34" charset="0"/>
                <a:cs typeface="Arial" panose="020B0604020202020204" pitchFamily="34" charset="0"/>
              </a:rPr>
              <a:t>Снижение социального сиротства, устройство недееспособных граждан под опеку родственников.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31821"/>
            <a:ext cx="3019245" cy="2147023"/>
          </a:xfrm>
          <a:prstGeom prst="rect">
            <a:avLst/>
          </a:prstGeom>
        </p:spPr>
      </p:pic>
      <p:sp>
        <p:nvSpPr>
          <p:cNvPr id="11" name="Скругленный прямоугольник 10"/>
          <p:cNvSpPr/>
          <p:nvPr/>
        </p:nvSpPr>
        <p:spPr>
          <a:xfrm>
            <a:off x="2236851" y="4261858"/>
            <a:ext cx="919818" cy="272358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rgbClr val="274A6C"/>
                </a:solidFill>
                <a:latin typeface="Calibri" pitchFamily="34" charset="0"/>
              </a:rPr>
              <a:t>млн руб.</a:t>
            </a:r>
            <a:endParaRPr lang="ru-RU" sz="1400" dirty="0">
              <a:latin typeface="Calibri" pitchFamily="34" charset="0"/>
            </a:endParaRPr>
          </a:p>
        </p:txBody>
      </p:sp>
      <p:pic>
        <p:nvPicPr>
          <p:cNvPr id="12" name="Рисунок 11" descr="задача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363711" y="1685674"/>
            <a:ext cx="540380" cy="4055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52018384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840" y="3912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3355450" y="151138"/>
            <a:ext cx="566928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solidFill>
                  <a:schemeClr val="tx2"/>
                </a:solidFill>
                <a:latin typeface="Calibri" pitchFamily="34" charset="0"/>
                <a:ea typeface="+mj-ea"/>
                <a:cs typeface="+mj-cs"/>
              </a:rPr>
              <a:t>МП «Управление муниципальным имуществом Новокузнецкого городского округа»</a:t>
            </a:r>
          </a:p>
          <a:p>
            <a:pPr algn="ctr"/>
            <a:r>
              <a:rPr lang="ru-RU" sz="1600" dirty="0" smtClean="0">
                <a:solidFill>
                  <a:schemeClr val="tx2"/>
                </a:solidFill>
                <a:latin typeface="Calibri" pitchFamily="34" charset="0"/>
                <a:ea typeface="+mj-ea"/>
                <a:cs typeface="+mj-cs"/>
              </a:rPr>
              <a:t>Срок реализации: 2015 – 2024 годы</a:t>
            </a:r>
            <a:endParaRPr lang="ru-RU" sz="1600" dirty="0">
              <a:solidFill>
                <a:schemeClr val="tx2"/>
              </a:solidFill>
              <a:latin typeface="Calibri" pitchFamily="34" charset="0"/>
              <a:ea typeface="+mj-ea"/>
              <a:cs typeface="+mj-cs"/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237676019"/>
              </p:ext>
            </p:extLst>
          </p:nvPr>
        </p:nvGraphicFramePr>
        <p:xfrm>
          <a:off x="179579" y="3840483"/>
          <a:ext cx="8707246" cy="2917243"/>
        </p:xfrm>
        <a:graphic>
          <a:graphicData uri="http://schemas.openxmlformats.org/drawingml/2006/table">
            <a:tbl>
              <a:tblPr firstRow="1" bandRow="1">
                <a:tableStyleId>{FABFCF23-3B69-468F-B69F-88F6DE6A72F2}</a:tableStyleId>
              </a:tblPr>
              <a:tblGrid>
                <a:gridCol w="5075454"/>
                <a:gridCol w="906332"/>
                <a:gridCol w="912796"/>
                <a:gridCol w="906332"/>
                <a:gridCol w="906332"/>
              </a:tblGrid>
              <a:tr h="500570">
                <a:tc rowSpan="2"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Calibri" pitchFamily="34" charset="0"/>
                        </a:rPr>
                        <a:t>Объем финансирования муниципальной программы</a:t>
                      </a:r>
                      <a:endParaRPr lang="ru-RU" sz="1200" b="1" dirty="0">
                        <a:solidFill>
                          <a:srgbClr val="31520A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</a:rPr>
                        <a:t>2021</a:t>
                      </a:r>
                    </a:p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</a:rPr>
                        <a:t>(факт)</a:t>
                      </a:r>
                      <a:endParaRPr lang="ru-RU" sz="1200" dirty="0">
                        <a:solidFill>
                          <a:srgbClr val="2F4E0A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</a:rPr>
                        <a:t>2022</a:t>
                      </a:r>
                    </a:p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</a:rPr>
                        <a:t>(оценка)</a:t>
                      </a:r>
                      <a:endParaRPr lang="ru-RU" sz="1200" dirty="0">
                        <a:solidFill>
                          <a:srgbClr val="2F4E0A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</a:rPr>
                        <a:t>2023г. (прогноз)</a:t>
                      </a:r>
                      <a:endParaRPr lang="ru-RU" sz="1200" dirty="0">
                        <a:solidFill>
                          <a:srgbClr val="2F4E0A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</a:rPr>
                        <a:t>2024г. (прогноз)</a:t>
                      </a:r>
                      <a:endParaRPr lang="ru-RU" sz="1200" dirty="0">
                        <a:solidFill>
                          <a:srgbClr val="2F4E0A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244028">
                <a:tc vMerge="1">
                  <a:txBody>
                    <a:bodyPr/>
                    <a:lstStyle/>
                    <a:p>
                      <a:pPr algn="ctr"/>
                      <a:endParaRPr lang="ru-RU" sz="10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102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93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68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62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/>
                </a:tc>
              </a:tr>
              <a:tr h="333714">
                <a:tc gridSpan="5"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tx2"/>
                          </a:solidFill>
                          <a:latin typeface="Calibri" pitchFamily="34" charset="0"/>
                        </a:rPr>
                        <a:t>Целевые показатели реализации муниципальной программы</a:t>
                      </a:r>
                      <a:endParaRPr lang="ru-RU" sz="1400" b="1" dirty="0">
                        <a:solidFill>
                          <a:schemeClr val="tx2"/>
                        </a:solidFill>
                        <a:latin typeface="Calibri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53346"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Процент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выполнения плана по доходам от использования и реализации муниципального имущества (в том числе реализации земельных участков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),%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744598"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Процент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выполнения плана по доходам от перечисления в бюджет части прибыли муниципальных унитарных предприятий, дивидендов по находящимся в муниципальной собственности акциям акционерных </a:t>
                      </a:r>
                      <a:r>
                        <a:rPr lang="ru-RU" sz="1100" b="0" i="0" u="none" strike="noStrike" dirty="0" err="1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обществ,%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99,9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</a:t>
                      </a:r>
                    </a:p>
                  </a:txBody>
                  <a:tcPr marL="9525" marR="9525" marT="9525" marB="0" anchor="b"/>
                </a:tc>
              </a:tr>
              <a:tr h="640987"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Доля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объектов муниципального имущества, учтенных в реестре объектов муниципальной собственности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НГО,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от общего числа выявленных и подлежащих учету </a:t>
                      </a:r>
                      <a:r>
                        <a:rPr lang="ru-RU" sz="1100" b="0" i="0" u="none" strike="noStrike" dirty="0" err="1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объектов,%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90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90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90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90</a:t>
                      </a: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3880237" y="1042596"/>
            <a:ext cx="505672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chemeClr val="tx2"/>
                </a:solidFill>
                <a:latin typeface="Calibri" pitchFamily="34" charset="0"/>
                <a:ea typeface="+mj-ea"/>
                <a:cs typeface="+mj-cs"/>
              </a:rPr>
              <a:t>Цель</a:t>
            </a:r>
            <a:r>
              <a:rPr lang="ru-RU" sz="2000" b="1" dirty="0" smtClean="0">
                <a:solidFill>
                  <a:schemeClr val="tx2"/>
                </a:solidFill>
                <a:latin typeface="Calibri" pitchFamily="34" charset="0"/>
                <a:ea typeface="+mj-ea"/>
                <a:cs typeface="+mj-cs"/>
              </a:rPr>
              <a:t>:</a:t>
            </a:r>
          </a:p>
          <a:p>
            <a:r>
              <a:rPr lang="ru-RU" sz="1200" dirty="0" smtClean="0">
                <a:solidFill>
                  <a:schemeClr val="tx2"/>
                </a:solidFill>
                <a:latin typeface="Calibri" pitchFamily="34" charset="0"/>
                <a:cs typeface="Arial" panose="020B0604020202020204" pitchFamily="34" charset="0"/>
              </a:rPr>
              <a:t>Повышение эффективности управления муниципальным имуществом и отчуждения муниципального имущества, востребованного в коммерческом обороте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196424" y="1996753"/>
            <a:ext cx="5756745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>
                <a:solidFill>
                  <a:schemeClr val="tx2"/>
                </a:solidFill>
                <a:latin typeface="Calibri" pitchFamily="34" charset="0"/>
                <a:ea typeface="+mj-ea"/>
                <a:cs typeface="+mj-cs"/>
              </a:rPr>
              <a:t>Задачи:</a:t>
            </a:r>
          </a:p>
          <a:p>
            <a:pPr marL="228600" indent="-228600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  <a:latin typeface="Calibri" pitchFamily="34" charset="0"/>
                <a:cs typeface="Arial" panose="020B0604020202020204" pitchFamily="34" charset="0"/>
              </a:rPr>
              <a:t>Оптимизация состава и структуры муниципального имущества, систематический анализ результатов его учета.</a:t>
            </a:r>
          </a:p>
          <a:p>
            <a:pPr marL="228600" indent="-228600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  <a:latin typeface="Calibri" pitchFamily="34" charset="0"/>
                <a:cs typeface="Arial" panose="020B0604020202020204" pitchFamily="34" charset="0"/>
              </a:rPr>
              <a:t>Увеличение доходов бюджета Новокузнецкого городского округа от использования и реализации муниципального имущества (в том числе реализации земельных участков).</a:t>
            </a:r>
          </a:p>
          <a:p>
            <a:pPr marL="228600" indent="-228600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  <a:latin typeface="Calibri" pitchFamily="34" charset="0"/>
                <a:cs typeface="Arial" panose="020B0604020202020204" pitchFamily="34" charset="0"/>
              </a:rPr>
              <a:t>Обеспечение контроля муниципального имущества, в том числе его целевого использования.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10033"/>
          <a:stretch/>
        </p:blipFill>
        <p:spPr>
          <a:xfrm>
            <a:off x="197438" y="920072"/>
            <a:ext cx="2956816" cy="21121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Скругленный прямоугольник 10"/>
          <p:cNvSpPr/>
          <p:nvPr/>
        </p:nvSpPr>
        <p:spPr>
          <a:xfrm>
            <a:off x="2260706" y="4301615"/>
            <a:ext cx="919818" cy="272358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rgbClr val="274A6C"/>
                </a:solidFill>
                <a:latin typeface="Calibri" pitchFamily="34" charset="0"/>
              </a:rPr>
              <a:t>млн руб.</a:t>
            </a:r>
            <a:endParaRPr lang="ru-RU" sz="1400" dirty="0">
              <a:latin typeface="Calibri" pitchFamily="34" charset="0"/>
            </a:endParaRPr>
          </a:p>
        </p:txBody>
      </p:sp>
      <p:pic>
        <p:nvPicPr>
          <p:cNvPr id="12" name="Рисунок 11" descr="задача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08052" y="1224498"/>
            <a:ext cx="540380" cy="4055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520183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840" y="3912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310102" y="151138"/>
            <a:ext cx="883389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solidFill>
                  <a:schemeClr val="tx2"/>
                </a:solidFill>
                <a:latin typeface="Calibri" pitchFamily="34" charset="0"/>
                <a:ea typeface="+mj-ea"/>
                <a:cs typeface="+mj-cs"/>
              </a:rPr>
              <a:t>МП «Формирование современной городской среды на территории Новокузнецкого городского округа на 2018 - 2024 годы»</a:t>
            </a:r>
          </a:p>
          <a:p>
            <a:pPr algn="ctr"/>
            <a:r>
              <a:rPr lang="ru-RU" sz="1600" dirty="0" smtClean="0">
                <a:solidFill>
                  <a:schemeClr val="tx2"/>
                </a:solidFill>
                <a:latin typeface="Calibri" pitchFamily="34" charset="0"/>
                <a:ea typeface="+mj-ea"/>
                <a:cs typeface="+mj-cs"/>
              </a:rPr>
              <a:t>Срок реализации: 2018 - 2024 годы</a:t>
            </a:r>
            <a:endParaRPr lang="ru-RU" sz="1600" dirty="0">
              <a:solidFill>
                <a:schemeClr val="tx2"/>
              </a:solidFill>
              <a:latin typeface="Calibri" pitchFamily="34" charset="0"/>
              <a:ea typeface="+mj-ea"/>
              <a:cs typeface="+mj-cs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476584" y="1164267"/>
            <a:ext cx="4667416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chemeClr val="tx2"/>
                </a:solidFill>
                <a:latin typeface="Calibri" pitchFamily="34" charset="0"/>
                <a:ea typeface="+mj-ea"/>
                <a:cs typeface="+mj-cs"/>
              </a:rPr>
              <a:t>Цель</a:t>
            </a:r>
            <a:r>
              <a:rPr lang="ru-RU" sz="2000" b="1" dirty="0" smtClean="0">
                <a:solidFill>
                  <a:schemeClr val="tx2"/>
                </a:solidFill>
                <a:latin typeface="Calibri" pitchFamily="34" charset="0"/>
                <a:ea typeface="+mj-ea"/>
                <a:cs typeface="+mj-cs"/>
              </a:rPr>
              <a:t>:</a:t>
            </a:r>
          </a:p>
          <a:p>
            <a:r>
              <a:rPr lang="ru-RU" sz="1200" dirty="0" smtClean="0">
                <a:solidFill>
                  <a:schemeClr val="tx2"/>
                </a:solidFill>
                <a:latin typeface="Calibri" pitchFamily="34" charset="0"/>
                <a:cs typeface="Arial" panose="020B0604020202020204" pitchFamily="34" charset="0"/>
              </a:rPr>
              <a:t>Повышение качества и комфорта городской среды благоустройства территории Новокузнецкого городского округа, а также повышение уровня благоустройства территории НГО, развитие благоприятных, комфортных и безопасных условий для проживания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689405" y="1909805"/>
            <a:ext cx="5454595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i="1" dirty="0" smtClean="0">
              <a:solidFill>
                <a:schemeClr val="tx2"/>
              </a:solidFill>
              <a:latin typeface="Calibri" pitchFamily="34" charset="0"/>
              <a:ea typeface="+mj-ea"/>
              <a:cs typeface="+mj-cs"/>
            </a:endParaRPr>
          </a:p>
          <a:p>
            <a:r>
              <a:rPr lang="ru-RU" i="1" dirty="0" smtClean="0">
                <a:solidFill>
                  <a:schemeClr val="tx2"/>
                </a:solidFill>
                <a:latin typeface="Calibri" pitchFamily="34" charset="0"/>
                <a:ea typeface="+mj-ea"/>
                <a:cs typeface="+mj-cs"/>
              </a:rPr>
              <a:t>Задачи:</a:t>
            </a:r>
          </a:p>
          <a:p>
            <a:pPr marL="228600" indent="-228600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  <a:latin typeface="Calibri" pitchFamily="34" charset="0"/>
                <a:cs typeface="Arial" panose="020B0604020202020204" pitchFamily="34" charset="0"/>
              </a:rPr>
              <a:t>Обеспечение формирования единого облика Новокузнецкого городского округа с учетом приоритетов территориального развития.</a:t>
            </a:r>
          </a:p>
          <a:p>
            <a:pPr marL="228600" indent="-228600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  <a:latin typeface="Calibri" pitchFamily="34" charset="0"/>
                <a:cs typeface="Arial" panose="020B0604020202020204" pitchFamily="34" charset="0"/>
              </a:rPr>
              <a:t>Повышение уровня вовлеченности заинтересованных граждан, организаций в реализацию мероприятий по благоустройству территории Новокузнецкого городского округа.</a:t>
            </a:r>
          </a:p>
          <a:p>
            <a:pPr marL="228600" indent="-228600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  <a:latin typeface="Calibri" pitchFamily="34" charset="0"/>
                <a:cs typeface="Arial" panose="020B0604020202020204" pitchFamily="34" charset="0"/>
              </a:rPr>
              <a:t>Обеспечение создания, содержания и развития объектов благоустройства на территории Новокузнецкого городского округа, включая объекты, находящиеся в частной собственности, и прилегающие к ним территории.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-1638" t="8847" r="650" b="42424"/>
          <a:stretch/>
        </p:blipFill>
        <p:spPr>
          <a:xfrm>
            <a:off x="1" y="1161093"/>
            <a:ext cx="3709576" cy="15105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 descr="задача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36204" y="1296061"/>
            <a:ext cx="540380" cy="405517"/>
          </a:xfrm>
          <a:prstGeom prst="rect">
            <a:avLst/>
          </a:prstGeom>
        </p:spPr>
      </p:pic>
      <p:graphicFrame>
        <p:nvGraphicFramePr>
          <p:cNvPr id="12" name="Таблица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72277136"/>
              </p:ext>
            </p:extLst>
          </p:nvPr>
        </p:nvGraphicFramePr>
        <p:xfrm>
          <a:off x="211994" y="4043549"/>
          <a:ext cx="8692520" cy="2672936"/>
        </p:xfrm>
        <a:graphic>
          <a:graphicData uri="http://schemas.openxmlformats.org/drawingml/2006/table">
            <a:tbl>
              <a:tblPr firstRow="1" bandRow="1">
                <a:tableStyleId>{FABFCF23-3B69-468F-B69F-88F6DE6A72F2}</a:tableStyleId>
              </a:tblPr>
              <a:tblGrid>
                <a:gridCol w="5066871"/>
                <a:gridCol w="904799"/>
                <a:gridCol w="911252"/>
                <a:gridCol w="904799"/>
                <a:gridCol w="904799"/>
              </a:tblGrid>
              <a:tr h="525107">
                <a:tc rowSpan="2"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Calibri" pitchFamily="34" charset="0"/>
                        </a:rPr>
                        <a:t>Объем финансирования муниципальной программы</a:t>
                      </a:r>
                      <a:endParaRPr lang="ru-RU" sz="1200" b="1" dirty="0">
                        <a:solidFill>
                          <a:srgbClr val="31520A"/>
                        </a:solidFill>
                        <a:latin typeface="Calibri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</a:rPr>
                        <a:t>2021 (факт)</a:t>
                      </a:r>
                      <a:endParaRPr lang="ru-RU" sz="1200" dirty="0">
                        <a:solidFill>
                          <a:srgbClr val="2F4E0A"/>
                        </a:solidFill>
                        <a:latin typeface="Calibri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</a:rPr>
                        <a:t>2022 (оценка)</a:t>
                      </a:r>
                      <a:endParaRPr lang="ru-RU" sz="1200" dirty="0">
                        <a:solidFill>
                          <a:srgbClr val="2F4E0A"/>
                        </a:solidFill>
                        <a:latin typeface="Calibri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</a:rPr>
                        <a:t>2023г. (прогноз)</a:t>
                      </a:r>
                      <a:endParaRPr lang="ru-RU" sz="1200" dirty="0">
                        <a:solidFill>
                          <a:srgbClr val="2F4E0A"/>
                        </a:solidFill>
                        <a:latin typeface="Calibri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</a:rPr>
                        <a:t>2024г. (прогноз)</a:t>
                      </a:r>
                      <a:endParaRPr lang="ru-RU" sz="1200" dirty="0">
                        <a:solidFill>
                          <a:srgbClr val="2F4E0A"/>
                        </a:solidFill>
                        <a:latin typeface="Calibri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230752">
                <a:tc vMerge="1">
                  <a:txBody>
                    <a:bodyPr/>
                    <a:lstStyle/>
                    <a:p>
                      <a:pPr algn="ctr"/>
                      <a:endParaRPr lang="ru-RU" sz="10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400" b="1" i="0" u="none" strike="noStrike" kern="1200" dirty="0" smtClean="0">
                          <a:solidFill>
                            <a:srgbClr val="000000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185</a:t>
                      </a:r>
                      <a:endParaRPr lang="ru-RU" sz="1400" b="1" i="0" u="none" strike="noStrike" kern="1200" dirty="0">
                        <a:solidFill>
                          <a:srgbClr val="000000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807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1449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339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315065">
                <a:tc gridSpan="5"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tx2"/>
                          </a:solidFill>
                          <a:latin typeface="Calibri" pitchFamily="34" charset="0"/>
                        </a:rPr>
                        <a:t>Целевые показатели реализации муниципальной программы</a:t>
                      </a:r>
                      <a:endParaRPr lang="ru-RU" sz="1200" b="1" dirty="0">
                        <a:solidFill>
                          <a:schemeClr val="tx2"/>
                        </a:solidFill>
                        <a:latin typeface="Calibri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88532">
                <a:tc>
                  <a:txBody>
                    <a:bodyPr/>
                    <a:lstStyle/>
                    <a:p>
                      <a:pPr algn="l" fontAlgn="auto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Количество реализованных проектов благоустройства дворовых территорий многоквартирных домов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68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80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80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80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396019">
                <a:tc>
                  <a:txBody>
                    <a:bodyPr/>
                    <a:lstStyle/>
                    <a:p>
                      <a:pPr algn="l" fontAlgn="auto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Площадь благоустроенных дворовых территорий многоквартирных домов в рамках реализации программы (кв.м.)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205 616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205 616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197 904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197 904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577867">
                <a:tc>
                  <a:txBody>
                    <a:bodyPr/>
                    <a:lstStyle/>
                    <a:p>
                      <a:pPr algn="l" fontAlgn="auto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Доля благоустроенных дворовых территорий многоквартирных домов от общего количества дворовых территорий многоквартирных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домов (%)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4,1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2,5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2,4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2,4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239594">
                <a:tc>
                  <a:txBody>
                    <a:bodyPr/>
                    <a:lstStyle/>
                    <a:p>
                      <a:pPr algn="l" fontAlgn="auto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Площадь благоустроенных общественных</a:t>
                      </a:r>
                      <a:r>
                        <a:rPr lang="ru-RU" sz="1200" b="0" i="0" u="none" strike="noStrike" baseline="0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 территорий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(га)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2,1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2,0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3,3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3,3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sp>
        <p:nvSpPr>
          <p:cNvPr id="15" name="Скругленный прямоугольник 14"/>
          <p:cNvSpPr/>
          <p:nvPr/>
        </p:nvSpPr>
        <p:spPr>
          <a:xfrm>
            <a:off x="3509631" y="4563904"/>
            <a:ext cx="874645" cy="190865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rgbClr val="274A6C"/>
                </a:solidFill>
                <a:latin typeface="Calibri" pitchFamily="34" charset="0"/>
              </a:rPr>
              <a:t>млн руб.</a:t>
            </a:r>
            <a:endParaRPr lang="ru-RU" sz="1400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20183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840" y="3912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4" name="TextBox 13"/>
          <p:cNvSpPr txBox="1"/>
          <p:nvPr/>
        </p:nvSpPr>
        <p:spPr>
          <a:xfrm>
            <a:off x="291942" y="3064086"/>
            <a:ext cx="846814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>
                <a:solidFill>
                  <a:schemeClr val="tx2"/>
                </a:solidFill>
                <a:latin typeface="Calibri" pitchFamily="34" charset="0"/>
                <a:ea typeface="+mj-ea"/>
                <a:cs typeface="+mj-cs"/>
              </a:rPr>
              <a:t>Задачи:</a:t>
            </a:r>
          </a:p>
          <a:p>
            <a:pPr marL="228600" indent="-228600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  <a:latin typeface="Calibri" pitchFamily="34" charset="0"/>
              </a:rPr>
              <a:t>Обеспечение бесперебойного и безопасного функционирования пассажирского транспорта;</a:t>
            </a:r>
          </a:p>
          <a:p>
            <a:pPr marL="228600" indent="-228600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  <a:latin typeface="Calibri" pitchFamily="34" charset="0"/>
              </a:rPr>
              <a:t>Эффективное осуществление Управлением деятельности по предоставлению населению транспортных услуг  по перевозке пассажиров транспортом общего пользования и услуг связи;</a:t>
            </a:r>
          </a:p>
          <a:p>
            <a:pPr marL="228600" indent="-228600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  <a:latin typeface="Calibri" pitchFamily="34" charset="0"/>
              </a:rPr>
              <a:t>Повышение эффективности использования бюджетных средств. </a:t>
            </a:r>
            <a:endParaRPr lang="ru-RU" sz="1200" dirty="0" smtClean="0">
              <a:solidFill>
                <a:schemeClr val="tx2"/>
              </a:solidFill>
              <a:latin typeface="Calibri" pitchFamily="34" charset="0"/>
              <a:cs typeface="Arial" panose="020B0604020202020204" pitchFamily="34" charset="0"/>
            </a:endParaRPr>
          </a:p>
        </p:txBody>
      </p:sp>
      <p:pic>
        <p:nvPicPr>
          <p:cNvPr id="9" name="Рисунок 8" descr="транспорт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872836"/>
            <a:ext cx="3844636" cy="1454727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3299792" y="151138"/>
            <a:ext cx="556591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solidFill>
                  <a:schemeClr val="tx2"/>
                </a:solidFill>
                <a:latin typeface="Calibri" pitchFamily="34" charset="0"/>
                <a:ea typeface="+mj-ea"/>
                <a:cs typeface="+mj-cs"/>
              </a:rPr>
              <a:t>МП «Организация и развитие пассажирских перевозок</a:t>
            </a:r>
          </a:p>
          <a:p>
            <a:pPr algn="ctr"/>
            <a:r>
              <a:rPr lang="ru-RU" sz="2000" dirty="0" smtClean="0">
                <a:solidFill>
                  <a:schemeClr val="tx2"/>
                </a:solidFill>
                <a:latin typeface="Calibri" pitchFamily="34" charset="0"/>
                <a:ea typeface="+mj-ea"/>
                <a:cs typeface="+mj-cs"/>
              </a:rPr>
              <a:t> и координация работы операторов связи на территории Новокузнецкого городского округа»</a:t>
            </a:r>
          </a:p>
          <a:p>
            <a:pPr algn="ctr"/>
            <a:r>
              <a:rPr lang="ru-RU" sz="1600" dirty="0" smtClean="0">
                <a:solidFill>
                  <a:schemeClr val="tx2"/>
                </a:solidFill>
                <a:latin typeface="Calibri" pitchFamily="34" charset="0"/>
                <a:ea typeface="+mj-ea"/>
                <a:cs typeface="+mj-cs"/>
              </a:rPr>
              <a:t>Срок реализации: 2015 - 2030 годы</a:t>
            </a:r>
            <a:endParaRPr lang="ru-RU" sz="1600" dirty="0">
              <a:solidFill>
                <a:schemeClr val="tx2"/>
              </a:solidFill>
              <a:latin typeface="Calibri" pitchFamily="34" charset="0"/>
              <a:ea typeface="+mj-ea"/>
              <a:cs typeface="+mj-cs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071068" y="2001620"/>
            <a:ext cx="482064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chemeClr val="tx2"/>
                </a:solidFill>
                <a:latin typeface="Calibri" pitchFamily="34" charset="0"/>
                <a:ea typeface="+mj-ea"/>
                <a:cs typeface="+mj-cs"/>
              </a:rPr>
              <a:t>Цель</a:t>
            </a:r>
            <a:r>
              <a:rPr lang="ru-RU" sz="2000" b="1" dirty="0" smtClean="0">
                <a:solidFill>
                  <a:schemeClr val="tx2"/>
                </a:solidFill>
                <a:latin typeface="Calibri" pitchFamily="34" charset="0"/>
                <a:ea typeface="+mj-ea"/>
                <a:cs typeface="+mj-cs"/>
              </a:rPr>
              <a:t>:</a:t>
            </a:r>
          </a:p>
          <a:p>
            <a:r>
              <a:rPr lang="ru-RU" sz="9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</a:t>
            </a:r>
            <a:r>
              <a:rPr lang="ru-RU" sz="1200" dirty="0" smtClean="0">
                <a:solidFill>
                  <a:schemeClr val="tx2"/>
                </a:solidFill>
                <a:latin typeface="Calibri" pitchFamily="34" charset="0"/>
                <a:cs typeface="Arial" panose="020B0604020202020204" pitchFamily="34" charset="0"/>
              </a:rPr>
              <a:t>Создание условий для наиболее полного удовлетворения потребности населения Новокузнецкого городского округа в пассажирских перевозках и услугах связи</a:t>
            </a:r>
            <a:endParaRPr lang="ru-RU" sz="1200" dirty="0">
              <a:solidFill>
                <a:schemeClr val="tx2"/>
              </a:solidFill>
              <a:latin typeface="Calibri" pitchFamily="34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2403829" y="4802589"/>
            <a:ext cx="888011" cy="192805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rgbClr val="274A6C"/>
                </a:solidFill>
                <a:latin typeface="Calibri" pitchFamily="34" charset="0"/>
              </a:rPr>
              <a:t>млн руб.</a:t>
            </a:r>
            <a:endParaRPr lang="ru-RU" sz="1400" dirty="0">
              <a:latin typeface="Calibri" pitchFamily="34" charset="0"/>
            </a:endParaRPr>
          </a:p>
        </p:txBody>
      </p:sp>
      <p:pic>
        <p:nvPicPr>
          <p:cNvPr id="12" name="Рисунок 11" descr="задача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02250" y="2130948"/>
            <a:ext cx="540380" cy="405517"/>
          </a:xfrm>
          <a:prstGeom prst="rect">
            <a:avLst/>
          </a:prstGeom>
        </p:spPr>
      </p:pic>
      <p:graphicFrame>
        <p:nvGraphicFramePr>
          <p:cNvPr id="15" name="Таблица 14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4237676019"/>
              </p:ext>
            </p:extLst>
          </p:nvPr>
        </p:nvGraphicFramePr>
        <p:xfrm>
          <a:off x="284640" y="4325511"/>
          <a:ext cx="8574719" cy="2306201"/>
        </p:xfrm>
        <a:graphic>
          <a:graphicData uri="http://schemas.openxmlformats.org/drawingml/2006/table">
            <a:tbl>
              <a:tblPr firstRow="1" bandRow="1">
                <a:tableStyleId>{FABFCF23-3B69-468F-B69F-88F6DE6A72F2}</a:tableStyleId>
              </a:tblPr>
              <a:tblGrid>
                <a:gridCol w="4526993"/>
                <a:gridCol w="808392"/>
                <a:gridCol w="814158"/>
                <a:gridCol w="808392"/>
                <a:gridCol w="808392"/>
                <a:gridCol w="808392"/>
              </a:tblGrid>
              <a:tr h="502876">
                <a:tc rowSpan="2"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Calibri" pitchFamily="34" charset="0"/>
                        </a:rPr>
                        <a:t>Объем финансирования муниципальной программы</a:t>
                      </a:r>
                      <a:endParaRPr lang="ru-RU" sz="1200" b="1" dirty="0">
                        <a:solidFill>
                          <a:srgbClr val="31520A"/>
                        </a:solidFill>
                        <a:latin typeface="Calibri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</a:rPr>
                        <a:t>2021</a:t>
                      </a:r>
                    </a:p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</a:rPr>
                        <a:t>(факт)</a:t>
                      </a:r>
                      <a:endParaRPr lang="ru-RU" sz="1200" dirty="0">
                        <a:solidFill>
                          <a:srgbClr val="2F4E0A"/>
                        </a:solidFill>
                        <a:latin typeface="Calibri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</a:rPr>
                        <a:t>2022 (оценка)</a:t>
                      </a:r>
                      <a:endParaRPr lang="ru-RU" sz="1200" dirty="0">
                        <a:solidFill>
                          <a:srgbClr val="2F4E0A"/>
                        </a:solidFill>
                        <a:latin typeface="Calibri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</a:rPr>
                        <a:t>2023г. (прогноз)</a:t>
                      </a:r>
                      <a:endParaRPr lang="ru-RU" sz="1200" dirty="0">
                        <a:solidFill>
                          <a:srgbClr val="2F4E0A"/>
                        </a:solidFill>
                        <a:latin typeface="Calibri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</a:rPr>
                        <a:t>2024г. (прогноз)</a:t>
                      </a:r>
                      <a:endParaRPr lang="ru-RU" sz="1200" dirty="0">
                        <a:solidFill>
                          <a:srgbClr val="2F4E0A"/>
                        </a:solidFill>
                        <a:latin typeface="Calibri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</a:rPr>
                        <a:t>2025г. (прогноз)</a:t>
                      </a:r>
                      <a:endParaRPr lang="ru-RU" sz="1200" dirty="0">
                        <a:solidFill>
                          <a:srgbClr val="2F4E0A"/>
                        </a:solidFill>
                        <a:latin typeface="Calibri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205792">
                <a:tc vMerge="1">
                  <a:txBody>
                    <a:bodyPr/>
                    <a:lstStyle/>
                    <a:p>
                      <a:pPr algn="ctr"/>
                      <a:endParaRPr lang="ru-RU" sz="10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3 915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5 483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2 747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1 735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1 443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293406">
                <a:tc gridSpan="6"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tx2"/>
                          </a:solidFill>
                          <a:latin typeface="Calibri" pitchFamily="34" charset="0"/>
                        </a:rPr>
                        <a:t>Целевые показатели реализации муниципальной программы</a:t>
                      </a:r>
                      <a:endParaRPr lang="ru-RU" sz="1200" b="1" dirty="0">
                        <a:solidFill>
                          <a:schemeClr val="tx2"/>
                        </a:solidFill>
                        <a:latin typeface="Calibri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51585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Выполнение 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машино-часов на перевозках по социальному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заказу, %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100,0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100,0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100,0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100,0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100,0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510281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Выполнение 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планового количества рейсов, предусмотренных социальным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заказом, %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99,9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99,9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99,9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99,9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99,9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442261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Процент 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охвата населения города услугами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связи, %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64,5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64,5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64,5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64,5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64,5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sp>
        <p:nvSpPr>
          <p:cNvPr id="16" name="Скругленный прямоугольник 15"/>
          <p:cNvSpPr/>
          <p:nvPr/>
        </p:nvSpPr>
        <p:spPr>
          <a:xfrm>
            <a:off x="3700700" y="4836859"/>
            <a:ext cx="874645" cy="190865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rgbClr val="274A6C"/>
                </a:solidFill>
                <a:latin typeface="Calibri" pitchFamily="34" charset="0"/>
              </a:rPr>
              <a:t>млн руб.</a:t>
            </a:r>
            <a:endParaRPr lang="ru-RU" sz="1400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20183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840" y="3912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2472856" y="151138"/>
            <a:ext cx="559242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solidFill>
                  <a:schemeClr val="tx2"/>
                </a:solidFill>
                <a:latin typeface="Calibri" pitchFamily="34" charset="0"/>
                <a:ea typeface="+mj-ea"/>
                <a:cs typeface="+mj-cs"/>
              </a:rPr>
              <a:t>МП «Обеспечение комфортного проживания в секторе индивидуальной Жилой застройки»</a:t>
            </a:r>
          </a:p>
          <a:p>
            <a:pPr algn="ctr"/>
            <a:r>
              <a:rPr lang="ru-RU" sz="1600" dirty="0" smtClean="0">
                <a:solidFill>
                  <a:schemeClr val="tx2"/>
                </a:solidFill>
                <a:latin typeface="Calibri" pitchFamily="34" charset="0"/>
                <a:ea typeface="+mj-ea"/>
                <a:cs typeface="+mj-cs"/>
              </a:rPr>
              <a:t>Срок реализации: 2019 - 2023 годы</a:t>
            </a:r>
            <a:endParaRPr lang="ru-RU" sz="1600" dirty="0">
              <a:solidFill>
                <a:schemeClr val="tx2"/>
              </a:solidFill>
              <a:latin typeface="Calibri" pitchFamily="34" charset="0"/>
              <a:ea typeface="+mj-ea"/>
              <a:cs typeface="+mj-cs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007457" y="1230342"/>
            <a:ext cx="486040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chemeClr val="tx2"/>
                </a:solidFill>
                <a:latin typeface="Calibri" pitchFamily="34" charset="0"/>
                <a:ea typeface="+mj-ea"/>
                <a:cs typeface="+mj-cs"/>
              </a:rPr>
              <a:t>Цель</a:t>
            </a:r>
            <a:r>
              <a:rPr lang="ru-RU" sz="2000" b="1" dirty="0" smtClean="0">
                <a:solidFill>
                  <a:schemeClr val="tx2"/>
                </a:solidFill>
                <a:latin typeface="Calibri" pitchFamily="34" charset="0"/>
                <a:ea typeface="+mj-ea"/>
                <a:cs typeface="+mj-cs"/>
              </a:rPr>
              <a:t>:</a:t>
            </a:r>
          </a:p>
          <a:p>
            <a:r>
              <a:rPr lang="ru-RU" sz="1200" dirty="0" smtClean="0">
                <a:solidFill>
                  <a:schemeClr val="tx2"/>
                </a:solidFill>
                <a:latin typeface="Calibri" pitchFamily="34" charset="0"/>
                <a:cs typeface="Arial" panose="020B0604020202020204" pitchFamily="34" charset="0"/>
              </a:rPr>
              <a:t> Комплексное решение проблем обеспечения комфортного проживания в секторе индивидуальной жилой застройки жителей Новокузнецкого городского округа.</a:t>
            </a:r>
            <a:endParaRPr lang="ru-RU" sz="2000" dirty="0">
              <a:solidFill>
                <a:schemeClr val="tx2"/>
              </a:solidFill>
              <a:latin typeface="Calibri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441846" y="2140102"/>
            <a:ext cx="5520571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>
                <a:solidFill>
                  <a:schemeClr val="tx2"/>
                </a:solidFill>
                <a:latin typeface="Calibri" pitchFamily="34" charset="0"/>
                <a:ea typeface="+mj-ea"/>
                <a:cs typeface="+mj-cs"/>
              </a:rPr>
              <a:t>Задачи:</a:t>
            </a:r>
          </a:p>
          <a:p>
            <a:pPr marL="228600" indent="-228600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  <a:latin typeface="Calibri" pitchFamily="34" charset="0"/>
              </a:rPr>
              <a:t>Развитие коммунальной инфраструктуры на территории сектора индивидуальной жилой застройки. </a:t>
            </a:r>
          </a:p>
          <a:p>
            <a:pPr marL="228600" indent="-228600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  <a:latin typeface="Calibri" pitchFamily="34" charset="0"/>
              </a:rPr>
              <a:t>Повышение качества и комфорта проживания в секторе индивидуальной жилой застройки.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171" y="318151"/>
            <a:ext cx="2808312" cy="2893192"/>
          </a:xfrm>
          <a:prstGeom prst="rect">
            <a:avLst/>
          </a:prstGeom>
        </p:spPr>
      </p:pic>
      <p:sp>
        <p:nvSpPr>
          <p:cNvPr id="9" name="Скругленный прямоугольник 8"/>
          <p:cNvSpPr/>
          <p:nvPr/>
        </p:nvSpPr>
        <p:spPr>
          <a:xfrm>
            <a:off x="2377439" y="4269805"/>
            <a:ext cx="882597" cy="230632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rgbClr val="274A6C"/>
                </a:solidFill>
                <a:latin typeface="Calibri" pitchFamily="34" charset="0"/>
              </a:rPr>
              <a:t>млн руб.</a:t>
            </a:r>
            <a:endParaRPr lang="ru-RU" sz="1400" dirty="0">
              <a:latin typeface="Calibri" pitchFamily="34" charset="0"/>
            </a:endParaRPr>
          </a:p>
        </p:txBody>
      </p:sp>
      <p:pic>
        <p:nvPicPr>
          <p:cNvPr id="11" name="Рисунок 10" descr="задача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30688" y="1375573"/>
            <a:ext cx="540380" cy="405517"/>
          </a:xfrm>
          <a:prstGeom prst="rect">
            <a:avLst/>
          </a:prstGeom>
        </p:spPr>
      </p:pic>
      <p:graphicFrame>
        <p:nvGraphicFramePr>
          <p:cNvPr id="12" name="Таблица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991370486"/>
              </p:ext>
            </p:extLst>
          </p:nvPr>
        </p:nvGraphicFramePr>
        <p:xfrm>
          <a:off x="223472" y="3222027"/>
          <a:ext cx="8735470" cy="3385602"/>
        </p:xfrm>
        <a:graphic>
          <a:graphicData uri="http://schemas.openxmlformats.org/drawingml/2006/table">
            <a:tbl>
              <a:tblPr firstRow="1" bandRow="1">
                <a:tableStyleId>{FABFCF23-3B69-468F-B69F-88F6DE6A72F2}</a:tableStyleId>
              </a:tblPr>
              <a:tblGrid>
                <a:gridCol w="5876247"/>
                <a:gridCol w="822163"/>
                <a:gridCol w="1022150"/>
                <a:gridCol w="1014910"/>
              </a:tblGrid>
              <a:tr h="493331">
                <a:tc rowSpan="2"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Calibri" pitchFamily="34" charset="0"/>
                        </a:rPr>
                        <a:t>Объем финансирования муниципальной программы</a:t>
                      </a:r>
                      <a:endParaRPr lang="ru-RU" sz="1200" b="1" dirty="0">
                        <a:solidFill>
                          <a:srgbClr val="31520A"/>
                        </a:solidFill>
                        <a:latin typeface="Calibri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</a:rPr>
                        <a:t>2021 (факт)</a:t>
                      </a:r>
                      <a:endParaRPr lang="ru-RU" sz="1200" dirty="0">
                        <a:solidFill>
                          <a:srgbClr val="2F4E0A"/>
                        </a:solidFill>
                        <a:latin typeface="Calibri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</a:rPr>
                        <a:t>2022 (оценка)</a:t>
                      </a:r>
                      <a:endParaRPr lang="ru-RU" sz="1200" dirty="0">
                        <a:solidFill>
                          <a:srgbClr val="2F4E0A"/>
                        </a:solidFill>
                        <a:latin typeface="Calibri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</a:rPr>
                        <a:t>2023г. (прогноз)</a:t>
                      </a:r>
                      <a:endParaRPr lang="ru-RU" sz="1200" dirty="0">
                        <a:solidFill>
                          <a:srgbClr val="2F4E0A"/>
                        </a:solidFill>
                        <a:latin typeface="Calibri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207610">
                <a:tc vMerge="1">
                  <a:txBody>
                    <a:bodyPr/>
                    <a:lstStyle/>
                    <a:p>
                      <a:pPr algn="ctr"/>
                      <a:endParaRPr lang="ru-RU" sz="10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Calibri" pitchFamily="34" charset="0"/>
                        </a:rPr>
                        <a:t>382</a:t>
                      </a:r>
                      <a:endParaRPr lang="ru-RU" sz="1200" b="1" dirty="0"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407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1 548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295999">
                <a:tc gridSpan="4"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tx2"/>
                          </a:solidFill>
                          <a:latin typeface="Calibri" pitchFamily="34" charset="0"/>
                        </a:rPr>
                        <a:t>Целевые показатели реализации муниципальной программы</a:t>
                      </a:r>
                      <a:endParaRPr lang="ru-RU" sz="1200" b="1" dirty="0">
                        <a:solidFill>
                          <a:schemeClr val="tx2"/>
                        </a:solidFill>
                        <a:latin typeface="Calibri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02275">
                <a:tc>
                  <a:txBody>
                    <a:bodyPr/>
                    <a:lstStyle/>
                    <a:p>
                      <a:pPr algn="l" fontAlgn="auto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Доля выполненных строительно-монтажных и (или) проектно-изыскательских работ от общей потребности в строительстве сетей газоснабжения сектора индивидуальной жилой застройки,%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i="0" u="none" strike="noStrike" kern="1200" dirty="0" smtClean="0">
                          <a:solidFill>
                            <a:srgbClr val="000000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1,8</a:t>
                      </a:r>
                      <a:endParaRPr lang="ru-RU" sz="1400" b="0" i="0" u="none" strike="noStrike" kern="1200" dirty="0">
                        <a:solidFill>
                          <a:srgbClr val="000000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0" i="0" u="none" strike="noStrike" kern="1200" dirty="0" smtClean="0">
                          <a:solidFill>
                            <a:srgbClr val="000000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-</a:t>
                      </a:r>
                      <a:endParaRPr lang="ru-RU" sz="1400" b="0" i="0" u="none" strike="noStrike" kern="1200" dirty="0">
                        <a:solidFill>
                          <a:srgbClr val="000000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-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497161">
                <a:tc>
                  <a:txBody>
                    <a:bodyPr/>
                    <a:lstStyle/>
                    <a:p>
                      <a:pPr algn="l" fontAlgn="auto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Протяженность построенных сетей газоснабжения   сектора индивидуальной жилой застройки  города  Новокузнецка, км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-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0" i="0" u="none" strike="noStrike" kern="1200" dirty="0" smtClean="0">
                          <a:solidFill>
                            <a:srgbClr val="000000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21,5</a:t>
                      </a:r>
                      <a:endParaRPr lang="ru-RU" sz="1400" b="0" i="0" u="none" strike="noStrike" kern="1200" dirty="0">
                        <a:solidFill>
                          <a:srgbClr val="000000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9,1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700941">
                <a:tc>
                  <a:txBody>
                    <a:bodyPr/>
                    <a:lstStyle/>
                    <a:p>
                      <a:pPr algn="l" fontAlgn="auto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Количество мест накопления твердых коммунальных отходов в секторе индивидуальной жилой застройки, на которых выполнены мероприятия по содержанию, шт.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b="0" i="0" u="none" strike="noStrike" kern="1200" dirty="0" smtClean="0">
                        <a:solidFill>
                          <a:srgbClr val="000000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i="0" u="none" strike="noStrike" kern="1200" dirty="0" smtClean="0">
                          <a:solidFill>
                            <a:srgbClr val="000000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517</a:t>
                      </a: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b="0" i="0" u="none" strike="noStrike" kern="1200" dirty="0">
                        <a:solidFill>
                          <a:srgbClr val="000000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i="0" u="none" strike="noStrike" kern="1200" dirty="0" smtClean="0">
                          <a:solidFill>
                            <a:srgbClr val="000000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535</a:t>
                      </a:r>
                      <a:endParaRPr lang="ru-RU" sz="1400" b="0" i="0" u="none" strike="noStrike" kern="1200" dirty="0">
                        <a:solidFill>
                          <a:srgbClr val="000000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i="0" u="none" strike="noStrike" kern="1200" dirty="0" smtClean="0">
                          <a:solidFill>
                            <a:srgbClr val="000000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566</a:t>
                      </a:r>
                      <a:endParaRPr lang="ru-RU" sz="1400" b="0" i="0" u="none" strike="noStrike" kern="1200" dirty="0">
                        <a:solidFill>
                          <a:srgbClr val="000000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</a:tr>
              <a:tr h="588285">
                <a:tc>
                  <a:txBody>
                    <a:bodyPr/>
                    <a:lstStyle/>
                    <a:p>
                      <a:pPr algn="l" fontAlgn="auto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Площадь дорог сектора индивидуальной застройки, составляющих проезд к местам накопления твердых коммунальных отходов и подвоза воды,  тыс.м2.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i="0" u="none" strike="noStrike" kern="1200" dirty="0" smtClean="0">
                          <a:solidFill>
                            <a:srgbClr val="000000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1 381,3</a:t>
                      </a:r>
                      <a:endParaRPr lang="ru-RU" sz="1400" b="0" i="0" u="none" strike="noStrike" kern="1200" dirty="0">
                        <a:solidFill>
                          <a:srgbClr val="000000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i="0" u="none" strike="noStrike" kern="1200" dirty="0" smtClean="0">
                          <a:solidFill>
                            <a:srgbClr val="000000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1 405,3</a:t>
                      </a:r>
                      <a:endParaRPr lang="ru-RU" sz="1400" b="0" i="0" u="none" strike="noStrike" kern="1200" dirty="0">
                        <a:solidFill>
                          <a:srgbClr val="000000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i="0" u="none" strike="noStrike" kern="1200" dirty="0" smtClean="0">
                          <a:solidFill>
                            <a:srgbClr val="000000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1 405,3</a:t>
                      </a:r>
                      <a:endParaRPr lang="ru-RU" sz="1400" b="0" i="0" u="none" strike="noStrike" kern="1200" dirty="0">
                        <a:solidFill>
                          <a:srgbClr val="000000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sp>
        <p:nvSpPr>
          <p:cNvPr id="15" name="Скругленный прямоугольник 14"/>
          <p:cNvSpPr/>
          <p:nvPr/>
        </p:nvSpPr>
        <p:spPr>
          <a:xfrm>
            <a:off x="3809882" y="3676801"/>
            <a:ext cx="874645" cy="190865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rgbClr val="274A6C"/>
                </a:solidFill>
                <a:latin typeface="Calibri" pitchFamily="34" charset="0"/>
              </a:rPr>
              <a:t>млн руб.</a:t>
            </a:r>
            <a:endParaRPr lang="ru-RU" sz="1400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20183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/>
          <p:cNvSpPr txBox="1"/>
          <p:nvPr/>
        </p:nvSpPr>
        <p:spPr>
          <a:xfrm>
            <a:off x="5983183" y="3019300"/>
            <a:ext cx="2850077" cy="2645230"/>
          </a:xfrm>
          <a:prstGeom prst="rect">
            <a:avLst/>
          </a:prstGeom>
          <a:solidFill>
            <a:schemeClr val="accent1">
              <a:lumMod val="20000"/>
              <a:lumOff val="80000"/>
              <a:alpha val="83000"/>
            </a:schemeClr>
          </a:solidFill>
        </p:spPr>
        <p:txBody>
          <a:bodyPr wrap="square" rtlCol="0">
            <a:noAutofit/>
          </a:bodyPr>
          <a:lstStyle/>
          <a:p>
            <a:endParaRPr lang="ru-RU" sz="1350" dirty="0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08759" y="3019300"/>
            <a:ext cx="2850077" cy="2645230"/>
          </a:xfrm>
          <a:prstGeom prst="rect">
            <a:avLst/>
          </a:prstGeom>
          <a:solidFill>
            <a:schemeClr val="accent1">
              <a:lumMod val="20000"/>
              <a:lumOff val="80000"/>
              <a:alpha val="83000"/>
            </a:schemeClr>
          </a:solidFill>
        </p:spPr>
        <p:txBody>
          <a:bodyPr wrap="square" rtlCol="0">
            <a:noAutofit/>
          </a:bodyPr>
          <a:lstStyle/>
          <a:p>
            <a:endParaRPr lang="ru-RU" sz="1350" dirty="0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8054" y="237920"/>
            <a:ext cx="7790213" cy="700334"/>
          </a:xfrm>
        </p:spPr>
        <p:txBody>
          <a:bodyPr anchor="t">
            <a:noAutofit/>
          </a:bodyPr>
          <a:lstStyle/>
          <a:p>
            <a:pPr>
              <a:lnSpc>
                <a:spcPct val="100000"/>
              </a:lnSpc>
            </a:pPr>
            <a:r>
              <a:rPr lang="ru-RU" sz="2400" b="1" dirty="0" smtClean="0">
                <a:solidFill>
                  <a:schemeClr val="tx2"/>
                </a:solidFill>
              </a:rPr>
              <a:t>Что такое бюджет ?</a:t>
            </a:r>
            <a:endParaRPr lang="ru-RU" sz="1400" b="1" dirty="0">
              <a:solidFill>
                <a:schemeClr val="tx2"/>
              </a:solidFill>
            </a:endParaRPr>
          </a:p>
        </p:txBody>
      </p:sp>
      <p:sp>
        <p:nvSpPr>
          <p:cNvPr id="26" name="Номер слайда 2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692669" y="4782679"/>
            <a:ext cx="1983321" cy="654832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100" dirty="0">
                <a:solidFill>
                  <a:schemeClr val="tx1"/>
                </a:solidFill>
                <a:latin typeface="Calibri" pitchFamily="34" charset="0"/>
              </a:rPr>
              <a:t>Дефицит</a:t>
            </a:r>
            <a:endParaRPr lang="en-US" sz="2100" dirty="0">
              <a:solidFill>
                <a:schemeClr val="tx1"/>
              </a:solidFill>
              <a:latin typeface="Calibri" pitchFamily="34" charset="0"/>
            </a:endParaRPr>
          </a:p>
          <a:p>
            <a:pPr algn="ctr"/>
            <a:r>
              <a:rPr lang="ru-RU" sz="1050" dirty="0">
                <a:solidFill>
                  <a:schemeClr val="tx1"/>
                </a:solidFill>
                <a:latin typeface="Calibri" pitchFamily="34" charset="0"/>
              </a:rPr>
              <a:t>превышение </a:t>
            </a:r>
            <a:r>
              <a:rPr lang="ru-RU" sz="1050" b="1" dirty="0">
                <a:solidFill>
                  <a:srgbClr val="FF0000"/>
                </a:solidFill>
                <a:latin typeface="Calibri" pitchFamily="34" charset="0"/>
              </a:rPr>
              <a:t>расходов</a:t>
            </a:r>
            <a:r>
              <a:rPr lang="ru-RU" sz="1050" dirty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ru-RU" sz="1050" dirty="0" smtClean="0">
                <a:solidFill>
                  <a:schemeClr val="tx1"/>
                </a:solidFill>
                <a:latin typeface="Calibri" pitchFamily="34" charset="0"/>
              </a:rPr>
              <a:t>над </a:t>
            </a:r>
            <a:r>
              <a:rPr lang="ru-RU" sz="1050" dirty="0">
                <a:solidFill>
                  <a:schemeClr val="tx1"/>
                </a:solidFill>
                <a:latin typeface="Calibri" pitchFamily="34" charset="0"/>
              </a:rPr>
              <a:t>доходами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6343888" y="4791780"/>
            <a:ext cx="2009137" cy="679149"/>
          </a:xfrm>
          <a:prstGeom prst="roundRect">
            <a:avLst/>
          </a:prstGeom>
          <a:solidFill>
            <a:srgbClr val="92D050"/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100" dirty="0">
                <a:solidFill>
                  <a:schemeClr val="tx1"/>
                </a:solidFill>
                <a:latin typeface="Calibri" pitchFamily="34" charset="0"/>
              </a:rPr>
              <a:t>Профицит</a:t>
            </a:r>
            <a:endParaRPr lang="en-US" sz="2100" dirty="0">
              <a:solidFill>
                <a:schemeClr val="tx1"/>
              </a:solidFill>
              <a:latin typeface="Calibri" pitchFamily="34" charset="0"/>
            </a:endParaRPr>
          </a:p>
          <a:p>
            <a:pPr algn="ctr"/>
            <a:r>
              <a:rPr lang="ru-RU" sz="1050" dirty="0">
                <a:solidFill>
                  <a:schemeClr val="tx1"/>
                </a:solidFill>
                <a:latin typeface="Calibri" pitchFamily="34" charset="0"/>
              </a:rPr>
              <a:t>превышение </a:t>
            </a:r>
            <a:r>
              <a:rPr lang="ru-RU" sz="1050" b="1" dirty="0">
                <a:solidFill>
                  <a:schemeClr val="accent5">
                    <a:lumMod val="50000"/>
                  </a:schemeClr>
                </a:solidFill>
                <a:latin typeface="Calibri" pitchFamily="34" charset="0"/>
              </a:rPr>
              <a:t>доходов</a:t>
            </a:r>
            <a:r>
              <a:rPr lang="ru-RU" sz="1050" dirty="0">
                <a:solidFill>
                  <a:schemeClr val="tx1"/>
                </a:solidFill>
                <a:latin typeface="Calibri" pitchFamily="34" charset="0"/>
              </a:rPr>
              <a:t> над расходами</a:t>
            </a:r>
          </a:p>
        </p:txBody>
      </p:sp>
      <p:grpSp>
        <p:nvGrpSpPr>
          <p:cNvPr id="25" name="Группа 24"/>
          <p:cNvGrpSpPr/>
          <p:nvPr/>
        </p:nvGrpSpPr>
        <p:grpSpPr>
          <a:xfrm>
            <a:off x="6157289" y="3169197"/>
            <a:ext cx="2574534" cy="1616386"/>
            <a:chOff x="6139751" y="2616304"/>
            <a:chExt cx="2574534" cy="1616386"/>
          </a:xfrm>
        </p:grpSpPr>
        <p:sp>
          <p:nvSpPr>
            <p:cNvPr id="6" name="Скругленный прямоугольник 5"/>
            <p:cNvSpPr/>
            <p:nvPr/>
          </p:nvSpPr>
          <p:spPr>
            <a:xfrm rot="21283331">
              <a:off x="6170653" y="3454325"/>
              <a:ext cx="860897" cy="401266"/>
            </a:xfrm>
            <a:prstGeom prst="round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350" dirty="0">
                  <a:solidFill>
                    <a:schemeClr val="tx1"/>
                  </a:solidFill>
                  <a:latin typeface="Calibri" pitchFamily="34" charset="0"/>
                </a:rPr>
                <a:t>Доходы</a:t>
              </a:r>
            </a:p>
          </p:txBody>
        </p:sp>
        <p:sp>
          <p:nvSpPr>
            <p:cNvPr id="9" name="Скругленный прямоугольник 8"/>
            <p:cNvSpPr/>
            <p:nvPr/>
          </p:nvSpPr>
          <p:spPr>
            <a:xfrm rot="21283331">
              <a:off x="6139751" y="2616304"/>
              <a:ext cx="860897" cy="401266"/>
            </a:xfrm>
            <a:prstGeom prst="roundRect">
              <a:avLst/>
            </a:prstGeom>
            <a:solidFill>
              <a:schemeClr val="accent3">
                <a:lumMod val="20000"/>
                <a:lumOff val="80000"/>
                <a:alpha val="50000"/>
              </a:schemeClr>
            </a:solidFill>
            <a:ln w="6350">
              <a:solidFill>
                <a:schemeClr val="accent3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350" dirty="0">
                  <a:solidFill>
                    <a:schemeClr val="tx1"/>
                  </a:solidFill>
                  <a:latin typeface="Calibri" pitchFamily="34" charset="0"/>
                </a:rPr>
                <a:t>Доходы</a:t>
              </a:r>
            </a:p>
          </p:txBody>
        </p:sp>
        <p:sp>
          <p:nvSpPr>
            <p:cNvPr id="10" name="Скругленный прямоугольник 9"/>
            <p:cNvSpPr/>
            <p:nvPr/>
          </p:nvSpPr>
          <p:spPr>
            <a:xfrm rot="21283331">
              <a:off x="6154014" y="3037025"/>
              <a:ext cx="860897" cy="401266"/>
            </a:xfrm>
            <a:prstGeom prst="roundRect">
              <a:avLst/>
            </a:prstGeom>
            <a:solidFill>
              <a:schemeClr val="accent3">
                <a:lumMod val="40000"/>
                <a:lumOff val="60000"/>
              </a:schemeClr>
            </a:solidFill>
            <a:ln w="6350">
              <a:solidFill>
                <a:schemeClr val="accent3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350" dirty="0">
                  <a:solidFill>
                    <a:schemeClr val="tx1"/>
                  </a:solidFill>
                  <a:latin typeface="Calibri" pitchFamily="34" charset="0"/>
                </a:rPr>
                <a:t>Доходы</a:t>
              </a:r>
            </a:p>
          </p:txBody>
        </p:sp>
        <p:sp>
          <p:nvSpPr>
            <p:cNvPr id="16" name="Блок-схема: извлечение 15"/>
            <p:cNvSpPr/>
            <p:nvPr/>
          </p:nvSpPr>
          <p:spPr>
            <a:xfrm>
              <a:off x="7255136" y="3937212"/>
              <a:ext cx="328308" cy="295478"/>
            </a:xfrm>
            <a:prstGeom prst="flowChartExtract">
              <a:avLst/>
            </a:prstGeom>
            <a:solidFill>
              <a:srgbClr val="E9D2C9"/>
            </a:solidFill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350" dirty="0">
                <a:latin typeface="Calibri" pitchFamily="34" charset="0"/>
              </a:endParaRPr>
            </a:p>
          </p:txBody>
        </p:sp>
        <p:sp>
          <p:nvSpPr>
            <p:cNvPr id="17" name="Прямоугольник 16"/>
            <p:cNvSpPr/>
            <p:nvPr/>
          </p:nvSpPr>
          <p:spPr>
            <a:xfrm rot="21340983">
              <a:off x="6160775" y="3820480"/>
              <a:ext cx="2553510" cy="80254"/>
            </a:xfrm>
            <a:prstGeom prst="rect">
              <a:avLst/>
            </a:prstGeom>
            <a:solidFill>
              <a:srgbClr val="E9D2C9"/>
            </a:solidFill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350" dirty="0">
                <a:latin typeface="Calibri" pitchFamily="34" charset="0"/>
              </a:endParaRPr>
            </a:p>
          </p:txBody>
        </p:sp>
        <p:sp>
          <p:nvSpPr>
            <p:cNvPr id="18" name="Скругленный прямоугольник 17"/>
            <p:cNvSpPr/>
            <p:nvPr/>
          </p:nvSpPr>
          <p:spPr>
            <a:xfrm rot="21332283">
              <a:off x="7812044" y="3326803"/>
              <a:ext cx="860897" cy="401266"/>
            </a:xfrm>
            <a:prstGeom prst="roundRect">
              <a:avLst/>
            </a:prstGeom>
            <a:solidFill>
              <a:schemeClr val="accent2">
                <a:lumMod val="40000"/>
                <a:lumOff val="6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350" dirty="0">
                  <a:solidFill>
                    <a:schemeClr val="tx1"/>
                  </a:solidFill>
                  <a:latin typeface="Calibri" pitchFamily="34" charset="0"/>
                </a:rPr>
                <a:t>Расходы</a:t>
              </a:r>
            </a:p>
          </p:txBody>
        </p:sp>
      </p:grpSp>
      <p:grpSp>
        <p:nvGrpSpPr>
          <p:cNvPr id="22" name="Группа 21"/>
          <p:cNvGrpSpPr/>
          <p:nvPr/>
        </p:nvGrpSpPr>
        <p:grpSpPr>
          <a:xfrm>
            <a:off x="410191" y="3204469"/>
            <a:ext cx="2639944" cy="1550448"/>
            <a:chOff x="423308" y="2662209"/>
            <a:chExt cx="2639944" cy="1550448"/>
          </a:xfrm>
        </p:grpSpPr>
        <p:sp>
          <p:nvSpPr>
            <p:cNvPr id="11" name="Скругленный прямоугольник 10"/>
            <p:cNvSpPr/>
            <p:nvPr/>
          </p:nvSpPr>
          <p:spPr>
            <a:xfrm rot="456204">
              <a:off x="2128080" y="3477003"/>
              <a:ext cx="860897" cy="401266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350" dirty="0">
                  <a:solidFill>
                    <a:schemeClr val="tx1"/>
                  </a:solidFill>
                  <a:latin typeface="Calibri" pitchFamily="34" charset="0"/>
                </a:rPr>
                <a:t>Расходы</a:t>
              </a:r>
            </a:p>
          </p:txBody>
        </p:sp>
        <p:sp>
          <p:nvSpPr>
            <p:cNvPr id="12" name="Скругленный прямоугольник 11"/>
            <p:cNvSpPr/>
            <p:nvPr/>
          </p:nvSpPr>
          <p:spPr>
            <a:xfrm rot="456204">
              <a:off x="2202355" y="2662209"/>
              <a:ext cx="860897" cy="401266"/>
            </a:xfrm>
            <a:prstGeom prst="roundRect">
              <a:avLst/>
            </a:prstGeom>
            <a:solidFill>
              <a:schemeClr val="accent2">
                <a:lumMod val="40000"/>
                <a:lumOff val="6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350" dirty="0">
                  <a:solidFill>
                    <a:schemeClr val="tx1"/>
                  </a:solidFill>
                  <a:latin typeface="Calibri" pitchFamily="34" charset="0"/>
                </a:rPr>
                <a:t>Расходы</a:t>
              </a:r>
            </a:p>
          </p:txBody>
        </p:sp>
        <p:sp>
          <p:nvSpPr>
            <p:cNvPr id="13" name="Скругленный прямоугольник 12"/>
            <p:cNvSpPr/>
            <p:nvPr/>
          </p:nvSpPr>
          <p:spPr>
            <a:xfrm rot="456204">
              <a:off x="2170425" y="3073256"/>
              <a:ext cx="860897" cy="401266"/>
            </a:xfrm>
            <a:prstGeom prst="round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350" dirty="0">
                  <a:solidFill>
                    <a:schemeClr val="tx1"/>
                  </a:solidFill>
                  <a:latin typeface="Calibri" pitchFamily="34" charset="0"/>
                </a:rPr>
                <a:t>Расходы</a:t>
              </a:r>
            </a:p>
          </p:txBody>
        </p:sp>
        <p:sp>
          <p:nvSpPr>
            <p:cNvPr id="14" name="Блок-схема: извлечение 13"/>
            <p:cNvSpPr/>
            <p:nvPr/>
          </p:nvSpPr>
          <p:spPr>
            <a:xfrm>
              <a:off x="1517670" y="3917179"/>
              <a:ext cx="328308" cy="295478"/>
            </a:xfrm>
            <a:prstGeom prst="flowChartExtract">
              <a:avLst/>
            </a:prstGeom>
            <a:solidFill>
              <a:srgbClr val="E9D2C9"/>
            </a:solidFill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350" dirty="0">
                <a:latin typeface="Calibri" pitchFamily="34" charset="0"/>
              </a:endParaRPr>
            </a:p>
          </p:txBody>
        </p:sp>
        <p:sp>
          <p:nvSpPr>
            <p:cNvPr id="15" name="Прямоугольник 14"/>
            <p:cNvSpPr/>
            <p:nvPr/>
          </p:nvSpPr>
          <p:spPr>
            <a:xfrm rot="402593">
              <a:off x="423308" y="3800446"/>
              <a:ext cx="2553510" cy="80254"/>
            </a:xfrm>
            <a:prstGeom prst="rect">
              <a:avLst/>
            </a:prstGeom>
            <a:solidFill>
              <a:srgbClr val="E9D2C9"/>
            </a:solidFill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350" dirty="0">
                <a:latin typeface="Calibri" pitchFamily="34" charset="0"/>
              </a:endParaRPr>
            </a:p>
          </p:txBody>
        </p:sp>
        <p:sp>
          <p:nvSpPr>
            <p:cNvPr id="19" name="Скругленный прямоугольник 18"/>
            <p:cNvSpPr/>
            <p:nvPr/>
          </p:nvSpPr>
          <p:spPr>
            <a:xfrm rot="456784">
              <a:off x="469512" y="3277585"/>
              <a:ext cx="860897" cy="401266"/>
            </a:xfrm>
            <a:prstGeom prst="roundRect">
              <a:avLst/>
            </a:prstGeom>
            <a:solidFill>
              <a:schemeClr val="accent3">
                <a:lumMod val="60000"/>
                <a:lumOff val="4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350" dirty="0">
                  <a:solidFill>
                    <a:schemeClr val="tx1"/>
                  </a:solidFill>
                  <a:latin typeface="Calibri" pitchFamily="34" charset="0"/>
                </a:rPr>
                <a:t>Доходы</a:t>
              </a:r>
            </a:p>
          </p:txBody>
        </p:sp>
      </p:grpSp>
      <p:pic>
        <p:nvPicPr>
          <p:cNvPr id="20" name="Объект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419610" y="5447152"/>
            <a:ext cx="553916" cy="988739"/>
          </a:xfrm>
          <a:prstGeom prst="rect">
            <a:avLst/>
          </a:prstGeom>
        </p:spPr>
      </p:pic>
      <p:sp>
        <p:nvSpPr>
          <p:cNvPr id="21" name="Выноска-облако 20"/>
          <p:cNvSpPr/>
          <p:nvPr/>
        </p:nvSpPr>
        <p:spPr>
          <a:xfrm>
            <a:off x="3063834" y="2806996"/>
            <a:ext cx="3032166" cy="2155530"/>
          </a:xfrm>
          <a:prstGeom prst="cloudCallout">
            <a:avLst>
              <a:gd name="adj1" fmla="val -24424"/>
              <a:gd name="adj2" fmla="val 73617"/>
            </a:avLst>
          </a:prstGeom>
          <a:solidFill>
            <a:schemeClr val="accent5">
              <a:lumMod val="40000"/>
              <a:lumOff val="60000"/>
            </a:schemeClr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100" b="1" i="1" dirty="0" smtClean="0">
              <a:solidFill>
                <a:schemeClr val="tx2">
                  <a:lumMod val="75000"/>
                </a:schemeClr>
              </a:solidFill>
              <a:latin typeface="Calibri" pitchFamily="34" charset="0"/>
              <a:cs typeface="Times New Roman" pitchFamily="18" charset="0"/>
            </a:endParaRPr>
          </a:p>
          <a:p>
            <a:pPr algn="ctr"/>
            <a:r>
              <a:rPr lang="ru-RU" sz="1100" b="1" i="1" dirty="0" smtClean="0">
                <a:solidFill>
                  <a:schemeClr val="tx2">
                    <a:lumMod val="75000"/>
                  </a:schemeClr>
                </a:solidFill>
                <a:latin typeface="Calibri" pitchFamily="34" charset="0"/>
                <a:cs typeface="Times New Roman" pitchFamily="18" charset="0"/>
              </a:rPr>
              <a:t>Сбалансированность </a:t>
            </a:r>
            <a:r>
              <a:rPr lang="ru-RU" sz="1100" b="1" i="1" dirty="0">
                <a:solidFill>
                  <a:schemeClr val="tx2">
                    <a:lumMod val="75000"/>
                  </a:schemeClr>
                </a:solidFill>
                <a:latin typeface="Calibri" pitchFamily="34" charset="0"/>
                <a:cs typeface="Times New Roman" pitchFamily="18" charset="0"/>
              </a:rPr>
              <a:t>бюджета по доходам и расходам —</a:t>
            </a:r>
          </a:p>
          <a:p>
            <a:pPr algn="ctr"/>
            <a:r>
              <a:rPr lang="ru-RU" sz="1100" b="1" i="1" dirty="0">
                <a:solidFill>
                  <a:schemeClr val="tx2">
                    <a:lumMod val="75000"/>
                  </a:schemeClr>
                </a:solidFill>
                <a:latin typeface="Calibri" pitchFamily="34" charset="0"/>
                <a:cs typeface="Times New Roman" pitchFamily="18" charset="0"/>
              </a:rPr>
              <a:t> основополагающее требование, предъявляемое к органам, составляющим и утверждающим бюджет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194966" y="5821277"/>
            <a:ext cx="32004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50" dirty="0">
                <a:solidFill>
                  <a:srgbClr val="002060"/>
                </a:solidFill>
                <a:latin typeface="Calibri" pitchFamily="34" charset="0"/>
              </a:rPr>
              <a:t>При </a:t>
            </a:r>
            <a:r>
              <a:rPr lang="ru-RU" sz="1050" b="1" dirty="0">
                <a:solidFill>
                  <a:srgbClr val="FF0000"/>
                </a:solidFill>
                <a:latin typeface="Calibri" pitchFamily="34" charset="0"/>
              </a:rPr>
              <a:t>дефиците</a:t>
            </a:r>
            <a:r>
              <a:rPr lang="ru-RU" sz="1050" dirty="0">
                <a:solidFill>
                  <a:srgbClr val="FF0000"/>
                </a:solidFill>
                <a:latin typeface="Calibri" pitchFamily="34" charset="0"/>
              </a:rPr>
              <a:t> </a:t>
            </a:r>
            <a:r>
              <a:rPr lang="ru-RU" sz="1050" dirty="0">
                <a:solidFill>
                  <a:srgbClr val="002060"/>
                </a:solidFill>
                <a:latin typeface="Calibri" pitchFamily="34" charset="0"/>
              </a:rPr>
              <a:t>принимается решение о привлечении источников его покрытия (используются имеющиеся накопления, берутся займы и т.д.)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6035292" y="5822393"/>
            <a:ext cx="269505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50" dirty="0">
                <a:solidFill>
                  <a:srgbClr val="002060"/>
                </a:solidFill>
                <a:latin typeface="Calibri" pitchFamily="34" charset="0"/>
              </a:rPr>
              <a:t>При </a:t>
            </a:r>
            <a:r>
              <a:rPr lang="ru-RU" sz="1050" b="1" dirty="0" err="1">
                <a:solidFill>
                  <a:srgbClr val="FF0000"/>
                </a:solidFill>
                <a:latin typeface="Calibri" pitchFamily="34" charset="0"/>
              </a:rPr>
              <a:t>профиците</a:t>
            </a:r>
            <a:r>
              <a:rPr lang="ru-RU" sz="1050" b="1" dirty="0">
                <a:solidFill>
                  <a:srgbClr val="FF0000"/>
                </a:solidFill>
                <a:latin typeface="Calibri" pitchFamily="34" charset="0"/>
              </a:rPr>
              <a:t> </a:t>
            </a:r>
            <a:r>
              <a:rPr lang="ru-RU" sz="1050" dirty="0">
                <a:solidFill>
                  <a:srgbClr val="002060"/>
                </a:solidFill>
                <a:latin typeface="Calibri" pitchFamily="34" charset="0"/>
              </a:rPr>
              <a:t>принимается решение о том, как использовать дополнительные средства (накапливать резервы, погашать долг и т.д.)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867970" y="932953"/>
            <a:ext cx="769902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rgbClr val="FF0000"/>
                </a:solidFill>
                <a:latin typeface="Calibri" pitchFamily="34" charset="0"/>
              </a:rPr>
              <a:t>Бюджет</a:t>
            </a:r>
            <a:r>
              <a:rPr lang="ru-RU" sz="1400" dirty="0" smtClean="0">
                <a:solidFill>
                  <a:srgbClr val="002060"/>
                </a:solidFill>
                <a:latin typeface="Calibri" pitchFamily="34" charset="0"/>
              </a:rPr>
              <a:t> – это план доходов и расходов на определённый период</a:t>
            </a:r>
            <a:br>
              <a:rPr lang="ru-RU" sz="1400" dirty="0" smtClean="0">
                <a:solidFill>
                  <a:srgbClr val="002060"/>
                </a:solidFill>
                <a:latin typeface="Calibri" pitchFamily="34" charset="0"/>
              </a:rPr>
            </a:br>
            <a:r>
              <a:rPr lang="ru-RU" sz="1400" dirty="0" smtClean="0">
                <a:solidFill>
                  <a:srgbClr val="002060"/>
                </a:solidFill>
                <a:latin typeface="Calibri" pitchFamily="34" charset="0"/>
              </a:rPr>
              <a:t/>
            </a:r>
            <a:br>
              <a:rPr lang="ru-RU" sz="1400" dirty="0" smtClean="0">
                <a:solidFill>
                  <a:srgbClr val="002060"/>
                </a:solidFill>
                <a:latin typeface="Calibri" pitchFamily="34" charset="0"/>
              </a:rPr>
            </a:br>
            <a:r>
              <a:rPr lang="ru-RU" sz="1400" b="1" dirty="0" smtClean="0">
                <a:solidFill>
                  <a:srgbClr val="FF0000"/>
                </a:solidFill>
                <a:latin typeface="Calibri" pitchFamily="34" charset="0"/>
              </a:rPr>
              <a:t>Доходы</a:t>
            </a:r>
            <a:r>
              <a:rPr lang="ru-RU" sz="1400" b="1" dirty="0" smtClean="0">
                <a:solidFill>
                  <a:srgbClr val="002060"/>
                </a:solidFill>
                <a:latin typeface="Calibri" pitchFamily="34" charset="0"/>
              </a:rPr>
              <a:t> </a:t>
            </a:r>
            <a:r>
              <a:rPr lang="ru-RU" sz="1400" dirty="0" smtClean="0">
                <a:solidFill>
                  <a:srgbClr val="002060"/>
                </a:solidFill>
                <a:latin typeface="Calibri" pitchFamily="34" charset="0"/>
              </a:rPr>
              <a:t>–</a:t>
            </a:r>
            <a:r>
              <a:rPr lang="ru-RU" sz="1400" b="1" dirty="0" smtClean="0">
                <a:solidFill>
                  <a:srgbClr val="002060"/>
                </a:solidFill>
                <a:latin typeface="Calibri" pitchFamily="34" charset="0"/>
              </a:rPr>
              <a:t> </a:t>
            </a:r>
            <a:r>
              <a:rPr lang="ru-RU" sz="1400" dirty="0" smtClean="0">
                <a:solidFill>
                  <a:srgbClr val="002060"/>
                </a:solidFill>
                <a:latin typeface="Calibri" pitchFamily="34" charset="0"/>
              </a:rPr>
              <a:t>это поступающие в бюджет денежные средства (налоговые, неналоговые и безвозмездные поступления)</a:t>
            </a:r>
            <a:br>
              <a:rPr lang="ru-RU" sz="1400" dirty="0" smtClean="0">
                <a:solidFill>
                  <a:srgbClr val="002060"/>
                </a:solidFill>
                <a:latin typeface="Calibri" pitchFamily="34" charset="0"/>
              </a:rPr>
            </a:br>
            <a:r>
              <a:rPr lang="ru-RU" sz="1400" dirty="0" smtClean="0">
                <a:solidFill>
                  <a:srgbClr val="002060"/>
                </a:solidFill>
                <a:latin typeface="Calibri" pitchFamily="34" charset="0"/>
              </a:rPr>
              <a:t/>
            </a:r>
            <a:br>
              <a:rPr lang="ru-RU" sz="1400" dirty="0" smtClean="0">
                <a:solidFill>
                  <a:srgbClr val="002060"/>
                </a:solidFill>
                <a:latin typeface="Calibri" pitchFamily="34" charset="0"/>
              </a:rPr>
            </a:br>
            <a:r>
              <a:rPr lang="ru-RU" sz="1400" b="1" dirty="0" smtClean="0">
                <a:solidFill>
                  <a:srgbClr val="FF0000"/>
                </a:solidFill>
                <a:latin typeface="Calibri" pitchFamily="34" charset="0"/>
              </a:rPr>
              <a:t>Расходы</a:t>
            </a:r>
            <a:r>
              <a:rPr lang="ru-RU" sz="1400" dirty="0" smtClean="0">
                <a:solidFill>
                  <a:srgbClr val="FF0000"/>
                </a:solidFill>
                <a:latin typeface="Calibri" pitchFamily="34" charset="0"/>
              </a:rPr>
              <a:t> </a:t>
            </a:r>
            <a:r>
              <a:rPr lang="ru-RU" sz="1400" dirty="0" smtClean="0">
                <a:solidFill>
                  <a:srgbClr val="002060"/>
                </a:solidFill>
                <a:latin typeface="Calibri" pitchFamily="34" charset="0"/>
              </a:rPr>
              <a:t>– это выплачиваемые из бюджета денежные средства (социальные выплаты населению, содержание государственных учреждений (образование, ЖКХ, культура и другие) капитальное строительство и другие)</a:t>
            </a:r>
            <a:endParaRPr lang="ru-RU" sz="1400" dirty="0">
              <a:solidFill>
                <a:srgbClr val="002060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840" y="3912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2957884" y="151138"/>
            <a:ext cx="5107393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solidFill>
                  <a:schemeClr val="tx2"/>
                </a:solidFill>
                <a:latin typeface="Calibri" pitchFamily="34" charset="0"/>
                <a:ea typeface="+mj-ea"/>
                <a:cs typeface="+mj-cs"/>
              </a:rPr>
              <a:t>МП </a:t>
            </a:r>
            <a:r>
              <a:rPr lang="ru-RU" sz="2000" b="1" dirty="0" smtClean="0">
                <a:latin typeface="Calibri" pitchFamily="34" charset="0"/>
              </a:rPr>
              <a:t>«</a:t>
            </a:r>
            <a:r>
              <a:rPr lang="ru-RU" sz="2000" dirty="0" smtClean="0">
                <a:solidFill>
                  <a:schemeClr val="tx2"/>
                </a:solidFill>
                <a:latin typeface="Calibri" pitchFamily="34" charset="0"/>
                <a:ea typeface="+mj-ea"/>
                <a:cs typeface="+mj-cs"/>
              </a:rPr>
              <a:t>Стимулирование развития жилищного строительства на территории Новокузнецкого городского округа»</a:t>
            </a:r>
          </a:p>
          <a:p>
            <a:pPr algn="ctr"/>
            <a:r>
              <a:rPr lang="ru-RU" sz="1600" dirty="0" smtClean="0">
                <a:solidFill>
                  <a:schemeClr val="tx2"/>
                </a:solidFill>
                <a:latin typeface="Calibri" pitchFamily="34" charset="0"/>
                <a:ea typeface="+mj-ea"/>
                <a:cs typeface="+mj-cs"/>
              </a:rPr>
              <a:t>Срок реализации: 2022 - 2024 годы</a:t>
            </a:r>
            <a:endParaRPr lang="ru-RU" sz="1600" dirty="0">
              <a:solidFill>
                <a:schemeClr val="tx2"/>
              </a:solidFill>
              <a:latin typeface="Calibri" pitchFamily="34" charset="0"/>
              <a:ea typeface="+mj-ea"/>
              <a:cs typeface="+mj-cs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670061" y="1456059"/>
            <a:ext cx="522616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chemeClr val="tx2"/>
                </a:solidFill>
                <a:latin typeface="Calibri" pitchFamily="34" charset="0"/>
                <a:ea typeface="+mj-ea"/>
                <a:cs typeface="+mj-cs"/>
              </a:rPr>
              <a:t>Цель</a:t>
            </a:r>
            <a:r>
              <a:rPr lang="ru-RU" sz="2000" b="1" dirty="0" smtClean="0">
                <a:solidFill>
                  <a:schemeClr val="tx2"/>
                </a:solidFill>
                <a:latin typeface="Calibri" pitchFamily="34" charset="0"/>
                <a:ea typeface="+mj-ea"/>
                <a:cs typeface="+mj-cs"/>
              </a:rPr>
              <a:t>:</a:t>
            </a:r>
          </a:p>
          <a:p>
            <a:r>
              <a:rPr lang="ru-RU" sz="1200" dirty="0" smtClean="0">
                <a:solidFill>
                  <a:schemeClr val="tx2"/>
                </a:solidFill>
                <a:latin typeface="Calibri" pitchFamily="34" charset="0"/>
                <a:cs typeface="Arial" panose="020B0604020202020204" pitchFamily="34" charset="0"/>
              </a:rPr>
              <a:t> содействие ускорению темпов и увеличению объёмов жилищного строительства путём обеспечения земельных участков транспортной, инженерной и социальной инфраструктуры</a:t>
            </a:r>
            <a:endParaRPr lang="ru-RU" sz="1200" dirty="0">
              <a:solidFill>
                <a:schemeClr val="tx2"/>
              </a:solidFill>
              <a:latin typeface="Calibri" pitchFamily="34" charset="0"/>
              <a:cs typeface="Arial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37691" y="3434593"/>
            <a:ext cx="7573795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>
                <a:solidFill>
                  <a:schemeClr val="tx2"/>
                </a:solidFill>
                <a:latin typeface="Calibri" pitchFamily="34" charset="0"/>
                <a:ea typeface="+mj-ea"/>
                <a:cs typeface="+mj-cs"/>
              </a:rPr>
              <a:t>Задачи:</a:t>
            </a:r>
          </a:p>
          <a:p>
            <a:pPr fontAlgn="t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  <a:latin typeface="Calibri" pitchFamily="34" charset="0"/>
                <a:cs typeface="Arial" panose="020B0604020202020204" pitchFamily="34" charset="0"/>
              </a:rPr>
              <a:t>проведение мероприятий, связанных с вовлечением перспективных земельных участков для жилищного строительства на территории Новокузнецкого городского округа в хозяйственный оборот;</a:t>
            </a:r>
          </a:p>
          <a:p>
            <a:pPr fontAlgn="t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  <a:latin typeface="Calibri" pitchFamily="34" charset="0"/>
                <a:cs typeface="Arial" panose="020B0604020202020204" pitchFamily="34" charset="0"/>
              </a:rPr>
              <a:t> формирование заявок на участие в конкурсных отборах по предоставлению субсидий на </a:t>
            </a:r>
            <a:r>
              <a:rPr lang="ru-RU" sz="1200" dirty="0" err="1" smtClean="0">
                <a:solidFill>
                  <a:schemeClr val="tx2"/>
                </a:solidFill>
                <a:latin typeface="Calibri" pitchFamily="34" charset="0"/>
                <a:cs typeface="Arial" panose="020B0604020202020204" pitchFamily="34" charset="0"/>
              </a:rPr>
              <a:t>софинансирование</a:t>
            </a:r>
            <a:r>
              <a:rPr lang="ru-RU" sz="1200" dirty="0" smtClean="0">
                <a:solidFill>
                  <a:schemeClr val="tx2"/>
                </a:solidFill>
                <a:latin typeface="Calibri" pitchFamily="34" charset="0"/>
                <a:cs typeface="Arial" panose="020B0604020202020204" pitchFamily="34" charset="0"/>
              </a:rPr>
              <a:t> строительства объектов капитального строительства для включения мероприятий в государственные, региональные программы;</a:t>
            </a:r>
          </a:p>
          <a:p>
            <a:pPr fontAlgn="t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  <a:latin typeface="Calibri" pitchFamily="34" charset="0"/>
                <a:cs typeface="Arial" panose="020B0604020202020204" pitchFamily="34" charset="0"/>
              </a:rPr>
              <a:t> осуществление строительного контроля и технического надзора за строительством объектов транспортной, инженерной и социальной инфраструктуры;</a:t>
            </a:r>
          </a:p>
          <a:p>
            <a:pPr fontAlgn="t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  <a:latin typeface="Calibri" pitchFamily="34" charset="0"/>
                <a:cs typeface="Arial" panose="020B0604020202020204" pitchFamily="34" charset="0"/>
              </a:rPr>
              <a:t> соблюдение требований нормативных  правовых актов в сфере капитального строительства;</a:t>
            </a:r>
          </a:p>
          <a:p>
            <a:pPr fontAlgn="t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  <a:latin typeface="Calibri" pitchFamily="34" charset="0"/>
                <a:cs typeface="Arial" panose="020B0604020202020204" pitchFamily="34" charset="0"/>
              </a:rPr>
              <a:t> создание условий для  привлечения инвесторов с целью реализации ими инвестиционных проектов, направленных на развитие жилищного строительства;</a:t>
            </a:r>
          </a:p>
          <a:p>
            <a:pPr fontAlgn="t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  <a:latin typeface="Calibri" pitchFamily="34" charset="0"/>
                <a:cs typeface="Arial" panose="020B0604020202020204" pitchFamily="34" charset="0"/>
              </a:rPr>
              <a:t> повышение эффективности расходования бюджетных средств.</a:t>
            </a:r>
          </a:p>
        </p:txBody>
      </p:sp>
      <p:grpSp>
        <p:nvGrpSpPr>
          <p:cNvPr id="8" name="Группа 7"/>
          <p:cNvGrpSpPr/>
          <p:nvPr/>
        </p:nvGrpSpPr>
        <p:grpSpPr>
          <a:xfrm>
            <a:off x="258932" y="980597"/>
            <a:ext cx="2592288" cy="2448403"/>
            <a:chOff x="467544" y="1340637"/>
            <a:chExt cx="2170354" cy="2304517"/>
          </a:xfrm>
        </p:grpSpPr>
        <p:pic>
          <p:nvPicPr>
            <p:cNvPr id="9" name="Рисунок 8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7544" y="1340637"/>
              <a:ext cx="2170354" cy="2304517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11" name="Рисунок 10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04843" y="2435669"/>
              <a:ext cx="1137914" cy="1137914"/>
            </a:xfrm>
            <a:prstGeom prst="rect">
              <a:avLst/>
            </a:prstGeom>
          </p:spPr>
        </p:pic>
      </p:grpSp>
      <p:pic>
        <p:nvPicPr>
          <p:cNvPr id="15" name="Рисунок 14" descr="задача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133123" y="1311963"/>
            <a:ext cx="540380" cy="4055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520183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51</a:t>
            </a:fld>
            <a:endParaRPr lang="en-US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237676019"/>
              </p:ext>
            </p:extLst>
          </p:nvPr>
        </p:nvGraphicFramePr>
        <p:xfrm>
          <a:off x="251520" y="4005064"/>
          <a:ext cx="8718734" cy="2236099"/>
        </p:xfrm>
        <a:graphic>
          <a:graphicData uri="http://schemas.openxmlformats.org/drawingml/2006/table">
            <a:tbl>
              <a:tblPr firstRow="1" bandRow="1">
                <a:tableStyleId>{FABFCF23-3B69-468F-B69F-88F6DE6A72F2}</a:tableStyleId>
              </a:tblPr>
              <a:tblGrid>
                <a:gridCol w="4759131"/>
                <a:gridCol w="665864"/>
                <a:gridCol w="827832"/>
                <a:gridCol w="821969"/>
                <a:gridCol w="821969"/>
                <a:gridCol w="821969"/>
              </a:tblGrid>
              <a:tr h="470164">
                <a:tc rowSpan="2"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Calibri" pitchFamily="34" charset="0"/>
                        </a:rPr>
                        <a:t>Объем финансирования муниципальной программы</a:t>
                      </a:r>
                      <a:endParaRPr lang="ru-RU" sz="1200" b="1" dirty="0">
                        <a:solidFill>
                          <a:srgbClr val="31520A"/>
                        </a:solidFill>
                        <a:latin typeface="Calibri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</a:rPr>
                        <a:t>2020 (факт)</a:t>
                      </a:r>
                      <a:endParaRPr lang="ru-RU" sz="1200" dirty="0">
                        <a:solidFill>
                          <a:srgbClr val="2F4E0A"/>
                        </a:solidFill>
                        <a:latin typeface="Calibri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</a:rPr>
                        <a:t>2021 (оценка)</a:t>
                      </a:r>
                      <a:endParaRPr lang="ru-RU" sz="1200" dirty="0">
                        <a:solidFill>
                          <a:srgbClr val="2F4E0A"/>
                        </a:solidFill>
                        <a:latin typeface="Calibri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</a:rPr>
                        <a:t>2022г. (прогноз)</a:t>
                      </a:r>
                      <a:endParaRPr lang="ru-RU" sz="1200" dirty="0">
                        <a:solidFill>
                          <a:srgbClr val="2F4E0A"/>
                        </a:solidFill>
                        <a:latin typeface="Calibri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</a:rPr>
                        <a:t>2023г. (прогноз)</a:t>
                      </a:r>
                      <a:endParaRPr lang="ru-RU" sz="1200" dirty="0">
                        <a:solidFill>
                          <a:srgbClr val="2F4E0A"/>
                        </a:solidFill>
                        <a:latin typeface="Calibri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</a:rPr>
                        <a:t>2024г. (прогноз)</a:t>
                      </a:r>
                      <a:endParaRPr lang="ru-RU" sz="1200" dirty="0">
                        <a:solidFill>
                          <a:srgbClr val="2F4E0A"/>
                        </a:solidFill>
                        <a:latin typeface="Calibri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177907">
                <a:tc vMerge="1">
                  <a:txBody>
                    <a:bodyPr/>
                    <a:lstStyle/>
                    <a:p>
                      <a:pPr algn="ctr"/>
                      <a:endParaRPr lang="ru-RU" sz="10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14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23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14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13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13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268665">
                <a:tc gridSpan="6"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tx2"/>
                          </a:solidFill>
                          <a:latin typeface="Calibri" pitchFamily="34" charset="0"/>
                        </a:rPr>
                        <a:t>Целевые показатели реализации муниципальной программы</a:t>
                      </a:r>
                      <a:endParaRPr lang="ru-RU" sz="1200" b="1" dirty="0">
                        <a:solidFill>
                          <a:schemeClr val="tx2"/>
                        </a:solidFill>
                        <a:latin typeface="Calibri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28714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Объём незавершённого в установленные сроки строительства, осуществляемого за счёт средств бюджета Новокузнецкого городского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округа, млн.руб.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65,2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65,2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65,2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14,6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-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413492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Доля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объектов незавершённого строительства, подлежащих технической экспертизе, в общем количестве объектов незавершенного строительства, при строительстве которых были использованы средства бюджетов всех уровней бюджетной системы РФ , %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37,5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37,5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37,5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25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12,5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grpSp>
        <p:nvGrpSpPr>
          <p:cNvPr id="4" name="Группа 3"/>
          <p:cNvGrpSpPr/>
          <p:nvPr/>
        </p:nvGrpSpPr>
        <p:grpSpPr>
          <a:xfrm>
            <a:off x="258932" y="980597"/>
            <a:ext cx="2592288" cy="2448403"/>
            <a:chOff x="467544" y="1340637"/>
            <a:chExt cx="2170354" cy="2304517"/>
          </a:xfrm>
        </p:grpSpPr>
        <p:pic>
          <p:nvPicPr>
            <p:cNvPr id="5" name="Рисунок 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7544" y="1340637"/>
              <a:ext cx="2170354" cy="2304517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6" name="Рисунок 5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04843" y="2435669"/>
              <a:ext cx="1137914" cy="1137914"/>
            </a:xfrm>
            <a:prstGeom prst="rect">
              <a:avLst/>
            </a:prstGeom>
          </p:spPr>
        </p:pic>
      </p:grpSp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840" y="3912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8" name="Группа 7"/>
          <p:cNvGrpSpPr/>
          <p:nvPr/>
        </p:nvGrpSpPr>
        <p:grpSpPr>
          <a:xfrm>
            <a:off x="479570" y="396017"/>
            <a:ext cx="2592288" cy="2448403"/>
            <a:chOff x="467544" y="1340637"/>
            <a:chExt cx="2170354" cy="2304517"/>
          </a:xfrm>
        </p:grpSpPr>
        <p:pic>
          <p:nvPicPr>
            <p:cNvPr id="9" name="Рисунок 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7544" y="1340637"/>
              <a:ext cx="2170354" cy="2304517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10" name="Рисунок 9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04843" y="2435669"/>
              <a:ext cx="1137914" cy="1137914"/>
            </a:xfrm>
            <a:prstGeom prst="rect">
              <a:avLst/>
            </a:prstGeom>
          </p:spPr>
        </p:pic>
      </p:grpSp>
      <p:sp>
        <p:nvSpPr>
          <p:cNvPr id="11" name="Прямоугольник 10"/>
          <p:cNvSpPr/>
          <p:nvPr/>
        </p:nvSpPr>
        <p:spPr>
          <a:xfrm>
            <a:off x="2449772" y="469795"/>
            <a:ext cx="632573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schemeClr val="tx2"/>
                </a:solidFill>
                <a:latin typeface="Calibri" pitchFamily="34" charset="0"/>
              </a:rPr>
              <a:t>МП </a:t>
            </a:r>
            <a:r>
              <a:rPr lang="ru-RU" b="1" dirty="0" smtClean="0">
                <a:latin typeface="Calibri" pitchFamily="34" charset="0"/>
              </a:rPr>
              <a:t>«</a:t>
            </a:r>
            <a:r>
              <a:rPr lang="ru-RU" dirty="0" smtClean="0">
                <a:solidFill>
                  <a:schemeClr val="tx2"/>
                </a:solidFill>
                <a:latin typeface="Calibri" pitchFamily="34" charset="0"/>
              </a:rPr>
              <a:t>Стимулирование развития жилищного строительства на территории Новокузнецкого городского округа»</a:t>
            </a:r>
          </a:p>
        </p:txBody>
      </p:sp>
      <p:graphicFrame>
        <p:nvGraphicFramePr>
          <p:cNvPr id="12" name="Таблица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615659244"/>
              </p:ext>
            </p:extLst>
          </p:nvPr>
        </p:nvGraphicFramePr>
        <p:xfrm>
          <a:off x="158805" y="2818346"/>
          <a:ext cx="8861123" cy="3983271"/>
        </p:xfrm>
        <a:graphic>
          <a:graphicData uri="http://schemas.openxmlformats.org/drawingml/2006/table">
            <a:tbl>
              <a:tblPr firstRow="1" bandRow="1">
                <a:tableStyleId>{FABFCF23-3B69-468F-B69F-88F6DE6A72F2}</a:tableStyleId>
              </a:tblPr>
              <a:tblGrid>
                <a:gridCol w="4716178"/>
                <a:gridCol w="828989"/>
                <a:gridCol w="828989"/>
                <a:gridCol w="828989"/>
                <a:gridCol w="828989"/>
                <a:gridCol w="828989"/>
              </a:tblGrid>
              <a:tr h="437281">
                <a:tc rowSpan="2"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</a:rPr>
                        <a:t>Объем финансирования муниципальной программы</a:t>
                      </a:r>
                      <a:endParaRPr lang="ru-RU" sz="1200" dirty="0">
                        <a:solidFill>
                          <a:srgbClr val="31520A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</a:rPr>
                        <a:t>2020 (факт)</a:t>
                      </a:r>
                      <a:endParaRPr lang="ru-RU" sz="1200" dirty="0">
                        <a:solidFill>
                          <a:srgbClr val="2F4E0A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</a:rPr>
                        <a:t>2021</a:t>
                      </a:r>
                    </a:p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</a:rPr>
                        <a:t>(оценка)</a:t>
                      </a:r>
                      <a:endParaRPr lang="ru-RU" sz="1200" dirty="0">
                        <a:solidFill>
                          <a:srgbClr val="2F4E0A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</a:rPr>
                        <a:t>2022г. (прогноз)</a:t>
                      </a:r>
                      <a:endParaRPr lang="ru-RU" sz="1200" dirty="0">
                        <a:solidFill>
                          <a:srgbClr val="2F4E0A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</a:rPr>
                        <a:t>2023г. (прогноз)</a:t>
                      </a:r>
                      <a:endParaRPr lang="ru-RU" sz="1200" dirty="0">
                        <a:solidFill>
                          <a:srgbClr val="2F4E0A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</a:rPr>
                        <a:t>2024г. (прогноз)</a:t>
                      </a:r>
                      <a:endParaRPr lang="ru-RU" sz="1200" dirty="0">
                        <a:solidFill>
                          <a:srgbClr val="2F4E0A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219100">
                <a:tc vMerge="1">
                  <a:txBody>
                    <a:bodyPr/>
                    <a:lstStyle/>
                    <a:p>
                      <a:pPr algn="ctr"/>
                      <a:endParaRPr lang="ru-RU" sz="10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0,0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0,0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222,4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36,0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57,0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291521">
                <a:tc gridSpan="6"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tx2"/>
                          </a:solidFill>
                          <a:latin typeface="Calibri" pitchFamily="34" charset="0"/>
                        </a:rPr>
                        <a:t>Целевые показатели реализации муниципальной программы</a:t>
                      </a:r>
                      <a:endParaRPr lang="ru-RU" sz="1400" b="1" dirty="0">
                        <a:solidFill>
                          <a:schemeClr val="tx2"/>
                        </a:solidFill>
                        <a:latin typeface="Calibri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39895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ru-RU" sz="1200" b="0" i="0" u="none" strike="noStrike" kern="1200" dirty="0" smtClean="0">
                          <a:solidFill>
                            <a:srgbClr val="000000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Количество введённых жилья, кв.м.</a:t>
                      </a:r>
                      <a:endParaRPr lang="ru-RU" sz="1200" b="0" i="0" u="none" strike="noStrike" kern="1200" dirty="0">
                        <a:solidFill>
                          <a:srgbClr val="000000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kern="1200" dirty="0" smtClean="0">
                          <a:solidFill>
                            <a:srgbClr val="000000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-</a:t>
                      </a:r>
                      <a:endParaRPr lang="ru-RU" sz="1400" b="0" i="0" u="none" strike="noStrike" kern="1200" dirty="0">
                        <a:solidFill>
                          <a:srgbClr val="000000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kern="1200" dirty="0" smtClean="0">
                          <a:solidFill>
                            <a:srgbClr val="000000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-</a:t>
                      </a:r>
                      <a:endParaRPr lang="ru-RU" sz="1400" b="0" i="0" u="none" strike="noStrike" kern="1200" dirty="0">
                        <a:solidFill>
                          <a:srgbClr val="000000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kern="1200" dirty="0" smtClean="0">
                          <a:solidFill>
                            <a:srgbClr val="000000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145,0</a:t>
                      </a:r>
                      <a:endParaRPr lang="ru-RU" sz="1400" b="0" i="0" u="none" strike="noStrike" kern="1200" dirty="0">
                        <a:solidFill>
                          <a:srgbClr val="000000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kern="1200" dirty="0" smtClean="0">
                          <a:solidFill>
                            <a:srgbClr val="000000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145,0</a:t>
                      </a:r>
                      <a:endParaRPr lang="ru-RU" sz="1400" b="0" i="0" u="none" strike="noStrike" kern="1200" dirty="0">
                        <a:solidFill>
                          <a:srgbClr val="000000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kern="1200" dirty="0" smtClean="0">
                          <a:solidFill>
                            <a:srgbClr val="000000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145,0</a:t>
                      </a:r>
                      <a:endParaRPr lang="ru-RU" sz="1400" b="0" i="0" u="none" strike="noStrike" kern="1200" dirty="0">
                        <a:solidFill>
                          <a:srgbClr val="000000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</a:tr>
              <a:tr h="364913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kern="1200" dirty="0" smtClean="0">
                          <a:solidFill>
                            <a:srgbClr val="000000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Площадь земельных участков, предоставленных под жилищное строительство, га</a:t>
                      </a:r>
                      <a:endParaRPr lang="ru-RU" sz="1200" b="0" i="0" u="none" strike="noStrike" kern="1200" dirty="0">
                        <a:solidFill>
                          <a:srgbClr val="000000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kern="1200" dirty="0" smtClean="0">
                          <a:solidFill>
                            <a:srgbClr val="000000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-</a:t>
                      </a:r>
                      <a:endParaRPr lang="ru-RU" sz="1200" b="0" i="0" u="none" strike="noStrike" kern="1200" dirty="0">
                        <a:solidFill>
                          <a:srgbClr val="000000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kern="1200" dirty="0" smtClean="0">
                          <a:solidFill>
                            <a:srgbClr val="000000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-</a:t>
                      </a:r>
                      <a:endParaRPr lang="ru-RU" sz="1400" b="0" i="0" u="none" strike="noStrike" kern="1200" dirty="0">
                        <a:solidFill>
                          <a:srgbClr val="000000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kern="1200" dirty="0" smtClean="0">
                          <a:solidFill>
                            <a:srgbClr val="000000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49,5</a:t>
                      </a:r>
                      <a:endParaRPr lang="ru-RU" sz="1400" b="0" i="0" u="none" strike="noStrike" kern="1200" dirty="0">
                        <a:solidFill>
                          <a:srgbClr val="000000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kern="1200" dirty="0" smtClean="0">
                          <a:solidFill>
                            <a:srgbClr val="000000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50,6</a:t>
                      </a:r>
                      <a:endParaRPr lang="ru-RU" sz="1400" b="0" i="0" u="none" strike="noStrike" kern="1200" dirty="0">
                        <a:solidFill>
                          <a:srgbClr val="000000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kern="1200" dirty="0" smtClean="0">
                          <a:solidFill>
                            <a:srgbClr val="000000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51,0</a:t>
                      </a:r>
                      <a:endParaRPr lang="ru-RU" sz="1400" b="0" i="0" u="none" strike="noStrike" kern="1200" dirty="0">
                        <a:solidFill>
                          <a:srgbClr val="000000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</a:tr>
              <a:tr h="435356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ru-RU" sz="1200" b="0" i="0" u="none" strike="noStrike" kern="1200" dirty="0" smtClean="0">
                          <a:solidFill>
                            <a:srgbClr val="000000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Количество выполненных проектно-изыскательских работ по объектам транспортной, инженерной и социальной инфраструктуры, ед.</a:t>
                      </a:r>
                      <a:endParaRPr lang="ru-RU" sz="1200" b="0" i="0" u="none" strike="noStrike" kern="1200" dirty="0">
                        <a:solidFill>
                          <a:srgbClr val="000000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-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-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3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2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2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708759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ru-RU" sz="1200" b="0" i="0" u="none" strike="noStrike" kern="1200" dirty="0" smtClean="0">
                          <a:solidFill>
                            <a:srgbClr val="000000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Количество реализованных проектов по развитию территорий, расположенных в границах населённых пунктов, предусматривающие строительства жилья, которые включены в государственные программы субъектов РФ по развитию жилищного строительства, ед.</a:t>
                      </a:r>
                      <a:endParaRPr lang="ru-RU" sz="1200" b="0" i="0" u="none" strike="noStrike" kern="1200" dirty="0">
                        <a:solidFill>
                          <a:srgbClr val="000000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-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-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1058584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ru-RU" sz="1200" b="0" i="0" u="none" strike="noStrike" kern="1200" dirty="0" smtClean="0">
                          <a:solidFill>
                            <a:srgbClr val="000000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Доля выполненных строительно-монтажных и (или) проектно-изыскательских работ от общей сметной стоимости строительства общеобразовательной школы на 1225 учащихся с универсальным спортивным блоком в квартале 45-46 Центрального района г. Новокузнецке,</a:t>
                      </a:r>
                      <a:r>
                        <a:rPr lang="ru-RU" sz="1200" b="0" i="0" u="none" strike="noStrike" kern="1200" baseline="0" dirty="0" smtClean="0">
                          <a:solidFill>
                            <a:srgbClr val="000000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 %</a:t>
                      </a:r>
                    </a:p>
                    <a:p>
                      <a:pPr marL="0" algn="l" defTabSz="914400" rtl="0" eaLnBrk="1" fontAlgn="b" latinLnBrk="0" hangingPunct="1"/>
                      <a:endParaRPr lang="ru-RU" sz="1200" b="0" i="0" u="none" strike="noStrike" kern="1200" dirty="0">
                        <a:solidFill>
                          <a:srgbClr val="000000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50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50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sp>
        <p:nvSpPr>
          <p:cNvPr id="13" name="Скругленный прямоугольник 12"/>
          <p:cNvSpPr/>
          <p:nvPr/>
        </p:nvSpPr>
        <p:spPr>
          <a:xfrm>
            <a:off x="3697949" y="3280522"/>
            <a:ext cx="882597" cy="230632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rgbClr val="274A6C"/>
                </a:solidFill>
                <a:latin typeface="Calibri" pitchFamily="34" charset="0"/>
              </a:rPr>
              <a:t>млн руб.</a:t>
            </a:r>
            <a:endParaRPr lang="ru-RU" sz="1400" dirty="0">
              <a:latin typeface="Calibri" pitchFamily="34" charset="0"/>
            </a:endParaRPr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237676019"/>
              </p:ext>
            </p:extLst>
          </p:nvPr>
        </p:nvGraphicFramePr>
        <p:xfrm>
          <a:off x="249832" y="3717318"/>
          <a:ext cx="8644335" cy="3004185"/>
        </p:xfrm>
        <a:graphic>
          <a:graphicData uri="http://schemas.openxmlformats.org/drawingml/2006/table">
            <a:tbl>
              <a:tblPr firstRow="1" bandRow="1">
                <a:tableStyleId>{FABFCF23-3B69-468F-B69F-88F6DE6A72F2}</a:tableStyleId>
              </a:tblPr>
              <a:tblGrid>
                <a:gridCol w="4526993"/>
                <a:gridCol w="116840"/>
                <a:gridCol w="726873"/>
                <a:gridCol w="814158"/>
                <a:gridCol w="808392"/>
                <a:gridCol w="808392"/>
                <a:gridCol w="842687"/>
              </a:tblGrid>
              <a:tr h="441641">
                <a:tc rowSpan="2" gridSpan="2"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Calibri" pitchFamily="34" charset="0"/>
                        </a:rPr>
                        <a:t>Объем финансирования муниципальной программы</a:t>
                      </a:r>
                      <a:endParaRPr lang="ru-RU" sz="1200" b="1" dirty="0">
                        <a:solidFill>
                          <a:srgbClr val="31520A"/>
                        </a:solidFill>
                        <a:latin typeface="Calibri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 rowSpan="2" hMerge="1">
                  <a:txBody>
                    <a:bodyPr/>
                    <a:lstStyle/>
                    <a:p>
                      <a:pPr algn="ctr"/>
                      <a:endParaRPr lang="ru-RU" sz="1200" dirty="0">
                        <a:solidFill>
                          <a:srgbClr val="2F4E0A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</a:rPr>
                        <a:t>2020 (факт)</a:t>
                      </a:r>
                      <a:endParaRPr lang="ru-RU" sz="1200" dirty="0">
                        <a:solidFill>
                          <a:srgbClr val="2F4E0A"/>
                        </a:solidFill>
                        <a:latin typeface="Calibri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</a:rPr>
                        <a:t>2021 (оценка)</a:t>
                      </a:r>
                      <a:endParaRPr lang="ru-RU" sz="1200" dirty="0">
                        <a:solidFill>
                          <a:srgbClr val="2F4E0A"/>
                        </a:solidFill>
                        <a:latin typeface="Calibri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</a:rPr>
                        <a:t>2022г. (прогноз)</a:t>
                      </a:r>
                      <a:endParaRPr lang="ru-RU" sz="1200" dirty="0">
                        <a:solidFill>
                          <a:srgbClr val="2F4E0A"/>
                        </a:solidFill>
                        <a:latin typeface="Calibri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</a:rPr>
                        <a:t>2023г. (прогноз)</a:t>
                      </a:r>
                      <a:endParaRPr lang="ru-RU" sz="1200" dirty="0">
                        <a:solidFill>
                          <a:srgbClr val="2F4E0A"/>
                        </a:solidFill>
                        <a:latin typeface="Calibri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</a:rPr>
                        <a:t>2024г. (прогноз)</a:t>
                      </a:r>
                      <a:endParaRPr lang="ru-RU" sz="1200" dirty="0">
                        <a:solidFill>
                          <a:srgbClr val="2F4E0A"/>
                        </a:solidFill>
                        <a:latin typeface="Calibri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185857">
                <a:tc gridSpan="2" vMerge="1">
                  <a:txBody>
                    <a:bodyPr/>
                    <a:lstStyle/>
                    <a:p>
                      <a:pPr algn="ctr"/>
                      <a:endParaRPr lang="ru-RU" sz="10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 hMerge="1" vMerge="1">
                  <a:txBody>
                    <a:bodyPr/>
                    <a:lstStyle/>
                    <a:p>
                      <a:pPr algn="ctr" fontAlgn="b"/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5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6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6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9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6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264984">
                <a:tc gridSpan="7"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tx2"/>
                          </a:solidFill>
                          <a:latin typeface="Calibri" pitchFamily="34" charset="0"/>
                        </a:rPr>
                        <a:t>Целевые показатели реализации муниципальной программы</a:t>
                      </a:r>
                      <a:endParaRPr lang="ru-RU" sz="1200" b="1" dirty="0">
                        <a:solidFill>
                          <a:schemeClr val="tx2"/>
                        </a:solidFill>
                        <a:latin typeface="Calibri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95005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Доля использованных отходов от общего объема твердых коммунальных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отходов, 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образующихся на территории Новокузнецкого городского округа, %</a:t>
                      </a:r>
                    </a:p>
                  </a:txBody>
                  <a:tcPr marL="9525" marR="9525" marT="9525" marB="0" anchor="b"/>
                </a:tc>
                <a:tc gridSpan="2"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21</a:t>
                      </a: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21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22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22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23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656940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Процент устраненных нарушений от общего количества выявленных нарушений при проведении плановых проверок выполнения требований муниципальных правовых актов в области охраны окружающей среды и благоустройства, %</a:t>
                      </a:r>
                    </a:p>
                  </a:txBody>
                  <a:tcPr marL="9525" marR="9525" marT="9525" marB="0" anchor="b"/>
                </a:tc>
                <a:tc gridSpan="2"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</a:t>
                      </a: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</a:t>
                      </a:r>
                    </a:p>
                  </a:txBody>
                  <a:tcPr marL="9525" marR="9525" marT="9525" marB="0" anchor="b"/>
                </a:tc>
              </a:tr>
              <a:tr h="357889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Количество проведенных мероприятий по информированию населения, предприятий, организаций по вопросам охраны окружающей среды, шт.</a:t>
                      </a:r>
                    </a:p>
                  </a:txBody>
                  <a:tcPr marL="9525" marR="9525" marT="9525" marB="0" anchor="b"/>
                </a:tc>
                <a:tc gridSpan="2"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7</a:t>
                      </a: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7</a:t>
                      </a:r>
                    </a:p>
                  </a:txBody>
                  <a:tcPr marL="9525" marR="9525" marT="9525" marB="0" anchor="b"/>
                </a:tc>
              </a:tr>
              <a:tr h="189951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Количество проведенных экологических мероприятий, шт.</a:t>
                      </a:r>
                    </a:p>
                  </a:txBody>
                  <a:tcPr marL="9525" marR="9525" marT="9525" marB="0" anchor="b"/>
                </a:tc>
                <a:tc gridSpan="2"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15</a:t>
                      </a: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15</a:t>
                      </a: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359543" y="2043486"/>
            <a:ext cx="8633381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>
                <a:solidFill>
                  <a:schemeClr val="tx2"/>
                </a:solidFill>
                <a:latin typeface="Calibri" pitchFamily="34" charset="0"/>
                <a:ea typeface="+mj-ea"/>
                <a:cs typeface="+mj-cs"/>
              </a:rPr>
              <a:t>Задачи:</a:t>
            </a:r>
          </a:p>
          <a:p>
            <a:pPr marL="228600" indent="-228600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  <a:latin typeface="Calibri" pitchFamily="34" charset="0"/>
              </a:rPr>
              <a:t>Сохранение и восстановление природной среды, рациональное использование и воспроизводство природных ресурсов, предотвращение негативного воздействия хозяйственной и иной деятельности на окружающую среду и ликвидация ее последствий;</a:t>
            </a:r>
          </a:p>
          <a:p>
            <a:pPr marL="228600" indent="-228600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  <a:latin typeface="Calibri" pitchFamily="34" charset="0"/>
              </a:rPr>
              <a:t>Соблюдение требований муниципальных правовых актов в области охраны окружающей среды и благоустройства территории Новокузнецкого городского округа;</a:t>
            </a:r>
          </a:p>
          <a:p>
            <a:pPr marL="228600" indent="-228600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  <a:latin typeface="Calibri" pitchFamily="34" charset="0"/>
              </a:rPr>
              <a:t>Повышение уровня экологической культуры населения, экологического образования и воспитания, обеспечение населения информацией о состоянии окружающей среды.</a:t>
            </a:r>
            <a:endParaRPr lang="ru-RU" sz="1200" dirty="0" smtClean="0">
              <a:solidFill>
                <a:schemeClr val="tx2"/>
              </a:solidFill>
              <a:latin typeface="Calibri" pitchFamily="34" charset="0"/>
              <a:cs typeface="Arial" panose="020B0604020202020204" pitchFamily="34" charset="0"/>
            </a:endParaRPr>
          </a:p>
        </p:txBody>
      </p:sp>
      <p:pic>
        <p:nvPicPr>
          <p:cNvPr id="9" name="Рисунок 8" descr="эко1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205740"/>
            <a:ext cx="3931572" cy="1766183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3967701" y="1444135"/>
            <a:ext cx="445273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chemeClr val="tx2"/>
                </a:solidFill>
                <a:latin typeface="Calibri" pitchFamily="34" charset="0"/>
                <a:ea typeface="+mj-ea"/>
                <a:cs typeface="+mj-cs"/>
              </a:rPr>
              <a:t>Цель</a:t>
            </a:r>
            <a:r>
              <a:rPr lang="ru-RU" sz="2000" b="1" dirty="0" smtClean="0">
                <a:solidFill>
                  <a:schemeClr val="tx2"/>
                </a:solidFill>
                <a:latin typeface="Calibri" pitchFamily="34" charset="0"/>
                <a:ea typeface="+mj-ea"/>
                <a:cs typeface="+mj-cs"/>
              </a:rPr>
              <a:t>:</a:t>
            </a:r>
          </a:p>
          <a:p>
            <a:r>
              <a:rPr lang="ru-RU" sz="1200" dirty="0" smtClean="0">
                <a:solidFill>
                  <a:schemeClr val="tx2"/>
                </a:solidFill>
                <a:latin typeface="Calibri" pitchFamily="34" charset="0"/>
                <a:cs typeface="Arial" panose="020B0604020202020204" pitchFamily="34" charset="0"/>
              </a:rPr>
              <a:t>Улучшение состояния окружающей среды в границах Новокузнецкого городского округа</a:t>
            </a:r>
            <a:endParaRPr lang="ru-RU" sz="2000" dirty="0">
              <a:solidFill>
                <a:schemeClr val="tx2"/>
              </a:solidFill>
              <a:latin typeface="Calibri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586039" y="0"/>
            <a:ext cx="5557961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solidFill>
                  <a:schemeClr val="tx2"/>
                </a:solidFill>
                <a:latin typeface="Calibri" pitchFamily="34" charset="0"/>
                <a:ea typeface="+mj-ea"/>
                <a:cs typeface="+mj-cs"/>
              </a:rPr>
              <a:t>МП «Охрана  окружающей среды и рациональное природопользование в границах Новокузнецкого городского округа»</a:t>
            </a:r>
          </a:p>
          <a:p>
            <a:pPr algn="ctr"/>
            <a:r>
              <a:rPr lang="ru-RU" sz="1600" dirty="0" smtClean="0">
                <a:solidFill>
                  <a:schemeClr val="tx2"/>
                </a:solidFill>
                <a:latin typeface="Calibri" pitchFamily="34" charset="0"/>
                <a:ea typeface="+mj-ea"/>
                <a:cs typeface="+mj-cs"/>
              </a:rPr>
              <a:t>Срок реализации: 2015 - 2024годы</a:t>
            </a:r>
            <a:endParaRPr lang="ru-RU" sz="1600" dirty="0">
              <a:solidFill>
                <a:schemeClr val="tx2"/>
              </a:solidFill>
              <a:latin typeface="Calibri" pitchFamily="34" charset="0"/>
              <a:ea typeface="+mj-ea"/>
              <a:cs typeface="+mj-cs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3861723" y="4140330"/>
            <a:ext cx="882597" cy="230632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rgbClr val="274A6C"/>
                </a:solidFill>
                <a:latin typeface="Calibri" pitchFamily="34" charset="0"/>
              </a:rPr>
              <a:t>млн руб.</a:t>
            </a:r>
            <a:endParaRPr lang="ru-RU" sz="1400" dirty="0">
              <a:latin typeface="Calibri" pitchFamily="34" charset="0"/>
            </a:endParaRPr>
          </a:p>
        </p:txBody>
      </p:sp>
      <p:pic>
        <p:nvPicPr>
          <p:cNvPr id="12" name="Рисунок 11" descr="задача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75029" y="1526649"/>
            <a:ext cx="540380" cy="4055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520183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3085106" y="0"/>
            <a:ext cx="5869112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solidFill>
                  <a:schemeClr val="tx2"/>
                </a:solidFill>
                <a:latin typeface="Calibri" pitchFamily="34" charset="0"/>
                <a:ea typeface="+mj-ea"/>
                <a:cs typeface="+mj-cs"/>
              </a:rPr>
              <a:t>МП «Защита населения и территории от чрезвычайных ситуаций природного и техногенного характера, обеспечение пожарной безопасности, безопасности на водных объектах территории Новокузнецкого городского округа»</a:t>
            </a:r>
          </a:p>
          <a:p>
            <a:pPr algn="ctr"/>
            <a:r>
              <a:rPr lang="ru-RU" sz="1600" dirty="0" smtClean="0">
                <a:solidFill>
                  <a:schemeClr val="tx2"/>
                </a:solidFill>
                <a:latin typeface="Calibri" pitchFamily="34" charset="0"/>
                <a:ea typeface="+mj-ea"/>
                <a:cs typeface="+mj-cs"/>
              </a:rPr>
              <a:t>Срок реализации: 2015 - 2023 годы</a:t>
            </a:r>
            <a:endParaRPr lang="ru-RU" sz="1600" dirty="0">
              <a:solidFill>
                <a:schemeClr val="tx2"/>
              </a:solidFill>
              <a:latin typeface="Calibri" pitchFamily="34" charset="0"/>
              <a:ea typeface="+mj-ea"/>
              <a:cs typeface="+mj-cs"/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237676019"/>
              </p:ext>
            </p:extLst>
          </p:nvPr>
        </p:nvGraphicFramePr>
        <p:xfrm>
          <a:off x="119272" y="4015412"/>
          <a:ext cx="8785241" cy="2698628"/>
        </p:xfrm>
        <a:graphic>
          <a:graphicData uri="http://schemas.openxmlformats.org/drawingml/2006/table">
            <a:tbl>
              <a:tblPr firstRow="1" bandRow="1">
                <a:tableStyleId>{FABFCF23-3B69-468F-B69F-88F6DE6A72F2}</a:tableStyleId>
              </a:tblPr>
              <a:tblGrid>
                <a:gridCol w="5097181"/>
                <a:gridCol w="132513"/>
                <a:gridCol w="818424"/>
                <a:gridCol w="916703"/>
                <a:gridCol w="910210"/>
                <a:gridCol w="910210"/>
              </a:tblGrid>
              <a:tr h="443229">
                <a:tc rowSpan="2" gridSpan="2"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Calibri" pitchFamily="34" charset="0"/>
                        </a:rPr>
                        <a:t>Объем финансирования муниципальной программы</a:t>
                      </a:r>
                      <a:endParaRPr lang="ru-RU" sz="1200" b="1" dirty="0">
                        <a:solidFill>
                          <a:srgbClr val="31520A"/>
                        </a:solidFill>
                        <a:latin typeface="Calibri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 rowSpan="2" hMerge="1">
                  <a:txBody>
                    <a:bodyPr/>
                    <a:lstStyle/>
                    <a:p>
                      <a:pPr algn="ctr"/>
                      <a:endParaRPr lang="ru-RU" sz="1200" dirty="0">
                        <a:solidFill>
                          <a:srgbClr val="2F4E0A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</a:rPr>
                        <a:t>2021 (факт)</a:t>
                      </a:r>
                      <a:endParaRPr lang="ru-RU" sz="1200" dirty="0">
                        <a:solidFill>
                          <a:srgbClr val="2F4E0A"/>
                        </a:solidFill>
                        <a:latin typeface="Calibri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</a:rPr>
                        <a:t>2022 (оценка)</a:t>
                      </a:r>
                      <a:endParaRPr lang="ru-RU" sz="1200" dirty="0">
                        <a:solidFill>
                          <a:srgbClr val="2F4E0A"/>
                        </a:solidFill>
                        <a:latin typeface="Calibri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</a:rPr>
                        <a:t>2023г. (прогноз)</a:t>
                      </a:r>
                      <a:endParaRPr lang="ru-RU" sz="1200" dirty="0">
                        <a:solidFill>
                          <a:srgbClr val="2F4E0A"/>
                        </a:solidFill>
                        <a:latin typeface="Calibri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</a:rPr>
                        <a:t>2024г. (прогноз)</a:t>
                      </a:r>
                      <a:endParaRPr lang="ru-RU" sz="1200" dirty="0">
                        <a:solidFill>
                          <a:srgbClr val="2F4E0A"/>
                        </a:solidFill>
                        <a:latin typeface="Calibri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171751">
                <a:tc gridSpan="2" vMerge="1">
                  <a:txBody>
                    <a:bodyPr/>
                    <a:lstStyle/>
                    <a:p>
                      <a:pPr algn="ctr"/>
                      <a:endParaRPr lang="ru-RU" sz="10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 hMerge="1" vMerge="1">
                  <a:txBody>
                    <a:bodyPr/>
                    <a:lstStyle/>
                    <a:p>
                      <a:pPr algn="ctr" fontAlgn="b"/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219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231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258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151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265938">
                <a:tc gridSpan="6"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tx2"/>
                          </a:solidFill>
                          <a:latin typeface="Calibri" pitchFamily="34" charset="0"/>
                        </a:rPr>
                        <a:t>Целевые показатели реализации муниципальной программы</a:t>
                      </a:r>
                      <a:endParaRPr lang="ru-RU" sz="1200" b="1" dirty="0">
                        <a:solidFill>
                          <a:schemeClr val="tx2"/>
                        </a:solidFill>
                        <a:latin typeface="Calibri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22915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Доля аварийно-спасательных работ и других неотложных работ по отношению к общему количеству работ, %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90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Не менее 90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Не менее 90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Не менее 90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452975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Количество людей, которым оказана помощь при чрезвычайных ситуациях, авариях, происшествиях и других жизненных ситуациях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2 881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1 435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1 435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1 435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900723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ru-RU" sz="1200" b="0" i="0" u="none" strike="noStrike" kern="1200" dirty="0" smtClean="0">
                          <a:solidFill>
                            <a:srgbClr val="000000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Доля выполненных инженерно-технических мероприятий, в соответствии с ежегодными планами, обеспечивающих защиту объектов и территорий от затопления, подтопления и других негативных воздействий вод, %</a:t>
                      </a:r>
                      <a:endParaRPr lang="ru-RU" sz="1200" b="0" i="0" u="none" strike="noStrike" kern="1200" dirty="0">
                        <a:solidFill>
                          <a:srgbClr val="000000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3372164" y="1831876"/>
            <a:ext cx="550365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chemeClr val="tx2"/>
                </a:solidFill>
                <a:latin typeface="Calibri" pitchFamily="34" charset="0"/>
                <a:ea typeface="+mj-ea"/>
                <a:cs typeface="+mj-cs"/>
              </a:rPr>
              <a:t>Цель</a:t>
            </a:r>
            <a:r>
              <a:rPr lang="ru-RU" sz="2000" b="1" dirty="0" smtClean="0">
                <a:solidFill>
                  <a:schemeClr val="tx2"/>
                </a:solidFill>
                <a:latin typeface="Calibri" pitchFamily="34" charset="0"/>
                <a:ea typeface="+mj-ea"/>
                <a:cs typeface="+mj-cs"/>
              </a:rPr>
              <a:t>:</a:t>
            </a:r>
          </a:p>
          <a:p>
            <a:r>
              <a:rPr lang="ru-RU" sz="1200" dirty="0" smtClean="0">
                <a:solidFill>
                  <a:schemeClr val="tx2"/>
                </a:solidFill>
                <a:latin typeface="Calibri" pitchFamily="34" charset="0"/>
                <a:cs typeface="Arial" panose="020B0604020202020204" pitchFamily="34" charset="0"/>
              </a:rPr>
              <a:t>Повышение уровня защищенности населения и территории города от чрезвычайных ситуаций природного и техногенного характера, обеспечение пожарной безопасности и безопасности людей на водных объектах</a:t>
            </a:r>
            <a:endParaRPr lang="ru-RU" sz="2000" dirty="0">
              <a:solidFill>
                <a:schemeClr val="tx2"/>
              </a:solidFill>
              <a:latin typeface="Calibri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03245" y="2512687"/>
            <a:ext cx="8737509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>
                <a:solidFill>
                  <a:schemeClr val="tx2"/>
                </a:solidFill>
                <a:latin typeface="Calibri" pitchFamily="34" charset="0"/>
                <a:ea typeface="+mj-ea"/>
                <a:cs typeface="+mj-cs"/>
              </a:rPr>
              <a:t>Задачи:</a:t>
            </a:r>
          </a:p>
          <a:p>
            <a:pPr marL="228600" indent="-228600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  <a:latin typeface="Calibri" pitchFamily="34" charset="0"/>
              </a:rPr>
              <a:t>Повышение эффективности системы гражданской обороны, защиты населения и территорий от чрезвычайных ситуаций, пожаров и происшествий на водных объектах в рамках полномочий органов местного самоуправления, обеспечение и поддержание высокой готовности сил и средств аварийно-спасательного формирования ;</a:t>
            </a:r>
          </a:p>
          <a:p>
            <a:pPr marL="228600" indent="-228600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  <a:latin typeface="Calibri" pitchFamily="34" charset="0"/>
              </a:rPr>
              <a:t>Обеспечение эффективного предупреждения и ликвидации чрезвычайных ситуаций природного и техногенного характера, происшествий на водных объектах в рамках полномочий органов местного самоуправления;</a:t>
            </a:r>
          </a:p>
          <a:p>
            <a:pPr marL="228600" indent="-228600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  <a:latin typeface="Calibri" pitchFamily="34" charset="0"/>
              </a:rPr>
              <a:t>Повышение эффективности использования бюджетных средств.</a:t>
            </a:r>
            <a:endParaRPr lang="ru-RU" sz="1200" dirty="0" smtClean="0">
              <a:solidFill>
                <a:schemeClr val="tx2"/>
              </a:solidFill>
              <a:latin typeface="Calibri" pitchFamily="34" charset="0"/>
              <a:cs typeface="Arial" panose="020B0604020202020204" pitchFamily="34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1030" t="6702" r="6889" b="10865"/>
          <a:stretch/>
        </p:blipFill>
        <p:spPr>
          <a:xfrm>
            <a:off x="0" y="0"/>
            <a:ext cx="2619375" cy="2364308"/>
          </a:xfrm>
          <a:prstGeom prst="rect">
            <a:avLst/>
          </a:prstGeom>
        </p:spPr>
      </p:pic>
      <p:sp>
        <p:nvSpPr>
          <p:cNvPr id="9" name="Скругленный прямоугольник 8"/>
          <p:cNvSpPr/>
          <p:nvPr/>
        </p:nvSpPr>
        <p:spPr>
          <a:xfrm>
            <a:off x="2274074" y="4452731"/>
            <a:ext cx="930302" cy="198783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rgbClr val="274A6C"/>
                </a:solidFill>
                <a:latin typeface="Calibri" pitchFamily="34" charset="0"/>
              </a:rPr>
              <a:t>млн руб.</a:t>
            </a:r>
            <a:endParaRPr lang="ru-RU" sz="1400" dirty="0">
              <a:latin typeface="Calibri" pitchFamily="34" charset="0"/>
            </a:endParaRPr>
          </a:p>
        </p:txBody>
      </p:sp>
      <p:pic>
        <p:nvPicPr>
          <p:cNvPr id="11" name="Рисунок 10" descr="задача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62779" y="1916262"/>
            <a:ext cx="540380" cy="4055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520183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3" name="TextBox 12"/>
          <p:cNvSpPr txBox="1"/>
          <p:nvPr/>
        </p:nvSpPr>
        <p:spPr>
          <a:xfrm>
            <a:off x="4150581" y="1967371"/>
            <a:ext cx="458790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tx2"/>
                </a:solidFill>
                <a:latin typeface="Calibri" pitchFamily="34" charset="0"/>
                <a:ea typeface="+mj-ea"/>
                <a:cs typeface="+mj-cs"/>
              </a:rPr>
              <a:t>Цель</a:t>
            </a:r>
            <a:r>
              <a:rPr lang="ru-RU" sz="2400" b="1" dirty="0" smtClean="0">
                <a:solidFill>
                  <a:schemeClr val="tx2"/>
                </a:solidFill>
                <a:latin typeface="Calibri" pitchFamily="34" charset="0"/>
                <a:ea typeface="+mj-ea"/>
                <a:cs typeface="+mj-cs"/>
              </a:rPr>
              <a:t>:</a:t>
            </a:r>
          </a:p>
          <a:p>
            <a:r>
              <a:rPr lang="ru-RU" sz="1200" dirty="0" smtClean="0">
                <a:solidFill>
                  <a:schemeClr val="tx2"/>
                </a:solidFill>
                <a:latin typeface="Calibri" pitchFamily="34" charset="0"/>
                <a:cs typeface="Arial" panose="020B0604020202020204" pitchFamily="34" charset="0"/>
              </a:rPr>
              <a:t> Повышение уровня безопасности, комфортности и эстетической привлекательности среды проживания населения на территории Новокузнецкого городского округа</a:t>
            </a:r>
            <a:endParaRPr lang="ru-RU" sz="1200" dirty="0">
              <a:solidFill>
                <a:schemeClr val="tx2"/>
              </a:solidFill>
              <a:latin typeface="Calibri" pitchFamily="34" charset="0"/>
              <a:cs typeface="Arial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71358" y="3266404"/>
            <a:ext cx="8453373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i="1" dirty="0" smtClean="0">
                <a:solidFill>
                  <a:schemeClr val="tx2"/>
                </a:solidFill>
                <a:latin typeface="Calibri" pitchFamily="34" charset="0"/>
                <a:ea typeface="+mj-ea"/>
                <a:cs typeface="+mj-cs"/>
              </a:rPr>
              <a:t>Задачи:</a:t>
            </a:r>
          </a:p>
          <a:p>
            <a:pPr fontAlgn="t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  <a:latin typeface="Calibri" pitchFamily="34" charset="0"/>
              </a:rPr>
              <a:t> </a:t>
            </a:r>
            <a:r>
              <a:rPr lang="ru-RU" sz="1200" dirty="0" smtClean="0">
                <a:solidFill>
                  <a:schemeClr val="tx2"/>
                </a:solidFill>
                <a:latin typeface="Calibri" pitchFamily="34" charset="0"/>
                <a:cs typeface="Arial" panose="020B0604020202020204" pitchFamily="34" charset="0"/>
              </a:rPr>
              <a:t>повышение уровня благоустройства территории Новокузнецкого городского округа;</a:t>
            </a:r>
          </a:p>
          <a:p>
            <a:pPr fontAlgn="t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  <a:latin typeface="Calibri" pitchFamily="34" charset="0"/>
                <a:cs typeface="Arial" panose="020B0604020202020204" pitchFamily="34" charset="0"/>
              </a:rPr>
              <a:t> эффективное управление реализацией программы и обеспечение контроля за соблюдением требований действующего законодательства РФ в области управления дорожно-коммунальным хозяйством, повышение эффективности использования бюджетных средств;</a:t>
            </a:r>
          </a:p>
          <a:p>
            <a:pPr fontAlgn="t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  <a:latin typeface="Calibri" pitchFamily="34" charset="0"/>
                <a:cs typeface="Arial" panose="020B0604020202020204" pitchFamily="34" charset="0"/>
              </a:rPr>
              <a:t> улучшение санитарно-экологической обстановки на общественных территориях Новокузнецкого городского округа;</a:t>
            </a:r>
          </a:p>
          <a:p>
            <a:pPr fontAlgn="t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  <a:latin typeface="Calibri" pitchFamily="34" charset="0"/>
                <a:cs typeface="Arial" panose="020B0604020202020204" pitchFamily="34" charset="0"/>
              </a:rPr>
              <a:t>эффективное функционирование системы обеспечения безопасности дорожного движения;</a:t>
            </a:r>
          </a:p>
          <a:p>
            <a:pPr fontAlgn="t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  <a:latin typeface="Calibri" pitchFamily="34" charset="0"/>
                <a:cs typeface="Arial" panose="020B0604020202020204" pitchFamily="34" charset="0"/>
              </a:rPr>
              <a:t> улучшение качества работ по благоустройству городских территорий, организации содержания и  ремонту городского хозяйства Новокузнецкого городского округа.</a:t>
            </a:r>
          </a:p>
        </p:txBody>
      </p:sp>
      <p:pic>
        <p:nvPicPr>
          <p:cNvPr id="9" name="Рисунок 8" descr="благоустр3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3348469" cy="2536466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2798859" y="204096"/>
            <a:ext cx="634514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solidFill>
                  <a:schemeClr val="tx2"/>
                </a:solidFill>
                <a:latin typeface="Calibri" pitchFamily="34" charset="0"/>
                <a:ea typeface="+mj-ea"/>
                <a:cs typeface="+mj-cs"/>
              </a:rPr>
              <a:t>МП «Комплексное благоустройство Новокузнецкого городского округа»</a:t>
            </a:r>
            <a:endParaRPr lang="ru-RU" sz="2000" dirty="0">
              <a:solidFill>
                <a:schemeClr val="tx2"/>
              </a:solidFill>
              <a:latin typeface="Calibri" pitchFamily="34" charset="0"/>
              <a:ea typeface="+mj-ea"/>
              <a:cs typeface="+mj-cs"/>
            </a:endParaRPr>
          </a:p>
          <a:p>
            <a:pPr algn="ctr"/>
            <a:r>
              <a:rPr lang="ru-RU" sz="1600" dirty="0" smtClean="0">
                <a:solidFill>
                  <a:schemeClr val="tx2"/>
                </a:solidFill>
                <a:latin typeface="Calibri" pitchFamily="34" charset="0"/>
                <a:ea typeface="+mj-ea"/>
                <a:cs typeface="+mj-cs"/>
              </a:rPr>
              <a:t>Срок реализации: 2015 - 2024 годы</a:t>
            </a:r>
          </a:p>
        </p:txBody>
      </p:sp>
      <p:pic>
        <p:nvPicPr>
          <p:cNvPr id="8" name="Рисунок 7" descr="задача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49958" y="2067336"/>
            <a:ext cx="540380" cy="4055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073947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84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2830664" y="196145"/>
            <a:ext cx="619406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solidFill>
                  <a:schemeClr val="tx2"/>
                </a:solidFill>
                <a:latin typeface="Calibri" pitchFamily="34" charset="0"/>
                <a:ea typeface="+mj-ea"/>
                <a:cs typeface="+mj-cs"/>
              </a:rPr>
              <a:t>МП «</a:t>
            </a:r>
            <a:r>
              <a:rPr lang="ru-RU" sz="2000" dirty="0" smtClean="0">
                <a:solidFill>
                  <a:schemeClr val="tx2"/>
                </a:solidFill>
                <a:latin typeface="Calibri" pitchFamily="34" charset="0"/>
              </a:rPr>
              <a:t>Комплексное благоустройство Новокузнецкого городского округа</a:t>
            </a:r>
            <a:r>
              <a:rPr lang="ru-RU" sz="2000" dirty="0" smtClean="0">
                <a:solidFill>
                  <a:schemeClr val="tx2"/>
                </a:solidFill>
                <a:latin typeface="Calibri" pitchFamily="34" charset="0"/>
                <a:ea typeface="+mj-ea"/>
                <a:cs typeface="+mj-cs"/>
              </a:rPr>
              <a:t>»</a:t>
            </a:r>
            <a:endParaRPr lang="ru-RU" sz="2000" dirty="0">
              <a:solidFill>
                <a:schemeClr val="tx2"/>
              </a:solidFill>
              <a:latin typeface="Calibri" pitchFamily="34" charset="0"/>
              <a:ea typeface="+mj-ea"/>
              <a:cs typeface="+mj-cs"/>
            </a:endParaRPr>
          </a:p>
        </p:txBody>
      </p:sp>
      <p:pic>
        <p:nvPicPr>
          <p:cNvPr id="6" name="Рисунок 5" descr="благоустр3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2771775" cy="2099620"/>
          </a:xfrm>
          <a:prstGeom prst="rect">
            <a:avLst/>
          </a:prstGeom>
        </p:spPr>
      </p:pic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615659244"/>
              </p:ext>
            </p:extLst>
          </p:nvPr>
        </p:nvGraphicFramePr>
        <p:xfrm>
          <a:off x="158804" y="2172304"/>
          <a:ext cx="8756595" cy="4533296"/>
        </p:xfrm>
        <a:graphic>
          <a:graphicData uri="http://schemas.openxmlformats.org/drawingml/2006/table">
            <a:tbl>
              <a:tblPr firstRow="1" bandRow="1">
                <a:tableStyleId>{FABFCF23-3B69-468F-B69F-88F6DE6A72F2}</a:tableStyleId>
              </a:tblPr>
              <a:tblGrid>
                <a:gridCol w="5141555"/>
                <a:gridCol w="903760"/>
                <a:gridCol w="903760"/>
                <a:gridCol w="903760"/>
                <a:gridCol w="903760"/>
              </a:tblGrid>
              <a:tr h="527199">
                <a:tc rowSpan="2"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</a:rPr>
                        <a:t>Объем финансирования муниципальной программы</a:t>
                      </a:r>
                      <a:endParaRPr lang="ru-RU" sz="1200" dirty="0">
                        <a:solidFill>
                          <a:srgbClr val="31520A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</a:rPr>
                        <a:t>2021 (факт)</a:t>
                      </a:r>
                      <a:endParaRPr lang="ru-RU" sz="1200" dirty="0">
                        <a:solidFill>
                          <a:srgbClr val="2F4E0A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</a:rPr>
                        <a:t>2022</a:t>
                      </a:r>
                    </a:p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</a:rPr>
                        <a:t>(оценка)</a:t>
                      </a:r>
                      <a:endParaRPr lang="ru-RU" sz="1200" dirty="0">
                        <a:solidFill>
                          <a:srgbClr val="2F4E0A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</a:rPr>
                        <a:t>2023г. (прогноз)</a:t>
                      </a:r>
                      <a:endParaRPr lang="ru-RU" sz="1200" dirty="0">
                        <a:solidFill>
                          <a:srgbClr val="2F4E0A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</a:rPr>
                        <a:t>2024г. (прогноз)</a:t>
                      </a:r>
                      <a:endParaRPr lang="ru-RU" sz="1200" dirty="0">
                        <a:solidFill>
                          <a:srgbClr val="2F4E0A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289722">
                <a:tc vMerge="1">
                  <a:txBody>
                    <a:bodyPr/>
                    <a:lstStyle/>
                    <a:p>
                      <a:pPr algn="ctr"/>
                      <a:endParaRPr lang="ru-RU" sz="10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2343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2 883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3 430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3 433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356037">
                <a:tc gridSpan="5"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tx2"/>
                          </a:solidFill>
                          <a:latin typeface="Calibri" pitchFamily="34" charset="0"/>
                        </a:rPr>
                        <a:t>Целевые показатели реализации муниципальной программы</a:t>
                      </a:r>
                      <a:endParaRPr lang="ru-RU" sz="1400" b="1" dirty="0">
                        <a:solidFill>
                          <a:schemeClr val="tx2"/>
                        </a:solidFill>
                        <a:latin typeface="Calibri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49452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kern="1200" dirty="0">
                          <a:solidFill>
                            <a:srgbClr val="000000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Общая протяженность автомобильных дорог общего пользования местного значения, находящихся на обслуживании </a:t>
                      </a:r>
                      <a:r>
                        <a:rPr lang="ru-RU" sz="1200" b="0" i="0" u="none" strike="noStrike" kern="1200" dirty="0" smtClean="0">
                          <a:solidFill>
                            <a:srgbClr val="000000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200" b="0" i="0" u="none" strike="noStrike" kern="1200" dirty="0">
                          <a:solidFill>
                            <a:srgbClr val="000000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(км)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kern="1200" dirty="0">
                          <a:solidFill>
                            <a:srgbClr val="000000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508,8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kern="1200" dirty="0">
                          <a:solidFill>
                            <a:srgbClr val="000000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508,8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kern="1200" dirty="0">
                          <a:solidFill>
                            <a:srgbClr val="000000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508,8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kern="1200" dirty="0">
                          <a:solidFill>
                            <a:srgbClr val="000000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508,8</a:t>
                      </a:r>
                    </a:p>
                  </a:txBody>
                  <a:tcPr marL="9525" marR="9525" marT="9525" marB="0" anchor="b"/>
                </a:tc>
              </a:tr>
              <a:tr h="482535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kern="1200" dirty="0">
                          <a:solidFill>
                            <a:srgbClr val="000000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Площадь высадки цветников (м2)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kern="1200" dirty="0">
                          <a:solidFill>
                            <a:srgbClr val="000000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20 </a:t>
                      </a:r>
                      <a:r>
                        <a:rPr lang="ru-RU" sz="1400" b="0" i="0" u="none" strike="noStrike" kern="1200" dirty="0" smtClean="0">
                          <a:solidFill>
                            <a:srgbClr val="000000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338</a:t>
                      </a:r>
                      <a:endParaRPr lang="ru-RU" sz="1400" b="0" i="0" u="none" strike="noStrike" kern="1200" dirty="0">
                        <a:solidFill>
                          <a:srgbClr val="000000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kern="1200" dirty="0" smtClean="0">
                          <a:solidFill>
                            <a:srgbClr val="000000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20 338</a:t>
                      </a:r>
                      <a:endParaRPr lang="ru-RU" sz="1400" b="0" i="0" u="none" strike="noStrike" kern="1200" dirty="0">
                        <a:solidFill>
                          <a:srgbClr val="000000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kern="1200" dirty="0" smtClean="0">
                          <a:solidFill>
                            <a:srgbClr val="000000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20 338</a:t>
                      </a:r>
                      <a:endParaRPr lang="ru-RU" sz="1400" b="0" i="0" u="none" strike="noStrike" kern="1200" dirty="0">
                        <a:solidFill>
                          <a:srgbClr val="000000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kern="1200" dirty="0" smtClean="0">
                          <a:solidFill>
                            <a:srgbClr val="000000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20 338</a:t>
                      </a:r>
                      <a:endParaRPr lang="ru-RU" sz="1400" b="0" i="0" u="none" strike="noStrike" kern="1200" dirty="0">
                        <a:solidFill>
                          <a:srgbClr val="000000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</a:tr>
              <a:tr h="575683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kern="1200" dirty="0">
                          <a:solidFill>
                            <a:srgbClr val="000000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Доля протяженности освещенных улиц, проездов города в общей протяженности улиц города Новокузнецка (%)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86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86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86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86</a:t>
                      </a:r>
                    </a:p>
                  </a:txBody>
                  <a:tcPr marL="9525" marR="9525" marT="9525" marB="0" anchor="b"/>
                </a:tc>
              </a:tr>
              <a:tr h="799100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kern="1200" dirty="0" smtClean="0">
                          <a:solidFill>
                            <a:srgbClr val="000000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Доля отремонтированных дорог общего пользования местного значения в общей площади автомобильных дорог общего пользования местного значения города Новокузнецка, требующих капитального ремонта, %</a:t>
                      </a:r>
                      <a:endParaRPr lang="ru-RU" sz="1200" b="0" i="0" u="none" strike="noStrike" kern="1200" dirty="0">
                        <a:solidFill>
                          <a:srgbClr val="000000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98,5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98,5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98,5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98,5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584547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kern="1200" dirty="0" smtClean="0">
                          <a:solidFill>
                            <a:srgbClr val="000000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Доля бесперебойно работающих светофорных объектов от общего количества светофорных объектов, в отношении которых проведено текущее </a:t>
                      </a:r>
                      <a:r>
                        <a:rPr lang="ru-RU" sz="1200" b="0" i="0" u="none" strike="noStrike" kern="1200" dirty="0" err="1" smtClean="0">
                          <a:solidFill>
                            <a:srgbClr val="000000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обслуживание,%</a:t>
                      </a:r>
                      <a:endParaRPr lang="ru-RU" sz="1200" b="0" i="0" u="none" strike="noStrike" kern="1200" dirty="0">
                        <a:solidFill>
                          <a:srgbClr val="000000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469021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kern="1200" dirty="0" smtClean="0">
                          <a:solidFill>
                            <a:srgbClr val="000000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Доля дорожной сети местного значения Новокузнецкого городского округа, находящейся в нормативном состоянии(%)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77,8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80,4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82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82,2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sp>
        <p:nvSpPr>
          <p:cNvPr id="8" name="Скругленный прямоугольник 7"/>
          <p:cNvSpPr/>
          <p:nvPr/>
        </p:nvSpPr>
        <p:spPr>
          <a:xfrm>
            <a:off x="2313643" y="2672334"/>
            <a:ext cx="882597" cy="230632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rgbClr val="274A6C"/>
                </a:solidFill>
                <a:latin typeface="Calibri" pitchFamily="34" charset="0"/>
              </a:rPr>
              <a:t>млн руб.</a:t>
            </a:r>
            <a:endParaRPr lang="ru-RU" sz="1400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73947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840" y="3912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3108959" y="116632"/>
            <a:ext cx="589191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solidFill>
                  <a:schemeClr val="tx2"/>
                </a:solidFill>
                <a:latin typeface="Calibri" pitchFamily="34" charset="0"/>
                <a:ea typeface="+mj-ea"/>
                <a:cs typeface="+mj-cs"/>
              </a:rPr>
              <a:t>МП «Развитие жилищно-коммунального хозяйства города Новокузнецка»</a:t>
            </a:r>
          </a:p>
          <a:p>
            <a:pPr algn="ctr"/>
            <a:r>
              <a:rPr lang="ru-RU" sz="1600" dirty="0" smtClean="0">
                <a:solidFill>
                  <a:schemeClr val="tx2"/>
                </a:solidFill>
                <a:latin typeface="Calibri" pitchFamily="34" charset="0"/>
                <a:ea typeface="+mj-ea"/>
                <a:cs typeface="+mj-cs"/>
              </a:rPr>
              <a:t>Срок реализации: 2015 - 2024 годы</a:t>
            </a:r>
            <a:endParaRPr lang="ru-RU" sz="1600" dirty="0">
              <a:solidFill>
                <a:schemeClr val="tx2"/>
              </a:solidFill>
              <a:latin typeface="Calibri" pitchFamily="34" charset="0"/>
              <a:ea typeface="+mj-ea"/>
              <a:cs typeface="+mj-cs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562184" y="1124744"/>
            <a:ext cx="536134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chemeClr val="tx2"/>
                </a:solidFill>
                <a:latin typeface="Calibri" pitchFamily="34" charset="0"/>
                <a:ea typeface="+mj-ea"/>
                <a:cs typeface="+mj-cs"/>
              </a:rPr>
              <a:t>Цель</a:t>
            </a:r>
            <a:r>
              <a:rPr lang="ru-RU" sz="2000" b="1" dirty="0" smtClean="0">
                <a:solidFill>
                  <a:schemeClr val="tx2"/>
                </a:solidFill>
                <a:latin typeface="Calibri" pitchFamily="34" charset="0"/>
                <a:ea typeface="+mj-ea"/>
                <a:cs typeface="+mj-cs"/>
              </a:rPr>
              <a:t>:</a:t>
            </a:r>
          </a:p>
          <a:p>
            <a:r>
              <a:rPr lang="ru-RU" sz="1200" dirty="0" smtClean="0">
                <a:solidFill>
                  <a:schemeClr val="tx2"/>
                </a:solidFill>
                <a:latin typeface="Calibri" pitchFamily="34" charset="0"/>
                <a:cs typeface="Arial" panose="020B0604020202020204" pitchFamily="34" charset="0"/>
              </a:rPr>
              <a:t>Создание условий для поддержания жилищно-коммунального хозяйства города в надлежащем состоянии и обеспечения населения доступными и качественными жилищно-коммунальными услугами</a:t>
            </a:r>
            <a:endParaRPr lang="ru-RU" sz="2000" dirty="0">
              <a:solidFill>
                <a:schemeClr val="tx2"/>
              </a:solidFill>
              <a:latin typeface="Calibri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41906" y="2226365"/>
            <a:ext cx="8595360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>
                <a:solidFill>
                  <a:schemeClr val="tx2"/>
                </a:solidFill>
                <a:latin typeface="Calibri" pitchFamily="34" charset="0"/>
                <a:ea typeface="+mj-ea"/>
                <a:cs typeface="+mj-cs"/>
              </a:rPr>
              <a:t>Задачи:</a:t>
            </a:r>
          </a:p>
          <a:p>
            <a:pPr marL="228600" indent="-228600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  <a:latin typeface="Calibri" pitchFamily="34" charset="0"/>
              </a:rPr>
              <a:t>Обеспечение стабильной работы объектов коммунальной инфраструктуры и их бесперебойного функционирования; </a:t>
            </a:r>
          </a:p>
          <a:p>
            <a:pPr marL="228600" indent="-228600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  <a:latin typeface="Calibri" pitchFamily="34" charset="0"/>
              </a:rPr>
              <a:t>Поддержание состояния жилищного фонда города в соответствии со стандартами качества, обеспечивающими комфортные условия проживания;</a:t>
            </a:r>
          </a:p>
          <a:p>
            <a:pPr marL="228600" indent="-228600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  <a:latin typeface="Calibri" pitchFamily="34" charset="0"/>
              </a:rPr>
              <a:t> Исполнение стандартов социальных мер поддержки населения;</a:t>
            </a:r>
          </a:p>
          <a:p>
            <a:pPr marL="228600" indent="-228600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  <a:latin typeface="Calibri" pitchFamily="34" charset="0"/>
                <a:cs typeface="Arial" panose="020B0604020202020204" pitchFamily="34" charset="0"/>
              </a:rPr>
              <a:t>Эффективное управление реализацией программы;</a:t>
            </a:r>
          </a:p>
          <a:p>
            <a:pPr marL="228600" indent="-228600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  <a:latin typeface="Calibri" pitchFamily="34" charset="0"/>
                <a:cs typeface="Arial" panose="020B0604020202020204" pitchFamily="34" charset="0"/>
              </a:rPr>
              <a:t>Повышение эффективности использования бюджетных средств.</a:t>
            </a:r>
          </a:p>
        </p:txBody>
      </p:sp>
      <p:pic>
        <p:nvPicPr>
          <p:cNvPr id="8" name="Рисунок 7" descr="жкх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" y="0"/>
            <a:ext cx="2902226" cy="2140819"/>
          </a:xfrm>
          <a:prstGeom prst="rect">
            <a:avLst/>
          </a:prstGeom>
        </p:spPr>
      </p:pic>
      <p:sp>
        <p:nvSpPr>
          <p:cNvPr id="9" name="Скругленный прямоугольник 8"/>
          <p:cNvSpPr/>
          <p:nvPr/>
        </p:nvSpPr>
        <p:spPr>
          <a:xfrm>
            <a:off x="2289975" y="4460637"/>
            <a:ext cx="882597" cy="230632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rgbClr val="274A6C"/>
                </a:solidFill>
                <a:latin typeface="Calibri" pitchFamily="34" charset="0"/>
              </a:rPr>
              <a:t>млн руб.</a:t>
            </a:r>
            <a:endParaRPr lang="ru-RU" sz="1400" dirty="0">
              <a:latin typeface="Calibri" pitchFamily="34" charset="0"/>
            </a:endParaRPr>
          </a:p>
        </p:txBody>
      </p:sp>
      <p:pic>
        <p:nvPicPr>
          <p:cNvPr id="11" name="Рисунок 10" descr="задача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37709" y="1280158"/>
            <a:ext cx="540380" cy="405517"/>
          </a:xfrm>
          <a:prstGeom prst="rect">
            <a:avLst/>
          </a:prstGeom>
        </p:spPr>
      </p:pic>
      <p:graphicFrame>
        <p:nvGraphicFramePr>
          <p:cNvPr id="12" name="Таблица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122894585"/>
              </p:ext>
            </p:extLst>
          </p:nvPr>
        </p:nvGraphicFramePr>
        <p:xfrm>
          <a:off x="249832" y="3904831"/>
          <a:ext cx="8654681" cy="2800769"/>
        </p:xfrm>
        <a:graphic>
          <a:graphicData uri="http://schemas.openxmlformats.org/drawingml/2006/table">
            <a:tbl>
              <a:tblPr firstRow="1" bandRow="1">
                <a:tableStyleId>{FABFCF23-3B69-468F-B69F-88F6DE6A72F2}</a:tableStyleId>
              </a:tblPr>
              <a:tblGrid>
                <a:gridCol w="5021975"/>
                <a:gridCol w="129615"/>
                <a:gridCol w="806349"/>
                <a:gridCol w="903178"/>
                <a:gridCol w="896782"/>
                <a:gridCol w="896782"/>
              </a:tblGrid>
              <a:tr h="623111">
                <a:tc rowSpan="2" gridSpan="2"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Calibri" pitchFamily="34" charset="0"/>
                        </a:rPr>
                        <a:t>Объем финансирования муниципальной программы</a:t>
                      </a:r>
                      <a:endParaRPr lang="ru-RU" sz="1200" b="1" dirty="0">
                        <a:solidFill>
                          <a:srgbClr val="31520A"/>
                        </a:solidFill>
                        <a:latin typeface="Calibri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 rowSpan="2" hMerge="1">
                  <a:txBody>
                    <a:bodyPr/>
                    <a:lstStyle/>
                    <a:p>
                      <a:pPr algn="ctr"/>
                      <a:endParaRPr lang="ru-RU" sz="1200" dirty="0">
                        <a:solidFill>
                          <a:srgbClr val="2F4E0A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</a:rPr>
                        <a:t>2021 (факт)</a:t>
                      </a:r>
                      <a:endParaRPr lang="ru-RU" sz="1200" dirty="0">
                        <a:solidFill>
                          <a:srgbClr val="2F4E0A"/>
                        </a:solidFill>
                        <a:latin typeface="Calibri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</a:rPr>
                        <a:t>2022</a:t>
                      </a:r>
                    </a:p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</a:rPr>
                        <a:t>(оценка)</a:t>
                      </a:r>
                      <a:endParaRPr lang="ru-RU" sz="1200" dirty="0">
                        <a:solidFill>
                          <a:srgbClr val="2F4E0A"/>
                        </a:solidFill>
                        <a:latin typeface="Calibri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</a:rPr>
                        <a:t>2023г. (прогноз)</a:t>
                      </a:r>
                      <a:endParaRPr lang="ru-RU" sz="1200" dirty="0">
                        <a:solidFill>
                          <a:srgbClr val="2F4E0A"/>
                        </a:solidFill>
                        <a:latin typeface="Calibri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</a:rPr>
                        <a:t>2024г. (прогноз)</a:t>
                      </a:r>
                      <a:endParaRPr lang="ru-RU" sz="1200" dirty="0">
                        <a:solidFill>
                          <a:srgbClr val="2F4E0A"/>
                        </a:solidFill>
                        <a:latin typeface="Calibri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279962">
                <a:tc gridSpan="2" vMerge="1">
                  <a:txBody>
                    <a:bodyPr/>
                    <a:lstStyle/>
                    <a:p>
                      <a:pPr algn="ctr"/>
                      <a:endParaRPr lang="ru-RU" sz="10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 hMerge="1" vMerge="1">
                  <a:txBody>
                    <a:bodyPr/>
                    <a:lstStyle/>
                    <a:p>
                      <a:pPr algn="ctr" fontAlgn="b"/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3 156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2 847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2</a:t>
                      </a:r>
                      <a:r>
                        <a:rPr lang="ru-RU" sz="1400" b="1" i="0" u="none" strike="noStrike" baseline="0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 244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2  220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357281">
                <a:tc gridSpan="6"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tx2"/>
                          </a:solidFill>
                          <a:latin typeface="Calibri" pitchFamily="34" charset="0"/>
                        </a:rPr>
                        <a:t>Целевые показатели реализации муниципальной программы</a:t>
                      </a:r>
                      <a:endParaRPr lang="ru-RU" sz="1200" b="1" dirty="0">
                        <a:solidFill>
                          <a:schemeClr val="tx2"/>
                        </a:solidFill>
                        <a:latin typeface="Calibri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36101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Доля отремонтированных муниципальных квартир в общем количестве требующих ремонта муниципальных квартир,%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/>
                </a:tc>
                <a:tc gridSpan="2"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14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76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13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553820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Доля оплаты населением жилищно-коммунальных услуг от утвержденных тарифов, %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/>
                </a:tc>
                <a:tc gridSpan="2"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76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-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-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-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450494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Уровень платы населением коммунальных услуг от экономически обоснованного тарифа, %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-</a:t>
                      </a: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66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65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65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sp>
        <p:nvSpPr>
          <p:cNvPr id="15" name="Скругленный прямоугольник 14"/>
          <p:cNvSpPr/>
          <p:nvPr/>
        </p:nvSpPr>
        <p:spPr>
          <a:xfrm>
            <a:off x="3541942" y="4501134"/>
            <a:ext cx="882597" cy="230632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rgbClr val="274A6C"/>
                </a:solidFill>
                <a:latin typeface="Calibri" pitchFamily="34" charset="0"/>
              </a:rPr>
              <a:t>млн руб.</a:t>
            </a:r>
            <a:endParaRPr lang="ru-RU" sz="1400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20183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2798859" y="116631"/>
            <a:ext cx="622587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solidFill>
                  <a:schemeClr val="tx2"/>
                </a:solidFill>
                <a:latin typeface="Calibri" pitchFamily="34" charset="0"/>
                <a:ea typeface="+mj-ea"/>
                <a:cs typeface="+mj-cs"/>
              </a:rPr>
              <a:t>МП «Развитие субъектов малого и среднего предпринимательства в городе Новокузнецке»</a:t>
            </a:r>
            <a:endParaRPr lang="ru-RU" sz="2000" dirty="0">
              <a:solidFill>
                <a:schemeClr val="tx2"/>
              </a:solidFill>
              <a:latin typeface="Calibri" pitchFamily="34" charset="0"/>
              <a:ea typeface="+mj-ea"/>
              <a:cs typeface="+mj-cs"/>
            </a:endParaRPr>
          </a:p>
          <a:p>
            <a:pPr algn="ctr"/>
            <a:r>
              <a:rPr lang="ru-RU" sz="1600" dirty="0" smtClean="0">
                <a:solidFill>
                  <a:schemeClr val="tx2"/>
                </a:solidFill>
                <a:latin typeface="Calibri" pitchFamily="34" charset="0"/>
                <a:ea typeface="+mj-ea"/>
                <a:cs typeface="+mj-cs"/>
              </a:rPr>
              <a:t>Срок реализации: 2015 - 2024 годы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74928" y="3020689"/>
            <a:ext cx="8794143" cy="26590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>
                <a:solidFill>
                  <a:schemeClr val="tx2"/>
                </a:solidFill>
                <a:latin typeface="Calibri" pitchFamily="34" charset="0"/>
                <a:ea typeface="+mj-ea"/>
                <a:cs typeface="+mj-cs"/>
              </a:rPr>
              <a:t>Задачи:</a:t>
            </a:r>
          </a:p>
          <a:p>
            <a:r>
              <a:rPr lang="ru-RU" sz="1200" dirty="0" smtClean="0">
                <a:latin typeface="Calibri" pitchFamily="34" charset="0"/>
              </a:rPr>
              <a:t> </a:t>
            </a:r>
          </a:p>
          <a:p>
            <a:pPr fontAlgn="t">
              <a:lnSpc>
                <a:spcPct val="114000"/>
              </a:lnSpc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  <a:latin typeface="Calibri" pitchFamily="34" charset="0"/>
              </a:rPr>
              <a:t>обеспечение информационной, консультационной поддержки для реализации и развития </a:t>
            </a:r>
            <a:r>
              <a:rPr lang="ru-RU" sz="1200" dirty="0" err="1" smtClean="0">
                <a:solidFill>
                  <a:schemeClr val="tx2"/>
                </a:solidFill>
                <a:latin typeface="Calibri" pitchFamily="34" charset="0"/>
              </a:rPr>
              <a:t>бизнес-проектов</a:t>
            </a:r>
            <a:r>
              <a:rPr lang="ru-RU" sz="1200" dirty="0" smtClean="0">
                <a:solidFill>
                  <a:schemeClr val="tx2"/>
                </a:solidFill>
                <a:latin typeface="Calibri" pitchFamily="34" charset="0"/>
              </a:rPr>
              <a:t> субъектов малого и среднего предпринимательства, организаций, образующих инфраструктуру поддержки субъектов малого и среднего предпринимательства;</a:t>
            </a:r>
          </a:p>
          <a:p>
            <a:pPr fontAlgn="t">
              <a:lnSpc>
                <a:spcPct val="114000"/>
              </a:lnSpc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  <a:latin typeface="Calibri" pitchFamily="34" charset="0"/>
              </a:rPr>
              <a:t>содействие повышению образовательного уровня в сфере ведения бизнеса субъектов малого и среднего предпринимательства;</a:t>
            </a:r>
          </a:p>
          <a:p>
            <a:pPr fontAlgn="t">
              <a:lnSpc>
                <a:spcPct val="114000"/>
              </a:lnSpc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  <a:latin typeface="Calibri" pitchFamily="34" charset="0"/>
              </a:rPr>
              <a:t>формирование позитивного образа предпринимательства и стимулирование интереса граждан к осуществлению предпринимательской деятельности;</a:t>
            </a:r>
          </a:p>
          <a:p>
            <a:pPr fontAlgn="t">
              <a:lnSpc>
                <a:spcPct val="114000"/>
              </a:lnSpc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  <a:latin typeface="Calibri" pitchFamily="34" charset="0"/>
              </a:rPr>
              <a:t>обеспечение льготного доступа субъектов малого и среднего предпринимательства к производственным площадям и помещениям в целях создания и развития производственных и инновационных компаний;</a:t>
            </a:r>
          </a:p>
          <a:p>
            <a:pPr fontAlgn="t">
              <a:lnSpc>
                <a:spcPct val="114000"/>
              </a:lnSpc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  <a:latin typeface="Calibri" pitchFamily="34" charset="0"/>
              </a:rPr>
              <a:t> содействие в финансовом, имущественном обеспечении реализации и развития </a:t>
            </a:r>
            <a:r>
              <a:rPr lang="ru-RU" sz="1200" dirty="0" err="1" smtClean="0">
                <a:solidFill>
                  <a:schemeClr val="tx2"/>
                </a:solidFill>
                <a:latin typeface="Calibri" pitchFamily="34" charset="0"/>
              </a:rPr>
              <a:t>бизнес-проектов</a:t>
            </a:r>
            <a:r>
              <a:rPr lang="ru-RU" sz="1200" dirty="0" smtClean="0">
                <a:solidFill>
                  <a:schemeClr val="tx2"/>
                </a:solidFill>
                <a:latin typeface="Calibri" pitchFamily="34" charset="0"/>
              </a:rPr>
              <a:t> субъектов малого и среднего предпринимательства, организаций, образующих инфраструктуру поддержки субъектов малого и среднего предпринимательства.</a:t>
            </a:r>
          </a:p>
        </p:txBody>
      </p:sp>
      <p:pic>
        <p:nvPicPr>
          <p:cNvPr id="8" name="Рисунок 7" descr="Maliy_biznes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" y="0"/>
            <a:ext cx="3139175" cy="2615979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3411110" y="1719787"/>
            <a:ext cx="5621572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chemeClr val="tx2"/>
                </a:solidFill>
                <a:latin typeface="Calibri" pitchFamily="34" charset="0"/>
                <a:ea typeface="+mj-ea"/>
                <a:cs typeface="+mj-cs"/>
              </a:rPr>
              <a:t>Цель</a:t>
            </a:r>
            <a:r>
              <a:rPr lang="ru-RU" sz="2000" b="1" dirty="0" smtClean="0">
                <a:solidFill>
                  <a:schemeClr val="tx2"/>
                </a:solidFill>
                <a:latin typeface="Calibri" pitchFamily="34" charset="0"/>
                <a:ea typeface="+mj-ea"/>
                <a:cs typeface="+mj-cs"/>
              </a:rPr>
              <a:t>:</a:t>
            </a:r>
          </a:p>
          <a:p>
            <a:r>
              <a:rPr lang="ru-RU" sz="1200" dirty="0" smtClean="0">
                <a:solidFill>
                  <a:schemeClr val="tx2"/>
                </a:solidFill>
                <a:latin typeface="Calibri" pitchFamily="34" charset="0"/>
                <a:cs typeface="Arial" panose="020B0604020202020204" pitchFamily="34" charset="0"/>
              </a:rPr>
              <a:t> Создание благоприятных условий для развития субъектов малого и среднего предпринимательства, организаций, образующих инфраструктуру поддержки субъектов малого и среднего предпринимательства, осуществляющих деятельность на территории Новокузнецкого городского округа.</a:t>
            </a:r>
            <a:endParaRPr lang="ru-RU" sz="1200" dirty="0">
              <a:solidFill>
                <a:schemeClr val="tx2"/>
              </a:solidFill>
              <a:latin typeface="Calibri" pitchFamily="34" charset="0"/>
              <a:cs typeface="Arial" panose="020B0604020202020204" pitchFamily="34" charset="0"/>
            </a:endParaRPr>
          </a:p>
        </p:txBody>
      </p:sp>
      <p:pic>
        <p:nvPicPr>
          <p:cNvPr id="9" name="Рисунок 8" descr="задача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46876" y="1804944"/>
            <a:ext cx="540380" cy="4055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073947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84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2727297" y="609613"/>
            <a:ext cx="626562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solidFill>
                  <a:schemeClr val="tx2"/>
                </a:solidFill>
                <a:latin typeface="Calibri" pitchFamily="34" charset="0"/>
                <a:ea typeface="+mj-ea"/>
                <a:cs typeface="+mj-cs"/>
              </a:rPr>
              <a:t>МП «</a:t>
            </a:r>
            <a:r>
              <a:rPr lang="ru-RU" sz="2000" dirty="0" smtClean="0">
                <a:solidFill>
                  <a:schemeClr val="tx2"/>
                </a:solidFill>
                <a:latin typeface="Calibri" pitchFamily="34" charset="0"/>
              </a:rPr>
              <a:t>Развитие субъектов малого и среднего предпринимательства в городе Новокузнецке</a:t>
            </a:r>
            <a:r>
              <a:rPr lang="ru-RU" sz="2000" dirty="0" smtClean="0">
                <a:solidFill>
                  <a:schemeClr val="tx2"/>
                </a:solidFill>
                <a:latin typeface="Calibri" pitchFamily="34" charset="0"/>
                <a:ea typeface="+mj-ea"/>
                <a:cs typeface="+mj-cs"/>
              </a:rPr>
              <a:t>»</a:t>
            </a:r>
            <a:endParaRPr lang="ru-RU" sz="2000" dirty="0">
              <a:solidFill>
                <a:schemeClr val="tx2"/>
              </a:solidFill>
              <a:latin typeface="Calibri" pitchFamily="34" charset="0"/>
              <a:ea typeface="+mj-ea"/>
              <a:cs typeface="+mj-cs"/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615659244"/>
              </p:ext>
            </p:extLst>
          </p:nvPr>
        </p:nvGraphicFramePr>
        <p:xfrm>
          <a:off x="191384" y="1509824"/>
          <a:ext cx="8615158" cy="5152235"/>
        </p:xfrm>
        <a:graphic>
          <a:graphicData uri="http://schemas.openxmlformats.org/drawingml/2006/table">
            <a:tbl>
              <a:tblPr firstRow="1" bandRow="1">
                <a:tableStyleId>{FABFCF23-3B69-468F-B69F-88F6DE6A72F2}</a:tableStyleId>
              </a:tblPr>
              <a:tblGrid>
                <a:gridCol w="5572704"/>
                <a:gridCol w="142014"/>
                <a:gridCol w="755249"/>
                <a:gridCol w="142014"/>
                <a:gridCol w="182461"/>
                <a:gridCol w="797087"/>
                <a:gridCol w="1023629"/>
              </a:tblGrid>
              <a:tr h="670699">
                <a:tc rowSpan="2"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latin typeface="Calibri" pitchFamily="34" charset="0"/>
                        </a:rPr>
                        <a:t>Объем финансирования муниципальной программы</a:t>
                      </a:r>
                      <a:endParaRPr lang="ru-RU" sz="1200" b="1" dirty="0" smtClean="0">
                        <a:solidFill>
                          <a:srgbClr val="31520A"/>
                        </a:solidFill>
                        <a:latin typeface="Calibri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lang="ru-RU" sz="1200" dirty="0" smtClean="0">
                        <a:latin typeface="Calibri" pitchFamily="34" charset="0"/>
                      </a:endParaRPr>
                    </a:p>
                  </a:txBody>
                  <a:tcPr anchor="ctr"/>
                </a:tc>
                <a:tc rowSpan="2" hMerge="1">
                  <a:txBody>
                    <a:bodyPr/>
                    <a:lstStyle/>
                    <a:p>
                      <a:pPr algn="ctr"/>
                      <a:endParaRPr lang="ru-RU" sz="1200" dirty="0">
                        <a:solidFill>
                          <a:srgbClr val="2F4E0A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</a:rPr>
                        <a:t>2021 (факт)</a:t>
                      </a:r>
                      <a:endParaRPr lang="ru-RU" sz="1200" dirty="0">
                        <a:solidFill>
                          <a:srgbClr val="2F4E0A"/>
                        </a:solidFill>
                        <a:latin typeface="Calibri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</a:rPr>
                        <a:t>2022 (оценка)</a:t>
                      </a:r>
                      <a:endParaRPr lang="ru-RU" sz="1200" dirty="0">
                        <a:solidFill>
                          <a:srgbClr val="2F4E0A"/>
                        </a:solidFill>
                        <a:latin typeface="Calibri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sz="1200" dirty="0">
                        <a:solidFill>
                          <a:srgbClr val="2F4E0A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sz="1200" dirty="0">
                        <a:solidFill>
                          <a:srgbClr val="2F4E0A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Calibri" pitchFamily="34" charset="0"/>
                        </a:rPr>
                        <a:t>2023г. (прогноз)</a:t>
                      </a:r>
                      <a:endParaRPr lang="ru-RU" sz="1200" dirty="0">
                        <a:solidFill>
                          <a:srgbClr val="2F4E0A"/>
                        </a:solidFill>
                        <a:latin typeface="Calibri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199440">
                <a:tc gridSpan="2" vMerge="1">
                  <a:txBody>
                    <a:bodyPr/>
                    <a:lstStyle/>
                    <a:p>
                      <a:pPr algn="ctr"/>
                      <a:endParaRPr lang="ru-RU" sz="10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 hMerge="1" vMerge="1">
                  <a:txBody>
                    <a:bodyPr/>
                    <a:lstStyle/>
                    <a:p>
                      <a:pPr algn="r" fontAlgn="b"/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26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 gridSpan="3"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11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pPr algn="r" fontAlgn="b"/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pPr algn="r" fontAlgn="b"/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11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316712">
                <a:tc gridSpan="7"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tx2"/>
                          </a:solidFill>
                          <a:latin typeface="Calibri" pitchFamily="34" charset="0"/>
                        </a:rPr>
                        <a:t>Целевые показатели реализации муниципальной программы</a:t>
                      </a:r>
                      <a:endParaRPr lang="ru-RU" sz="1200" b="1" dirty="0">
                        <a:solidFill>
                          <a:schemeClr val="tx2"/>
                        </a:solidFill>
                        <a:latin typeface="Calibri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86136">
                <a:tc>
                  <a:txBody>
                    <a:bodyPr/>
                    <a:lstStyle/>
                    <a:p>
                      <a:pPr algn="just" fontAlgn="b"/>
                      <a:r>
                        <a:rPr lang="ru-RU" sz="1200" b="0" i="0" u="none" strike="noStrike" kern="1200" dirty="0">
                          <a:solidFill>
                            <a:srgbClr val="000000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Число субъектов малого и среднего предпринимательства в расчете на </a:t>
                      </a:r>
                      <a:r>
                        <a:rPr lang="ru-RU" sz="1200" b="0" i="0" u="none" strike="noStrike" kern="1200" dirty="0" smtClean="0">
                          <a:solidFill>
                            <a:srgbClr val="000000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10 000 </a:t>
                      </a:r>
                      <a:r>
                        <a:rPr lang="ru-RU" sz="1200" b="0" i="0" u="none" strike="noStrike" kern="1200" dirty="0">
                          <a:solidFill>
                            <a:srgbClr val="000000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человек населения </a:t>
                      </a:r>
                      <a:r>
                        <a:rPr lang="ru-RU" sz="1200" b="0" i="0" u="none" strike="noStrike" kern="1200" dirty="0" smtClean="0">
                          <a:solidFill>
                            <a:srgbClr val="000000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города, </a:t>
                      </a:r>
                      <a:r>
                        <a:rPr lang="ru-RU" sz="1200" b="0" i="0" u="none" strike="noStrike" kern="1200" dirty="0">
                          <a:solidFill>
                            <a:srgbClr val="000000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ед</a:t>
                      </a:r>
                      <a:r>
                        <a:rPr lang="ru-RU" sz="1200" b="0" i="0" u="none" strike="noStrike" kern="1200" dirty="0" smtClean="0">
                          <a:solidFill>
                            <a:srgbClr val="000000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.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 gridSpan="4"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310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313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322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776493">
                <a:tc>
                  <a:txBody>
                    <a:bodyPr/>
                    <a:lstStyle/>
                    <a:p>
                      <a:pPr algn="just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Доля среднесписочной численности работников (без внешних совместителей) малых и средних предприятий от среднесписочной численности работников (без внешних совместителей) всех предприятий и организаций города Новокузнецка,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%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 gridSpan="4"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49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49,8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50,4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1734634">
                <a:tc>
                  <a:txBody>
                    <a:bodyPr/>
                    <a:lstStyle/>
                    <a:p>
                      <a:pPr algn="just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Доля площади объектов, фактически переданной в пользование на долгосрочной основе субъектам малого и среднего предпринимательства, организациям, образующим инфраструктуру поддержки малого и среднего предпринимательства, от общей площади объектов, включенных в перечень муниципального имущества, предназначенного для передачи в пользование на долгосрочной основе субъектам малого и среднего предпринимательства, организациям, образующим инфраструктуру поддержки субъектов малого и среднего предпринимательства,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%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 gridSpan="4"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93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96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96</a:t>
                      </a:r>
                    </a:p>
                  </a:txBody>
                  <a:tcPr marL="9525" marR="9525" marT="9525" marB="0" anchor="b"/>
                </a:tc>
              </a:tr>
              <a:tr h="968121">
                <a:tc>
                  <a:txBody>
                    <a:bodyPr/>
                    <a:lstStyle/>
                    <a:p>
                      <a:pPr algn="just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Количество информационно-консультационных услуг, оказанных субъектам малого и среднего предпринимательства, юридическим лицам, не являющимся субъектами малого и среднего предпринимательства, физическим лицам в муниципальном автономном учреждении «Центр поддержки предпринимательства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 gridSpan="3"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2640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2750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2860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pic>
        <p:nvPicPr>
          <p:cNvPr id="6" name="Рисунок 5" descr="Maliy_biznes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"/>
            <a:ext cx="2663687" cy="1639613"/>
          </a:xfrm>
          <a:prstGeom prst="rect">
            <a:avLst/>
          </a:prstGeom>
        </p:spPr>
      </p:pic>
      <p:sp>
        <p:nvSpPr>
          <p:cNvPr id="8" name="Скругленный прямоугольник 7"/>
          <p:cNvSpPr/>
          <p:nvPr/>
        </p:nvSpPr>
        <p:spPr>
          <a:xfrm>
            <a:off x="3832173" y="2127938"/>
            <a:ext cx="882597" cy="230632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rgbClr val="274A6C"/>
                </a:solidFill>
                <a:latin typeface="Calibri" pitchFamily="34" charset="0"/>
              </a:rPr>
              <a:t>млн руб.</a:t>
            </a:r>
            <a:endParaRPr lang="ru-RU" sz="1400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73947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6281" y="154379"/>
            <a:ext cx="7790213" cy="1306286"/>
          </a:xfrm>
        </p:spPr>
        <p:txBody>
          <a:bodyPr anchor="t">
            <a:norm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</a:rPr>
              <a:t>4. ИСТОЧНИКИ ФИНАНСИРОВАНИЯ</a:t>
            </a:r>
            <a:r>
              <a:rPr lang="en-US" sz="3200" b="1" dirty="0" smtClean="0">
                <a:solidFill>
                  <a:srgbClr val="002060"/>
                </a:solidFill>
              </a:rPr>
              <a:t> </a:t>
            </a:r>
            <a:r>
              <a:rPr lang="ru-RU" sz="3200" b="1" dirty="0" smtClean="0">
                <a:solidFill>
                  <a:srgbClr val="002060"/>
                </a:solidFill>
              </a:rPr>
              <a:t/>
            </a:r>
            <a:br>
              <a:rPr lang="ru-RU" sz="3200" b="1" dirty="0" smtClean="0">
                <a:solidFill>
                  <a:srgbClr val="002060"/>
                </a:solidFill>
              </a:rPr>
            </a:br>
            <a:r>
              <a:rPr lang="ru-RU" sz="3200" b="1" dirty="0" smtClean="0">
                <a:solidFill>
                  <a:srgbClr val="002060"/>
                </a:solidFill>
              </a:rPr>
              <a:t>ДЕФИЦИТА БЮДЖЕТА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644949" y="1211059"/>
            <a:ext cx="3854102" cy="5438899"/>
          </a:xfrm>
        </p:spPr>
        <p:txBody>
          <a:bodyPr>
            <a:normAutofit/>
          </a:bodyPr>
          <a:lstStyle/>
          <a:p>
            <a:pPr lvl="0">
              <a:buClr>
                <a:schemeClr val="accent2"/>
              </a:buClr>
              <a:buFont typeface="Wingdings" panose="05000000000000000000" pitchFamily="2" charset="2"/>
              <a:buChar char="ü"/>
            </a:pPr>
            <a:endParaRPr lang="ru-RU" sz="2000" dirty="0" smtClean="0"/>
          </a:p>
          <a:p>
            <a:pPr marL="355600" indent="-355600">
              <a:lnSpc>
                <a:spcPct val="120000"/>
              </a:lnSpc>
              <a:spcBef>
                <a:spcPts val="600"/>
              </a:spcBef>
              <a:buClr>
                <a:srgbClr val="FF0000"/>
              </a:buClr>
              <a:buSzPct val="150000"/>
              <a:buFont typeface="Wingdings" panose="05000000000000000000" pitchFamily="2" charset="2"/>
              <a:buChar char="ü"/>
            </a:pPr>
            <a:endParaRPr lang="en-US" sz="2000" dirty="0" smtClean="0">
              <a:solidFill>
                <a:schemeClr val="tx2"/>
              </a:solidFill>
            </a:endParaRPr>
          </a:p>
          <a:p>
            <a:pPr marL="355600" indent="-355600">
              <a:lnSpc>
                <a:spcPct val="120000"/>
              </a:lnSpc>
              <a:spcBef>
                <a:spcPts val="600"/>
              </a:spcBef>
              <a:buClr>
                <a:srgbClr val="FF0000"/>
              </a:buClr>
              <a:buSzPct val="150000"/>
              <a:buFont typeface="Wingdings" panose="05000000000000000000" pitchFamily="2" charset="2"/>
              <a:buChar char="ü"/>
            </a:pPr>
            <a:r>
              <a:rPr lang="ru-RU" sz="2000" dirty="0" smtClean="0">
                <a:solidFill>
                  <a:schemeClr val="tx2"/>
                </a:solidFill>
              </a:rPr>
              <a:t>Кредиты, полученные от кредитных организаций</a:t>
            </a:r>
          </a:p>
          <a:p>
            <a:pPr marL="355600" indent="-355600">
              <a:lnSpc>
                <a:spcPct val="120000"/>
              </a:lnSpc>
              <a:spcBef>
                <a:spcPts val="600"/>
              </a:spcBef>
              <a:buClr>
                <a:srgbClr val="FF0000"/>
              </a:buClr>
              <a:buSzPct val="150000"/>
              <a:buFont typeface="Wingdings" panose="05000000000000000000" pitchFamily="2" charset="2"/>
              <a:buChar char="ü"/>
            </a:pPr>
            <a:r>
              <a:rPr lang="ru-RU" sz="2000" dirty="0" smtClean="0">
                <a:solidFill>
                  <a:schemeClr val="tx2"/>
                </a:solidFill>
              </a:rPr>
              <a:t>Бюджетные кредиты, полученные от бюджетов других уровней бюджетной системы РФ</a:t>
            </a:r>
          </a:p>
          <a:p>
            <a:pPr marL="355600" indent="-355600">
              <a:lnSpc>
                <a:spcPct val="120000"/>
              </a:lnSpc>
              <a:spcBef>
                <a:spcPts val="600"/>
              </a:spcBef>
              <a:buClr>
                <a:srgbClr val="FF0000"/>
              </a:buClr>
              <a:buSzPct val="150000"/>
              <a:buFont typeface="Wingdings" panose="05000000000000000000" pitchFamily="2" charset="2"/>
              <a:buChar char="ü"/>
            </a:pPr>
            <a:r>
              <a:rPr lang="ru-RU" sz="2000" dirty="0" smtClean="0">
                <a:solidFill>
                  <a:schemeClr val="tx2"/>
                </a:solidFill>
              </a:rPr>
              <a:t>Изменение остатков средств на счетах по учету средств местного бюджета</a:t>
            </a:r>
          </a:p>
          <a:p>
            <a:pPr lvl="0"/>
            <a:endParaRPr lang="ru-RU" sz="2000" dirty="0" smtClean="0"/>
          </a:p>
          <a:p>
            <a:endParaRPr lang="ru-RU" sz="2000" dirty="0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59</a:t>
            </a:fld>
            <a:endParaRPr lang="en-US" dirty="0"/>
          </a:p>
        </p:txBody>
      </p:sp>
      <p:pic>
        <p:nvPicPr>
          <p:cNvPr id="4" name="Объект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03334" y="5635627"/>
            <a:ext cx="553916" cy="988739"/>
          </a:xfrm>
          <a:prstGeom prst="rect">
            <a:avLst/>
          </a:prstGeom>
        </p:spPr>
      </p:pic>
      <p:sp>
        <p:nvSpPr>
          <p:cNvPr id="5" name="Выноска-облако 4"/>
          <p:cNvSpPr/>
          <p:nvPr/>
        </p:nvSpPr>
        <p:spPr>
          <a:xfrm>
            <a:off x="285008" y="2639683"/>
            <a:ext cx="2346049" cy="2141867"/>
          </a:xfrm>
          <a:prstGeom prst="cloudCallout">
            <a:avLst>
              <a:gd name="adj1" fmla="val -37451"/>
              <a:gd name="adj2" fmla="val 78642"/>
            </a:avLst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 b="1" dirty="0">
              <a:solidFill>
                <a:schemeClr val="tx2">
                  <a:lumMod val="75000"/>
                </a:schemeClr>
              </a:solidFill>
            </a:endParaRPr>
          </a:p>
          <a:p>
            <a:pPr algn="ctr" defTabSz="6858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</a:pPr>
            <a:endParaRPr lang="ru-RU" sz="1100" b="1" dirty="0">
              <a:solidFill>
                <a:schemeClr val="tx2">
                  <a:lumMod val="75000"/>
                </a:schemeClr>
              </a:solidFill>
            </a:endParaRPr>
          </a:p>
          <a:p>
            <a:pPr algn="ctr" defTabSz="6858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</a:pPr>
            <a:endParaRPr lang="en-US" sz="11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 algn="ctr" defTabSz="6858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</a:pPr>
            <a:endParaRPr lang="ru-RU" sz="11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 algn="ctr" defTabSz="6858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</a:pPr>
            <a:r>
              <a:rPr lang="ru-RU" sz="1100" b="1" dirty="0" smtClean="0">
                <a:solidFill>
                  <a:schemeClr val="tx2">
                    <a:lumMod val="75000"/>
                  </a:schemeClr>
                </a:solidFill>
              </a:rPr>
              <a:t>Первые два источника составляют муниципальный долг, то есть совокупность долговых обязательств муниципального образования</a:t>
            </a:r>
          </a:p>
          <a:p>
            <a:pPr algn="ctr" defTabSz="6858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</a:pPr>
            <a:endParaRPr lang="ru-RU" sz="1100" b="1" dirty="0">
              <a:solidFill>
                <a:schemeClr val="tx2">
                  <a:lumMod val="75000"/>
                </a:schemeClr>
              </a:solidFill>
            </a:endParaRPr>
          </a:p>
          <a:p>
            <a:pPr algn="ctr" defTabSz="6858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</a:pPr>
            <a:endParaRPr lang="ru-RU" sz="1100" b="1" dirty="0">
              <a:solidFill>
                <a:schemeClr val="tx2">
                  <a:lumMod val="75000"/>
                </a:schemeClr>
              </a:solidFill>
            </a:endParaRPr>
          </a:p>
          <a:p>
            <a:pPr algn="ctr" defTabSz="6858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</a:pPr>
            <a:endParaRPr lang="ru-RU" sz="1100" b="1" dirty="0">
              <a:solidFill>
                <a:schemeClr val="tx2">
                  <a:lumMod val="75000"/>
                </a:schemeClr>
              </a:solidFill>
            </a:endParaRPr>
          </a:p>
          <a:p>
            <a:pPr algn="ctr" defTabSz="6858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</a:pPr>
            <a:r>
              <a:rPr lang="ru-RU" sz="1100" dirty="0">
                <a:solidFill>
                  <a:schemeClr val="tx2">
                    <a:lumMod val="75000"/>
                  </a:schemeClr>
                </a:solidFill>
              </a:rPr>
              <a:t> 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400170" y="5291218"/>
            <a:ext cx="7338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Calibri" pitchFamily="34" charset="0"/>
              </a:rPr>
              <a:t>202</a:t>
            </a:r>
            <a:r>
              <a:rPr lang="en-US" dirty="0" smtClean="0">
                <a:latin typeface="Calibri" pitchFamily="34" charset="0"/>
              </a:rPr>
              <a:t>5</a:t>
            </a:r>
            <a:endParaRPr lang="ru-RU" dirty="0">
              <a:latin typeface="Calibri" pitchFamily="34" charset="0"/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7134046" y="2058552"/>
            <a:ext cx="0" cy="414695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Ромб 9"/>
          <p:cNvSpPr/>
          <p:nvPr/>
        </p:nvSpPr>
        <p:spPr>
          <a:xfrm>
            <a:off x="7020227" y="3879028"/>
            <a:ext cx="227637" cy="265708"/>
          </a:xfrm>
          <a:prstGeom prst="diamond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Calibri" pitchFamily="34" charset="0"/>
            </a:endParaRPr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7315201" y="1521922"/>
          <a:ext cx="1400355" cy="491579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400355"/>
              </a:tblGrid>
              <a:tr h="1060936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rgbClr val="C00000"/>
                          </a:solidFill>
                          <a:latin typeface="Calibri" pitchFamily="34" charset="0"/>
                        </a:rPr>
                        <a:t>Дефицит</a:t>
                      </a:r>
                      <a:endParaRPr lang="ru-RU" sz="1600" b="1" dirty="0">
                        <a:solidFill>
                          <a:srgbClr val="C00000"/>
                        </a:solidFill>
                        <a:latin typeface="Calibri" pitchFamily="34" charset="0"/>
                      </a:endParaRPr>
                    </a:p>
                  </a:txBody>
                  <a:tcPr/>
                </a:tc>
              </a:tr>
              <a:tr h="1175605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solidFill>
                            <a:srgbClr val="C00000"/>
                          </a:solidFill>
                          <a:latin typeface="Calibri" pitchFamily="34" charset="0"/>
                        </a:rPr>
                        <a:t>193</a:t>
                      </a:r>
                      <a:endParaRPr lang="ru-RU" sz="2800" dirty="0">
                        <a:solidFill>
                          <a:srgbClr val="C00000"/>
                        </a:solidFill>
                        <a:latin typeface="Calibri" pitchFamily="34" charset="0"/>
                      </a:endParaRPr>
                    </a:p>
                  </a:txBody>
                  <a:tcPr/>
                </a:tc>
              </a:tr>
              <a:tr h="1503650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solidFill>
                            <a:srgbClr val="C00000"/>
                          </a:solidFill>
                          <a:latin typeface="Calibri" pitchFamily="34" charset="0"/>
                        </a:rPr>
                        <a:t>0</a:t>
                      </a:r>
                      <a:endParaRPr lang="ru-RU" sz="2800" dirty="0">
                        <a:solidFill>
                          <a:srgbClr val="C00000"/>
                        </a:solidFill>
                        <a:latin typeface="Calibri" pitchFamily="34" charset="0"/>
                      </a:endParaRPr>
                    </a:p>
                  </a:txBody>
                  <a:tcPr/>
                </a:tc>
              </a:tr>
              <a:tr h="1175605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solidFill>
                            <a:srgbClr val="C00000"/>
                          </a:solidFill>
                          <a:latin typeface="Calibri" pitchFamily="34" charset="0"/>
                        </a:rPr>
                        <a:t>0</a:t>
                      </a:r>
                      <a:endParaRPr lang="ru-RU" sz="2800" dirty="0">
                        <a:solidFill>
                          <a:srgbClr val="C00000"/>
                        </a:solidFill>
                        <a:latin typeface="Calibri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2" name="Ромб 11"/>
          <p:cNvSpPr/>
          <p:nvPr/>
        </p:nvSpPr>
        <p:spPr>
          <a:xfrm>
            <a:off x="7020227" y="2649085"/>
            <a:ext cx="227637" cy="265708"/>
          </a:xfrm>
          <a:prstGeom prst="diamond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Calibri" pitchFamily="34" charset="0"/>
            </a:endParaRPr>
          </a:p>
        </p:txBody>
      </p:sp>
      <p:sp>
        <p:nvSpPr>
          <p:cNvPr id="13" name="Ромб 12"/>
          <p:cNvSpPr/>
          <p:nvPr/>
        </p:nvSpPr>
        <p:spPr>
          <a:xfrm>
            <a:off x="7020227" y="5394211"/>
            <a:ext cx="227637" cy="265708"/>
          </a:xfrm>
          <a:prstGeom prst="diamond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Calibri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374290" y="3852044"/>
            <a:ext cx="7338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Calibri" pitchFamily="34" charset="0"/>
              </a:rPr>
              <a:t>202</a:t>
            </a:r>
            <a:r>
              <a:rPr lang="en-US" dirty="0" smtClean="0">
                <a:latin typeface="Calibri" pitchFamily="34" charset="0"/>
              </a:rPr>
              <a:t>4</a:t>
            </a:r>
            <a:endParaRPr lang="ru-RU" dirty="0">
              <a:latin typeface="Calibri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365664" y="2591708"/>
            <a:ext cx="7338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Calibri" pitchFamily="34" charset="0"/>
              </a:rPr>
              <a:t>202</a:t>
            </a:r>
            <a:r>
              <a:rPr lang="en-US" dirty="0" smtClean="0">
                <a:latin typeface="Calibri" pitchFamily="34" charset="0"/>
              </a:rPr>
              <a:t>3</a:t>
            </a:r>
            <a:endParaRPr lang="ru-RU" dirty="0">
              <a:latin typeface="Calibri" pitchFamily="34" charset="0"/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7664638" y="807160"/>
            <a:ext cx="1175657" cy="368135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rgbClr val="274A6C"/>
                </a:solidFill>
                <a:latin typeface="Calibri" pitchFamily="34" charset="0"/>
              </a:rPr>
              <a:t>млн руб.</a:t>
            </a:r>
            <a:endParaRPr lang="ru-RU" sz="1600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2245797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33301" y="3645024"/>
            <a:ext cx="777649" cy="103686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2318" y="1229398"/>
            <a:ext cx="777649" cy="1036865"/>
          </a:xfrm>
          <a:prstGeom prst="rect">
            <a:avLst/>
          </a:prstGeom>
        </p:spPr>
      </p:pic>
      <p:graphicFrame>
        <p:nvGraphicFramePr>
          <p:cNvPr id="2" name="Схема 1"/>
          <p:cNvGraphicFramePr/>
          <p:nvPr>
            <p:extLst>
              <p:ext uri="{D42A27DB-BD31-4B8C-83A1-F6EECF244321}">
                <p14:modId xmlns="" xmlns:p14="http://schemas.microsoft.com/office/powerpoint/2010/main" val="129288084"/>
              </p:ext>
            </p:extLst>
          </p:nvPr>
        </p:nvGraphicFramePr>
        <p:xfrm>
          <a:off x="2871193" y="1047875"/>
          <a:ext cx="6630308" cy="463051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123949" y="617518"/>
            <a:ext cx="7754586" cy="522514"/>
          </a:xfrm>
        </p:spPr>
        <p:txBody>
          <a:bodyPr>
            <a:noAutofit/>
          </a:bodyPr>
          <a:lstStyle/>
          <a:p>
            <a:pPr algn="l"/>
            <a:r>
              <a:rPr lang="ru-RU" sz="1400" dirty="0" smtClean="0">
                <a:solidFill>
                  <a:srgbClr val="002060"/>
                </a:solidFill>
                <a:ea typeface="+mn-ea"/>
                <a:cs typeface="+mn-cs"/>
              </a:rPr>
              <a:t>Представляет </a:t>
            </a:r>
            <a:r>
              <a:rPr lang="ru-RU" sz="1400" dirty="0">
                <a:solidFill>
                  <a:srgbClr val="002060"/>
                </a:solidFill>
                <a:ea typeface="+mn-ea"/>
                <a:cs typeface="+mn-cs"/>
              </a:rPr>
              <a:t>собой деятельность по составлению проекта бюджета, его рассмотрению, </a:t>
            </a:r>
            <a:r>
              <a:rPr lang="ru-RU" sz="1400" dirty="0" smtClean="0">
                <a:solidFill>
                  <a:srgbClr val="002060"/>
                </a:solidFill>
                <a:ea typeface="+mn-ea"/>
                <a:cs typeface="+mn-cs"/>
              </a:rPr>
              <a:t/>
            </a:r>
            <a:br>
              <a:rPr lang="ru-RU" sz="1400" dirty="0" smtClean="0">
                <a:solidFill>
                  <a:srgbClr val="002060"/>
                </a:solidFill>
                <a:ea typeface="+mn-ea"/>
                <a:cs typeface="+mn-cs"/>
              </a:rPr>
            </a:br>
            <a:r>
              <a:rPr lang="ru-RU" sz="1400" dirty="0" smtClean="0">
                <a:solidFill>
                  <a:srgbClr val="002060"/>
                </a:solidFill>
                <a:ea typeface="+mn-ea"/>
                <a:cs typeface="+mn-cs"/>
              </a:rPr>
              <a:t>утверждению</a:t>
            </a:r>
            <a:r>
              <a:rPr lang="ru-RU" sz="1400" dirty="0">
                <a:solidFill>
                  <a:srgbClr val="002060"/>
                </a:solidFill>
                <a:ea typeface="+mn-ea"/>
                <a:cs typeface="+mn-cs"/>
              </a:rPr>
              <a:t>, исполнению, составлению </a:t>
            </a:r>
            <a:r>
              <a:rPr lang="ru-RU" sz="1400" dirty="0" smtClean="0">
                <a:solidFill>
                  <a:srgbClr val="002060"/>
                </a:solidFill>
                <a:ea typeface="+mn-ea"/>
                <a:cs typeface="+mn-cs"/>
              </a:rPr>
              <a:t>отчёта </a:t>
            </a:r>
            <a:r>
              <a:rPr lang="ru-RU" sz="1400" dirty="0">
                <a:solidFill>
                  <a:srgbClr val="002060"/>
                </a:solidFill>
                <a:ea typeface="+mn-ea"/>
                <a:cs typeface="+mn-cs"/>
              </a:rPr>
              <a:t>об исполнении и </a:t>
            </a:r>
            <a:r>
              <a:rPr lang="ru-RU" sz="1400" dirty="0" smtClean="0">
                <a:solidFill>
                  <a:srgbClr val="002060"/>
                </a:solidFill>
                <a:ea typeface="+mn-ea"/>
                <a:cs typeface="+mn-cs"/>
              </a:rPr>
              <a:t>утверждению отчёта.</a:t>
            </a:r>
            <a:endParaRPr lang="ru-RU" sz="1400" dirty="0">
              <a:solidFill>
                <a:srgbClr val="002060"/>
              </a:solidFill>
              <a:ea typeface="+mn-ea"/>
              <a:cs typeface="+mn-cs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8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390" y="4673303"/>
            <a:ext cx="553916" cy="988739"/>
          </a:xfrm>
        </p:spPr>
      </p:pic>
      <p:sp>
        <p:nvSpPr>
          <p:cNvPr id="5" name="Выноска-облако 4"/>
          <p:cNvSpPr/>
          <p:nvPr/>
        </p:nvSpPr>
        <p:spPr>
          <a:xfrm>
            <a:off x="380011" y="1325527"/>
            <a:ext cx="3645724" cy="2838892"/>
          </a:xfrm>
          <a:prstGeom prst="cloudCallout">
            <a:avLst>
              <a:gd name="adj1" fmla="val -37093"/>
              <a:gd name="adj2" fmla="val 64642"/>
            </a:avLst>
          </a:prstGeom>
          <a:solidFill>
            <a:schemeClr val="accent5">
              <a:lumMod val="40000"/>
              <a:lumOff val="60000"/>
            </a:schemeClr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 b="1" dirty="0">
              <a:solidFill>
                <a:schemeClr val="tx2">
                  <a:lumMod val="75000"/>
                </a:schemeClr>
              </a:solidFill>
              <a:latin typeface="Calibri" pitchFamily="34" charset="0"/>
            </a:endParaRPr>
          </a:p>
          <a:p>
            <a:pPr algn="ctr"/>
            <a:r>
              <a:rPr lang="ru-RU" sz="1100" b="1" i="1" dirty="0">
                <a:solidFill>
                  <a:schemeClr val="tx2">
                    <a:lumMod val="75000"/>
                  </a:schemeClr>
                </a:solidFill>
                <a:latin typeface="Calibri" pitchFamily="34" charset="0"/>
                <a:cs typeface="Times New Roman" pitchFamily="18" charset="0"/>
              </a:rPr>
              <a:t>Цели публичных слушаний по проекту бюджета</a:t>
            </a:r>
          </a:p>
          <a:p>
            <a:pPr marL="128588" indent="-128588" algn="ctr">
              <a:buFont typeface="Arial" panose="020B0604020202020204" pitchFamily="34" charset="0"/>
              <a:buChar char="•"/>
            </a:pPr>
            <a:r>
              <a:rPr lang="ru-RU" sz="1100" b="1" i="1" dirty="0">
                <a:solidFill>
                  <a:schemeClr val="tx2">
                    <a:lumMod val="75000"/>
                  </a:schemeClr>
                </a:solidFill>
                <a:latin typeface="Calibri" pitchFamily="34" charset="0"/>
                <a:cs typeface="Times New Roman" pitchFamily="18" charset="0"/>
              </a:rPr>
              <a:t>Достижение разумного баланса между возможностями бюджета и потребностями в расходах</a:t>
            </a:r>
          </a:p>
          <a:p>
            <a:pPr marL="128588" indent="-128588" algn="ctr">
              <a:buFont typeface="Arial" panose="020B0604020202020204" pitchFamily="34" charset="0"/>
              <a:buChar char="•"/>
            </a:pPr>
            <a:r>
              <a:rPr lang="ru-RU" sz="1100" b="1" i="1" dirty="0">
                <a:solidFill>
                  <a:schemeClr val="tx2">
                    <a:lumMod val="75000"/>
                  </a:schemeClr>
                </a:solidFill>
                <a:latin typeface="Calibri" pitchFamily="34" charset="0"/>
                <a:cs typeface="Times New Roman" pitchFamily="18" charset="0"/>
              </a:rPr>
              <a:t>Развитие гласности и прозрачности бюджета</a:t>
            </a:r>
          </a:p>
          <a:p>
            <a:pPr marL="128588" indent="-128588" algn="ctr">
              <a:buFont typeface="Arial" panose="020B0604020202020204" pitchFamily="34" charset="0"/>
              <a:buChar char="•"/>
            </a:pPr>
            <a:r>
              <a:rPr lang="ru-RU" sz="1100" b="1" i="1" dirty="0">
                <a:solidFill>
                  <a:schemeClr val="tx2">
                    <a:lumMod val="75000"/>
                  </a:schemeClr>
                </a:solidFill>
                <a:latin typeface="Calibri" pitchFamily="34" charset="0"/>
                <a:cs typeface="Times New Roman" pitchFamily="18" charset="0"/>
              </a:rPr>
              <a:t>Вовлечение населения в процесс формирования бюджета</a:t>
            </a:r>
          </a:p>
          <a:p>
            <a:r>
              <a:rPr lang="ru-RU" sz="1100" b="1" i="1" dirty="0">
                <a:solidFill>
                  <a:schemeClr val="tx2">
                    <a:lumMod val="75000"/>
                  </a:schemeClr>
                </a:solidFill>
                <a:latin typeface="Calibri" pitchFamily="34" charset="0"/>
                <a:cs typeface="Times New Roman" pitchFamily="18" charset="0"/>
              </a:rPr>
              <a:t> 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27166" y="5407814"/>
            <a:ext cx="48221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latin typeface="Calibri" pitchFamily="34" charset="0"/>
              </a:rPr>
              <a:t>Основы составления проекта бюджета города</a:t>
            </a:r>
          </a:p>
        </p:txBody>
      </p:sp>
      <p:grpSp>
        <p:nvGrpSpPr>
          <p:cNvPr id="6" name="Группа 12"/>
          <p:cNvGrpSpPr/>
          <p:nvPr/>
        </p:nvGrpSpPr>
        <p:grpSpPr>
          <a:xfrm>
            <a:off x="4800739" y="5747657"/>
            <a:ext cx="1457548" cy="825543"/>
            <a:chOff x="1496815" y="1528291"/>
            <a:chExt cx="1007417" cy="1007417"/>
          </a:xfrm>
          <a:solidFill>
            <a:schemeClr val="accent5">
              <a:lumMod val="20000"/>
              <a:lumOff val="80000"/>
            </a:schemeClr>
          </a:solidFill>
        </p:grpSpPr>
        <p:sp>
          <p:nvSpPr>
            <p:cNvPr id="14" name="Овал 13"/>
            <p:cNvSpPr/>
            <p:nvPr/>
          </p:nvSpPr>
          <p:spPr>
            <a:xfrm>
              <a:off x="1496815" y="1528291"/>
              <a:ext cx="1007417" cy="1007417"/>
            </a:xfrm>
            <a:prstGeom prst="roundRect">
              <a:avLst/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5" name="Овал 4"/>
            <p:cNvSpPr/>
            <p:nvPr/>
          </p:nvSpPr>
          <p:spPr>
            <a:xfrm>
              <a:off x="1644348" y="1675824"/>
              <a:ext cx="712351" cy="712351"/>
            </a:xfrm>
            <a:prstGeom prst="round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8890" tIns="8890" rIns="8890" bIns="8890" numCol="1" spcCol="1270" anchor="ctr" anchorCtr="0">
              <a:noAutofit/>
            </a:bodyPr>
            <a:lstStyle/>
            <a:p>
              <a:pPr lvl="0" algn="ctr" defTabSz="311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900" b="1" dirty="0" smtClean="0">
                  <a:solidFill>
                    <a:schemeClr val="tx2"/>
                  </a:solidFill>
                  <a:latin typeface="Calibri" pitchFamily="34" charset="0"/>
                </a:rPr>
                <a:t>Муниципальные программы города</a:t>
              </a:r>
              <a:endParaRPr lang="ru-RU" sz="900" b="1" dirty="0">
                <a:solidFill>
                  <a:schemeClr val="tx2"/>
                </a:solidFill>
                <a:latin typeface="Calibri" pitchFamily="34" charset="0"/>
              </a:endParaRPr>
            </a:p>
          </p:txBody>
        </p:sp>
      </p:grpSp>
      <p:grpSp>
        <p:nvGrpSpPr>
          <p:cNvPr id="7" name="Группа 15"/>
          <p:cNvGrpSpPr/>
          <p:nvPr/>
        </p:nvGrpSpPr>
        <p:grpSpPr>
          <a:xfrm>
            <a:off x="346725" y="5747657"/>
            <a:ext cx="1457548" cy="825543"/>
            <a:chOff x="2986977" y="74220"/>
            <a:chExt cx="1007417" cy="1007417"/>
          </a:xfrm>
          <a:solidFill>
            <a:schemeClr val="accent5">
              <a:lumMod val="20000"/>
              <a:lumOff val="80000"/>
            </a:schemeClr>
          </a:solidFill>
        </p:grpSpPr>
        <p:sp>
          <p:nvSpPr>
            <p:cNvPr id="17" name="Овал 16"/>
            <p:cNvSpPr/>
            <p:nvPr/>
          </p:nvSpPr>
          <p:spPr>
            <a:xfrm>
              <a:off x="2986977" y="74220"/>
              <a:ext cx="1007417" cy="1007417"/>
            </a:xfrm>
            <a:prstGeom prst="roundRect">
              <a:avLst/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8" name="Овал 4"/>
            <p:cNvSpPr/>
            <p:nvPr/>
          </p:nvSpPr>
          <p:spPr>
            <a:xfrm>
              <a:off x="3134510" y="221753"/>
              <a:ext cx="712351" cy="712351"/>
            </a:xfrm>
            <a:prstGeom prst="round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8890" tIns="8890" rIns="8890" bIns="8890" numCol="1" spcCol="1270" anchor="ctr" anchorCtr="0">
              <a:noAutofit/>
            </a:bodyPr>
            <a:lstStyle/>
            <a:p>
              <a:pPr algn="ctr" defTabSz="311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900" b="1" dirty="0">
                  <a:solidFill>
                    <a:schemeClr val="tx2"/>
                  </a:solidFill>
                  <a:latin typeface="Calibri" pitchFamily="34" charset="0"/>
                </a:rPr>
                <a:t>Бюджетное послание Президента Российской Федерации</a:t>
              </a:r>
            </a:p>
          </p:txBody>
        </p:sp>
      </p:grpSp>
      <p:grpSp>
        <p:nvGrpSpPr>
          <p:cNvPr id="10" name="Группа 18"/>
          <p:cNvGrpSpPr/>
          <p:nvPr/>
        </p:nvGrpSpPr>
        <p:grpSpPr>
          <a:xfrm>
            <a:off x="1831396" y="5747657"/>
            <a:ext cx="1457548" cy="825543"/>
            <a:chOff x="4535195" y="1521034"/>
            <a:chExt cx="1007417" cy="1007417"/>
          </a:xfrm>
          <a:solidFill>
            <a:schemeClr val="accent5">
              <a:lumMod val="20000"/>
              <a:lumOff val="80000"/>
            </a:schemeClr>
          </a:solidFill>
        </p:grpSpPr>
        <p:sp>
          <p:nvSpPr>
            <p:cNvPr id="20" name="Овал 19"/>
            <p:cNvSpPr/>
            <p:nvPr/>
          </p:nvSpPr>
          <p:spPr>
            <a:xfrm>
              <a:off x="4535195" y="1521034"/>
              <a:ext cx="1007417" cy="1007417"/>
            </a:xfrm>
            <a:prstGeom prst="roundRect">
              <a:avLst/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1" name="Овал 4"/>
            <p:cNvSpPr/>
            <p:nvPr/>
          </p:nvSpPr>
          <p:spPr>
            <a:xfrm>
              <a:off x="4682728" y="1668567"/>
              <a:ext cx="712351" cy="712351"/>
            </a:xfrm>
            <a:prstGeom prst="round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8890" tIns="8890" rIns="8890" bIns="8890" numCol="1" spcCol="1270" anchor="ctr" anchorCtr="0">
              <a:noAutofit/>
            </a:bodyPr>
            <a:lstStyle/>
            <a:p>
              <a:pPr lvl="0" algn="ctr" defTabSz="311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900" b="1" dirty="0">
                  <a:solidFill>
                    <a:schemeClr val="tx2"/>
                  </a:solidFill>
                  <a:latin typeface="Calibri" pitchFamily="34" charset="0"/>
                </a:rPr>
                <a:t>Прогноз социально-экономического развития города</a:t>
              </a:r>
            </a:p>
          </p:txBody>
        </p:sp>
      </p:grpSp>
      <p:grpSp>
        <p:nvGrpSpPr>
          <p:cNvPr id="11" name="Группа 21"/>
          <p:cNvGrpSpPr/>
          <p:nvPr/>
        </p:nvGrpSpPr>
        <p:grpSpPr>
          <a:xfrm>
            <a:off x="3316067" y="5747657"/>
            <a:ext cx="1457548" cy="825543"/>
            <a:chOff x="2820063" y="3025710"/>
            <a:chExt cx="1007417" cy="1007417"/>
          </a:xfrm>
          <a:solidFill>
            <a:schemeClr val="accent5">
              <a:lumMod val="20000"/>
              <a:lumOff val="80000"/>
            </a:schemeClr>
          </a:solidFill>
        </p:grpSpPr>
        <p:sp>
          <p:nvSpPr>
            <p:cNvPr id="23" name="Овал 22"/>
            <p:cNvSpPr/>
            <p:nvPr/>
          </p:nvSpPr>
          <p:spPr>
            <a:xfrm>
              <a:off x="2820063" y="3025710"/>
              <a:ext cx="1007417" cy="1007417"/>
            </a:xfrm>
            <a:prstGeom prst="roundRect">
              <a:avLst/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4" name="Овал 4"/>
            <p:cNvSpPr/>
            <p:nvPr/>
          </p:nvSpPr>
          <p:spPr>
            <a:xfrm>
              <a:off x="2982110" y="3187757"/>
              <a:ext cx="712351" cy="712351"/>
            </a:xfrm>
            <a:prstGeom prst="round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8890" tIns="8890" rIns="8890" bIns="8890" numCol="1" spcCol="1270" anchor="ctr" anchorCtr="0">
              <a:noAutofit/>
            </a:bodyPr>
            <a:lstStyle/>
            <a:p>
              <a:pPr algn="ctr" defTabSz="311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900" b="1" dirty="0">
                  <a:solidFill>
                    <a:schemeClr val="tx2"/>
                  </a:solidFill>
                  <a:latin typeface="Calibri" pitchFamily="34" charset="0"/>
                </a:rPr>
                <a:t>Основные направления бюджетной и налоговой политики</a:t>
              </a:r>
            </a:p>
          </p:txBody>
        </p:sp>
      </p:grpSp>
      <p:sp>
        <p:nvSpPr>
          <p:cNvPr id="22" name="Заголовок 1"/>
          <p:cNvSpPr txBox="1">
            <a:spLocks/>
          </p:cNvSpPr>
          <p:nvPr/>
        </p:nvSpPr>
        <p:spPr bwMode="auto">
          <a:xfrm>
            <a:off x="1123949" y="2"/>
            <a:ext cx="7515225" cy="688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noAutofit/>
          </a:bodyPr>
          <a:lstStyle/>
          <a:p>
            <a:pPr lvl="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chemeClr val="tx2"/>
                </a:solidFill>
                <a:latin typeface="Calibri" pitchFamily="34" charset="0"/>
                <a:ea typeface="+mj-ea"/>
                <a:cs typeface="+mj-cs"/>
              </a:rPr>
              <a:t>Бюджетный процесс</a:t>
            </a:r>
          </a:p>
        </p:txBody>
      </p:sp>
      <p:pic>
        <p:nvPicPr>
          <p:cNvPr id="28" name="Рисунок 27" descr="галка1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62926" y="588397"/>
            <a:ext cx="454628" cy="52969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657254610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Таблица 13"/>
          <p:cNvGraphicFramePr>
            <a:graphicFrameLocks noGrp="1"/>
          </p:cNvGraphicFramePr>
          <p:nvPr/>
        </p:nvGraphicFramePr>
        <p:xfrm>
          <a:off x="284670" y="646981"/>
          <a:ext cx="8496000" cy="5417389"/>
        </p:xfrm>
        <a:graphic>
          <a:graphicData uri="http://schemas.openxmlformats.org/drawingml/2006/table">
            <a:tbl>
              <a:tblPr firstRow="1" bandRow="1">
                <a:tableStyleId>{FABFCF23-3B69-468F-B69F-88F6DE6A72F2}</a:tableStyleId>
              </a:tblPr>
              <a:tblGrid>
                <a:gridCol w="1080000"/>
                <a:gridCol w="1800000"/>
                <a:gridCol w="1008000"/>
                <a:gridCol w="1800000"/>
                <a:gridCol w="1008000"/>
                <a:gridCol w="1800000"/>
              </a:tblGrid>
              <a:tr h="629728">
                <a:tc>
                  <a:txBody>
                    <a:bodyPr/>
                    <a:lstStyle/>
                    <a:p>
                      <a:pPr algn="ctr"/>
                      <a:endParaRPr lang="ru-RU" sz="1800" dirty="0"/>
                    </a:p>
                  </a:txBody>
                  <a:tcPr>
                    <a:lnL w="12700" cmpd="sng"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Бюджетные</a:t>
                      </a:r>
                      <a:r>
                        <a:rPr lang="ru-RU" sz="1800" baseline="0" dirty="0" smtClean="0"/>
                        <a:t> кредиты</a:t>
                      </a:r>
                      <a:endParaRPr lang="ru-RU" sz="1800" dirty="0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Дефицит</a:t>
                      </a:r>
                      <a:endParaRPr lang="ru-RU" sz="1800" dirty="0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1200" dirty="0" smtClean="0"/>
                        <a:t>Кредиты кредитных организаций</a:t>
                      </a:r>
                      <a:endParaRPr lang="ru-RU" sz="1800" dirty="0"/>
                    </a:p>
                  </a:txBody>
                  <a:tcPr>
                    <a:lnL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ru-RU" sz="1800" dirty="0"/>
                    </a:p>
                  </a:txBody>
                  <a:tcPr/>
                </a:tc>
              </a:tr>
              <a:tr h="1559656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202</a:t>
                      </a:r>
                      <a:r>
                        <a:rPr lang="en-US" sz="2000" dirty="0" smtClean="0"/>
                        <a:t>3</a:t>
                      </a:r>
                      <a:endParaRPr lang="ru-RU" sz="2000" dirty="0"/>
                    </a:p>
                  </a:txBody>
                  <a:tcPr anchor="ctr">
                    <a:lnL w="12700" cmpd="sng"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621766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202</a:t>
                      </a:r>
                      <a:r>
                        <a:rPr lang="en-US" sz="2000" dirty="0" smtClean="0"/>
                        <a:t>4</a:t>
                      </a:r>
                      <a:endParaRPr lang="ru-RU" sz="2000" dirty="0"/>
                    </a:p>
                  </a:txBody>
                  <a:tcPr anchor="ctr">
                    <a:lnL w="12700" cmpd="sng"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595887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202</a:t>
                      </a:r>
                      <a:r>
                        <a:rPr lang="en-US" sz="2000" dirty="0" smtClean="0"/>
                        <a:t>5</a:t>
                      </a:r>
                      <a:endParaRPr lang="ru-RU" sz="2000" dirty="0"/>
                    </a:p>
                  </a:txBody>
                  <a:tcPr anchor="ctr">
                    <a:lnL w="12700" cmpd="sng"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527619"/>
          </a:xfrm>
        </p:spPr>
        <p:txBody>
          <a:bodyPr/>
          <a:lstStyle/>
          <a:p>
            <a:pPr>
              <a:defRPr/>
            </a:pPr>
            <a:r>
              <a:rPr lang="ru-RU" sz="2400" dirty="0" smtClean="0">
                <a:solidFill>
                  <a:schemeClr val="tx2"/>
                </a:solidFill>
              </a:rPr>
              <a:t>Источники финансирования дефицита бюджета</a:t>
            </a:r>
          </a:p>
        </p:txBody>
      </p:sp>
      <p:graphicFrame>
        <p:nvGraphicFramePr>
          <p:cNvPr id="16" name="Диаграмма 15"/>
          <p:cNvGraphicFramePr/>
          <p:nvPr/>
        </p:nvGraphicFramePr>
        <p:xfrm>
          <a:off x="1362973" y="1201976"/>
          <a:ext cx="1837427" cy="17137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27" name="Диаграмма 26"/>
          <p:cNvGraphicFramePr/>
          <p:nvPr/>
        </p:nvGraphicFramePr>
        <p:xfrm>
          <a:off x="4180935" y="1199101"/>
          <a:ext cx="1837427" cy="17137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28" name="Диаграмма 27"/>
          <p:cNvGraphicFramePr/>
          <p:nvPr/>
        </p:nvGraphicFramePr>
        <p:xfrm>
          <a:off x="6964391" y="1217792"/>
          <a:ext cx="1837427" cy="17137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29" name="Диаграмма 28"/>
          <p:cNvGraphicFramePr/>
          <p:nvPr/>
        </p:nvGraphicFramePr>
        <p:xfrm>
          <a:off x="1377351" y="2816564"/>
          <a:ext cx="1837427" cy="17137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30" name="Диаграмма 29"/>
          <p:cNvGraphicFramePr/>
          <p:nvPr/>
        </p:nvGraphicFramePr>
        <p:xfrm>
          <a:off x="4146430" y="2825190"/>
          <a:ext cx="1837427" cy="17137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graphicFrame>
        <p:nvGraphicFramePr>
          <p:cNvPr id="31" name="Диаграмма 30"/>
          <p:cNvGraphicFramePr/>
          <p:nvPr/>
        </p:nvGraphicFramePr>
        <p:xfrm>
          <a:off x="6967269" y="2812251"/>
          <a:ext cx="1837427" cy="17137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32" name="Диаграмма 31"/>
          <p:cNvGraphicFramePr/>
          <p:nvPr/>
        </p:nvGraphicFramePr>
        <p:xfrm>
          <a:off x="1383102" y="4418209"/>
          <a:ext cx="1837427" cy="17137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33" name="Диаграмма 32"/>
          <p:cNvGraphicFramePr/>
          <p:nvPr/>
        </p:nvGraphicFramePr>
        <p:xfrm>
          <a:off x="4203940" y="4418209"/>
          <a:ext cx="1837427" cy="17137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graphicFrame>
        <p:nvGraphicFramePr>
          <p:cNvPr id="34" name="Диаграмма 33"/>
          <p:cNvGraphicFramePr/>
          <p:nvPr/>
        </p:nvGraphicFramePr>
        <p:xfrm>
          <a:off x="6973020" y="4413896"/>
          <a:ext cx="1837427" cy="17137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sp>
        <p:nvSpPr>
          <p:cNvPr id="15" name="Кольцо 14"/>
          <p:cNvSpPr/>
          <p:nvPr/>
        </p:nvSpPr>
        <p:spPr>
          <a:xfrm>
            <a:off x="4878176" y="6242818"/>
            <a:ext cx="423981" cy="356903"/>
          </a:xfrm>
          <a:prstGeom prst="donut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381420" y="6253315"/>
            <a:ext cx="11589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002060"/>
                </a:solidFill>
                <a:latin typeface="Calibri"/>
                <a:ea typeface="Calibri"/>
                <a:cs typeface="Calibri"/>
              </a:rPr>
              <a:t>Получение</a:t>
            </a:r>
            <a:endParaRPr lang="ru-RU" sz="1600" b="1" i="0" u="none" strike="noStrike" kern="1200" baseline="0" dirty="0" smtClean="0">
              <a:solidFill>
                <a:srgbClr val="002060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18" name="Кольцо 17"/>
          <p:cNvSpPr/>
          <p:nvPr/>
        </p:nvSpPr>
        <p:spPr>
          <a:xfrm>
            <a:off x="2075835" y="6232478"/>
            <a:ext cx="423981" cy="356903"/>
          </a:xfrm>
          <a:prstGeom prst="donut">
            <a:avLst/>
          </a:prstGeom>
          <a:solidFill>
            <a:srgbClr val="FCC4F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599864" y="6259773"/>
            <a:ext cx="118564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002060"/>
                </a:solidFill>
                <a:latin typeface="Calibri"/>
                <a:ea typeface="Calibri"/>
                <a:cs typeface="Calibri"/>
              </a:rPr>
              <a:t>Погашение</a:t>
            </a:r>
            <a:endParaRPr lang="ru-RU" sz="1600" b="1" i="0" u="none" strike="noStrike" kern="1200" baseline="0" dirty="0" smtClean="0">
              <a:solidFill>
                <a:srgbClr val="002060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20" name="TextBox 1"/>
          <p:cNvSpPr txBox="1"/>
          <p:nvPr/>
        </p:nvSpPr>
        <p:spPr>
          <a:xfrm>
            <a:off x="4879591" y="3429000"/>
            <a:ext cx="340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i="0" u="none" strike="noStrike" kern="1200" baseline="0" dirty="0" smtClean="0">
                <a:solidFill>
                  <a:srgbClr val="002060"/>
                </a:solidFill>
                <a:latin typeface="Calibri"/>
                <a:ea typeface="Calibri"/>
                <a:cs typeface="Calibri"/>
              </a:rPr>
              <a:t>0</a:t>
            </a:r>
            <a:endParaRPr lang="ru-RU" sz="2400" b="1" i="0" u="none" strike="noStrike" kern="1200" baseline="0" dirty="0" smtClean="0">
              <a:solidFill>
                <a:srgbClr val="002060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23" name="TextBox 1"/>
          <p:cNvSpPr txBox="1"/>
          <p:nvPr/>
        </p:nvSpPr>
        <p:spPr>
          <a:xfrm>
            <a:off x="7471440" y="5088382"/>
            <a:ext cx="8066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i="0" u="none" strike="noStrike" kern="1200" baseline="0" dirty="0" smtClean="0">
                <a:solidFill>
                  <a:srgbClr val="002060"/>
                </a:solidFill>
                <a:latin typeface="Calibri"/>
                <a:ea typeface="Calibri"/>
                <a:cs typeface="Calibri"/>
              </a:rPr>
              <a:t>1221</a:t>
            </a:r>
            <a:endParaRPr lang="ru-RU" sz="2400" b="1" i="0" u="none" strike="noStrike" kern="1200" baseline="0" dirty="0" smtClean="0">
              <a:solidFill>
                <a:srgbClr val="002060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24" name="TextBox 1"/>
          <p:cNvSpPr txBox="1"/>
          <p:nvPr/>
        </p:nvSpPr>
        <p:spPr>
          <a:xfrm>
            <a:off x="4943282" y="5056537"/>
            <a:ext cx="340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i="0" u="none" strike="noStrike" kern="1200" baseline="0" dirty="0" smtClean="0">
                <a:solidFill>
                  <a:srgbClr val="002060"/>
                </a:solidFill>
                <a:latin typeface="Calibri"/>
                <a:ea typeface="Calibri"/>
                <a:cs typeface="Calibri"/>
              </a:rPr>
              <a:t>0</a:t>
            </a:r>
            <a:endParaRPr lang="ru-RU" sz="2400" b="1" i="0" u="none" strike="noStrike" kern="1200" baseline="0" dirty="0" smtClean="0">
              <a:solidFill>
                <a:srgbClr val="002060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25" name="TextBox 1"/>
          <p:cNvSpPr txBox="1"/>
          <p:nvPr/>
        </p:nvSpPr>
        <p:spPr>
          <a:xfrm>
            <a:off x="1864483" y="5623776"/>
            <a:ext cx="7232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800" b="1" i="1" u="none" strike="noStrike" kern="1200" baseline="0" dirty="0" smtClean="0">
                <a:solidFill>
                  <a:srgbClr val="002060"/>
                </a:solidFill>
                <a:latin typeface="Calibri"/>
                <a:ea typeface="Calibri"/>
                <a:cs typeface="Calibri"/>
              </a:rPr>
              <a:t>-1</a:t>
            </a:r>
            <a:r>
              <a:rPr lang="en-US" sz="1800" b="1" i="1" u="none" strike="noStrike" kern="1200" baseline="0" dirty="0" smtClean="0">
                <a:solidFill>
                  <a:srgbClr val="002060"/>
                </a:solidFill>
                <a:latin typeface="Calibri"/>
                <a:ea typeface="Calibri"/>
                <a:cs typeface="Calibri"/>
              </a:rPr>
              <a:t>321</a:t>
            </a:r>
            <a:endParaRPr lang="ru-RU" sz="1800" b="1" i="1" u="none" strike="noStrike" kern="1200" baseline="0" dirty="0" smtClean="0">
              <a:solidFill>
                <a:srgbClr val="002060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26" name="TextBox 1"/>
          <p:cNvSpPr txBox="1"/>
          <p:nvPr/>
        </p:nvSpPr>
        <p:spPr>
          <a:xfrm>
            <a:off x="7583307" y="3429000"/>
            <a:ext cx="6511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i="0" u="none" strike="noStrike" kern="1200" baseline="0" dirty="0" smtClean="0">
                <a:solidFill>
                  <a:srgbClr val="002060"/>
                </a:solidFill>
                <a:latin typeface="Calibri"/>
                <a:ea typeface="Calibri"/>
                <a:cs typeface="Calibri"/>
              </a:rPr>
              <a:t>631</a:t>
            </a:r>
            <a:endParaRPr lang="ru-RU" sz="2400" b="1" i="0" u="none" strike="noStrike" kern="1200" baseline="0" dirty="0" smtClean="0">
              <a:solidFill>
                <a:srgbClr val="002060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35" name="TextBox 1"/>
          <p:cNvSpPr txBox="1"/>
          <p:nvPr/>
        </p:nvSpPr>
        <p:spPr>
          <a:xfrm>
            <a:off x="1901767" y="3429000"/>
            <a:ext cx="74571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400" b="1" i="0" u="none" strike="noStrike" kern="1200" baseline="0" dirty="0" smtClean="0">
                <a:solidFill>
                  <a:srgbClr val="002060"/>
                </a:solidFill>
                <a:latin typeface="Calibri"/>
                <a:ea typeface="Calibri"/>
                <a:cs typeface="Calibri"/>
              </a:rPr>
              <a:t>-</a:t>
            </a:r>
            <a:r>
              <a:rPr lang="en-US" sz="2400" b="1" i="0" u="none" strike="noStrike" kern="1200" baseline="0" dirty="0" smtClean="0">
                <a:solidFill>
                  <a:srgbClr val="002060"/>
                </a:solidFill>
                <a:latin typeface="Calibri"/>
                <a:ea typeface="Calibri"/>
                <a:cs typeface="Calibri"/>
              </a:rPr>
              <a:t>631</a:t>
            </a:r>
            <a:endParaRPr lang="ru-RU" sz="2400" b="1" i="0" u="none" strike="noStrike" kern="1200" baseline="0" dirty="0" smtClean="0">
              <a:solidFill>
                <a:srgbClr val="002060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36" name="TextBox 1"/>
          <p:cNvSpPr txBox="1"/>
          <p:nvPr/>
        </p:nvSpPr>
        <p:spPr>
          <a:xfrm>
            <a:off x="7533263" y="1844764"/>
            <a:ext cx="6511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dirty="0" smtClean="0">
                <a:solidFill>
                  <a:srgbClr val="002060"/>
                </a:solidFill>
                <a:latin typeface="Calibri"/>
                <a:ea typeface="Calibri"/>
                <a:cs typeface="Calibri"/>
              </a:rPr>
              <a:t>823</a:t>
            </a:r>
            <a:endParaRPr lang="ru-RU" sz="2400" b="1" i="0" u="none" strike="noStrike" kern="1200" baseline="0" dirty="0" smtClean="0">
              <a:solidFill>
                <a:srgbClr val="002060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37" name="TextBox 1"/>
          <p:cNvSpPr txBox="1"/>
          <p:nvPr/>
        </p:nvSpPr>
        <p:spPr>
          <a:xfrm>
            <a:off x="4751395" y="1806095"/>
            <a:ext cx="6511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i="0" u="none" strike="noStrike" kern="1200" baseline="0" dirty="0" smtClean="0">
                <a:solidFill>
                  <a:srgbClr val="002060"/>
                </a:solidFill>
                <a:latin typeface="Calibri"/>
                <a:ea typeface="Calibri"/>
                <a:cs typeface="Calibri"/>
              </a:rPr>
              <a:t>193</a:t>
            </a:r>
            <a:endParaRPr lang="ru-RU" sz="2400" b="1" i="0" u="none" strike="noStrike" kern="1200" baseline="0" dirty="0" smtClean="0">
              <a:solidFill>
                <a:srgbClr val="002060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39" name="Овал 38"/>
          <p:cNvSpPr/>
          <p:nvPr/>
        </p:nvSpPr>
        <p:spPr>
          <a:xfrm>
            <a:off x="1569493" y="1364776"/>
            <a:ext cx="1419367" cy="140572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Овал 39"/>
          <p:cNvSpPr/>
          <p:nvPr/>
        </p:nvSpPr>
        <p:spPr>
          <a:xfrm>
            <a:off x="7181004" y="1367051"/>
            <a:ext cx="1419367" cy="140572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Овал 40"/>
          <p:cNvSpPr/>
          <p:nvPr/>
        </p:nvSpPr>
        <p:spPr>
          <a:xfrm>
            <a:off x="4412777" y="4562901"/>
            <a:ext cx="1419367" cy="140572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Овал 41"/>
          <p:cNvSpPr/>
          <p:nvPr/>
        </p:nvSpPr>
        <p:spPr>
          <a:xfrm>
            <a:off x="4367284" y="2968388"/>
            <a:ext cx="1419367" cy="140572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Овал 42"/>
          <p:cNvSpPr/>
          <p:nvPr/>
        </p:nvSpPr>
        <p:spPr>
          <a:xfrm>
            <a:off x="4396854" y="1346579"/>
            <a:ext cx="1419367" cy="140572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Овал 43"/>
          <p:cNvSpPr/>
          <p:nvPr/>
        </p:nvSpPr>
        <p:spPr>
          <a:xfrm>
            <a:off x="1575815" y="2971165"/>
            <a:ext cx="1419367" cy="140572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Овал 44"/>
          <p:cNvSpPr/>
          <p:nvPr/>
        </p:nvSpPr>
        <p:spPr>
          <a:xfrm>
            <a:off x="1589964" y="4572000"/>
            <a:ext cx="1419367" cy="140572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Овал 45"/>
          <p:cNvSpPr/>
          <p:nvPr/>
        </p:nvSpPr>
        <p:spPr>
          <a:xfrm>
            <a:off x="7187832" y="4560627"/>
            <a:ext cx="1419367" cy="140572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Овал 46"/>
          <p:cNvSpPr/>
          <p:nvPr/>
        </p:nvSpPr>
        <p:spPr>
          <a:xfrm>
            <a:off x="7190096" y="2959290"/>
            <a:ext cx="1419367" cy="140572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Стрелка вправо 47"/>
          <p:cNvSpPr/>
          <p:nvPr/>
        </p:nvSpPr>
        <p:spPr>
          <a:xfrm>
            <a:off x="3152633" y="2053988"/>
            <a:ext cx="1003110" cy="136478"/>
          </a:xfrm>
          <a:prstGeom prst="rightArrow">
            <a:avLst/>
          </a:prstGeom>
          <a:solidFill>
            <a:srgbClr val="FCC4F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Стрелка вправо 48"/>
          <p:cNvSpPr/>
          <p:nvPr/>
        </p:nvSpPr>
        <p:spPr>
          <a:xfrm>
            <a:off x="3161731" y="3584812"/>
            <a:ext cx="1003110" cy="136478"/>
          </a:xfrm>
          <a:prstGeom prst="rightArrow">
            <a:avLst/>
          </a:prstGeom>
          <a:solidFill>
            <a:srgbClr val="FCC4F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Стрелка вправо 49"/>
          <p:cNvSpPr/>
          <p:nvPr/>
        </p:nvSpPr>
        <p:spPr>
          <a:xfrm>
            <a:off x="3150358" y="5258937"/>
            <a:ext cx="1003110" cy="136478"/>
          </a:xfrm>
          <a:prstGeom prst="rightArrow">
            <a:avLst/>
          </a:prstGeom>
          <a:solidFill>
            <a:srgbClr val="FCC4F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Стрелка вправо 50"/>
          <p:cNvSpPr/>
          <p:nvPr/>
        </p:nvSpPr>
        <p:spPr>
          <a:xfrm rot="10800000">
            <a:off x="6059606" y="1978925"/>
            <a:ext cx="1003110" cy="136478"/>
          </a:xfrm>
          <a:prstGeom prst="rightArrow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Стрелка вправо 51"/>
          <p:cNvSpPr/>
          <p:nvPr/>
        </p:nvSpPr>
        <p:spPr>
          <a:xfrm rot="10800000">
            <a:off x="6034585" y="3557516"/>
            <a:ext cx="1003110" cy="136478"/>
          </a:xfrm>
          <a:prstGeom prst="rightArrow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3" name="Стрелка вправо 52"/>
          <p:cNvSpPr/>
          <p:nvPr/>
        </p:nvSpPr>
        <p:spPr>
          <a:xfrm rot="10800000">
            <a:off x="6020938" y="5215719"/>
            <a:ext cx="1003110" cy="136478"/>
          </a:xfrm>
          <a:prstGeom prst="rightArrow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6" name="TextBox 1"/>
          <p:cNvSpPr txBox="1"/>
          <p:nvPr/>
        </p:nvSpPr>
        <p:spPr>
          <a:xfrm>
            <a:off x="7491497" y="3988612"/>
            <a:ext cx="6527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800" b="1" i="1" u="none" strike="noStrike" kern="1200" baseline="0" dirty="0" smtClean="0">
                <a:solidFill>
                  <a:schemeClr val="tx2">
                    <a:lumMod val="50000"/>
                  </a:schemeClr>
                </a:solidFill>
                <a:latin typeface="Calibri"/>
                <a:ea typeface="Calibri"/>
                <a:cs typeface="Calibri"/>
              </a:rPr>
              <a:t>1221</a:t>
            </a:r>
            <a:endParaRPr lang="ru-RU" sz="1800" b="1" i="1" u="none" strike="noStrike" kern="1200" baseline="0" dirty="0" smtClean="0">
              <a:solidFill>
                <a:schemeClr val="tx2">
                  <a:lumMod val="50000"/>
                </a:schemeClr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57" name="TextBox 1"/>
          <p:cNvSpPr txBox="1"/>
          <p:nvPr/>
        </p:nvSpPr>
        <p:spPr>
          <a:xfrm>
            <a:off x="7825224" y="2978407"/>
            <a:ext cx="6062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800" b="1" i="1" dirty="0" smtClean="0">
                <a:solidFill>
                  <a:schemeClr val="tx2">
                    <a:lumMod val="50000"/>
                  </a:schemeClr>
                </a:solidFill>
                <a:latin typeface="Calibri"/>
                <a:ea typeface="Calibri"/>
                <a:cs typeface="Calibri"/>
              </a:rPr>
              <a:t>-591</a:t>
            </a:r>
            <a:endParaRPr lang="ru-RU" sz="1800" b="1" i="1" dirty="0" smtClean="0">
              <a:solidFill>
                <a:schemeClr val="tx2">
                  <a:lumMod val="50000"/>
                </a:schemeClr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7710587" y="5617029"/>
            <a:ext cx="6527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i="1" u="none" strike="noStrike" kern="1200" baseline="0" dirty="0" smtClean="0">
                <a:solidFill>
                  <a:srgbClr val="002060"/>
                </a:solidFill>
                <a:latin typeface="Calibri"/>
                <a:ea typeface="Calibri"/>
                <a:cs typeface="Calibri"/>
              </a:rPr>
              <a:t>1812</a:t>
            </a:r>
            <a:endParaRPr lang="ru-RU" b="1" i="1" u="none" strike="noStrike" kern="1200" baseline="0" dirty="0" smtClean="0">
              <a:solidFill>
                <a:srgbClr val="002060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2163943" y="4607626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i="1" u="none" strike="noStrike" kern="1200" baseline="0" dirty="0" smtClean="0">
                <a:solidFill>
                  <a:srgbClr val="002060"/>
                </a:solidFill>
                <a:latin typeface="Calibri"/>
                <a:ea typeface="Calibri"/>
                <a:cs typeface="Calibri"/>
              </a:rPr>
              <a:t>100</a:t>
            </a:r>
            <a:endParaRPr lang="ru-RU" b="1" i="1" u="none" strike="noStrike" kern="1200" baseline="0" dirty="0" smtClean="0">
              <a:solidFill>
                <a:srgbClr val="002060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1808044" y="3990109"/>
            <a:ext cx="6062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i="1" u="none" strike="noStrike" kern="1200" baseline="0" dirty="0" smtClean="0">
                <a:solidFill>
                  <a:srgbClr val="002060"/>
                </a:solidFill>
                <a:latin typeface="Calibri"/>
                <a:ea typeface="Calibri"/>
                <a:cs typeface="Calibri"/>
              </a:rPr>
              <a:t>-731</a:t>
            </a:r>
            <a:endParaRPr lang="ru-RU" b="1" i="1" u="none" strike="noStrike" kern="1200" baseline="0" dirty="0" smtClean="0">
              <a:solidFill>
                <a:srgbClr val="002060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2270821" y="3016333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i="1" u="none" strike="noStrike" kern="1200" baseline="0" dirty="0" smtClean="0">
                <a:solidFill>
                  <a:srgbClr val="002060"/>
                </a:solidFill>
                <a:latin typeface="Calibri"/>
                <a:ea typeface="Calibri"/>
                <a:cs typeface="Calibri"/>
              </a:rPr>
              <a:t>100</a:t>
            </a:r>
            <a:endParaRPr lang="ru-RU" b="1" i="1" u="none" strike="noStrike" kern="1200" baseline="0" dirty="0" smtClean="0">
              <a:solidFill>
                <a:srgbClr val="002060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1761409" y="2422566"/>
            <a:ext cx="7232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i="1" u="none" strike="noStrike" kern="1200" baseline="0" dirty="0" smtClean="0">
                <a:solidFill>
                  <a:srgbClr val="002060"/>
                </a:solidFill>
                <a:latin typeface="Calibri"/>
                <a:ea typeface="Calibri"/>
                <a:cs typeface="Calibri"/>
              </a:rPr>
              <a:t>-1454</a:t>
            </a:r>
            <a:endParaRPr lang="ru-RU" b="1" i="1" u="none" strike="noStrike" kern="1200" baseline="0" dirty="0" smtClean="0">
              <a:solidFill>
                <a:srgbClr val="002060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2472702" y="1615044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i="1" u="none" strike="noStrike" kern="1200" baseline="0" dirty="0" smtClean="0">
                <a:solidFill>
                  <a:srgbClr val="002060"/>
                </a:solidFill>
                <a:latin typeface="Calibri"/>
                <a:ea typeface="Calibri"/>
                <a:cs typeface="Calibri"/>
              </a:rPr>
              <a:t>823</a:t>
            </a:r>
            <a:endParaRPr lang="ru-RU" b="1" i="1" u="none" strike="noStrike" kern="1200" baseline="0" dirty="0" smtClean="0">
              <a:solidFill>
                <a:srgbClr val="002060"/>
              </a:solidFill>
              <a:latin typeface="Calibri"/>
              <a:ea typeface="Calibri"/>
              <a:cs typeface="Calibri"/>
            </a:endParaRPr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6281" y="142505"/>
            <a:ext cx="7802087" cy="665017"/>
          </a:xfrm>
        </p:spPr>
        <p:txBody>
          <a:bodyPr anchor="b">
            <a:noAutofit/>
          </a:bodyPr>
          <a:lstStyle/>
          <a:p>
            <a:pPr algn="l"/>
            <a:r>
              <a:rPr lang="ru-RU" sz="3200" b="1" dirty="0" smtClean="0">
                <a:solidFill>
                  <a:srgbClr val="002060"/>
                </a:solidFill>
              </a:rPr>
              <a:t>5. Открытые информационные ресурсы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330474" y="3867897"/>
            <a:ext cx="4163944" cy="522947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1600" dirty="0" smtClean="0">
                <a:hlinkClick r:id="rId2"/>
              </a:rPr>
              <a:t>Бюджет для граждан Кемеровской области</a:t>
            </a:r>
            <a:endParaRPr lang="ru-RU" sz="1600" dirty="0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61</a:t>
            </a:fld>
            <a:endParaRPr lang="en-US" dirty="0"/>
          </a:p>
        </p:txBody>
      </p:sp>
      <p:pic>
        <p:nvPicPr>
          <p:cNvPr id="4" name="Рисунок 3" descr="Minfin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08902" y="1650515"/>
            <a:ext cx="607088" cy="74064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346420" y="2413861"/>
            <a:ext cx="4132052" cy="5463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latin typeface="Calibri" pitchFamily="34" charset="0"/>
                <a:hlinkClick r:id="rId4"/>
              </a:rPr>
              <a:t>Бюджет для граждан Российской Федерации</a:t>
            </a:r>
            <a:endParaRPr lang="ru-RU" sz="1600" dirty="0">
              <a:latin typeface="Calibri" pitchFamily="34" charset="0"/>
            </a:endParaRPr>
          </a:p>
          <a:p>
            <a:pPr algn="ctr"/>
            <a:endParaRPr lang="ru-RU" sz="1350" dirty="0">
              <a:latin typeface="Calibri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32664" y="5870313"/>
            <a:ext cx="8513717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350" dirty="0" smtClean="0">
                <a:latin typeface="Calibri" pitchFamily="34" charset="0"/>
              </a:rPr>
              <a:t>	  </a:t>
            </a:r>
            <a:r>
              <a:rPr lang="en-US" sz="1350" dirty="0" smtClean="0">
                <a:latin typeface="Calibri" pitchFamily="34" charset="0"/>
              </a:rPr>
              <a:t>© </a:t>
            </a:r>
            <a:r>
              <a:rPr lang="ru-RU" sz="1050" dirty="0" smtClean="0">
                <a:latin typeface="Calibri" pitchFamily="34" charset="0"/>
              </a:rPr>
              <a:t>Автор титульного рисунка «Кузнецкая крепость» – Савино</a:t>
            </a:r>
            <a:r>
              <a:rPr lang="en-US" sz="1050" dirty="0" smtClean="0">
                <a:latin typeface="Calibri" pitchFamily="34" charset="0"/>
              </a:rPr>
              <a:t>ff </a:t>
            </a:r>
            <a:r>
              <a:rPr lang="ru-RU" sz="1050" dirty="0" smtClean="0">
                <a:latin typeface="Calibri" pitchFamily="34" charset="0"/>
              </a:rPr>
              <a:t>Дмитрий</a:t>
            </a:r>
            <a:endParaRPr lang="ru-RU" sz="1050" dirty="0">
              <a:latin typeface="Calibri" pitchFamily="34" charset="0"/>
            </a:endParaRPr>
          </a:p>
        </p:txBody>
      </p:sp>
      <p:pic>
        <p:nvPicPr>
          <p:cNvPr id="1026" name="Picture 2">
            <a:hlinkClick r:id="rId5"/>
          </p:cNvPr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206200" y="1637811"/>
            <a:ext cx="2179659" cy="680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logotip.gif">
            <a:hlinkClick r:id="rId7"/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471703" y="4533076"/>
            <a:ext cx="1648653" cy="824327"/>
          </a:xfrm>
          <a:prstGeom prst="rect">
            <a:avLst/>
          </a:prstGeom>
        </p:spPr>
      </p:pic>
      <p:pic>
        <p:nvPicPr>
          <p:cNvPr id="1028" name="Picture 4">
            <a:hlinkClick r:id="rId9"/>
          </p:cNvPr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1212169" y="2703037"/>
            <a:ext cx="2167720" cy="6733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>
            <a:hlinkClick r:id="rId11"/>
          </p:cNvPr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1219620" y="3747073"/>
            <a:ext cx="2152819" cy="4767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Рисунок 13" descr="index.jp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6053161" y="3042546"/>
            <a:ext cx="718571" cy="761421"/>
          </a:xfrm>
          <a:prstGeom prst="rect">
            <a:avLst/>
          </a:prstGeom>
        </p:spPr>
      </p:pic>
      <p:cxnSp>
        <p:nvCxnSpPr>
          <p:cNvPr id="16" name="Прямая соединительная линия 15"/>
          <p:cNvCxnSpPr/>
          <p:nvPr/>
        </p:nvCxnSpPr>
        <p:spPr>
          <a:xfrm>
            <a:off x="765544" y="5762847"/>
            <a:ext cx="2700670" cy="1588"/>
          </a:xfrm>
          <a:prstGeom prst="line">
            <a:avLst/>
          </a:prstGeom>
          <a:ln w="15875" cmpd="dbl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194371" y="6247000"/>
            <a:ext cx="8513717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350" dirty="0" smtClean="0">
                <a:latin typeface="Calibri" pitchFamily="34" charset="0"/>
              </a:rPr>
              <a:t>	  </a:t>
            </a:r>
            <a:r>
              <a:rPr lang="en-US" sz="1350" dirty="0" smtClean="0">
                <a:latin typeface="Calibri" pitchFamily="34" charset="0"/>
              </a:rPr>
              <a:t>© </a:t>
            </a:r>
            <a:r>
              <a:rPr lang="ru-RU" sz="1050" dirty="0" smtClean="0">
                <a:latin typeface="Calibri" pitchFamily="34" charset="0"/>
              </a:rPr>
              <a:t>Автор рисунка на 4 </a:t>
            </a:r>
            <a:r>
              <a:rPr lang="ru-RU" sz="1050" dirty="0" err="1" smtClean="0">
                <a:latin typeface="Calibri" pitchFamily="34" charset="0"/>
              </a:rPr>
              <a:t>стр</a:t>
            </a:r>
            <a:r>
              <a:rPr lang="ru-RU" sz="1050" dirty="0" smtClean="0">
                <a:latin typeface="Calibri" pitchFamily="34" charset="0"/>
              </a:rPr>
              <a:t> «Площадь Маяковского» – Илья Храбрый</a:t>
            </a:r>
            <a:endParaRPr lang="ru-RU" sz="1050" dirty="0">
              <a:latin typeface="Calibri" pitchFamily="34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620202" y="286247"/>
            <a:ext cx="8282160" cy="807521"/>
          </a:xfrm>
          <a:noFill/>
        </p:spPr>
        <p:txBody>
          <a:bodyPr anchor="b">
            <a:no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</a:rPr>
              <a:t/>
            </a:r>
            <a:br>
              <a:rPr lang="ru-RU" sz="3200" b="1" dirty="0" smtClean="0">
                <a:solidFill>
                  <a:srgbClr val="002060"/>
                </a:solidFill>
              </a:rPr>
            </a:br>
            <a:r>
              <a:rPr lang="ru-RU" sz="3200" b="1" dirty="0" smtClean="0">
                <a:solidFill>
                  <a:srgbClr val="002060"/>
                </a:solidFill>
              </a:rPr>
              <a:t/>
            </a:r>
            <a:br>
              <a:rPr lang="ru-RU" sz="3200" b="1" dirty="0" smtClean="0">
                <a:solidFill>
                  <a:srgbClr val="002060"/>
                </a:solidFill>
              </a:rPr>
            </a:br>
            <a:r>
              <a:rPr lang="ru-RU" sz="3200" b="1" dirty="0" smtClean="0">
                <a:solidFill>
                  <a:srgbClr val="002060"/>
                </a:solidFill>
              </a:rPr>
              <a:t>6. Список используемых нормативных правовых актов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24579" name="Rectangle 3"/>
          <p:cNvSpPr>
            <a:spLocks noGrp="1" noChangeArrowheads="1"/>
          </p:cNvSpPr>
          <p:nvPr>
            <p:ph idx="1"/>
          </p:nvPr>
        </p:nvSpPr>
        <p:spPr>
          <a:xfrm>
            <a:off x="287823" y="1402537"/>
            <a:ext cx="8557846" cy="4774498"/>
          </a:xfrm>
        </p:spPr>
        <p:txBody>
          <a:bodyPr>
            <a:noAutofit/>
          </a:bodyPr>
          <a:lstStyle/>
          <a:p>
            <a:pPr>
              <a:buClr>
                <a:srgbClr val="FF0000"/>
              </a:buClr>
              <a:buFont typeface="Wingdings" pitchFamily="2" charset="2"/>
              <a:buChar char="ü"/>
            </a:pPr>
            <a:r>
              <a:rPr lang="ru-RU" sz="1200" dirty="0">
                <a:solidFill>
                  <a:srgbClr val="002060"/>
                </a:solidFill>
              </a:rPr>
              <a:t>Конституция Российской Федерации (принята всенародным голосованием 12.12.1993). </a:t>
            </a:r>
          </a:p>
          <a:p>
            <a:pPr>
              <a:buClr>
                <a:srgbClr val="FF0000"/>
              </a:buClr>
              <a:buFont typeface="Wingdings" pitchFamily="2" charset="2"/>
              <a:buChar char="ü"/>
            </a:pPr>
            <a:r>
              <a:rPr lang="ru-RU" sz="1200" dirty="0">
                <a:solidFill>
                  <a:srgbClr val="002060"/>
                </a:solidFill>
              </a:rPr>
              <a:t>Бюджетный кодекс Российской Федерации от 31.07.1998 № 145-ФЗ. </a:t>
            </a:r>
          </a:p>
          <a:p>
            <a:pPr>
              <a:buClr>
                <a:srgbClr val="FF0000"/>
              </a:buClr>
              <a:buFont typeface="Wingdings" pitchFamily="2" charset="2"/>
              <a:buChar char="ü"/>
            </a:pPr>
            <a:r>
              <a:rPr lang="ru-RU" sz="1200" dirty="0">
                <a:solidFill>
                  <a:srgbClr val="002060"/>
                </a:solidFill>
              </a:rPr>
              <a:t>Налоговый кодекс Российской Федерации (часть первая) от 31.07.1998 № 146-ФЗ. </a:t>
            </a:r>
          </a:p>
          <a:p>
            <a:pPr>
              <a:buClr>
                <a:srgbClr val="FF0000"/>
              </a:buClr>
              <a:buFont typeface="Wingdings" pitchFamily="2" charset="2"/>
              <a:buChar char="ü"/>
            </a:pPr>
            <a:r>
              <a:rPr lang="ru-RU" sz="1200" dirty="0">
                <a:solidFill>
                  <a:srgbClr val="002060"/>
                </a:solidFill>
              </a:rPr>
              <a:t>Налоговый кодекс Российской Федерации (часть вторая) от 05.08.2000 № 117-ФЗ. </a:t>
            </a:r>
          </a:p>
          <a:p>
            <a:pPr>
              <a:buClr>
                <a:srgbClr val="FF0000"/>
              </a:buClr>
              <a:buFont typeface="Wingdings" pitchFamily="2" charset="2"/>
              <a:buChar char="ü"/>
            </a:pPr>
            <a:r>
              <a:rPr lang="ru-RU" sz="1200" dirty="0">
                <a:solidFill>
                  <a:srgbClr val="002060"/>
                </a:solidFill>
              </a:rPr>
              <a:t>Федеральный Закон от 06.10.2003 № 131-ФЗ «Об общих принципах организации местного самоуправления в Российской Федерации». </a:t>
            </a:r>
          </a:p>
          <a:p>
            <a:pPr>
              <a:buClr>
                <a:srgbClr val="FF0000"/>
              </a:buClr>
              <a:buFont typeface="Wingdings" pitchFamily="2" charset="2"/>
              <a:buChar char="ü"/>
            </a:pPr>
            <a:r>
              <a:rPr lang="ru-RU" sz="1200" dirty="0">
                <a:solidFill>
                  <a:srgbClr val="002060"/>
                </a:solidFill>
              </a:rPr>
              <a:t>Федеральный закон от 08.05.2010 № 83-ФЗ «О внесении изменений в отдельные законодательные акты Российской Федерации в связи с совершенствованием правового положения государственных (муниципальных) учреждений». </a:t>
            </a:r>
          </a:p>
          <a:p>
            <a:pPr>
              <a:buClr>
                <a:srgbClr val="FF0000"/>
              </a:buClr>
              <a:buFont typeface="Wingdings" pitchFamily="2" charset="2"/>
              <a:buChar char="ü"/>
            </a:pPr>
            <a:r>
              <a:rPr lang="ru-RU" sz="1200" dirty="0" smtClean="0">
                <a:solidFill>
                  <a:srgbClr val="002060"/>
                </a:solidFill>
              </a:rPr>
              <a:t>Закон </a:t>
            </a:r>
            <a:r>
              <a:rPr lang="ru-RU" sz="1200" dirty="0">
                <a:solidFill>
                  <a:srgbClr val="002060"/>
                </a:solidFill>
              </a:rPr>
              <a:t>Кемеровской области от 24.11.2005 № 134-ОЗ «О межбюджетных отношениях в Кемеровской области</a:t>
            </a:r>
            <a:r>
              <a:rPr lang="ru-RU" sz="1200" dirty="0" smtClean="0">
                <a:solidFill>
                  <a:srgbClr val="002060"/>
                </a:solidFill>
              </a:rPr>
              <a:t>».</a:t>
            </a:r>
            <a:endParaRPr lang="ru-RU" sz="1200" dirty="0">
              <a:solidFill>
                <a:srgbClr val="002060"/>
              </a:solidFill>
            </a:endParaRPr>
          </a:p>
          <a:p>
            <a:pPr>
              <a:buClr>
                <a:srgbClr val="FF0000"/>
              </a:buClr>
              <a:buFont typeface="Wingdings" pitchFamily="2" charset="2"/>
              <a:buChar char="ü"/>
            </a:pPr>
            <a:r>
              <a:rPr lang="ru-RU" sz="1200" dirty="0">
                <a:solidFill>
                  <a:srgbClr val="002060"/>
                </a:solidFill>
              </a:rPr>
              <a:t>Устав Новокузнецкого городского </a:t>
            </a:r>
            <a:r>
              <a:rPr lang="ru-RU" sz="1200" dirty="0" smtClean="0">
                <a:solidFill>
                  <a:srgbClr val="002060"/>
                </a:solidFill>
              </a:rPr>
              <a:t>округа.</a:t>
            </a:r>
            <a:endParaRPr lang="ru-RU" sz="1200" dirty="0">
              <a:solidFill>
                <a:srgbClr val="002060"/>
              </a:solidFill>
            </a:endParaRPr>
          </a:p>
          <a:p>
            <a:pPr>
              <a:buClr>
                <a:srgbClr val="FF0000"/>
              </a:buClr>
              <a:buFont typeface="Wingdings" pitchFamily="2" charset="2"/>
              <a:buChar char="ü"/>
            </a:pPr>
            <a:r>
              <a:rPr lang="ru-RU" sz="1200" dirty="0">
                <a:solidFill>
                  <a:srgbClr val="002060"/>
                </a:solidFill>
              </a:rPr>
              <a:t>Решение Новокузнецкого городского Совета народных депутатов от </a:t>
            </a:r>
            <a:r>
              <a:rPr lang="ru-RU" sz="1200" dirty="0" smtClean="0">
                <a:solidFill>
                  <a:srgbClr val="002060"/>
                </a:solidFill>
              </a:rPr>
              <a:t>16.03.2016 </a:t>
            </a:r>
            <a:r>
              <a:rPr lang="ru-RU" sz="1200" dirty="0">
                <a:solidFill>
                  <a:srgbClr val="002060"/>
                </a:solidFill>
              </a:rPr>
              <a:t>№ </a:t>
            </a:r>
            <a:r>
              <a:rPr lang="ru-RU" sz="1200" dirty="0" smtClean="0">
                <a:solidFill>
                  <a:srgbClr val="002060"/>
                </a:solidFill>
              </a:rPr>
              <a:t>2/25 </a:t>
            </a:r>
            <a:r>
              <a:rPr lang="ru-RU" sz="1200" dirty="0">
                <a:solidFill>
                  <a:srgbClr val="002060"/>
                </a:solidFill>
              </a:rPr>
              <a:t>«Об утверждении Положения о бюджетном процессе в Новокузнецком городском округе». </a:t>
            </a:r>
          </a:p>
          <a:p>
            <a:pPr>
              <a:buClr>
                <a:srgbClr val="FF0000"/>
              </a:buClr>
              <a:buFont typeface="Wingdings" pitchFamily="2" charset="2"/>
              <a:buChar char="ü"/>
            </a:pPr>
            <a:r>
              <a:rPr lang="ru-RU" sz="1200" dirty="0">
                <a:solidFill>
                  <a:srgbClr val="002060"/>
                </a:solidFill>
              </a:rPr>
              <a:t>Постановление </a:t>
            </a:r>
            <a:r>
              <a:rPr lang="ru-RU" sz="1200" dirty="0" smtClean="0">
                <a:solidFill>
                  <a:srgbClr val="002060"/>
                </a:solidFill>
              </a:rPr>
              <a:t>администрации города </a:t>
            </a:r>
            <a:r>
              <a:rPr lang="ru-RU" sz="1200" dirty="0">
                <a:solidFill>
                  <a:srgbClr val="002060"/>
                </a:solidFill>
              </a:rPr>
              <a:t>Новокузнецка от </a:t>
            </a:r>
            <a:r>
              <a:rPr lang="ru-RU" sz="1200" dirty="0" smtClean="0">
                <a:solidFill>
                  <a:srgbClr val="002060"/>
                </a:solidFill>
              </a:rPr>
              <a:t>10.04.2014 </a:t>
            </a:r>
            <a:r>
              <a:rPr lang="ru-RU" sz="1200" dirty="0">
                <a:solidFill>
                  <a:srgbClr val="002060"/>
                </a:solidFill>
              </a:rPr>
              <a:t>№ </a:t>
            </a:r>
            <a:r>
              <a:rPr lang="ru-RU" sz="1200" dirty="0" smtClean="0">
                <a:solidFill>
                  <a:srgbClr val="002060"/>
                </a:solidFill>
              </a:rPr>
              <a:t>54 </a:t>
            </a:r>
            <a:r>
              <a:rPr lang="ru-RU" sz="1200" dirty="0">
                <a:solidFill>
                  <a:srgbClr val="002060"/>
                </a:solidFill>
              </a:rPr>
              <a:t>«О реализации норм Бюджетного кодекса Российской Федерации».</a:t>
            </a:r>
          </a:p>
          <a:p>
            <a:pPr>
              <a:buClr>
                <a:srgbClr val="FF0000"/>
              </a:buClr>
              <a:buFont typeface="Wingdings" pitchFamily="2" charset="2"/>
              <a:buChar char="ü"/>
            </a:pPr>
            <a:r>
              <a:rPr lang="ru-RU" sz="1200" dirty="0">
                <a:solidFill>
                  <a:srgbClr val="002060"/>
                </a:solidFill>
              </a:rPr>
              <a:t>Постановление администрации города Новокузнецка от 30.11.2010 № 114 «О совершенствовании правового положения муниципальных учреждений</a:t>
            </a:r>
            <a:r>
              <a:rPr lang="ru-RU" sz="1200" dirty="0" smtClean="0">
                <a:solidFill>
                  <a:srgbClr val="002060"/>
                </a:solidFill>
              </a:rPr>
              <a:t>».</a:t>
            </a:r>
          </a:p>
          <a:p>
            <a:pPr>
              <a:buClr>
                <a:srgbClr val="FF0000"/>
              </a:buClr>
              <a:buFont typeface="Wingdings" pitchFamily="2" charset="2"/>
              <a:buChar char="ü"/>
            </a:pPr>
            <a:r>
              <a:rPr lang="ru-RU" sz="1200" dirty="0" smtClean="0">
                <a:solidFill>
                  <a:srgbClr val="002060"/>
                </a:solidFill>
              </a:rPr>
              <a:t>Решение Новокузнецкого городского Совета народных депутатов от 27.12.2022 № 21/142 «О бюджете Новокузнецкого городского округа на 2023 год и на плановый период 2024 и 2025 годов».</a:t>
            </a:r>
          </a:p>
          <a:p>
            <a:pPr>
              <a:buClr>
                <a:srgbClr val="FF0000"/>
              </a:buClr>
              <a:buFont typeface="Wingdings" pitchFamily="2" charset="2"/>
              <a:buChar char="ü"/>
            </a:pPr>
            <a:r>
              <a:rPr lang="ru-RU" sz="1200" dirty="0" smtClean="0">
                <a:solidFill>
                  <a:srgbClr val="002060"/>
                </a:solidFill>
              </a:rPr>
              <a:t>Приказ МФ РФ от 22.09.2015 №145н «Об утверждении методических рекомендаций по представлению бюджетов субъектов РФ и местных бюджетов и отчетов об их исполнении в доступной для граждан </a:t>
            </a:r>
            <a:r>
              <a:rPr lang="ru-RU" sz="1200" smtClean="0">
                <a:solidFill>
                  <a:srgbClr val="002060"/>
                </a:solidFill>
              </a:rPr>
              <a:t>форме».</a:t>
            </a:r>
            <a:endParaRPr lang="ru-RU" sz="1200" dirty="0" smtClean="0">
              <a:solidFill>
                <a:srgbClr val="002060"/>
              </a:solidFill>
            </a:endParaRPr>
          </a:p>
          <a:p>
            <a:pPr>
              <a:buClr>
                <a:srgbClr val="FF0000"/>
              </a:buClr>
              <a:buFont typeface="Wingdings" pitchFamily="2" charset="2"/>
              <a:buChar char="ü"/>
            </a:pPr>
            <a:r>
              <a:rPr lang="ru-RU" sz="1200" dirty="0" smtClean="0">
                <a:solidFill>
                  <a:srgbClr val="002060"/>
                </a:solidFill>
              </a:rPr>
              <a:t>Постановление администрации города Новокузнецка от 16.09.2022 года №176 «О среднесрочном прогнозе социально-экономического развития Новокузнецкого городского округа на 2023 год и плановый период 2024 и 2025 годов»</a:t>
            </a:r>
          </a:p>
          <a:p>
            <a:pPr>
              <a:buClr>
                <a:srgbClr val="FF0000"/>
              </a:buClr>
              <a:buFont typeface="Wingdings" pitchFamily="2" charset="2"/>
              <a:buChar char="ü"/>
            </a:pPr>
            <a:endParaRPr lang="ru-RU" sz="1200" dirty="0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6077A7-DC07-4CD4-8E5E-4C0F05A4E476}" type="slidenum">
              <a:rPr lang="ru-RU"/>
              <a:pPr/>
              <a:t>62</a:t>
            </a:fld>
            <a:endParaRPr lang="ru-RU" dirty="0"/>
          </a:p>
        </p:txBody>
      </p:sp>
      <p:sp>
        <p:nvSpPr>
          <p:cNvPr id="24580" name="Line 4"/>
          <p:cNvSpPr>
            <a:spLocks noChangeShapeType="1"/>
          </p:cNvSpPr>
          <p:nvPr/>
        </p:nvSpPr>
        <p:spPr bwMode="auto">
          <a:xfrm>
            <a:off x="232997" y="1302451"/>
            <a:ext cx="8703969" cy="137"/>
          </a:xfrm>
          <a:prstGeom prst="line">
            <a:avLst/>
          </a:prstGeom>
          <a:noFill/>
          <a:ln w="47625" cmpd="dbl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 sz="1662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68672618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55585" y="1322364"/>
            <a:ext cx="7928658" cy="5099648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>
              <a:lnSpc>
                <a:spcPct val="120000"/>
              </a:lnSpc>
            </a:pPr>
            <a:r>
              <a:rPr lang="ru-RU" sz="1600" b="1" dirty="0" smtClean="0">
                <a:solidFill>
                  <a:srgbClr val="002060"/>
                </a:solidFill>
                <a:latin typeface="Calibri" pitchFamily="34" charset="0"/>
              </a:rPr>
              <a:t>ГАДБ</a:t>
            </a:r>
            <a:r>
              <a:rPr lang="ru-RU" sz="1600" dirty="0" smtClean="0">
                <a:solidFill>
                  <a:srgbClr val="002060"/>
                </a:solidFill>
                <a:latin typeface="Calibri" pitchFamily="34" charset="0"/>
              </a:rPr>
              <a:t> – главный администратор доходов бюджета</a:t>
            </a:r>
          </a:p>
          <a:p>
            <a:pPr>
              <a:lnSpc>
                <a:spcPct val="120000"/>
              </a:lnSpc>
            </a:pPr>
            <a:r>
              <a:rPr lang="ru-RU" sz="1600" b="1" dirty="0" smtClean="0">
                <a:solidFill>
                  <a:srgbClr val="002060"/>
                </a:solidFill>
                <a:latin typeface="Calibri" pitchFamily="34" charset="0"/>
              </a:rPr>
              <a:t>ГРБС</a:t>
            </a:r>
            <a:r>
              <a:rPr lang="ru-RU" sz="1600" dirty="0" smtClean="0">
                <a:solidFill>
                  <a:srgbClr val="002060"/>
                </a:solidFill>
                <a:latin typeface="Calibri" pitchFamily="34" charset="0"/>
              </a:rPr>
              <a:t> – главный распорядитель бюджетных средств</a:t>
            </a:r>
          </a:p>
          <a:p>
            <a:pPr>
              <a:lnSpc>
                <a:spcPct val="120000"/>
              </a:lnSpc>
            </a:pPr>
            <a:r>
              <a:rPr lang="ru-RU" sz="1600" b="1" dirty="0" smtClean="0">
                <a:solidFill>
                  <a:srgbClr val="002060"/>
                </a:solidFill>
                <a:latin typeface="Calibri" pitchFamily="34" charset="0"/>
              </a:rPr>
              <a:t>ЕНВД</a:t>
            </a:r>
            <a:r>
              <a:rPr lang="ru-RU" sz="1600" dirty="0" smtClean="0">
                <a:solidFill>
                  <a:srgbClr val="002060"/>
                </a:solidFill>
                <a:latin typeface="Calibri" pitchFamily="34" charset="0"/>
              </a:rPr>
              <a:t> – единый налог на вмененный доход</a:t>
            </a:r>
          </a:p>
          <a:p>
            <a:pPr>
              <a:lnSpc>
                <a:spcPct val="120000"/>
              </a:lnSpc>
            </a:pPr>
            <a:r>
              <a:rPr lang="ru-RU" sz="1600" b="1" dirty="0" smtClean="0">
                <a:solidFill>
                  <a:srgbClr val="002060"/>
                </a:solidFill>
                <a:latin typeface="Calibri" pitchFamily="34" charset="0"/>
              </a:rPr>
              <a:t>КГК</a:t>
            </a:r>
            <a:r>
              <a:rPr lang="ru-RU" sz="1600" dirty="0" smtClean="0">
                <a:solidFill>
                  <a:srgbClr val="002060"/>
                </a:solidFill>
                <a:latin typeface="Calibri" pitchFamily="34" charset="0"/>
              </a:rPr>
              <a:t> – комитет городского контроля</a:t>
            </a:r>
          </a:p>
          <a:p>
            <a:pPr>
              <a:lnSpc>
                <a:spcPct val="120000"/>
              </a:lnSpc>
            </a:pPr>
            <a:r>
              <a:rPr lang="ru-RU" sz="1600" b="1" dirty="0" smtClean="0">
                <a:solidFill>
                  <a:srgbClr val="002060"/>
                </a:solidFill>
                <a:latin typeface="Calibri" pitchFamily="34" charset="0"/>
              </a:rPr>
              <a:t>НДФЛ</a:t>
            </a:r>
            <a:r>
              <a:rPr lang="ru-RU" sz="1600" dirty="0" smtClean="0">
                <a:solidFill>
                  <a:srgbClr val="002060"/>
                </a:solidFill>
                <a:latin typeface="Calibri" pitchFamily="34" charset="0"/>
              </a:rPr>
              <a:t> – налог на доходы физических лиц</a:t>
            </a:r>
          </a:p>
          <a:p>
            <a:pPr>
              <a:lnSpc>
                <a:spcPct val="120000"/>
              </a:lnSpc>
            </a:pPr>
            <a:r>
              <a:rPr lang="ru-RU" sz="1600" b="1" dirty="0" smtClean="0">
                <a:solidFill>
                  <a:srgbClr val="002060"/>
                </a:solidFill>
                <a:latin typeface="Calibri" pitchFamily="34" charset="0"/>
              </a:rPr>
              <a:t>СНД</a:t>
            </a:r>
            <a:r>
              <a:rPr lang="ru-RU" sz="1600" dirty="0" smtClean="0">
                <a:solidFill>
                  <a:srgbClr val="002060"/>
                </a:solidFill>
                <a:latin typeface="Calibri" pitchFamily="34" charset="0"/>
              </a:rPr>
              <a:t> – Совет народных депутатов</a:t>
            </a:r>
          </a:p>
          <a:p>
            <a:pPr>
              <a:lnSpc>
                <a:spcPct val="120000"/>
              </a:lnSpc>
            </a:pPr>
            <a:r>
              <a:rPr lang="ru-RU" sz="1600" b="1" dirty="0" smtClean="0">
                <a:solidFill>
                  <a:srgbClr val="002060"/>
                </a:solidFill>
                <a:latin typeface="Calibri" pitchFamily="34" charset="0"/>
              </a:rPr>
              <a:t>УСН</a:t>
            </a:r>
            <a:r>
              <a:rPr lang="ru-RU" sz="1600" dirty="0" smtClean="0">
                <a:solidFill>
                  <a:srgbClr val="002060"/>
                </a:solidFill>
                <a:latin typeface="Calibri" pitchFamily="34" charset="0"/>
              </a:rPr>
              <a:t> – упрощенная система налогообложения</a:t>
            </a:r>
          </a:p>
          <a:p>
            <a:pPr>
              <a:lnSpc>
                <a:spcPct val="120000"/>
              </a:lnSpc>
            </a:pPr>
            <a:endParaRPr lang="ru-RU" sz="1600" dirty="0">
              <a:latin typeface="Calibri" pitchFamily="34" charset="0"/>
            </a:endParaRPr>
          </a:p>
        </p:txBody>
      </p:sp>
      <p:sp>
        <p:nvSpPr>
          <p:cNvPr id="7" name="Line 4"/>
          <p:cNvSpPr>
            <a:spLocks noChangeShapeType="1"/>
          </p:cNvSpPr>
          <p:nvPr/>
        </p:nvSpPr>
        <p:spPr bwMode="auto">
          <a:xfrm flipV="1">
            <a:off x="232914" y="1299209"/>
            <a:ext cx="8683154" cy="3379"/>
          </a:xfrm>
          <a:prstGeom prst="line">
            <a:avLst/>
          </a:prstGeom>
          <a:noFill/>
          <a:ln w="47625" cmpd="dbl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 sz="1662" dirty="0">
              <a:latin typeface="Calibri" pitchFamily="34" charset="0"/>
            </a:endParaRPr>
          </a:p>
        </p:txBody>
      </p:sp>
      <p:sp>
        <p:nvSpPr>
          <p:cNvPr id="8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4FAB73BC-B049-4115-A692-8D63A059BFB8}" type="slidenum">
              <a:rPr lang="en-US" smtClean="0"/>
              <a:pPr/>
              <a:t>63</a:t>
            </a:fld>
            <a:endParaRPr lang="en-US" dirty="0"/>
          </a:p>
        </p:txBody>
      </p:sp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>
          <a:xfrm>
            <a:off x="1116281" y="154378"/>
            <a:ext cx="7825838" cy="653143"/>
          </a:xfrm>
          <a:noFill/>
        </p:spPr>
        <p:txBody>
          <a:bodyPr anchor="b">
            <a:noAutofit/>
          </a:bodyPr>
          <a:lstStyle/>
          <a:p>
            <a:pPr algn="l"/>
            <a:r>
              <a:rPr lang="ru-RU" sz="3200" b="1" dirty="0" smtClean="0">
                <a:solidFill>
                  <a:srgbClr val="002060"/>
                </a:solidFill>
              </a:rPr>
              <a:t>7. Список использованных сокращений</a:t>
            </a:r>
            <a:endParaRPr lang="ru-RU" sz="32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Схема 19"/>
          <p:cNvGraphicFramePr/>
          <p:nvPr/>
        </p:nvGraphicFramePr>
        <p:xfrm>
          <a:off x="328352" y="1143000"/>
          <a:ext cx="8447512" cy="48101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64</a:t>
            </a:fld>
            <a:endParaRPr lang="en-US" dirty="0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>
          <a:xfrm>
            <a:off x="1116281" y="154378"/>
            <a:ext cx="7825838" cy="653143"/>
          </a:xfrm>
          <a:noFill/>
        </p:spPr>
        <p:txBody>
          <a:bodyPr anchor="b">
            <a:noAutofit/>
          </a:bodyPr>
          <a:lstStyle/>
          <a:p>
            <a:pPr algn="l"/>
            <a:r>
              <a:rPr lang="ru-RU" sz="3200" b="1" dirty="0" smtClean="0">
                <a:solidFill>
                  <a:srgbClr val="002060"/>
                </a:solidFill>
              </a:rPr>
              <a:t>8. Контактная информация для граждан</a:t>
            </a:r>
            <a:endParaRPr lang="ru-RU" sz="32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TextBox 10"/>
          <p:cNvSpPr txBox="1"/>
          <p:nvPr/>
        </p:nvSpPr>
        <p:spPr>
          <a:xfrm>
            <a:off x="3040079" y="2230791"/>
            <a:ext cx="3681350" cy="2246769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>
                <a:latin typeface="Calibri" pitchFamily="34" charset="0"/>
              </a:rPr>
              <a:t>Возможности влияния гражданина на </a:t>
            </a:r>
            <a:r>
              <a:rPr lang="ru-RU" sz="1400" b="1" dirty="0" smtClean="0">
                <a:latin typeface="Calibri" pitchFamily="34" charset="0"/>
              </a:rPr>
              <a:t>процесс формирования </a:t>
            </a:r>
            <a:r>
              <a:rPr lang="ru-RU" sz="1400" b="1" dirty="0">
                <a:latin typeface="Calibri" pitchFamily="34" charset="0"/>
              </a:rPr>
              <a:t>бюджета</a:t>
            </a:r>
          </a:p>
          <a:p>
            <a:pPr lvl="0"/>
            <a:endParaRPr lang="ru-RU" sz="1400" b="1" dirty="0">
              <a:latin typeface="Calibri" pitchFamily="34" charset="0"/>
            </a:endParaRPr>
          </a:p>
          <a:p>
            <a:pPr marL="214313" indent="-214313"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ru-RU" sz="1400" b="1" dirty="0">
                <a:latin typeface="Calibri" pitchFamily="34" charset="0"/>
              </a:rPr>
              <a:t>Публичные обсуждения целевых программ</a:t>
            </a:r>
          </a:p>
          <a:p>
            <a:pPr marL="214313" indent="-214313"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ru-RU" sz="1400" b="1" dirty="0">
                <a:latin typeface="Calibri" pitchFamily="34" charset="0"/>
              </a:rPr>
              <a:t>Публичные слушания проекта </a:t>
            </a:r>
            <a:r>
              <a:rPr lang="ru-RU" sz="1400" b="1" dirty="0" smtClean="0">
                <a:latin typeface="Calibri" pitchFamily="34" charset="0"/>
              </a:rPr>
              <a:t>решения о местном </a:t>
            </a:r>
            <a:r>
              <a:rPr lang="ru-RU" sz="1400" b="1" dirty="0">
                <a:latin typeface="Calibri" pitchFamily="34" charset="0"/>
              </a:rPr>
              <a:t>бюджете на очередной финансовый год</a:t>
            </a:r>
          </a:p>
          <a:p>
            <a:pPr marL="214313" indent="-214313"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ru-RU" sz="1400" b="1" dirty="0">
                <a:latin typeface="Calibri" pitchFamily="34" charset="0"/>
              </a:rPr>
              <a:t>Публичные слушания по проекту </a:t>
            </a:r>
            <a:r>
              <a:rPr lang="ru-RU" sz="1400" b="1" dirty="0" smtClean="0">
                <a:latin typeface="Calibri" pitchFamily="34" charset="0"/>
              </a:rPr>
              <a:t>решения об </a:t>
            </a:r>
            <a:r>
              <a:rPr lang="ru-RU" sz="1400" b="1" dirty="0">
                <a:latin typeface="Calibri" pitchFamily="34" charset="0"/>
              </a:rPr>
              <a:t>исполнении </a:t>
            </a:r>
            <a:r>
              <a:rPr lang="ru-RU" sz="1400" b="1" dirty="0" smtClean="0">
                <a:latin typeface="Calibri" pitchFamily="34" charset="0"/>
              </a:rPr>
              <a:t>бюджета</a:t>
            </a:r>
            <a:endParaRPr lang="ru-RU" dirty="0">
              <a:latin typeface="Calibri" pitchFamily="34" charset="0"/>
            </a:endParaRPr>
          </a:p>
        </p:txBody>
      </p:sp>
      <p:sp>
        <p:nvSpPr>
          <p:cNvPr id="13" name="Выгнутая вверх стрелка 12"/>
          <p:cNvSpPr/>
          <p:nvPr/>
        </p:nvSpPr>
        <p:spPr>
          <a:xfrm rot="10800000">
            <a:off x="1287065" y="5090873"/>
            <a:ext cx="6804561" cy="1021942"/>
          </a:xfrm>
          <a:prstGeom prst="curved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 dirty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7</a:t>
            </a:fld>
            <a:endParaRPr lang="en-US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049" y="2650809"/>
            <a:ext cx="1591658" cy="159165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04758" y="2821132"/>
            <a:ext cx="1395874" cy="1901801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7212401" y="2408777"/>
            <a:ext cx="15805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latin typeface="Calibri" pitchFamily="34" charset="0"/>
              </a:rPr>
              <a:t>Бюджет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96890" y="2271087"/>
            <a:ext cx="267797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dirty="0">
                <a:latin typeface="Calibri" pitchFamily="34" charset="0"/>
              </a:rPr>
              <a:t>Налогоплательщик</a:t>
            </a:r>
          </a:p>
        </p:txBody>
      </p:sp>
      <p:sp>
        <p:nvSpPr>
          <p:cNvPr id="5" name="Выгнутая вверх стрелка 4"/>
          <p:cNvSpPr/>
          <p:nvPr/>
        </p:nvSpPr>
        <p:spPr>
          <a:xfrm>
            <a:off x="1436915" y="1071021"/>
            <a:ext cx="6804561" cy="1021942"/>
          </a:xfrm>
          <a:prstGeom prst="curved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 dirty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429916" y="1539902"/>
            <a:ext cx="470026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i="1" dirty="0">
                <a:latin typeface="Calibri" pitchFamily="34" charset="0"/>
              </a:rPr>
              <a:t>Формирует доходную часть бюджета, уплачивая налоги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280690" y="5075415"/>
            <a:ext cx="50479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ru-RU" sz="1400" i="1" dirty="0">
                <a:latin typeface="Calibri" pitchFamily="34" charset="0"/>
              </a:rPr>
              <a:t>Получает социальные гарантии – расходная часть бюджета</a:t>
            </a:r>
          </a:p>
          <a:p>
            <a:pPr lvl="0"/>
            <a:r>
              <a:rPr lang="ru-RU" sz="1400" i="1" dirty="0">
                <a:latin typeface="Calibri" pitchFamily="34" charset="0"/>
              </a:rPr>
              <a:t> (образование, здравоохранение, социальные льготы и др</a:t>
            </a:r>
            <a:r>
              <a:rPr lang="ru-RU" sz="1400" i="1" dirty="0" smtClean="0">
                <a:latin typeface="Calibri" pitchFamily="34" charset="0"/>
              </a:rPr>
              <a:t>.)</a:t>
            </a:r>
            <a:endParaRPr lang="ru-RU" sz="1400" i="1" dirty="0">
              <a:latin typeface="Calibri" pitchFamily="34" charset="0"/>
            </a:endParaRPr>
          </a:p>
        </p:txBody>
      </p:sp>
      <p:sp>
        <p:nvSpPr>
          <p:cNvPr id="17" name="Нашивка 16"/>
          <p:cNvSpPr/>
          <p:nvPr/>
        </p:nvSpPr>
        <p:spPr>
          <a:xfrm>
            <a:off x="6837630" y="3247176"/>
            <a:ext cx="363474" cy="363474"/>
          </a:xfrm>
          <a:prstGeom prst="chevron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 dirty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18311" y="4192515"/>
            <a:ext cx="283513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dirty="0">
                <a:latin typeface="Calibri" pitchFamily="34" charset="0"/>
              </a:rPr>
              <a:t>Получатель </a:t>
            </a:r>
          </a:p>
          <a:p>
            <a:pPr algn="ctr"/>
            <a:r>
              <a:rPr lang="ru-RU" sz="2400" dirty="0">
                <a:latin typeface="Calibri" pitchFamily="34" charset="0"/>
              </a:rPr>
              <a:t>социальных выплат </a:t>
            </a:r>
          </a:p>
        </p:txBody>
      </p:sp>
      <p:sp>
        <p:nvSpPr>
          <p:cNvPr id="37" name="Нашивка 36"/>
          <p:cNvSpPr/>
          <p:nvPr/>
        </p:nvSpPr>
        <p:spPr>
          <a:xfrm>
            <a:off x="2596219" y="3235658"/>
            <a:ext cx="363474" cy="363474"/>
          </a:xfrm>
          <a:prstGeom prst="chevron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 dirty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19" name="Заголовок 1"/>
          <p:cNvSpPr txBox="1">
            <a:spLocks/>
          </p:cNvSpPr>
          <p:nvPr/>
        </p:nvSpPr>
        <p:spPr bwMode="auto">
          <a:xfrm>
            <a:off x="1123949" y="2"/>
            <a:ext cx="7515225" cy="688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no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chemeClr val="tx2"/>
                </a:solidFill>
                <a:latin typeface="Calibri" pitchFamily="34" charset="0"/>
                <a:ea typeface="+mj-ea"/>
                <a:cs typeface="+mj-cs"/>
              </a:rPr>
              <a:t>Участие гражданина в бюджетном процессе</a:t>
            </a:r>
          </a:p>
        </p:txBody>
      </p:sp>
    </p:spTree>
    <p:extLst>
      <p:ext uri="{BB962C8B-B14F-4D97-AF65-F5344CB8AC3E}">
        <p14:creationId xmlns="" xmlns:p14="http://schemas.microsoft.com/office/powerpoint/2010/main" val="1791230009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871870" y="388938"/>
            <a:ext cx="7832725" cy="642937"/>
          </a:xfrm>
        </p:spPr>
        <p:txBody>
          <a:bodyPr anchor="t">
            <a:noAutofit/>
          </a:bodyPr>
          <a:lstStyle/>
          <a:p>
            <a:pPr>
              <a:defRPr/>
            </a:pPr>
            <a:r>
              <a:rPr lang="ru-RU" sz="2000" b="1" dirty="0" smtClean="0">
                <a:solidFill>
                  <a:schemeClr val="tx2"/>
                </a:solidFill>
              </a:rPr>
              <a:t>Бюджет города Новокузнецка в бюджетной системе РФ на 2023 год</a:t>
            </a:r>
            <a:r>
              <a:rPr lang="ru-RU" sz="2400" b="1" dirty="0" smtClean="0">
                <a:solidFill>
                  <a:schemeClr val="tx2"/>
                </a:solidFill>
              </a:rPr>
              <a:t/>
            </a:r>
            <a:br>
              <a:rPr lang="ru-RU" sz="2400" b="1" dirty="0" smtClean="0">
                <a:solidFill>
                  <a:schemeClr val="tx2"/>
                </a:solidFill>
              </a:rPr>
            </a:br>
            <a:endParaRPr lang="ru-RU" sz="2400" b="1" dirty="0">
              <a:solidFill>
                <a:schemeClr val="tx2"/>
              </a:solidFill>
            </a:endParaRPr>
          </a:p>
        </p:txBody>
      </p:sp>
      <p:pic>
        <p:nvPicPr>
          <p:cNvPr id="5" name="Содержимое 3" descr="02-1.png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964194" y="1586393"/>
            <a:ext cx="7239182" cy="4530843"/>
          </a:xfrm>
          <a:scene3d>
            <a:camera prst="orthographicFront"/>
            <a:lightRig rig="threePt" dir="t"/>
          </a:scene3d>
          <a:sp3d contourW="12700"/>
        </p:spPr>
      </p:pic>
      <p:sp>
        <p:nvSpPr>
          <p:cNvPr id="14" name="Номер слайда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1594849-AB5B-417E-9A96-832E930F927B}" type="slidenum">
              <a:rPr lang="en-US" smtClean="0"/>
              <a:pPr>
                <a:defRPr/>
              </a:pPr>
              <a:t>8</a:t>
            </a:fld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1938338" y="2757488"/>
            <a:ext cx="1516762" cy="923330"/>
          </a:xfrm>
          <a:prstGeom prst="rect">
            <a:avLst/>
          </a:prstGeom>
          <a:solidFill>
            <a:schemeClr val="accent4">
              <a:lumMod val="40000"/>
              <a:lumOff val="60000"/>
              <a:alpha val="83000"/>
            </a:schemeClr>
          </a:solidFill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50" dirty="0">
                <a:latin typeface="Calibri" pitchFamily="34" charset="0"/>
                <a:cs typeface="+mn-cs"/>
              </a:rPr>
              <a:t>Россия: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50" dirty="0">
                <a:latin typeface="Calibri" pitchFamily="34" charset="0"/>
                <a:cs typeface="+mn-cs"/>
              </a:rPr>
              <a:t>Доходы </a:t>
            </a:r>
            <a:r>
              <a:rPr lang="ru-RU" sz="1350" dirty="0" smtClean="0">
                <a:latin typeface="Calibri" pitchFamily="34" charset="0"/>
                <a:cs typeface="+mn-cs"/>
              </a:rPr>
              <a:t>   </a:t>
            </a:r>
            <a:r>
              <a:rPr lang="ru-RU" sz="1350" dirty="0" smtClean="0">
                <a:latin typeface="Calibri" pitchFamily="34" charset="0"/>
              </a:rPr>
              <a:t>26 130,3</a:t>
            </a:r>
            <a:endParaRPr lang="ru-RU" sz="1350" dirty="0">
              <a:latin typeface="Calibri" pitchFamily="34" charset="0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50" dirty="0" smtClean="0">
                <a:latin typeface="Calibri" pitchFamily="34" charset="0"/>
                <a:cs typeface="+mn-cs"/>
              </a:rPr>
              <a:t>Расходы</a:t>
            </a:r>
            <a:r>
              <a:rPr lang="ru-RU" sz="1350" dirty="0" smtClean="0">
                <a:latin typeface="Calibri" pitchFamily="34" charset="0"/>
              </a:rPr>
              <a:t>   29 055,6</a:t>
            </a:r>
            <a:endParaRPr lang="ru-RU" sz="1350" dirty="0">
              <a:latin typeface="Calibri" pitchFamily="34" charset="0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50" b="1" dirty="0" smtClean="0">
                <a:solidFill>
                  <a:schemeClr val="accent5">
                    <a:lumMod val="50000"/>
                  </a:schemeClr>
                </a:solidFill>
                <a:latin typeface="Calibri" pitchFamily="34" charset="0"/>
              </a:rPr>
              <a:t>Дефицит 2 925,3</a:t>
            </a:r>
            <a:endParaRPr lang="ru-RU" sz="1350" b="1" dirty="0">
              <a:solidFill>
                <a:schemeClr val="accent5">
                  <a:lumMod val="50000"/>
                </a:schemeClr>
              </a:solidFill>
              <a:latin typeface="Calibri" pitchFamily="34" charset="0"/>
              <a:cs typeface="+mn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719263" y="4737100"/>
            <a:ext cx="2504468" cy="923330"/>
          </a:xfrm>
          <a:prstGeom prst="rect">
            <a:avLst/>
          </a:prstGeom>
          <a:solidFill>
            <a:schemeClr val="accent4">
              <a:lumMod val="40000"/>
              <a:lumOff val="60000"/>
              <a:alpha val="83000"/>
            </a:schemeClr>
          </a:solidFill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50" dirty="0">
                <a:latin typeface="Calibri" pitchFamily="34" charset="0"/>
                <a:cs typeface="+mn-cs"/>
              </a:rPr>
              <a:t>Кемеровская </a:t>
            </a:r>
            <a:r>
              <a:rPr lang="ru-RU" sz="1350" dirty="0" smtClean="0">
                <a:latin typeface="Calibri" pitchFamily="34" charset="0"/>
                <a:cs typeface="+mn-cs"/>
              </a:rPr>
              <a:t>область - Кузбасс:</a:t>
            </a:r>
            <a:endParaRPr lang="ru-RU" sz="1350" dirty="0">
              <a:latin typeface="Calibri" pitchFamily="34" charset="0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50" dirty="0" smtClean="0">
                <a:latin typeface="Calibri" pitchFamily="34" charset="0"/>
                <a:cs typeface="+mn-cs"/>
              </a:rPr>
              <a:t>Доходы  </a:t>
            </a:r>
            <a:r>
              <a:rPr lang="ru-RU" sz="1350" dirty="0" smtClean="0">
                <a:latin typeface="Calibri" pitchFamily="34" charset="0"/>
              </a:rPr>
              <a:t>213,4</a:t>
            </a:r>
            <a:endParaRPr lang="ru-RU" sz="1350" dirty="0">
              <a:latin typeface="Calibri" pitchFamily="34" charset="0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50" dirty="0" smtClean="0">
                <a:latin typeface="Calibri" pitchFamily="34" charset="0"/>
                <a:cs typeface="+mn-cs"/>
              </a:rPr>
              <a:t>Расходы</a:t>
            </a:r>
            <a:r>
              <a:rPr lang="ru-RU" sz="1350" dirty="0" smtClean="0">
                <a:latin typeface="Calibri" pitchFamily="34" charset="0"/>
              </a:rPr>
              <a:t> 269,8</a:t>
            </a:r>
            <a:endParaRPr lang="ru-RU" sz="1350" dirty="0">
              <a:latin typeface="Calibri" pitchFamily="34" charset="0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50" b="1" dirty="0">
                <a:solidFill>
                  <a:srgbClr val="FF0000"/>
                </a:solidFill>
                <a:latin typeface="Calibri" pitchFamily="34" charset="0"/>
                <a:cs typeface="+mn-cs"/>
              </a:rPr>
              <a:t>Дефицит </a:t>
            </a:r>
            <a:r>
              <a:rPr lang="ru-RU" sz="1350" b="1" dirty="0" smtClean="0">
                <a:solidFill>
                  <a:srgbClr val="FF0000"/>
                </a:solidFill>
                <a:latin typeface="Calibri" pitchFamily="34" charset="0"/>
              </a:rPr>
              <a:t>56,4</a:t>
            </a:r>
            <a:endParaRPr lang="ru-RU" sz="1350" b="1" dirty="0">
              <a:solidFill>
                <a:srgbClr val="FF0000"/>
              </a:solidFill>
              <a:latin typeface="Calibri" pitchFamily="34" charset="0"/>
              <a:cs typeface="+mn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911975" y="1573213"/>
            <a:ext cx="1287463" cy="923925"/>
          </a:xfrm>
          <a:prstGeom prst="rect">
            <a:avLst/>
          </a:prstGeom>
          <a:solidFill>
            <a:schemeClr val="accent4">
              <a:lumMod val="40000"/>
              <a:lumOff val="60000"/>
              <a:alpha val="83000"/>
            </a:schemeClr>
          </a:solidFill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50" dirty="0">
                <a:latin typeface="Calibri" pitchFamily="34" charset="0"/>
                <a:cs typeface="+mn-cs"/>
              </a:rPr>
              <a:t>Кемерово: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50" dirty="0" smtClean="0">
                <a:latin typeface="Calibri" pitchFamily="34" charset="0"/>
                <a:cs typeface="+mn-cs"/>
              </a:rPr>
              <a:t>Доходы  </a:t>
            </a:r>
            <a:r>
              <a:rPr lang="ru-RU" sz="1350" dirty="0" smtClean="0">
                <a:latin typeface="Calibri" pitchFamily="34" charset="0"/>
              </a:rPr>
              <a:t>33,9</a:t>
            </a:r>
            <a:endParaRPr lang="ru-RU" sz="1350" dirty="0">
              <a:latin typeface="Calibri" pitchFamily="34" charset="0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50" dirty="0" smtClean="0">
                <a:latin typeface="Calibri" pitchFamily="34" charset="0"/>
                <a:cs typeface="+mn-cs"/>
              </a:rPr>
              <a:t>Расходы 34,3</a:t>
            </a:r>
            <a:endParaRPr lang="ru-RU" sz="1350" dirty="0">
              <a:latin typeface="Calibri" pitchFamily="34" charset="0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50" b="1" dirty="0">
                <a:solidFill>
                  <a:srgbClr val="FF0000"/>
                </a:solidFill>
                <a:latin typeface="Calibri" pitchFamily="34" charset="0"/>
                <a:cs typeface="+mn-cs"/>
              </a:rPr>
              <a:t>Дефицит </a:t>
            </a:r>
            <a:r>
              <a:rPr lang="ru-RU" sz="1350" b="1" dirty="0" smtClean="0">
                <a:solidFill>
                  <a:srgbClr val="FF0000"/>
                </a:solidFill>
                <a:latin typeface="Calibri" pitchFamily="34" charset="0"/>
                <a:cs typeface="+mn-cs"/>
              </a:rPr>
              <a:t> 0,4</a:t>
            </a:r>
            <a:endParaRPr lang="ru-RU" sz="1350" b="1" dirty="0">
              <a:solidFill>
                <a:srgbClr val="FF0000"/>
              </a:solidFill>
              <a:latin typeface="Calibri" pitchFamily="34" charset="0"/>
              <a:cs typeface="+mn-cs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411663" y="3797300"/>
            <a:ext cx="1227137" cy="923925"/>
          </a:xfrm>
          <a:prstGeom prst="rect">
            <a:avLst/>
          </a:prstGeom>
          <a:solidFill>
            <a:srgbClr val="195364">
              <a:alpha val="83000"/>
            </a:srgbClr>
          </a:solidFill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50" dirty="0">
                <a:solidFill>
                  <a:schemeClr val="bg1"/>
                </a:solidFill>
                <a:latin typeface="Calibri" pitchFamily="34" charset="0"/>
                <a:cs typeface="+mn-cs"/>
              </a:rPr>
              <a:t>Новокузнецк: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50" dirty="0">
                <a:solidFill>
                  <a:schemeClr val="bg1"/>
                </a:solidFill>
                <a:latin typeface="Calibri" pitchFamily="34" charset="0"/>
                <a:cs typeface="+mn-cs"/>
              </a:rPr>
              <a:t>Доходы </a:t>
            </a:r>
            <a:r>
              <a:rPr lang="ru-RU" sz="1350" dirty="0" smtClean="0">
                <a:solidFill>
                  <a:schemeClr val="bg1"/>
                </a:solidFill>
                <a:latin typeface="Calibri" pitchFamily="34" charset="0"/>
                <a:cs typeface="+mn-cs"/>
              </a:rPr>
              <a:t> </a:t>
            </a:r>
            <a:r>
              <a:rPr lang="ru-RU" sz="1350" dirty="0" smtClean="0">
                <a:solidFill>
                  <a:schemeClr val="bg1"/>
                </a:solidFill>
                <a:latin typeface="Calibri" pitchFamily="34" charset="0"/>
              </a:rPr>
              <a:t>30,6</a:t>
            </a:r>
            <a:endParaRPr lang="ru-RU" sz="1350" dirty="0">
              <a:solidFill>
                <a:schemeClr val="bg1"/>
              </a:solidFill>
              <a:latin typeface="Calibri" pitchFamily="34" charset="0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50" dirty="0" smtClean="0">
                <a:solidFill>
                  <a:schemeClr val="bg1"/>
                </a:solidFill>
                <a:latin typeface="Calibri" pitchFamily="34" charset="0"/>
                <a:cs typeface="+mn-cs"/>
              </a:rPr>
              <a:t>Расходы</a:t>
            </a:r>
            <a:r>
              <a:rPr lang="ru-RU" sz="1350" dirty="0" smtClean="0">
                <a:solidFill>
                  <a:schemeClr val="bg1"/>
                </a:solidFill>
                <a:latin typeface="Calibri" pitchFamily="34" charset="0"/>
              </a:rPr>
              <a:t> 30,8</a:t>
            </a:r>
            <a:endParaRPr lang="ru-RU" sz="1350" dirty="0">
              <a:solidFill>
                <a:schemeClr val="bg1"/>
              </a:solidFill>
              <a:latin typeface="Calibri" pitchFamily="34" charset="0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50" b="1" dirty="0">
                <a:solidFill>
                  <a:srgbClr val="FF9681"/>
                </a:solidFill>
                <a:latin typeface="Calibri" pitchFamily="34" charset="0"/>
                <a:cs typeface="+mn-cs"/>
              </a:rPr>
              <a:t>Дефицит</a:t>
            </a:r>
            <a:r>
              <a:rPr lang="ru-RU" sz="1350" b="1" dirty="0">
                <a:solidFill>
                  <a:srgbClr val="FF0000"/>
                </a:solidFill>
                <a:latin typeface="Calibri" pitchFamily="34" charset="0"/>
                <a:cs typeface="+mn-cs"/>
              </a:rPr>
              <a:t> </a:t>
            </a:r>
            <a:r>
              <a:rPr lang="ru-RU" sz="1350" b="1" dirty="0" smtClean="0">
                <a:solidFill>
                  <a:srgbClr val="FF9681"/>
                </a:solidFill>
                <a:latin typeface="Calibri" pitchFamily="34" charset="0"/>
                <a:cs typeface="+mn-cs"/>
              </a:rPr>
              <a:t> 0,2</a:t>
            </a:r>
            <a:endParaRPr lang="ru-RU" sz="1350" b="1" dirty="0">
              <a:solidFill>
                <a:srgbClr val="FF9681"/>
              </a:solidFill>
              <a:latin typeface="Calibri" pitchFamily="34" charset="0"/>
              <a:cs typeface="+mn-cs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6970713" y="1057275"/>
            <a:ext cx="1176337" cy="368300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rgbClr val="274A6C"/>
                </a:solidFill>
                <a:latin typeface="Calibri" pitchFamily="34" charset="0"/>
              </a:rPr>
              <a:t>млрд руб.</a:t>
            </a:r>
            <a:endParaRPr lang="ru-RU" sz="1600" dirty="0">
              <a:latin typeface="Calibri" pitchFamily="34" charset="0"/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 bwMode="auto">
          <a:xfrm>
            <a:off x="1123950" y="0"/>
            <a:ext cx="7515225" cy="688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defTabSz="914400">
              <a:defRPr/>
            </a:pPr>
            <a:endParaRPr lang="ru-RU" sz="2400" dirty="0">
              <a:latin typeface="Calibri" pitchFamily="34" charset="0"/>
              <a:ea typeface="+mj-ea"/>
              <a:cs typeface="+mj-cs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edg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10" name="Заголовок 1"/>
          <p:cNvSpPr txBox="1">
            <a:spLocks/>
          </p:cNvSpPr>
          <p:nvPr/>
        </p:nvSpPr>
        <p:spPr bwMode="auto">
          <a:xfrm>
            <a:off x="405353" y="141404"/>
            <a:ext cx="8380429" cy="6881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sz="2400" b="1" dirty="0" smtClean="0">
                <a:solidFill>
                  <a:schemeClr val="tx2"/>
                </a:solidFill>
                <a:latin typeface="Calibri" pitchFamily="34" charset="0"/>
                <a:ea typeface="Tahoma" pitchFamily="34" charset="0"/>
                <a:cs typeface="Tahoma" pitchFamily="34" charset="0"/>
              </a:rPr>
              <a:t>Основные направления налоговой политики в Новокузнецком городском округе на 2023 - 2025 годы:</a:t>
            </a: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4508939" y="983345"/>
            <a:ext cx="2800157" cy="5519331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 bwMode="auto">
          <a:xfrm>
            <a:off x="367507" y="857841"/>
            <a:ext cx="8559677" cy="5601533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263525" indent="-263525" algn="just">
              <a:spcBef>
                <a:spcPts val="600"/>
              </a:spcBef>
              <a:buClr>
                <a:schemeClr val="accent5">
                  <a:lumMod val="75000"/>
                </a:schemeClr>
              </a:buClr>
              <a:buSzPct val="150000"/>
              <a:buFont typeface="Wingdings" pitchFamily="2" charset="2"/>
              <a:buChar char="Ø"/>
            </a:pPr>
            <a:r>
              <a:rPr lang="ru-RU" sz="1600" dirty="0" smtClean="0">
                <a:latin typeface="Calibri" pitchFamily="34" charset="0"/>
                <a:ea typeface="Tahoma" pitchFamily="34" charset="0"/>
                <a:cs typeface="Tahoma" pitchFamily="34" charset="0"/>
              </a:rPr>
              <a:t>сохранение и развитие налогового потенциала;</a:t>
            </a:r>
          </a:p>
          <a:p>
            <a:pPr marL="263525" indent="-263525" algn="just">
              <a:spcBef>
                <a:spcPts val="600"/>
              </a:spcBef>
              <a:buClr>
                <a:schemeClr val="accent5">
                  <a:lumMod val="75000"/>
                </a:schemeClr>
              </a:buClr>
              <a:buSzPct val="150000"/>
              <a:buFont typeface="Wingdings" pitchFamily="2" charset="2"/>
              <a:buChar char="Ø"/>
            </a:pPr>
            <a:r>
              <a:rPr lang="ru-RU" sz="1600" dirty="0" smtClean="0">
                <a:latin typeface="Calibri" pitchFamily="34" charset="0"/>
                <a:ea typeface="Tahoma" pitchFamily="34" charset="0"/>
                <a:cs typeface="Tahoma" pitchFamily="34" charset="0"/>
              </a:rPr>
              <a:t>повышение эффективности администрирования доходов;</a:t>
            </a:r>
          </a:p>
          <a:p>
            <a:pPr marL="263525" indent="-263525" algn="just">
              <a:spcBef>
                <a:spcPts val="600"/>
              </a:spcBef>
              <a:buClr>
                <a:schemeClr val="accent5">
                  <a:lumMod val="75000"/>
                </a:schemeClr>
              </a:buClr>
              <a:buSzPct val="150000"/>
              <a:buFont typeface="Wingdings" pitchFamily="2" charset="2"/>
              <a:buChar char="Ø"/>
            </a:pPr>
            <a:r>
              <a:rPr lang="ru-RU" sz="1600" dirty="0" smtClean="0">
                <a:latin typeface="Calibri" pitchFamily="34" charset="0"/>
                <a:ea typeface="Tahoma" pitchFamily="34" charset="0"/>
                <a:cs typeface="Tahoma" pitchFamily="34" charset="0"/>
              </a:rPr>
              <a:t>поддержка инвестиционной активности хозяйствующих субъектов;</a:t>
            </a:r>
          </a:p>
          <a:p>
            <a:pPr marL="263525" indent="-263525" algn="just">
              <a:spcBef>
                <a:spcPts val="600"/>
              </a:spcBef>
              <a:buClr>
                <a:schemeClr val="accent5">
                  <a:lumMod val="75000"/>
                </a:schemeClr>
              </a:buClr>
              <a:buSzPct val="150000"/>
              <a:buFont typeface="Wingdings" pitchFamily="2" charset="2"/>
              <a:buChar char="Ø"/>
            </a:pPr>
            <a:r>
              <a:rPr lang="ru-RU" sz="1600" dirty="0" smtClean="0">
                <a:latin typeface="Calibri" pitchFamily="34" charset="0"/>
                <a:ea typeface="Tahoma" pitchFamily="34" charset="0"/>
                <a:cs typeface="Tahoma" pitchFamily="34" charset="0"/>
              </a:rPr>
              <a:t>проведение мероприятий, направленных на легализацию предпринимательской деятельности, сокращение неформальной занятости;</a:t>
            </a:r>
          </a:p>
          <a:p>
            <a:pPr marL="263525" indent="-263525" algn="just">
              <a:spcBef>
                <a:spcPts val="600"/>
              </a:spcBef>
              <a:buClr>
                <a:schemeClr val="accent5">
                  <a:lumMod val="75000"/>
                </a:schemeClr>
              </a:buClr>
              <a:buSzPct val="150000"/>
              <a:buFont typeface="Wingdings" pitchFamily="2" charset="2"/>
              <a:buChar char="Ø"/>
            </a:pPr>
            <a:r>
              <a:rPr lang="ru-RU" sz="1600" dirty="0" smtClean="0">
                <a:latin typeface="Calibri" pitchFamily="34" charset="0"/>
                <a:ea typeface="Tahoma" pitchFamily="34" charset="0"/>
                <a:cs typeface="Tahoma" pitchFamily="34" charset="0"/>
              </a:rPr>
              <a:t>проведение оценки налоговых расходов;</a:t>
            </a:r>
          </a:p>
          <a:p>
            <a:pPr marL="263525" indent="-263525" algn="just">
              <a:spcBef>
                <a:spcPts val="600"/>
              </a:spcBef>
              <a:buClr>
                <a:schemeClr val="accent5">
                  <a:lumMod val="75000"/>
                </a:schemeClr>
              </a:buClr>
              <a:buSzPct val="150000"/>
              <a:buFont typeface="Wingdings" pitchFamily="2" charset="2"/>
              <a:buChar char="Ø"/>
            </a:pPr>
            <a:r>
              <a:rPr lang="ru-RU" sz="1600" dirty="0" smtClean="0">
                <a:latin typeface="Calibri" pitchFamily="34" charset="0"/>
                <a:ea typeface="Tahoma" pitchFamily="34" charset="0"/>
                <a:cs typeface="Tahoma" pitchFamily="34" charset="0"/>
              </a:rPr>
              <a:t>осуществление эффективного взаимодействия с налоговыми органами, службой судебных приставов в целях повышения уровня собираемости доходов в бюджет;</a:t>
            </a:r>
          </a:p>
          <a:p>
            <a:pPr marL="263525" indent="-263525" algn="just">
              <a:spcBef>
                <a:spcPts val="600"/>
              </a:spcBef>
              <a:buClr>
                <a:schemeClr val="accent5">
                  <a:lumMod val="75000"/>
                </a:schemeClr>
              </a:buClr>
              <a:buSzPct val="150000"/>
              <a:buFont typeface="Wingdings" pitchFamily="2" charset="2"/>
              <a:buChar char="Ø"/>
            </a:pPr>
            <a:r>
              <a:rPr lang="ru-RU" sz="1600" dirty="0" smtClean="0">
                <a:latin typeface="Calibri" pitchFamily="34" charset="0"/>
                <a:ea typeface="Tahoma" pitchFamily="34" charset="0"/>
                <a:cs typeface="Tahoma" pitchFamily="34" charset="0"/>
              </a:rPr>
              <a:t>проведение работы по формированию наиболее полной и достоверной налоговой базы по налогу на имущество физических лиц, земельному налогу; </a:t>
            </a:r>
          </a:p>
          <a:p>
            <a:pPr marL="263525" indent="-263525" algn="just">
              <a:spcBef>
                <a:spcPts val="600"/>
              </a:spcBef>
              <a:buClr>
                <a:schemeClr val="accent5">
                  <a:lumMod val="75000"/>
                </a:schemeClr>
              </a:buClr>
              <a:buSzPct val="150000"/>
              <a:buFont typeface="Wingdings" pitchFamily="2" charset="2"/>
              <a:buChar char="Ø"/>
            </a:pPr>
            <a:r>
              <a:rPr lang="ru-RU" sz="1600" dirty="0" smtClean="0">
                <a:latin typeface="Calibri" pitchFamily="34" charset="0"/>
                <a:ea typeface="Tahoma" pitchFamily="34" charset="0"/>
                <a:cs typeface="Tahoma" pitchFamily="34" charset="0"/>
              </a:rPr>
              <a:t>проведение мероприятий по выявлению и вовлечению в налоговый оборот объектов имущества, расположенных на территории города;</a:t>
            </a:r>
          </a:p>
          <a:p>
            <a:pPr marL="263525" indent="-263525" algn="just">
              <a:spcBef>
                <a:spcPts val="600"/>
              </a:spcBef>
              <a:buClr>
                <a:schemeClr val="accent5">
                  <a:lumMod val="75000"/>
                </a:schemeClr>
              </a:buClr>
              <a:buSzPct val="150000"/>
              <a:buFont typeface="Wingdings" pitchFamily="2" charset="2"/>
              <a:buChar char="Ø"/>
            </a:pPr>
            <a:r>
              <a:rPr lang="ru-RU" sz="1600" dirty="0" smtClean="0">
                <a:latin typeface="Calibri" pitchFamily="34" charset="0"/>
                <a:ea typeface="Tahoma" pitchFamily="34" charset="0"/>
                <a:cs typeface="Tahoma" pitchFamily="34" charset="0"/>
              </a:rPr>
              <a:t>продолжение работы в рамках реализации Плана мероприятий по финансовому оздоровлению Кемеровской области - Кузбасса, Новокузнецкого городского округа; Плана мероприятий по увеличению налоговых и неналоговых доходов бюджета города;</a:t>
            </a:r>
          </a:p>
          <a:p>
            <a:pPr marL="263525" indent="-263525" algn="just">
              <a:spcBef>
                <a:spcPts val="600"/>
              </a:spcBef>
              <a:buClr>
                <a:schemeClr val="accent5">
                  <a:lumMod val="75000"/>
                </a:schemeClr>
              </a:buClr>
              <a:buSzPct val="150000"/>
              <a:buFont typeface="Wingdings" pitchFamily="2" charset="2"/>
              <a:buChar char="Ø"/>
            </a:pPr>
            <a:r>
              <a:rPr lang="ru-RU" sz="1600" dirty="0" smtClean="0">
                <a:latin typeface="Calibri" pitchFamily="34" charset="0"/>
                <a:ea typeface="Tahoma" pitchFamily="34" charset="0"/>
                <a:cs typeface="Tahoma" pitchFamily="34" charset="0"/>
              </a:rPr>
              <a:t>выполнение условий соглашения о мерах по социально-экономическому развитию и оздоровлению муниципальных финансов Новокузнецкого городского округа;</a:t>
            </a:r>
          </a:p>
          <a:p>
            <a:pPr marL="263525" indent="-263525" algn="just">
              <a:spcBef>
                <a:spcPts val="600"/>
              </a:spcBef>
              <a:buClr>
                <a:schemeClr val="accent5">
                  <a:lumMod val="75000"/>
                </a:schemeClr>
              </a:buClr>
              <a:buSzPct val="150000"/>
              <a:buFont typeface="Wingdings" pitchFamily="2" charset="2"/>
              <a:buChar char="Ø"/>
            </a:pPr>
            <a:r>
              <a:rPr lang="ru-RU" sz="1600" dirty="0" smtClean="0"/>
              <a:t>анализ последствий применения новой кадастровой оценки земель населенных пунктов Кемеровской области – Кузбасса</a:t>
            </a:r>
            <a:r>
              <a:rPr lang="ru-RU" sz="1600" dirty="0" smtClean="0">
                <a:latin typeface="Calibri" pitchFamily="34" charset="0"/>
                <a:ea typeface="Tahoma" pitchFamily="34" charset="0"/>
                <a:cs typeface="Tahoma" pitchFamily="34" charset="0"/>
              </a:rPr>
              <a:t>.</a:t>
            </a:r>
            <a:endParaRPr lang="ru-RU" sz="1600" dirty="0">
              <a:latin typeface="Calibri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2245797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1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ctr">
          <a:defRPr sz="1600" b="1" i="0" u="none" strike="noStrike" kern="1200" baseline="0" dirty="0" smtClean="0">
            <a:solidFill>
              <a:srgbClr val="002060"/>
            </a:solidFill>
            <a:latin typeface="Calibri"/>
            <a:ea typeface="Calibri"/>
            <a:cs typeface="Calibri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3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57686</TotalTime>
  <Words>8329</Words>
  <Application>Microsoft Office PowerPoint</Application>
  <PresentationFormat>Экран (4:3)</PresentationFormat>
  <Paragraphs>1955</Paragraphs>
  <Slides>64</Slides>
  <Notes>56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64</vt:i4>
      </vt:variant>
    </vt:vector>
  </HeadingPairs>
  <TitlesOfParts>
    <vt:vector size="65" baseType="lpstr">
      <vt:lpstr>Тема1</vt:lpstr>
      <vt:lpstr>«Бюджет для граждан»  к бюджету города Новокузнецка на 2023-2025 годы</vt:lpstr>
      <vt:lpstr>Уважаемые жители Новокузнецкого городского округа!</vt:lpstr>
      <vt:lpstr>Путеводитель по бюджету</vt:lpstr>
      <vt:lpstr>1. ВВОДНАЯ ЧАСТЬ  Город Новокузнецк</vt:lpstr>
      <vt:lpstr>Что такое бюджет ?</vt:lpstr>
      <vt:lpstr>Представляет собой деятельность по составлению проекта бюджета, его рассмотрению,  утверждению, исполнению, составлению отчёта об исполнении и утверждению отчёта.</vt:lpstr>
      <vt:lpstr>Слайд 7</vt:lpstr>
      <vt:lpstr>Бюджет города Новокузнецка в бюджетной системе РФ на 2023 год </vt:lpstr>
      <vt:lpstr>Слайд 9</vt:lpstr>
      <vt:lpstr>Слайд 10</vt:lpstr>
      <vt:lpstr>Слайд 11</vt:lpstr>
      <vt:lpstr>Слайд 12</vt:lpstr>
      <vt:lpstr>Основные параметры бюджета на 2023 год и плановый период 2024 и 2025 годов</vt:lpstr>
      <vt:lpstr>Слайд 14</vt:lpstr>
      <vt:lpstr>Слайд 15</vt:lpstr>
      <vt:lpstr>Доходы бюджета в 2023–2025 годах</vt:lpstr>
      <vt:lpstr>Слайд 17</vt:lpstr>
      <vt:lpstr>Слайд 18</vt:lpstr>
      <vt:lpstr>Поступления налога на доходы физических  лиц, земельного налога в 2023–2025 годах</vt:lpstr>
      <vt:lpstr>Слайд 20</vt:lpstr>
      <vt:lpstr>Поступления арендной платы за землю, платежей при пользовании природными ресурсами в 2023–2025 годах</vt:lpstr>
      <vt:lpstr>Слайд 22</vt:lpstr>
      <vt:lpstr>Слайд 23</vt:lpstr>
      <vt:lpstr>Слайд 24</vt:lpstr>
      <vt:lpstr>Функциональная структура расходов городского бюджета на 2023-2025 годы</vt:lpstr>
      <vt:lpstr>Слайд 26</vt:lpstr>
      <vt:lpstr>Ведомственная структура расходов  городского бюджета на 2023-2025 годы</vt:lpstr>
      <vt:lpstr>Слайд 28</vt:lpstr>
      <vt:lpstr>Расходы бюджета в разрезе муниципальных программ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  <vt:lpstr>Слайд 50</vt:lpstr>
      <vt:lpstr>Слайд 51</vt:lpstr>
      <vt:lpstr>Слайд 52</vt:lpstr>
      <vt:lpstr>Слайд 53</vt:lpstr>
      <vt:lpstr>Слайд 54</vt:lpstr>
      <vt:lpstr>Слайд 55</vt:lpstr>
      <vt:lpstr>Слайд 56</vt:lpstr>
      <vt:lpstr>Слайд 57</vt:lpstr>
      <vt:lpstr>Слайд 58</vt:lpstr>
      <vt:lpstr>4. ИСТОЧНИКИ ФИНАНСИРОВАНИЯ  ДЕФИЦИТА БЮДЖЕТА</vt:lpstr>
      <vt:lpstr>Источники финансирования дефицита бюджета</vt:lpstr>
      <vt:lpstr>5. Открытые информационные ресурсы</vt:lpstr>
      <vt:lpstr>  6. Список используемых нормативных правовых актов</vt:lpstr>
      <vt:lpstr>7. Список использованных сокращений</vt:lpstr>
      <vt:lpstr>8. Контактная информация для граждан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Путеводитель по бюджету города Новокузнецка на 2014-2016</dc:title>
  <dc:creator>Савенкова Марина Владиславовна</dc:creator>
  <cp:lastModifiedBy>urlapo</cp:lastModifiedBy>
  <cp:revision>3372</cp:revision>
  <cp:lastPrinted>2014-08-21T03:48:10Z</cp:lastPrinted>
  <dcterms:created xsi:type="dcterms:W3CDTF">2014-08-12T01:38:09Z</dcterms:created>
  <dcterms:modified xsi:type="dcterms:W3CDTF">2024-03-15T08:38:07Z</dcterms:modified>
</cp:coreProperties>
</file>