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diagrams/drawing3.xml" ContentType="application/vnd.ms-office.drawingml.diagramDrawing+xml"/>
  <Override PartName="/ppt/charts/chart58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iagrams/quickStyle3.xml" ContentType="application/vnd.openxmlformats-officedocument.drawingml.diagramStyle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54.xml" ContentType="application/vnd.openxmlformats-officedocument.drawingml.char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notesSlides/notesSlide24.xml" ContentType="application/vnd.openxmlformats-officedocument.presentationml.notesSlide+xml"/>
  <Override PartName="/ppt/charts/chart43.xml" ContentType="application/vnd.openxmlformats-officedocument.drawingml.chart+xml"/>
  <Override PartName="/ppt/notesSlides/notesSlide35.xml" ContentType="application/vnd.openxmlformats-officedocument.presentationml.notesSlide+xml"/>
  <Override PartName="/ppt/charts/chart61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Default Extension="gif" ContentType="image/gif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rawings/drawing8.xml" ContentType="application/vnd.openxmlformats-officedocument.drawingml.chartshapes+xml"/>
  <Override PartName="/ppt/diagrams/colors5.xml" ContentType="application/vnd.openxmlformats-officedocument.drawingml.diagramColors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rawings/drawing10.xml" ContentType="application/vnd.openxmlformats-officedocument.drawingml.chartshapes+xml"/>
  <Override PartName="/ppt/charts/chart59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diagrams/quickStyle4.xml" ContentType="application/vnd.openxmlformats-officedocument.drawingml.diagramStyle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notesSlides/notesSlide29.xml" ContentType="application/vnd.openxmlformats-officedocument.presentationml.notesSlide+xml"/>
  <Override PartName="/ppt/charts/chart55.xml" ContentType="application/vnd.openxmlformats-officedocument.drawingml.chart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charts/chart26.xml" ContentType="application/vnd.openxmlformats-officedocument.drawingml.chart+xml"/>
  <Override PartName="/ppt/notesSlides/notesSlide18.xml" ContentType="application/vnd.openxmlformats-officedocument.presentationml.notesSlide+xml"/>
  <Override PartName="/ppt/charts/chart44.xml" ContentType="application/vnd.openxmlformats-officedocument.drawingml.char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notesSlides/notesSlide25.xml" ContentType="application/vnd.openxmlformats-officedocument.presentationml.notesSlide+xml"/>
  <Override PartName="/ppt/charts/chart51.xml" ContentType="application/vnd.openxmlformats-officedocument.drawingml.chart+xml"/>
  <Override PartName="/ppt/notesSlides/notesSlide43.xml" ContentType="application/vnd.openxmlformats-officedocument.presentationml.notesSlide+xml"/>
  <Override PartName="/ppt/charts/chart62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rawings/drawing9.xml" ContentType="application/vnd.openxmlformats-officedocument.drawingml.chartshapes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charts/chart49.xml" ContentType="application/vnd.openxmlformats-officedocument.drawingml.chart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charts/chart27.xml" ContentType="application/vnd.openxmlformats-officedocument.drawingml.chart+xml"/>
  <Override PartName="/ppt/notesSlides/notesSlide19.xml" ContentType="application/vnd.openxmlformats-officedocument.presentationml.notesSlide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diagrams/quickStyle1.xml" ContentType="application/vnd.openxmlformats-officedocument.drawingml.diagramStyle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23.xml" ContentType="application/vnd.openxmlformats-officedocument.drawingml.chart+xml"/>
  <Override PartName="/ppt/notesSlides/notesSlide26.xml" ContentType="application/vnd.openxmlformats-officedocument.presentationml.notesSlide+xml"/>
  <Override PartName="/ppt/charts/chart52.xml" ContentType="application/vnd.openxmlformats-officedocument.drawingml.chart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charts/chart41.xml" ContentType="application/vnd.openxmlformats-officedocument.drawingml.chart+xml"/>
  <Override PartName="/ppt/notesSlides/notesSlide33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rawings/drawing6.xml" ContentType="application/vnd.openxmlformats-officedocument.drawingml.chartshapes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drawings/drawing7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22" r:id="rId1"/>
  </p:sldMasterIdLst>
  <p:notesMasterIdLst>
    <p:notesMasterId r:id="rId53"/>
  </p:notesMasterIdLst>
  <p:handoutMasterIdLst>
    <p:handoutMasterId r:id="rId54"/>
  </p:handoutMasterIdLst>
  <p:sldIdLst>
    <p:sldId id="693" r:id="rId2"/>
    <p:sldId id="445" r:id="rId3"/>
    <p:sldId id="486" r:id="rId4"/>
    <p:sldId id="696" r:id="rId5"/>
    <p:sldId id="524" r:id="rId6"/>
    <p:sldId id="700" r:id="rId7"/>
    <p:sldId id="667" r:id="rId8"/>
    <p:sldId id="731" r:id="rId9"/>
    <p:sldId id="737" r:id="rId10"/>
    <p:sldId id="742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751" r:id="rId20"/>
    <p:sldId id="752" r:id="rId21"/>
    <p:sldId id="754" r:id="rId22"/>
    <p:sldId id="699" r:id="rId23"/>
    <p:sldId id="755" r:id="rId24"/>
    <p:sldId id="756" r:id="rId25"/>
    <p:sldId id="753" r:id="rId26"/>
    <p:sldId id="732" r:id="rId27"/>
    <p:sldId id="733" r:id="rId28"/>
    <p:sldId id="712" r:id="rId29"/>
    <p:sldId id="714" r:id="rId30"/>
    <p:sldId id="716" r:id="rId31"/>
    <p:sldId id="728" r:id="rId32"/>
    <p:sldId id="719" r:id="rId33"/>
    <p:sldId id="717" r:id="rId34"/>
    <p:sldId id="727" r:id="rId35"/>
    <p:sldId id="720" r:id="rId36"/>
    <p:sldId id="723" r:id="rId37"/>
    <p:sldId id="730" r:id="rId38"/>
    <p:sldId id="721" r:id="rId39"/>
    <p:sldId id="726" r:id="rId40"/>
    <p:sldId id="722" r:id="rId41"/>
    <p:sldId id="715" r:id="rId42"/>
    <p:sldId id="729" r:id="rId43"/>
    <p:sldId id="724" r:id="rId44"/>
    <p:sldId id="725" r:id="rId45"/>
    <p:sldId id="735" r:id="rId46"/>
    <p:sldId id="736" r:id="rId47"/>
    <p:sldId id="740" r:id="rId48"/>
    <p:sldId id="741" r:id="rId49"/>
    <p:sldId id="640" r:id="rId50"/>
    <p:sldId id="554" r:id="rId51"/>
    <p:sldId id="555" r:id="rId52"/>
  </p:sldIdLst>
  <p:sldSz cx="9144000" cy="5143500" type="screen16x9"/>
  <p:notesSz cx="6669088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авенкова Марина Владиславовна" initials="СМВ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A6E4"/>
    <a:srgbClr val="FCC4F1"/>
    <a:srgbClr val="D6A73E"/>
    <a:srgbClr val="B1BD57"/>
    <a:srgbClr val="19535D"/>
    <a:srgbClr val="11735C"/>
    <a:srgbClr val="8064A2"/>
    <a:srgbClr val="1F6D7F"/>
    <a:srgbClr val="309FB2"/>
    <a:srgbClr val="1953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59119" autoAdjust="0"/>
    <p:restoredTop sz="95148" autoAdjust="0"/>
  </p:normalViewPr>
  <p:slideViewPr>
    <p:cSldViewPr snapToGrid="0">
      <p:cViewPr>
        <p:scale>
          <a:sx n="100" d="100"/>
          <a:sy n="100" d="100"/>
        </p:scale>
        <p:origin x="-1140" y="-6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74" y="779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-3738" y="-126"/>
      </p:cViewPr>
      <p:guideLst>
        <p:guide orient="horz" pos="3126"/>
        <p:guide pos="2101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6.xlsx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3.xlsx"/></Relationships>
</file>

<file path=ppt/charts/_rels/chart5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5.xlsx"/></Relationships>
</file>

<file path=ppt/charts/_rels/chart5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7.xlsx"/></Relationships>
</file>

<file path=ppt/charts/_rels/chart5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7072750823307862E-2"/>
          <c:y val="0.10785143919192562"/>
          <c:w val="0.92554993523590467"/>
          <c:h val="0.577378839064366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dLbls>
            <c:dLbl>
              <c:idx val="0"/>
              <c:layout>
                <c:manualLayout>
                  <c:x val="0"/>
                  <c:y val="7.2123375252644594E-4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2"/>
                        </a:solidFill>
                        <a:latin typeface="Calibri" pitchFamily="34" charset="0"/>
                      </a:rPr>
                      <a:t>310,9</a:t>
                    </a:r>
                    <a:endParaRPr lang="en-US" dirty="0">
                      <a:latin typeface="Calibri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>
                  <c:v>310.89999999999969</c:v>
                </c:pt>
                <c:pt idx="1">
                  <c:v>309.8</c:v>
                </c:pt>
                <c:pt idx="2">
                  <c:v>308.10000000000002</c:v>
                </c:pt>
                <c:pt idx="3">
                  <c:v>307.3</c:v>
                </c:pt>
                <c:pt idx="4">
                  <c:v>306.39999999999969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Лист1!$D$2:$D$6</c:f>
            </c:numRef>
          </c:val>
        </c:ser>
        <c:axId val="115867648"/>
        <c:axId val="115869184"/>
      </c:barChart>
      <c:catAx>
        <c:axId val="115867648"/>
        <c:scaling>
          <c:orientation val="minMax"/>
        </c:scaling>
        <c:axPos val="b"/>
        <c:numFmt formatCode="General" sourceLinked="1"/>
        <c:tickLblPos val="nextTo"/>
        <c:crossAx val="115869184"/>
        <c:crosses val="autoZero"/>
        <c:auto val="1"/>
        <c:lblAlgn val="ctr"/>
        <c:lblOffset val="100"/>
      </c:catAx>
      <c:valAx>
        <c:axId val="115869184"/>
        <c:scaling>
          <c:orientation val="minMax"/>
        </c:scaling>
        <c:delete val="1"/>
        <c:axPos val="l"/>
        <c:numFmt formatCode="0.0" sourceLinked="1"/>
        <c:tickLblPos val="none"/>
        <c:crossAx val="115867648"/>
        <c:crosses val="autoZero"/>
        <c:crossBetween val="between"/>
      </c:valAx>
    </c:plotArea>
    <c:plotVisOnly val="1"/>
  </c:chart>
  <c:txPr>
    <a:bodyPr/>
    <a:lstStyle/>
    <a:p>
      <a:pPr>
        <a:defRPr sz="900" b="1">
          <a:solidFill>
            <a:schemeClr val="tx2"/>
          </a:solidFill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7072750823307411E-2"/>
          <c:y val="1.7460904117542093E-2"/>
          <c:w val="0.92554993523590467"/>
          <c:h val="0.75815941145581411"/>
        </c:manualLayout>
      </c:layout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dLbls>
            <c:dLbl>
              <c:idx val="0"/>
              <c:layout>
                <c:manualLayout>
                  <c:x val="0"/>
                  <c:y val="7.2123375252644605E-4"/>
                </c:manualLayout>
              </c:layout>
              <c:tx>
                <c:rich>
                  <a:bodyPr/>
                  <a:lstStyle/>
                  <a:p>
                    <a:pPr>
                      <a:defRPr lang="en-US" sz="1000" b="1" i="0" u="none" strike="noStrike" kern="1200" baseline="0" dirty="0">
                        <a:solidFill>
                          <a:srgbClr val="1F497D"/>
                        </a:solidFill>
                        <a:latin typeface="Calibri" pitchFamily="34" charset="0"/>
                        <a:ea typeface="+mn-ea"/>
                        <a:cs typeface="+mn-cs"/>
                      </a:defRPr>
                    </a:pPr>
                    <a:r>
                      <a:rPr lang="en-US" sz="1000" b="1" i="0" u="none" strike="noStrike" kern="1200" baseline="0" dirty="0">
                        <a:solidFill>
                          <a:srgbClr val="1F497D"/>
                        </a:solidFill>
                        <a:latin typeface="Calibri" pitchFamily="34" charset="0"/>
                        <a:ea typeface="+mn-ea"/>
                        <a:cs typeface="+mn-cs"/>
                      </a:rPr>
                      <a:t>23 084</a:t>
                    </a:r>
                  </a:p>
                </c:rich>
              </c:tx>
              <c:spPr/>
              <c:showVal val="1"/>
            </c:dLbl>
            <c:showVal val="1"/>
          </c:dLbls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'Лист1'!$B$2:$B$6</c:f>
              <c:numCache>
                <c:formatCode>#,##0</c:formatCode>
                <c:ptCount val="5"/>
                <c:pt idx="0">
                  <c:v>30332</c:v>
                </c:pt>
                <c:pt idx="1">
                  <c:v>32993</c:v>
                </c:pt>
                <c:pt idx="2">
                  <c:v>36098</c:v>
                </c:pt>
                <c:pt idx="3">
                  <c:v>39495</c:v>
                </c:pt>
                <c:pt idx="4">
                  <c:v>43129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'Лист1'!$C$2:$C$6</c:f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'Лист1'!$D$2:$D$6</c:f>
            </c:numRef>
          </c:val>
        </c:ser>
        <c:axId val="122711424"/>
        <c:axId val="122717312"/>
      </c:barChart>
      <c:catAx>
        <c:axId val="122711424"/>
        <c:scaling>
          <c:orientation val="minMax"/>
        </c:scaling>
        <c:axPos val="b"/>
        <c:numFmt formatCode="@" sourceLinked="1"/>
        <c:tickLblPos val="nextTo"/>
        <c:crossAx val="122717312"/>
        <c:crosses val="autoZero"/>
        <c:auto val="1"/>
        <c:lblAlgn val="ctr"/>
        <c:lblOffset val="100"/>
      </c:catAx>
      <c:valAx>
        <c:axId val="122717312"/>
        <c:scaling>
          <c:orientation val="minMax"/>
        </c:scaling>
        <c:delete val="1"/>
        <c:axPos val="l"/>
        <c:numFmt formatCode="#,##0" sourceLinked="1"/>
        <c:tickLblPos val="none"/>
        <c:crossAx val="122711424"/>
        <c:crosses val="autoZero"/>
        <c:crossBetween val="between"/>
      </c:valAx>
    </c:plotArea>
    <c:plotVisOnly val="1"/>
  </c:chart>
  <c:txPr>
    <a:bodyPr/>
    <a:lstStyle/>
    <a:p>
      <a:pPr>
        <a:defRPr sz="1000" b="1">
          <a:solidFill>
            <a:schemeClr val="tx2"/>
          </a:solidFill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356"/>
          <c:y val="0.11993111876458173"/>
          <c:w val="0.6399962293751944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Pt>
            <c:idx val="2"/>
            <c:spPr>
              <a:solidFill>
                <a:srgbClr val="C9A6E4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0.17636929230085546"/>
                  <c:y val="0.11582492196637917"/>
                </c:manualLayout>
              </c:layout>
              <c:showVal val="1"/>
            </c:dLbl>
            <c:dLbl>
              <c:idx val="1"/>
              <c:layout>
                <c:manualLayout>
                  <c:x val="-0.12826857621880358"/>
                  <c:y val="9.6520768305315748E-3"/>
                </c:manualLayout>
              </c:layout>
              <c:showVal val="1"/>
            </c:dLbl>
            <c:dLbl>
              <c:idx val="2"/>
              <c:layout>
                <c:manualLayout>
                  <c:x val="-0.12292405220968744"/>
                  <c:y val="-9.6520768305315738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2"/>
                <c:pt idx="0">
                  <c:v>БЮДЖЕТ</c:v>
                </c:pt>
                <c:pt idx="1">
                  <c:v>ЗДРАВ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0.29000000000000031</c:v>
                </c:pt>
                <c:pt idx="1">
                  <c:v>0.67000000000000204</c:v>
                </c:pt>
                <c:pt idx="2">
                  <c:v>4.0000000000000029E-2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362"/>
          <c:y val="0.11993111876458172"/>
          <c:w val="0.63999622937519474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Pt>
            <c:idx val="2"/>
            <c:spPr>
              <a:solidFill>
                <a:srgbClr val="C9A6E4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0.17636929230085546"/>
                  <c:y val="0.11582492196637922"/>
                </c:manualLayout>
              </c:layout>
              <c:showVal val="1"/>
            </c:dLbl>
            <c:dLbl>
              <c:idx val="1"/>
              <c:layout>
                <c:manualLayout>
                  <c:x val="-0.12826857621880353"/>
                  <c:y val="9.6520768305315748E-3"/>
                </c:manualLayout>
              </c:layout>
              <c:showVal val="1"/>
            </c:dLbl>
            <c:dLbl>
              <c:idx val="2"/>
              <c:layout>
                <c:manualLayout>
                  <c:x val="-0.1229240522096875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2"/>
                <c:pt idx="0">
                  <c:v>БЮДЖЕТ</c:v>
                </c:pt>
                <c:pt idx="1">
                  <c:v>ЗДРАВ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0.35000000000000031</c:v>
                </c:pt>
                <c:pt idx="1">
                  <c:v>0.60000000000000064</c:v>
                </c:pt>
                <c:pt idx="2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373"/>
          <c:y val="0.11993111876458172"/>
          <c:w val="0.63999622937519496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Pt>
            <c:idx val="2"/>
            <c:spPr>
              <a:solidFill>
                <a:srgbClr val="C9A6E4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0.17636929230085546"/>
                  <c:y val="0.11582492196637927"/>
                </c:manualLayout>
              </c:layout>
              <c:showVal val="1"/>
            </c:dLbl>
            <c:dLbl>
              <c:idx val="1"/>
              <c:layout>
                <c:manualLayout>
                  <c:x val="-0.12826857621880347"/>
                  <c:y val="9.6520768305315748E-3"/>
                </c:manualLayout>
              </c:layout>
              <c:showVal val="1"/>
            </c:dLbl>
            <c:dLbl>
              <c:idx val="2"/>
              <c:layout>
                <c:manualLayout>
                  <c:x val="-0.12292405220968754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2"/>
                <c:pt idx="0">
                  <c:v>БЮДЖЕТ</c:v>
                </c:pt>
                <c:pt idx="1">
                  <c:v>ЗДРАВ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0.37000000000000038</c:v>
                </c:pt>
                <c:pt idx="1">
                  <c:v>0.58000000000000007</c:v>
                </c:pt>
                <c:pt idx="2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0"/>
      <c:rotY val="0"/>
      <c:depthPercent val="80"/>
      <c:perspective val="0"/>
    </c:view3D>
    <c:plotArea>
      <c:layout>
        <c:manualLayout>
          <c:layoutTarget val="inner"/>
          <c:xMode val="edge"/>
          <c:yMode val="edge"/>
          <c:x val="2.7072750823307491E-2"/>
          <c:y val="1.7460904117542121E-2"/>
          <c:w val="0.92554993523590467"/>
          <c:h val="0.758159411455814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19733</c:v>
                </c:pt>
                <c:pt idx="1">
                  <c:v>10560</c:v>
                </c:pt>
                <c:pt idx="2">
                  <c:v>4272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Лист1!$C$2:$C$4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Лист1!$D$2:$D$4</c:f>
            </c:numRef>
          </c:val>
          <c:shape val="box"/>
        </c:ser>
        <c:gapWidth val="123"/>
        <c:gapDepth val="116"/>
        <c:shape val="cylinder"/>
        <c:axId val="154241664"/>
        <c:axId val="154259840"/>
        <c:axId val="0"/>
      </c:bar3DChart>
      <c:catAx>
        <c:axId val="154241664"/>
        <c:scaling>
          <c:orientation val="minMax"/>
        </c:scaling>
        <c:delete val="1"/>
        <c:axPos val="b"/>
        <c:numFmt formatCode="General" sourceLinked="1"/>
        <c:tickLblPos val="none"/>
        <c:crossAx val="154259840"/>
        <c:crosses val="autoZero"/>
        <c:auto val="1"/>
        <c:lblAlgn val="ctr"/>
        <c:lblOffset val="100"/>
      </c:catAx>
      <c:valAx>
        <c:axId val="154259840"/>
        <c:scaling>
          <c:orientation val="minMax"/>
        </c:scaling>
        <c:delete val="1"/>
        <c:axPos val="l"/>
        <c:numFmt formatCode="#,##0" sourceLinked="1"/>
        <c:tickLblPos val="none"/>
        <c:crossAx val="154241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0"/>
      <c:rotY val="0"/>
      <c:depthPercent val="80"/>
      <c:perspective val="0"/>
    </c:view3D>
    <c:plotArea>
      <c:layout>
        <c:manualLayout>
          <c:layoutTarget val="inner"/>
          <c:xMode val="edge"/>
          <c:yMode val="edge"/>
          <c:x val="2.7072750823307491E-2"/>
          <c:y val="1.7460904117542121E-2"/>
          <c:w val="0.92554993523590467"/>
          <c:h val="0.7581594114558148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19733</c:v>
                </c:pt>
                <c:pt idx="1">
                  <c:v>10560</c:v>
                </c:pt>
                <c:pt idx="2">
                  <c:v>4272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Лист1!$C$2:$C$4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Лист1!$D$2:$D$4</c:f>
            </c:numRef>
          </c:val>
          <c:shape val="box"/>
        </c:ser>
        <c:gapWidth val="123"/>
        <c:gapDepth val="116"/>
        <c:shape val="cylinder"/>
        <c:axId val="154289664"/>
        <c:axId val="154291200"/>
        <c:axId val="0"/>
      </c:bar3DChart>
      <c:catAx>
        <c:axId val="154289664"/>
        <c:scaling>
          <c:orientation val="minMax"/>
        </c:scaling>
        <c:delete val="1"/>
        <c:axPos val="b"/>
        <c:numFmt formatCode="General" sourceLinked="1"/>
        <c:tickLblPos val="none"/>
        <c:crossAx val="154291200"/>
        <c:crosses val="autoZero"/>
        <c:auto val="1"/>
        <c:lblAlgn val="ctr"/>
        <c:lblOffset val="100"/>
      </c:catAx>
      <c:valAx>
        <c:axId val="154291200"/>
        <c:scaling>
          <c:orientation val="minMax"/>
        </c:scaling>
        <c:delete val="1"/>
        <c:axPos val="l"/>
        <c:numFmt formatCode="#,##0" sourceLinked="1"/>
        <c:tickLblPos val="none"/>
        <c:crossAx val="154289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0"/>
      <c:rotY val="0"/>
      <c:depthPercent val="80"/>
      <c:perspective val="0"/>
    </c:view3D>
    <c:plotArea>
      <c:layout>
        <c:manualLayout>
          <c:layoutTarget val="inner"/>
          <c:xMode val="edge"/>
          <c:yMode val="edge"/>
          <c:x val="2.7072750823307491E-2"/>
          <c:y val="1.7460904117542121E-2"/>
          <c:w val="0.92554993523590467"/>
          <c:h val="0.7581594114558148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19733</c:v>
                </c:pt>
                <c:pt idx="1">
                  <c:v>10560</c:v>
                </c:pt>
                <c:pt idx="2">
                  <c:v>4272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Лист1!$C$2:$C$4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безвозм</c:v>
                </c:pt>
                <c:pt idx="1">
                  <c:v>налог</c:v>
                </c:pt>
                <c:pt idx="2">
                  <c:v>неналог</c:v>
                </c:pt>
              </c:strCache>
            </c:strRef>
          </c:cat>
          <c:val>
            <c:numRef>
              <c:f>Лист1!$D$2:$D$4</c:f>
            </c:numRef>
          </c:val>
          <c:shape val="box"/>
        </c:ser>
        <c:gapWidth val="123"/>
        <c:gapDepth val="116"/>
        <c:shape val="cylinder"/>
        <c:axId val="161722368"/>
        <c:axId val="161723904"/>
        <c:axId val="0"/>
      </c:bar3DChart>
      <c:catAx>
        <c:axId val="161722368"/>
        <c:scaling>
          <c:orientation val="minMax"/>
        </c:scaling>
        <c:delete val="1"/>
        <c:axPos val="b"/>
        <c:numFmt formatCode="General" sourceLinked="1"/>
        <c:tickLblPos val="none"/>
        <c:crossAx val="161723904"/>
        <c:crosses val="autoZero"/>
        <c:auto val="1"/>
        <c:lblAlgn val="ctr"/>
        <c:lblOffset val="100"/>
      </c:catAx>
      <c:valAx>
        <c:axId val="161723904"/>
        <c:scaling>
          <c:orientation val="minMax"/>
        </c:scaling>
        <c:delete val="1"/>
        <c:axPos val="l"/>
        <c:numFmt formatCode="#,##0" sourceLinked="1"/>
        <c:tickLblPos val="none"/>
        <c:crossAx val="1617223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"/>
          <c:y val="4.3914717373017234E-2"/>
          <c:w val="0.76431436966504951"/>
          <c:h val="0.824748392278389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Pt>
            <c:idx val="3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EA0-477B-8801-B7F402092C9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3"/>
                <c:pt idx="0">
                  <c:v>ндфл</c:v>
                </c:pt>
                <c:pt idx="1">
                  <c:v>совокупн</c:v>
                </c:pt>
                <c:pt idx="2">
                  <c:v>имущ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5950</c:v>
                </c:pt>
                <c:pt idx="1">
                  <c:v>904</c:v>
                </c:pt>
                <c:pt idx="2">
                  <c:v>1546</c:v>
                </c:pt>
                <c:pt idx="3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3"/>
          <c:y val="4.3914717373017234E-2"/>
          <c:w val="0.76431436966504951"/>
          <c:h val="0.8247483922783899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совокупн</c:v>
                </c:pt>
                <c:pt idx="2">
                  <c:v>имущ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6280</c:v>
                </c:pt>
                <c:pt idx="1">
                  <c:v>911</c:v>
                </c:pt>
                <c:pt idx="2">
                  <c:v>1552</c:v>
                </c:pt>
                <c:pt idx="3">
                  <c:v>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3"/>
          <c:y val="4.3914717373017234E-2"/>
          <c:w val="0.76431436966504951"/>
          <c:h val="0.8247483922783899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совокупн</c:v>
                </c:pt>
                <c:pt idx="2">
                  <c:v>имущ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6500</c:v>
                </c:pt>
                <c:pt idx="1">
                  <c:v>913</c:v>
                </c:pt>
                <c:pt idx="2">
                  <c:v>1559</c:v>
                </c:pt>
                <c:pt idx="3">
                  <c:v>169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0456844676221357E-2"/>
          <c:y val="0"/>
          <c:w val="0.92554993523590467"/>
          <c:h val="0.8057638309077594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1.1791504338258564E-4"/>
                  <c:y val="6.525161259952843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/>
                      <a:t>535</a:t>
                    </a:r>
                    <a:endParaRPr lang="en-US" dirty="0"/>
                  </a:p>
                </c:rich>
              </c:tx>
              <c:spPr/>
              <c:showVal val="1"/>
            </c:dLbl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535</c:v>
                </c:pt>
                <c:pt idx="1">
                  <c:v>532.20000000000005</c:v>
                </c:pt>
                <c:pt idx="2">
                  <c:v>529.6</c:v>
                </c:pt>
                <c:pt idx="3">
                  <c:v>527.20000000000005</c:v>
                </c:pt>
                <c:pt idx="4">
                  <c:v>525.1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Лист1!$D$2:$D$6</c:f>
            </c:numRef>
          </c:val>
        </c:ser>
        <c:axId val="115913088"/>
        <c:axId val="115914624"/>
      </c:barChart>
      <c:catAx>
        <c:axId val="115913088"/>
        <c:scaling>
          <c:orientation val="minMax"/>
        </c:scaling>
        <c:axPos val="b"/>
        <c:numFmt formatCode="General" sourceLinked="1"/>
        <c:tickLblPos val="nextTo"/>
        <c:crossAx val="115914624"/>
        <c:crosses val="autoZero"/>
        <c:auto val="1"/>
        <c:lblAlgn val="ctr"/>
        <c:lblOffset val="100"/>
      </c:catAx>
      <c:valAx>
        <c:axId val="115914624"/>
        <c:scaling>
          <c:orientation val="minMax"/>
        </c:scaling>
        <c:delete val="1"/>
        <c:axPos val="l"/>
        <c:numFmt formatCode="General" sourceLinked="1"/>
        <c:tickLblPos val="none"/>
        <c:crossAx val="115913088"/>
        <c:crosses val="autoZero"/>
        <c:crossBetween val="between"/>
      </c:valAx>
    </c:plotArea>
    <c:plotVisOnly val="1"/>
  </c:chart>
  <c:txPr>
    <a:bodyPr/>
    <a:lstStyle/>
    <a:p>
      <a:pPr>
        <a:defRPr sz="900" b="1">
          <a:solidFill>
            <a:schemeClr val="tx2"/>
          </a:solidFill>
        </a:defRPr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0"/>
      <c:rotY val="0"/>
      <c:depthPercent val="70"/>
      <c:rAngAx val="1"/>
    </c:view3D>
    <c:plotArea>
      <c:layout>
        <c:manualLayout>
          <c:layoutTarget val="inner"/>
          <c:xMode val="edge"/>
          <c:yMode val="edge"/>
          <c:x val="6.7152902712024004E-3"/>
          <c:y val="1.4018277835752455E-3"/>
          <c:w val="0.99328476302316016"/>
          <c:h val="0.856616597624093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rgbClr val="FCC4F1"/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FCC4F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Лист1!$B$4:$D$4</c:f>
              <c:numCache>
                <c:formatCode>#,##0</c:formatCode>
                <c:ptCount val="3"/>
                <c:pt idx="0">
                  <c:v>3.6</c:v>
                </c:pt>
                <c:pt idx="1">
                  <c:v>3.6</c:v>
                </c:pt>
                <c:pt idx="2" formatCode="0">
                  <c:v>3.6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УСН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" h="0"/>
            </a:sp3d>
          </c:spPr>
          <c:dLbls>
            <c:dLbl>
              <c:idx val="0"/>
              <c:layout>
                <c:manualLayout>
                  <c:x val="0"/>
                  <c:y val="0.10843373493975961"/>
                </c:manualLayout>
              </c:layout>
              <c:showVal val="1"/>
            </c:dLbl>
            <c:dLbl>
              <c:idx val="1"/>
              <c:layout>
                <c:manualLayout>
                  <c:x val="5.4342851647173442E-17"/>
                  <c:y val="8.8353413654618476E-2"/>
                </c:manualLayout>
              </c:layout>
              <c:showVal val="1"/>
            </c:dLbl>
            <c:dLbl>
              <c:idx val="2"/>
              <c:layout>
                <c:manualLayout>
                  <c:x val="-1.4820948932844978E-3"/>
                  <c:y val="8.8353413654618476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Лист1!$B$3:$D$3</c:f>
              <c:numCache>
                <c:formatCode>#,##0</c:formatCode>
                <c:ptCount val="3"/>
                <c:pt idx="0" formatCode="General">
                  <c:v>773</c:v>
                </c:pt>
                <c:pt idx="1">
                  <c:v>779</c:v>
                </c:pt>
                <c:pt idx="2" formatCode="0">
                  <c:v>781</c:v>
                </c:pt>
              </c:numCache>
            </c:numRef>
          </c:val>
        </c:ser>
        <c:ser>
          <c:idx val="2"/>
          <c:order val="2"/>
          <c:tx>
            <c:strRef>
              <c:f>Лист1!$A$2</c:f>
              <c:strCache>
                <c:ptCount val="1"/>
                <c:pt idx="0">
                  <c:v>Патент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dLbl>
              <c:idx val="0"/>
              <c:layout>
                <c:manualLayout>
                  <c:x val="0"/>
                  <c:y val="0.14457831325301188"/>
                </c:manualLayout>
              </c:layout>
              <c:showVal val="1"/>
            </c:dLbl>
            <c:dLbl>
              <c:idx val="1"/>
              <c:layout>
                <c:manualLayout>
                  <c:x val="-1.4820948932844978E-3"/>
                  <c:y val="0.1606425702811245"/>
                </c:manualLayout>
              </c:layout>
              <c:showVal val="1"/>
            </c:dLbl>
            <c:dLbl>
              <c:idx val="2"/>
              <c:layout>
                <c:manualLayout>
                  <c:x val="-4.446284679853499E-3"/>
                  <c:y val="0.15662650602409639"/>
                </c:manualLayout>
              </c:layout>
              <c:showVal val="1"/>
            </c:dLbl>
            <c:dLbl>
              <c:idx val="3"/>
              <c:layout>
                <c:manualLayout>
                  <c:x val="5.8972205702634353E-3"/>
                  <c:y val="6.7834343192636924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Лист1!$B$2:$D$2</c:f>
              <c:numCache>
                <c:formatCode>#,##0</c:formatCode>
                <c:ptCount val="3"/>
                <c:pt idx="0">
                  <c:v>128</c:v>
                </c:pt>
                <c:pt idx="1">
                  <c:v>128</c:v>
                </c:pt>
                <c:pt idx="2">
                  <c:v>129</c:v>
                </c:pt>
              </c:numCache>
            </c:numRef>
          </c:val>
        </c:ser>
        <c:dLbls>
          <c:showVal val="1"/>
        </c:dLbls>
        <c:gapWidth val="52"/>
        <c:gapDepth val="105"/>
        <c:shape val="cylinder"/>
        <c:axId val="162973568"/>
        <c:axId val="162975104"/>
        <c:axId val="0"/>
      </c:bar3DChart>
      <c:dateAx>
        <c:axId val="162973568"/>
        <c:scaling>
          <c:orientation val="minMax"/>
        </c:scaling>
        <c:axPos val="b"/>
        <c:numFmt formatCode="General" sourceLinked="0"/>
        <c:majorTickMark val="none"/>
        <c:tickLblPos val="nextTo"/>
        <c:crossAx val="162975104"/>
        <c:crosses val="autoZero"/>
        <c:lblOffset val="100"/>
        <c:baseTimeUnit val="days"/>
      </c:dateAx>
      <c:valAx>
        <c:axId val="162975104"/>
        <c:scaling>
          <c:orientation val="minMax"/>
          <c:max val="400"/>
          <c:min val="0"/>
        </c:scaling>
        <c:delete val="1"/>
        <c:axPos val="l"/>
        <c:numFmt formatCode="#,##0" sourceLinked="1"/>
        <c:tickLblPos val="none"/>
        <c:crossAx val="162973568"/>
        <c:crosses val="autoZero"/>
        <c:crossBetween val="between"/>
        <c:majorUnit val="100"/>
        <c:minorUnit val="5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0"/>
      <c:rotY val="0"/>
      <c:depthPercent val="70"/>
      <c:rAngAx val="1"/>
    </c:view3D>
    <c:plotArea>
      <c:layout>
        <c:manualLayout>
          <c:layoutTarget val="inner"/>
          <c:xMode val="edge"/>
          <c:yMode val="edge"/>
          <c:x val="6.7152902712024004E-3"/>
          <c:y val="1.4018277835752455E-3"/>
          <c:w val="0.99328476302316016"/>
          <c:h val="0.8566165976240939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CC4F1"/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FCC4F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Лист1!$B$4:$D$4</c:f>
              <c:numCache>
                <c:formatCode>#,##0</c:formatCode>
                <c:ptCount val="3"/>
                <c:pt idx="0">
                  <c:v>27</c:v>
                </c:pt>
                <c:pt idx="1">
                  <c:v>27</c:v>
                </c:pt>
                <c:pt idx="2" formatCode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физ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" h="0"/>
            </a:sp3d>
          </c:spPr>
          <c:dLbls>
            <c:dLbl>
              <c:idx val="0"/>
              <c:layout>
                <c:manualLayout>
                  <c:x val="0"/>
                  <c:y val="0.1726907630522089"/>
                </c:manualLayout>
              </c:layout>
              <c:showVal val="1"/>
            </c:dLbl>
            <c:dLbl>
              <c:idx val="1"/>
              <c:layout>
                <c:manualLayout>
                  <c:x val="3.1071940349704373E-3"/>
                  <c:y val="0.17402945113788526"/>
                </c:manualLayout>
              </c:layout>
              <c:showVal val="1"/>
            </c:dLbl>
            <c:dLbl>
              <c:idx val="2"/>
              <c:layout>
                <c:manualLayout>
                  <c:x val="1.6250380141947423E-3"/>
                  <c:y val="0.17402945113788526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Лист1!$B$3:$D$3</c:f>
              <c:numCache>
                <c:formatCode>#,##0</c:formatCode>
                <c:ptCount val="3"/>
                <c:pt idx="0" formatCode="General">
                  <c:v>169</c:v>
                </c:pt>
                <c:pt idx="1">
                  <c:v>170</c:v>
                </c:pt>
                <c:pt idx="2" formatCode="0">
                  <c:v>171</c:v>
                </c:pt>
              </c:numCache>
            </c:numRef>
          </c:val>
        </c:ser>
        <c:ser>
          <c:idx val="2"/>
          <c:order val="2"/>
          <c:tx>
            <c:strRef>
              <c:f>Лист1!$A$2</c:f>
              <c:strCache>
                <c:ptCount val="1"/>
                <c:pt idx="0">
                  <c:v>земля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dLbl>
              <c:idx val="0"/>
              <c:layout>
                <c:manualLayout>
                  <c:x val="0"/>
                  <c:y val="0.14457831325301188"/>
                </c:manualLayout>
              </c:layout>
              <c:showVal val="1"/>
            </c:dLbl>
            <c:dLbl>
              <c:idx val="1"/>
              <c:layout>
                <c:manualLayout>
                  <c:x val="-1.4820948932844978E-3"/>
                  <c:y val="0.1606425702811245"/>
                </c:manualLayout>
              </c:layout>
              <c:showVal val="1"/>
            </c:dLbl>
            <c:dLbl>
              <c:idx val="2"/>
              <c:layout>
                <c:manualLayout>
                  <c:x val="-4.446284679853499E-3"/>
                  <c:y val="0.15662650602409639"/>
                </c:manualLayout>
              </c:layout>
              <c:showVal val="1"/>
            </c:dLbl>
            <c:dLbl>
              <c:idx val="3"/>
              <c:layout>
                <c:manualLayout>
                  <c:x val="5.8972205702634353E-3"/>
                  <c:y val="6.7834343192636924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Лист1!$B$2:$D$2</c:f>
              <c:numCache>
                <c:formatCode>#,##0</c:formatCode>
                <c:ptCount val="3"/>
                <c:pt idx="0">
                  <c:v>1350</c:v>
                </c:pt>
                <c:pt idx="1">
                  <c:v>1355</c:v>
                </c:pt>
                <c:pt idx="2">
                  <c:v>1361</c:v>
                </c:pt>
              </c:numCache>
            </c:numRef>
          </c:val>
        </c:ser>
        <c:dLbls>
          <c:showVal val="1"/>
        </c:dLbls>
        <c:gapWidth val="52"/>
        <c:gapDepth val="105"/>
        <c:shape val="cylinder"/>
        <c:axId val="163080448"/>
        <c:axId val="163110912"/>
        <c:axId val="0"/>
      </c:bar3DChart>
      <c:dateAx>
        <c:axId val="163080448"/>
        <c:scaling>
          <c:orientation val="minMax"/>
        </c:scaling>
        <c:axPos val="b"/>
        <c:numFmt formatCode="General" sourceLinked="0"/>
        <c:majorTickMark val="none"/>
        <c:tickLblPos val="nextTo"/>
        <c:crossAx val="163110912"/>
        <c:crosses val="autoZero"/>
        <c:lblOffset val="100"/>
        <c:baseTimeUnit val="days"/>
      </c:dateAx>
      <c:valAx>
        <c:axId val="163110912"/>
        <c:scaling>
          <c:orientation val="minMax"/>
          <c:max val="400"/>
          <c:min val="0"/>
        </c:scaling>
        <c:delete val="1"/>
        <c:axPos val="l"/>
        <c:numFmt formatCode="#,##0" sourceLinked="1"/>
        <c:tickLblPos val="none"/>
        <c:crossAx val="163080448"/>
        <c:crosses val="autoZero"/>
        <c:crossBetween val="between"/>
        <c:majorUnit val="100"/>
        <c:minorUnit val="5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0"/>
      <c:rotY val="0"/>
      <c:depthPercent val="70"/>
      <c:rAngAx val="1"/>
    </c:view3D>
    <c:plotArea>
      <c:layout>
        <c:manualLayout>
          <c:layoutTarget val="inner"/>
          <c:xMode val="edge"/>
          <c:yMode val="edge"/>
          <c:x val="6.7152902712024004E-3"/>
          <c:y val="1.4018277835752455E-3"/>
          <c:w val="0.99328476302316016"/>
          <c:h val="0.8566165976240941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</c:strCache>
            </c:strRef>
          </c:tx>
          <c:spPr>
            <a:solidFill>
              <a:srgbClr val="FCC4F1"/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FCC4F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акцизы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" h="0"/>
            </a:sp3d>
          </c:spPr>
          <c:dLbls>
            <c:delete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Лист1!$B$3:$D$3</c:f>
              <c:numCache>
                <c:formatCode>#,##0</c:formatCode>
                <c:ptCount val="3"/>
                <c:pt idx="0" formatCode="General">
                  <c:v>159</c:v>
                </c:pt>
                <c:pt idx="1">
                  <c:v>163</c:v>
                </c:pt>
                <c:pt idx="2" formatCode="0">
                  <c:v>167</c:v>
                </c:pt>
              </c:numCache>
            </c:numRef>
          </c:val>
        </c:ser>
        <c:ser>
          <c:idx val="2"/>
          <c:order val="2"/>
          <c:tx>
            <c:strRef>
              <c:f>Лист1!$A$2</c:f>
              <c:strCache>
                <c:ptCount val="1"/>
                <c:pt idx="0">
                  <c:v>государственная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delete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Лист1!$B$2:$D$2</c:f>
              <c:numCache>
                <c:formatCode>#,##0</c:formatCode>
                <c:ptCount val="3"/>
                <c:pt idx="0">
                  <c:v>201</c:v>
                </c:pt>
                <c:pt idx="1">
                  <c:v>201</c:v>
                </c:pt>
                <c:pt idx="2">
                  <c:v>202</c:v>
                </c:pt>
              </c:numCache>
            </c:numRef>
          </c:val>
        </c:ser>
        <c:dLbls>
          <c:showVal val="1"/>
        </c:dLbls>
        <c:gapWidth val="52"/>
        <c:gapDepth val="105"/>
        <c:shape val="cylinder"/>
        <c:axId val="163174272"/>
        <c:axId val="163175808"/>
        <c:axId val="0"/>
      </c:bar3DChart>
      <c:dateAx>
        <c:axId val="163174272"/>
        <c:scaling>
          <c:orientation val="minMax"/>
        </c:scaling>
        <c:axPos val="b"/>
        <c:numFmt formatCode="General" sourceLinked="0"/>
        <c:majorTickMark val="none"/>
        <c:tickLblPos val="nextTo"/>
        <c:crossAx val="163175808"/>
        <c:crosses val="autoZero"/>
        <c:lblOffset val="100"/>
        <c:baseTimeUnit val="days"/>
      </c:dateAx>
      <c:valAx>
        <c:axId val="163175808"/>
        <c:scaling>
          <c:orientation val="minMax"/>
          <c:max val="400"/>
          <c:min val="0"/>
        </c:scaling>
        <c:delete val="1"/>
        <c:axPos val="l"/>
        <c:numFmt formatCode="General" sourceLinked="1"/>
        <c:tickLblPos val="none"/>
        <c:crossAx val="163174272"/>
        <c:crosses val="autoZero"/>
        <c:crossBetween val="between"/>
        <c:majorUnit val="100"/>
        <c:minorUnit val="5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3"/>
          <c:y val="4.3914717373017234E-2"/>
          <c:w val="0.76431436966504951"/>
          <c:h val="0.8247483922783899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Pt>
            <c:idx val="3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EA0-477B-8801-B7F402092C98}"/>
              </c:ext>
            </c:extLst>
          </c:dPt>
          <c:dPt>
            <c:idx val="4"/>
            <c:spPr>
              <a:solidFill>
                <a:schemeClr val="bg1">
                  <a:lumMod val="75000"/>
                </a:schemeClr>
              </a:solidFill>
            </c:spPr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имспольз имущ</c:v>
                </c:pt>
                <c:pt idx="1">
                  <c:v>неготивка</c:v>
                </c:pt>
                <c:pt idx="2">
                  <c:v>дох от ока платн услуг и компенсац</c:v>
                </c:pt>
                <c:pt idx="3">
                  <c:v>продаж</c:v>
                </c:pt>
                <c:pt idx="4">
                  <c:v>штрафы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454</c:v>
                </c:pt>
                <c:pt idx="1">
                  <c:v>137</c:v>
                </c:pt>
                <c:pt idx="2">
                  <c:v>735</c:v>
                </c:pt>
                <c:pt idx="3">
                  <c:v>70</c:v>
                </c:pt>
                <c:pt idx="4" formatCode="General">
                  <c:v>134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6"/>
          <c:y val="4.3914717373017234E-2"/>
          <c:w val="0.76431436966504951"/>
          <c:h val="0.824748392278390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Pt>
            <c:idx val="3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EA0-477B-8801-B7F402092C98}"/>
              </c:ext>
            </c:extLst>
          </c:dPt>
          <c:dPt>
            <c:idx val="4"/>
            <c:spPr>
              <a:solidFill>
                <a:schemeClr val="bg1">
                  <a:lumMod val="75000"/>
                </a:schemeClr>
              </a:solidFill>
            </c:spPr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имспольз имущ</c:v>
                </c:pt>
                <c:pt idx="1">
                  <c:v>неготивка</c:v>
                </c:pt>
                <c:pt idx="2">
                  <c:v>дох от ока платн услуг и компенсац</c:v>
                </c:pt>
                <c:pt idx="3">
                  <c:v>продаж</c:v>
                </c:pt>
                <c:pt idx="4">
                  <c:v>штрафы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454</c:v>
                </c:pt>
                <c:pt idx="1">
                  <c:v>137</c:v>
                </c:pt>
                <c:pt idx="2">
                  <c:v>735</c:v>
                </c:pt>
                <c:pt idx="3">
                  <c:v>70</c:v>
                </c:pt>
                <c:pt idx="4" formatCode="General">
                  <c:v>134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6"/>
          <c:y val="4.3914717373017234E-2"/>
          <c:w val="0.76431436966504951"/>
          <c:h val="0.824748392278390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Pt>
            <c:idx val="3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EA0-477B-8801-B7F402092C98}"/>
              </c:ext>
            </c:extLst>
          </c:dPt>
          <c:dPt>
            <c:idx val="4"/>
            <c:spPr>
              <a:solidFill>
                <a:schemeClr val="bg1">
                  <a:lumMod val="75000"/>
                </a:schemeClr>
              </a:solidFill>
            </c:spPr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имспольз имущ</c:v>
                </c:pt>
                <c:pt idx="1">
                  <c:v>неготивка</c:v>
                </c:pt>
                <c:pt idx="2">
                  <c:v>дох от ока платн услуг и компенсац</c:v>
                </c:pt>
                <c:pt idx="3">
                  <c:v>продаж</c:v>
                </c:pt>
                <c:pt idx="4">
                  <c:v>штрафы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454</c:v>
                </c:pt>
                <c:pt idx="1">
                  <c:v>137</c:v>
                </c:pt>
                <c:pt idx="2">
                  <c:v>735</c:v>
                </c:pt>
                <c:pt idx="3">
                  <c:v>70</c:v>
                </c:pt>
                <c:pt idx="4" formatCode="General">
                  <c:v>134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0"/>
      <c:rotY val="0"/>
      <c:depthPercent val="70"/>
      <c:rAngAx val="1"/>
    </c:view3D>
    <c:plotArea>
      <c:layout>
        <c:manualLayout>
          <c:layoutTarget val="inner"/>
          <c:xMode val="edge"/>
          <c:yMode val="edge"/>
          <c:x val="6.7152902712024004E-3"/>
          <c:y val="1.4018277835752455E-3"/>
          <c:w val="0.99328476302316016"/>
          <c:h val="0.8566165976240939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Прочие доходы от использования имущества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chemeClr val="accent4">
                        <a:lumMod val="7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Лист1!$B$4:$D$4</c:f>
              <c:numCache>
                <c:formatCode>#,##0</c:formatCode>
                <c:ptCount val="3"/>
                <c:pt idx="0">
                  <c:v>73</c:v>
                </c:pt>
                <c:pt idx="1">
                  <c:v>76</c:v>
                </c:pt>
                <c:pt idx="2" formatCode="0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аренда имущества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" h="0"/>
            </a:sp3d>
          </c:spPr>
          <c:dLbls>
            <c:dLbl>
              <c:idx val="0"/>
              <c:layout>
                <c:manualLayout>
                  <c:x val="3.1071940349703796E-3"/>
                  <c:y val="2.5972443642535821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4">
                          <a:lumMod val="75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0"/>
                  <c:y val="2.0444213921177897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4">
                          <a:lumMod val="75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3.1786350316799251E-3"/>
                  <c:y val="1.0415560626048921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4">
                          <a:lumMod val="75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Лист1!$B$3:$D$3</c:f>
              <c:numCache>
                <c:formatCode>#,##0</c:formatCode>
                <c:ptCount val="3"/>
                <c:pt idx="0" formatCode="General">
                  <c:v>55</c:v>
                </c:pt>
                <c:pt idx="1">
                  <c:v>55</c:v>
                </c:pt>
                <c:pt idx="2" formatCode="0">
                  <c:v>55</c:v>
                </c:pt>
              </c:numCache>
            </c:numRef>
          </c:val>
        </c:ser>
        <c:ser>
          <c:idx val="2"/>
          <c:order val="2"/>
          <c:tx>
            <c:strRef>
              <c:f>Лист1!$A$2</c:f>
              <c:strCache>
                <c:ptCount val="1"/>
                <c:pt idx="0">
                  <c:v>Арендная плата за землю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dLbl>
              <c:idx val="0"/>
              <c:layout>
                <c:manualLayout>
                  <c:x val="0"/>
                  <c:y val="0.14457831325301188"/>
                </c:manualLayout>
              </c:layout>
              <c:showVal val="1"/>
            </c:dLbl>
            <c:dLbl>
              <c:idx val="1"/>
              <c:layout>
                <c:manualLayout>
                  <c:x val="-1.4820948932844978E-3"/>
                  <c:y val="0.1606425702811245"/>
                </c:manualLayout>
              </c:layout>
              <c:showVal val="1"/>
            </c:dLbl>
            <c:dLbl>
              <c:idx val="2"/>
              <c:layout>
                <c:manualLayout>
                  <c:x val="-4.446284679853499E-3"/>
                  <c:y val="0.15662650602409639"/>
                </c:manualLayout>
              </c:layout>
              <c:showVal val="1"/>
            </c:dLbl>
            <c:dLbl>
              <c:idx val="3"/>
              <c:layout>
                <c:manualLayout>
                  <c:x val="5.8972205702634353E-3"/>
                  <c:y val="6.7834343192636924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Лист1!$B$2:$D$2</c:f>
              <c:numCache>
                <c:formatCode>#,##0</c:formatCode>
                <c:ptCount val="3"/>
                <c:pt idx="0">
                  <c:v>326</c:v>
                </c:pt>
                <c:pt idx="1">
                  <c:v>339</c:v>
                </c:pt>
                <c:pt idx="2">
                  <c:v>352</c:v>
                </c:pt>
              </c:numCache>
            </c:numRef>
          </c:val>
        </c:ser>
        <c:dLbls>
          <c:showVal val="1"/>
        </c:dLbls>
        <c:gapWidth val="52"/>
        <c:gapDepth val="105"/>
        <c:shape val="cylinder"/>
        <c:axId val="163571584"/>
        <c:axId val="163573120"/>
        <c:axId val="0"/>
      </c:bar3DChart>
      <c:dateAx>
        <c:axId val="163571584"/>
        <c:scaling>
          <c:orientation val="minMax"/>
        </c:scaling>
        <c:axPos val="b"/>
        <c:numFmt formatCode="General" sourceLinked="0"/>
        <c:majorTickMark val="none"/>
        <c:tickLblPos val="nextTo"/>
        <c:crossAx val="163573120"/>
        <c:crosses val="autoZero"/>
        <c:lblOffset val="100"/>
        <c:baseTimeUnit val="days"/>
      </c:dateAx>
      <c:valAx>
        <c:axId val="163573120"/>
        <c:scaling>
          <c:orientation val="minMax"/>
          <c:max val="400"/>
          <c:min val="0"/>
        </c:scaling>
        <c:delete val="1"/>
        <c:axPos val="l"/>
        <c:numFmt formatCode="#,##0" sourceLinked="1"/>
        <c:tickLblPos val="none"/>
        <c:crossAx val="163571584"/>
        <c:crosses val="autoZero"/>
        <c:crossBetween val="between"/>
        <c:majorUnit val="100"/>
        <c:minorUnit val="5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0"/>
      <c:rotY val="0"/>
      <c:depthPercent val="70"/>
      <c:rAngAx val="1"/>
    </c:view3D>
    <c:plotArea>
      <c:layout>
        <c:manualLayout>
          <c:layoutTarget val="inner"/>
          <c:xMode val="edge"/>
          <c:yMode val="edge"/>
          <c:x val="6.7152902712024004E-3"/>
          <c:y val="1.4018277835752455E-3"/>
          <c:w val="0.99328476302316016"/>
          <c:h val="0.8566165976240941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</c:strCache>
            </c:strRef>
          </c:tx>
          <c:spPr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chemeClr val="accent4">
                        <a:lumMod val="7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аренда имущества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" h="0"/>
            </a:sp3d>
          </c:spPr>
          <c:dLbls>
            <c:dLbl>
              <c:idx val="0"/>
              <c:layout>
                <c:manualLayout>
                  <c:x val="3.1071940349703814E-3"/>
                  <c:y val="2.5972443642535821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2.0444213921177911E-2"/>
                </c:manualLayout>
              </c:layout>
              <c:showVal val="1"/>
            </c:dLbl>
            <c:dLbl>
              <c:idx val="2"/>
              <c:layout>
                <c:manualLayout>
                  <c:x val="3.1786350316799251E-3"/>
                  <c:y val="1.0415560626048921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Лист1!$B$3:$D$3</c:f>
              <c:numCache>
                <c:formatCode>#,##0</c:formatCode>
                <c:ptCount val="3"/>
                <c:pt idx="0" formatCode="General">
                  <c:v>711</c:v>
                </c:pt>
                <c:pt idx="1">
                  <c:v>739</c:v>
                </c:pt>
                <c:pt idx="2" formatCode="0">
                  <c:v>768</c:v>
                </c:pt>
              </c:numCache>
            </c:numRef>
          </c:val>
        </c:ser>
        <c:ser>
          <c:idx val="2"/>
          <c:order val="2"/>
          <c:tx>
            <c:strRef>
              <c:f>Лист1!$A$2</c:f>
              <c:strCache>
                <c:ptCount val="1"/>
                <c:pt idx="0">
                  <c:v>Арендная плата за землю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 w="63500" h="25400"/>
            </a:sp3d>
          </c:spPr>
          <c:dLbls>
            <c:dLbl>
              <c:idx val="0"/>
              <c:layout>
                <c:manualLayout>
                  <c:x val="1.2428776139881473E-2"/>
                  <c:y val="-2.0344145095214282E-2"/>
                </c:manualLayout>
              </c:layout>
              <c:showVal val="1"/>
            </c:dLbl>
            <c:dLbl>
              <c:idx val="1"/>
              <c:layout>
                <c:manualLayout>
                  <c:x val="3.1786350316799251E-3"/>
                  <c:y val="-4.2800429914009687E-3"/>
                </c:manualLayout>
              </c:layout>
              <c:showVal val="1"/>
            </c:dLbl>
            <c:dLbl>
              <c:idx val="2"/>
              <c:layout>
                <c:manualLayout>
                  <c:x val="6.4288333905432342E-3"/>
                  <c:y val="-8.2961640028752608E-3"/>
                </c:manualLayout>
              </c:layout>
              <c:showVal val="1"/>
            </c:dLbl>
            <c:dLbl>
              <c:idx val="3"/>
              <c:layout>
                <c:manualLayout>
                  <c:x val="5.8972205702634353E-3"/>
                  <c:y val="6.7834343192636924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Лист1!$B$2:$D$2</c:f>
              <c:numCache>
                <c:formatCode>#,##0</c:formatCode>
                <c:ptCount val="3"/>
                <c:pt idx="0">
                  <c:v>24</c:v>
                </c:pt>
                <c:pt idx="1">
                  <c:v>24</c:v>
                </c:pt>
                <c:pt idx="2">
                  <c:v>24</c:v>
                </c:pt>
              </c:numCache>
            </c:numRef>
          </c:val>
        </c:ser>
        <c:dLbls>
          <c:showVal val="1"/>
        </c:dLbls>
        <c:gapWidth val="52"/>
        <c:gapDepth val="105"/>
        <c:shape val="cylinder"/>
        <c:axId val="163690752"/>
        <c:axId val="163713024"/>
        <c:axId val="0"/>
      </c:bar3DChart>
      <c:dateAx>
        <c:axId val="163690752"/>
        <c:scaling>
          <c:orientation val="minMax"/>
        </c:scaling>
        <c:axPos val="b"/>
        <c:numFmt formatCode="General" sourceLinked="0"/>
        <c:majorTickMark val="none"/>
        <c:tickLblPos val="nextTo"/>
        <c:crossAx val="163713024"/>
        <c:crosses val="autoZero"/>
        <c:lblOffset val="100"/>
        <c:baseTimeUnit val="days"/>
      </c:dateAx>
      <c:valAx>
        <c:axId val="163713024"/>
        <c:scaling>
          <c:orientation val="minMax"/>
          <c:max val="400"/>
          <c:min val="0"/>
        </c:scaling>
        <c:delete val="1"/>
        <c:axPos val="l"/>
        <c:numFmt formatCode="General" sourceLinked="1"/>
        <c:tickLblPos val="none"/>
        <c:crossAx val="163690752"/>
        <c:crosses val="autoZero"/>
        <c:crossBetween val="between"/>
        <c:majorUnit val="100"/>
        <c:minorUnit val="5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28"/>
          <c:y val="4.3914717373017234E-2"/>
          <c:w val="0.76431436966504951"/>
          <c:h val="0.8247483922783909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Субвенция</c:v>
                </c:pt>
                <c:pt idx="1">
                  <c:v>Субсидия</c:v>
                </c:pt>
                <c:pt idx="2">
                  <c:v>Дотация</c:v>
                </c:pt>
                <c:pt idx="3">
                  <c:v>Иные МБТ</c:v>
                </c:pt>
                <c:pt idx="4">
                  <c:v>Прочие МБТ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12769</c:v>
                </c:pt>
                <c:pt idx="1">
                  <c:v>4652</c:v>
                </c:pt>
                <c:pt idx="2">
                  <c:v>1988</c:v>
                </c:pt>
                <c:pt idx="3">
                  <c:v>673</c:v>
                </c:pt>
                <c:pt idx="4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33"/>
          <c:y val="4.3914717373017234E-2"/>
          <c:w val="0.76431436966504951"/>
          <c:h val="0.824748392278391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Субвенция</c:v>
                </c:pt>
                <c:pt idx="1">
                  <c:v>Субсидия</c:v>
                </c:pt>
                <c:pt idx="2">
                  <c:v>Дотация</c:v>
                </c:pt>
                <c:pt idx="3">
                  <c:v>Иные МБТ</c:v>
                </c:pt>
                <c:pt idx="4">
                  <c:v>Прочие МБТ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12769</c:v>
                </c:pt>
                <c:pt idx="1">
                  <c:v>4652</c:v>
                </c:pt>
                <c:pt idx="2">
                  <c:v>1988</c:v>
                </c:pt>
                <c:pt idx="3">
                  <c:v>673</c:v>
                </c:pt>
                <c:pt idx="4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3688650658219401E-2"/>
          <c:y val="0.1694808330158854"/>
          <c:w val="0.92893404802534152"/>
          <c:h val="0.5927866110546304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layout>
                <c:manualLayout>
                  <c:x val="0"/>
                  <c:y val="7.2123375252644301E-4"/>
                </c:manualLayout>
              </c:layout>
              <c:tx>
                <c:rich>
                  <a:bodyPr/>
                  <a:lstStyle/>
                  <a:p>
                    <a:r>
                      <a:rPr lang="ru-RU" sz="9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rPr>
                      <a:t>41,0</a:t>
                    </a:r>
                    <a:endParaRPr lang="en-US" dirty="0">
                      <a:latin typeface="Calibri" pitchFamily="34" charset="0"/>
                    </a:endParaRP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42,</a:t>
                    </a:r>
                    <a:r>
                      <a:rPr lang="ru-RU" smtClean="0"/>
                      <a:t>2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43,3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44,6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90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#,##0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0.0</c:formatCode>
                <c:ptCount val="5"/>
                <c:pt idx="0">
                  <c:v>40.9</c:v>
                </c:pt>
                <c:pt idx="1">
                  <c:v>41.4</c:v>
                </c:pt>
                <c:pt idx="2">
                  <c:v>42.2</c:v>
                </c:pt>
                <c:pt idx="3">
                  <c:v>43.3</c:v>
                </c:pt>
                <c:pt idx="4">
                  <c:v>44.6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#,##0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#,##0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Лист1!$D$2:$D$6</c:f>
            </c:numRef>
          </c:val>
        </c:ser>
        <c:axId val="115956352"/>
        <c:axId val="115982720"/>
      </c:barChart>
      <c:catAx>
        <c:axId val="115956352"/>
        <c:scaling>
          <c:orientation val="minMax"/>
        </c:scaling>
        <c:axPos val="b"/>
        <c:numFmt formatCode="#,##0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15982720"/>
        <c:crosses val="autoZero"/>
        <c:auto val="1"/>
        <c:lblAlgn val="ctr"/>
        <c:lblOffset val="100"/>
      </c:catAx>
      <c:valAx>
        <c:axId val="115982720"/>
        <c:scaling>
          <c:orientation val="minMax"/>
        </c:scaling>
        <c:delete val="1"/>
        <c:axPos val="l"/>
        <c:numFmt formatCode="0.0" sourceLinked="1"/>
        <c:tickLblPos val="none"/>
        <c:crossAx val="115956352"/>
        <c:crosses val="autoZero"/>
        <c:crossBetween val="between"/>
      </c:valAx>
    </c:plotArea>
    <c:plotVisOnly val="1"/>
  </c:chart>
  <c:txPr>
    <a:bodyPr/>
    <a:lstStyle/>
    <a:p>
      <a:pPr>
        <a:defRPr sz="800" b="1">
          <a:solidFill>
            <a:schemeClr val="tx2"/>
          </a:solidFill>
        </a:defRPr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224538178138733"/>
          <c:y val="4.3914717373017234E-2"/>
          <c:w val="0.76431436966504951"/>
          <c:h val="0.824748392278391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CC4F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A0-477B-8801-B7F402092C98}"/>
              </c:ext>
            </c:extLst>
          </c:dPt>
          <c:dPt>
            <c:idx val="2"/>
            <c:spPr>
              <a:solidFill>
                <a:srgbClr val="C9A6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EA0-477B-8801-B7F402092C98}"/>
              </c:ext>
            </c:extLst>
          </c:dPt>
          <c:dLbls>
            <c:delete val="1"/>
          </c:dLbls>
          <c:cat>
            <c:strRef>
              <c:f>Лист1!$A$2:$A$6</c:f>
              <c:strCache>
                <c:ptCount val="5"/>
                <c:pt idx="0">
                  <c:v>Субвенция</c:v>
                </c:pt>
                <c:pt idx="1">
                  <c:v>Субсидия</c:v>
                </c:pt>
                <c:pt idx="2">
                  <c:v>Дотация</c:v>
                </c:pt>
                <c:pt idx="3">
                  <c:v>Иные МБТ</c:v>
                </c:pt>
                <c:pt idx="4">
                  <c:v>Прочие МБТ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12769</c:v>
                </c:pt>
                <c:pt idx="1">
                  <c:v>4652</c:v>
                </c:pt>
                <c:pt idx="2">
                  <c:v>0</c:v>
                </c:pt>
                <c:pt idx="3">
                  <c:v>673</c:v>
                </c:pt>
                <c:pt idx="4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A0-477B-8801-B7F402092C98}"/>
            </c:ext>
          </c:extLst>
        </c:ser>
        <c:dLbls>
          <c:showVal val="1"/>
          <c:showCatName val="1"/>
        </c:dLbls>
        <c:firstSliceAng val="49"/>
        <c:holeSize val="58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prstClr val="white">
                <a:lumMod val="75000"/>
              </a:prstClr>
            </a:solidFill>
          </c:spPr>
          <c:dPt>
            <c:idx val="0"/>
            <c:spPr>
              <a:solidFill>
                <a:schemeClr val="bg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E0F-470E-9749-F3839986C48B}"/>
              </c:ext>
            </c:extLst>
          </c:dPt>
          <c:dLbls>
            <c:dLbl>
              <c:idx val="0"/>
              <c:layout>
                <c:manualLayout>
                  <c:x val="2.4313982521847691E-2"/>
                  <c:y val="-0.23613927469135804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b="1" dirty="0" smtClean="0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2 205</a:t>
                    </a:r>
                    <a:endParaRPr lang="en-US" b="1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0F-470E-9749-F3839986C48B}"/>
                </c:ext>
              </c:extLst>
            </c:dLbl>
            <c:dLbl>
              <c:idx val="1"/>
              <c:layout>
                <c:manualLayout>
                  <c:x val="-2.387154632391281E-2"/>
                  <c:y val="0.21948178597440093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200" b="1" i="0" u="none" strike="noStrike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1200" b="1" i="0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17 695</a:t>
                    </a:r>
                    <a:endParaRPr lang="en-US" sz="1200" b="1" i="0" u="none" strike="noStrike" kern="1200" baseline="0" dirty="0">
                      <a:solidFill>
                        <a:schemeClr val="bg1">
                          <a:lumMod val="50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0F-470E-9749-F3839986C48B}"/>
                </c:ext>
              </c:extLst>
            </c:dLbl>
            <c:dLbl>
              <c:idx val="2"/>
              <c:layout>
                <c:manualLayout>
                  <c:x val="-6.1050908873373062E-2"/>
                  <c:y val="0.15677270426742979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sz="1800" dirty="0"/>
                      <a:t>9 276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0F-470E-9749-F3839986C4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местн</c:v>
                </c:pt>
                <c:pt idx="1">
                  <c:v>перед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11353</c:v>
                </c:pt>
                <c:pt idx="1">
                  <c:v>16968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E0F-470E-9749-F3839986C48B}"/>
            </c:ext>
          </c:extLst>
        </c:ser>
        <c:firstSliceAng val="0"/>
        <c:holeSize val="75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spPr>
              <a:solidFill>
                <a:schemeClr val="bg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43F-4C44-BC27-3AE2BA1B909D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3F-4C44-BC27-3AE2BA1B909D}"/>
              </c:ext>
            </c:extLst>
          </c:dPt>
          <c:dLbls>
            <c:dLbl>
              <c:idx val="0"/>
              <c:layout>
                <c:manualLayout>
                  <c:x val="0"/>
                  <c:y val="-0.25083663543556889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200" b="1" i="0" u="none" strike="noStrike" kern="1200" baseline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200" b="1" i="0" u="none" strike="noStrike" kern="12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sz="1200" b="1" i="0" u="none" strike="noStrike" kern="12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0 617</a:t>
                    </a:r>
                    <a:endParaRPr lang="en-US" sz="1200" b="1" i="0" u="none" strike="noStrike" kern="1200" baseline="0" dirty="0">
                      <a:solidFill>
                        <a:schemeClr val="bg2">
                          <a:lumMod val="25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3F-4C44-BC27-3AE2BA1B909D}"/>
                </c:ext>
              </c:extLst>
            </c:dLbl>
            <c:dLbl>
              <c:idx val="1"/>
              <c:layout>
                <c:manualLayout>
                  <c:x val="-1.6958852862502465E-2"/>
                  <c:y val="0.23907837400782644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ru-RU" sz="1200" b="1" i="0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200" b="1" i="0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sz="145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4</a:t>
                    </a:r>
                    <a:r>
                      <a: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 960</a:t>
                    </a:r>
                    <a:endParaRPr lang="en-US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3F-4C44-BC27-3AE2BA1B909D}"/>
                </c:ext>
              </c:extLst>
            </c:dLbl>
            <c:dLbl>
              <c:idx val="2"/>
              <c:layout>
                <c:manualLayout>
                  <c:x val="-6.4442893097348533E-2"/>
                  <c:y val="0.1606920218741127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3F-4C44-BC27-3AE2BA1B90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 dirty="0" smtClean="0">
                    <a:solidFill>
                      <a:schemeClr val="bg2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мест</c:v>
                </c:pt>
                <c:pt idx="1">
                  <c:v>перед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9887</c:v>
                </c:pt>
                <c:pt idx="1">
                  <c:v>13648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43F-4C44-BC27-3AE2BA1B909D}"/>
            </c:ext>
          </c:extLst>
        </c:ser>
        <c:firstSliceAng val="0"/>
        <c:holeSize val="75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4D7-4220-9DFA-3965BEC8BF98}"/>
              </c:ext>
            </c:extLst>
          </c:dPt>
          <c:dLbls>
            <c:dLbl>
              <c:idx val="0"/>
              <c:layout>
                <c:manualLayout>
                  <c:x val="1.3566868638527673E-2"/>
                  <c:y val="-0.29002950289474716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i="0" u="none" strike="noStrike" kern="12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sz="1200" b="1" i="0" u="none" strike="noStrike" kern="12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0</a:t>
                    </a:r>
                    <a:r>
                      <a:rPr lang="en-US" sz="1200" b="1" i="0" u="none" strike="noStrike" kern="12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 </a:t>
                    </a:r>
                    <a:r>
                      <a:rPr lang="en-US" sz="1200" b="1" i="0" u="none" strike="noStrike" kern="12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518</a:t>
                    </a:r>
                    <a:endParaRPr lang="en-US" sz="1200" b="1" i="0" u="none" strike="noStrike" kern="1200" baseline="0" dirty="0">
                      <a:solidFill>
                        <a:schemeClr val="bg2">
                          <a:lumMod val="25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D7-4220-9DFA-3965BEC8BF98}"/>
                </c:ext>
              </c:extLst>
            </c:dLbl>
            <c:dLbl>
              <c:idx val="1"/>
              <c:layout>
                <c:manualLayout>
                  <c:x val="-3.052572150102981E-2"/>
                  <c:y val="0.27827155007468307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ru-RU" sz="1200" b="1" i="0" u="none" strike="noStrike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200" b="1" i="0" u="none" strike="noStrike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</a:t>
                    </a:r>
                    <a:r>
                      <a:rPr lang="en-US" sz="145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4</a:t>
                    </a:r>
                    <a:r>
                      <a:rPr lang="en-US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t> 363</a:t>
                    </a:r>
                    <a:endPara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4D7-4220-9DFA-3965BEC8BF98}"/>
                </c:ext>
              </c:extLst>
            </c:dLbl>
            <c:dLbl>
              <c:idx val="2"/>
              <c:layout>
                <c:manualLayout>
                  <c:x val="-3.3917171596318359E-2"/>
                  <c:y val="0.23515905640114071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D7-4220-9DFA-3965BEC8BF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 dirty="0" smtClean="0">
                    <a:solidFill>
                      <a:schemeClr val="bg2">
                        <a:lumMod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мест</c:v>
                </c:pt>
                <c:pt idx="1">
                  <c:v>пер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9430</c:v>
                </c:pt>
                <c:pt idx="1">
                  <c:v>11191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4D7-4220-9DFA-3965BEC8BF98}"/>
            </c:ext>
          </c:extLst>
        </c:ser>
        <c:dLbls>
          <c:showVal val="1"/>
        </c:dLbls>
        <c:firstSliceAng val="0"/>
        <c:holeSize val="75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1.6832116207870021E-2"/>
          <c:y val="2.3980815347721826E-2"/>
          <c:w val="0.93828224057114329"/>
          <c:h val="0.9340527577937645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prstClr val="white">
                    <a:lumMod val="75000"/>
                  </a:prst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c:spPr>
          <c:dLbls>
            <c:delete val="1"/>
          </c:dLbls>
          <c:cat>
            <c:numRef>
              <c:f>Лист1!$F$2:$F$13</c:f>
              <c:numCache>
                <c:formatCode>General</c:formatCode>
                <c:ptCount val="12"/>
              </c:numCache>
            </c:num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2.5083427144236036E-4</c:v>
                </c:pt>
                <c:pt idx="1">
                  <c:v>3.5049908862879202E-4</c:v>
                </c:pt>
                <c:pt idx="2">
                  <c:v>5.4849094022062827E-3</c:v>
                </c:pt>
                <c:pt idx="3">
                  <c:v>8.8105337176711991E-3</c:v>
                </c:pt>
                <c:pt idx="4">
                  <c:v>2.6040371966622709E-2</c:v>
                </c:pt>
                <c:pt idx="5">
                  <c:v>2.6075302776029086E-2</c:v>
                </c:pt>
                <c:pt idx="6">
                  <c:v>3.2136217965804723E-2</c:v>
                </c:pt>
                <c:pt idx="7">
                  <c:v>8.5526128763920545E-2</c:v>
                </c:pt>
                <c:pt idx="8">
                  <c:v>0.17834145060683246</c:v>
                </c:pt>
                <c:pt idx="9">
                  <c:v>0.1890601942151571</c:v>
                </c:pt>
                <c:pt idx="10">
                  <c:v>0.44792355722234095</c:v>
                </c:pt>
              </c:numCache>
            </c:numRef>
          </c:val>
        </c:ser>
        <c:dLbls>
          <c:showVal val="1"/>
        </c:dLbls>
        <c:gapWidth val="18"/>
        <c:overlap val="-25"/>
        <c:axId val="135971968"/>
        <c:axId val="135973504"/>
      </c:barChart>
      <c:catAx>
        <c:axId val="135971968"/>
        <c:scaling>
          <c:orientation val="minMax"/>
        </c:scaling>
        <c:axPos val="l"/>
        <c:numFmt formatCode="General" sourceLinked="1"/>
        <c:majorTickMark val="none"/>
        <c:tickLblPos val="none"/>
        <c:crossAx val="135973504"/>
        <c:crosses val="autoZero"/>
        <c:lblAlgn val="ctr"/>
        <c:lblOffset val="100"/>
        <c:tickLblSkip val="1"/>
        <c:tickMarkSkip val="2"/>
      </c:catAx>
      <c:valAx>
        <c:axId val="13597350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35971968"/>
        <c:crosses val="autoZero"/>
        <c:crossBetween val="between"/>
      </c:valAx>
      <c:spPr>
        <a:noFill/>
        <a:ln w="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5929030376579272E-2"/>
          <c:y val="0.17948717948717996"/>
          <c:w val="0.94359918719837543"/>
          <c:h val="0.8205128205128204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noFill/>
            </a:ln>
          </c:spPr>
          <c:dPt>
            <c:idx val="1"/>
            <c:spPr>
              <a:gradFill>
                <a:gsLst>
                  <a:gs pos="0">
                    <a:prstClr val="white">
                      <a:lumMod val="75000"/>
                      <a:alpha val="20000"/>
                    </a:prst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>
                <a:noFill/>
              </a:ln>
            </c:spPr>
          </c:dPt>
          <c:cat>
            <c:strRef>
              <c:f>Лист1!$A$2:$A$4</c:f>
              <c:strCache>
                <c:ptCount val="3"/>
                <c:pt idx="0">
                  <c:v>повышение качества жизни</c:v>
                </c:pt>
                <c:pt idx="1">
                  <c:v>развитие экономики</c:v>
                </c:pt>
                <c:pt idx="2">
                  <c:v>эффективное муниципальное управление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">
                  <c:v>59</c:v>
                </c:pt>
                <c:pt idx="1">
                  <c:v>37</c:v>
                </c:pt>
                <c:pt idx="2">
                  <c:v>4</c:v>
                </c:pt>
              </c:numCache>
            </c:numRef>
          </c:val>
        </c:ser>
        <c:gapWidth val="71"/>
        <c:overlap val="100"/>
        <c:axId val="165140352"/>
        <c:axId val="165141888"/>
      </c:barChart>
      <c:catAx>
        <c:axId val="165140352"/>
        <c:scaling>
          <c:orientation val="minMax"/>
        </c:scaling>
        <c:delete val="1"/>
        <c:axPos val="b"/>
        <c:tickLblPos val="none"/>
        <c:crossAx val="165141888"/>
        <c:crosses val="autoZero"/>
        <c:auto val="1"/>
        <c:lblAlgn val="ctr"/>
        <c:lblOffset val="100"/>
      </c:catAx>
      <c:valAx>
        <c:axId val="165141888"/>
        <c:scaling>
          <c:orientation val="minMax"/>
        </c:scaling>
        <c:delete val="1"/>
        <c:axPos val="l"/>
        <c:numFmt formatCode="#,##0" sourceLinked="1"/>
        <c:tickLblPos val="none"/>
        <c:crossAx val="165140352"/>
        <c:crosses val="autoZero"/>
        <c:crossBetween val="between"/>
      </c:valAx>
      <c:spPr>
        <a:noFill/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1.6832116207870021E-2"/>
          <c:y val="2.3980815347721826E-2"/>
          <c:w val="0.93828224057114329"/>
          <c:h val="0.9340527577937645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prstClr val="white">
                    <a:lumMod val="75000"/>
                  </a:prst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c:spPr>
          <c:dLbls>
            <c:delete val="1"/>
          </c:dLbls>
          <c:cat>
            <c:strRef>
              <c:f>Лист1!$F$2:$F$13</c:f>
              <c:strCache>
                <c:ptCount val="12"/>
                <c:pt idx="0">
                  <c:v>прочие</c:v>
                </c:pt>
                <c:pt idx="1">
                  <c:v>Обеспечение комфортного проживания в секторе индивидуальной жилой застройки</c:v>
                </c:pt>
                <c:pt idx="2">
                  <c:v>Защита прав детей-сирот и детей, оставшихся без попечения родителей, прав недееспособных граждан</c:v>
                </c:pt>
                <c:pt idx="3">
                  <c:v>Развитие культуры </c:v>
                </c:pt>
                <c:pt idx="4">
                  <c:v>Развитие физической культуры и массового спорта </c:v>
                </c:pt>
                <c:pt idx="5">
                  <c:v>Обеспечение жилыми помещениями отдельных категорий граждан</c:v>
                </c:pt>
                <c:pt idx="6">
                  <c:v>Формирование современной городской среды</c:v>
                </c:pt>
                <c:pt idx="7">
                  <c:v>Организация и развитие пассажирских перевозок и координация работы операторов связи </c:v>
                </c:pt>
                <c:pt idx="8">
                  <c:v>Развитие системы социальной защиты </c:v>
                </c:pt>
                <c:pt idx="9">
                  <c:v>Развитие жилищно-коммунального хозяйства</c:v>
                </c:pt>
                <c:pt idx="10">
                  <c:v>Комплексное благоустройство </c:v>
                </c:pt>
                <c:pt idx="11">
                  <c:v>Развитие и функционирование системы образования </c:v>
                </c:pt>
              </c:strCache>
            </c:strRef>
          </c:cat>
          <c:val>
            <c:numRef>
              <c:f>Лист1!$B$2:$B$13</c:f>
              <c:numCache>
                <c:formatCode>0.0%</c:formatCode>
                <c:ptCount val="12"/>
                <c:pt idx="0">
                  <c:v>2.46</c:v>
                </c:pt>
                <c:pt idx="1">
                  <c:v>1.0872939422368</c:v>
                </c:pt>
                <c:pt idx="2">
                  <c:v>1.3178237877781758</c:v>
                </c:pt>
                <c:pt idx="3">
                  <c:v>2.6845751795044799</c:v>
                </c:pt>
                <c:pt idx="4">
                  <c:v>2.6866684673594987</c:v>
                </c:pt>
                <c:pt idx="5">
                  <c:v>2.91969251286777</c:v>
                </c:pt>
                <c:pt idx="6">
                  <c:v>3.6512360245749598</c:v>
                </c:pt>
                <c:pt idx="7">
                  <c:v>4.8217422332136524</c:v>
                </c:pt>
                <c:pt idx="8">
                  <c:v>6.5275038048574068</c:v>
                </c:pt>
                <c:pt idx="9">
                  <c:v>12.629980640703801</c:v>
                </c:pt>
                <c:pt idx="10">
                  <c:v>13.367683301926627</c:v>
                </c:pt>
                <c:pt idx="11">
                  <c:v>45.849766809019428</c:v>
                </c:pt>
              </c:numCache>
            </c:numRef>
          </c:val>
        </c:ser>
        <c:dLbls>
          <c:showVal val="1"/>
        </c:dLbls>
        <c:gapWidth val="18"/>
        <c:overlap val="-25"/>
        <c:axId val="136252800"/>
        <c:axId val="136990720"/>
      </c:barChart>
      <c:catAx>
        <c:axId val="136252800"/>
        <c:scaling>
          <c:orientation val="minMax"/>
        </c:scaling>
        <c:axPos val="l"/>
        <c:majorTickMark val="none"/>
        <c:tickLblPos val="none"/>
        <c:crossAx val="136990720"/>
        <c:crosses val="autoZero"/>
        <c:lblAlgn val="ctr"/>
        <c:lblOffset val="100"/>
        <c:tickLblSkip val="1"/>
        <c:tickMarkSkip val="2"/>
      </c:catAx>
      <c:valAx>
        <c:axId val="136990720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36252800"/>
        <c:crosses val="autoZero"/>
        <c:crossBetween val="between"/>
      </c:valAx>
      <c:spPr>
        <a:noFill/>
        <a:ln w="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5929030376579272E-2"/>
          <c:y val="0.17948717948717993"/>
          <c:w val="0.94359918719837532"/>
          <c:h val="0.8205128205128204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bg1">
                    <a:lumMod val="7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noFill/>
            </a:ln>
          </c:spPr>
          <c:dPt>
            <c:idx val="1"/>
            <c:spPr>
              <a:gradFill>
                <a:gsLst>
                  <a:gs pos="0">
                    <a:prstClr val="white">
                      <a:lumMod val="75000"/>
                      <a:alpha val="20000"/>
                    </a:prst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>
                <a:noFill/>
              </a:ln>
            </c:spPr>
          </c:dPt>
          <c:dPt>
            <c:idx val="3"/>
            <c:spPr>
              <a:gradFill>
                <a:gsLst>
                  <a:gs pos="0">
                    <a:prstClr val="white">
                      <a:lumMod val="75000"/>
                    </a:prst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>
                <a:noFill/>
              </a:ln>
            </c:spPr>
          </c:dPt>
          <c:cat>
            <c:strRef>
              <c:f>Лист1!$A$2:$A$5</c:f>
              <c:strCache>
                <c:ptCount val="4"/>
                <c:pt idx="0">
                  <c:v>повышение качества жизни</c:v>
                </c:pt>
                <c:pt idx="1">
                  <c:v>развитие экономики</c:v>
                </c:pt>
                <c:pt idx="2">
                  <c:v>эффективное муниципальное управление</c:v>
                </c:pt>
                <c:pt idx="3">
                  <c:v>непрограммные мероприятия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">
                  <c:v>2243100</c:v>
                </c:pt>
                <c:pt idx="1">
                  <c:v>1031800</c:v>
                </c:pt>
                <c:pt idx="2">
                  <c:v>400000</c:v>
                </c:pt>
                <c:pt idx="3">
                  <c:v>700000</c:v>
                </c:pt>
              </c:numCache>
            </c:numRef>
          </c:val>
        </c:ser>
        <c:gapWidth val="71"/>
        <c:overlap val="100"/>
        <c:axId val="137117696"/>
        <c:axId val="137119232"/>
      </c:barChart>
      <c:catAx>
        <c:axId val="137117696"/>
        <c:scaling>
          <c:orientation val="minMax"/>
        </c:scaling>
        <c:delete val="1"/>
        <c:axPos val="b"/>
        <c:tickLblPos val="none"/>
        <c:crossAx val="137119232"/>
        <c:crosses val="autoZero"/>
        <c:auto val="1"/>
        <c:lblAlgn val="ctr"/>
        <c:lblOffset val="100"/>
      </c:catAx>
      <c:valAx>
        <c:axId val="137119232"/>
        <c:scaling>
          <c:orientation val="minMax"/>
        </c:scaling>
        <c:delete val="1"/>
        <c:axPos val="l"/>
        <c:numFmt formatCode="#,##0" sourceLinked="1"/>
        <c:tickLblPos val="none"/>
        <c:crossAx val="137117696"/>
        <c:crosses val="autoZero"/>
        <c:crossBetween val="between"/>
      </c:valAx>
      <c:spPr>
        <a:noFill/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11851.5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12164.7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13303.6</c:v>
                </c:pt>
              </c:numCache>
            </c:numRef>
          </c:val>
        </c:ser>
        <c:axId val="137908224"/>
        <c:axId val="137909760"/>
      </c:barChart>
      <c:catAx>
        <c:axId val="137908224"/>
        <c:scaling>
          <c:orientation val="minMax"/>
        </c:scaling>
        <c:delete val="1"/>
        <c:axPos val="l"/>
        <c:numFmt formatCode="General" sourceLinked="1"/>
        <c:tickLblPos val="none"/>
        <c:crossAx val="137909760"/>
        <c:crosses val="autoZero"/>
        <c:auto val="1"/>
        <c:lblAlgn val="ctr"/>
        <c:lblOffset val="100"/>
      </c:catAx>
      <c:valAx>
        <c:axId val="137909760"/>
        <c:scaling>
          <c:orientation val="minMax"/>
        </c:scaling>
        <c:delete val="1"/>
        <c:axPos val="b"/>
        <c:numFmt formatCode="General" sourceLinked="1"/>
        <c:tickLblPos val="none"/>
        <c:crossAx val="137908224"/>
        <c:crosses val="autoZero"/>
        <c:crossBetween val="between"/>
      </c:valAx>
      <c:spPr>
        <a:noFill/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1824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1894</c:v>
                </c:pt>
              </c:numCache>
            </c:numRef>
          </c:val>
        </c:ser>
        <c:axId val="44231680"/>
        <c:axId val="44233472"/>
      </c:barChart>
      <c:catAx>
        <c:axId val="44231680"/>
        <c:scaling>
          <c:orientation val="minMax"/>
        </c:scaling>
        <c:delete val="1"/>
        <c:axPos val="l"/>
        <c:numFmt formatCode="General" sourceLinked="1"/>
        <c:tickLblPos val="none"/>
        <c:crossAx val="44233472"/>
        <c:crosses val="autoZero"/>
        <c:auto val="1"/>
        <c:lblAlgn val="ctr"/>
        <c:lblOffset val="100"/>
      </c:catAx>
      <c:valAx>
        <c:axId val="44233472"/>
        <c:scaling>
          <c:orientation val="minMax"/>
        </c:scaling>
        <c:delete val="1"/>
        <c:axPos val="b"/>
        <c:numFmt formatCode="General" sourceLinked="1"/>
        <c:tickLblPos val="none"/>
        <c:crossAx val="442316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9990848434871011E-2"/>
          <c:y val="7.180845600821642E-2"/>
          <c:w val="0.91971391421608262"/>
          <c:h val="0.703811194796302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dLbl>
              <c:idx val="0"/>
              <c:layout>
                <c:manualLayout>
                  <c:x val="0"/>
                  <c:y val="7.2123375252644323E-4"/>
                </c:manualLayout>
              </c:layout>
              <c:tx>
                <c:rich>
                  <a:bodyPr/>
                  <a:lstStyle/>
                  <a:p>
                    <a:r>
                      <a:rPr lang="ru-RU" sz="900" b="1" dirty="0" smtClean="0">
                        <a:solidFill>
                          <a:schemeClr val="tx2"/>
                        </a:solidFill>
                        <a:latin typeface="Calibri" pitchFamily="34" charset="0"/>
                      </a:rPr>
                      <a:t>57</a:t>
                    </a:r>
                    <a:r>
                      <a:rPr lang="ru-RU" sz="900" b="1" baseline="0" dirty="0" smtClean="0">
                        <a:solidFill>
                          <a:schemeClr val="tx2"/>
                        </a:solidFill>
                        <a:latin typeface="Calibri" pitchFamily="34" charset="0"/>
                      </a:rPr>
                      <a:t> 646</a:t>
                    </a:r>
                    <a:endParaRPr lang="en-US" dirty="0">
                      <a:solidFill>
                        <a:schemeClr val="tx2">
                          <a:lumMod val="75000"/>
                        </a:schemeClr>
                      </a:solidFill>
                      <a:latin typeface="Calibri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57646.2</c:v>
                </c:pt>
                <c:pt idx="1">
                  <c:v>64237.4</c:v>
                </c:pt>
                <c:pt idx="2">
                  <c:v>72184.100000000006</c:v>
                </c:pt>
                <c:pt idx="3">
                  <c:v>80762.899999999994</c:v>
                </c:pt>
                <c:pt idx="4">
                  <c:v>88765.89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Лист1!$D$2:$D$6</c:f>
            </c:numRef>
          </c:val>
        </c:ser>
        <c:axId val="117875840"/>
        <c:axId val="117877376"/>
      </c:barChart>
      <c:catAx>
        <c:axId val="117875840"/>
        <c:scaling>
          <c:orientation val="minMax"/>
        </c:scaling>
        <c:axPos val="b"/>
        <c:numFmt formatCode="@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17877376"/>
        <c:crosses val="autoZero"/>
        <c:auto val="1"/>
        <c:lblAlgn val="ctr"/>
        <c:lblOffset val="100"/>
      </c:catAx>
      <c:valAx>
        <c:axId val="117877376"/>
        <c:scaling>
          <c:orientation val="minMax"/>
        </c:scaling>
        <c:delete val="1"/>
        <c:axPos val="l"/>
        <c:numFmt formatCode="#,##0" sourceLinked="1"/>
        <c:tickLblPos val="none"/>
        <c:crossAx val="117875840"/>
        <c:crosses val="autoZero"/>
        <c:crossBetween val="between"/>
      </c:valAx>
    </c:plotArea>
    <c:plotVisOnly val="1"/>
  </c:chart>
  <c:txPr>
    <a:bodyPr/>
    <a:lstStyle/>
    <a:p>
      <a:pPr>
        <a:defRPr sz="800" b="1">
          <a:solidFill>
            <a:schemeClr val="tx2"/>
          </a:solidFill>
        </a:defRPr>
      </a:pPr>
      <a:endParaRPr lang="ru-RU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375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847</c:v>
                </c:pt>
              </c:numCache>
            </c:numRef>
          </c:val>
        </c:ser>
        <c:axId val="140400512"/>
        <c:axId val="140402048"/>
      </c:barChart>
      <c:catAx>
        <c:axId val="140400512"/>
        <c:scaling>
          <c:orientation val="minMax"/>
        </c:scaling>
        <c:delete val="1"/>
        <c:axPos val="l"/>
        <c:numFmt formatCode="General" sourceLinked="1"/>
        <c:tickLblPos val="none"/>
        <c:crossAx val="140402048"/>
        <c:crosses val="autoZero"/>
        <c:auto val="1"/>
        <c:lblAlgn val="ctr"/>
        <c:lblOffset val="100"/>
      </c:catAx>
      <c:valAx>
        <c:axId val="140402048"/>
        <c:scaling>
          <c:orientation val="minMax"/>
        </c:scaling>
        <c:delete val="1"/>
        <c:axPos val="b"/>
        <c:numFmt formatCode="General" sourceLinked="1"/>
        <c:tickLblPos val="none"/>
        <c:crossAx val="1404005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val>
        </c:ser>
        <c:axId val="140571776"/>
        <c:axId val="140573312"/>
      </c:barChart>
      <c:catAx>
        <c:axId val="140571776"/>
        <c:scaling>
          <c:orientation val="minMax"/>
        </c:scaling>
        <c:delete val="1"/>
        <c:axPos val="l"/>
        <c:numFmt formatCode="General" sourceLinked="1"/>
        <c:tickLblPos val="none"/>
        <c:crossAx val="140573312"/>
        <c:crosses val="autoZero"/>
        <c:auto val="1"/>
        <c:lblAlgn val="ctr"/>
        <c:lblOffset val="100"/>
      </c:catAx>
      <c:valAx>
        <c:axId val="140573312"/>
        <c:scaling>
          <c:orientation val="minMax"/>
        </c:scaling>
        <c:delete val="1"/>
        <c:axPos val="b"/>
        <c:numFmt formatCode="General" sourceLinked="1"/>
        <c:tickLblPos val="none"/>
        <c:crossAx val="1405717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16000</c:v>
                </c:pt>
              </c:numCache>
            </c:numRef>
          </c:val>
        </c:ser>
        <c:axId val="140845440"/>
        <c:axId val="140846976"/>
      </c:barChart>
      <c:catAx>
        <c:axId val="140845440"/>
        <c:scaling>
          <c:orientation val="minMax"/>
        </c:scaling>
        <c:delete val="1"/>
        <c:axPos val="l"/>
        <c:numFmt formatCode="General" sourceLinked="1"/>
        <c:tickLblPos val="none"/>
        <c:crossAx val="140846976"/>
        <c:crosses val="autoZero"/>
        <c:auto val="1"/>
        <c:lblAlgn val="ctr"/>
        <c:lblOffset val="100"/>
      </c:catAx>
      <c:valAx>
        <c:axId val="140846976"/>
        <c:scaling>
          <c:orientation val="minMax"/>
        </c:scaling>
        <c:delete val="1"/>
        <c:axPos val="b"/>
        <c:numFmt formatCode="General" sourceLinked="1"/>
        <c:tickLblPos val="none"/>
        <c:crossAx val="1408454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97000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97000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115000</c:v>
                </c:pt>
              </c:numCache>
            </c:numRef>
          </c:val>
        </c:ser>
        <c:axId val="141106560"/>
        <c:axId val="141108352"/>
      </c:barChart>
      <c:catAx>
        <c:axId val="141106560"/>
        <c:scaling>
          <c:orientation val="minMax"/>
        </c:scaling>
        <c:delete val="1"/>
        <c:axPos val="l"/>
        <c:numFmt formatCode="General" sourceLinked="1"/>
        <c:tickLblPos val="none"/>
        <c:crossAx val="141108352"/>
        <c:crosses val="autoZero"/>
        <c:auto val="1"/>
        <c:lblAlgn val="ctr"/>
        <c:lblOffset val="100"/>
      </c:catAx>
      <c:valAx>
        <c:axId val="141108352"/>
        <c:scaling>
          <c:orientation val="minMax"/>
        </c:scaling>
        <c:delete val="1"/>
        <c:axPos val="b"/>
        <c:numFmt formatCode="General" sourceLinked="1"/>
        <c:tickLblPos val="none"/>
        <c:crossAx val="1411065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1981700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2264100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3878700</c:v>
                </c:pt>
              </c:numCache>
            </c:numRef>
          </c:val>
        </c:ser>
        <c:axId val="141204096"/>
        <c:axId val="141214080"/>
      </c:barChart>
      <c:catAx>
        <c:axId val="141204096"/>
        <c:scaling>
          <c:orientation val="minMax"/>
        </c:scaling>
        <c:delete val="1"/>
        <c:axPos val="l"/>
        <c:numFmt formatCode="General" sourceLinked="1"/>
        <c:tickLblPos val="none"/>
        <c:crossAx val="141214080"/>
        <c:crosses val="autoZero"/>
        <c:auto val="1"/>
        <c:lblAlgn val="ctr"/>
        <c:lblOffset val="100"/>
      </c:catAx>
      <c:valAx>
        <c:axId val="141214080"/>
        <c:scaling>
          <c:orientation val="minMax"/>
        </c:scaling>
        <c:delete val="1"/>
        <c:axPos val="b"/>
        <c:numFmt formatCode="General" sourceLinked="1"/>
        <c:tickLblPos val="none"/>
        <c:crossAx val="1412040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651000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651000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779000</c:v>
                </c:pt>
              </c:numCache>
            </c:numRef>
          </c:val>
        </c:ser>
        <c:axId val="141354880"/>
        <c:axId val="141356416"/>
      </c:barChart>
      <c:catAx>
        <c:axId val="141354880"/>
        <c:scaling>
          <c:orientation val="minMax"/>
        </c:scaling>
        <c:delete val="1"/>
        <c:axPos val="l"/>
        <c:numFmt formatCode="General" sourceLinked="1"/>
        <c:tickLblPos val="none"/>
        <c:crossAx val="141356416"/>
        <c:crosses val="autoZero"/>
        <c:auto val="1"/>
        <c:lblAlgn val="ctr"/>
        <c:lblOffset val="100"/>
      </c:catAx>
      <c:valAx>
        <c:axId val="141356416"/>
        <c:scaling>
          <c:orientation val="minMax"/>
        </c:scaling>
        <c:delete val="1"/>
        <c:axPos val="b"/>
        <c:numFmt formatCode="General" sourceLinked="1"/>
        <c:tickLblPos val="none"/>
        <c:crossAx val="1413548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99000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88000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102000</c:v>
                </c:pt>
              </c:numCache>
            </c:numRef>
          </c:val>
        </c:ser>
        <c:axId val="141632256"/>
        <c:axId val="141633792"/>
      </c:barChart>
      <c:catAx>
        <c:axId val="141632256"/>
        <c:scaling>
          <c:orientation val="minMax"/>
        </c:scaling>
        <c:delete val="1"/>
        <c:axPos val="l"/>
        <c:numFmt formatCode="General" sourceLinked="1"/>
        <c:tickLblPos val="none"/>
        <c:crossAx val="141633792"/>
        <c:crosses val="autoZero"/>
        <c:auto val="1"/>
        <c:lblAlgn val="ctr"/>
        <c:lblOffset val="100"/>
      </c:catAx>
      <c:valAx>
        <c:axId val="141633792"/>
        <c:scaling>
          <c:orientation val="minMax"/>
        </c:scaling>
        <c:delete val="1"/>
        <c:axPos val="b"/>
        <c:numFmt formatCode="General" sourceLinked="1"/>
        <c:tickLblPos val="none"/>
        <c:crossAx val="1416322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3609600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3562600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3664600</c:v>
                </c:pt>
              </c:numCache>
            </c:numRef>
          </c:val>
        </c:ser>
        <c:axId val="141799808"/>
        <c:axId val="141801344"/>
      </c:barChart>
      <c:catAx>
        <c:axId val="141799808"/>
        <c:scaling>
          <c:orientation val="minMax"/>
        </c:scaling>
        <c:delete val="1"/>
        <c:axPos val="l"/>
        <c:numFmt formatCode="General" sourceLinked="1"/>
        <c:tickLblPos val="none"/>
        <c:crossAx val="141801344"/>
        <c:crosses val="autoZero"/>
        <c:auto val="1"/>
        <c:lblAlgn val="ctr"/>
        <c:lblOffset val="100"/>
      </c:catAx>
      <c:valAx>
        <c:axId val="141801344"/>
        <c:scaling>
          <c:orientation val="minMax"/>
        </c:scaling>
        <c:delete val="1"/>
        <c:axPos val="b"/>
        <c:numFmt formatCode="General" sourceLinked="1"/>
        <c:tickLblPos val="none"/>
        <c:crossAx val="1417998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418000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618000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780000</c:v>
                </c:pt>
              </c:numCache>
            </c:numRef>
          </c:val>
        </c:ser>
        <c:axId val="165211136"/>
        <c:axId val="165286656"/>
      </c:barChart>
      <c:catAx>
        <c:axId val="165211136"/>
        <c:scaling>
          <c:orientation val="minMax"/>
        </c:scaling>
        <c:delete val="1"/>
        <c:axPos val="l"/>
        <c:numFmt formatCode="General" sourceLinked="1"/>
        <c:tickLblPos val="none"/>
        <c:crossAx val="165286656"/>
        <c:crosses val="autoZero"/>
        <c:auto val="1"/>
        <c:lblAlgn val="ctr"/>
        <c:lblOffset val="100"/>
      </c:catAx>
      <c:valAx>
        <c:axId val="165286656"/>
        <c:scaling>
          <c:orientation val="minMax"/>
        </c:scaling>
        <c:delete val="1"/>
        <c:axPos val="b"/>
        <c:numFmt formatCode="General" sourceLinked="1"/>
        <c:tickLblPos val="none"/>
        <c:crossAx val="1652111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90200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38600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23400</c:v>
                </c:pt>
              </c:numCache>
            </c:numRef>
          </c:val>
        </c:ser>
        <c:axId val="165463936"/>
        <c:axId val="165465472"/>
      </c:barChart>
      <c:catAx>
        <c:axId val="165463936"/>
        <c:scaling>
          <c:orientation val="minMax"/>
        </c:scaling>
        <c:delete val="1"/>
        <c:axPos val="l"/>
        <c:numFmt formatCode="General" sourceLinked="1"/>
        <c:tickLblPos val="none"/>
        <c:crossAx val="165465472"/>
        <c:crosses val="autoZero"/>
        <c:auto val="1"/>
        <c:lblAlgn val="ctr"/>
        <c:lblOffset val="100"/>
      </c:catAx>
      <c:valAx>
        <c:axId val="165465472"/>
        <c:scaling>
          <c:orientation val="minMax"/>
        </c:scaling>
        <c:delete val="1"/>
        <c:axPos val="b"/>
        <c:numFmt formatCode="General" sourceLinked="1"/>
        <c:tickLblPos val="none"/>
        <c:crossAx val="1654639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5109558853117515E-2"/>
          <c:y val="6.5430635473536447E-2"/>
          <c:w val="0.90751301285070796"/>
          <c:h val="0.729559064266521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1F6D7F">
                <a:alpha val="76000"/>
              </a:srgbClr>
            </a:solidFill>
          </c:spPr>
          <c:dLbls>
            <c:dLbl>
              <c:idx val="0"/>
              <c:layout>
                <c:manualLayout>
                  <c:x val="0"/>
                  <c:y val="7.2123375252644388E-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rPr>
                      <a:t>2</a:t>
                    </a:r>
                    <a:r>
                      <a:rPr lang="en-US" dirty="0">
                        <a:latin typeface="Calibri" pitchFamily="34" charset="0"/>
                      </a:rPr>
                      <a:t>,6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</c:v>
                </c:pt>
                <c:pt idx="1">
                  <c:v>1.9000000000000001</c:v>
                </c:pt>
                <c:pt idx="2">
                  <c:v>1.8</c:v>
                </c:pt>
                <c:pt idx="3">
                  <c:v>1.7</c:v>
                </c:pt>
                <c:pt idx="4">
                  <c:v>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Лист1!$D$2:$D$6</c:f>
            </c:numRef>
          </c:val>
        </c:ser>
        <c:axId val="117980544"/>
        <c:axId val="117986432"/>
      </c:barChart>
      <c:catAx>
        <c:axId val="117980544"/>
        <c:scaling>
          <c:orientation val="minMax"/>
        </c:scaling>
        <c:axPos val="b"/>
        <c:numFmt formatCode="@" sourceLinked="1"/>
        <c:tickLblPos val="nextTo"/>
        <c:crossAx val="117986432"/>
        <c:crosses val="autoZero"/>
        <c:auto val="1"/>
        <c:lblAlgn val="ctr"/>
        <c:lblOffset val="100"/>
      </c:catAx>
      <c:valAx>
        <c:axId val="117986432"/>
        <c:scaling>
          <c:orientation val="minMax"/>
        </c:scaling>
        <c:delete val="1"/>
        <c:axPos val="l"/>
        <c:numFmt formatCode="#,##0.0" sourceLinked="1"/>
        <c:tickLblPos val="none"/>
        <c:crossAx val="117980544"/>
        <c:crosses val="autoZero"/>
        <c:crossBetween val="between"/>
      </c:valAx>
    </c:plotArea>
    <c:plotVisOnly val="1"/>
  </c:chart>
  <c:txPr>
    <a:bodyPr/>
    <a:lstStyle/>
    <a:p>
      <a:pPr>
        <a:defRPr sz="900" b="1">
          <a:solidFill>
            <a:schemeClr val="tx2"/>
          </a:solidFill>
        </a:defRPr>
      </a:pPr>
      <a:endParaRPr lang="ru-RU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'Лист1'!$A$2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'Лист1'!$B$2</c:f>
              <c:numCache>
                <c:formatCode>General</c:formatCode>
                <c:ptCount val="1"/>
                <c:pt idx="0">
                  <c:v>418000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'Лист1'!$A$2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'Лист1'!$C$2</c:f>
              <c:numCache>
                <c:formatCode>General</c:formatCode>
                <c:ptCount val="1"/>
                <c:pt idx="0">
                  <c:v>618000</c:v>
                </c:pt>
              </c:numCache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'Лист1'!$A$2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'Лист1'!$D$2</c:f>
              <c:numCache>
                <c:formatCode>General</c:formatCode>
                <c:ptCount val="1"/>
                <c:pt idx="0">
                  <c:v>780000</c:v>
                </c:pt>
              </c:numCache>
            </c:numRef>
          </c:val>
        </c:ser>
        <c:axId val="165776000"/>
        <c:axId val="165785984"/>
      </c:barChart>
      <c:catAx>
        <c:axId val="165776000"/>
        <c:scaling>
          <c:orientation val="minMax"/>
        </c:scaling>
        <c:delete val="1"/>
        <c:axPos val="l"/>
        <c:numFmt formatCode="General" sourceLinked="1"/>
        <c:tickLblPos val="none"/>
        <c:crossAx val="165785984"/>
        <c:crosses val="autoZero"/>
        <c:auto val="1"/>
        <c:lblAlgn val="ctr"/>
        <c:lblOffset val="100"/>
      </c:catAx>
      <c:valAx>
        <c:axId val="165785984"/>
        <c:scaling>
          <c:orientation val="minMax"/>
        </c:scaling>
        <c:delete val="1"/>
        <c:axPos val="b"/>
        <c:numFmt formatCode="General" sourceLinked="1"/>
        <c:tickLblPos val="none"/>
        <c:crossAx val="1657760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113000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183000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251000</c:v>
                </c:pt>
              </c:numCache>
            </c:numRef>
          </c:val>
        </c:ser>
        <c:axId val="166105856"/>
        <c:axId val="166107392"/>
      </c:barChart>
      <c:catAx>
        <c:axId val="166105856"/>
        <c:scaling>
          <c:orientation val="minMax"/>
        </c:scaling>
        <c:delete val="1"/>
        <c:axPos val="l"/>
        <c:numFmt formatCode="General" sourceLinked="1"/>
        <c:tickLblPos val="none"/>
        <c:crossAx val="166107392"/>
        <c:crosses val="autoZero"/>
        <c:auto val="1"/>
        <c:lblAlgn val="ctr"/>
        <c:lblOffset val="100"/>
      </c:catAx>
      <c:valAx>
        <c:axId val="166107392"/>
        <c:scaling>
          <c:orientation val="minMax"/>
        </c:scaling>
        <c:delete val="1"/>
        <c:axPos val="b"/>
        <c:numFmt formatCode="General" sourceLinked="1"/>
        <c:tickLblPos val="none"/>
        <c:crossAx val="1661058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386000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386000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382000</c:v>
                </c:pt>
              </c:numCache>
            </c:numRef>
          </c:val>
        </c:ser>
        <c:axId val="166260736"/>
        <c:axId val="166262272"/>
      </c:barChart>
      <c:catAx>
        <c:axId val="166260736"/>
        <c:scaling>
          <c:orientation val="minMax"/>
        </c:scaling>
        <c:delete val="1"/>
        <c:axPos val="l"/>
        <c:numFmt formatCode="General" sourceLinked="1"/>
        <c:tickLblPos val="none"/>
        <c:crossAx val="166262272"/>
        <c:crosses val="autoZero"/>
        <c:auto val="1"/>
        <c:lblAlgn val="ctr"/>
        <c:lblOffset val="100"/>
      </c:catAx>
      <c:valAx>
        <c:axId val="166262272"/>
        <c:scaling>
          <c:orientation val="minMax"/>
        </c:scaling>
        <c:delete val="1"/>
        <c:axPos val="b"/>
        <c:numFmt formatCode="General" sourceLinked="1"/>
        <c:tickLblPos val="none"/>
        <c:crossAx val="1662607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spPr>
            <a:gradFill>
              <a:gsLst>
                <a:gs pos="0">
                  <a:prstClr val="white">
                    <a:lumMod val="75000"/>
                  </a:prstClr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</a:gra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spPr>
            <a:gradFill flip="none" rotWithShape="1">
              <a:gsLst>
                <a:gs pos="0">
                  <a:prstClr val="white">
                    <a:lumMod val="75000"/>
                  </a:prstClr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  <a:tileRect r="-100000" b="-100000"/>
            </a:gra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11020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  <a:tileRect r="-100000" b="-100000"/>
            </a:gra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31880</c:v>
                </c:pt>
              </c:numCache>
            </c:numRef>
          </c:val>
        </c:ser>
        <c:axId val="166780928"/>
        <c:axId val="166782464"/>
      </c:barChart>
      <c:catAx>
        <c:axId val="166780928"/>
        <c:scaling>
          <c:orientation val="minMax"/>
        </c:scaling>
        <c:delete val="1"/>
        <c:axPos val="l"/>
        <c:numFmt formatCode="General" sourceLinked="1"/>
        <c:tickLblPos val="none"/>
        <c:crossAx val="166782464"/>
        <c:crosses val="autoZero"/>
        <c:auto val="1"/>
        <c:lblAlgn val="ctr"/>
        <c:lblOffset val="100"/>
      </c:catAx>
      <c:valAx>
        <c:axId val="166782464"/>
        <c:scaling>
          <c:orientation val="minMax"/>
        </c:scaling>
        <c:delete val="1"/>
        <c:axPos val="b"/>
        <c:numFmt formatCode="General" sourceLinked="1"/>
        <c:tickLblPos val="none"/>
        <c:crossAx val="166780928"/>
        <c:crosses val="autoZero"/>
        <c:crossBetween val="between"/>
      </c:valAx>
      <c:spPr>
        <a:noFill/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01"/>
          <c:y val="0.11993111876458173"/>
          <c:w val="0.63999622937519662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0157500740423028"/>
                  <c:y val="-0.23143191994697326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1520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2826863568124044"/>
                  <c:y val="0.1653191551550687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-2251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73"/>
                  <c:y val="-9.6520768305315738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1520</c:v>
                </c:pt>
                <c:pt idx="1">
                  <c:v>-2251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06"/>
          <c:y val="0.11993111876458172"/>
          <c:w val="0.63999622937519685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5974624793522518"/>
                  <c:y val="-3.9185477613080284E-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1 521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2826883126095726"/>
                  <c:y val="-6.219421703059711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-455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77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1521</c:v>
                </c:pt>
                <c:pt idx="1">
                  <c:v>-455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06"/>
          <c:y val="0.11993111876458172"/>
          <c:w val="0.63999622937519685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6383181674275152"/>
                  <c:y val="-9.03708005962682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100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21646578224414598"/>
                  <c:y val="5.713763097576200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392613"/>
                        </a:solidFill>
                      </a:rPr>
                      <a:t>-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1421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77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100</c:v>
                </c:pt>
                <c:pt idx="1">
                  <c:v>-1421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12"/>
          <c:y val="0.11993111876458172"/>
          <c:w val="0.63999622937519718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5974624793522535"/>
                  <c:y val="-3.9185477613080302E-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1 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841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2826883126095726"/>
                  <c:y val="-6.21942170305971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392613"/>
                        </a:solidFill>
                      </a:rPr>
                      <a:t>-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520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8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1841</c:v>
                </c:pt>
                <c:pt idx="1">
                  <c:v>-520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12"/>
          <c:y val="0.11993111876458172"/>
          <c:w val="0.63999622937519718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6383181674275152"/>
                  <c:y val="-9.037080059626824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100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6241186067957722"/>
                  <c:y val="1.768815110734804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392613"/>
                        </a:solidFill>
                      </a:rPr>
                      <a:t>-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828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8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100</c:v>
                </c:pt>
                <c:pt idx="1">
                  <c:v>-828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23"/>
          <c:y val="0.11993111876458172"/>
          <c:w val="0.63999622937519762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5974624793522549"/>
                  <c:y val="-3.9185477613080319E-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392613"/>
                        </a:solidFill>
                      </a:rPr>
                      <a:t>1 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728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2826883126095726"/>
                  <c:y val="-6.219421703059714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392613"/>
                        </a:solidFill>
                      </a:rPr>
                      <a:t>-</a:t>
                    </a:r>
                    <a:r>
                      <a:rPr lang="ru-RU" dirty="0" smtClean="0">
                        <a:solidFill>
                          <a:srgbClr val="392613"/>
                        </a:solidFill>
                      </a:rPr>
                      <a:t>1 000</a:t>
                    </a:r>
                    <a:endParaRPr lang="en-US" dirty="0">
                      <a:solidFill>
                        <a:srgbClr val="392613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2292405220968786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Получение</c:v>
                </c:pt>
                <c:pt idx="1">
                  <c:v>Погашение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1728</c:v>
                </c:pt>
                <c:pt idx="1">
                  <c:v>-1000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7072750823307411E-2"/>
          <c:y val="1.7460904117542093E-2"/>
          <c:w val="0.92554993523590467"/>
          <c:h val="0.758159411455809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3.0061519597980452E-3"/>
                  <c:y val="-8.1791379072311543E-3"/>
                </c:manualLayout>
              </c:layout>
              <c:tx>
                <c:rich>
                  <a:bodyPr/>
                  <a:lstStyle/>
                  <a:p>
                    <a:r>
                      <a:rPr lang="ru-RU" sz="900" b="1" dirty="0" smtClean="0">
                        <a:solidFill>
                          <a:schemeClr val="tx2"/>
                        </a:solidFill>
                        <a:latin typeface="+mn-lt"/>
                      </a:rPr>
                      <a:t>1</a:t>
                    </a:r>
                    <a:r>
                      <a:rPr lang="ru-RU" sz="9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rPr>
                      <a:t>11711,4</a:t>
                    </a:r>
                    <a:endParaRPr lang="en-US" sz="900" dirty="0">
                      <a:latin typeface="Calibri" pitchFamily="34" charset="0"/>
                    </a:endParaRPr>
                  </a:p>
                </c:rich>
              </c:tx>
              <c:showVal val="1"/>
            </c:dLbl>
            <c:showVal val="1"/>
          </c:dLbls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111711.4</c:v>
                </c:pt>
                <c:pt idx="1">
                  <c:v>122226.5</c:v>
                </c:pt>
                <c:pt idx="2">
                  <c:v>135197.9</c:v>
                </c:pt>
                <c:pt idx="3">
                  <c:v>148629.6</c:v>
                </c:pt>
                <c:pt idx="4">
                  <c:v>160684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Лист1!$C$2:$C$6</c:f>
            </c:numRef>
          </c:val>
        </c:ser>
        <c:overlap val="93"/>
        <c:axId val="118047872"/>
        <c:axId val="118049408"/>
      </c:barChart>
      <c:catAx>
        <c:axId val="118047872"/>
        <c:scaling>
          <c:orientation val="minMax"/>
        </c:scaling>
        <c:axPos val="b"/>
        <c:numFmt formatCode="@" sourceLinked="1"/>
        <c:tickLblPos val="nextTo"/>
        <c:crossAx val="118049408"/>
        <c:crosses val="autoZero"/>
        <c:auto val="1"/>
        <c:lblAlgn val="ctr"/>
        <c:lblOffset val="100"/>
      </c:catAx>
      <c:valAx>
        <c:axId val="118049408"/>
        <c:scaling>
          <c:orientation val="minMax"/>
        </c:scaling>
        <c:delete val="1"/>
        <c:axPos val="l"/>
        <c:numFmt formatCode="#,##0.0" sourceLinked="1"/>
        <c:tickLblPos val="none"/>
        <c:crossAx val="118047872"/>
        <c:crosses val="autoZero"/>
        <c:crossBetween val="between"/>
      </c:valAx>
    </c:plotArea>
    <c:plotVisOnly val="1"/>
  </c:chart>
  <c:txPr>
    <a:bodyPr/>
    <a:lstStyle/>
    <a:p>
      <a:pPr>
        <a:defRPr sz="900" b="1">
          <a:solidFill>
            <a:schemeClr val="tx2"/>
          </a:solidFill>
          <a:latin typeface="+mn-lt"/>
        </a:defRPr>
      </a:pPr>
      <a:endParaRPr lang="ru-RU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395"/>
          <c:y val="0.11993111876458172"/>
          <c:w val="0.63999622937519618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4430214824615448"/>
                  <c:y val="-3.9841711790623686E-2"/>
                </c:manualLayout>
              </c:layout>
              <c:showVal val="1"/>
            </c:dLbl>
            <c:dLbl>
              <c:idx val="1"/>
              <c:layout>
                <c:manualLayout>
                  <c:x val="-0.12826857621880325"/>
                  <c:y val="9.6520768305315748E-3"/>
                </c:manualLayout>
              </c:layout>
              <c:showVal val="1"/>
            </c:dLbl>
            <c:dLbl>
              <c:idx val="2"/>
              <c:layout>
                <c:manualLayout>
                  <c:x val="-0.1229240522096877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КК</c:v>
                </c:pt>
                <c:pt idx="1">
                  <c:v>БК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0.31317473607233481</c:v>
                </c:pt>
                <c:pt idx="1">
                  <c:v>0.6868252639276653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01"/>
          <c:y val="0.11993111876458172"/>
          <c:w val="0.63999622937519662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307943818959651"/>
                  <c:y val="-0.34199616772179131"/>
                </c:manualLayout>
              </c:layout>
              <c:showVal val="1"/>
            </c:dLbl>
            <c:dLbl>
              <c:idx val="1"/>
              <c:layout>
                <c:manualLayout>
                  <c:x val="-0.12257159556864013"/>
                  <c:y val="0.32660512467844832"/>
                </c:manualLayout>
              </c:layout>
              <c:showVal val="1"/>
            </c:dLbl>
            <c:dLbl>
              <c:idx val="2"/>
              <c:layout>
                <c:manualLayout>
                  <c:x val="-0.12292405220968773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КК</c:v>
                </c:pt>
                <c:pt idx="1">
                  <c:v>БК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0.58506403311500177</c:v>
                </c:pt>
                <c:pt idx="1">
                  <c:v>0.41493596688499901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327926526682406"/>
          <c:y val="0.11993111876458172"/>
          <c:w val="0.63999622937519685"/>
          <c:h val="0.844795022775247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dPt>
            <c:idx val="0"/>
            <c:spPr>
              <a:solidFill>
                <a:srgbClr val="FCC4F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0-4233-81D7-8D643DF89C40}"/>
              </c:ext>
            </c:extLst>
          </c:dPt>
          <c:dPt>
            <c:idx val="1"/>
            <c:spPr>
              <a:solidFill>
                <a:srgbClr val="806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0-4233-81D7-8D643DF89C40}"/>
              </c:ext>
            </c:extLst>
          </c:dPt>
          <c:dLbls>
            <c:dLbl>
              <c:idx val="0"/>
              <c:layout>
                <c:manualLayout>
                  <c:x val="0.16497562231613339"/>
                  <c:y val="-0.47112527186898961"/>
                </c:manualLayout>
              </c:layout>
              <c:showVal val="1"/>
            </c:dLbl>
            <c:dLbl>
              <c:idx val="1"/>
              <c:layout>
                <c:manualLayout>
                  <c:x val="-0.15105596258544796"/>
                  <c:y val="0.53790729510113577"/>
                </c:manualLayout>
              </c:layout>
              <c:showVal val="1"/>
            </c:dLbl>
            <c:dLbl>
              <c:idx val="2"/>
              <c:layout>
                <c:manualLayout>
                  <c:x val="-0.12292405220968777"/>
                  <c:y val="-9.65207683053157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solidFill>
                      <a:srgbClr val="8064A2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КК</c:v>
                </c:pt>
                <c:pt idx="1">
                  <c:v>БК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0.73495977133622081</c:v>
                </c:pt>
                <c:pt idx="1">
                  <c:v>0.26504022866377919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90-4233-81D7-8D643DF89C40}"/>
            </c:ext>
          </c:extLst>
        </c:ser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7072750823307411E-2"/>
          <c:y val="0.11316358004116807"/>
          <c:w val="0.92554993523590467"/>
          <c:h val="0.6624563583866967"/>
        </c:manualLayout>
      </c:layout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0"/>
                  <c:y val="7.212337525264454E-4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000" b="1" i="0" u="none" strike="noStrike" kern="1200" baseline="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000" b="1" i="0" u="none" strike="noStrike" kern="1200" baseline="0" dirty="0" smtClean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rPr>
                      <a:t>133 954</a:t>
                    </a:r>
                    <a:endParaRPr lang="en-US" sz="1000" b="1" i="0" u="none" strike="noStrike" kern="1200" baseline="0" dirty="0">
                      <a:solidFill>
                        <a:srgbClr val="1F497D"/>
                      </a:solidFill>
                      <a:latin typeface="+mn-lt"/>
                      <a:ea typeface="+mn-ea"/>
                      <a:cs typeface="+mn-cs"/>
                    </a:endParaRPr>
                  </a:p>
                </c:rich>
              </c:tx>
              <c:spPr/>
              <c:showVal val="1"/>
            </c:dLbl>
            <c:showVal val="1"/>
          </c:dLbls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'Лист1'!$B$2:$B$6</c:f>
              <c:numCache>
                <c:formatCode>#,##0</c:formatCode>
                <c:ptCount val="5"/>
                <c:pt idx="0">
                  <c:v>133954</c:v>
                </c:pt>
                <c:pt idx="1">
                  <c:v>145561</c:v>
                </c:pt>
                <c:pt idx="2">
                  <c:v>158193</c:v>
                </c:pt>
                <c:pt idx="3">
                  <c:v>172586</c:v>
                </c:pt>
                <c:pt idx="4">
                  <c:v>189545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'Лист1'!$C$2:$C$6</c:f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'Лист1'!$A$2:$A$6</c:f>
              <c:numCache>
                <c:formatCode>@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'Лист1'!$D$2:$D$6</c:f>
            </c:numRef>
          </c:val>
        </c:ser>
        <c:axId val="119436800"/>
        <c:axId val="119438336"/>
      </c:barChart>
      <c:catAx>
        <c:axId val="119436800"/>
        <c:scaling>
          <c:orientation val="minMax"/>
        </c:scaling>
        <c:axPos val="b"/>
        <c:numFmt formatCode="@" sourceLinked="1"/>
        <c:tickLblPos val="nextTo"/>
        <c:crossAx val="119438336"/>
        <c:crosses val="autoZero"/>
        <c:auto val="1"/>
        <c:lblAlgn val="ctr"/>
        <c:lblOffset val="100"/>
      </c:catAx>
      <c:valAx>
        <c:axId val="119438336"/>
        <c:scaling>
          <c:orientation val="minMax"/>
        </c:scaling>
        <c:delete val="1"/>
        <c:axPos val="l"/>
        <c:numFmt formatCode="#,##0" sourceLinked="1"/>
        <c:tickLblPos val="none"/>
        <c:crossAx val="119436800"/>
        <c:crosses val="autoZero"/>
        <c:crossBetween val="between"/>
      </c:valAx>
    </c:plotArea>
    <c:plotVisOnly val="1"/>
  </c:chart>
  <c:txPr>
    <a:bodyPr/>
    <a:lstStyle/>
    <a:p>
      <a:pPr>
        <a:defRPr sz="1000" b="1">
          <a:solidFill>
            <a:schemeClr val="tx2"/>
          </a:solidFill>
          <a:latin typeface="+mn-lt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0078791934330509E-2"/>
          <c:y val="8.92379927614214E-2"/>
          <c:w val="0.92554993523590467"/>
          <c:h val="0.75815941145581311"/>
        </c:manualLayout>
      </c:layout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1F497D">
                <a:lumMod val="60000"/>
                <a:lumOff val="40000"/>
                <a:alpha val="81000"/>
              </a:srgbClr>
            </a:solidFill>
          </c:spPr>
          <c:dLbls>
            <c:dLbl>
              <c:idx val="0"/>
              <c:layout>
                <c:manualLayout>
                  <c:x val="0"/>
                  <c:y val="7.2123375252644562E-4"/>
                </c:manualLayout>
              </c:layout>
              <c:tx>
                <c:rich>
                  <a:bodyPr/>
                  <a:lstStyle/>
                  <a:p>
                    <a:pPr algn="ctr">
                      <a:defRPr/>
                    </a:pPr>
                    <a:r>
                      <a:rPr lang="ru-RU"/>
                      <a:t>94,6</a:t>
                    </a:r>
                    <a:endParaRPr lang="en-US"/>
                  </a:p>
                </c:rich>
              </c:tx>
              <c:spPr/>
              <c:showVal val="1"/>
            </c:dLbl>
            <c:showVal val="1"/>
          </c:dLbls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'Лист1'!$B$2:$B$6</c:f>
              <c:numCache>
                <c:formatCode>#,##0</c:formatCode>
                <c:ptCount val="5"/>
                <c:pt idx="0">
                  <c:v>94.6</c:v>
                </c:pt>
                <c:pt idx="1">
                  <c:v>148</c:v>
                </c:pt>
                <c:pt idx="2">
                  <c:v>152</c:v>
                </c:pt>
                <c:pt idx="3">
                  <c:v>168</c:v>
                </c:pt>
                <c:pt idx="4">
                  <c:v>180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'Лист1'!$C$2:$C$6</c:f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'Лист1'!$D$2:$D$6</c:f>
            </c:numRef>
          </c:val>
        </c:ser>
        <c:axId val="121368960"/>
        <c:axId val="121370496"/>
      </c:barChart>
      <c:catAx>
        <c:axId val="121368960"/>
        <c:scaling>
          <c:orientation val="minMax"/>
        </c:scaling>
        <c:axPos val="b"/>
        <c:numFmt formatCode="0" sourceLinked="1"/>
        <c:tickLblPos val="nextTo"/>
        <c:crossAx val="121370496"/>
        <c:crosses val="autoZero"/>
        <c:auto val="1"/>
        <c:lblAlgn val="ctr"/>
        <c:lblOffset val="100"/>
      </c:catAx>
      <c:valAx>
        <c:axId val="121370496"/>
        <c:scaling>
          <c:orientation val="minMax"/>
        </c:scaling>
        <c:delete val="1"/>
        <c:axPos val="l"/>
        <c:numFmt formatCode="#,##0" sourceLinked="1"/>
        <c:tickLblPos val="none"/>
        <c:crossAx val="121368960"/>
        <c:crosses val="autoZero"/>
        <c:crossBetween val="between"/>
      </c:valAx>
    </c:plotArea>
    <c:plotVisOnly val="1"/>
  </c:chart>
  <c:txPr>
    <a:bodyPr/>
    <a:lstStyle/>
    <a:p>
      <a:pPr>
        <a:defRPr sz="1000" b="1">
          <a:solidFill>
            <a:schemeClr val="tx2"/>
          </a:solidFill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7072750823307411E-2"/>
          <c:y val="1.7460904117542093E-2"/>
          <c:w val="0.92554993523590467"/>
          <c:h val="0.76368058952036244"/>
        </c:manualLayout>
      </c:layout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Lbls>
            <c:dLbl>
              <c:idx val="0"/>
              <c:spPr/>
              <c:txPr>
                <a:bodyPr/>
                <a:lstStyle/>
                <a:p>
                  <a:pPr algn="ctr">
                    <a:defRPr/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 algn="ctr">
                    <a:defRPr/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 algn="ctr">
                    <a:defRPr/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 algn="ctr">
                    <a:defRPr/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 algn="ctr">
                    <a:defRPr/>
                  </a:pPr>
                  <a:endParaRPr lang="ru-RU"/>
                </a:p>
              </c:txPr>
            </c:dLbl>
            <c:showVal val="1"/>
          </c:dLbls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'Лист1'!$B$2:$B$6</c:f>
              <c:numCache>
                <c:formatCode>#,##0</c:formatCode>
                <c:ptCount val="5"/>
                <c:pt idx="0">
                  <c:v>40437</c:v>
                </c:pt>
                <c:pt idx="1">
                  <c:v>40851</c:v>
                </c:pt>
                <c:pt idx="2">
                  <c:v>43145</c:v>
                </c:pt>
                <c:pt idx="3">
                  <c:v>47442</c:v>
                </c:pt>
                <c:pt idx="4">
                  <c:v>57722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'Лист1'!$C$2:$C$6</c:f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'Лист1'!$A$2:$A$6</c:f>
              <c:numCache>
                <c:formatCode>0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'Лист1'!$D$2:$D$6</c:f>
            </c:numRef>
          </c:val>
        </c:ser>
        <c:axId val="121393920"/>
        <c:axId val="121395456"/>
      </c:barChart>
      <c:catAx>
        <c:axId val="121393920"/>
        <c:scaling>
          <c:orientation val="minMax"/>
        </c:scaling>
        <c:axPos val="b"/>
        <c:numFmt formatCode="0" sourceLinked="1"/>
        <c:tickLblPos val="nextTo"/>
        <c:crossAx val="121395456"/>
        <c:crosses val="autoZero"/>
        <c:auto val="1"/>
        <c:lblAlgn val="ctr"/>
        <c:lblOffset val="100"/>
      </c:catAx>
      <c:valAx>
        <c:axId val="121395456"/>
        <c:scaling>
          <c:orientation val="minMax"/>
        </c:scaling>
        <c:delete val="1"/>
        <c:axPos val="l"/>
        <c:numFmt formatCode="#,##0" sourceLinked="1"/>
        <c:tickLblPos val="none"/>
        <c:crossAx val="121393920"/>
        <c:crosses val="autoZero"/>
        <c:crossBetween val="between"/>
      </c:valAx>
    </c:plotArea>
    <c:plotVisOnly val="1"/>
  </c:chart>
  <c:txPr>
    <a:bodyPr/>
    <a:lstStyle/>
    <a:p>
      <a:pPr>
        <a:defRPr sz="1000" b="1">
          <a:solidFill>
            <a:schemeClr val="tx2"/>
          </a:solidFill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F17901-ABDE-491D-B72B-C96F334DC569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5545FD-C93D-4B75-924A-00C58C723E93}">
      <dgm:prSet phldrT="[Текст]"/>
      <dgm:spPr>
        <a:solidFill>
          <a:srgbClr val="8064A2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ст. 61.2 БК РФ  </a:t>
          </a:r>
          <a:endParaRPr lang="ru-RU" dirty="0">
            <a:solidFill>
              <a:schemeClr val="bg1"/>
            </a:solidFill>
          </a:endParaRPr>
        </a:p>
      </dgm:t>
    </dgm:pt>
    <dgm:pt modelId="{35E7ED02-7957-449A-A34F-BD1E697F5A9A}" type="parTrans" cxnId="{80FDB799-81AE-436E-85CC-157D8B828A85}">
      <dgm:prSet/>
      <dgm:spPr/>
      <dgm:t>
        <a:bodyPr/>
        <a:lstStyle/>
        <a:p>
          <a:endParaRPr lang="ru-RU"/>
        </a:p>
      </dgm:t>
    </dgm:pt>
    <dgm:pt modelId="{9ED8AD14-2E93-4A36-89BE-B9EB31C34492}" type="sibTrans" cxnId="{80FDB799-81AE-436E-85CC-157D8B828A85}">
      <dgm:prSet/>
      <dgm:spPr/>
      <dgm:t>
        <a:bodyPr/>
        <a:lstStyle/>
        <a:p>
          <a:endParaRPr lang="ru-RU"/>
        </a:p>
      </dgm:t>
    </dgm:pt>
    <dgm:pt modelId="{A909C04E-9A23-43FF-8764-C78DB6BFC63B}">
      <dgm:prSet phldrT="[Текст]"/>
      <dgm:spPr>
        <a:solidFill>
          <a:srgbClr val="8064A2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ст. 62  БК РФ  </a:t>
          </a:r>
        </a:p>
      </dgm:t>
    </dgm:pt>
    <dgm:pt modelId="{3B2855C6-EB95-4223-ADB7-2B1B6A2B2F2B}" type="parTrans" cxnId="{487925BD-BAE7-46F8-9402-9D62219FBF3E}">
      <dgm:prSet/>
      <dgm:spPr/>
      <dgm:t>
        <a:bodyPr/>
        <a:lstStyle/>
        <a:p>
          <a:endParaRPr lang="ru-RU"/>
        </a:p>
      </dgm:t>
    </dgm:pt>
    <dgm:pt modelId="{46F986E1-09E2-4DC8-98DB-10156F62256D}" type="sibTrans" cxnId="{487925BD-BAE7-46F8-9402-9D62219FBF3E}">
      <dgm:prSet/>
      <dgm:spPr/>
      <dgm:t>
        <a:bodyPr/>
        <a:lstStyle/>
        <a:p>
          <a:endParaRPr lang="ru-RU"/>
        </a:p>
      </dgm:t>
    </dgm:pt>
    <dgm:pt modelId="{4960707B-254B-4482-9878-5CC6D55ACF65}" type="pres">
      <dgm:prSet presAssocID="{A2F17901-ABDE-491D-B72B-C96F334DC56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66891F-DED3-4A8D-B8E5-D38C3767F72C}" type="pres">
      <dgm:prSet presAssocID="{145545FD-C93D-4B75-924A-00C58C723E9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9C1F1C-8394-4E8B-9028-67D926D736C2}" type="pres">
      <dgm:prSet presAssocID="{A909C04E-9A23-43FF-8764-C78DB6BFC63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FDB799-81AE-436E-85CC-157D8B828A85}" srcId="{A2F17901-ABDE-491D-B72B-C96F334DC569}" destId="{145545FD-C93D-4B75-924A-00C58C723E93}" srcOrd="0" destOrd="0" parTransId="{35E7ED02-7957-449A-A34F-BD1E697F5A9A}" sibTransId="{9ED8AD14-2E93-4A36-89BE-B9EB31C34492}"/>
    <dgm:cxn modelId="{487925BD-BAE7-46F8-9402-9D62219FBF3E}" srcId="{A2F17901-ABDE-491D-B72B-C96F334DC569}" destId="{A909C04E-9A23-43FF-8764-C78DB6BFC63B}" srcOrd="1" destOrd="0" parTransId="{3B2855C6-EB95-4223-ADB7-2B1B6A2B2F2B}" sibTransId="{46F986E1-09E2-4DC8-98DB-10156F62256D}"/>
    <dgm:cxn modelId="{6E839992-7C94-4BD7-90AB-D3D5DE5C6004}" type="presOf" srcId="{145545FD-C93D-4B75-924A-00C58C723E93}" destId="{A866891F-DED3-4A8D-B8E5-D38C3767F72C}" srcOrd="0" destOrd="0" presId="urn:microsoft.com/office/officeart/2005/8/layout/arrow1"/>
    <dgm:cxn modelId="{625CB030-DC1A-44E0-991C-30C776491C7E}" type="presOf" srcId="{A2F17901-ABDE-491D-B72B-C96F334DC569}" destId="{4960707B-254B-4482-9878-5CC6D55ACF65}" srcOrd="0" destOrd="0" presId="urn:microsoft.com/office/officeart/2005/8/layout/arrow1"/>
    <dgm:cxn modelId="{0F4769F1-6FD9-44AF-BCFA-6F2F5A1D9BDD}" type="presOf" srcId="{A909C04E-9A23-43FF-8764-C78DB6BFC63B}" destId="{769C1F1C-8394-4E8B-9028-67D926D736C2}" srcOrd="0" destOrd="0" presId="urn:microsoft.com/office/officeart/2005/8/layout/arrow1"/>
    <dgm:cxn modelId="{AA7E9AB6-35EE-4703-BF18-CA51819C4E35}" type="presParOf" srcId="{4960707B-254B-4482-9878-5CC6D55ACF65}" destId="{A866891F-DED3-4A8D-B8E5-D38C3767F72C}" srcOrd="0" destOrd="0" presId="urn:microsoft.com/office/officeart/2005/8/layout/arrow1"/>
    <dgm:cxn modelId="{3FC9E074-D9B7-4F0D-A20C-F670ABA02A13}" type="presParOf" srcId="{4960707B-254B-4482-9878-5CC6D55ACF65}" destId="{769C1F1C-8394-4E8B-9028-67D926D736C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EC0A97-5585-4474-9E7F-DA482FC59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FCAFD37-AD26-47A8-81D3-2E5FB496B309}">
      <dgm:prSet phldrT="[Текст]" custT="1"/>
      <dgm:spPr>
        <a:gradFill flip="none" rotWithShape="1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ln>
          <a:noFill/>
        </a:ln>
      </dgm:spPr>
      <dgm:t>
        <a:bodyPr/>
        <a:lstStyle/>
        <a:p>
          <a:pPr marL="360000" indent="0" algn="r">
            <a:lnSpc>
              <a:spcPts val="1500"/>
            </a:lnSpc>
            <a:spcAft>
              <a:spcPts val="0"/>
            </a:spcAft>
          </a:pPr>
          <a:r>
            <a:rPr lang="ru-RU" sz="1100" b="1" dirty="0" smtClean="0">
              <a:solidFill>
                <a:schemeClr val="tx2"/>
              </a:solidFill>
              <a:latin typeface="+mn-lt"/>
            </a:rPr>
            <a:t>ОБЩЕГОСУДАРСТВЕННЫЕ ВОПРОСЫ</a:t>
          </a:r>
          <a:endParaRPr lang="ru-RU" sz="1100" b="1" dirty="0">
            <a:solidFill>
              <a:schemeClr val="tx2"/>
            </a:solidFill>
            <a:latin typeface="+mn-lt"/>
            <a:cs typeface="Arial" charset="0"/>
          </a:endParaRPr>
        </a:p>
      </dgm:t>
    </dgm:pt>
    <dgm:pt modelId="{746982BA-E5AF-4E26-AD5A-A2CBB22ECCC3}" type="parTrans" cxnId="{F5417A4A-C9F6-45F8-AC23-30F37C188A74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4B808550-F9E1-4C6A-94B9-DF7E7BE345D2}" type="sibTrans" cxnId="{F5417A4A-C9F6-45F8-AC23-30F37C188A74}">
      <dgm:prSet/>
      <dgm:spPr>
        <a:ln w="76200">
          <a:solidFill>
            <a:schemeClr val="tx2">
              <a:lumMod val="40000"/>
              <a:lumOff val="60000"/>
            </a:schemeClr>
          </a:solidFill>
        </a:ln>
      </dgm:spPr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C031A1BB-3E30-4873-B243-FD3BFA9F6D98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</dgm:spPr>
      <dgm:t>
        <a:bodyPr/>
        <a:lstStyle/>
        <a:p>
          <a:pPr algn="r"/>
          <a:r>
            <a:rPr lang="ru-RU" sz="1100" b="1" dirty="0" smtClean="0">
              <a:solidFill>
                <a:schemeClr val="tx2"/>
              </a:solidFill>
              <a:latin typeface="+mn-lt"/>
            </a:rPr>
            <a:t>НАЦИОНАЛЬНАЯ</a:t>
          </a:r>
          <a:r>
            <a:rPr lang="ru-RU" sz="1100" b="1" i="0" u="none" dirty="0" smtClean="0">
              <a:solidFill>
                <a:schemeClr val="tx2"/>
              </a:solidFill>
              <a:latin typeface="+mn-lt"/>
            </a:rPr>
            <a:t> БЕЗОПАСНОСТЬ И ПРАВООХРАНИТЕЛЬНАЯ ДЕЯТЕЛЬНОСТЬ</a:t>
          </a:r>
          <a:endParaRPr lang="ru-RU" sz="1100" b="1" dirty="0">
            <a:solidFill>
              <a:schemeClr val="tx2"/>
            </a:solidFill>
            <a:latin typeface="+mn-lt"/>
          </a:endParaRPr>
        </a:p>
      </dgm:t>
    </dgm:pt>
    <dgm:pt modelId="{FA63ACE0-A7B1-4420-A53E-E29634AC85C2}" type="parTrans" cxnId="{36CE8569-55A9-45A9-B88B-417A646995F0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AE6FEA02-54BF-4980-A428-FCF661848DC0}" type="sibTrans" cxnId="{36CE8569-55A9-45A9-B88B-417A646995F0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175AC7B9-19E4-45E5-9C9A-84CDDB48A0C2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</dgm:spPr>
      <dgm:t>
        <a:bodyPr/>
        <a:lstStyle/>
        <a:p>
          <a:pPr algn="r"/>
          <a:r>
            <a:rPr lang="ru-RU" sz="1100" b="1" i="0" u="none" smtClean="0">
              <a:solidFill>
                <a:schemeClr val="tx2"/>
              </a:solidFill>
              <a:latin typeface="+mn-lt"/>
            </a:rPr>
            <a:t>НАЦИОНАЛЬНАЯ ЭКОНОМИКА</a:t>
          </a:r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6B57C8C5-A6E0-49EA-884D-B6EFEFB60FF0}" type="parTrans" cxnId="{0362B55A-4F0E-45BA-AD99-AED0281F9A4F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E6B8CA32-C24B-4F71-B1CC-619007EAD7CF}" type="sibTrans" cxnId="{0362B55A-4F0E-45BA-AD99-AED0281F9A4F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D9E67D82-7B9D-4152-9D79-992A12B2FCEF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  <a:latin typeface="+mn-lt"/>
            </a:rPr>
            <a:t>ЖИЛИЩНО-КОММУНАЛЬНОЕ ХОЗЯЙСТВО</a:t>
          </a:r>
          <a:endParaRPr lang="ru-RU" sz="1100" b="1" dirty="0">
            <a:solidFill>
              <a:schemeClr val="tx2"/>
            </a:solidFill>
            <a:latin typeface="+mn-lt"/>
          </a:endParaRPr>
        </a:p>
      </dgm:t>
    </dgm:pt>
    <dgm:pt modelId="{697C9999-BDC8-408E-BCA5-E0F335090D5B}" type="parTrans" cxnId="{DF9ADD61-E51C-4A5B-897F-84906CDEA3BA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71C61D66-9038-4F76-ADC7-4F21803C2916}" type="sibTrans" cxnId="{DF9ADD61-E51C-4A5B-897F-84906CDEA3BA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13AEF7DA-FC18-449B-8F04-7ACC2EEDDB4C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</dgm:spPr>
      <dgm:t>
        <a:bodyPr/>
        <a:lstStyle/>
        <a:p>
          <a:pPr algn="r"/>
          <a:r>
            <a:rPr lang="ru-RU" sz="1100" b="1" i="0" u="none" smtClean="0">
              <a:solidFill>
                <a:schemeClr val="tx2"/>
              </a:solidFill>
              <a:latin typeface="+mn-lt"/>
            </a:rPr>
            <a:t>ОХРАНА ОКРУЖАЮЩЕЙ СРЕДЫ</a:t>
          </a:r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A4CC669A-DB03-40BB-85B6-CD556B97B028}" type="parTrans" cxnId="{D0AAAD13-66CD-477D-8657-8DE9B0B29E2C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A1FE2C8D-3C95-4263-9027-55AE85C7FB4F}" type="sibTrans" cxnId="{D0AAAD13-66CD-477D-8657-8DE9B0B29E2C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B827A983-CE7B-4807-94A7-FE9B7F0C63DA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  <a:latin typeface="+mn-lt"/>
            </a:rPr>
            <a:t>ОБРАЗОВАНИЕ</a:t>
          </a:r>
          <a:endParaRPr lang="ru-RU" sz="1100" b="1" dirty="0">
            <a:solidFill>
              <a:schemeClr val="tx2"/>
            </a:solidFill>
            <a:latin typeface="+mn-lt"/>
          </a:endParaRPr>
        </a:p>
      </dgm:t>
    </dgm:pt>
    <dgm:pt modelId="{436B30CE-2FE6-4EF4-A0C5-0334C0744866}" type="parTrans" cxnId="{A847CDFA-7C43-4B75-A735-3DA61B71617B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62F48412-23B6-4B2D-8000-5635BFA64CEB}" type="sibTrans" cxnId="{A847CDFA-7C43-4B75-A735-3DA61B71617B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  <a:latin typeface="+mn-lt"/>
          </a:endParaRPr>
        </a:p>
      </dgm:t>
    </dgm:pt>
    <dgm:pt modelId="{0A1A7CE6-5F64-4652-8374-824FEF2E0A45}" type="pres">
      <dgm:prSet presAssocID="{5EEC0A97-5585-4474-9E7F-DA482FC59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6B44136-C436-4867-980A-43DAC0C517CA}" type="pres">
      <dgm:prSet presAssocID="{5EEC0A97-5585-4474-9E7F-DA482FC59478}" presName="Name1" presStyleCnt="0"/>
      <dgm:spPr/>
    </dgm:pt>
    <dgm:pt modelId="{717E9CBB-539A-4770-B2EF-BA5E80742F4F}" type="pres">
      <dgm:prSet presAssocID="{5EEC0A97-5585-4474-9E7F-DA482FC59478}" presName="cycle" presStyleCnt="0"/>
      <dgm:spPr/>
    </dgm:pt>
    <dgm:pt modelId="{A9F34A93-89A5-4960-81C9-CB07780B8CB6}" type="pres">
      <dgm:prSet presAssocID="{5EEC0A97-5585-4474-9E7F-DA482FC59478}" presName="srcNode" presStyleLbl="node1" presStyleIdx="0" presStyleCnt="6"/>
      <dgm:spPr/>
    </dgm:pt>
    <dgm:pt modelId="{4EDC28E9-A35A-484E-B3F3-DF3AEFAF1776}" type="pres">
      <dgm:prSet presAssocID="{5EEC0A97-5585-4474-9E7F-DA482FC59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CA3F3228-3599-4742-B104-F729E85ACA90}" type="pres">
      <dgm:prSet presAssocID="{5EEC0A97-5585-4474-9E7F-DA482FC59478}" presName="extraNode" presStyleLbl="node1" presStyleIdx="0" presStyleCnt="6"/>
      <dgm:spPr/>
    </dgm:pt>
    <dgm:pt modelId="{BDCE9C75-6B1E-471F-B9AF-E68DC9A38817}" type="pres">
      <dgm:prSet presAssocID="{5EEC0A97-5585-4474-9E7F-DA482FC59478}" presName="dstNode" presStyleLbl="node1" presStyleIdx="0" presStyleCnt="6"/>
      <dgm:spPr/>
    </dgm:pt>
    <dgm:pt modelId="{9B419F7B-0E29-4837-A139-F73F32B02462}" type="pres">
      <dgm:prSet presAssocID="{8FCAFD37-AD26-47A8-81D3-2E5FB496B309}" presName="text_1" presStyleLbl="node1" presStyleIdx="0" presStyleCnt="6" custScaleX="99292" custScaleY="119746" custLinFactNeighborX="-113" custLinFactNeighborY="-13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DDFF4-8440-4505-BBA0-CC3453422666}" type="pres">
      <dgm:prSet presAssocID="{8FCAFD37-AD26-47A8-81D3-2E5FB496B309}" presName="accent_1" presStyleCnt="0"/>
      <dgm:spPr/>
    </dgm:pt>
    <dgm:pt modelId="{4E53794A-6DAD-4E6F-AA51-FC167C715F2E}" type="pres">
      <dgm:prSet presAssocID="{8FCAFD37-AD26-47A8-81D3-2E5FB496B309}" presName="accentRepeatNode" presStyleLbl="solidFgAcc1" presStyleIdx="0" presStyleCnt="6" custScaleX="116514" custScaleY="106179" custLinFactNeighborX="-34940" custLinFactNeighborY="-17536"/>
      <dgm:spPr>
        <a:solidFill>
          <a:schemeClr val="accent2">
            <a:lumMod val="20000"/>
            <a:lumOff val="80000"/>
          </a:schemeClr>
        </a:solidFill>
        <a:ln w="127000">
          <a:solidFill>
            <a:schemeClr val="tx2">
              <a:lumMod val="40000"/>
              <a:lumOff val="60000"/>
            </a:schemeClr>
          </a:solidFill>
        </a:ln>
      </dgm:spPr>
    </dgm:pt>
    <dgm:pt modelId="{706BF85E-4DD4-47FE-B1A1-7209D7B800F8}" type="pres">
      <dgm:prSet presAssocID="{C031A1BB-3E30-4873-B243-FD3BFA9F6D9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EA53F-DBE2-43D5-8F15-C68ABEFBD151}" type="pres">
      <dgm:prSet presAssocID="{C031A1BB-3E30-4873-B243-FD3BFA9F6D98}" presName="accent_2" presStyleCnt="0"/>
      <dgm:spPr/>
    </dgm:pt>
    <dgm:pt modelId="{D2468366-5F57-4115-891B-44B7692985BC}" type="pres">
      <dgm:prSet presAssocID="{C031A1BB-3E30-4873-B243-FD3BFA9F6D98}" presName="accentRepeatNode" presStyleLbl="solidFgAcc1" presStyleIdx="1" presStyleCnt="6"/>
      <dgm:spPr/>
    </dgm:pt>
    <dgm:pt modelId="{7175BE84-C3A4-4D5F-88C9-CCE521EE2C4E}" type="pres">
      <dgm:prSet presAssocID="{175AC7B9-19E4-45E5-9C9A-84CDDB48A0C2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6FDDE-CE22-480C-91A3-1D1C06FD6F1A}" type="pres">
      <dgm:prSet presAssocID="{175AC7B9-19E4-45E5-9C9A-84CDDB48A0C2}" presName="accent_3" presStyleCnt="0"/>
      <dgm:spPr/>
    </dgm:pt>
    <dgm:pt modelId="{E7BB7C8E-0284-460A-BFE9-0A9C38F68512}" type="pres">
      <dgm:prSet presAssocID="{175AC7B9-19E4-45E5-9C9A-84CDDB48A0C2}" presName="accentRepeatNode" presStyleLbl="solidFgAcc1" presStyleIdx="2" presStyleCnt="6"/>
      <dgm:spPr/>
    </dgm:pt>
    <dgm:pt modelId="{E0A037F0-2A80-4615-846D-DD5F659C07B4}" type="pres">
      <dgm:prSet presAssocID="{D9E67D82-7B9D-4152-9D79-992A12B2FCEF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19464-C555-498A-8E45-B1C9A18C6493}" type="pres">
      <dgm:prSet presAssocID="{D9E67D82-7B9D-4152-9D79-992A12B2FCEF}" presName="accent_4" presStyleCnt="0"/>
      <dgm:spPr/>
    </dgm:pt>
    <dgm:pt modelId="{4749AD37-C0F4-4883-AEFA-840367B54C55}" type="pres">
      <dgm:prSet presAssocID="{D9E67D82-7B9D-4152-9D79-992A12B2FCEF}" presName="accentRepeatNode" presStyleLbl="solidFgAcc1" presStyleIdx="3" presStyleCnt="6"/>
      <dgm:spPr/>
    </dgm:pt>
    <dgm:pt modelId="{567950CC-9088-4B25-82FA-519002C778A8}" type="pres">
      <dgm:prSet presAssocID="{13AEF7DA-FC18-449B-8F04-7ACC2EEDDB4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A2874-91BF-42E5-8B43-6F5D9CF3405E}" type="pres">
      <dgm:prSet presAssocID="{13AEF7DA-FC18-449B-8F04-7ACC2EEDDB4C}" presName="accent_5" presStyleCnt="0"/>
      <dgm:spPr/>
    </dgm:pt>
    <dgm:pt modelId="{7E60BE64-C351-41C9-898D-0242A701CAD6}" type="pres">
      <dgm:prSet presAssocID="{13AEF7DA-FC18-449B-8F04-7ACC2EEDDB4C}" presName="accentRepeatNode" presStyleLbl="solidFgAcc1" presStyleIdx="4" presStyleCnt="6"/>
      <dgm:spPr/>
    </dgm:pt>
    <dgm:pt modelId="{14C61A17-7623-4049-B794-CB8EB08118D5}" type="pres">
      <dgm:prSet presAssocID="{B827A983-CE7B-4807-94A7-FE9B7F0C63D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88FEB-BFD8-466C-90E9-4D7135E45B05}" type="pres">
      <dgm:prSet presAssocID="{B827A983-CE7B-4807-94A7-FE9B7F0C63DA}" presName="accent_6" presStyleCnt="0"/>
      <dgm:spPr/>
    </dgm:pt>
    <dgm:pt modelId="{35A38906-C0E3-4EC5-B82D-B216E11C028A}" type="pres">
      <dgm:prSet presAssocID="{B827A983-CE7B-4807-94A7-FE9B7F0C63DA}" presName="accentRepeatNode" presStyleLbl="solidFgAcc1" presStyleIdx="5" presStyleCnt="6"/>
      <dgm:spPr/>
    </dgm:pt>
  </dgm:ptLst>
  <dgm:cxnLst>
    <dgm:cxn modelId="{7A1BAAD3-DE0D-447D-92A1-39FB9128A8EF}" type="presOf" srcId="{4B808550-F9E1-4C6A-94B9-DF7E7BE345D2}" destId="{4EDC28E9-A35A-484E-B3F3-DF3AEFAF1776}" srcOrd="0" destOrd="0" presId="urn:microsoft.com/office/officeart/2008/layout/VerticalCurvedList"/>
    <dgm:cxn modelId="{9BBE1DD4-A1B8-4B89-B7B2-54BBF9DEC117}" type="presOf" srcId="{13AEF7DA-FC18-449B-8F04-7ACC2EEDDB4C}" destId="{567950CC-9088-4B25-82FA-519002C778A8}" srcOrd="0" destOrd="0" presId="urn:microsoft.com/office/officeart/2008/layout/VerticalCurvedList"/>
    <dgm:cxn modelId="{43032B08-60F5-498A-85AC-DFBD2CA2EE3D}" type="presOf" srcId="{175AC7B9-19E4-45E5-9C9A-84CDDB48A0C2}" destId="{7175BE84-C3A4-4D5F-88C9-CCE521EE2C4E}" srcOrd="0" destOrd="0" presId="urn:microsoft.com/office/officeart/2008/layout/VerticalCurvedList"/>
    <dgm:cxn modelId="{9EFA2B60-B4CD-4BF6-9490-12FA8271A0A3}" type="presOf" srcId="{B827A983-CE7B-4807-94A7-FE9B7F0C63DA}" destId="{14C61A17-7623-4049-B794-CB8EB08118D5}" srcOrd="0" destOrd="0" presId="urn:microsoft.com/office/officeart/2008/layout/VerticalCurvedList"/>
    <dgm:cxn modelId="{8E4CC379-9D10-48B6-B69F-17662C224338}" type="presOf" srcId="{5EEC0A97-5585-4474-9E7F-DA482FC59478}" destId="{0A1A7CE6-5F64-4652-8374-824FEF2E0A45}" srcOrd="0" destOrd="0" presId="urn:microsoft.com/office/officeart/2008/layout/VerticalCurvedList"/>
    <dgm:cxn modelId="{D0AAAD13-66CD-477D-8657-8DE9B0B29E2C}" srcId="{5EEC0A97-5585-4474-9E7F-DA482FC59478}" destId="{13AEF7DA-FC18-449B-8F04-7ACC2EEDDB4C}" srcOrd="4" destOrd="0" parTransId="{A4CC669A-DB03-40BB-85B6-CD556B97B028}" sibTransId="{A1FE2C8D-3C95-4263-9027-55AE85C7FB4F}"/>
    <dgm:cxn modelId="{36CE8569-55A9-45A9-B88B-417A646995F0}" srcId="{5EEC0A97-5585-4474-9E7F-DA482FC59478}" destId="{C031A1BB-3E30-4873-B243-FD3BFA9F6D98}" srcOrd="1" destOrd="0" parTransId="{FA63ACE0-A7B1-4420-A53E-E29634AC85C2}" sibTransId="{AE6FEA02-54BF-4980-A428-FCF661848DC0}"/>
    <dgm:cxn modelId="{0362B55A-4F0E-45BA-AD99-AED0281F9A4F}" srcId="{5EEC0A97-5585-4474-9E7F-DA482FC59478}" destId="{175AC7B9-19E4-45E5-9C9A-84CDDB48A0C2}" srcOrd="2" destOrd="0" parTransId="{6B57C8C5-A6E0-49EA-884D-B6EFEFB60FF0}" sibTransId="{E6B8CA32-C24B-4F71-B1CC-619007EAD7CF}"/>
    <dgm:cxn modelId="{3A799704-04F2-403B-AC9E-A3665A1457C4}" type="presOf" srcId="{8FCAFD37-AD26-47A8-81D3-2E5FB496B309}" destId="{9B419F7B-0E29-4837-A139-F73F32B02462}" srcOrd="0" destOrd="0" presId="urn:microsoft.com/office/officeart/2008/layout/VerticalCurvedList"/>
    <dgm:cxn modelId="{E2837B52-F077-4534-B24F-365575F4896C}" type="presOf" srcId="{D9E67D82-7B9D-4152-9D79-992A12B2FCEF}" destId="{E0A037F0-2A80-4615-846D-DD5F659C07B4}" srcOrd="0" destOrd="0" presId="urn:microsoft.com/office/officeart/2008/layout/VerticalCurvedList"/>
    <dgm:cxn modelId="{F5417A4A-C9F6-45F8-AC23-30F37C188A74}" srcId="{5EEC0A97-5585-4474-9E7F-DA482FC59478}" destId="{8FCAFD37-AD26-47A8-81D3-2E5FB496B309}" srcOrd="0" destOrd="0" parTransId="{746982BA-E5AF-4E26-AD5A-A2CBB22ECCC3}" sibTransId="{4B808550-F9E1-4C6A-94B9-DF7E7BE345D2}"/>
    <dgm:cxn modelId="{A847CDFA-7C43-4B75-A735-3DA61B71617B}" srcId="{5EEC0A97-5585-4474-9E7F-DA482FC59478}" destId="{B827A983-CE7B-4807-94A7-FE9B7F0C63DA}" srcOrd="5" destOrd="0" parTransId="{436B30CE-2FE6-4EF4-A0C5-0334C0744866}" sibTransId="{62F48412-23B6-4B2D-8000-5635BFA64CEB}"/>
    <dgm:cxn modelId="{83719053-45ED-4910-BEEF-017B6EA1C730}" type="presOf" srcId="{C031A1BB-3E30-4873-B243-FD3BFA9F6D98}" destId="{706BF85E-4DD4-47FE-B1A1-7209D7B800F8}" srcOrd="0" destOrd="0" presId="urn:microsoft.com/office/officeart/2008/layout/VerticalCurvedList"/>
    <dgm:cxn modelId="{DF9ADD61-E51C-4A5B-897F-84906CDEA3BA}" srcId="{5EEC0A97-5585-4474-9E7F-DA482FC59478}" destId="{D9E67D82-7B9D-4152-9D79-992A12B2FCEF}" srcOrd="3" destOrd="0" parTransId="{697C9999-BDC8-408E-BCA5-E0F335090D5B}" sibTransId="{71C61D66-9038-4F76-ADC7-4F21803C2916}"/>
    <dgm:cxn modelId="{C6E9D2E7-401F-49F2-9F70-B7878AEE5B23}" type="presParOf" srcId="{0A1A7CE6-5F64-4652-8374-824FEF2E0A45}" destId="{16B44136-C436-4867-980A-43DAC0C517CA}" srcOrd="0" destOrd="0" presId="urn:microsoft.com/office/officeart/2008/layout/VerticalCurvedList"/>
    <dgm:cxn modelId="{3D1ED9AA-02B0-4214-A74B-BB71CB9D4A7D}" type="presParOf" srcId="{16B44136-C436-4867-980A-43DAC0C517CA}" destId="{717E9CBB-539A-4770-B2EF-BA5E80742F4F}" srcOrd="0" destOrd="0" presId="urn:microsoft.com/office/officeart/2008/layout/VerticalCurvedList"/>
    <dgm:cxn modelId="{30625E31-A532-4103-809E-CF76441FDB7A}" type="presParOf" srcId="{717E9CBB-539A-4770-B2EF-BA5E80742F4F}" destId="{A9F34A93-89A5-4960-81C9-CB07780B8CB6}" srcOrd="0" destOrd="0" presId="urn:microsoft.com/office/officeart/2008/layout/VerticalCurvedList"/>
    <dgm:cxn modelId="{D6CD2F73-F354-49DD-B37B-0B81CA8D5F31}" type="presParOf" srcId="{717E9CBB-539A-4770-B2EF-BA5E80742F4F}" destId="{4EDC28E9-A35A-484E-B3F3-DF3AEFAF1776}" srcOrd="1" destOrd="0" presId="urn:microsoft.com/office/officeart/2008/layout/VerticalCurvedList"/>
    <dgm:cxn modelId="{0782D6AE-BFB9-41EF-84DB-3FEF15C0B5A6}" type="presParOf" srcId="{717E9CBB-539A-4770-B2EF-BA5E80742F4F}" destId="{CA3F3228-3599-4742-B104-F729E85ACA90}" srcOrd="2" destOrd="0" presId="urn:microsoft.com/office/officeart/2008/layout/VerticalCurvedList"/>
    <dgm:cxn modelId="{93DAFC02-442A-4282-960F-C7B094B5CE92}" type="presParOf" srcId="{717E9CBB-539A-4770-B2EF-BA5E80742F4F}" destId="{BDCE9C75-6B1E-471F-B9AF-E68DC9A38817}" srcOrd="3" destOrd="0" presId="urn:microsoft.com/office/officeart/2008/layout/VerticalCurvedList"/>
    <dgm:cxn modelId="{E715459E-96E6-4AE4-9646-4380F4190943}" type="presParOf" srcId="{16B44136-C436-4867-980A-43DAC0C517CA}" destId="{9B419F7B-0E29-4837-A139-F73F32B02462}" srcOrd="1" destOrd="0" presId="urn:microsoft.com/office/officeart/2008/layout/VerticalCurvedList"/>
    <dgm:cxn modelId="{1A55CCE8-FBC7-45E3-BD92-55288B1EB127}" type="presParOf" srcId="{16B44136-C436-4867-980A-43DAC0C517CA}" destId="{175DDFF4-8440-4505-BBA0-CC3453422666}" srcOrd="2" destOrd="0" presId="urn:microsoft.com/office/officeart/2008/layout/VerticalCurvedList"/>
    <dgm:cxn modelId="{AC876F8B-597C-4345-A7B9-324D1D0EFD25}" type="presParOf" srcId="{175DDFF4-8440-4505-BBA0-CC3453422666}" destId="{4E53794A-6DAD-4E6F-AA51-FC167C715F2E}" srcOrd="0" destOrd="0" presId="urn:microsoft.com/office/officeart/2008/layout/VerticalCurvedList"/>
    <dgm:cxn modelId="{AC650234-5148-4A2F-B006-D3669654FA54}" type="presParOf" srcId="{16B44136-C436-4867-980A-43DAC0C517CA}" destId="{706BF85E-4DD4-47FE-B1A1-7209D7B800F8}" srcOrd="3" destOrd="0" presId="urn:microsoft.com/office/officeart/2008/layout/VerticalCurvedList"/>
    <dgm:cxn modelId="{CA438E0E-8216-437D-80CD-DF0C6DE47D55}" type="presParOf" srcId="{16B44136-C436-4867-980A-43DAC0C517CA}" destId="{CECEA53F-DBE2-43D5-8F15-C68ABEFBD151}" srcOrd="4" destOrd="0" presId="urn:microsoft.com/office/officeart/2008/layout/VerticalCurvedList"/>
    <dgm:cxn modelId="{9805814A-6B09-4C1F-B192-9D4605BDA521}" type="presParOf" srcId="{CECEA53F-DBE2-43D5-8F15-C68ABEFBD151}" destId="{D2468366-5F57-4115-891B-44B7692985BC}" srcOrd="0" destOrd="0" presId="urn:microsoft.com/office/officeart/2008/layout/VerticalCurvedList"/>
    <dgm:cxn modelId="{BB4E5F79-C5D4-45BA-AB95-FA0944F7D45E}" type="presParOf" srcId="{16B44136-C436-4867-980A-43DAC0C517CA}" destId="{7175BE84-C3A4-4D5F-88C9-CCE521EE2C4E}" srcOrd="5" destOrd="0" presId="urn:microsoft.com/office/officeart/2008/layout/VerticalCurvedList"/>
    <dgm:cxn modelId="{2B37D949-3DB9-49BF-9651-CD746B54E785}" type="presParOf" srcId="{16B44136-C436-4867-980A-43DAC0C517CA}" destId="{E406FDDE-CE22-480C-91A3-1D1C06FD6F1A}" srcOrd="6" destOrd="0" presId="urn:microsoft.com/office/officeart/2008/layout/VerticalCurvedList"/>
    <dgm:cxn modelId="{0AE071AF-A412-4E91-AFE4-4ADAEA3CCDCA}" type="presParOf" srcId="{E406FDDE-CE22-480C-91A3-1D1C06FD6F1A}" destId="{E7BB7C8E-0284-460A-BFE9-0A9C38F68512}" srcOrd="0" destOrd="0" presId="urn:microsoft.com/office/officeart/2008/layout/VerticalCurvedList"/>
    <dgm:cxn modelId="{9DC5A8CC-9A57-40A8-AC13-27504A6CAF41}" type="presParOf" srcId="{16B44136-C436-4867-980A-43DAC0C517CA}" destId="{E0A037F0-2A80-4615-846D-DD5F659C07B4}" srcOrd="7" destOrd="0" presId="urn:microsoft.com/office/officeart/2008/layout/VerticalCurvedList"/>
    <dgm:cxn modelId="{D6F9361C-7FA8-45D8-8576-6B404C2E18E7}" type="presParOf" srcId="{16B44136-C436-4867-980A-43DAC0C517CA}" destId="{86D19464-C555-498A-8E45-B1C9A18C6493}" srcOrd="8" destOrd="0" presId="urn:microsoft.com/office/officeart/2008/layout/VerticalCurvedList"/>
    <dgm:cxn modelId="{6C56EF4A-F030-4785-9CE8-76195D669608}" type="presParOf" srcId="{86D19464-C555-498A-8E45-B1C9A18C6493}" destId="{4749AD37-C0F4-4883-AEFA-840367B54C55}" srcOrd="0" destOrd="0" presId="urn:microsoft.com/office/officeart/2008/layout/VerticalCurvedList"/>
    <dgm:cxn modelId="{04DAC964-2D5B-455A-AF4B-5DDB49D58CB0}" type="presParOf" srcId="{16B44136-C436-4867-980A-43DAC0C517CA}" destId="{567950CC-9088-4B25-82FA-519002C778A8}" srcOrd="9" destOrd="0" presId="urn:microsoft.com/office/officeart/2008/layout/VerticalCurvedList"/>
    <dgm:cxn modelId="{F4AFFDD4-E6F1-460F-8780-0597F30BA0A0}" type="presParOf" srcId="{16B44136-C436-4867-980A-43DAC0C517CA}" destId="{962A2874-91BF-42E5-8B43-6F5D9CF3405E}" srcOrd="10" destOrd="0" presId="urn:microsoft.com/office/officeart/2008/layout/VerticalCurvedList"/>
    <dgm:cxn modelId="{99AB96FA-0A0E-4641-9D0A-3BBD5E5EADB0}" type="presParOf" srcId="{962A2874-91BF-42E5-8B43-6F5D9CF3405E}" destId="{7E60BE64-C351-41C9-898D-0242A701CAD6}" srcOrd="0" destOrd="0" presId="urn:microsoft.com/office/officeart/2008/layout/VerticalCurvedList"/>
    <dgm:cxn modelId="{7815609D-3DC6-44E4-9C61-F73E76E9290C}" type="presParOf" srcId="{16B44136-C436-4867-980A-43DAC0C517CA}" destId="{14C61A17-7623-4049-B794-CB8EB08118D5}" srcOrd="11" destOrd="0" presId="urn:microsoft.com/office/officeart/2008/layout/VerticalCurvedList"/>
    <dgm:cxn modelId="{82987B33-E45A-478F-8FEE-91D07F046B74}" type="presParOf" srcId="{16B44136-C436-4867-980A-43DAC0C517CA}" destId="{0B188FEB-BFD8-466C-90E9-4D7135E45B05}" srcOrd="12" destOrd="0" presId="urn:microsoft.com/office/officeart/2008/layout/VerticalCurvedList"/>
    <dgm:cxn modelId="{7B2428CE-6FF8-416F-8005-290158C283FE}" type="presParOf" srcId="{0B188FEB-BFD8-466C-90E9-4D7135E45B05}" destId="{35A38906-C0E3-4EC5-B82D-B216E11C028A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EC0A97-5585-4474-9E7F-DA482FC59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A71A5C73-E3F1-4BF9-9CB1-B23C62DB8860}">
      <dgm:prSet custT="1"/>
      <dgm:spPr>
        <a:gradFill flip="none" rotWithShape="1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 l="-100000" b="-10000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</a:rPr>
            <a:t>КУЛЬТУРА, КИНЕМАТОГРАФИЯ</a:t>
          </a:r>
          <a:endParaRPr lang="ru-RU" sz="1100" b="1" dirty="0">
            <a:solidFill>
              <a:schemeClr val="tx2"/>
            </a:solidFill>
          </a:endParaRPr>
        </a:p>
      </dgm:t>
    </dgm:pt>
    <dgm:pt modelId="{A4EE0F05-4859-4007-BAD8-6942A2F8E14B}" type="parTrans" cxnId="{98F44FFC-908D-4127-ADE2-FE7C9B0D32D0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5BD8B1F4-11C6-40D9-9CFB-CEE52B84E3E6}" type="sibTrans" cxnId="{98F44FFC-908D-4127-ADE2-FE7C9B0D32D0}">
      <dgm:prSet/>
      <dgm:spPr>
        <a:ln w="76200">
          <a:solidFill>
            <a:schemeClr val="tx2">
              <a:lumMod val="40000"/>
              <a:lumOff val="60000"/>
            </a:schemeClr>
          </a:solidFill>
        </a:ln>
      </dgm:spPr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60F484B9-9F69-4F94-85FE-369ABA62C341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</a:rPr>
            <a:t>СОЦИАЛЬНАЯ ПОЛИТИКА</a:t>
          </a:r>
          <a:endParaRPr lang="ru-RU" sz="1100" b="1" dirty="0">
            <a:solidFill>
              <a:schemeClr val="tx2"/>
            </a:solidFill>
          </a:endParaRPr>
        </a:p>
      </dgm:t>
    </dgm:pt>
    <dgm:pt modelId="{2151EAAA-7F08-4451-834B-5951305736A7}" type="parTrans" cxnId="{E4FE743C-9B15-45B7-BF65-B4144AD98111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53E26549-A900-44F7-BDE9-B5CC93929180}" type="sibTrans" cxnId="{E4FE743C-9B15-45B7-BF65-B4144AD98111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21625CE0-EA17-47B3-A98F-8CB9D6F6B122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</a:rPr>
            <a:t>ФИЗИЧЕСКАЯ КУЛЬТУРА И СПОРТ</a:t>
          </a:r>
          <a:endParaRPr lang="ru-RU" sz="1100" b="1" dirty="0">
            <a:solidFill>
              <a:schemeClr val="tx2"/>
            </a:solidFill>
          </a:endParaRPr>
        </a:p>
      </dgm:t>
    </dgm:pt>
    <dgm:pt modelId="{5F748F0C-8D04-4EA9-8935-856B92847C87}" type="parTrans" cxnId="{6F5F7522-3A5C-431D-B968-95E55DFE94E2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DBADA88E-C023-4874-8F3F-8984FC7728DF}" type="sibTrans" cxnId="{6F5F7522-3A5C-431D-B968-95E55DFE94E2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67A589B4-D08C-4011-86A5-076977707883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</a:rPr>
            <a:t>СРЕДСТВА МАССОВОЙ ИНФОРМАЦИИ</a:t>
          </a:r>
          <a:endParaRPr lang="ru-RU" sz="1100" b="1" dirty="0">
            <a:solidFill>
              <a:schemeClr val="tx2"/>
            </a:solidFill>
          </a:endParaRPr>
        </a:p>
      </dgm:t>
    </dgm:pt>
    <dgm:pt modelId="{3B4D130B-D2AB-442D-A6E9-6EAA43081E73}" type="parTrans" cxnId="{1BF85211-2962-4746-A677-AD2C20FA1105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CD8972CE-4435-4508-9D09-A0BBC82805D8}" type="sibTrans" cxnId="{1BF85211-2962-4746-A677-AD2C20FA1105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49474077-1245-469C-AFD6-30E4D0F01402}">
      <dgm:prSet custT="1"/>
      <dgm:spPr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pPr algn="r"/>
          <a:r>
            <a:rPr lang="ru-RU" sz="1100" b="1" i="0" u="none" dirty="0" smtClean="0">
              <a:solidFill>
                <a:schemeClr val="tx2"/>
              </a:solidFill>
            </a:rPr>
            <a:t>ОБСЛУЖИВАНИЕ ГОСУДАРСТВЕННОГО И МУНИЦИПАЛЬНОГО ДОЛГА</a:t>
          </a:r>
          <a:endParaRPr lang="ru-RU" sz="1100" b="1" dirty="0">
            <a:solidFill>
              <a:schemeClr val="tx2"/>
            </a:solidFill>
          </a:endParaRPr>
        </a:p>
      </dgm:t>
    </dgm:pt>
    <dgm:pt modelId="{1B2F39BA-5F7E-4461-9467-B2D3B3E84531}" type="parTrans" cxnId="{B3644F68-EAC0-45E7-8138-7F7284019883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6C3B2969-F439-405D-A170-F60D4B9135F3}" type="sibTrans" cxnId="{B3644F68-EAC0-45E7-8138-7F7284019883}">
      <dgm:prSet/>
      <dgm:spPr/>
      <dgm:t>
        <a:bodyPr/>
        <a:lstStyle/>
        <a:p>
          <a:pPr algn="r"/>
          <a:endParaRPr lang="ru-RU" sz="1100" b="1">
            <a:solidFill>
              <a:schemeClr val="tx2"/>
            </a:solidFill>
          </a:endParaRPr>
        </a:p>
      </dgm:t>
    </dgm:pt>
    <dgm:pt modelId="{0A1A7CE6-5F64-4652-8374-824FEF2E0A45}" type="pres">
      <dgm:prSet presAssocID="{5EEC0A97-5585-4474-9E7F-DA482FC59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6B44136-C436-4867-980A-43DAC0C517CA}" type="pres">
      <dgm:prSet presAssocID="{5EEC0A97-5585-4474-9E7F-DA482FC59478}" presName="Name1" presStyleCnt="0"/>
      <dgm:spPr/>
    </dgm:pt>
    <dgm:pt modelId="{717E9CBB-539A-4770-B2EF-BA5E80742F4F}" type="pres">
      <dgm:prSet presAssocID="{5EEC0A97-5585-4474-9E7F-DA482FC59478}" presName="cycle" presStyleCnt="0"/>
      <dgm:spPr/>
    </dgm:pt>
    <dgm:pt modelId="{A9F34A93-89A5-4960-81C9-CB07780B8CB6}" type="pres">
      <dgm:prSet presAssocID="{5EEC0A97-5585-4474-9E7F-DA482FC59478}" presName="srcNode" presStyleLbl="node1" presStyleIdx="0" presStyleCnt="5"/>
      <dgm:spPr/>
    </dgm:pt>
    <dgm:pt modelId="{4EDC28E9-A35A-484E-B3F3-DF3AEFAF1776}" type="pres">
      <dgm:prSet presAssocID="{5EEC0A97-5585-4474-9E7F-DA482FC59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CA3F3228-3599-4742-B104-F729E85ACA90}" type="pres">
      <dgm:prSet presAssocID="{5EEC0A97-5585-4474-9E7F-DA482FC59478}" presName="extraNode" presStyleLbl="node1" presStyleIdx="0" presStyleCnt="5"/>
      <dgm:spPr/>
    </dgm:pt>
    <dgm:pt modelId="{BDCE9C75-6B1E-471F-B9AF-E68DC9A38817}" type="pres">
      <dgm:prSet presAssocID="{5EEC0A97-5585-4474-9E7F-DA482FC59478}" presName="dstNode" presStyleLbl="node1" presStyleIdx="0" presStyleCnt="5"/>
      <dgm:spPr/>
    </dgm:pt>
    <dgm:pt modelId="{87971A13-02D5-4C2A-BDC7-9561A4EFF5B4}" type="pres">
      <dgm:prSet presAssocID="{A71A5C73-E3F1-4BF9-9CB1-B23C62DB886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8D9C0-F48E-4631-B461-227D900D3611}" type="pres">
      <dgm:prSet presAssocID="{A71A5C73-E3F1-4BF9-9CB1-B23C62DB8860}" presName="accent_1" presStyleCnt="0"/>
      <dgm:spPr/>
    </dgm:pt>
    <dgm:pt modelId="{1CB8FF60-6ACD-4AC9-8066-692B2D4379CC}" type="pres">
      <dgm:prSet presAssocID="{A71A5C73-E3F1-4BF9-9CB1-B23C62DB8860}" presName="accentRepeatNode" presStyleLbl="solidFgAcc1" presStyleIdx="0" presStyleCnt="5"/>
      <dgm:spPr/>
    </dgm:pt>
    <dgm:pt modelId="{69E40578-FA07-476C-B5AF-4ABEEA2F16F9}" type="pres">
      <dgm:prSet presAssocID="{60F484B9-9F69-4F94-85FE-369ABA62C341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AF497-983E-417D-AD1A-33D77A09E4F5}" type="pres">
      <dgm:prSet presAssocID="{60F484B9-9F69-4F94-85FE-369ABA62C341}" presName="accent_2" presStyleCnt="0"/>
      <dgm:spPr/>
    </dgm:pt>
    <dgm:pt modelId="{9D68485B-43E3-4DB4-91D5-5944625A35BB}" type="pres">
      <dgm:prSet presAssocID="{60F484B9-9F69-4F94-85FE-369ABA62C341}" presName="accentRepeatNode" presStyleLbl="solidFgAcc1" presStyleIdx="1" presStyleCnt="5"/>
      <dgm:spPr/>
    </dgm:pt>
    <dgm:pt modelId="{6E48E418-53AB-44BB-848D-A8F613ED892A}" type="pres">
      <dgm:prSet presAssocID="{21625CE0-EA17-47B3-A98F-8CB9D6F6B122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509A5-7AC6-4147-BAAB-38C90684720C}" type="pres">
      <dgm:prSet presAssocID="{21625CE0-EA17-47B3-A98F-8CB9D6F6B122}" presName="accent_3" presStyleCnt="0"/>
      <dgm:spPr/>
    </dgm:pt>
    <dgm:pt modelId="{CA1962C0-2DD3-4339-A08F-1CEB9CDEAA6E}" type="pres">
      <dgm:prSet presAssocID="{21625CE0-EA17-47B3-A98F-8CB9D6F6B122}" presName="accentRepeatNode" presStyleLbl="solidFgAcc1" presStyleIdx="2" presStyleCnt="5"/>
      <dgm:spPr/>
    </dgm:pt>
    <dgm:pt modelId="{DBEC7500-1D68-43C7-B7C2-4C8AE6E5D5DA}" type="pres">
      <dgm:prSet presAssocID="{67A589B4-D08C-4011-86A5-07697770788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91836-0028-4F2A-8DBA-312159108AFC}" type="pres">
      <dgm:prSet presAssocID="{67A589B4-D08C-4011-86A5-076977707883}" presName="accent_4" presStyleCnt="0"/>
      <dgm:spPr/>
    </dgm:pt>
    <dgm:pt modelId="{3E9B87D4-A2CF-4FE4-B1C7-B7846E9F6603}" type="pres">
      <dgm:prSet presAssocID="{67A589B4-D08C-4011-86A5-076977707883}" presName="accentRepeatNode" presStyleLbl="solidFgAcc1" presStyleIdx="3" presStyleCnt="5"/>
      <dgm:spPr/>
    </dgm:pt>
    <dgm:pt modelId="{C17A7603-626B-42C7-896C-62AE5952E0B2}" type="pres">
      <dgm:prSet presAssocID="{49474077-1245-469C-AFD6-30E4D0F0140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F842D-A283-437A-B75D-B32F290C5386}" type="pres">
      <dgm:prSet presAssocID="{49474077-1245-469C-AFD6-30E4D0F01402}" presName="accent_5" presStyleCnt="0"/>
      <dgm:spPr/>
    </dgm:pt>
    <dgm:pt modelId="{29C30CC2-0ADA-426A-8CB4-15263FDE6830}" type="pres">
      <dgm:prSet presAssocID="{49474077-1245-469C-AFD6-30E4D0F01402}" presName="accentRepeatNode" presStyleLbl="solidFgAcc1" presStyleIdx="4" presStyleCnt="5"/>
      <dgm:spPr/>
    </dgm:pt>
  </dgm:ptLst>
  <dgm:cxnLst>
    <dgm:cxn modelId="{B50BF361-865A-4060-8EDA-59A3E57EA46C}" type="presOf" srcId="{60F484B9-9F69-4F94-85FE-369ABA62C341}" destId="{69E40578-FA07-476C-B5AF-4ABEEA2F16F9}" srcOrd="0" destOrd="0" presId="urn:microsoft.com/office/officeart/2008/layout/VerticalCurvedList"/>
    <dgm:cxn modelId="{E4FE743C-9B15-45B7-BF65-B4144AD98111}" srcId="{5EEC0A97-5585-4474-9E7F-DA482FC59478}" destId="{60F484B9-9F69-4F94-85FE-369ABA62C341}" srcOrd="1" destOrd="0" parTransId="{2151EAAA-7F08-4451-834B-5951305736A7}" sibTransId="{53E26549-A900-44F7-BDE9-B5CC93929180}"/>
    <dgm:cxn modelId="{A8AFCE43-1414-40E7-967F-35272CF8502B}" type="presOf" srcId="{67A589B4-D08C-4011-86A5-076977707883}" destId="{DBEC7500-1D68-43C7-B7C2-4C8AE6E5D5DA}" srcOrd="0" destOrd="0" presId="urn:microsoft.com/office/officeart/2008/layout/VerticalCurvedList"/>
    <dgm:cxn modelId="{00E13C50-144B-4BEA-B40B-9DB77EF1F966}" type="presOf" srcId="{21625CE0-EA17-47B3-A98F-8CB9D6F6B122}" destId="{6E48E418-53AB-44BB-848D-A8F613ED892A}" srcOrd="0" destOrd="0" presId="urn:microsoft.com/office/officeart/2008/layout/VerticalCurvedList"/>
    <dgm:cxn modelId="{6F5F7522-3A5C-431D-B968-95E55DFE94E2}" srcId="{5EEC0A97-5585-4474-9E7F-DA482FC59478}" destId="{21625CE0-EA17-47B3-A98F-8CB9D6F6B122}" srcOrd="2" destOrd="0" parTransId="{5F748F0C-8D04-4EA9-8935-856B92847C87}" sibTransId="{DBADA88E-C023-4874-8F3F-8984FC7728DF}"/>
    <dgm:cxn modelId="{215E3CE8-4C4D-46DB-81EA-ED27558093EE}" type="presOf" srcId="{49474077-1245-469C-AFD6-30E4D0F01402}" destId="{C17A7603-626B-42C7-896C-62AE5952E0B2}" srcOrd="0" destOrd="0" presId="urn:microsoft.com/office/officeart/2008/layout/VerticalCurvedList"/>
    <dgm:cxn modelId="{95AE023D-0FFE-4CBC-A124-245F2052EC5F}" type="presOf" srcId="{A71A5C73-E3F1-4BF9-9CB1-B23C62DB8860}" destId="{87971A13-02D5-4C2A-BDC7-9561A4EFF5B4}" srcOrd="0" destOrd="0" presId="urn:microsoft.com/office/officeart/2008/layout/VerticalCurvedList"/>
    <dgm:cxn modelId="{9D6CA074-DC0D-4CCF-8619-A74B2EF9BA93}" type="presOf" srcId="{5EEC0A97-5585-4474-9E7F-DA482FC59478}" destId="{0A1A7CE6-5F64-4652-8374-824FEF2E0A45}" srcOrd="0" destOrd="0" presId="urn:microsoft.com/office/officeart/2008/layout/VerticalCurvedList"/>
    <dgm:cxn modelId="{B3644F68-EAC0-45E7-8138-7F7284019883}" srcId="{5EEC0A97-5585-4474-9E7F-DA482FC59478}" destId="{49474077-1245-469C-AFD6-30E4D0F01402}" srcOrd="4" destOrd="0" parTransId="{1B2F39BA-5F7E-4461-9467-B2D3B3E84531}" sibTransId="{6C3B2969-F439-405D-A170-F60D4B9135F3}"/>
    <dgm:cxn modelId="{1BF85211-2962-4746-A677-AD2C20FA1105}" srcId="{5EEC0A97-5585-4474-9E7F-DA482FC59478}" destId="{67A589B4-D08C-4011-86A5-076977707883}" srcOrd="3" destOrd="0" parTransId="{3B4D130B-D2AB-442D-A6E9-6EAA43081E73}" sibTransId="{CD8972CE-4435-4508-9D09-A0BBC82805D8}"/>
    <dgm:cxn modelId="{98F44FFC-908D-4127-ADE2-FE7C9B0D32D0}" srcId="{5EEC0A97-5585-4474-9E7F-DA482FC59478}" destId="{A71A5C73-E3F1-4BF9-9CB1-B23C62DB8860}" srcOrd="0" destOrd="0" parTransId="{A4EE0F05-4859-4007-BAD8-6942A2F8E14B}" sibTransId="{5BD8B1F4-11C6-40D9-9CFB-CEE52B84E3E6}"/>
    <dgm:cxn modelId="{DC159FA6-38D6-4853-8230-89F37590F4CB}" type="presOf" srcId="{5BD8B1F4-11C6-40D9-9CFB-CEE52B84E3E6}" destId="{4EDC28E9-A35A-484E-B3F3-DF3AEFAF1776}" srcOrd="0" destOrd="0" presId="urn:microsoft.com/office/officeart/2008/layout/VerticalCurvedList"/>
    <dgm:cxn modelId="{47ED3F51-8604-4E69-AA1B-A8551FC9A330}" type="presParOf" srcId="{0A1A7CE6-5F64-4652-8374-824FEF2E0A45}" destId="{16B44136-C436-4867-980A-43DAC0C517CA}" srcOrd="0" destOrd="0" presId="urn:microsoft.com/office/officeart/2008/layout/VerticalCurvedList"/>
    <dgm:cxn modelId="{C78F653C-F693-48E3-BB95-A39F29B5C378}" type="presParOf" srcId="{16B44136-C436-4867-980A-43DAC0C517CA}" destId="{717E9CBB-539A-4770-B2EF-BA5E80742F4F}" srcOrd="0" destOrd="0" presId="urn:microsoft.com/office/officeart/2008/layout/VerticalCurvedList"/>
    <dgm:cxn modelId="{A38298D8-3079-4B8D-9863-6D61D9EB356A}" type="presParOf" srcId="{717E9CBB-539A-4770-B2EF-BA5E80742F4F}" destId="{A9F34A93-89A5-4960-81C9-CB07780B8CB6}" srcOrd="0" destOrd="0" presId="urn:microsoft.com/office/officeart/2008/layout/VerticalCurvedList"/>
    <dgm:cxn modelId="{0402ADA8-3432-4F90-950F-0186EDD7E5EE}" type="presParOf" srcId="{717E9CBB-539A-4770-B2EF-BA5E80742F4F}" destId="{4EDC28E9-A35A-484E-B3F3-DF3AEFAF1776}" srcOrd="1" destOrd="0" presId="urn:microsoft.com/office/officeart/2008/layout/VerticalCurvedList"/>
    <dgm:cxn modelId="{B588E970-5A50-4B95-8C1C-1565C4CFD81A}" type="presParOf" srcId="{717E9CBB-539A-4770-B2EF-BA5E80742F4F}" destId="{CA3F3228-3599-4742-B104-F729E85ACA90}" srcOrd="2" destOrd="0" presId="urn:microsoft.com/office/officeart/2008/layout/VerticalCurvedList"/>
    <dgm:cxn modelId="{7D6C7B0D-EE2E-4E6F-930B-E5CB09F0047B}" type="presParOf" srcId="{717E9CBB-539A-4770-B2EF-BA5E80742F4F}" destId="{BDCE9C75-6B1E-471F-B9AF-E68DC9A38817}" srcOrd="3" destOrd="0" presId="urn:microsoft.com/office/officeart/2008/layout/VerticalCurvedList"/>
    <dgm:cxn modelId="{744B88C7-B7B7-4370-88BA-AF186009B022}" type="presParOf" srcId="{16B44136-C436-4867-980A-43DAC0C517CA}" destId="{87971A13-02D5-4C2A-BDC7-9561A4EFF5B4}" srcOrd="1" destOrd="0" presId="urn:microsoft.com/office/officeart/2008/layout/VerticalCurvedList"/>
    <dgm:cxn modelId="{258A04E7-74AA-4687-93B2-EECE001E7DCE}" type="presParOf" srcId="{16B44136-C436-4867-980A-43DAC0C517CA}" destId="{8C98D9C0-F48E-4631-B461-227D900D3611}" srcOrd="2" destOrd="0" presId="urn:microsoft.com/office/officeart/2008/layout/VerticalCurvedList"/>
    <dgm:cxn modelId="{2773F10E-6992-4042-BD39-598C2475AB86}" type="presParOf" srcId="{8C98D9C0-F48E-4631-B461-227D900D3611}" destId="{1CB8FF60-6ACD-4AC9-8066-692B2D4379CC}" srcOrd="0" destOrd="0" presId="urn:microsoft.com/office/officeart/2008/layout/VerticalCurvedList"/>
    <dgm:cxn modelId="{F2EA3D64-9C2C-4E37-928F-D2C4F4A296F0}" type="presParOf" srcId="{16B44136-C436-4867-980A-43DAC0C517CA}" destId="{69E40578-FA07-476C-B5AF-4ABEEA2F16F9}" srcOrd="3" destOrd="0" presId="urn:microsoft.com/office/officeart/2008/layout/VerticalCurvedList"/>
    <dgm:cxn modelId="{B3573D9C-6C82-4A78-9C81-27A601014422}" type="presParOf" srcId="{16B44136-C436-4867-980A-43DAC0C517CA}" destId="{2A8AF497-983E-417D-AD1A-33D77A09E4F5}" srcOrd="4" destOrd="0" presId="urn:microsoft.com/office/officeart/2008/layout/VerticalCurvedList"/>
    <dgm:cxn modelId="{54AE4978-846F-444C-B446-7FA3BFAA4D21}" type="presParOf" srcId="{2A8AF497-983E-417D-AD1A-33D77A09E4F5}" destId="{9D68485B-43E3-4DB4-91D5-5944625A35BB}" srcOrd="0" destOrd="0" presId="urn:microsoft.com/office/officeart/2008/layout/VerticalCurvedList"/>
    <dgm:cxn modelId="{18CCB550-70BC-426D-9442-6169DE14BC2B}" type="presParOf" srcId="{16B44136-C436-4867-980A-43DAC0C517CA}" destId="{6E48E418-53AB-44BB-848D-A8F613ED892A}" srcOrd="5" destOrd="0" presId="urn:microsoft.com/office/officeart/2008/layout/VerticalCurvedList"/>
    <dgm:cxn modelId="{7FFC5015-BC95-45AA-9583-AB3FE131BAC1}" type="presParOf" srcId="{16B44136-C436-4867-980A-43DAC0C517CA}" destId="{56D509A5-7AC6-4147-BAAB-38C90684720C}" srcOrd="6" destOrd="0" presId="urn:microsoft.com/office/officeart/2008/layout/VerticalCurvedList"/>
    <dgm:cxn modelId="{F718C7F7-A822-4936-8EEE-B577C9E57E92}" type="presParOf" srcId="{56D509A5-7AC6-4147-BAAB-38C90684720C}" destId="{CA1962C0-2DD3-4339-A08F-1CEB9CDEAA6E}" srcOrd="0" destOrd="0" presId="urn:microsoft.com/office/officeart/2008/layout/VerticalCurvedList"/>
    <dgm:cxn modelId="{87496C32-ED89-459A-A042-2D832A557EED}" type="presParOf" srcId="{16B44136-C436-4867-980A-43DAC0C517CA}" destId="{DBEC7500-1D68-43C7-B7C2-4C8AE6E5D5DA}" srcOrd="7" destOrd="0" presId="urn:microsoft.com/office/officeart/2008/layout/VerticalCurvedList"/>
    <dgm:cxn modelId="{75866EFD-1B89-4241-A6BF-DDB819FA740C}" type="presParOf" srcId="{16B44136-C436-4867-980A-43DAC0C517CA}" destId="{DB391836-0028-4F2A-8DBA-312159108AFC}" srcOrd="8" destOrd="0" presId="urn:microsoft.com/office/officeart/2008/layout/VerticalCurvedList"/>
    <dgm:cxn modelId="{C11794FE-76B1-4A26-B647-431A58AD2D82}" type="presParOf" srcId="{DB391836-0028-4F2A-8DBA-312159108AFC}" destId="{3E9B87D4-A2CF-4FE4-B1C7-B7846E9F6603}" srcOrd="0" destOrd="0" presId="urn:microsoft.com/office/officeart/2008/layout/VerticalCurvedList"/>
    <dgm:cxn modelId="{7B0EB57D-64C1-4750-B65A-47B309DECFD7}" type="presParOf" srcId="{16B44136-C436-4867-980A-43DAC0C517CA}" destId="{C17A7603-626B-42C7-896C-62AE5952E0B2}" srcOrd="9" destOrd="0" presId="urn:microsoft.com/office/officeart/2008/layout/VerticalCurvedList"/>
    <dgm:cxn modelId="{5D6A9F1D-A8A4-4A65-9312-269E86850A36}" type="presParOf" srcId="{16B44136-C436-4867-980A-43DAC0C517CA}" destId="{0DEF842D-A283-437A-B75D-B32F290C5386}" srcOrd="10" destOrd="0" presId="urn:microsoft.com/office/officeart/2008/layout/VerticalCurvedList"/>
    <dgm:cxn modelId="{F982CAC0-8914-4677-BFAE-4A82981643D9}" type="presParOf" srcId="{0DEF842D-A283-437A-B75D-B32F290C5386}" destId="{29C30CC2-0ADA-426A-8CB4-15263FDE6830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7F4808-C894-40ED-B5BE-06D9FCD46DB9}" type="doc">
      <dgm:prSet loTypeId="urn:microsoft.com/office/officeart/2009/3/layout/StepUp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E853283-DE9F-4575-91B5-50D13E09A129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534F4F"/>
              </a:solidFill>
            </a:rPr>
            <a:t>12</a:t>
          </a:r>
          <a:r>
            <a:rPr lang="ru-RU" sz="900" b="1" dirty="0" smtClean="0">
              <a:solidFill>
                <a:srgbClr val="534F4F"/>
              </a:solidFill>
            </a:rPr>
            <a:t> </a:t>
          </a:r>
          <a:r>
            <a:rPr lang="ru-RU" sz="900" b="1" dirty="0" smtClean="0">
              <a:solidFill>
                <a:schemeClr val="tx2"/>
              </a:solidFill>
            </a:rPr>
            <a:t>муниципальных программ</a:t>
          </a:r>
          <a:endParaRPr lang="ru-RU" sz="900" b="1" dirty="0">
            <a:solidFill>
              <a:srgbClr val="534F4F"/>
            </a:solidFill>
          </a:endParaRPr>
        </a:p>
      </dgm:t>
    </dgm:pt>
    <dgm:pt modelId="{4A47DB2A-6C58-4A0B-A859-D1CF6FCA0E05}" type="parTrans" cxnId="{AE92E435-1697-4E05-8A1F-54ECB0D6C963}">
      <dgm:prSet/>
      <dgm:spPr/>
      <dgm:t>
        <a:bodyPr/>
        <a:lstStyle/>
        <a:p>
          <a:endParaRPr lang="ru-RU" sz="1200"/>
        </a:p>
      </dgm:t>
    </dgm:pt>
    <dgm:pt modelId="{2C8A0C4B-50E5-4D0E-9821-D63E1DA472C8}" type="sibTrans" cxnId="{AE92E435-1697-4E05-8A1F-54ECB0D6C963}">
      <dgm:prSet/>
      <dgm:spPr/>
      <dgm:t>
        <a:bodyPr/>
        <a:lstStyle/>
        <a:p>
          <a:endParaRPr lang="ru-RU" sz="1200"/>
        </a:p>
      </dgm:t>
    </dgm:pt>
    <dgm:pt modelId="{F16646FC-6848-418B-B1E3-96138E0FEEA5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534F4F"/>
              </a:solidFill>
            </a:rPr>
            <a:t>8 </a:t>
          </a:r>
          <a:r>
            <a:rPr lang="ru-RU" sz="900" b="1" dirty="0" smtClean="0">
              <a:solidFill>
                <a:schemeClr val="tx2"/>
              </a:solidFill>
            </a:rPr>
            <a:t>муниципальных программ</a:t>
          </a:r>
          <a:endParaRPr lang="ru-RU" sz="900" b="1" dirty="0">
            <a:solidFill>
              <a:schemeClr val="tx2"/>
            </a:solidFill>
          </a:endParaRPr>
        </a:p>
      </dgm:t>
    </dgm:pt>
    <dgm:pt modelId="{0A0A188B-8D0F-4B8F-BFF5-925876E76705}" type="parTrans" cxnId="{ECC7686D-F7A9-4E42-942D-B9C355AC6F70}">
      <dgm:prSet/>
      <dgm:spPr/>
      <dgm:t>
        <a:bodyPr/>
        <a:lstStyle/>
        <a:p>
          <a:endParaRPr lang="ru-RU" sz="1200"/>
        </a:p>
      </dgm:t>
    </dgm:pt>
    <dgm:pt modelId="{26662AE8-F865-4E39-A7B4-73E3AE608107}" type="sibTrans" cxnId="{ECC7686D-F7A9-4E42-942D-B9C355AC6F70}">
      <dgm:prSet/>
      <dgm:spPr/>
      <dgm:t>
        <a:bodyPr/>
        <a:lstStyle/>
        <a:p>
          <a:endParaRPr lang="ru-RU" sz="1200"/>
        </a:p>
      </dgm:t>
    </dgm:pt>
    <dgm:pt modelId="{ACEF7D23-18AA-448D-818D-E9735CA225F5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534F4F"/>
              </a:solidFill>
            </a:rPr>
            <a:t>2 </a:t>
          </a:r>
          <a:r>
            <a:rPr lang="ru-RU" sz="900" b="1" dirty="0" smtClean="0">
              <a:solidFill>
                <a:schemeClr val="tx2"/>
              </a:solidFill>
            </a:rPr>
            <a:t>муниципальных программы</a:t>
          </a:r>
          <a:endParaRPr lang="ru-RU" sz="900" b="1" dirty="0">
            <a:solidFill>
              <a:schemeClr val="tx2"/>
            </a:solidFill>
          </a:endParaRPr>
        </a:p>
      </dgm:t>
    </dgm:pt>
    <dgm:pt modelId="{4DA670AF-10A5-4BD6-81BD-6E19B26930E9}" type="sibTrans" cxnId="{B126B2F6-91BC-4BCE-A970-2FEFEF2FDA67}">
      <dgm:prSet/>
      <dgm:spPr/>
      <dgm:t>
        <a:bodyPr/>
        <a:lstStyle/>
        <a:p>
          <a:endParaRPr lang="ru-RU"/>
        </a:p>
      </dgm:t>
    </dgm:pt>
    <dgm:pt modelId="{59145982-08DD-43C1-AE59-57073967ADBF}" type="parTrans" cxnId="{B126B2F6-91BC-4BCE-A970-2FEFEF2FDA67}">
      <dgm:prSet/>
      <dgm:spPr/>
      <dgm:t>
        <a:bodyPr/>
        <a:lstStyle/>
        <a:p>
          <a:endParaRPr lang="ru-RU"/>
        </a:p>
      </dgm:t>
    </dgm:pt>
    <dgm:pt modelId="{59E6176D-A2F1-45D4-A790-2A9C57E110E9}" type="pres">
      <dgm:prSet presAssocID="{4E7F4808-C894-40ED-B5BE-06D9FCD46DB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3801B51-3C8A-4144-9300-DD4FFF871AEC}" type="pres">
      <dgm:prSet presAssocID="{8E853283-DE9F-4575-91B5-50D13E09A129}" presName="composite" presStyleCnt="0"/>
      <dgm:spPr/>
      <dgm:t>
        <a:bodyPr/>
        <a:lstStyle/>
        <a:p>
          <a:endParaRPr lang="ru-RU"/>
        </a:p>
      </dgm:t>
    </dgm:pt>
    <dgm:pt modelId="{0F98B4A9-900D-4D3A-917D-1B448D3EABEF}" type="pres">
      <dgm:prSet presAssocID="{8E853283-DE9F-4575-91B5-50D13E09A129}" presName="LShape" presStyleLbl="alignNode1" presStyleIdx="0" presStyleCnt="5" custScaleX="631495" custScaleY="258264" custLinFactNeighborX="10094" custLinFactNeighborY="11197"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endParaRPr lang="ru-RU"/>
        </a:p>
      </dgm:t>
    </dgm:pt>
    <dgm:pt modelId="{3E7CE4A3-BB67-4B35-8CCE-1A31A01EBFCA}" type="pres">
      <dgm:prSet presAssocID="{8E853283-DE9F-4575-91B5-50D13E09A129}" presName="ParentText" presStyleLbl="revTx" presStyleIdx="0" presStyleCnt="3" custScaleX="513028" custLinFactNeighborX="-67032" custLinFactNeighborY="-416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D36D8-9297-439E-8833-47CB3FCF921F}" type="pres">
      <dgm:prSet presAssocID="{8E853283-DE9F-4575-91B5-50D13E09A129}" presName="Triangle" presStyleLbl="alignNode1" presStyleIdx="1" presStyleCnt="5" custScaleX="493099" custScaleY="337408" custLinFactX="632267" custLinFactY="-200000" custLinFactNeighborX="700000" custLinFactNeighborY="-252880"/>
      <dgm:spPr>
        <a:solidFill>
          <a:schemeClr val="bg1"/>
        </a:solidFill>
        <a:ln>
          <a:noFill/>
        </a:ln>
      </dgm:spPr>
      <dgm:t>
        <a:bodyPr/>
        <a:lstStyle/>
        <a:p>
          <a:endParaRPr lang="ru-RU"/>
        </a:p>
      </dgm:t>
    </dgm:pt>
    <dgm:pt modelId="{FC89241E-0F22-4FEE-A867-166C8B8B31E1}" type="pres">
      <dgm:prSet presAssocID="{2C8A0C4B-50E5-4D0E-9821-D63E1DA472C8}" presName="sibTrans" presStyleCnt="0"/>
      <dgm:spPr/>
      <dgm:t>
        <a:bodyPr/>
        <a:lstStyle/>
        <a:p>
          <a:endParaRPr lang="ru-RU"/>
        </a:p>
      </dgm:t>
    </dgm:pt>
    <dgm:pt modelId="{652BFF31-ADA5-4A5F-AC0B-C11DAA825A46}" type="pres">
      <dgm:prSet presAssocID="{2C8A0C4B-50E5-4D0E-9821-D63E1DA472C8}" presName="space" presStyleCnt="0"/>
      <dgm:spPr/>
      <dgm:t>
        <a:bodyPr/>
        <a:lstStyle/>
        <a:p>
          <a:endParaRPr lang="ru-RU"/>
        </a:p>
      </dgm:t>
    </dgm:pt>
    <dgm:pt modelId="{56C143B6-1C15-4DE4-9866-D697EF85A06B}" type="pres">
      <dgm:prSet presAssocID="{F16646FC-6848-418B-B1E3-96138E0FEEA5}" presName="composite" presStyleCnt="0"/>
      <dgm:spPr/>
      <dgm:t>
        <a:bodyPr/>
        <a:lstStyle/>
        <a:p>
          <a:endParaRPr lang="ru-RU"/>
        </a:p>
      </dgm:t>
    </dgm:pt>
    <dgm:pt modelId="{39FB82EE-FE53-4555-9BD1-160163DEE653}" type="pres">
      <dgm:prSet presAssocID="{F16646FC-6848-418B-B1E3-96138E0FEEA5}" presName="LShape" presStyleLbl="alignNode1" presStyleIdx="2" presStyleCnt="5" custScaleX="631495" custScaleY="258264" custLinFactNeighborX="3153" custLinFactNeighborY="-36727"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endParaRPr lang="ru-RU"/>
        </a:p>
      </dgm:t>
    </dgm:pt>
    <dgm:pt modelId="{2AF64C49-9E45-4F3C-9BA6-D0A64ABAC6D7}" type="pres">
      <dgm:prSet presAssocID="{F16646FC-6848-418B-B1E3-96138E0FEEA5}" presName="ParentText" presStyleLbl="revTx" presStyleIdx="1" presStyleCnt="3" custScaleX="624554" custLinFactNeighborX="-673" custLinFactNeighborY="-496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982FC-BFFB-4FFA-A5A7-71B55F7524E3}" type="pres">
      <dgm:prSet presAssocID="{F16646FC-6848-418B-B1E3-96138E0FEEA5}" presName="Triangle" presStyleLbl="alignNode1" presStyleIdx="3" presStyleCnt="5" custFlipVert="1" custFlipHor="1" custScaleX="624072" custScaleY="187532" custLinFactX="-1400000" custLinFactY="300000" custLinFactNeighborX="-1400675" custLinFactNeighborY="343356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C9CD5524-6209-4727-8785-5506AEB3B37B}" type="pres">
      <dgm:prSet presAssocID="{26662AE8-F865-4E39-A7B4-73E3AE608107}" presName="sibTrans" presStyleCnt="0"/>
      <dgm:spPr/>
      <dgm:t>
        <a:bodyPr/>
        <a:lstStyle/>
        <a:p>
          <a:endParaRPr lang="ru-RU"/>
        </a:p>
      </dgm:t>
    </dgm:pt>
    <dgm:pt modelId="{64F1D254-145B-4E10-B5DB-5885ADE587EF}" type="pres">
      <dgm:prSet presAssocID="{26662AE8-F865-4E39-A7B4-73E3AE608107}" presName="space" presStyleCnt="0"/>
      <dgm:spPr/>
      <dgm:t>
        <a:bodyPr/>
        <a:lstStyle/>
        <a:p>
          <a:endParaRPr lang="ru-RU"/>
        </a:p>
      </dgm:t>
    </dgm:pt>
    <dgm:pt modelId="{5C134DDF-FBDE-4606-A3D3-47248EB76292}" type="pres">
      <dgm:prSet presAssocID="{ACEF7D23-18AA-448D-818D-E9735CA225F5}" presName="composite" presStyleCnt="0"/>
      <dgm:spPr/>
      <dgm:t>
        <a:bodyPr/>
        <a:lstStyle/>
        <a:p>
          <a:endParaRPr lang="ru-RU"/>
        </a:p>
      </dgm:t>
    </dgm:pt>
    <dgm:pt modelId="{96E9E60A-9EFB-4AA7-80BE-2DF119BA5895}" type="pres">
      <dgm:prSet presAssocID="{ACEF7D23-18AA-448D-818D-E9735CA225F5}" presName="LShape" presStyleLbl="alignNode1" presStyleIdx="4" presStyleCnt="5" custScaleX="372892" custScaleY="163334" custLinFactNeighborX="-79076" custLinFactNeighborY="-10236"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1F9614B5-4C3E-4E2D-BE52-E128EFEF8995}" type="pres">
      <dgm:prSet presAssocID="{ACEF7D23-18AA-448D-818D-E9735CA225F5}" presName="ParentText" presStyleLbl="revTx" presStyleIdx="2" presStyleCnt="3" custScaleX="555062" custScaleY="133183" custLinFactNeighborX="1690" custLinFactNeighborY="223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CDBC81-DF9A-48A6-8D1C-EBF4D140431C}" type="presOf" srcId="{4E7F4808-C894-40ED-B5BE-06D9FCD46DB9}" destId="{59E6176D-A2F1-45D4-A790-2A9C57E110E9}" srcOrd="0" destOrd="0" presId="urn:microsoft.com/office/officeart/2009/3/layout/StepUpProcess"/>
    <dgm:cxn modelId="{ECC7686D-F7A9-4E42-942D-B9C355AC6F70}" srcId="{4E7F4808-C894-40ED-B5BE-06D9FCD46DB9}" destId="{F16646FC-6848-418B-B1E3-96138E0FEEA5}" srcOrd="1" destOrd="0" parTransId="{0A0A188B-8D0F-4B8F-BFF5-925876E76705}" sibTransId="{26662AE8-F865-4E39-A7B4-73E3AE608107}"/>
    <dgm:cxn modelId="{AE92E435-1697-4E05-8A1F-54ECB0D6C963}" srcId="{4E7F4808-C894-40ED-B5BE-06D9FCD46DB9}" destId="{8E853283-DE9F-4575-91B5-50D13E09A129}" srcOrd="0" destOrd="0" parTransId="{4A47DB2A-6C58-4A0B-A859-D1CF6FCA0E05}" sibTransId="{2C8A0C4B-50E5-4D0E-9821-D63E1DA472C8}"/>
    <dgm:cxn modelId="{B126B2F6-91BC-4BCE-A970-2FEFEF2FDA67}" srcId="{4E7F4808-C894-40ED-B5BE-06D9FCD46DB9}" destId="{ACEF7D23-18AA-448D-818D-E9735CA225F5}" srcOrd="2" destOrd="0" parTransId="{59145982-08DD-43C1-AE59-57073967ADBF}" sibTransId="{4DA670AF-10A5-4BD6-81BD-6E19B26930E9}"/>
    <dgm:cxn modelId="{311D681A-9049-48DF-91A6-D095F0766F90}" type="presOf" srcId="{F16646FC-6848-418B-B1E3-96138E0FEEA5}" destId="{2AF64C49-9E45-4F3C-9BA6-D0A64ABAC6D7}" srcOrd="0" destOrd="0" presId="urn:microsoft.com/office/officeart/2009/3/layout/StepUpProcess"/>
    <dgm:cxn modelId="{83E3E68D-56BE-4DF5-AE13-6B826C15309F}" type="presOf" srcId="{8E853283-DE9F-4575-91B5-50D13E09A129}" destId="{3E7CE4A3-BB67-4B35-8CCE-1A31A01EBFCA}" srcOrd="0" destOrd="0" presId="urn:microsoft.com/office/officeart/2009/3/layout/StepUpProcess"/>
    <dgm:cxn modelId="{F4E45576-3165-4816-AE0C-CE6B2BDF2F45}" type="presOf" srcId="{ACEF7D23-18AA-448D-818D-E9735CA225F5}" destId="{1F9614B5-4C3E-4E2D-BE52-E128EFEF8995}" srcOrd="0" destOrd="0" presId="urn:microsoft.com/office/officeart/2009/3/layout/StepUpProcess"/>
    <dgm:cxn modelId="{2964B2E9-34B0-4C89-855D-2C7A1F3900B0}" type="presParOf" srcId="{59E6176D-A2F1-45D4-A790-2A9C57E110E9}" destId="{F3801B51-3C8A-4144-9300-DD4FFF871AEC}" srcOrd="0" destOrd="0" presId="urn:microsoft.com/office/officeart/2009/3/layout/StepUpProcess"/>
    <dgm:cxn modelId="{0B7B4882-73E7-47DA-9466-26314E219A0B}" type="presParOf" srcId="{F3801B51-3C8A-4144-9300-DD4FFF871AEC}" destId="{0F98B4A9-900D-4D3A-917D-1B448D3EABEF}" srcOrd="0" destOrd="0" presId="urn:microsoft.com/office/officeart/2009/3/layout/StepUpProcess"/>
    <dgm:cxn modelId="{19BED3EE-0742-4677-8CC8-BFBE3F4801D1}" type="presParOf" srcId="{F3801B51-3C8A-4144-9300-DD4FFF871AEC}" destId="{3E7CE4A3-BB67-4B35-8CCE-1A31A01EBFCA}" srcOrd="1" destOrd="0" presId="urn:microsoft.com/office/officeart/2009/3/layout/StepUpProcess"/>
    <dgm:cxn modelId="{3035FC43-16D2-4BBC-A2F6-12869A172667}" type="presParOf" srcId="{F3801B51-3C8A-4144-9300-DD4FFF871AEC}" destId="{EFED36D8-9297-439E-8833-47CB3FCF921F}" srcOrd="2" destOrd="0" presId="urn:microsoft.com/office/officeart/2009/3/layout/StepUpProcess"/>
    <dgm:cxn modelId="{B1DDA195-354C-4259-BA00-46E7856F3A55}" type="presParOf" srcId="{59E6176D-A2F1-45D4-A790-2A9C57E110E9}" destId="{FC89241E-0F22-4FEE-A867-166C8B8B31E1}" srcOrd="1" destOrd="0" presId="urn:microsoft.com/office/officeart/2009/3/layout/StepUpProcess"/>
    <dgm:cxn modelId="{5D3AB3BD-01FC-429A-AFBF-A9F638118972}" type="presParOf" srcId="{FC89241E-0F22-4FEE-A867-166C8B8B31E1}" destId="{652BFF31-ADA5-4A5F-AC0B-C11DAA825A46}" srcOrd="0" destOrd="0" presId="urn:microsoft.com/office/officeart/2009/3/layout/StepUpProcess"/>
    <dgm:cxn modelId="{AD5A7B3F-EC5F-4F41-936B-4629E1F64E19}" type="presParOf" srcId="{59E6176D-A2F1-45D4-A790-2A9C57E110E9}" destId="{56C143B6-1C15-4DE4-9866-D697EF85A06B}" srcOrd="2" destOrd="0" presId="urn:microsoft.com/office/officeart/2009/3/layout/StepUpProcess"/>
    <dgm:cxn modelId="{5449964E-29B8-4CF7-B688-DF1FF7054793}" type="presParOf" srcId="{56C143B6-1C15-4DE4-9866-D697EF85A06B}" destId="{39FB82EE-FE53-4555-9BD1-160163DEE653}" srcOrd="0" destOrd="0" presId="urn:microsoft.com/office/officeart/2009/3/layout/StepUpProcess"/>
    <dgm:cxn modelId="{76A70C2F-C7F5-450B-8590-C799D597DF11}" type="presParOf" srcId="{56C143B6-1C15-4DE4-9866-D697EF85A06B}" destId="{2AF64C49-9E45-4F3C-9BA6-D0A64ABAC6D7}" srcOrd="1" destOrd="0" presId="urn:microsoft.com/office/officeart/2009/3/layout/StepUpProcess"/>
    <dgm:cxn modelId="{CCFE31E4-374E-480E-909C-E79D043ADD9A}" type="presParOf" srcId="{56C143B6-1C15-4DE4-9866-D697EF85A06B}" destId="{D6F982FC-BFFB-4FFA-A5A7-71B55F7524E3}" srcOrd="2" destOrd="0" presId="urn:microsoft.com/office/officeart/2009/3/layout/StepUpProcess"/>
    <dgm:cxn modelId="{F401156E-FBE3-4FBE-9031-3A69E1FA0BC8}" type="presParOf" srcId="{59E6176D-A2F1-45D4-A790-2A9C57E110E9}" destId="{C9CD5524-6209-4727-8785-5506AEB3B37B}" srcOrd="3" destOrd="0" presId="urn:microsoft.com/office/officeart/2009/3/layout/StepUpProcess"/>
    <dgm:cxn modelId="{F6FBEE1D-9B82-45C1-8A68-5B5FD20AF7A1}" type="presParOf" srcId="{C9CD5524-6209-4727-8785-5506AEB3B37B}" destId="{64F1D254-145B-4E10-B5DB-5885ADE587EF}" srcOrd="0" destOrd="0" presId="urn:microsoft.com/office/officeart/2009/3/layout/StepUpProcess"/>
    <dgm:cxn modelId="{9229703C-8A73-4326-9217-CEC3F33BED29}" type="presParOf" srcId="{59E6176D-A2F1-45D4-A790-2A9C57E110E9}" destId="{5C134DDF-FBDE-4606-A3D3-47248EB76292}" srcOrd="4" destOrd="0" presId="urn:microsoft.com/office/officeart/2009/3/layout/StepUpProcess"/>
    <dgm:cxn modelId="{40CEAEDB-A654-4FCD-A975-6F63D4EC733C}" type="presParOf" srcId="{5C134DDF-FBDE-4606-A3D3-47248EB76292}" destId="{96E9E60A-9EFB-4AA7-80BE-2DF119BA5895}" srcOrd="0" destOrd="0" presId="urn:microsoft.com/office/officeart/2009/3/layout/StepUpProcess"/>
    <dgm:cxn modelId="{31ECA032-F652-455F-833E-22B1F0183F8D}" type="presParOf" srcId="{5C134DDF-FBDE-4606-A3D3-47248EB76292}" destId="{1F9614B5-4C3E-4E2D-BE52-E128EFEF8995}" srcOrd="1" destOrd="0" presId="urn:microsoft.com/office/officeart/2009/3/layout/StepUp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A6A462-BDE8-4C6E-969E-8ABE8B550B1D}" type="doc">
      <dgm:prSet loTypeId="urn:microsoft.com/office/officeart/2005/8/layout/vList2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B26B7B03-87F1-41D5-89CF-F749FF73DB9E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Заместитель Главы города - начальник финансового управления г. Новокузнецка</a:t>
          </a:r>
          <a:endParaRPr lang="ru-RU" dirty="0">
            <a:solidFill>
              <a:schemeClr val="tx1"/>
            </a:solidFill>
          </a:endParaRPr>
        </a:p>
      </dgm:t>
    </dgm:pt>
    <dgm:pt modelId="{B99A850D-AB11-4BC8-8CD6-AD507E61A217}" type="parTrans" cxnId="{B255EC70-0117-4C38-86BC-1FF3A94F9EA5}">
      <dgm:prSet/>
      <dgm:spPr/>
      <dgm:t>
        <a:bodyPr/>
        <a:lstStyle/>
        <a:p>
          <a:endParaRPr lang="ru-RU"/>
        </a:p>
      </dgm:t>
    </dgm:pt>
    <dgm:pt modelId="{702053D5-974D-4C65-BCFE-E4B5CDCFCBD4}" type="sibTrans" cxnId="{B255EC70-0117-4C38-86BC-1FF3A94F9EA5}">
      <dgm:prSet/>
      <dgm:spPr/>
      <dgm:t>
        <a:bodyPr/>
        <a:lstStyle/>
        <a:p>
          <a:endParaRPr lang="ru-RU"/>
        </a:p>
      </dgm:t>
    </dgm:pt>
    <dgm:pt modelId="{D3E726E3-05DC-41CB-9D49-9C397BD4BAA9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/>
            <a:t>Алешкова Олеся Александровна</a:t>
          </a:r>
          <a:endParaRPr lang="ru-RU" dirty="0"/>
        </a:p>
      </dgm:t>
    </dgm:pt>
    <dgm:pt modelId="{A5FC2B78-0C72-4D4C-B612-ECE26D1F2ADC}" type="parTrans" cxnId="{BA7FE982-B7F3-43D2-871B-3208F309442A}">
      <dgm:prSet/>
      <dgm:spPr/>
      <dgm:t>
        <a:bodyPr/>
        <a:lstStyle/>
        <a:p>
          <a:endParaRPr lang="ru-RU"/>
        </a:p>
      </dgm:t>
    </dgm:pt>
    <dgm:pt modelId="{AEBA6A47-913F-45F0-AA4F-EB674E0E5062}" type="sibTrans" cxnId="{BA7FE982-B7F3-43D2-871B-3208F309442A}">
      <dgm:prSet/>
      <dgm:spPr/>
      <dgm:t>
        <a:bodyPr/>
        <a:lstStyle/>
        <a:p>
          <a:endParaRPr lang="ru-RU"/>
        </a:p>
      </dgm:t>
    </dgm:pt>
    <dgm:pt modelId="{F0C3771D-D285-4380-893A-9E7ED5D6779D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Почтовый адрес</a:t>
          </a:r>
          <a:endParaRPr lang="ru-RU" dirty="0">
            <a:solidFill>
              <a:schemeClr val="tx1"/>
            </a:solidFill>
          </a:endParaRPr>
        </a:p>
      </dgm:t>
    </dgm:pt>
    <dgm:pt modelId="{4CC0E613-6AB3-4BCD-BE8E-888098137C03}" type="parTrans" cxnId="{BF02FFBE-8989-4718-AB5F-4166290716EC}">
      <dgm:prSet/>
      <dgm:spPr/>
      <dgm:t>
        <a:bodyPr/>
        <a:lstStyle/>
        <a:p>
          <a:endParaRPr lang="ru-RU"/>
        </a:p>
      </dgm:t>
    </dgm:pt>
    <dgm:pt modelId="{0467A164-4AA5-48C1-A23C-A4B39F44CF7D}" type="sibTrans" cxnId="{BF02FFBE-8989-4718-AB5F-4166290716EC}">
      <dgm:prSet/>
      <dgm:spPr/>
      <dgm:t>
        <a:bodyPr/>
        <a:lstStyle/>
        <a:p>
          <a:endParaRPr lang="ru-RU"/>
        </a:p>
      </dgm:t>
    </dgm:pt>
    <dgm:pt modelId="{5B68A1E3-83E5-4695-AC6A-932551B31274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en-US" dirty="0" smtClean="0"/>
            <a:t>654080 </a:t>
          </a:r>
          <a:r>
            <a:rPr lang="ru-RU" dirty="0" smtClean="0"/>
            <a:t>Кемеровская область, г. Новокузнецк, ул. Кирова, 71</a:t>
          </a:r>
          <a:endParaRPr lang="ru-RU" dirty="0"/>
        </a:p>
      </dgm:t>
    </dgm:pt>
    <dgm:pt modelId="{59A97DC2-0EDA-4A47-9404-39F6AD18CDD7}" type="parTrans" cxnId="{45BB5A8F-5D2B-42E3-8A2C-6C8E8078A010}">
      <dgm:prSet/>
      <dgm:spPr/>
      <dgm:t>
        <a:bodyPr/>
        <a:lstStyle/>
        <a:p>
          <a:endParaRPr lang="ru-RU"/>
        </a:p>
      </dgm:t>
    </dgm:pt>
    <dgm:pt modelId="{C5A8288E-82A2-46BD-9B46-9B40BB18FBD7}" type="sibTrans" cxnId="{45BB5A8F-5D2B-42E3-8A2C-6C8E8078A010}">
      <dgm:prSet/>
      <dgm:spPr/>
      <dgm:t>
        <a:bodyPr/>
        <a:lstStyle/>
        <a:p>
          <a:endParaRPr lang="ru-RU"/>
        </a:p>
      </dgm:t>
    </dgm:pt>
    <dgm:pt modelId="{6B2AD239-B328-45FA-B235-B087D36ED489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Телефон</a:t>
          </a:r>
          <a:endParaRPr lang="ru-RU" dirty="0">
            <a:solidFill>
              <a:schemeClr val="tx1"/>
            </a:solidFill>
          </a:endParaRPr>
        </a:p>
      </dgm:t>
    </dgm:pt>
    <dgm:pt modelId="{FBCEA485-09BA-4933-9906-6660BF29602E}" type="parTrans" cxnId="{A271873C-A9BC-47C3-94A3-22B9749C3541}">
      <dgm:prSet/>
      <dgm:spPr/>
      <dgm:t>
        <a:bodyPr/>
        <a:lstStyle/>
        <a:p>
          <a:endParaRPr lang="ru-RU"/>
        </a:p>
      </dgm:t>
    </dgm:pt>
    <dgm:pt modelId="{C4E6DF6C-29D1-4F1E-99FA-4F765DEED63C}" type="sibTrans" cxnId="{A271873C-A9BC-47C3-94A3-22B9749C3541}">
      <dgm:prSet/>
      <dgm:spPr/>
      <dgm:t>
        <a:bodyPr/>
        <a:lstStyle/>
        <a:p>
          <a:endParaRPr lang="ru-RU"/>
        </a:p>
      </dgm:t>
    </dgm:pt>
    <dgm:pt modelId="{6A6FC257-5A50-44C3-B9B6-79AB246E6AF6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/>
            <a:t>(3843) 321-624</a:t>
          </a:r>
          <a:endParaRPr lang="ru-RU" dirty="0"/>
        </a:p>
      </dgm:t>
    </dgm:pt>
    <dgm:pt modelId="{C480B0C4-4E68-476B-8746-3BDE0FB519C8}" type="parTrans" cxnId="{F4A6CDE3-F435-4415-91AC-6478B7DEBA09}">
      <dgm:prSet/>
      <dgm:spPr/>
      <dgm:t>
        <a:bodyPr/>
        <a:lstStyle/>
        <a:p>
          <a:endParaRPr lang="ru-RU"/>
        </a:p>
      </dgm:t>
    </dgm:pt>
    <dgm:pt modelId="{BA65B59F-898C-40A8-BB86-816BF36BCF92}" type="sibTrans" cxnId="{F4A6CDE3-F435-4415-91AC-6478B7DEBA09}">
      <dgm:prSet/>
      <dgm:spPr/>
      <dgm:t>
        <a:bodyPr/>
        <a:lstStyle/>
        <a:p>
          <a:endParaRPr lang="ru-RU"/>
        </a:p>
      </dgm:t>
    </dgm:pt>
    <dgm:pt modelId="{E0A553A1-2A4E-40C8-B33D-B6AC188F5F29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Электронная почта</a:t>
          </a:r>
          <a:endParaRPr lang="ru-RU" dirty="0">
            <a:solidFill>
              <a:schemeClr val="tx1"/>
            </a:solidFill>
          </a:endParaRPr>
        </a:p>
      </dgm:t>
    </dgm:pt>
    <dgm:pt modelId="{DE7C579A-FFC5-439F-91DB-EA6220B4C8F8}" type="parTrans" cxnId="{347C89B0-5458-40A0-BD23-3F7262295CCE}">
      <dgm:prSet/>
      <dgm:spPr/>
      <dgm:t>
        <a:bodyPr/>
        <a:lstStyle/>
        <a:p>
          <a:endParaRPr lang="ru-RU"/>
        </a:p>
      </dgm:t>
    </dgm:pt>
    <dgm:pt modelId="{DFE0AD6F-F7B9-4F1F-AB38-2CED6585D3FE}" type="sibTrans" cxnId="{347C89B0-5458-40A0-BD23-3F7262295CCE}">
      <dgm:prSet/>
      <dgm:spPr/>
      <dgm:t>
        <a:bodyPr/>
        <a:lstStyle/>
        <a:p>
          <a:endParaRPr lang="ru-RU"/>
        </a:p>
      </dgm:t>
    </dgm:pt>
    <dgm:pt modelId="{C7F35FD8-CB0D-46EB-8D2A-E9A761E9971F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en-US" dirty="0" smtClean="0"/>
            <a:t>main@finnkz.ru</a:t>
          </a:r>
          <a:endParaRPr lang="ru-RU" dirty="0"/>
        </a:p>
      </dgm:t>
    </dgm:pt>
    <dgm:pt modelId="{F83D1C33-1617-46C3-A6CE-D0139B2A8F1C}" type="parTrans" cxnId="{E0501267-8A67-4644-8BA5-1932DD65FCD0}">
      <dgm:prSet/>
      <dgm:spPr/>
      <dgm:t>
        <a:bodyPr/>
        <a:lstStyle/>
        <a:p>
          <a:endParaRPr lang="ru-RU"/>
        </a:p>
      </dgm:t>
    </dgm:pt>
    <dgm:pt modelId="{175438EC-BFC2-4E3C-B115-561E663E91F6}" type="sibTrans" cxnId="{E0501267-8A67-4644-8BA5-1932DD65FCD0}">
      <dgm:prSet/>
      <dgm:spPr/>
      <dgm:t>
        <a:bodyPr/>
        <a:lstStyle/>
        <a:p>
          <a:endParaRPr lang="ru-RU"/>
        </a:p>
      </dgm:t>
    </dgm:pt>
    <dgm:pt modelId="{57AB0691-6B34-423E-B18F-CFE438C98893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График работы финансового органа</a:t>
          </a:r>
          <a:endParaRPr lang="ru-RU" dirty="0">
            <a:solidFill>
              <a:schemeClr val="tx1"/>
            </a:solidFill>
          </a:endParaRPr>
        </a:p>
      </dgm:t>
    </dgm:pt>
    <dgm:pt modelId="{8E50633A-5864-4178-842B-9A34AAA35B2C}" type="parTrans" cxnId="{97496960-CC81-40C1-9B30-43D6F82A79C7}">
      <dgm:prSet/>
      <dgm:spPr/>
      <dgm:t>
        <a:bodyPr/>
        <a:lstStyle/>
        <a:p>
          <a:endParaRPr lang="ru-RU"/>
        </a:p>
      </dgm:t>
    </dgm:pt>
    <dgm:pt modelId="{9329B28A-B213-4387-8E72-7368589868D2}" type="sibTrans" cxnId="{97496960-CC81-40C1-9B30-43D6F82A79C7}">
      <dgm:prSet/>
      <dgm:spPr/>
      <dgm:t>
        <a:bodyPr/>
        <a:lstStyle/>
        <a:p>
          <a:endParaRPr lang="ru-RU"/>
        </a:p>
      </dgm:t>
    </dgm:pt>
    <dgm:pt modelId="{B5B3766A-5769-4EB1-BF75-1BD85DCB0C50}">
      <dgm:prSet phldrT="[Текст]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График личного приёма граждан заместителем Главы города - начальником финансового управления г. Новокузнецка</a:t>
          </a:r>
          <a:endParaRPr lang="ru-RU" dirty="0">
            <a:solidFill>
              <a:schemeClr val="tx1"/>
            </a:solidFill>
          </a:endParaRPr>
        </a:p>
      </dgm:t>
    </dgm:pt>
    <dgm:pt modelId="{4AC5792C-EC9C-449D-A2C4-91650E7F4270}" type="parTrans" cxnId="{49D20611-8635-4EAA-94AF-657FFEB105BB}">
      <dgm:prSet/>
      <dgm:spPr/>
      <dgm:t>
        <a:bodyPr/>
        <a:lstStyle/>
        <a:p>
          <a:endParaRPr lang="ru-RU"/>
        </a:p>
      </dgm:t>
    </dgm:pt>
    <dgm:pt modelId="{C63E097C-6F6D-4D09-92CE-D707A085F6B7}" type="sibTrans" cxnId="{49D20611-8635-4EAA-94AF-657FFEB105BB}">
      <dgm:prSet/>
      <dgm:spPr/>
      <dgm:t>
        <a:bodyPr/>
        <a:lstStyle/>
        <a:p>
          <a:endParaRPr lang="ru-RU"/>
        </a:p>
      </dgm:t>
    </dgm:pt>
    <dgm:pt modelId="{31D6C008-8B98-4E2A-B2E2-40FB746119F5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/>
            <a:t>Понедельник – пятница с 8:30 до 17:30; обед 12:00 – 13:00</a:t>
          </a:r>
          <a:endParaRPr lang="ru-RU" dirty="0"/>
        </a:p>
      </dgm:t>
    </dgm:pt>
    <dgm:pt modelId="{49C310A8-8C48-4FD5-9D46-FCCF488B80E2}" type="parTrans" cxnId="{374C60B2-96C2-4FA1-BE78-CC163486859A}">
      <dgm:prSet/>
      <dgm:spPr/>
      <dgm:t>
        <a:bodyPr/>
        <a:lstStyle/>
        <a:p>
          <a:endParaRPr lang="ru-RU"/>
        </a:p>
      </dgm:t>
    </dgm:pt>
    <dgm:pt modelId="{B34C91B3-D4C6-4629-B9B4-4F7F26F2B515}" type="sibTrans" cxnId="{374C60B2-96C2-4FA1-BE78-CC163486859A}">
      <dgm:prSet/>
      <dgm:spPr/>
      <dgm:t>
        <a:bodyPr/>
        <a:lstStyle/>
        <a:p>
          <a:endParaRPr lang="ru-RU"/>
        </a:p>
      </dgm:t>
    </dgm:pt>
    <dgm:pt modelId="{969EE69A-509D-4E36-A182-B628FCF492CD}">
      <dgm:prSet phldrT="[Текст]"/>
      <dgm:spPr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gm:spPr>
      <dgm:t>
        <a:bodyPr/>
        <a:lstStyle/>
        <a:p>
          <a:r>
            <a:rPr lang="ru-RU" dirty="0" smtClean="0"/>
            <a:t>Ежедневно в рабочее время</a:t>
          </a:r>
          <a:endParaRPr lang="ru-RU" dirty="0"/>
        </a:p>
      </dgm:t>
    </dgm:pt>
    <dgm:pt modelId="{A8273F10-6689-4CBA-A171-A663B50657D1}" type="parTrans" cxnId="{7D856441-ADE5-49E5-B704-F4FFB0BE195F}">
      <dgm:prSet/>
      <dgm:spPr/>
      <dgm:t>
        <a:bodyPr/>
        <a:lstStyle/>
        <a:p>
          <a:endParaRPr lang="ru-RU"/>
        </a:p>
      </dgm:t>
    </dgm:pt>
    <dgm:pt modelId="{C5FB3EF1-6E7C-4CAE-A1A5-0F69B11C6FCF}" type="sibTrans" cxnId="{7D856441-ADE5-49E5-B704-F4FFB0BE195F}">
      <dgm:prSet/>
      <dgm:spPr/>
      <dgm:t>
        <a:bodyPr/>
        <a:lstStyle/>
        <a:p>
          <a:endParaRPr lang="ru-RU"/>
        </a:p>
      </dgm:t>
    </dgm:pt>
    <dgm:pt modelId="{AE2747C8-DB86-4160-A0A8-E5C5AE929B82}" type="pres">
      <dgm:prSet presAssocID="{4AA6A462-BDE8-4C6E-969E-8ABE8B550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E37730-C84B-49ED-80B9-82BDE8636E43}" type="pres">
      <dgm:prSet presAssocID="{B26B7B03-87F1-41D5-89CF-F749FF73DB9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02C59-87B8-4D15-BBC4-7EE816B0585E}" type="pres">
      <dgm:prSet presAssocID="{B26B7B03-87F1-41D5-89CF-F749FF73DB9E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E1112-351C-44EE-B678-6C2FD63C71D8}" type="pres">
      <dgm:prSet presAssocID="{F0C3771D-D285-4380-893A-9E7ED5D6779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9569-7591-4915-84D1-91653CA7A0F3}" type="pres">
      <dgm:prSet presAssocID="{F0C3771D-D285-4380-893A-9E7ED5D6779D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5989A-A5D8-4D41-8861-03586B87EA37}" type="pres">
      <dgm:prSet presAssocID="{6B2AD239-B328-45FA-B235-B087D36ED48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FA1D9-C126-46A6-8B19-E07747F1EF2C}" type="pres">
      <dgm:prSet presAssocID="{6B2AD239-B328-45FA-B235-B087D36ED489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53D67-0675-4B1C-8852-996BC5516FC1}" type="pres">
      <dgm:prSet presAssocID="{E0A553A1-2A4E-40C8-B33D-B6AC188F5F2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D6071-3578-4D07-87D9-D8A9438DA82A}" type="pres">
      <dgm:prSet presAssocID="{E0A553A1-2A4E-40C8-B33D-B6AC188F5F29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BBDAE-6952-4ED6-868E-898406677E82}" type="pres">
      <dgm:prSet presAssocID="{57AB0691-6B34-423E-B18F-CFE438C9889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9887-D5DE-4085-99EE-604841CADD20}" type="pres">
      <dgm:prSet presAssocID="{57AB0691-6B34-423E-B18F-CFE438C98893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ADC75-11B5-423E-8ABA-CDF0BA994BCE}" type="pres">
      <dgm:prSet presAssocID="{B5B3766A-5769-4EB1-BF75-1BD85DCB0C5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A2E58-0223-48F9-9DFD-93735610914A}" type="pres">
      <dgm:prSet presAssocID="{B5B3766A-5769-4EB1-BF75-1BD85DCB0C50}" presName="child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4EE806-96B3-41C0-9A0D-0B2C9B00B8AB}" type="presOf" srcId="{5B68A1E3-83E5-4695-AC6A-932551B31274}" destId="{4CD79569-7591-4915-84D1-91653CA7A0F3}" srcOrd="0" destOrd="0" presId="urn:microsoft.com/office/officeart/2005/8/layout/vList2"/>
    <dgm:cxn modelId="{ADFB49E3-4B95-4DC6-97DE-3FB4324AC7B7}" type="presOf" srcId="{6A6FC257-5A50-44C3-B9B6-79AB246E6AF6}" destId="{58EFA1D9-C126-46A6-8B19-E07747F1EF2C}" srcOrd="0" destOrd="0" presId="urn:microsoft.com/office/officeart/2005/8/layout/vList2"/>
    <dgm:cxn modelId="{B7FF2BAD-F670-4A43-B27E-A8D506246213}" type="presOf" srcId="{4AA6A462-BDE8-4C6E-969E-8ABE8B550B1D}" destId="{AE2747C8-DB86-4160-A0A8-E5C5AE929B82}" srcOrd="0" destOrd="0" presId="urn:microsoft.com/office/officeart/2005/8/layout/vList2"/>
    <dgm:cxn modelId="{B255EC70-0117-4C38-86BC-1FF3A94F9EA5}" srcId="{4AA6A462-BDE8-4C6E-969E-8ABE8B550B1D}" destId="{B26B7B03-87F1-41D5-89CF-F749FF73DB9E}" srcOrd="0" destOrd="0" parTransId="{B99A850D-AB11-4BC8-8CD6-AD507E61A217}" sibTransId="{702053D5-974D-4C65-BCFE-E4B5CDCFCBD4}"/>
    <dgm:cxn modelId="{7D856441-ADE5-49E5-B704-F4FFB0BE195F}" srcId="{B5B3766A-5769-4EB1-BF75-1BD85DCB0C50}" destId="{969EE69A-509D-4E36-A182-B628FCF492CD}" srcOrd="0" destOrd="0" parTransId="{A8273F10-6689-4CBA-A171-A663B50657D1}" sibTransId="{C5FB3EF1-6E7C-4CAE-A1A5-0F69B11C6FCF}"/>
    <dgm:cxn modelId="{A271873C-A9BC-47C3-94A3-22B9749C3541}" srcId="{4AA6A462-BDE8-4C6E-969E-8ABE8B550B1D}" destId="{6B2AD239-B328-45FA-B235-B087D36ED489}" srcOrd="2" destOrd="0" parTransId="{FBCEA485-09BA-4933-9906-6660BF29602E}" sibTransId="{C4E6DF6C-29D1-4F1E-99FA-4F765DEED63C}"/>
    <dgm:cxn modelId="{BF02FFBE-8989-4718-AB5F-4166290716EC}" srcId="{4AA6A462-BDE8-4C6E-969E-8ABE8B550B1D}" destId="{F0C3771D-D285-4380-893A-9E7ED5D6779D}" srcOrd="1" destOrd="0" parTransId="{4CC0E613-6AB3-4BCD-BE8E-888098137C03}" sibTransId="{0467A164-4AA5-48C1-A23C-A4B39F44CF7D}"/>
    <dgm:cxn modelId="{BCAC139B-3BCD-429B-9C5C-817E266F58A6}" type="presOf" srcId="{C7F35FD8-CB0D-46EB-8D2A-E9A761E9971F}" destId="{C09D6071-3578-4D07-87D9-D8A9438DA82A}" srcOrd="0" destOrd="0" presId="urn:microsoft.com/office/officeart/2005/8/layout/vList2"/>
    <dgm:cxn modelId="{602666AF-DEC8-4655-BEAE-513C5584068E}" type="presOf" srcId="{E0A553A1-2A4E-40C8-B33D-B6AC188F5F29}" destId="{F4853D67-0675-4B1C-8852-996BC5516FC1}" srcOrd="0" destOrd="0" presId="urn:microsoft.com/office/officeart/2005/8/layout/vList2"/>
    <dgm:cxn modelId="{BA7FE982-B7F3-43D2-871B-3208F309442A}" srcId="{B26B7B03-87F1-41D5-89CF-F749FF73DB9E}" destId="{D3E726E3-05DC-41CB-9D49-9C397BD4BAA9}" srcOrd="0" destOrd="0" parTransId="{A5FC2B78-0C72-4D4C-B612-ECE26D1F2ADC}" sibTransId="{AEBA6A47-913F-45F0-AA4F-EB674E0E5062}"/>
    <dgm:cxn modelId="{9D24532B-9389-4D8C-9BFE-C0BF98D4D01A}" type="presOf" srcId="{B5B3766A-5769-4EB1-BF75-1BD85DCB0C50}" destId="{DBEADC75-11B5-423E-8ABA-CDF0BA994BCE}" srcOrd="0" destOrd="0" presId="urn:microsoft.com/office/officeart/2005/8/layout/vList2"/>
    <dgm:cxn modelId="{347C89B0-5458-40A0-BD23-3F7262295CCE}" srcId="{4AA6A462-BDE8-4C6E-969E-8ABE8B550B1D}" destId="{E0A553A1-2A4E-40C8-B33D-B6AC188F5F29}" srcOrd="3" destOrd="0" parTransId="{DE7C579A-FFC5-439F-91DB-EA6220B4C8F8}" sibTransId="{DFE0AD6F-F7B9-4F1F-AB38-2CED6585D3FE}"/>
    <dgm:cxn modelId="{E0501267-8A67-4644-8BA5-1932DD65FCD0}" srcId="{E0A553A1-2A4E-40C8-B33D-B6AC188F5F29}" destId="{C7F35FD8-CB0D-46EB-8D2A-E9A761E9971F}" srcOrd="0" destOrd="0" parTransId="{F83D1C33-1617-46C3-A6CE-D0139B2A8F1C}" sibTransId="{175438EC-BFC2-4E3C-B115-561E663E91F6}"/>
    <dgm:cxn modelId="{45BB5A8F-5D2B-42E3-8A2C-6C8E8078A010}" srcId="{F0C3771D-D285-4380-893A-9E7ED5D6779D}" destId="{5B68A1E3-83E5-4695-AC6A-932551B31274}" srcOrd="0" destOrd="0" parTransId="{59A97DC2-0EDA-4A47-9404-39F6AD18CDD7}" sibTransId="{C5A8288E-82A2-46BD-9B46-9B40BB18FBD7}"/>
    <dgm:cxn modelId="{5563CE94-1FF9-4AF2-A933-CDBDA88691D4}" type="presOf" srcId="{57AB0691-6B34-423E-B18F-CFE438C98893}" destId="{D7EBBDAE-6952-4ED6-868E-898406677E82}" srcOrd="0" destOrd="0" presId="urn:microsoft.com/office/officeart/2005/8/layout/vList2"/>
    <dgm:cxn modelId="{49D20611-8635-4EAA-94AF-657FFEB105BB}" srcId="{4AA6A462-BDE8-4C6E-969E-8ABE8B550B1D}" destId="{B5B3766A-5769-4EB1-BF75-1BD85DCB0C50}" srcOrd="5" destOrd="0" parTransId="{4AC5792C-EC9C-449D-A2C4-91650E7F4270}" sibTransId="{C63E097C-6F6D-4D09-92CE-D707A085F6B7}"/>
    <dgm:cxn modelId="{374C60B2-96C2-4FA1-BE78-CC163486859A}" srcId="{57AB0691-6B34-423E-B18F-CFE438C98893}" destId="{31D6C008-8B98-4E2A-B2E2-40FB746119F5}" srcOrd="0" destOrd="0" parTransId="{49C310A8-8C48-4FD5-9D46-FCCF488B80E2}" sibTransId="{B34C91B3-D4C6-4629-B9B4-4F7F26F2B515}"/>
    <dgm:cxn modelId="{F4A6CDE3-F435-4415-91AC-6478B7DEBA09}" srcId="{6B2AD239-B328-45FA-B235-B087D36ED489}" destId="{6A6FC257-5A50-44C3-B9B6-79AB246E6AF6}" srcOrd="0" destOrd="0" parTransId="{C480B0C4-4E68-476B-8746-3BDE0FB519C8}" sibTransId="{BA65B59F-898C-40A8-BB86-816BF36BCF92}"/>
    <dgm:cxn modelId="{3F8AB989-A37E-4AD9-9507-C6649F57D834}" type="presOf" srcId="{969EE69A-509D-4E36-A182-B628FCF492CD}" destId="{49BA2E58-0223-48F9-9DFD-93735610914A}" srcOrd="0" destOrd="0" presId="urn:microsoft.com/office/officeart/2005/8/layout/vList2"/>
    <dgm:cxn modelId="{92570019-401E-4173-B051-70A166B26FCC}" type="presOf" srcId="{B26B7B03-87F1-41D5-89CF-F749FF73DB9E}" destId="{78E37730-C84B-49ED-80B9-82BDE8636E43}" srcOrd="0" destOrd="0" presId="urn:microsoft.com/office/officeart/2005/8/layout/vList2"/>
    <dgm:cxn modelId="{F4ED776A-7D57-44FC-A0B3-264CBB5ECEF0}" type="presOf" srcId="{31D6C008-8B98-4E2A-B2E2-40FB746119F5}" destId="{A4729887-D5DE-4085-99EE-604841CADD20}" srcOrd="0" destOrd="0" presId="urn:microsoft.com/office/officeart/2005/8/layout/vList2"/>
    <dgm:cxn modelId="{D0828A53-255F-49DD-80D2-5E1658BC9B61}" type="presOf" srcId="{F0C3771D-D285-4380-893A-9E7ED5D6779D}" destId="{4FCE1112-351C-44EE-B678-6C2FD63C71D8}" srcOrd="0" destOrd="0" presId="urn:microsoft.com/office/officeart/2005/8/layout/vList2"/>
    <dgm:cxn modelId="{C3457790-97DF-4993-B1C9-E40287A1DD65}" type="presOf" srcId="{D3E726E3-05DC-41CB-9D49-9C397BD4BAA9}" destId="{CBF02C59-87B8-4D15-BBC4-7EE816B0585E}" srcOrd="0" destOrd="0" presId="urn:microsoft.com/office/officeart/2005/8/layout/vList2"/>
    <dgm:cxn modelId="{97496960-CC81-40C1-9B30-43D6F82A79C7}" srcId="{4AA6A462-BDE8-4C6E-969E-8ABE8B550B1D}" destId="{57AB0691-6B34-423E-B18F-CFE438C98893}" srcOrd="4" destOrd="0" parTransId="{8E50633A-5864-4178-842B-9A34AAA35B2C}" sibTransId="{9329B28A-B213-4387-8E72-7368589868D2}"/>
    <dgm:cxn modelId="{3A836746-39FA-475F-8410-F011DAC9A6D8}" type="presOf" srcId="{6B2AD239-B328-45FA-B235-B087D36ED489}" destId="{1705989A-A5D8-4D41-8861-03586B87EA37}" srcOrd="0" destOrd="0" presId="urn:microsoft.com/office/officeart/2005/8/layout/vList2"/>
    <dgm:cxn modelId="{27119D24-8751-4EE0-B840-74BEE4915995}" type="presParOf" srcId="{AE2747C8-DB86-4160-A0A8-E5C5AE929B82}" destId="{78E37730-C84B-49ED-80B9-82BDE8636E43}" srcOrd="0" destOrd="0" presId="urn:microsoft.com/office/officeart/2005/8/layout/vList2"/>
    <dgm:cxn modelId="{A08A5661-5F0F-4BEF-9D7B-B49EF93B43A8}" type="presParOf" srcId="{AE2747C8-DB86-4160-A0A8-E5C5AE929B82}" destId="{CBF02C59-87B8-4D15-BBC4-7EE816B0585E}" srcOrd="1" destOrd="0" presId="urn:microsoft.com/office/officeart/2005/8/layout/vList2"/>
    <dgm:cxn modelId="{47E0E86F-941B-4AE7-A140-0401141D8302}" type="presParOf" srcId="{AE2747C8-DB86-4160-A0A8-E5C5AE929B82}" destId="{4FCE1112-351C-44EE-B678-6C2FD63C71D8}" srcOrd="2" destOrd="0" presId="urn:microsoft.com/office/officeart/2005/8/layout/vList2"/>
    <dgm:cxn modelId="{908E97DB-B5AC-44E7-BFB6-729F1C108645}" type="presParOf" srcId="{AE2747C8-DB86-4160-A0A8-E5C5AE929B82}" destId="{4CD79569-7591-4915-84D1-91653CA7A0F3}" srcOrd="3" destOrd="0" presId="urn:microsoft.com/office/officeart/2005/8/layout/vList2"/>
    <dgm:cxn modelId="{5DE1E41C-771C-4C21-BFE4-3ADC4BA3FB7A}" type="presParOf" srcId="{AE2747C8-DB86-4160-A0A8-E5C5AE929B82}" destId="{1705989A-A5D8-4D41-8861-03586B87EA37}" srcOrd="4" destOrd="0" presId="urn:microsoft.com/office/officeart/2005/8/layout/vList2"/>
    <dgm:cxn modelId="{F0109CF0-5AAF-4841-8105-1F665A641C66}" type="presParOf" srcId="{AE2747C8-DB86-4160-A0A8-E5C5AE929B82}" destId="{58EFA1D9-C126-46A6-8B19-E07747F1EF2C}" srcOrd="5" destOrd="0" presId="urn:microsoft.com/office/officeart/2005/8/layout/vList2"/>
    <dgm:cxn modelId="{2AC8EA28-44AD-41B5-AEDF-89B9E9797322}" type="presParOf" srcId="{AE2747C8-DB86-4160-A0A8-E5C5AE929B82}" destId="{F4853D67-0675-4B1C-8852-996BC5516FC1}" srcOrd="6" destOrd="0" presId="urn:microsoft.com/office/officeart/2005/8/layout/vList2"/>
    <dgm:cxn modelId="{2223E7D8-9453-46B9-9871-0703F669B92F}" type="presParOf" srcId="{AE2747C8-DB86-4160-A0A8-E5C5AE929B82}" destId="{C09D6071-3578-4D07-87D9-D8A9438DA82A}" srcOrd="7" destOrd="0" presId="urn:microsoft.com/office/officeart/2005/8/layout/vList2"/>
    <dgm:cxn modelId="{BF8837F7-EB7D-427F-BCA9-C1818B41B7EC}" type="presParOf" srcId="{AE2747C8-DB86-4160-A0A8-E5C5AE929B82}" destId="{D7EBBDAE-6952-4ED6-868E-898406677E82}" srcOrd="8" destOrd="0" presId="urn:microsoft.com/office/officeart/2005/8/layout/vList2"/>
    <dgm:cxn modelId="{3C24AE88-2598-483F-8C5F-76BC037B3519}" type="presParOf" srcId="{AE2747C8-DB86-4160-A0A8-E5C5AE929B82}" destId="{A4729887-D5DE-4085-99EE-604841CADD20}" srcOrd="9" destOrd="0" presId="urn:microsoft.com/office/officeart/2005/8/layout/vList2"/>
    <dgm:cxn modelId="{8458DBFB-0291-487E-9849-620A7866EFB9}" type="presParOf" srcId="{AE2747C8-DB86-4160-A0A8-E5C5AE929B82}" destId="{DBEADC75-11B5-423E-8ABA-CDF0BA994BCE}" srcOrd="10" destOrd="0" presId="urn:microsoft.com/office/officeart/2005/8/layout/vList2"/>
    <dgm:cxn modelId="{C08C3F6A-A1C4-4392-98C8-3B1B6D04B7EA}" type="presParOf" srcId="{AE2747C8-DB86-4160-A0A8-E5C5AE929B82}" destId="{49BA2E58-0223-48F9-9DFD-93735610914A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66891F-DED3-4A8D-B8E5-D38C3767F72C}">
      <dsp:nvSpPr>
        <dsp:cNvPr id="0" name=""/>
        <dsp:cNvSpPr/>
      </dsp:nvSpPr>
      <dsp:spPr>
        <a:xfrm rot="16200000">
          <a:off x="264" y="145"/>
          <a:ext cx="839681" cy="839681"/>
        </a:xfrm>
        <a:prstGeom prst="upArrow">
          <a:avLst>
            <a:gd name="adj1" fmla="val 50000"/>
            <a:gd name="adj2" fmla="val 35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ст. 61.2 БК РФ  </a:t>
          </a:r>
          <a:endParaRPr lang="ru-RU" sz="900" kern="1200" dirty="0">
            <a:solidFill>
              <a:schemeClr val="bg1"/>
            </a:solidFill>
          </a:endParaRPr>
        </a:p>
      </dsp:txBody>
      <dsp:txXfrm rot="16200000">
        <a:off x="264" y="145"/>
        <a:ext cx="839681" cy="839681"/>
      </dsp:txXfrm>
    </dsp:sp>
    <dsp:sp modelId="{769C1F1C-8394-4E8B-9028-67D926D736C2}">
      <dsp:nvSpPr>
        <dsp:cNvPr id="0" name=""/>
        <dsp:cNvSpPr/>
      </dsp:nvSpPr>
      <dsp:spPr>
        <a:xfrm rot="5400000">
          <a:off x="1116444" y="145"/>
          <a:ext cx="839681" cy="839681"/>
        </a:xfrm>
        <a:prstGeom prst="upArrow">
          <a:avLst>
            <a:gd name="adj1" fmla="val 50000"/>
            <a:gd name="adj2" fmla="val 35000"/>
          </a:avLst>
        </a:prstGeom>
        <a:solidFill>
          <a:srgbClr val="8064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ст. 62  БК РФ  </a:t>
          </a:r>
        </a:p>
      </dsp:txBody>
      <dsp:txXfrm rot="5400000">
        <a:off x="1116444" y="145"/>
        <a:ext cx="839681" cy="8396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DC28E9-A35A-484E-B3F3-DF3AEFAF1776}">
      <dsp:nvSpPr>
        <dsp:cNvPr id="0" name=""/>
        <dsp:cNvSpPr/>
      </dsp:nvSpPr>
      <dsp:spPr>
        <a:xfrm>
          <a:off x="-4469309" y="-688243"/>
          <a:ext cx="5346506" cy="5346506"/>
        </a:xfrm>
        <a:prstGeom prst="blockArc">
          <a:avLst>
            <a:gd name="adj1" fmla="val 18900000"/>
            <a:gd name="adj2" fmla="val 2700000"/>
            <a:gd name="adj3" fmla="val 404"/>
          </a:avLst>
        </a:prstGeom>
        <a:noFill/>
        <a:ln w="76200" cap="flat" cmpd="sng" algn="ctr">
          <a:solidFill>
            <a:schemeClr val="tx2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19F7B-0E29-4837-A139-F73F32B02462}">
      <dsp:nvSpPr>
        <dsp:cNvPr id="0" name=""/>
        <dsp:cNvSpPr/>
      </dsp:nvSpPr>
      <dsp:spPr>
        <a:xfrm>
          <a:off x="346768" y="111667"/>
          <a:ext cx="3048132" cy="500494"/>
        </a:xfrm>
        <a:prstGeom prst="rect">
          <a:avLst/>
        </a:prstGeom>
        <a:gradFill flip="none" rotWithShape="1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marL="360000" lvl="0" indent="0" algn="r" defTabSz="488950">
            <a:lnSpc>
              <a:spcPts val="1500"/>
            </a:lnSpc>
            <a:spcBef>
              <a:spcPct val="0"/>
            </a:spcBef>
            <a:spcAft>
              <a:spcPts val="0"/>
            </a:spcAft>
          </a:pPr>
          <a:r>
            <a:rPr lang="ru-RU" sz="1100" b="1" kern="1200" dirty="0" smtClean="0">
              <a:solidFill>
                <a:schemeClr val="tx2"/>
              </a:solidFill>
              <a:latin typeface="+mn-lt"/>
            </a:rPr>
            <a:t>ОБЩЕГОСУДАРСТВЕННЫЕ ВОПРОСЫ</a:t>
          </a:r>
          <a:endParaRPr lang="ru-RU" sz="1100" b="1" kern="1200" dirty="0">
            <a:solidFill>
              <a:schemeClr val="tx2"/>
            </a:solidFill>
            <a:latin typeface="+mn-lt"/>
            <a:cs typeface="Arial" charset="0"/>
          </a:endParaRPr>
        </a:p>
      </dsp:txBody>
      <dsp:txXfrm>
        <a:off x="346768" y="111667"/>
        <a:ext cx="3048132" cy="500494"/>
      </dsp:txXfrm>
    </dsp:sp>
    <dsp:sp modelId="{4E53794A-6DAD-4E6F-AA51-FC167C715F2E}">
      <dsp:nvSpPr>
        <dsp:cNvPr id="0" name=""/>
        <dsp:cNvSpPr/>
      </dsp:nvSpPr>
      <dsp:spPr>
        <a:xfrm>
          <a:off x="0" y="49056"/>
          <a:ext cx="608732" cy="554737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127000" cap="flat" cmpd="sng" algn="ctr">
          <a:solidFill>
            <a:schemeClr val="tx2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BF85E-4DD4-47FE-B1A1-7209D7B800F8}">
      <dsp:nvSpPr>
        <dsp:cNvPr id="0" name=""/>
        <dsp:cNvSpPr/>
      </dsp:nvSpPr>
      <dsp:spPr>
        <a:xfrm>
          <a:off x="683173" y="835927"/>
          <a:ext cx="2726063" cy="417963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2"/>
              </a:solidFill>
              <a:latin typeface="+mn-lt"/>
            </a:rPr>
            <a:t>НАЦИОНАЛЬНАЯ</a:t>
          </a:r>
          <a:r>
            <a:rPr lang="ru-RU" sz="1100" b="1" i="0" u="none" kern="1200" dirty="0" smtClean="0">
              <a:solidFill>
                <a:schemeClr val="tx2"/>
              </a:solidFill>
              <a:latin typeface="+mn-lt"/>
            </a:rPr>
            <a:t> БЕЗОПАСНОСТЬ И ПРАВООХРАНИТЕЛЬНАЯ ДЕЯТЕЛЬНОСТЬ</a:t>
          </a:r>
          <a:endParaRPr lang="ru-RU" sz="1100" b="1" kern="1200" dirty="0">
            <a:solidFill>
              <a:schemeClr val="tx2"/>
            </a:solidFill>
            <a:latin typeface="+mn-lt"/>
          </a:endParaRPr>
        </a:p>
      </dsp:txBody>
      <dsp:txXfrm>
        <a:off x="683173" y="835927"/>
        <a:ext cx="2726063" cy="417963"/>
      </dsp:txXfrm>
    </dsp:sp>
    <dsp:sp modelId="{D2468366-5F57-4115-891B-44B7692985BC}">
      <dsp:nvSpPr>
        <dsp:cNvPr id="0" name=""/>
        <dsp:cNvSpPr/>
      </dsp:nvSpPr>
      <dsp:spPr>
        <a:xfrm>
          <a:off x="421946" y="783681"/>
          <a:ext cx="522454" cy="522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5BE84-C3A4-4D5F-88C9-CCE521EE2C4E}">
      <dsp:nvSpPr>
        <dsp:cNvPr id="0" name=""/>
        <dsp:cNvSpPr/>
      </dsp:nvSpPr>
      <dsp:spPr>
        <a:xfrm>
          <a:off x="840386" y="1462793"/>
          <a:ext cx="2568850" cy="417963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smtClean="0">
              <a:solidFill>
                <a:schemeClr val="tx2"/>
              </a:solidFill>
              <a:latin typeface="+mn-lt"/>
            </a:rPr>
            <a:t>НАЦИОНАЛЬНАЯ ЭКОНОМИКА</a:t>
          </a:r>
          <a:endParaRPr lang="ru-RU" sz="1100" b="1" kern="1200">
            <a:solidFill>
              <a:schemeClr val="tx2"/>
            </a:solidFill>
            <a:latin typeface="+mn-lt"/>
          </a:endParaRPr>
        </a:p>
      </dsp:txBody>
      <dsp:txXfrm>
        <a:off x="840386" y="1462793"/>
        <a:ext cx="2568850" cy="417963"/>
      </dsp:txXfrm>
    </dsp:sp>
    <dsp:sp modelId="{E7BB7C8E-0284-460A-BFE9-0A9C38F68512}">
      <dsp:nvSpPr>
        <dsp:cNvPr id="0" name=""/>
        <dsp:cNvSpPr/>
      </dsp:nvSpPr>
      <dsp:spPr>
        <a:xfrm>
          <a:off x="579158" y="1410548"/>
          <a:ext cx="522454" cy="522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A037F0-2A80-4615-846D-DD5F659C07B4}">
      <dsp:nvSpPr>
        <dsp:cNvPr id="0" name=""/>
        <dsp:cNvSpPr/>
      </dsp:nvSpPr>
      <dsp:spPr>
        <a:xfrm>
          <a:off x="840386" y="2089262"/>
          <a:ext cx="2568850" cy="417963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  <a:latin typeface="+mn-lt"/>
            </a:rPr>
            <a:t>ЖИЛИЩНО-КОММУНАЛЬНОЕ ХОЗЯЙСТВО</a:t>
          </a:r>
          <a:endParaRPr lang="ru-RU" sz="1100" b="1" kern="1200" dirty="0">
            <a:solidFill>
              <a:schemeClr val="tx2"/>
            </a:solidFill>
            <a:latin typeface="+mn-lt"/>
          </a:endParaRPr>
        </a:p>
      </dsp:txBody>
      <dsp:txXfrm>
        <a:off x="840386" y="2089262"/>
        <a:ext cx="2568850" cy="417963"/>
      </dsp:txXfrm>
    </dsp:sp>
    <dsp:sp modelId="{4749AD37-C0F4-4883-AEFA-840367B54C55}">
      <dsp:nvSpPr>
        <dsp:cNvPr id="0" name=""/>
        <dsp:cNvSpPr/>
      </dsp:nvSpPr>
      <dsp:spPr>
        <a:xfrm>
          <a:off x="579158" y="2037017"/>
          <a:ext cx="522454" cy="522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950CC-9088-4B25-82FA-519002C778A8}">
      <dsp:nvSpPr>
        <dsp:cNvPr id="0" name=""/>
        <dsp:cNvSpPr/>
      </dsp:nvSpPr>
      <dsp:spPr>
        <a:xfrm>
          <a:off x="683173" y="2716128"/>
          <a:ext cx="2726063" cy="417963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smtClean="0">
              <a:solidFill>
                <a:schemeClr val="tx2"/>
              </a:solidFill>
              <a:latin typeface="+mn-lt"/>
            </a:rPr>
            <a:t>ОХРАНА ОКРУЖАЮЩЕЙ СРЕДЫ</a:t>
          </a:r>
          <a:endParaRPr lang="ru-RU" sz="1100" b="1" kern="1200">
            <a:solidFill>
              <a:schemeClr val="tx2"/>
            </a:solidFill>
            <a:latin typeface="+mn-lt"/>
          </a:endParaRPr>
        </a:p>
      </dsp:txBody>
      <dsp:txXfrm>
        <a:off x="683173" y="2716128"/>
        <a:ext cx="2726063" cy="417963"/>
      </dsp:txXfrm>
    </dsp:sp>
    <dsp:sp modelId="{7E60BE64-C351-41C9-898D-0242A701CAD6}">
      <dsp:nvSpPr>
        <dsp:cNvPr id="0" name=""/>
        <dsp:cNvSpPr/>
      </dsp:nvSpPr>
      <dsp:spPr>
        <a:xfrm>
          <a:off x="421946" y="2663883"/>
          <a:ext cx="522454" cy="522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61A17-7623-4049-B794-CB8EB08118D5}">
      <dsp:nvSpPr>
        <dsp:cNvPr id="0" name=""/>
        <dsp:cNvSpPr/>
      </dsp:nvSpPr>
      <dsp:spPr>
        <a:xfrm>
          <a:off x="339369" y="3342995"/>
          <a:ext cx="3069867" cy="417963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759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  <a:latin typeface="+mn-lt"/>
            </a:rPr>
            <a:t>ОБРАЗОВАНИЕ</a:t>
          </a:r>
          <a:endParaRPr lang="ru-RU" sz="1100" b="1" kern="1200" dirty="0">
            <a:solidFill>
              <a:schemeClr val="tx2"/>
            </a:solidFill>
            <a:latin typeface="+mn-lt"/>
          </a:endParaRPr>
        </a:p>
      </dsp:txBody>
      <dsp:txXfrm>
        <a:off x="339369" y="3342995"/>
        <a:ext cx="3069867" cy="417963"/>
      </dsp:txXfrm>
    </dsp:sp>
    <dsp:sp modelId="{35A38906-C0E3-4EC5-B82D-B216E11C028A}">
      <dsp:nvSpPr>
        <dsp:cNvPr id="0" name=""/>
        <dsp:cNvSpPr/>
      </dsp:nvSpPr>
      <dsp:spPr>
        <a:xfrm>
          <a:off x="78142" y="3290749"/>
          <a:ext cx="522454" cy="522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DC28E9-A35A-484E-B3F3-DF3AEFAF1776}">
      <dsp:nvSpPr>
        <dsp:cNvPr id="0" name=""/>
        <dsp:cNvSpPr/>
      </dsp:nvSpPr>
      <dsp:spPr>
        <a:xfrm>
          <a:off x="-4488008" y="-688243"/>
          <a:ext cx="5346506" cy="5346506"/>
        </a:xfrm>
        <a:prstGeom prst="blockArc">
          <a:avLst>
            <a:gd name="adj1" fmla="val 18900000"/>
            <a:gd name="adj2" fmla="val 2700000"/>
            <a:gd name="adj3" fmla="val 404"/>
          </a:avLst>
        </a:prstGeom>
        <a:noFill/>
        <a:ln w="76200" cap="flat" cmpd="sng" algn="ctr">
          <a:solidFill>
            <a:schemeClr val="tx2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71A13-02D5-4C2A-BDC7-9561A4EFF5B4}">
      <dsp:nvSpPr>
        <dsp:cNvPr id="0" name=""/>
        <dsp:cNvSpPr/>
      </dsp:nvSpPr>
      <dsp:spPr>
        <a:xfrm>
          <a:off x="375853" y="248046"/>
          <a:ext cx="3014683" cy="496411"/>
        </a:xfrm>
        <a:prstGeom prst="rect">
          <a:avLst/>
        </a:prstGeom>
        <a:gradFill flip="none" rotWithShape="1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 l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026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</a:rPr>
            <a:t>КУЛЬТУРА, КИНЕМАТОГРАФИЯ</a:t>
          </a:r>
          <a:endParaRPr lang="ru-RU" sz="1100" b="1" kern="1200" dirty="0">
            <a:solidFill>
              <a:schemeClr val="tx2"/>
            </a:solidFill>
          </a:endParaRPr>
        </a:p>
      </dsp:txBody>
      <dsp:txXfrm>
        <a:off x="375853" y="248046"/>
        <a:ext cx="3014683" cy="496411"/>
      </dsp:txXfrm>
    </dsp:sp>
    <dsp:sp modelId="{1CB8FF60-6ACD-4AC9-8066-692B2D4379CC}">
      <dsp:nvSpPr>
        <dsp:cNvPr id="0" name=""/>
        <dsp:cNvSpPr/>
      </dsp:nvSpPr>
      <dsp:spPr>
        <a:xfrm>
          <a:off x="65596" y="185995"/>
          <a:ext cx="620514" cy="6205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E40578-FA07-476C-B5AF-4ABEEA2F16F9}">
      <dsp:nvSpPr>
        <dsp:cNvPr id="0" name=""/>
        <dsp:cNvSpPr/>
      </dsp:nvSpPr>
      <dsp:spPr>
        <a:xfrm>
          <a:off x="731567" y="992425"/>
          <a:ext cx="2658970" cy="496411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026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</a:rPr>
            <a:t>СОЦИАЛЬНАЯ ПОЛИТИКА</a:t>
          </a:r>
          <a:endParaRPr lang="ru-RU" sz="1100" b="1" kern="1200" dirty="0">
            <a:solidFill>
              <a:schemeClr val="tx2"/>
            </a:solidFill>
          </a:endParaRPr>
        </a:p>
      </dsp:txBody>
      <dsp:txXfrm>
        <a:off x="731567" y="992425"/>
        <a:ext cx="2658970" cy="496411"/>
      </dsp:txXfrm>
    </dsp:sp>
    <dsp:sp modelId="{9D68485B-43E3-4DB4-91D5-5944625A35BB}">
      <dsp:nvSpPr>
        <dsp:cNvPr id="0" name=""/>
        <dsp:cNvSpPr/>
      </dsp:nvSpPr>
      <dsp:spPr>
        <a:xfrm>
          <a:off x="421310" y="930374"/>
          <a:ext cx="620514" cy="6205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8E418-53AB-44BB-848D-A8F613ED892A}">
      <dsp:nvSpPr>
        <dsp:cNvPr id="0" name=""/>
        <dsp:cNvSpPr/>
      </dsp:nvSpPr>
      <dsp:spPr>
        <a:xfrm>
          <a:off x="840743" y="1736804"/>
          <a:ext cx="2549794" cy="496411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026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</a:rPr>
            <a:t>ФИЗИЧЕСКАЯ КУЛЬТУРА И СПОРТ</a:t>
          </a:r>
          <a:endParaRPr lang="ru-RU" sz="1100" b="1" kern="1200" dirty="0">
            <a:solidFill>
              <a:schemeClr val="tx2"/>
            </a:solidFill>
          </a:endParaRPr>
        </a:p>
      </dsp:txBody>
      <dsp:txXfrm>
        <a:off x="840743" y="1736804"/>
        <a:ext cx="2549794" cy="496411"/>
      </dsp:txXfrm>
    </dsp:sp>
    <dsp:sp modelId="{CA1962C0-2DD3-4339-A08F-1CEB9CDEAA6E}">
      <dsp:nvSpPr>
        <dsp:cNvPr id="0" name=""/>
        <dsp:cNvSpPr/>
      </dsp:nvSpPr>
      <dsp:spPr>
        <a:xfrm>
          <a:off x="530486" y="1674752"/>
          <a:ext cx="620514" cy="6205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EC7500-1D68-43C7-B7C2-4C8AE6E5D5DA}">
      <dsp:nvSpPr>
        <dsp:cNvPr id="0" name=""/>
        <dsp:cNvSpPr/>
      </dsp:nvSpPr>
      <dsp:spPr>
        <a:xfrm>
          <a:off x="731567" y="2481183"/>
          <a:ext cx="2658970" cy="496411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026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</a:rPr>
            <a:t>СРЕДСТВА МАССОВОЙ ИНФОРМАЦИИ</a:t>
          </a:r>
          <a:endParaRPr lang="ru-RU" sz="1100" b="1" kern="1200" dirty="0">
            <a:solidFill>
              <a:schemeClr val="tx2"/>
            </a:solidFill>
          </a:endParaRPr>
        </a:p>
      </dsp:txBody>
      <dsp:txXfrm>
        <a:off x="731567" y="2481183"/>
        <a:ext cx="2658970" cy="496411"/>
      </dsp:txXfrm>
    </dsp:sp>
    <dsp:sp modelId="{3E9B87D4-A2CF-4FE4-B1C7-B7846E9F6603}">
      <dsp:nvSpPr>
        <dsp:cNvPr id="0" name=""/>
        <dsp:cNvSpPr/>
      </dsp:nvSpPr>
      <dsp:spPr>
        <a:xfrm>
          <a:off x="421310" y="2419131"/>
          <a:ext cx="620514" cy="6205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A7603-626B-42C7-896C-62AE5952E0B2}">
      <dsp:nvSpPr>
        <dsp:cNvPr id="0" name=""/>
        <dsp:cNvSpPr/>
      </dsp:nvSpPr>
      <dsp:spPr>
        <a:xfrm>
          <a:off x="375853" y="3225561"/>
          <a:ext cx="3014683" cy="496411"/>
        </a:xfrm>
        <a:prstGeom prst="rect">
          <a:avLst/>
        </a:prstGeom>
        <a:gradFill rotWithShape="0">
          <a:gsLst>
            <a:gs pos="0">
              <a:schemeClr val="bg2">
                <a:lumMod val="50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4026" tIns="27940" rIns="27940" bIns="2794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tx2"/>
              </a:solidFill>
            </a:rPr>
            <a:t>ОБСЛУЖИВАНИЕ ГОСУДАРСТВЕННОГО И МУНИЦИПАЛЬНОГО ДОЛГА</a:t>
          </a:r>
          <a:endParaRPr lang="ru-RU" sz="1100" b="1" kern="1200" dirty="0">
            <a:solidFill>
              <a:schemeClr val="tx2"/>
            </a:solidFill>
          </a:endParaRPr>
        </a:p>
      </dsp:txBody>
      <dsp:txXfrm>
        <a:off x="375853" y="3225561"/>
        <a:ext cx="3014683" cy="496411"/>
      </dsp:txXfrm>
    </dsp:sp>
    <dsp:sp modelId="{29C30CC2-0ADA-426A-8CB4-15263FDE6830}">
      <dsp:nvSpPr>
        <dsp:cNvPr id="0" name=""/>
        <dsp:cNvSpPr/>
      </dsp:nvSpPr>
      <dsp:spPr>
        <a:xfrm>
          <a:off x="65596" y="3163510"/>
          <a:ext cx="620514" cy="6205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98B4A9-900D-4D3A-917D-1B448D3EABEF}">
      <dsp:nvSpPr>
        <dsp:cNvPr id="0" name=""/>
        <dsp:cNvSpPr/>
      </dsp:nvSpPr>
      <dsp:spPr>
        <a:xfrm rot="5400000">
          <a:off x="603597" y="-321223"/>
          <a:ext cx="375090" cy="152612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CE4A3-BB67-4B35-8CCE-1A31A01EBFCA}">
      <dsp:nvSpPr>
        <dsp:cNvPr id="0" name=""/>
        <dsp:cNvSpPr/>
      </dsp:nvSpPr>
      <dsp:spPr>
        <a:xfrm>
          <a:off x="73066" y="297249"/>
          <a:ext cx="1119323" cy="191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534F4F"/>
              </a:solidFill>
            </a:rPr>
            <a:t>12</a:t>
          </a:r>
          <a:r>
            <a:rPr lang="ru-RU" sz="900" b="1" kern="1200" dirty="0" smtClean="0">
              <a:solidFill>
                <a:srgbClr val="534F4F"/>
              </a:solidFill>
            </a:rPr>
            <a:t> </a:t>
          </a:r>
          <a:r>
            <a:rPr lang="ru-RU" sz="900" b="1" kern="1200" dirty="0" smtClean="0">
              <a:solidFill>
                <a:schemeClr val="tx2"/>
              </a:solidFill>
            </a:rPr>
            <a:t>муниципальных программ</a:t>
          </a:r>
          <a:endParaRPr lang="ru-RU" sz="900" b="1" kern="1200" dirty="0">
            <a:solidFill>
              <a:srgbClr val="534F4F"/>
            </a:solidFill>
          </a:endParaRPr>
        </a:p>
      </dsp:txBody>
      <dsp:txXfrm>
        <a:off x="73066" y="297249"/>
        <a:ext cx="1119323" cy="191247"/>
      </dsp:txXfrm>
    </dsp:sp>
    <dsp:sp modelId="{EFED36D8-9297-439E-8833-47CB3FCF921F}">
      <dsp:nvSpPr>
        <dsp:cNvPr id="0" name=""/>
        <dsp:cNvSpPr/>
      </dsp:nvSpPr>
      <dsp:spPr>
        <a:xfrm>
          <a:off x="1314431" y="51652"/>
          <a:ext cx="202989" cy="138897"/>
        </a:xfrm>
        <a:prstGeom prst="triangle">
          <a:avLst>
            <a:gd name="adj" fmla="val 100000"/>
          </a:avLst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B82EE-FE53-4555-9BD1-160163DEE653}">
      <dsp:nvSpPr>
        <dsp:cNvPr id="0" name=""/>
        <dsp:cNvSpPr/>
      </dsp:nvSpPr>
      <dsp:spPr>
        <a:xfrm rot="5400000">
          <a:off x="2137890" y="-550763"/>
          <a:ext cx="375090" cy="152612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64C49-9E45-4F3C-9BA6-D0A64ABAC6D7}">
      <dsp:nvSpPr>
        <dsp:cNvPr id="0" name=""/>
        <dsp:cNvSpPr/>
      </dsp:nvSpPr>
      <dsp:spPr>
        <a:xfrm>
          <a:off x="1647251" y="122071"/>
          <a:ext cx="1362650" cy="191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534F4F"/>
              </a:solidFill>
            </a:rPr>
            <a:t>8 </a:t>
          </a:r>
          <a:r>
            <a:rPr lang="ru-RU" sz="900" b="1" kern="1200" dirty="0" smtClean="0">
              <a:solidFill>
                <a:schemeClr val="tx2"/>
              </a:solidFill>
            </a:rPr>
            <a:t>муниципальных программ</a:t>
          </a:r>
          <a:endParaRPr lang="ru-RU" sz="900" b="1" kern="1200" dirty="0">
            <a:solidFill>
              <a:schemeClr val="tx2"/>
            </a:solidFill>
          </a:endParaRPr>
        </a:p>
      </dsp:txBody>
      <dsp:txXfrm>
        <a:off x="1647251" y="122071"/>
        <a:ext cx="1362650" cy="191247"/>
      </dsp:txXfrm>
    </dsp:sp>
    <dsp:sp modelId="{D6F982FC-BFFB-4FFA-A5A7-71B55F7524E3}">
      <dsp:nvSpPr>
        <dsp:cNvPr id="0" name=""/>
        <dsp:cNvSpPr/>
      </dsp:nvSpPr>
      <dsp:spPr>
        <a:xfrm flipH="1" flipV="1">
          <a:off x="1137173" y="373840"/>
          <a:ext cx="256905" cy="77199"/>
        </a:xfrm>
        <a:prstGeom prst="triangle">
          <a:avLst>
            <a:gd name="adj" fmla="val 100000"/>
          </a:avLst>
        </a:prstGeom>
        <a:solidFill>
          <a:schemeClr val="bg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9E60A-9EFB-4AA7-80BE-2DF119BA5895}">
      <dsp:nvSpPr>
        <dsp:cNvPr id="0" name=""/>
        <dsp:cNvSpPr/>
      </dsp:nvSpPr>
      <dsp:spPr>
        <a:xfrm rot="5400000">
          <a:off x="3389396" y="-346551"/>
          <a:ext cx="237218" cy="901162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614B5-4C3E-4E2D-BE52-E128EFEF8995}">
      <dsp:nvSpPr>
        <dsp:cNvPr id="0" name=""/>
        <dsp:cNvSpPr/>
      </dsp:nvSpPr>
      <dsp:spPr>
        <a:xfrm>
          <a:off x="3109507" y="81192"/>
          <a:ext cx="1211032" cy="254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534F4F"/>
              </a:solidFill>
            </a:rPr>
            <a:t>2 </a:t>
          </a:r>
          <a:r>
            <a:rPr lang="ru-RU" sz="900" b="1" kern="1200" dirty="0" smtClean="0">
              <a:solidFill>
                <a:schemeClr val="tx2"/>
              </a:solidFill>
            </a:rPr>
            <a:t>муниципальных программы</a:t>
          </a:r>
          <a:endParaRPr lang="ru-RU" sz="900" b="1" kern="1200" dirty="0">
            <a:solidFill>
              <a:schemeClr val="tx2"/>
            </a:solidFill>
          </a:endParaRPr>
        </a:p>
      </dsp:txBody>
      <dsp:txXfrm>
        <a:off x="3109507" y="81192"/>
        <a:ext cx="1211032" cy="25470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E37730-C84B-49ED-80B9-82BDE8636E43}">
      <dsp:nvSpPr>
        <dsp:cNvPr id="0" name=""/>
        <dsp:cNvSpPr/>
      </dsp:nvSpPr>
      <dsp:spPr>
        <a:xfrm>
          <a:off x="0" y="34417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Заместитель Главы города - начальник финансового управления г. Новокузнецка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344177"/>
        <a:ext cx="8447513" cy="287819"/>
      </dsp:txXfrm>
    </dsp:sp>
    <dsp:sp modelId="{CBF02C59-87B8-4D15-BBC4-7EE816B0585E}">
      <dsp:nvSpPr>
        <dsp:cNvPr id="0" name=""/>
        <dsp:cNvSpPr/>
      </dsp:nvSpPr>
      <dsp:spPr>
        <a:xfrm>
          <a:off x="0" y="63199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900" kern="1200" dirty="0" smtClean="0"/>
            <a:t>Алешкова Олеся Александровна</a:t>
          </a:r>
          <a:endParaRPr lang="ru-RU" sz="900" kern="1200" dirty="0"/>
        </a:p>
      </dsp:txBody>
      <dsp:txXfrm>
        <a:off x="0" y="631997"/>
        <a:ext cx="8447513" cy="198720"/>
      </dsp:txXfrm>
    </dsp:sp>
    <dsp:sp modelId="{4FCE1112-351C-44EE-B678-6C2FD63C71D8}">
      <dsp:nvSpPr>
        <dsp:cNvPr id="0" name=""/>
        <dsp:cNvSpPr/>
      </dsp:nvSpPr>
      <dsp:spPr>
        <a:xfrm>
          <a:off x="0" y="83071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Почтовый адрес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830717"/>
        <a:ext cx="8447513" cy="287819"/>
      </dsp:txXfrm>
    </dsp:sp>
    <dsp:sp modelId="{4CD79569-7591-4915-84D1-91653CA7A0F3}">
      <dsp:nvSpPr>
        <dsp:cNvPr id="0" name=""/>
        <dsp:cNvSpPr/>
      </dsp:nvSpPr>
      <dsp:spPr>
        <a:xfrm>
          <a:off x="0" y="111853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654080 </a:t>
          </a:r>
          <a:r>
            <a:rPr lang="ru-RU" sz="900" kern="1200" dirty="0" smtClean="0"/>
            <a:t>Кемеровская область, г. Новокузнецк, ул. Кирова, 71</a:t>
          </a:r>
          <a:endParaRPr lang="ru-RU" sz="900" kern="1200" dirty="0"/>
        </a:p>
      </dsp:txBody>
      <dsp:txXfrm>
        <a:off x="0" y="1118537"/>
        <a:ext cx="8447513" cy="198720"/>
      </dsp:txXfrm>
    </dsp:sp>
    <dsp:sp modelId="{1705989A-A5D8-4D41-8861-03586B87EA37}">
      <dsp:nvSpPr>
        <dsp:cNvPr id="0" name=""/>
        <dsp:cNvSpPr/>
      </dsp:nvSpPr>
      <dsp:spPr>
        <a:xfrm>
          <a:off x="0" y="131725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Телефон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1317257"/>
        <a:ext cx="8447513" cy="287819"/>
      </dsp:txXfrm>
    </dsp:sp>
    <dsp:sp modelId="{58EFA1D9-C126-46A6-8B19-E07747F1EF2C}">
      <dsp:nvSpPr>
        <dsp:cNvPr id="0" name=""/>
        <dsp:cNvSpPr/>
      </dsp:nvSpPr>
      <dsp:spPr>
        <a:xfrm>
          <a:off x="0" y="160507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900" kern="1200" dirty="0" smtClean="0"/>
            <a:t>(3843) 321-624</a:t>
          </a:r>
          <a:endParaRPr lang="ru-RU" sz="900" kern="1200" dirty="0"/>
        </a:p>
      </dsp:txBody>
      <dsp:txXfrm>
        <a:off x="0" y="1605077"/>
        <a:ext cx="8447513" cy="198720"/>
      </dsp:txXfrm>
    </dsp:sp>
    <dsp:sp modelId="{F4853D67-0675-4B1C-8852-996BC5516FC1}">
      <dsp:nvSpPr>
        <dsp:cNvPr id="0" name=""/>
        <dsp:cNvSpPr/>
      </dsp:nvSpPr>
      <dsp:spPr>
        <a:xfrm>
          <a:off x="0" y="180379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Электронная почта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1803797"/>
        <a:ext cx="8447513" cy="287819"/>
      </dsp:txXfrm>
    </dsp:sp>
    <dsp:sp modelId="{C09D6071-3578-4D07-87D9-D8A9438DA82A}">
      <dsp:nvSpPr>
        <dsp:cNvPr id="0" name=""/>
        <dsp:cNvSpPr/>
      </dsp:nvSpPr>
      <dsp:spPr>
        <a:xfrm>
          <a:off x="0" y="209161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main@finnkz.ru</a:t>
          </a:r>
          <a:endParaRPr lang="ru-RU" sz="900" kern="1200" dirty="0"/>
        </a:p>
      </dsp:txBody>
      <dsp:txXfrm>
        <a:off x="0" y="2091617"/>
        <a:ext cx="8447513" cy="198720"/>
      </dsp:txXfrm>
    </dsp:sp>
    <dsp:sp modelId="{D7EBBDAE-6952-4ED6-868E-898406677E82}">
      <dsp:nvSpPr>
        <dsp:cNvPr id="0" name=""/>
        <dsp:cNvSpPr/>
      </dsp:nvSpPr>
      <dsp:spPr>
        <a:xfrm>
          <a:off x="0" y="229033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График работы финансового органа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2290337"/>
        <a:ext cx="8447513" cy="287819"/>
      </dsp:txXfrm>
    </dsp:sp>
    <dsp:sp modelId="{A4729887-D5DE-4085-99EE-604841CADD20}">
      <dsp:nvSpPr>
        <dsp:cNvPr id="0" name=""/>
        <dsp:cNvSpPr/>
      </dsp:nvSpPr>
      <dsp:spPr>
        <a:xfrm>
          <a:off x="0" y="257815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900" kern="1200" dirty="0" smtClean="0"/>
            <a:t>Понедельник – пятница с 8:30 до 17:30; обед 12:00 – 13:00</a:t>
          </a:r>
          <a:endParaRPr lang="ru-RU" sz="900" kern="1200" dirty="0"/>
        </a:p>
      </dsp:txBody>
      <dsp:txXfrm>
        <a:off x="0" y="2578157"/>
        <a:ext cx="8447513" cy="198720"/>
      </dsp:txXfrm>
    </dsp:sp>
    <dsp:sp modelId="{DBEADC75-11B5-423E-8ABA-CDF0BA994BCE}">
      <dsp:nvSpPr>
        <dsp:cNvPr id="0" name=""/>
        <dsp:cNvSpPr/>
      </dsp:nvSpPr>
      <dsp:spPr>
        <a:xfrm>
          <a:off x="0" y="2776877"/>
          <a:ext cx="8447513" cy="28781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График личного приёма граждан заместителем Главы города - начальником финансового управления г. Новокузнецка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2776877"/>
        <a:ext cx="8447513" cy="287819"/>
      </dsp:txXfrm>
    </dsp:sp>
    <dsp:sp modelId="{49BA2E58-0223-48F9-9DFD-93735610914A}">
      <dsp:nvSpPr>
        <dsp:cNvPr id="0" name=""/>
        <dsp:cNvSpPr/>
      </dsp:nvSpPr>
      <dsp:spPr>
        <a:xfrm>
          <a:off x="0" y="3064697"/>
          <a:ext cx="8447513" cy="19872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extrusionClr>
            <a:srgbClr val="C9A6E4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09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900" kern="1200" dirty="0" smtClean="0"/>
            <a:t>Ежедневно в рабочее время</a:t>
          </a:r>
          <a:endParaRPr lang="ru-RU" sz="900" kern="1200" dirty="0"/>
        </a:p>
      </dsp:txBody>
      <dsp:txXfrm>
        <a:off x="0" y="3064697"/>
        <a:ext cx="8447513" cy="198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0.39287</cdr:x>
      <cdr:y>0.84198</cdr:y>
    </cdr:from>
    <cdr:to>
      <cdr:x>0.49987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57586" y="5643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0.39287</cdr:x>
      <cdr:y>0.93827</cdr:y>
    </cdr:from>
    <cdr:to>
      <cdr:x>0.61857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57586" y="5429288"/>
          <a:ext cx="192882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Calibri" pitchFamily="34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0.3791</cdr:x>
      <cdr:y>0.31921</cdr:y>
    </cdr:to>
    <cdr:sp macro="" textlink="">
      <cdr:nvSpPr>
        <cdr:cNvPr id="2" name="TextBox 28"/>
        <cdr:cNvSpPr txBox="1"/>
      </cdr:nvSpPr>
      <cdr:spPr>
        <a:xfrm xmlns:a="http://schemas.openxmlformats.org/drawingml/2006/main">
          <a:off x="0" y="0"/>
          <a:ext cx="928018" cy="33855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ysClr val="window" lastClr="FFFF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335</a:t>
          </a:r>
          <a:endParaRPr lang="ru-RU" sz="1600" b="1" i="0" u="none" strike="noStrike" kern="1200" baseline="0" dirty="0" smtClean="0">
            <a:solidFill>
              <a:sysClr val="window" lastClr="FFFFFF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0.3791</cdr:x>
      <cdr:y>0.31921</cdr:y>
    </cdr:to>
    <cdr:sp macro="" textlink="">
      <cdr:nvSpPr>
        <cdr:cNvPr id="2" name="TextBox 28"/>
        <cdr:cNvSpPr txBox="1"/>
      </cdr:nvSpPr>
      <cdr:spPr>
        <a:xfrm xmlns:a="http://schemas.openxmlformats.org/drawingml/2006/main">
          <a:off x="0" y="0"/>
          <a:ext cx="928018" cy="33855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ysClr val="window" lastClr="FFFF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335</a:t>
          </a:r>
          <a:endParaRPr lang="ru-RU" sz="1600" b="1" i="0" u="none" strike="noStrike" kern="1200" baseline="0" dirty="0" smtClean="0">
            <a:solidFill>
              <a:sysClr val="window" lastClr="FFFFFF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0.39287</cdr:x>
      <cdr:y>0.84198</cdr:y>
    </cdr:from>
    <cdr:to>
      <cdr:x>0.49987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57586" y="5643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0.39287</cdr:x>
      <cdr:y>0.93827</cdr:y>
    </cdr:from>
    <cdr:to>
      <cdr:x>0.61857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57586" y="5429288"/>
          <a:ext cx="192882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Calibri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0.39287</cdr:x>
      <cdr:y>0.84198</cdr:y>
    </cdr:from>
    <cdr:to>
      <cdr:x>0.49987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57586" y="5643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0.39287</cdr:x>
      <cdr:y>0.93827</cdr:y>
    </cdr:from>
    <cdr:to>
      <cdr:x>0.61857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57586" y="5429288"/>
          <a:ext cx="192882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Calibri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0.39287</cdr:x>
      <cdr:y>0.84198</cdr:y>
    </cdr:from>
    <cdr:to>
      <cdr:x>0.49987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57586" y="5643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0.39287</cdr:x>
      <cdr:y>0.93827</cdr:y>
    </cdr:from>
    <cdr:to>
      <cdr:x>0.61857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57586" y="5429288"/>
          <a:ext cx="192882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Calibri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0.39287</cdr:x>
      <cdr:y>0.84198</cdr:y>
    </cdr:from>
    <cdr:to>
      <cdr:x>0.49987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57586" y="5643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0.39287</cdr:x>
      <cdr:y>0.93827</cdr:y>
    </cdr:from>
    <cdr:to>
      <cdr:x>0.61857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57586" y="5429288"/>
          <a:ext cx="192882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Calibri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0.12136</cdr:x>
      <cdr:y>0.03417</cdr:y>
    </cdr:from>
    <cdr:to>
      <cdr:x>0.16217</cdr:x>
      <cdr:y>0.11408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9420" y="144780"/>
          <a:ext cx="184731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1600" b="1" i="0" u="none" strike="noStrike" kern="1200" baseline="0" dirty="0" smtClean="0">
            <a:solidFill>
              <a:srgbClr val="002060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</cdr:x>
      <cdr:y>0.86691</cdr:y>
    </cdr:from>
    <cdr:to>
      <cdr:x>0.55954</cdr:x>
      <cdr:y>0.92865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-1347170" y="3672840"/>
          <a:ext cx="2533066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lvl="0" algn="r"/>
          <a:r>
            <a:rPr lang="ru-RU" b="1" dirty="0">
              <a:solidFill>
                <a:schemeClr val="tx2"/>
              </a:solidFill>
            </a:rPr>
            <a:t>СРЕДСТВА МАССОВОЙ ИНФОРМАЦИИ</a:t>
          </a:r>
          <a:endParaRPr lang="ru-RU" sz="1100" b="1" dirty="0">
            <a:solidFill>
              <a:schemeClr val="tx2"/>
            </a:solidFill>
            <a:latin typeface="+mn-lt"/>
          </a:endParaRPr>
        </a:p>
      </cdr:txBody>
    </cdr:sp>
  </cdr:relSizeAnchor>
  <cdr:relSizeAnchor xmlns:cdr="http://schemas.openxmlformats.org/drawingml/2006/chartDrawing">
    <cdr:from>
      <cdr:x>0</cdr:x>
      <cdr:y>0.1205</cdr:y>
    </cdr:from>
    <cdr:to>
      <cdr:x>0.61761</cdr:x>
      <cdr:y>0.18225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-1584884" y="510540"/>
          <a:ext cx="279595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ЖИЛИЩНО-КОММУНАЛЬНОЕ ХОЗЯЙСТВО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0.20504</cdr:y>
    </cdr:from>
    <cdr:to>
      <cdr:x>0.4611</cdr:x>
      <cdr:y>0.26678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-899217" y="868680"/>
          <a:ext cx="2087431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НАЦИОНАЛЬНАЯ ЭКОНОМИКА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0.28957</cdr:y>
    </cdr:from>
    <cdr:to>
      <cdr:x>0.39134</cdr:x>
      <cdr:y>0.35132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-575805" y="1226820"/>
          <a:ext cx="1771639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СОЦИАЛЬНАЯ ПОЛИТИКА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0.3777</cdr:y>
    </cdr:from>
    <cdr:to>
      <cdr:x>0.53723</cdr:x>
      <cdr:y>0.43945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-1243862" y="1600200"/>
          <a:ext cx="2432076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ОБЩЕГОСУДАРСТВЕННЫЕ ВОПРОСЫ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0.46223</cdr:y>
    </cdr:from>
    <cdr:to>
      <cdr:x>0.49332</cdr:x>
      <cdr:y>0.52398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-1052710" y="1958340"/>
          <a:ext cx="223330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ФИЗИЧЕСКАЯ КУЛЬТУРА И СПОРТ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0.53777</cdr:y>
    </cdr:from>
    <cdr:to>
      <cdr:x>0.4611</cdr:x>
      <cdr:y>0.59952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-861117" y="2278380"/>
          <a:ext cx="2087431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КУЛЬТУРА, КИНЕМАТОГРАФИЯ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0.02218</cdr:x>
      <cdr:y>0.6295</cdr:y>
    </cdr:from>
    <cdr:to>
      <cdr:x>0.51692</cdr:x>
      <cdr:y>0.69124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00404" y="2667000"/>
          <a:ext cx="2239716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НАЦИОНАЛЬНАЯ БЕЗОПАСНОСТЬ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0.02356</cdr:x>
      <cdr:y>0.03777</cdr:y>
    </cdr:from>
    <cdr:to>
      <cdr:x>0.26584</cdr:x>
      <cdr:y>0.09952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106680" y="160020"/>
          <a:ext cx="109677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sz="1100" b="1" i="0" u="none" dirty="0" smtClean="0">
              <a:solidFill>
                <a:srgbClr val="1F497D"/>
              </a:solidFill>
              <a:latin typeface="Calibri"/>
            </a:rPr>
            <a:t>ОБРАЗОВАНИЕ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0.02146</cdr:x>
      <cdr:y>0.71583</cdr:y>
    </cdr:from>
    <cdr:to>
      <cdr:x>0.67519</cdr:x>
      <cdr:y>0.77758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97169" y="3032760"/>
          <a:ext cx="295946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ОБСЛУЖИВАНИЕ МУНИЦИПАЛЬНОГО ДОЛГА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0.79137</cdr:y>
    </cdr:from>
    <cdr:to>
      <cdr:x>0.47137</cdr:x>
      <cdr:y>0.85312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-938084" y="3352800"/>
          <a:ext cx="213391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lvl="0" algn="r"/>
          <a:r>
            <a:rPr lang="ru-RU" b="1" dirty="0" smtClean="0">
              <a:solidFill>
                <a:srgbClr val="1F497D"/>
              </a:solidFill>
            </a:rPr>
            <a:t>ОХРАНА ОКРУЖАЮЩЕЙ СРЕДЫ</a:t>
          </a:r>
          <a:endParaRPr lang="ru-RU" sz="1100" b="1" dirty="0">
            <a:solidFill>
              <a:srgbClr val="1F497D"/>
            </a:solidFill>
            <a:latin typeface="Calibri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0.38728</cdr:x>
      <cdr:y>0.56212</cdr:y>
    </cdr:from>
    <cdr:to>
      <cdr:x>0.43072</cdr:x>
      <cdr:y>0.67397</cdr:y>
    </cdr:to>
    <cdr:sp macro="" textlink="">
      <cdr:nvSpPr>
        <cdr:cNvPr id="2" name="TextBox 105"/>
        <cdr:cNvSpPr txBox="1"/>
      </cdr:nvSpPr>
      <cdr:spPr>
        <a:xfrm xmlns:a="http://schemas.openxmlformats.org/drawingml/2006/main">
          <a:off x="1646686" y="1392090"/>
          <a:ext cx="18473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sz="1200" b="1" i="0" u="none" strike="noStrike" kern="1200" baseline="0" dirty="0" smtClean="0">
            <a:solidFill>
              <a:schemeClr val="tx2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0.61595</cdr:x>
      <cdr:y>0.74995</cdr:y>
    </cdr:from>
    <cdr:to>
      <cdr:x>0.6594</cdr:x>
      <cdr:y>0.87423</cdr:y>
    </cdr:to>
    <cdr:sp macro="" textlink="">
      <cdr:nvSpPr>
        <cdr:cNvPr id="3" name="TextBox 105"/>
        <cdr:cNvSpPr txBox="1"/>
      </cdr:nvSpPr>
      <cdr:spPr>
        <a:xfrm xmlns:a="http://schemas.openxmlformats.org/drawingml/2006/main">
          <a:off x="2619003" y="1857251"/>
          <a:ext cx="18473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1400" b="1" i="0" u="none" strike="noStrike" kern="1200" baseline="0" dirty="0" smtClean="0">
            <a:solidFill>
              <a:schemeClr val="tx2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0.12063</cdr:x>
      <cdr:y>0.85996</cdr:y>
    </cdr:from>
    <cdr:to>
      <cdr:x>0.21685</cdr:x>
      <cdr:y>0.95938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12932" y="2129691"/>
          <a:ext cx="409087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1000" b="1" i="0" u="none" strike="noStrike" kern="1200" baseline="0" dirty="0" smtClean="0">
              <a:solidFill>
                <a:schemeClr val="accent3">
                  <a:lumMod val="50000"/>
                </a:schemeClr>
              </a:solidFill>
              <a:latin typeface="Calibri"/>
              <a:ea typeface="Calibri"/>
              <a:cs typeface="Calibri"/>
            </a:rPr>
            <a:t>59%</a:t>
          </a:r>
        </a:p>
      </cdr:txBody>
    </cdr:sp>
  </cdr:relSizeAnchor>
  <cdr:relSizeAnchor xmlns:cdr="http://schemas.openxmlformats.org/drawingml/2006/chartDrawing">
    <cdr:from>
      <cdr:x>0.47111</cdr:x>
      <cdr:y>0.86304</cdr:y>
    </cdr:from>
    <cdr:to>
      <cdr:x>0.56732</cdr:x>
      <cdr:y>0.96246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003127" y="2137311"/>
          <a:ext cx="409087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000" b="1" kern="1200" dirty="0" smtClean="0">
              <a:solidFill>
                <a:srgbClr val="9BBB59">
                  <a:lumMod val="50000"/>
                </a:srgbClr>
              </a:solidFill>
              <a:ea typeface="Calibri"/>
              <a:cs typeface="Calibri"/>
            </a:rPr>
            <a:t>37</a:t>
          </a:r>
          <a:r>
            <a:rPr lang="ru-RU" sz="1000" b="1" i="0" u="none" strike="noStrike" kern="1200" baseline="0" dirty="0" smtClean="0">
              <a:solidFill>
                <a:srgbClr val="9BBB59">
                  <a:lumMod val="50000"/>
                </a:srgbClr>
              </a:solidFill>
              <a:latin typeface="Calibri"/>
              <a:ea typeface="Calibri"/>
              <a:cs typeface="Calibri"/>
            </a:rPr>
            <a:t>%</a:t>
          </a:r>
        </a:p>
      </cdr:txBody>
    </cdr:sp>
  </cdr:relSizeAnchor>
  <cdr:relSizeAnchor xmlns:cdr="http://schemas.openxmlformats.org/drawingml/2006/chartDrawing">
    <cdr:from>
      <cdr:x>0.80757</cdr:x>
      <cdr:y>0.84248</cdr:y>
    </cdr:from>
    <cdr:to>
      <cdr:x>0.88833</cdr:x>
      <cdr:y>0.9419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3433772" y="2086404"/>
          <a:ext cx="343364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000" b="1" kern="1200" dirty="0" smtClean="0">
              <a:solidFill>
                <a:srgbClr val="9BBB59">
                  <a:lumMod val="50000"/>
                </a:srgbClr>
              </a:solidFill>
              <a:latin typeface="+mn-lt"/>
              <a:ea typeface="Calibri"/>
              <a:cs typeface="Calibri"/>
            </a:rPr>
            <a:t>4</a:t>
          </a:r>
          <a:r>
            <a:rPr lang="ru-RU" sz="1000" b="1" i="0" u="none" strike="noStrike" kern="1200" baseline="0" dirty="0" smtClean="0">
              <a:solidFill>
                <a:srgbClr val="9BBB59">
                  <a:lumMod val="50000"/>
                </a:srgbClr>
              </a:solidFill>
              <a:latin typeface="+mn-lt"/>
              <a:ea typeface="Calibri"/>
              <a:cs typeface="Calibri"/>
            </a:rPr>
            <a:t>%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0.34619</cdr:x>
      <cdr:y>0.56212</cdr:y>
    </cdr:from>
    <cdr:to>
      <cdr:x>0.47181</cdr:x>
      <cdr:y>0.67397</cdr:y>
    </cdr:to>
    <cdr:sp macro="" textlink="">
      <cdr:nvSpPr>
        <cdr:cNvPr id="2" name="TextBox 105"/>
        <cdr:cNvSpPr txBox="1"/>
      </cdr:nvSpPr>
      <cdr:spPr>
        <a:xfrm xmlns:a="http://schemas.openxmlformats.org/drawingml/2006/main">
          <a:off x="1471991" y="1392094"/>
          <a:ext cx="534121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200" b="1" i="0" u="none" strike="noStrike" kern="1200" baseline="0" dirty="0" smtClean="0">
              <a:solidFill>
                <a:schemeClr val="tx2"/>
              </a:solidFill>
              <a:latin typeface="Calibri"/>
              <a:ea typeface="Calibri"/>
              <a:cs typeface="Calibri"/>
            </a:rPr>
            <a:t>6 319</a:t>
          </a:r>
        </a:p>
      </cdr:txBody>
    </cdr:sp>
  </cdr:relSizeAnchor>
  <cdr:relSizeAnchor xmlns:cdr="http://schemas.openxmlformats.org/drawingml/2006/chartDrawing">
    <cdr:from>
      <cdr:x>0.58304</cdr:x>
      <cdr:y>0.74995</cdr:y>
    </cdr:from>
    <cdr:to>
      <cdr:x>0.69231</cdr:x>
      <cdr:y>0.93355</cdr:y>
    </cdr:to>
    <cdr:sp macro="" textlink="">
      <cdr:nvSpPr>
        <cdr:cNvPr id="3" name="TextBox 105"/>
        <cdr:cNvSpPr txBox="1"/>
      </cdr:nvSpPr>
      <cdr:spPr>
        <a:xfrm xmlns:a="http://schemas.openxmlformats.org/drawingml/2006/main">
          <a:off x="2479054" y="1857253"/>
          <a:ext cx="464612" cy="45468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i="0" u="none" strike="noStrike" kern="1200" baseline="0" dirty="0" smtClean="0">
              <a:solidFill>
                <a:schemeClr val="tx2"/>
              </a:solidFill>
              <a:latin typeface="Calibri"/>
              <a:ea typeface="Calibri"/>
              <a:cs typeface="Calibri"/>
            </a:rPr>
            <a:t>266</a:t>
          </a:r>
        </a:p>
      </cdr:txBody>
    </cdr:sp>
  </cdr:relSizeAnchor>
  <cdr:relSizeAnchor xmlns:cdr="http://schemas.openxmlformats.org/drawingml/2006/chartDrawing">
    <cdr:from>
      <cdr:x>0.82815</cdr:x>
      <cdr:y>0.6302</cdr:y>
    </cdr:from>
    <cdr:to>
      <cdr:x>0.93742</cdr:x>
      <cdr:y>0.81379</cdr:y>
    </cdr:to>
    <cdr:sp macro="" textlink="">
      <cdr:nvSpPr>
        <cdr:cNvPr id="4" name="TextBox 105"/>
        <cdr:cNvSpPr txBox="1"/>
      </cdr:nvSpPr>
      <cdr:spPr>
        <a:xfrm xmlns:a="http://schemas.openxmlformats.org/drawingml/2006/main">
          <a:off x="3521263" y="1560679"/>
          <a:ext cx="464612" cy="45466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kern="1200" dirty="0" smtClean="0">
              <a:solidFill>
                <a:schemeClr val="tx2"/>
              </a:solidFill>
              <a:ea typeface="Calibri"/>
              <a:cs typeface="Calibri"/>
            </a:rPr>
            <a:t>884</a:t>
          </a:r>
          <a:endParaRPr lang="ru-RU" sz="1400" b="1" i="0" u="none" strike="noStrike" kern="1200" baseline="0" dirty="0" smtClean="0">
            <a:solidFill>
              <a:schemeClr val="tx2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0.12063</cdr:x>
      <cdr:y>0.85996</cdr:y>
    </cdr:from>
    <cdr:to>
      <cdr:x>0.21685</cdr:x>
      <cdr:y>0.95938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12931" y="2129681"/>
          <a:ext cx="40908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1000" b="1" i="0" u="none" strike="noStrike" kern="1200" baseline="0" dirty="0" smtClean="0">
              <a:solidFill>
                <a:schemeClr val="accent3">
                  <a:lumMod val="50000"/>
                </a:schemeClr>
              </a:solidFill>
              <a:latin typeface="Calibri"/>
              <a:ea typeface="Calibri"/>
              <a:cs typeface="Calibri"/>
            </a:rPr>
            <a:t>75%</a:t>
          </a:r>
        </a:p>
      </cdr:txBody>
    </cdr:sp>
  </cdr:relSizeAnchor>
  <cdr:relSizeAnchor xmlns:cdr="http://schemas.openxmlformats.org/drawingml/2006/chartDrawing">
    <cdr:from>
      <cdr:x>0.35462</cdr:x>
      <cdr:y>0.85996</cdr:y>
    </cdr:from>
    <cdr:to>
      <cdr:x>0.45083</cdr:x>
      <cdr:y>0.95938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507838" y="2129681"/>
          <a:ext cx="40908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000" b="1" kern="1200" dirty="0" smtClean="0">
              <a:solidFill>
                <a:srgbClr val="9BBB59">
                  <a:lumMod val="50000"/>
                </a:srgbClr>
              </a:solidFill>
              <a:ea typeface="Calibri"/>
              <a:cs typeface="Calibri"/>
            </a:rPr>
            <a:t>22</a:t>
          </a:r>
          <a:r>
            <a:rPr lang="ru-RU" sz="1000" b="1" i="0" u="none" strike="noStrike" kern="1200" baseline="0" dirty="0" smtClean="0">
              <a:solidFill>
                <a:srgbClr val="9BBB59">
                  <a:lumMod val="50000"/>
                </a:srgbClr>
              </a:solidFill>
              <a:latin typeface="Calibri"/>
              <a:ea typeface="Calibri"/>
              <a:cs typeface="Calibri"/>
            </a:rPr>
            <a:t>%</a:t>
          </a:r>
        </a:p>
      </cdr:txBody>
    </cdr:sp>
  </cdr:relSizeAnchor>
  <cdr:relSizeAnchor xmlns:cdr="http://schemas.openxmlformats.org/drawingml/2006/chartDrawing">
    <cdr:from>
      <cdr:x>0.58173</cdr:x>
      <cdr:y>0.87325</cdr:y>
    </cdr:from>
    <cdr:to>
      <cdr:x>0.70576</cdr:x>
      <cdr:y>0.97267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473507" y="2162604"/>
          <a:ext cx="527370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indent="0" algn="ctr"/>
          <a:r>
            <a:rPr lang="ru-RU" sz="1000" b="1" kern="1200" dirty="0" smtClean="0">
              <a:solidFill>
                <a:srgbClr val="9BBB59">
                  <a:lumMod val="50000"/>
                </a:srgbClr>
              </a:solidFill>
              <a:latin typeface="Calibri"/>
              <a:ea typeface="Calibri"/>
              <a:cs typeface="Calibri"/>
            </a:rPr>
            <a:t>0,01%</a:t>
          </a:r>
        </a:p>
      </cdr:txBody>
    </cdr:sp>
  </cdr:relSizeAnchor>
  <cdr:relSizeAnchor xmlns:cdr="http://schemas.openxmlformats.org/drawingml/2006/chartDrawing">
    <cdr:from>
      <cdr:x>0.83625</cdr:x>
      <cdr:y>0.87325</cdr:y>
    </cdr:from>
    <cdr:to>
      <cdr:x>0.917</cdr:x>
      <cdr:y>0.97267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3555682" y="2162604"/>
          <a:ext cx="343364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000" b="1" kern="1200" dirty="0" smtClean="0">
              <a:solidFill>
                <a:srgbClr val="9BBB59">
                  <a:lumMod val="50000"/>
                </a:srgbClr>
              </a:solidFill>
              <a:latin typeface="+mn-lt"/>
              <a:ea typeface="Calibri"/>
              <a:cs typeface="Calibri"/>
            </a:rPr>
            <a:t>3</a:t>
          </a:r>
          <a:r>
            <a:rPr lang="ru-RU" sz="1000" b="1" i="0" u="none" strike="noStrike" kern="1200" baseline="0" dirty="0" smtClean="0">
              <a:solidFill>
                <a:srgbClr val="9BBB59">
                  <a:lumMod val="50000"/>
                </a:srgbClr>
              </a:solidFill>
              <a:latin typeface="+mn-lt"/>
              <a:ea typeface="Calibri"/>
              <a:cs typeface="Calibri"/>
            </a:rPr>
            <a:t>%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0.3791</cdr:x>
      <cdr:y>0.31921</cdr:y>
    </cdr:to>
    <cdr:sp macro="" textlink="">
      <cdr:nvSpPr>
        <cdr:cNvPr id="2" name="TextBox 28"/>
        <cdr:cNvSpPr txBox="1"/>
      </cdr:nvSpPr>
      <cdr:spPr>
        <a:xfrm xmlns:a="http://schemas.openxmlformats.org/drawingml/2006/main">
          <a:off x="0" y="0"/>
          <a:ext cx="928018" cy="33855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ysClr val="window" lastClr="FFFF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335</a:t>
          </a:r>
          <a:endParaRPr lang="ru-RU" sz="1600" b="1" i="0" u="none" strike="noStrike" kern="1200" baseline="0" dirty="0" smtClean="0">
            <a:solidFill>
              <a:sysClr val="window" lastClr="FFFFFF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E00AC-9502-47AB-A795-484140C511C3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B7806-767B-4C5F-BC69-8B9D0C54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D39E0B1-1D16-47AE-8BB1-5E59C8719F6F}" type="datetimeFigureOut">
              <a:rPr lang="ru-RU" smtClean="0"/>
              <a:pPr/>
              <a:t>15.01.2024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598" y="4777552"/>
            <a:ext cx="5335893" cy="3909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866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378B232-6756-4623-B63B-18F5D41282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439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06.12.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377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26.12.2023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26.12.2023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26.12.2023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26.12.2023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22.12.2023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r>
              <a:rPr lang="ru-RU" baseline="0" dirty="0" smtClean="0"/>
              <a:t> 07.12.2023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Готов 25.12.2023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группировки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группировки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группировки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78375-3280-498E-AC8B-78B0291277D1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78375-3280-498E-AC8B-78B0291277D1}" type="slidenum">
              <a:rPr lang="ru-RU" smtClean="0"/>
              <a:pPr>
                <a:defRPr/>
              </a:pPr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9CB00-F6C0-4D2A-80B6-BA26EA10A26F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3775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187091-B364-4AB7-BAF9-A92FDE3FC2BA}" type="slidenum">
              <a:rPr lang="ru-RU" altLang="ru-RU" smtClean="0"/>
              <a:pPr>
                <a:defRPr/>
              </a:pPr>
              <a:t>48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6279664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19.12.2023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19.12.2023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 26.12.2023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187091-B364-4AB7-BAF9-A92FDE3FC2BA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62796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D144A16D-06CA-4BC6-BD39-2D2144997547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12595771-B783-466A-8941-2739D0095E46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05979"/>
            <a:ext cx="2057401" cy="4388644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CC6B665B-FCBF-40EC-833E-61069BF5C73E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00151"/>
            <a:ext cx="8229600" cy="339447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2683DE96-83D5-42CC-8FE6-A9167A661582}" type="datetime1">
              <a:rPr lang="en-US" smtClean="0"/>
              <a:pPr/>
              <a:t>1/15/2024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2" y="4683919"/>
            <a:ext cx="2895600" cy="357188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1F46632C-2616-4D0F-8CED-4A1C6A3EB1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3804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855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D3AC5C9E-601F-4CFE-BB90-92A09C0016FB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21FB8B3D-F8D1-4182-AFEC-C29B3AA92D88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3" y="1200151"/>
            <a:ext cx="4038601" cy="3394472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1" cy="3394472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2E5619EC-8039-4E2C-A5FD-8C09225F14C8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21457B75-252E-4DCB-AA02-D305AA1FC9DF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9669E6F8-27A0-4037-B632-A59B65F96591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17B1B6A9-D1D2-42AA-8626-AD00C7D8719E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04790"/>
            <a:ext cx="5111749" cy="4389835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AC1E0DF2-E058-46DE-939E-C211975FB628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578B44E7-6364-423C-9788-ABE7B9BAC708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cs typeface="+mn-cs"/>
              </a:defRPr>
            </a:lvl1pPr>
          </a:lstStyle>
          <a:p>
            <a:fld id="{722C7F7F-A487-48E3-8E11-3A1FA0286C2A}" type="datetime1">
              <a:rPr lang="en-US" smtClean="0"/>
              <a:pPr/>
              <a:t>1/15/2024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cs typeface="+mn-cs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0.xml"/><Relationship Id="rId5" Type="http://schemas.openxmlformats.org/officeDocument/2006/relationships/chart" Target="../charts/chart29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3.xml"/><Relationship Id="rId4" Type="http://schemas.openxmlformats.org/officeDocument/2006/relationships/chart" Target="../charts/chart3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7.xml"/><Relationship Id="rId4" Type="http://schemas.openxmlformats.org/officeDocument/2006/relationships/chart" Target="../charts/chart36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3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8.xml"/><Relationship Id="rId3" Type="http://schemas.openxmlformats.org/officeDocument/2006/relationships/image" Target="../media/image1.png"/><Relationship Id="rId7" Type="http://schemas.openxmlformats.org/officeDocument/2006/relationships/chart" Target="../charts/chart5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6.xml"/><Relationship Id="rId5" Type="http://schemas.openxmlformats.org/officeDocument/2006/relationships/chart" Target="../charts/chart55.xml"/><Relationship Id="rId4" Type="http://schemas.openxmlformats.org/officeDocument/2006/relationships/chart" Target="../charts/chart54.xml"/><Relationship Id="rId9" Type="http://schemas.openxmlformats.org/officeDocument/2006/relationships/chart" Target="../charts/chart5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62.xml"/><Relationship Id="rId5" Type="http://schemas.openxmlformats.org/officeDocument/2006/relationships/chart" Target="../charts/chart61.xml"/><Relationship Id="rId4" Type="http://schemas.openxmlformats.org/officeDocument/2006/relationships/chart" Target="../charts/chart6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openxmlformats.org/officeDocument/2006/relationships/image" Target="../media/image16.jpeg"/><Relationship Id="rId3" Type="http://schemas.openxmlformats.org/officeDocument/2006/relationships/image" Target="../media/image11.gif"/><Relationship Id="rId7" Type="http://schemas.openxmlformats.org/officeDocument/2006/relationships/hyperlink" Target="http://finnkz.ru/" TargetMode="External"/><Relationship Id="rId12" Type="http://schemas.openxmlformats.org/officeDocument/2006/relationships/image" Target="../media/image15.png"/><Relationship Id="rId2" Type="http://schemas.openxmlformats.org/officeDocument/2006/relationships/hyperlink" Target="http://www.ofukem.ru/content/view/1895/14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hyperlink" Target="http://www.admnkz.info/" TargetMode="External"/><Relationship Id="rId5" Type="http://schemas.openxmlformats.org/officeDocument/2006/relationships/hyperlink" Target="http://www.minfin.ru/ru/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://www.minfin.ru/common/upload/library/2013/12/main/Budzhet_dlya_grazhdan_k_349-FZ.pdf" TargetMode="External"/><Relationship Id="rId9" Type="http://schemas.openxmlformats.org/officeDocument/2006/relationships/hyperlink" Target="http://budget.gov.ru/" TargetMode="External"/><Relationship Id="rId14" Type="http://schemas.openxmlformats.org/officeDocument/2006/relationships/hyperlink" Target="http://www.finnkz.ru/web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45" y="0"/>
            <a:ext cx="3538622" cy="3312269"/>
          </a:xfrm>
          <a:prstGeom prst="rect">
            <a:avLst/>
          </a:prstGeom>
          <a:noFill/>
        </p:spPr>
      </p:pic>
      <p:sp>
        <p:nvSpPr>
          <p:cNvPr id="5" name="Прямоугольный треугольник 4"/>
          <p:cNvSpPr/>
          <p:nvPr/>
        </p:nvSpPr>
        <p:spPr>
          <a:xfrm>
            <a:off x="0" y="1"/>
            <a:ext cx="4865298" cy="5143500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2000251" y="-2000252"/>
            <a:ext cx="5143502" cy="9144002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0" y="0"/>
            <a:ext cx="4865298" cy="5143500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2" y="879894"/>
            <a:ext cx="4080293" cy="4263606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6200000">
            <a:off x="2979593" y="-1020908"/>
            <a:ext cx="4556412" cy="7772400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0" y="1727440"/>
            <a:ext cx="3338425" cy="3416060"/>
          </a:xfrm>
          <a:prstGeom prst="rt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828798" y="3389174"/>
            <a:ext cx="9260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 smtClean="0">
                <a:ln>
                  <a:solidFill>
                    <a:schemeClr val="bg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pPr algn="ctr"/>
            <a:r>
              <a:rPr lang="ru-RU" sz="5400" b="1" cap="all" dirty="0" smtClean="0">
                <a:ln>
                  <a:solidFill>
                    <a:schemeClr val="bg1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граждан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88900" y="3312230"/>
            <a:ext cx="2529193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материалам решения Новокузнецкого городского</a:t>
            </a:r>
          </a:p>
          <a:p>
            <a:pPr algn="ctr"/>
            <a:r>
              <a:rPr lang="ru-RU" sz="1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Совета народных депутатов </a:t>
            </a:r>
          </a:p>
          <a:p>
            <a:pPr algn="ctr"/>
            <a:r>
              <a:rPr lang="ru-RU" sz="1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   16/109   от  26.12.2023 </a:t>
            </a:r>
          </a:p>
          <a:p>
            <a:pPr algn="ctr"/>
            <a:r>
              <a:rPr lang="ru-RU" sz="1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бюджете Новокузнецкого городского округа на 2024 год и на плановый период 2025 и 2026 годов»</a:t>
            </a:r>
          </a:p>
          <a:p>
            <a:pPr algn="ctr" defTabSz="914400"/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4276637" y="1"/>
            <a:ext cx="4178595" cy="5143499"/>
          </a:xfrm>
          <a:prstGeom prst="rect">
            <a:avLst/>
          </a:prstGeom>
          <a:noFill/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20748" y="692031"/>
            <a:ext cx="2278016" cy="250160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0D9"/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НАЛОГОВЫЕ ДОХОДЫ</a:t>
            </a:r>
            <a:endParaRPr lang="ru-RU" altLang="ru-RU" sz="600" dirty="0" smtClean="0"/>
          </a:p>
          <a:p>
            <a:pPr algn="just"/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 от предусмотренных законодательством РФ федеральных налогов и сборов, в том числе от налогов, предусмотренных специальными налоговыми режимами, региональных налогов, местных налогов и сборов, а также пеней и штрафов по ним </a:t>
            </a:r>
            <a:endParaRPr lang="ru-RU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95006"/>
            <a:ext cx="138564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1400" dirty="0" smtClean="0">
              <a:latin typeface="Arial" panose="020B0604020202020204" pitchFamily="34" charset="0"/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3193198" y="717603"/>
            <a:ext cx="2347747" cy="24597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0D9"/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НЕНАЛОГОВЫЕ ДОХОДЫ</a:t>
            </a:r>
          </a:p>
          <a:p>
            <a:pPr indent="85725" algn="just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 от использования и продажи муниципального имущества;</a:t>
            </a:r>
          </a:p>
          <a:p>
            <a:pPr indent="85725" algn="just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 от оказания платных услуг; </a:t>
            </a:r>
          </a:p>
          <a:p>
            <a:pPr indent="85725" algn="just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плата за негативное воздействие на окружающую среду; -</a:t>
            </a:r>
          </a:p>
          <a:p>
            <a:pPr indent="85725" algn="just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штрафные санкции; </a:t>
            </a:r>
          </a:p>
          <a:p>
            <a:pPr indent="85725" algn="just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иные неналоговые доходы</a:t>
            </a: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6403840" y="717692"/>
            <a:ext cx="2381693" cy="2476770"/>
          </a:xfrm>
          <a:prstGeom prst="roundRect">
            <a:avLst>
              <a:gd name="adj" fmla="val 16667"/>
            </a:avLst>
          </a:prstGeom>
          <a:gradFill rotWithShape="1">
            <a:gsLst>
              <a:gs pos="52000">
                <a:srgbClr val="CCC0D9">
                  <a:alpha val="0"/>
                </a:srgbClr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БЕЗВОЗМЕЗДНЫЕ ПОСТУПЛЕНИЯ</a:t>
            </a:r>
          </a:p>
          <a:p>
            <a:pPr indent="85725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Дотации из других бюджетов бюджетной системы РФ; </a:t>
            </a:r>
          </a:p>
          <a:p>
            <a:pPr indent="85725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субсидии из других бюджетов бюджетной системы РФ; </a:t>
            </a:r>
          </a:p>
          <a:p>
            <a:pPr indent="85725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субвенции из Федерального бюджета и (или) из бюджета субъекта РФ; </a:t>
            </a:r>
          </a:p>
          <a:p>
            <a:pPr indent="85725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alt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физических и юридических лиц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9532" y="155668"/>
            <a:ext cx="75068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171450"/>
            <a:endParaRPr lang="ru-RU" altLang="ru-RU" dirty="0"/>
          </a:p>
        </p:txBody>
      </p:sp>
      <p:grpSp>
        <p:nvGrpSpPr>
          <p:cNvPr id="2" name="Группа 11"/>
          <p:cNvGrpSpPr/>
          <p:nvPr/>
        </p:nvGrpSpPr>
        <p:grpSpPr>
          <a:xfrm>
            <a:off x="2" y="3338163"/>
            <a:ext cx="5284381" cy="303494"/>
            <a:chOff x="0" y="6453341"/>
            <a:chExt cx="9144000" cy="404659"/>
          </a:xfrm>
        </p:grpSpPr>
        <p:sp>
          <p:nvSpPr>
            <p:cNvPr id="21" name="Заголовок 1"/>
            <p:cNvSpPr txBox="1">
              <a:spLocks/>
            </p:cNvSpPr>
            <p:nvPr/>
          </p:nvSpPr>
          <p:spPr>
            <a:xfrm>
              <a:off x="311284" y="6601611"/>
              <a:ext cx="8715984" cy="25638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/>
              <a:r>
                <a:rPr lang="ru-RU" sz="1200" b="1" dirty="0" smtClean="0">
                  <a:solidFill>
                    <a:srgbClr val="8064A2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Структура доходов Новокузнецкого городского округа на 2024 год и на плановый период 2025 и 2026 годов»</a:t>
              </a: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0" y="6453341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Прямоугольник 22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5" name="Диаграмма 24">
            <a:extLst>
              <a:ext uri="{FF2B5EF4-FFF2-40B4-BE49-F238E27FC236}">
                <a16:creationId xmlns:a16="http://schemas.microsoft.com/office/drawing/2014/main" xmlns="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60433404"/>
              </p:ext>
            </p:extLst>
          </p:nvPr>
        </p:nvGraphicFramePr>
        <p:xfrm>
          <a:off x="0" y="3923415"/>
          <a:ext cx="2376264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Арка 26"/>
          <p:cNvSpPr/>
          <p:nvPr/>
        </p:nvSpPr>
        <p:spPr>
          <a:xfrm>
            <a:off x="2200942" y="1084521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Арка 27"/>
          <p:cNvSpPr/>
          <p:nvPr/>
        </p:nvSpPr>
        <p:spPr>
          <a:xfrm>
            <a:off x="8265044" y="1034903"/>
            <a:ext cx="255181" cy="297712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Арка 28"/>
          <p:cNvSpPr/>
          <p:nvPr/>
        </p:nvSpPr>
        <p:spPr>
          <a:xfrm>
            <a:off x="5026190" y="1070522"/>
            <a:ext cx="255181" cy="297712"/>
          </a:xfrm>
          <a:prstGeom prst="blockArc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30" name="Диаграмма 29">
            <a:extLst>
              <a:ext uri="{FF2B5EF4-FFF2-40B4-BE49-F238E27FC236}">
                <a16:creationId xmlns:a16="http://schemas.microsoft.com/office/drawing/2014/main" xmlns="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60433404"/>
              </p:ext>
            </p:extLst>
          </p:nvPr>
        </p:nvGraphicFramePr>
        <p:xfrm>
          <a:off x="2055630" y="3923414"/>
          <a:ext cx="2229293" cy="108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Диаграмма 30">
            <a:extLst>
              <a:ext uri="{FF2B5EF4-FFF2-40B4-BE49-F238E27FC236}">
                <a16:creationId xmlns:a16="http://schemas.microsoft.com/office/drawing/2014/main" xmlns="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60433404"/>
              </p:ext>
            </p:extLst>
          </p:nvPr>
        </p:nvGraphicFramePr>
        <p:xfrm>
          <a:off x="4022651" y="3912781"/>
          <a:ext cx="2229293" cy="108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50606" y="4306186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2024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42437" y="4299097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2025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13006" y="4281377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" name="Группа 32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Прямоугольник 35"/>
          <p:cNvSpPr/>
          <p:nvPr/>
        </p:nvSpPr>
        <p:spPr>
          <a:xfrm>
            <a:off x="171450" y="0"/>
            <a:ext cx="86756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1450"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ДОХОДЫ БЮДЖЕТА - поступающие в бюджет денежные средства</a:t>
            </a:r>
          </a:p>
        </p:txBody>
      </p:sp>
      <p:sp>
        <p:nvSpPr>
          <p:cNvPr id="33" name="Номер слайда 11"/>
          <p:cNvSpPr txBox="1">
            <a:spLocks/>
          </p:cNvSpPr>
          <p:nvPr/>
        </p:nvSpPr>
        <p:spPr>
          <a:xfrm>
            <a:off x="7010400" y="4869656"/>
            <a:ext cx="2133600" cy="273844"/>
          </a:xfrm>
          <a:prstGeom prst="rect">
            <a:avLst/>
          </a:prstGeom>
        </p:spPr>
        <p:txBody>
          <a:bodyPr/>
          <a:lstStyle/>
          <a:p>
            <a:pPr marR="0" lvl="0" indent="0" algn="r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206A0DD3-29EE-46C6-B5E6-28A44C231CC2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Calibri" pitchFamily="34" charset="0"/>
              </a:rPr>
              <a:pPr marR="0" lvl="0" indent="0" algn="r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10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5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1452815" y="499740"/>
            <a:ext cx="4777864" cy="4643760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 rot="5400000">
            <a:off x="5415247" y="-1431858"/>
            <a:ext cx="34290" cy="7236803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 rot="5400000">
            <a:off x="5415246" y="77451"/>
            <a:ext cx="34290" cy="7236803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5167168" y="1073889"/>
          <a:ext cx="3976832" cy="131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220587" y="510364"/>
            <a:ext cx="1339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</a:t>
            </a:r>
            <a:r>
              <a:rPr lang="ru-RU" sz="12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езвозмездные поступления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78773" y="503276"/>
            <a:ext cx="1339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</a:t>
            </a:r>
            <a:r>
              <a:rPr lang="ru-RU" sz="12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алоговые доходы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04298" y="517454"/>
            <a:ext cx="1339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неналоговые доходы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77964" y="165159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1 272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10448" y="889592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19 733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72941" y="1286541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8 560</a:t>
            </a:r>
          </a:p>
        </p:txBody>
      </p:sp>
      <p:graphicFrame>
        <p:nvGraphicFramePr>
          <p:cNvPr id="31" name="Диаграмма 30"/>
          <p:cNvGraphicFramePr/>
          <p:nvPr/>
        </p:nvGraphicFramePr>
        <p:xfrm>
          <a:off x="5167168" y="2502197"/>
          <a:ext cx="3976832" cy="131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2" name="Диаграмма 31"/>
          <p:cNvGraphicFramePr/>
          <p:nvPr/>
        </p:nvGraphicFramePr>
        <p:xfrm>
          <a:off x="5167168" y="3923415"/>
          <a:ext cx="3976832" cy="1220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536019" y="230372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15 352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62309" y="274320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8 908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56699" y="305509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1 318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90662" y="4068728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9 141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0828" y="374266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14 376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956699" y="439479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1 364</a:t>
            </a:r>
          </a:p>
        </p:txBody>
      </p:sp>
      <p:grpSp>
        <p:nvGrpSpPr>
          <p:cNvPr id="2" name="Группа 26"/>
          <p:cNvGrpSpPr/>
          <p:nvPr/>
        </p:nvGrpSpPr>
        <p:grpSpPr>
          <a:xfrm>
            <a:off x="467096" y="861951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3" name="Группа 26"/>
            <p:cNvGrpSpPr/>
            <p:nvPr/>
          </p:nvGrpSpPr>
          <p:grpSpPr>
            <a:xfrm>
              <a:off x="472440" y="822960"/>
              <a:ext cx="1234440" cy="1188720"/>
              <a:chOff x="495300" y="800100"/>
              <a:chExt cx="853440" cy="839048"/>
            </a:xfrm>
          </p:grpSpPr>
          <p:grpSp>
            <p:nvGrpSpPr>
              <p:cNvPr id="4" name="Группа 27"/>
              <p:cNvGrpSpPr/>
              <p:nvPr/>
            </p:nvGrpSpPr>
            <p:grpSpPr>
              <a:xfrm>
                <a:off x="495300" y="800100"/>
                <a:ext cx="853440" cy="839048"/>
                <a:chOff x="929640" y="1760220"/>
                <a:chExt cx="853440" cy="839048"/>
              </a:xfrm>
            </p:grpSpPr>
            <p:sp>
              <p:nvSpPr>
                <p:cNvPr id="48" name="Блок-схема: узел 47"/>
                <p:cNvSpPr/>
                <p:nvPr/>
              </p:nvSpPr>
              <p:spPr>
                <a:xfrm>
                  <a:off x="929640" y="1760220"/>
                  <a:ext cx="853440" cy="839048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/>
                <p:nvPr/>
              </p:nvSpPr>
              <p:spPr>
                <a:xfrm>
                  <a:off x="1074420" y="1897381"/>
                  <a:ext cx="551206" cy="548640"/>
                </a:xfrm>
                <a:prstGeom prst="flowChartConnector">
                  <a:avLst/>
                </a:prstGeom>
                <a:solidFill>
                  <a:srgbClr val="8064A2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614617" y="1084752"/>
                <a:ext cx="641593" cy="238965"/>
              </a:xfrm>
              <a:prstGeom prst="rect">
                <a:avLst/>
              </a:prstGeom>
              <a:noFill/>
              <a:effectLst>
                <a:outerShdw blurRad="50800" dist="50800" dir="5400000" algn="ctr" rotWithShape="0">
                  <a:srgbClr val="8064A2"/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rgbClr val="C9A6E4"/>
                </a:extrusionClr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29 565</a:t>
                </a:r>
                <a:endParaRPr lang="ru-RU" sz="1600" b="1" i="0" u="none" strike="noStrike" kern="1200" baseline="0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grpSp>
          <p:nvGrpSpPr>
            <p:cNvPr id="5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Прямоугольник 40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2024 году</a:t>
              </a:r>
            </a:p>
          </p:txBody>
        </p:sp>
      </p:grpSp>
      <p:grpSp>
        <p:nvGrpSpPr>
          <p:cNvPr id="6" name="Группа 50"/>
          <p:cNvGrpSpPr/>
          <p:nvPr/>
        </p:nvGrpSpPr>
        <p:grpSpPr>
          <a:xfrm>
            <a:off x="453242" y="2380014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7" name="Группа 27"/>
            <p:cNvGrpSpPr/>
            <p:nvPr/>
          </p:nvGrpSpPr>
          <p:grpSpPr>
            <a:xfrm>
              <a:off x="472440" y="822960"/>
              <a:ext cx="1234440" cy="1188720"/>
              <a:chOff x="929640" y="1760220"/>
              <a:chExt cx="853440" cy="839048"/>
            </a:xfrm>
          </p:grpSpPr>
          <p:sp>
            <p:nvSpPr>
              <p:cNvPr id="61" name="Блок-схема: узел 60"/>
              <p:cNvSpPr/>
              <p:nvPr/>
            </p:nvSpPr>
            <p:spPr>
              <a:xfrm>
                <a:off x="929640" y="1760220"/>
                <a:ext cx="853440" cy="839048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Блок-схема: узел 61"/>
              <p:cNvSpPr/>
              <p:nvPr/>
            </p:nvSpPr>
            <p:spPr>
              <a:xfrm>
                <a:off x="1074420" y="1897381"/>
                <a:ext cx="551206" cy="548640"/>
              </a:xfrm>
              <a:prstGeom prst="flowChartConnector">
                <a:avLst/>
              </a:prstGeom>
              <a:solidFill>
                <a:srgbClr val="8064A2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55" name="Прямая соединительная линия 54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единительная линия 56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Прямоугольник 53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</a:t>
              </a:r>
            </a:p>
          </p:txBody>
        </p:sp>
      </p:grpSp>
      <p:sp>
        <p:nvSpPr>
          <p:cNvPr id="63" name="Прямоугольник 62"/>
          <p:cNvSpPr/>
          <p:nvPr/>
        </p:nvSpPr>
        <p:spPr>
          <a:xfrm>
            <a:off x="678303" y="2756827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25 577</a:t>
            </a:r>
          </a:p>
        </p:txBody>
      </p:sp>
      <p:grpSp>
        <p:nvGrpSpPr>
          <p:cNvPr id="9" name="Группа 63"/>
          <p:cNvGrpSpPr/>
          <p:nvPr/>
        </p:nvGrpSpPr>
        <p:grpSpPr>
          <a:xfrm>
            <a:off x="451263" y="3791199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10" name="Группа 27"/>
            <p:cNvGrpSpPr/>
            <p:nvPr/>
          </p:nvGrpSpPr>
          <p:grpSpPr>
            <a:xfrm>
              <a:off x="472440" y="822960"/>
              <a:ext cx="1234440" cy="1188720"/>
              <a:chOff x="929640" y="1760220"/>
              <a:chExt cx="853440" cy="839048"/>
            </a:xfrm>
          </p:grpSpPr>
          <p:sp>
            <p:nvSpPr>
              <p:cNvPr id="72" name="Блок-схема: узел 71"/>
              <p:cNvSpPr/>
              <p:nvPr/>
            </p:nvSpPr>
            <p:spPr>
              <a:xfrm>
                <a:off x="929640" y="1760220"/>
                <a:ext cx="853440" cy="839048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Блок-схема: узел 72"/>
              <p:cNvSpPr/>
              <p:nvPr/>
            </p:nvSpPr>
            <p:spPr>
              <a:xfrm>
                <a:off x="1074420" y="1897381"/>
                <a:ext cx="551206" cy="548640"/>
              </a:xfrm>
              <a:prstGeom prst="flowChartConnector">
                <a:avLst/>
              </a:prstGeom>
              <a:solidFill>
                <a:srgbClr val="8064A2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1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68" name="Прямая соединительная линия 67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Прямая соединительная линия 69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Прямоугольник 66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2026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</a:t>
              </a:r>
            </a:p>
          </p:txBody>
        </p:sp>
      </p:grpSp>
      <p:sp>
        <p:nvSpPr>
          <p:cNvPr id="74" name="Прямоугольник 73"/>
          <p:cNvSpPr/>
          <p:nvPr/>
        </p:nvSpPr>
        <p:spPr>
          <a:xfrm>
            <a:off x="663844" y="4205862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24 881 </a:t>
            </a:r>
          </a:p>
        </p:txBody>
      </p:sp>
      <p:grpSp>
        <p:nvGrpSpPr>
          <p:cNvPr id="12" name="Группа 74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1721427" y="0"/>
            <a:ext cx="58782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1450"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в 2024</a:t>
            </a:r>
            <a:r>
              <a:rPr lang="en-US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</a:t>
            </a: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 годах</a:t>
            </a:r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35274" y="477986"/>
            <a:ext cx="2000112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5295017" y="893136"/>
            <a:ext cx="3508743" cy="4250365"/>
          </a:xfrm>
          <a:prstGeom prst="rect">
            <a:avLst/>
          </a:prstGeom>
          <a:noFill/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7010402" y="4743634"/>
            <a:ext cx="2133601" cy="273843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12</a:t>
            </a:fld>
            <a:endParaRPr lang="ru-RU" dirty="0"/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255182" y="987576"/>
          <a:ext cx="8676170" cy="200235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4024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80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08075"/>
                <a:gridCol w="8878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7819"/>
                <a:gridCol w="940982"/>
                <a:gridCol w="940982"/>
              </a:tblGrid>
              <a:tr h="304280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 на доходы физических лиц 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31,59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27,43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31,94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27,74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32,0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27,79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280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т.ч. дополнительный норматив</a:t>
                      </a:r>
                      <a:endParaRPr lang="ru-RU" sz="1400" b="0" i="1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16,59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14,43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16,94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14,74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  <a:endParaRPr lang="ru-RU" sz="11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17,0</a:t>
                      </a: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14,79</a:t>
                      </a:r>
                      <a:r>
                        <a:rPr lang="ru-RU" sz="11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</a:t>
                      </a:r>
                      <a:endParaRPr lang="ru-RU" sz="11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546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Транспортный налог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280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Упрощенная система налогообложения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30,72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30,72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30,66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3541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Плата за негативное воздействие на окружающую среду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4280"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 от акцизов на нефтепродукты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0,6954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0,6954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81144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0,6954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567" marR="72567" marT="36289" marB="36289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3882778" y="625168"/>
            <a:ext cx="1220850" cy="3194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2024 год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0" y="3506307"/>
            <a:ext cx="2381693" cy="688828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400" dirty="0" smtClean="0"/>
              <a:t> </a:t>
            </a: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земельный налог</a:t>
            </a:r>
          </a:p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налог на </a:t>
            </a:r>
            <a:r>
              <a:rPr lang="ru-RU" sz="13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имущ</a:t>
            </a: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физ. лиц</a:t>
            </a:r>
          </a:p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патентная система, ЕСХ</a:t>
            </a:r>
            <a:endParaRPr lang="ru-RU" sz="13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141604" y="3546109"/>
            <a:ext cx="2115878" cy="919660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600" dirty="0" smtClean="0"/>
              <a:t> </a:t>
            </a: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аренда земли</a:t>
            </a:r>
          </a:p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платные услуги</a:t>
            </a:r>
          </a:p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компенсация затрат</a:t>
            </a:r>
          </a:p>
          <a:p>
            <a:pPr>
              <a:buClr>
                <a:srgbClr val="8064A2"/>
              </a:buClr>
              <a:buSzPct val="100000"/>
              <a:buFont typeface="Wingdings" pitchFamily="2" charset="2"/>
              <a:buChar char="Ø"/>
            </a:pPr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другие</a:t>
            </a:r>
          </a:p>
        </p:txBody>
      </p:sp>
      <p:graphicFrame>
        <p:nvGraphicFramePr>
          <p:cNvPr id="19" name="Схема 18"/>
          <p:cNvGraphicFramePr/>
          <p:nvPr/>
        </p:nvGraphicFramePr>
        <p:xfrm>
          <a:off x="2156639" y="3361218"/>
          <a:ext cx="1956391" cy="839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2554184" y="3241410"/>
            <a:ext cx="1234330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16106" y="630927"/>
            <a:ext cx="1220850" cy="3194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2025 год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8861" y="657286"/>
            <a:ext cx="1220850" cy="3194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 год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4726543"/>
            <a:ext cx="3113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endParaRPr lang="ru-RU" sz="1100" dirty="0"/>
          </a:p>
        </p:txBody>
      </p:sp>
      <p:grpSp>
        <p:nvGrpSpPr>
          <p:cNvPr id="2" name="Группа 11"/>
          <p:cNvGrpSpPr/>
          <p:nvPr/>
        </p:nvGrpSpPr>
        <p:grpSpPr>
          <a:xfrm>
            <a:off x="0" y="4694715"/>
            <a:ext cx="9144000" cy="324763"/>
            <a:chOff x="0" y="6424983"/>
            <a:chExt cx="9144000" cy="433017"/>
          </a:xfrm>
        </p:grpSpPr>
        <p:sp>
          <p:nvSpPr>
            <p:cNvPr id="25" name="Заголовок 1"/>
            <p:cNvSpPr txBox="1">
              <a:spLocks/>
            </p:cNvSpPr>
            <p:nvPr/>
          </p:nvSpPr>
          <p:spPr>
            <a:xfrm>
              <a:off x="204958" y="6424983"/>
              <a:ext cx="8715984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r>
                <a:rPr lang="ru-RU" sz="105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части суммы налога, превышающей 650 000 рублей, относящейся к части налоговой базы, превышающей 5 000 000 рублей</a:t>
              </a:r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Прямоугольник 26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614177" y="627652"/>
            <a:ext cx="386948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" name="Группа 21"/>
          <p:cNvGrpSpPr/>
          <p:nvPr/>
        </p:nvGrpSpPr>
        <p:grpSpPr>
          <a:xfrm>
            <a:off x="207906" y="389478"/>
            <a:ext cx="8734213" cy="73660"/>
            <a:chOff x="211667" y="609600"/>
            <a:chExt cx="8734213" cy="73660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190007" y="1"/>
            <a:ext cx="89539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Нормативы отчислений от налоговых и неналоговых доходов в бюджет города</a:t>
            </a:r>
          </a:p>
        </p:txBody>
      </p:sp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7"/>
            <a:ext cx="5167423" cy="4537444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2846339" y="684994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312745" y="987729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Арка 39"/>
          <p:cNvSpPr/>
          <p:nvPr/>
        </p:nvSpPr>
        <p:spPr>
          <a:xfrm>
            <a:off x="421761" y="3739116"/>
            <a:ext cx="255181" cy="297712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5912061" y="677906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3203945" y="1011804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411239" y="1832226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8 908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1887" y="1853225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8 560 </a:t>
            </a:r>
          </a:p>
        </p:txBody>
      </p:sp>
      <p:graphicFrame>
        <p:nvGraphicFramePr>
          <p:cNvPr id="46" name="Диаграмма 45"/>
          <p:cNvGraphicFramePr/>
          <p:nvPr/>
        </p:nvGraphicFramePr>
        <p:xfrm>
          <a:off x="6383446" y="1115930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7" name="Арка 46"/>
          <p:cNvSpPr/>
          <p:nvPr/>
        </p:nvSpPr>
        <p:spPr>
          <a:xfrm>
            <a:off x="432394" y="4313274"/>
            <a:ext cx="255181" cy="297712"/>
          </a:xfrm>
          <a:prstGeom prst="blockArc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>
            <a:off x="435937" y="4019108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92015" y="3662992"/>
            <a:ext cx="47086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Налог на доходы физических лиц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Совокупные налоги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Налоги на имущество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Прочие (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государственная пошлина, акцизы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)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19318" y="1936274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9 141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0123" y="279636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5 950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2495" y="107597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904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3873" y="79952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1 546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83219" y="1013642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160</a:t>
            </a:r>
          </a:p>
        </p:txBody>
      </p:sp>
      <p:sp>
        <p:nvSpPr>
          <p:cNvPr id="55" name="Арка 54"/>
          <p:cNvSpPr/>
          <p:nvPr/>
        </p:nvSpPr>
        <p:spPr>
          <a:xfrm>
            <a:off x="435937" y="4540101"/>
            <a:ext cx="255181" cy="297712"/>
          </a:xfrm>
          <a:prstGeom prst="blockArc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59921" y="1005088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911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222035" y="2827165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6 280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69778" y="114563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165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468000" y="80893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1 552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62126" y="1154186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913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12794" y="94068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1 559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263824" y="1231302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29601" y="261561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6 500</a:t>
            </a:r>
          </a:p>
        </p:txBody>
      </p:sp>
      <p:grpSp>
        <p:nvGrpSpPr>
          <p:cNvPr id="2" name="Группа 28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Прямоугольник 31"/>
          <p:cNvSpPr/>
          <p:nvPr/>
        </p:nvSpPr>
        <p:spPr>
          <a:xfrm>
            <a:off x="1472541" y="0"/>
            <a:ext cx="64958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spcBef>
                <a:spcPct val="0"/>
              </a:spcBef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налоговых доходов бюджета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3496" y="518767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</a:p>
        </p:txBody>
      </p:sp>
      <p:grpSp>
        <p:nvGrpSpPr>
          <p:cNvPr id="3" name="Группа 34"/>
          <p:cNvGrpSpPr/>
          <p:nvPr/>
        </p:nvGrpSpPr>
        <p:grpSpPr>
          <a:xfrm>
            <a:off x="380010" y="889065"/>
            <a:ext cx="884118" cy="45719"/>
            <a:chOff x="211667" y="609600"/>
            <a:chExt cx="8734213" cy="73660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7"/>
          <p:cNvGrpSpPr/>
          <p:nvPr/>
        </p:nvGrpSpPr>
        <p:grpSpPr>
          <a:xfrm>
            <a:off x="3091679" y="889064"/>
            <a:ext cx="884118" cy="45719"/>
            <a:chOff x="211667" y="609600"/>
            <a:chExt cx="8734213" cy="7366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4"/>
          <p:cNvGrpSpPr/>
          <p:nvPr/>
        </p:nvGrpSpPr>
        <p:grpSpPr>
          <a:xfrm>
            <a:off x="6160700" y="931106"/>
            <a:ext cx="884118" cy="45719"/>
            <a:chOff x="211667" y="609600"/>
            <a:chExt cx="8734213" cy="73660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Прямоугольник 55"/>
          <p:cNvSpPr/>
          <p:nvPr/>
        </p:nvSpPr>
        <p:spPr>
          <a:xfrm>
            <a:off x="3044144" y="513512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128931" y="539788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год</a:t>
            </a:r>
          </a:p>
        </p:txBody>
      </p:sp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7"/>
            <a:ext cx="5167423" cy="4537444"/>
          </a:xfrm>
          <a:prstGeom prst="rect">
            <a:avLst/>
          </a:prstGeom>
          <a:noFill/>
        </p:spPr>
      </p:pic>
      <p:graphicFrame>
        <p:nvGraphicFramePr>
          <p:cNvPr id="31" name="Содержимое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6427762"/>
              </p:ext>
            </p:extLst>
          </p:nvPr>
        </p:nvGraphicFramePr>
        <p:xfrm>
          <a:off x="659219" y="645265"/>
          <a:ext cx="8174578" cy="2649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531628" y="4535788"/>
            <a:ext cx="3466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Единый сельскохозяйственный налог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10363" y="3194882"/>
            <a:ext cx="41892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Налог, взимаемый в связи с применением упрощенной системы налогообложения</a:t>
            </a:r>
            <a:endParaRPr lang="ru-RU" sz="1400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2892" y="3838353"/>
            <a:ext cx="43380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Налог, взимаемый в связи с применением патентной системы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02021" y="3285460"/>
            <a:ext cx="244549" cy="329610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16195" y="3926957"/>
            <a:ext cx="244549" cy="329610"/>
          </a:xfrm>
          <a:prstGeom prst="roundRect">
            <a:avLst/>
          </a:prstGeom>
          <a:solidFill>
            <a:srgbClr val="C9A6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09108" y="4494026"/>
            <a:ext cx="244549" cy="329610"/>
          </a:xfrm>
          <a:prstGeom prst="roundRect">
            <a:avLst/>
          </a:prstGeom>
          <a:solidFill>
            <a:srgbClr val="FCC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314091" y="0"/>
            <a:ext cx="2316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Совокупные налоги</a:t>
            </a:r>
            <a:endParaRPr lang="ru-RU" altLang="ru-RU" sz="1600" b="1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7"/>
            <a:ext cx="5167423" cy="4537444"/>
          </a:xfrm>
          <a:prstGeom prst="rect">
            <a:avLst/>
          </a:prstGeom>
          <a:noFill/>
        </p:spPr>
      </p:pic>
      <p:graphicFrame>
        <p:nvGraphicFramePr>
          <p:cNvPr id="31" name="Содержимое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6427762"/>
              </p:ext>
            </p:extLst>
          </p:nvPr>
        </p:nvGraphicFramePr>
        <p:xfrm>
          <a:off x="659219" y="645265"/>
          <a:ext cx="8174578" cy="2539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552893" y="4493258"/>
            <a:ext cx="3466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Транспортный налог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10363" y="3279943"/>
            <a:ext cx="4189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Земельный налог</a:t>
            </a:r>
            <a:endParaRPr lang="ru-RU" sz="1400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2892" y="3912782"/>
            <a:ext cx="43380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 на имущество физических лиц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02021" y="3285460"/>
            <a:ext cx="244549" cy="329610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16195" y="3926957"/>
            <a:ext cx="244549" cy="329610"/>
          </a:xfrm>
          <a:prstGeom prst="roundRect">
            <a:avLst/>
          </a:prstGeom>
          <a:solidFill>
            <a:srgbClr val="C9A6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09108" y="4494026"/>
            <a:ext cx="244549" cy="329610"/>
          </a:xfrm>
          <a:prstGeom prst="roundRect">
            <a:avLst/>
          </a:prstGeom>
          <a:solidFill>
            <a:srgbClr val="FCC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"/>
          <p:cNvGrpSpPr/>
          <p:nvPr/>
        </p:nvGrpSpPr>
        <p:grpSpPr>
          <a:xfrm>
            <a:off x="179606" y="268359"/>
            <a:ext cx="8734213" cy="73660"/>
            <a:chOff x="211667" y="609600"/>
            <a:chExt cx="8734213" cy="7366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219012" y="0"/>
            <a:ext cx="26023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2000" algn="ctr" defTabSz="914400" fontAlgn="b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Налоги на имущество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72563" y="33511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763928" y="606056"/>
            <a:ext cx="5167423" cy="4537444"/>
          </a:xfrm>
          <a:prstGeom prst="rect">
            <a:avLst/>
          </a:prstGeom>
          <a:noFill/>
        </p:spPr>
      </p:pic>
      <p:graphicFrame>
        <p:nvGraphicFramePr>
          <p:cNvPr id="31" name="Содержимое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6427762"/>
              </p:ext>
            </p:extLst>
          </p:nvPr>
        </p:nvGraphicFramePr>
        <p:xfrm>
          <a:off x="220246" y="0"/>
          <a:ext cx="8482923" cy="2402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510363" y="3279943"/>
            <a:ext cx="4189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Государственная пошлина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52892" y="3912782"/>
            <a:ext cx="43380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Акцизы</a:t>
            </a:r>
            <a:r>
              <a:rPr lang="ru-RU" sz="1400" dirty="0" smtClean="0">
                <a:solidFill>
                  <a:sysClr val="windowText" lastClr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02021" y="3285460"/>
            <a:ext cx="244549" cy="329610"/>
          </a:xfrm>
          <a:prstGeom prst="roundRect">
            <a:avLst/>
          </a:prstGeom>
          <a:solidFill>
            <a:srgbClr val="C9A6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16195" y="3926957"/>
            <a:ext cx="244549" cy="329610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26699" y="1491738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82832" y="1552173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41452" y="1493165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7720" y="1375149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47042" y="1301781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5465" y="1318442"/>
            <a:ext cx="655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101</a:t>
            </a:r>
          </a:p>
        </p:txBody>
      </p:sp>
      <p:grpSp>
        <p:nvGrpSpPr>
          <p:cNvPr id="2" name="Группа 16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Прямоугольник 20"/>
          <p:cNvSpPr/>
          <p:nvPr/>
        </p:nvSpPr>
        <p:spPr>
          <a:xfrm>
            <a:off x="1745674" y="0"/>
            <a:ext cx="60682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algn="ctr" defTabSz="914400" fontAlgn="b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ПРОЧИЕ: государственная пошлина, акцизы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6"/>
            <a:ext cx="5167423" cy="4537444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2881965" y="756246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274862" y="1221391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Арка 39"/>
          <p:cNvSpPr/>
          <p:nvPr/>
        </p:nvSpPr>
        <p:spPr>
          <a:xfrm>
            <a:off x="148628" y="3774741"/>
            <a:ext cx="255181" cy="297712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5722056" y="725406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9166" y="2045341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1 272</a:t>
            </a:r>
          </a:p>
        </p:txBody>
      </p:sp>
      <p:sp>
        <p:nvSpPr>
          <p:cNvPr id="47" name="Арка 46"/>
          <p:cNvSpPr/>
          <p:nvPr/>
        </p:nvSpPr>
        <p:spPr>
          <a:xfrm>
            <a:off x="171135" y="4289523"/>
            <a:ext cx="255181" cy="297712"/>
          </a:xfrm>
          <a:prstGeom prst="blockArc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>
            <a:off x="162804" y="4042857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37635" y="3666172"/>
            <a:ext cx="588334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Доходы от использования имущества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Плата за негативное воздействие на окружающую среду 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Доходы от оказания платных услуг и компенсации затрат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Доходы от продажи имущества</a:t>
            </a:r>
          </a:p>
          <a:p>
            <a:pPr marL="72000" defTabSz="914400" fontAlgn="b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Штрафы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49048" y="281001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454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031534" y="1315499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34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6896" y="140003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735</a:t>
            </a:r>
            <a:endParaRPr lang="ru-RU" sz="1000" b="1" i="0" u="none" strike="noStrike" kern="1200" baseline="0" dirty="0" smtClean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Арка 54"/>
          <p:cNvSpPr/>
          <p:nvPr/>
        </p:nvSpPr>
        <p:spPr>
          <a:xfrm>
            <a:off x="174681" y="4540101"/>
            <a:ext cx="255181" cy="297712"/>
          </a:xfrm>
          <a:prstGeom prst="blockArc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382130" y="1106392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793</a:t>
            </a:r>
            <a:endParaRPr lang="ru-RU" sz="1000" b="1" i="0" u="none" strike="noStrike" kern="1200" baseline="0" dirty="0" smtClean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60282" y="315181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</a:t>
            </a:r>
          </a:p>
        </p:txBody>
      </p:sp>
      <p:grpSp>
        <p:nvGrpSpPr>
          <p:cNvPr id="2" name="Группа 28"/>
          <p:cNvGrpSpPr/>
          <p:nvPr/>
        </p:nvGrpSpPr>
        <p:grpSpPr>
          <a:xfrm>
            <a:off x="0" y="446775"/>
            <a:ext cx="8734213" cy="73660"/>
            <a:chOff x="211667" y="609600"/>
            <a:chExt cx="8734213" cy="7366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Прямоугольник 31"/>
          <p:cNvSpPr/>
          <p:nvPr/>
        </p:nvSpPr>
        <p:spPr>
          <a:xfrm>
            <a:off x="1852551" y="0"/>
            <a:ext cx="5723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spcBef>
                <a:spcPct val="0"/>
              </a:spcBef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неналоговых доходов бюджета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21965" y="534534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267047" y="534534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901390" y="496928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год</a:t>
            </a:r>
          </a:p>
        </p:txBody>
      </p:sp>
      <p:grpSp>
        <p:nvGrpSpPr>
          <p:cNvPr id="3" name="Группа 36"/>
          <p:cNvGrpSpPr/>
          <p:nvPr/>
        </p:nvGrpSpPr>
        <p:grpSpPr>
          <a:xfrm>
            <a:off x="380010" y="857533"/>
            <a:ext cx="884118" cy="45719"/>
            <a:chOff x="211667" y="609600"/>
            <a:chExt cx="8734213" cy="73660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42"/>
          <p:cNvGrpSpPr/>
          <p:nvPr/>
        </p:nvGrpSpPr>
        <p:grpSpPr>
          <a:xfrm>
            <a:off x="3311235" y="855553"/>
            <a:ext cx="884118" cy="45719"/>
            <a:chOff x="211667" y="609600"/>
            <a:chExt cx="8734213" cy="73660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50"/>
          <p:cNvGrpSpPr/>
          <p:nvPr/>
        </p:nvGrpSpPr>
        <p:grpSpPr>
          <a:xfrm>
            <a:off x="5933703" y="841698"/>
            <a:ext cx="884118" cy="45719"/>
            <a:chOff x="211667" y="609600"/>
            <a:chExt cx="8734213" cy="73660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6" name="Диаграмма 65"/>
          <p:cNvGraphicFramePr/>
          <p:nvPr/>
        </p:nvGraphicFramePr>
        <p:xfrm>
          <a:off x="3148567" y="1219771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7" name="Диаграмма 66"/>
          <p:cNvGraphicFramePr/>
          <p:nvPr/>
        </p:nvGraphicFramePr>
        <p:xfrm>
          <a:off x="6414365" y="1098562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5108422" y="272193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470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95687" y="1369219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763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00157" y="3226586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902114" y="1200978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34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367344" y="327167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25528" y="2038633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1 318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6288" y="1919027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1 364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289588" y="2671549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486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217773" y="1017896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111099" y="990601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413857" y="86777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</a:t>
            </a:r>
          </a:p>
        </p:txBody>
      </p:sp>
      <p:sp>
        <p:nvSpPr>
          <p:cNvPr id="74" name="Арка 73"/>
          <p:cNvSpPr/>
          <p:nvPr/>
        </p:nvSpPr>
        <p:spPr>
          <a:xfrm>
            <a:off x="204251" y="4845789"/>
            <a:ext cx="255181" cy="297712"/>
          </a:xfrm>
          <a:prstGeom prst="blockArc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133485" y="111043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34</a:t>
            </a:r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7"/>
            <a:ext cx="5167423" cy="4537444"/>
          </a:xfrm>
          <a:prstGeom prst="rect">
            <a:avLst/>
          </a:prstGeom>
          <a:noFill/>
        </p:spPr>
      </p:pic>
      <p:graphicFrame>
        <p:nvGraphicFramePr>
          <p:cNvPr id="31" name="Содержимое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6427762"/>
              </p:ext>
            </p:extLst>
          </p:nvPr>
        </p:nvGraphicFramePr>
        <p:xfrm>
          <a:off x="659219" y="645265"/>
          <a:ext cx="8174578" cy="2618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531629" y="4393898"/>
            <a:ext cx="346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Прочие доходы от использования имущества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10363" y="3336772"/>
            <a:ext cx="4189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Арендная плата за земельные участки</a:t>
            </a:r>
            <a:endParaRPr lang="ru-RU" sz="1400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21360" y="3901416"/>
            <a:ext cx="43380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Аренда имущества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02021" y="3332757"/>
            <a:ext cx="244549" cy="329610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16195" y="3926957"/>
            <a:ext cx="244549" cy="329610"/>
          </a:xfrm>
          <a:prstGeom prst="roundRect">
            <a:avLst/>
          </a:prstGeom>
          <a:solidFill>
            <a:srgbClr val="C9A6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09108" y="4494026"/>
            <a:ext cx="244549" cy="32961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1852551" y="0"/>
            <a:ext cx="5723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defTabSz="914400" fontAlgn="b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от использования имущества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7"/>
            <a:ext cx="5167423" cy="4537444"/>
          </a:xfrm>
          <a:prstGeom prst="rect">
            <a:avLst/>
          </a:prstGeom>
          <a:noFill/>
        </p:spPr>
      </p:pic>
      <p:graphicFrame>
        <p:nvGraphicFramePr>
          <p:cNvPr id="31" name="Содержимое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6427762"/>
              </p:ext>
            </p:extLst>
          </p:nvPr>
        </p:nvGraphicFramePr>
        <p:xfrm>
          <a:off x="659219" y="645264"/>
          <a:ext cx="8174578" cy="276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636487" y="3793972"/>
            <a:ext cx="4189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от компенсации затрат государства</a:t>
            </a:r>
            <a:endParaRPr lang="ru-RU" sz="1400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31719" y="4374382"/>
            <a:ext cx="43380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Аренда имущества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17784" y="3789957"/>
            <a:ext cx="244549" cy="329610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31961" y="4368391"/>
            <a:ext cx="244549" cy="329610"/>
          </a:xfrm>
          <a:prstGeom prst="roundRect">
            <a:avLst/>
          </a:prstGeom>
          <a:solidFill>
            <a:srgbClr val="C9A6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0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898636" y="0"/>
            <a:ext cx="7614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algn="ctr" defTabSz="914400" fontAlgn="b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от оказания платных услуг и компенсации затрат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5572125" y="676275"/>
            <a:ext cx="3571875" cy="39623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50" y="191987"/>
            <a:ext cx="8750300" cy="474764"/>
          </a:xfrm>
        </p:spPr>
        <p:txBody>
          <a:bodyPr anchor="t">
            <a:noAutofit/>
          </a:bodyPr>
          <a:lstStyle/>
          <a:p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Уважаемые жители Новокузнецкого городского округа!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350" y="714374"/>
            <a:ext cx="6200775" cy="4429126"/>
          </a:xfrm>
        </p:spPr>
        <p:txBody>
          <a:bodyPr>
            <a:noAutofit/>
          </a:bodyPr>
          <a:lstStyle/>
          <a:p>
            <a:pPr marL="0" indent="447675" algn="just">
              <a:spcAft>
                <a:spcPts val="300"/>
              </a:spcAft>
              <a:buClr>
                <a:srgbClr val="FF0000"/>
              </a:buCl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– аналитический документ, разрабатываемый в целях предоставления гражданам актуальной информации о бюджете в формате, доступном для широкого круга пользователей. Внимательное изучение бюджета дает представление о намерениях власти, ее политике, распределении ею финансовых ресурсов, которые уплачиваются в виде налогов, различных сборов и пошлин физическими и юридическими лицами для проведения значимой для общества деятельности. Благодаря анализу бюджета можно установить, как распределяются денежные средства, расходуются ли они по назначению. </a:t>
            </a:r>
          </a:p>
          <a:p>
            <a:pPr marL="0" indent="447675" algn="just">
              <a:spcAft>
                <a:spcPts val="300"/>
              </a:spcAft>
              <a:buClr>
                <a:srgbClr val="FF0000"/>
              </a:buCl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Настоящая информация в доступной форме знакомит граждан с основами бюджетного законодательства, целями, задачами и приоритетными направлениями бюджетной и налоговой политики Новокузнецкого городского округа, с основными показателями его социально-экономического развития. Кроме того, «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познакомит Вас с положениями основного финансового документа – бюджета Новокузнецкого городского округа на 2024 год и плановый период 2025 и 2026 годов.</a:t>
            </a:r>
          </a:p>
          <a:p>
            <a:pPr marL="0" indent="447675" algn="just">
              <a:spcAft>
                <a:spcPts val="300"/>
              </a:spcAft>
              <a:buClr>
                <a:srgbClr val="FF0000"/>
              </a:buCl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нацелен на получение обратной связи от граждан, которым интересны современные проблемы муниципальных финансов в Новокузнецком городском округе.</a:t>
            </a:r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Диаграмма 66"/>
          <p:cNvGraphicFramePr/>
          <p:nvPr/>
        </p:nvGraphicFramePr>
        <p:xfrm>
          <a:off x="248891" y="1360450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3976578" y="606056"/>
            <a:ext cx="5167423" cy="4537444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2859988" y="1012540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40" name="Арка 39"/>
          <p:cNvSpPr/>
          <p:nvPr/>
        </p:nvSpPr>
        <p:spPr>
          <a:xfrm>
            <a:off x="450336" y="3748641"/>
            <a:ext cx="255181" cy="297712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2DEE7159-8A1D-EF48-8189-1302935BCE3A}"/>
              </a:ext>
            </a:extLst>
          </p:cNvPr>
          <p:cNvSpPr/>
          <p:nvPr/>
        </p:nvSpPr>
        <p:spPr>
          <a:xfrm>
            <a:off x="5912061" y="964509"/>
            <a:ext cx="45719" cy="2324020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2076" y="2208620"/>
            <a:ext cx="19457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19 733</a:t>
            </a:r>
          </a:p>
          <a:p>
            <a:pPr algn="ctr"/>
            <a:endParaRPr lang="ru-RU" sz="13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Арка 46"/>
          <p:cNvSpPr/>
          <p:nvPr/>
        </p:nvSpPr>
        <p:spPr>
          <a:xfrm>
            <a:off x="432394" y="4313274"/>
            <a:ext cx="255181" cy="297712"/>
          </a:xfrm>
          <a:prstGeom prst="blockArc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>
            <a:off x="435937" y="4019108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92015" y="3662991"/>
            <a:ext cx="236635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субвенция</a:t>
            </a:r>
          </a:p>
          <a:p>
            <a:pPr>
              <a:spcBef>
                <a:spcPts val="300"/>
              </a:spcBef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субсидия</a:t>
            </a:r>
          </a:p>
          <a:p>
            <a:pPr>
              <a:spcBef>
                <a:spcPts val="300"/>
              </a:spcBef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дотация</a:t>
            </a:r>
          </a:p>
          <a:p>
            <a:pPr>
              <a:spcBef>
                <a:spcPts val="300"/>
              </a:spcBef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МБТ</a:t>
            </a:r>
          </a:p>
          <a:p>
            <a:pPr>
              <a:spcBef>
                <a:spcPts val="300"/>
              </a:spcBef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прочие безвозмездные</a:t>
            </a: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1065" y="3069322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12 769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4735" y="123644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4 652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062021" y="130449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212633" y="155649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</a:t>
            </a:r>
            <a:endParaRPr lang="ru-RU" sz="1000" b="1" i="0" u="none" strike="noStrike" kern="1200" baseline="0" dirty="0" smtClean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Арка 54"/>
          <p:cNvSpPr/>
          <p:nvPr/>
        </p:nvSpPr>
        <p:spPr>
          <a:xfrm>
            <a:off x="422290" y="4594692"/>
            <a:ext cx="255181" cy="297712"/>
          </a:xfrm>
          <a:prstGeom prst="blockArc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74280" y="1220158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1 940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30736" y="3087414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12 743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97842" y="294316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12 745</a:t>
            </a:r>
            <a:endParaRPr lang="ru-RU" sz="1000" b="1" i="0" u="none" strike="noStrike" kern="1200" baseline="0" dirty="0" smtClean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Прямоугольник 31"/>
          <p:cNvSpPr/>
          <p:nvPr/>
        </p:nvSpPr>
        <p:spPr>
          <a:xfrm>
            <a:off x="1472541" y="0"/>
            <a:ext cx="64958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безвозмездных поступлений бюджета</a:t>
            </a:r>
          </a:p>
        </p:txBody>
      </p:sp>
      <p:grpSp>
        <p:nvGrpSpPr>
          <p:cNvPr id="3" name="Группа 34"/>
          <p:cNvGrpSpPr/>
          <p:nvPr/>
        </p:nvGrpSpPr>
        <p:grpSpPr>
          <a:xfrm>
            <a:off x="380010" y="920595"/>
            <a:ext cx="884118" cy="45719"/>
            <a:chOff x="211667" y="609600"/>
            <a:chExt cx="8734213" cy="73660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7"/>
          <p:cNvGrpSpPr/>
          <p:nvPr/>
        </p:nvGrpSpPr>
        <p:grpSpPr>
          <a:xfrm>
            <a:off x="3043598" y="887102"/>
            <a:ext cx="884118" cy="45719"/>
            <a:chOff x="211667" y="609600"/>
            <a:chExt cx="8734213" cy="7366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4"/>
          <p:cNvGrpSpPr/>
          <p:nvPr/>
        </p:nvGrpSpPr>
        <p:grpSpPr>
          <a:xfrm>
            <a:off x="6034732" y="889378"/>
            <a:ext cx="884118" cy="45719"/>
            <a:chOff x="211667" y="609600"/>
            <a:chExt cx="8734213" cy="73660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Прямоугольник 55"/>
          <p:cNvSpPr/>
          <p:nvPr/>
        </p:nvSpPr>
        <p:spPr>
          <a:xfrm>
            <a:off x="315310" y="504497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971905" y="509513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990335" y="470844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год</a:t>
            </a:r>
          </a:p>
        </p:txBody>
      </p:sp>
      <p:sp>
        <p:nvSpPr>
          <p:cNvPr id="68" name="Арка 67"/>
          <p:cNvSpPr/>
          <p:nvPr/>
        </p:nvSpPr>
        <p:spPr>
          <a:xfrm>
            <a:off x="463558" y="4845789"/>
            <a:ext cx="255181" cy="297712"/>
          </a:xfrm>
          <a:prstGeom prst="blockArc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70" name="Диаграмма 69"/>
          <p:cNvGraphicFramePr/>
          <p:nvPr/>
        </p:nvGraphicFramePr>
        <p:xfrm>
          <a:off x="3222141" y="1315306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1" name="Диаграмма 70"/>
          <p:cNvGraphicFramePr/>
          <p:nvPr/>
        </p:nvGraphicFramePr>
        <p:xfrm>
          <a:off x="6456662" y="1350020"/>
          <a:ext cx="2466752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1378848" y="1138756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1 988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435946" y="1180640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379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815312" y="1235603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1 341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55579" y="2157873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15 352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7556" y="2141298"/>
            <a:ext cx="194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14 376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310906" y="1623557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78894" y="1319286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277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033910" y="1344255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277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231433" y="1558125"/>
            <a:ext cx="655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0" u="none" strike="noStrike" kern="1200" baseline="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</a:t>
            </a:r>
          </a:p>
        </p:txBody>
      </p:sp>
      <p:sp>
        <p:nvSpPr>
          <p:cNvPr id="69" name="Номер слайда 6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91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697481" y="255536"/>
            <a:ext cx="5356860" cy="46898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6070" y="0"/>
            <a:ext cx="6743235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Параметры проекта бюджета по расходам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7010399" y="4869657"/>
            <a:ext cx="2133601" cy="273843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1874677" y="4423564"/>
            <a:ext cx="308588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переданные полномочия МБТ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863251" y="3852026"/>
            <a:ext cx="2000112" cy="56571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местные полномочия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-1" y="1142880"/>
          <a:ext cx="3204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7" name="Диаграмма 56"/>
          <p:cNvGraphicFramePr/>
          <p:nvPr/>
        </p:nvGraphicFramePr>
        <p:xfrm>
          <a:off x="3086201" y="1142880"/>
          <a:ext cx="3204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Диаграмма 61"/>
          <p:cNvGraphicFramePr/>
          <p:nvPr/>
        </p:nvGraphicFramePr>
        <p:xfrm>
          <a:off x="6172404" y="1142880"/>
          <a:ext cx="3204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Скругленный прямоугольник 63"/>
          <p:cNvSpPr/>
          <p:nvPr/>
        </p:nvSpPr>
        <p:spPr>
          <a:xfrm>
            <a:off x="571778" y="3943465"/>
            <a:ext cx="1257213" cy="28577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71778" y="4400703"/>
            <a:ext cx="1257213" cy="2857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ru-RU"/>
          </a:p>
        </p:txBody>
      </p:sp>
      <p:grpSp>
        <p:nvGrpSpPr>
          <p:cNvPr id="18" name="Группа 28"/>
          <p:cNvGrpSpPr/>
          <p:nvPr/>
        </p:nvGrpSpPr>
        <p:grpSpPr>
          <a:xfrm>
            <a:off x="179606" y="392184"/>
            <a:ext cx="8734213" cy="73660"/>
            <a:chOff x="211667" y="609600"/>
            <a:chExt cx="8734213" cy="7366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Овал 27"/>
          <p:cNvSpPr/>
          <p:nvPr/>
        </p:nvSpPr>
        <p:spPr>
          <a:xfrm>
            <a:off x="975360" y="1828800"/>
            <a:ext cx="1234440" cy="12268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848254" y="2010927"/>
            <a:ext cx="1470247" cy="8581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</a:rPr>
              <a:t>29 900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Всего расходов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в 2024 году</a:t>
            </a:r>
            <a:endParaRPr lang="ru-RU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178040" y="1828800"/>
            <a:ext cx="1234440" cy="12268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069080" y="1828800"/>
            <a:ext cx="1234440" cy="12268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3964031" y="2030359"/>
            <a:ext cx="1470247" cy="8581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</a:rPr>
              <a:t>25 577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Всего расходов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в 2025 году</a:t>
            </a:r>
            <a:endParaRPr lang="ru-RU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079043" y="1995687"/>
            <a:ext cx="1470247" cy="8581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</a:rPr>
              <a:t>24 881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Всего расходов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в 2026 году</a:t>
            </a:r>
            <a:endParaRPr lang="ru-RU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1" name="Блок-схема: узел 30"/>
          <p:cNvSpPr/>
          <p:nvPr/>
        </p:nvSpPr>
        <p:spPr>
          <a:xfrm>
            <a:off x="0" y="396241"/>
            <a:ext cx="358140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8633460" y="350521"/>
            <a:ext cx="358140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69010" y="197959"/>
            <a:ext cx="4961106" cy="46437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" y="1"/>
            <a:ext cx="8763000" cy="540782"/>
          </a:xfrm>
        </p:spPr>
        <p:txBody>
          <a:bodyPr/>
          <a:lstStyle/>
          <a:p>
            <a:pPr lvl="0" defTabSz="457200"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Функциональная структура расходов городского бюджета на 2024 год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22</a:t>
            </a:r>
            <a:endParaRPr lang="en-US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2420" y="624840"/>
          <a:ext cx="3444240" cy="3970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251460" y="617220"/>
            <a:ext cx="754380" cy="708660"/>
            <a:chOff x="8191500" y="2324100"/>
            <a:chExt cx="777240" cy="739140"/>
          </a:xfrm>
        </p:grpSpPr>
        <p:sp>
          <p:nvSpPr>
            <p:cNvPr id="6" name="Овал 5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356478" y="2518590"/>
              <a:ext cx="472681" cy="321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961</a:t>
              </a:r>
            </a:p>
          </p:txBody>
        </p:sp>
      </p:grpSp>
      <p:grpSp>
        <p:nvGrpSpPr>
          <p:cNvPr id="10" name="Группа 4"/>
          <p:cNvGrpSpPr/>
          <p:nvPr/>
        </p:nvGrpSpPr>
        <p:grpSpPr>
          <a:xfrm>
            <a:off x="104989" y="495300"/>
            <a:ext cx="8734213" cy="73660"/>
            <a:chOff x="211667" y="609600"/>
            <a:chExt cx="8734213" cy="7366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Блок-схема: узел 12"/>
          <p:cNvSpPr/>
          <p:nvPr/>
        </p:nvSpPr>
        <p:spPr>
          <a:xfrm>
            <a:off x="0" y="47244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633460" y="48006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Содержимое 4"/>
          <p:cNvGraphicFramePr>
            <a:graphicFrameLocks/>
          </p:cNvGraphicFramePr>
          <p:nvPr/>
        </p:nvGraphicFramePr>
        <p:xfrm>
          <a:off x="5341620" y="609600"/>
          <a:ext cx="3444240" cy="3970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601980" y="1371600"/>
            <a:ext cx="731520" cy="693420"/>
            <a:chOff x="8191500" y="2324100"/>
            <a:chExt cx="777240" cy="739140"/>
          </a:xfrm>
        </p:grpSpPr>
        <p:sp>
          <p:nvSpPr>
            <p:cNvPr id="18" name="Овал 17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364795" y="2470904"/>
              <a:ext cx="487453" cy="3280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263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92480" y="1996440"/>
            <a:ext cx="746760" cy="701040"/>
            <a:chOff x="8191500" y="2324102"/>
            <a:chExt cx="777240" cy="739140"/>
          </a:xfrm>
        </p:grpSpPr>
        <p:sp>
          <p:nvSpPr>
            <p:cNvPr id="22" name="Овал 21"/>
            <p:cNvSpPr/>
            <p:nvPr/>
          </p:nvSpPr>
          <p:spPr>
            <a:xfrm>
              <a:off x="8191500" y="2324102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285502" y="2519109"/>
              <a:ext cx="614316" cy="3245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5 332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800100" y="2674620"/>
            <a:ext cx="708660" cy="655320"/>
            <a:chOff x="8191500" y="2324100"/>
            <a:chExt cx="777240" cy="739140"/>
          </a:xfrm>
        </p:grpSpPr>
        <p:sp>
          <p:nvSpPr>
            <p:cNvPr id="26" name="Овал 25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9777" y="2522472"/>
              <a:ext cx="647344" cy="347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5 653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94360" y="3291840"/>
            <a:ext cx="754380" cy="701040"/>
            <a:chOff x="8191500" y="2324100"/>
            <a:chExt cx="777240" cy="739140"/>
          </a:xfrm>
        </p:grpSpPr>
        <p:sp>
          <p:nvSpPr>
            <p:cNvPr id="30" name="Овал 29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419252" y="2470904"/>
              <a:ext cx="378542" cy="3245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10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20040" y="3893820"/>
            <a:ext cx="739140" cy="693420"/>
            <a:chOff x="8191500" y="2324100"/>
            <a:chExt cx="777240" cy="739140"/>
          </a:xfrm>
        </p:grpSpPr>
        <p:sp>
          <p:nvSpPr>
            <p:cNvPr id="34" name="Овал 33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8250157" y="2470904"/>
              <a:ext cx="716731" cy="3280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13 393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311140" y="792480"/>
            <a:ext cx="792480" cy="739140"/>
            <a:chOff x="8191500" y="2324100"/>
            <a:chExt cx="777240" cy="739140"/>
          </a:xfrm>
        </p:grpSpPr>
        <p:sp>
          <p:nvSpPr>
            <p:cNvPr id="38" name="Овал 37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8361124" y="2531864"/>
              <a:ext cx="4499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778</a:t>
              </a: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5654040" y="1539240"/>
            <a:ext cx="792480" cy="739140"/>
            <a:chOff x="8191500" y="2324100"/>
            <a:chExt cx="777240" cy="739140"/>
          </a:xfrm>
        </p:grpSpPr>
        <p:sp>
          <p:nvSpPr>
            <p:cNvPr id="42" name="Овал 41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8311613" y="2493764"/>
              <a:ext cx="5788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2 557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5768340" y="2286000"/>
            <a:ext cx="792480" cy="739140"/>
            <a:chOff x="8191500" y="2324100"/>
            <a:chExt cx="777240" cy="739140"/>
          </a:xfrm>
        </p:grpSpPr>
        <p:sp>
          <p:nvSpPr>
            <p:cNvPr id="46" name="Овал 45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8368598" y="2509004"/>
              <a:ext cx="4499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780</a:t>
              </a: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5654040" y="3032760"/>
            <a:ext cx="792480" cy="739140"/>
            <a:chOff x="8191500" y="2324100"/>
            <a:chExt cx="777240" cy="739140"/>
          </a:xfrm>
        </p:grpSpPr>
        <p:sp>
          <p:nvSpPr>
            <p:cNvPr id="50" name="Овал 49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8267700" y="240792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8420844" y="2554724"/>
              <a:ext cx="2707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7</a:t>
              </a: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5326380" y="3771900"/>
            <a:ext cx="792480" cy="739140"/>
            <a:chOff x="8191500" y="2324100"/>
            <a:chExt cx="777240" cy="739140"/>
          </a:xfrm>
        </p:grpSpPr>
        <p:sp>
          <p:nvSpPr>
            <p:cNvPr id="54" name="Овал 53"/>
            <p:cNvSpPr/>
            <p:nvPr/>
          </p:nvSpPr>
          <p:spPr>
            <a:xfrm>
              <a:off x="8191500" y="2324100"/>
              <a:ext cx="777240" cy="739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8267700" y="2385060"/>
              <a:ext cx="624840" cy="6248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8338704" y="2539484"/>
              <a:ext cx="4499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ru-RU" sz="1400" b="1" dirty="0" smtClean="0">
                  <a:solidFill>
                    <a:schemeClr val="tx2"/>
                  </a:solidFill>
                </a:rPr>
                <a:t>164</a:t>
              </a:r>
            </a:p>
          </p:txBody>
        </p:sp>
      </p:grpSp>
      <p:sp>
        <p:nvSpPr>
          <p:cNvPr id="59" name="Блок-схема: узел 58"/>
          <p:cNvSpPr/>
          <p:nvPr/>
        </p:nvSpPr>
        <p:spPr>
          <a:xfrm>
            <a:off x="5067300" y="423672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1851660" y="477774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5128260" y="4831080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343400" y="2263140"/>
            <a:ext cx="777240" cy="73914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4419600" y="2316480"/>
            <a:ext cx="624840" cy="624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419625" y="2402324"/>
            <a:ext cx="68159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29 900</a:t>
            </a:r>
          </a:p>
          <a:p>
            <a:pPr algn="ctr" fontAlgn="b"/>
            <a:r>
              <a:rPr lang="ru-RU" sz="900" dirty="0" smtClean="0">
                <a:solidFill>
                  <a:schemeClr val="tx2"/>
                </a:solidFill>
              </a:rPr>
              <a:t>млн.руб.</a:t>
            </a:r>
            <a:endParaRPr lang="ru-RU" sz="9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8000" contrast="-10000"/>
          </a:blip>
          <a:srcRect/>
          <a:stretch>
            <a:fillRect/>
          </a:stretch>
        </p:blipFill>
        <p:spPr bwMode="auto">
          <a:xfrm>
            <a:off x="461229" y="99060"/>
            <a:ext cx="5113830" cy="493776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774884"/>
            <a:ext cx="2133600" cy="273844"/>
          </a:xfrm>
        </p:spPr>
        <p:txBody>
          <a:bodyPr/>
          <a:lstStyle/>
          <a:p>
            <a:r>
              <a:rPr lang="ru-RU" dirty="0" smtClean="0"/>
              <a:t>23</a:t>
            </a:r>
            <a:endParaRPr lang="en-US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0" y="0"/>
            <a:ext cx="8896350" cy="42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Функциональная структура расходов городского бюджета на 2024 год</a:t>
            </a:r>
          </a:p>
        </p:txBody>
      </p:sp>
      <p:grpSp>
        <p:nvGrpSpPr>
          <p:cNvPr id="2" name="Группа 75"/>
          <p:cNvGrpSpPr/>
          <p:nvPr/>
        </p:nvGrpSpPr>
        <p:grpSpPr>
          <a:xfrm>
            <a:off x="125942" y="428625"/>
            <a:ext cx="8734213" cy="73660"/>
            <a:chOff x="211667" y="609600"/>
            <a:chExt cx="8734213" cy="73660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Блок-схема: узел 9"/>
          <p:cNvSpPr/>
          <p:nvPr/>
        </p:nvSpPr>
        <p:spPr>
          <a:xfrm>
            <a:off x="0" y="2415541"/>
            <a:ext cx="533400" cy="5029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832860" y="1554481"/>
            <a:ext cx="312420" cy="2895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0" y="1516380"/>
            <a:ext cx="335280" cy="36576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878580" y="723901"/>
            <a:ext cx="31242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610600" y="632460"/>
            <a:ext cx="533400" cy="5029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4952220" y="708660"/>
          <a:ext cx="4527060" cy="423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 flipH="1" flipV="1">
            <a:off x="4579620" y="1135380"/>
            <a:ext cx="3870960" cy="152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4556760" y="147828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4617720" y="220980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4556760" y="18364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4579620" y="257556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4632960" y="293370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4556760" y="32918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4602480" y="364236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587240" y="40157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4564380" y="432816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4579620" y="46939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8526780" y="716280"/>
            <a:ext cx="7620" cy="4023360"/>
          </a:xfrm>
          <a:prstGeom prst="line">
            <a:avLst/>
          </a:prstGeom>
          <a:ln w="12700" cmpd="sng">
            <a:solidFill>
              <a:schemeClr val="accent4">
                <a:lumMod val="75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8191500" y="2324100"/>
            <a:ext cx="777240" cy="73914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267700" y="2385060"/>
            <a:ext cx="624840" cy="624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321032" y="2509005"/>
            <a:ext cx="590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100%</a:t>
            </a:r>
          </a:p>
        </p:txBody>
      </p:sp>
      <p:graphicFrame>
        <p:nvGraphicFramePr>
          <p:cNvPr id="65" name="Диаграмма 64"/>
          <p:cNvGraphicFramePr/>
          <p:nvPr/>
        </p:nvGraphicFramePr>
        <p:xfrm>
          <a:off x="137271" y="1054396"/>
          <a:ext cx="4251960" cy="247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66" name="Прямая соединительная линия 65"/>
          <p:cNvCxnSpPr/>
          <p:nvPr/>
        </p:nvCxnSpPr>
        <p:spPr>
          <a:xfrm flipH="1">
            <a:off x="435397" y="3528950"/>
            <a:ext cx="3825240" cy="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V="1">
            <a:off x="781968" y="4209076"/>
            <a:ext cx="1158240" cy="7620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2679347" y="4172980"/>
            <a:ext cx="1342456" cy="5619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981570" y="401863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100%</a:t>
            </a:r>
            <a:endParaRPr lang="ru-RU" b="1" i="0" u="none" strike="noStrike" kern="1200" baseline="0" dirty="0" smtClean="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04" name="Прямая соединительная линия 103"/>
          <p:cNvCxnSpPr/>
          <p:nvPr/>
        </p:nvCxnSpPr>
        <p:spPr>
          <a:xfrm>
            <a:off x="4021750" y="3883309"/>
            <a:ext cx="1" cy="297180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9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Блок-схема: узел 131"/>
          <p:cNvSpPr/>
          <p:nvPr/>
        </p:nvSpPr>
        <p:spPr>
          <a:xfrm>
            <a:off x="160076" y="585146"/>
            <a:ext cx="346286" cy="276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Блок-схема: узел 132"/>
          <p:cNvSpPr/>
          <p:nvPr/>
        </p:nvSpPr>
        <p:spPr>
          <a:xfrm>
            <a:off x="8660554" y="591821"/>
            <a:ext cx="346286" cy="276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/>
        </p:nvGraphicFramePr>
        <p:xfrm>
          <a:off x="4404360" y="708655"/>
          <a:ext cx="609600" cy="3977644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44,8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18,9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17,8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8,6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3,2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2,6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2,6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0,9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0,5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0,04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604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Calibri"/>
                          <a:cs typeface="Calibri"/>
                        </a:rPr>
                        <a:t>0,04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449310" y="3540408"/>
            <a:ext cx="1120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Социальная сфера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843761" y="3563268"/>
            <a:ext cx="10903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Сфера экономики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413276" y="3563268"/>
            <a:ext cx="5421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прочее</a:t>
            </a:r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813730" y="3913789"/>
            <a:ext cx="1" cy="297180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9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8000" contrast="-10000"/>
          </a:blip>
          <a:srcRect/>
          <a:stretch>
            <a:fillRect/>
          </a:stretch>
        </p:blipFill>
        <p:spPr bwMode="auto">
          <a:xfrm>
            <a:off x="1665914" y="0"/>
            <a:ext cx="5113830" cy="4937760"/>
          </a:xfrm>
          <a:prstGeom prst="rect">
            <a:avLst/>
          </a:prstGeom>
          <a:noFill/>
        </p:spPr>
      </p:pic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7348" y="512952"/>
          <a:ext cx="8587339" cy="440194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610667"/>
                <a:gridCol w="1040405"/>
                <a:gridCol w="1060537"/>
                <a:gridCol w="875730"/>
              </a:tblGrid>
              <a:tr h="2681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Наименование программы</a:t>
                      </a: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 план 2024 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план 2025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план 2026 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9449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города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725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840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983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Центрального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жилищно-коммунального хозяйства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4 365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3 584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3 610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по управлению муниципальным имуществом города 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901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421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431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градостроительства и земельных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ресурсов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Орджоникидзевского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образования и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науки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12 920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11 796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11 483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культуры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1 145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1 004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1 004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по физической культуре, спорту и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туризму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580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418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418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8118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социальной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защиты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1 934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1 855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1 863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Куйбышевского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Новоильинского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капитального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строительства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1 648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499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278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охраны окружающей среды и природных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ресурсов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Комитет городского контроля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Новокузнецкий городской Совет народных депутатов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Кузнецкого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дорожно-коммунального хозяйства и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благоустройства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3 101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2 004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1 794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по транспорту и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связи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1 399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2 007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1 889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Администрация Заводского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района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1757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опеки и 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попечительства</a:t>
                      </a:r>
                      <a:endParaRPr lang="ru-RU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2096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Финансовое управление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239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339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318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  <a:tr h="2096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Итого:</a:t>
                      </a:r>
                    </a:p>
                  </a:txBody>
                  <a:tcPr marL="9525" marR="9525" marT="7144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29 900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25 577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24 881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4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7175" y="0"/>
            <a:ext cx="8677275" cy="536713"/>
          </a:xfrm>
        </p:spPr>
        <p:txBody>
          <a:bodyPr anchor="b">
            <a:noAutofit/>
          </a:bodyPr>
          <a:lstStyle/>
          <a:p>
            <a:pPr defTabSz="457200"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Ведомственная структура расходов </a:t>
            </a:r>
            <a:b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городского бюджета на 2024-2026 годы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11699" y="101084"/>
            <a:ext cx="1096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млн. руб.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10638" y="468461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781300" y="400680"/>
            <a:ext cx="5905176" cy="46437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2948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Муниципальные программы Новокузнецкого городского округа  2024-2026 г.г.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8324850" y="276225"/>
            <a:ext cx="819150" cy="273329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r"/>
            <a:r>
              <a:rPr lang="ru-RU" sz="1300" dirty="0" smtClean="0">
                <a:solidFill>
                  <a:schemeClr val="tx2"/>
                </a:solidFill>
                <a:latin typeface="Calibri" pitchFamily="34" charset="0"/>
              </a:rPr>
              <a:t>млн. руб.</a:t>
            </a:r>
            <a:endParaRPr lang="ru-RU" sz="13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67746" y="1491630"/>
            <a:ext cx="514315" cy="3502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</a:t>
            </a:r>
            <a:endParaRPr lang="ru-RU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87826" y="1491630"/>
            <a:ext cx="514315" cy="3502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</a:t>
            </a:r>
            <a:endParaRPr lang="ru-RU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7666" y="3507854"/>
            <a:ext cx="514315" cy="3502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34</a:t>
            </a:r>
            <a:endParaRPr lang="ru-RU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6" y="3507854"/>
            <a:ext cx="514315" cy="3502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35</a:t>
            </a:r>
            <a:endParaRPr lang="ru-RU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7826" y="3507854"/>
            <a:ext cx="514315" cy="35027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36</a:t>
            </a:r>
            <a:endParaRPr lang="ru-RU" sz="1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163741" y="514358"/>
          <a:ext cx="8723084" cy="4486266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510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7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46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55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51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№ </a:t>
                      </a:r>
                      <a:r>
                        <a:rPr lang="ru-RU" sz="1000" b="1" i="0" u="none" strike="noStrike" dirty="0" err="1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</a:t>
                      </a:r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lang="ru-RU" sz="1000" b="1" i="0" u="none" strike="noStrike" dirty="0" err="1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Наименование программы</a:t>
                      </a: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2024 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2025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2026 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Охрана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окружающей среды и рациональное природопользование в границах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Основные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направления развития территории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Комплексное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благоустройство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3 879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2 264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1 982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жилищно-коммунального хозяйства города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Новокузнецка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3 665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3 563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3 610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5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Защита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населения и территории от чрезвычайных ситуаций природного и техногенного характера, обеспечение пожарной безопасности, безопасности на водных объектах территории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251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183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Обеспечение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жилыми помещениями отдельных категорий граждан города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Новокузнецка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847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375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370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культуры города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Новокузнецка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779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651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651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30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8.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Организация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и развитие пассажирских перевозок и координация работы операторов связи на территории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1 399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2 007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1 889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муниципальным имуществом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88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10.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субъектов малого и среднего предпринимательства в городе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Новокузнецке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Реализация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молодежной политики в городе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Новокузнецке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12.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физической культуры и массового спорта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780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618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418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13.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и функционирование системы образования города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Новокузнецка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13 304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12 165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11 851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30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14.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Защита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прав детей-сирот и детей, оставшихся без попечения родителей, прав недееспособных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граждан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382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386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15.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системы социальной защиты населения города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Новокузнецка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1 894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1 824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1 826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16.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Поддержка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социально ориентированных некоммерческих организаций в городе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Новокузнецке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17.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Управление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муниципальными финансами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164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265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243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18.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Формирование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современной городской среды на территории НГО на 2018-2024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годы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1 059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19.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Обеспечение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комфортного проживания в секторе индивидуальной жилой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застройки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315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20.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Стимулирование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развития жилищного строительства на территории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90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21.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Укрепление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общественного здоровья населения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НГО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730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22.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Профилактика </a:t>
                      </a:r>
                      <a:r>
                        <a:rPr lang="ru-RU" sz="1000" b="0" i="0" u="none" strike="noStrike" dirty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терроризма, а также минимизация и (или) ликвидация последствий его </a:t>
                      </a:r>
                      <a:r>
                        <a:rPr lang="ru-RU" sz="1000" b="0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проявлений</a:t>
                      </a:r>
                      <a:endParaRPr lang="ru-RU" sz="1000" b="0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63029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                                                                                                                                                                              Итого</a:t>
                      </a:r>
                      <a:endParaRPr lang="ru-RU" sz="1000" b="1" i="0" u="none" strike="noStrike" dirty="0">
                        <a:solidFill>
                          <a:schemeClr val="tx2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29 016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24 553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811442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23 653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  <p:grpSp>
        <p:nvGrpSpPr>
          <p:cNvPr id="17" name="Группа 4"/>
          <p:cNvGrpSpPr/>
          <p:nvPr/>
        </p:nvGrpSpPr>
        <p:grpSpPr>
          <a:xfrm>
            <a:off x="120229" y="289559"/>
            <a:ext cx="8734213" cy="81915"/>
            <a:chOff x="211667" y="609600"/>
            <a:chExt cx="8734213" cy="7366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0248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8000" contrast="-10000"/>
          </a:blip>
          <a:srcRect/>
          <a:stretch>
            <a:fillRect/>
          </a:stretch>
        </p:blipFill>
        <p:spPr bwMode="auto">
          <a:xfrm>
            <a:off x="461229" y="99060"/>
            <a:ext cx="5113830" cy="493776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774884"/>
            <a:ext cx="2133600" cy="273844"/>
          </a:xfrm>
        </p:spPr>
        <p:txBody>
          <a:bodyPr/>
          <a:lstStyle/>
          <a:p>
            <a:r>
              <a:rPr lang="ru-RU" dirty="0" smtClean="0"/>
              <a:t>26</a:t>
            </a:r>
            <a:endParaRPr lang="en-US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419100" y="-1"/>
            <a:ext cx="85058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Муниципальные программы Новокузнецкого городского округа на 2024 год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600" b="1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Группа 75"/>
          <p:cNvGrpSpPr/>
          <p:nvPr/>
        </p:nvGrpSpPr>
        <p:grpSpPr>
          <a:xfrm>
            <a:off x="278342" y="428625"/>
            <a:ext cx="8734213" cy="73660"/>
            <a:chOff x="211667" y="609600"/>
            <a:chExt cx="8734213" cy="73660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Блок-схема: узел 9"/>
          <p:cNvSpPr/>
          <p:nvPr/>
        </p:nvSpPr>
        <p:spPr>
          <a:xfrm>
            <a:off x="0" y="2415541"/>
            <a:ext cx="533400" cy="5029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832860" y="1554481"/>
            <a:ext cx="312420" cy="2895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0" y="1516380"/>
            <a:ext cx="335280" cy="36576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878580" y="723901"/>
            <a:ext cx="31242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610600" y="632460"/>
            <a:ext cx="533400" cy="5029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4952220" y="708660"/>
          <a:ext cx="4527060" cy="423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 flipH="1" flipV="1">
            <a:off x="4549140" y="1196340"/>
            <a:ext cx="3870960" cy="152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4564380" y="15316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4617720" y="21869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4556760" y="18364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4564380" y="24917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4572000" y="28346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4541520" y="316230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4564380" y="348234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549140" y="38176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4556760" y="415290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4572000" y="446532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4579620" y="4792980"/>
            <a:ext cx="3848100" cy="762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56514" y="861061"/>
            <a:ext cx="505267" cy="42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45,8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13,4</a:t>
            </a:r>
          </a:p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12,6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6,5</a:t>
            </a:r>
          </a:p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4,8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3,7</a:t>
            </a:r>
          </a:p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2,9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2,7</a:t>
            </a:r>
          </a:p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2,7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1,3</a:t>
            </a:r>
          </a:p>
          <a:p>
            <a:pPr algn="ctr">
              <a:lnSpc>
                <a:spcPct val="150000"/>
              </a:lnSpc>
            </a:pPr>
            <a:r>
              <a:rPr lang="ru-RU" sz="1400" b="1" i="0" u="none" strike="noStrike" kern="1200" baseline="0" dirty="0" smtClean="0">
                <a:solidFill>
                  <a:schemeClr val="tx2"/>
                </a:solidFill>
                <a:ea typeface="Calibri"/>
                <a:cs typeface="Calibri"/>
              </a:rPr>
              <a:t>1,1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2,5</a:t>
            </a:r>
          </a:p>
          <a:p>
            <a:pPr algn="ctr">
              <a:lnSpc>
                <a:spcPct val="150000"/>
              </a:lnSpc>
            </a:pPr>
            <a:endParaRPr lang="ru-RU" sz="1400" b="1" i="0" u="none" strike="noStrike" kern="1200" baseline="0" dirty="0" smtClean="0">
              <a:solidFill>
                <a:schemeClr val="tx2"/>
              </a:solidFill>
              <a:ea typeface="Calibri"/>
              <a:cs typeface="Calibri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8526780" y="716280"/>
            <a:ext cx="7620" cy="4023360"/>
          </a:xfrm>
          <a:prstGeom prst="line">
            <a:avLst/>
          </a:prstGeom>
          <a:ln w="12700" cmpd="sng">
            <a:solidFill>
              <a:schemeClr val="accent4">
                <a:lumMod val="75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8191500" y="2324100"/>
            <a:ext cx="777240" cy="73914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267700" y="2385060"/>
            <a:ext cx="624840" cy="624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267725" y="2470904"/>
            <a:ext cx="68159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29 016</a:t>
            </a:r>
          </a:p>
          <a:p>
            <a:pPr algn="ctr" fontAlgn="b"/>
            <a:r>
              <a:rPr lang="ru-RU" sz="900" dirty="0" smtClean="0">
                <a:solidFill>
                  <a:schemeClr val="tx2"/>
                </a:solidFill>
              </a:rPr>
              <a:t>млн.руб.</a:t>
            </a:r>
            <a:endParaRPr lang="ru-RU" sz="900" dirty="0">
              <a:solidFill>
                <a:schemeClr val="tx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53606" y="868680"/>
            <a:ext cx="20409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Развитие системы образования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27034" y="670560"/>
            <a:ext cx="333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%</a:t>
            </a:r>
            <a:endParaRPr lang="ru-RU" sz="1600" b="1" i="0" u="none" strike="noStrike" kern="1200" baseline="0" dirty="0" smtClean="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10273" y="1226820"/>
            <a:ext cx="19752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Комплексное благоустройство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53765" y="1866900"/>
            <a:ext cx="24673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Развитие системы социальной защиты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61232" y="2202180"/>
            <a:ext cx="3122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Организация и развитие пассажирских перевозок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27884" y="2529840"/>
            <a:ext cx="29610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Формирование современной городской среды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038373" y="2804160"/>
            <a:ext cx="298671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Обеспечение жилыми помещениями отдельных  категорий граждан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056537" y="3185160"/>
            <a:ext cx="13035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Развитие культуры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24733" y="3505200"/>
            <a:ext cx="20377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Развитие физической культуры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027953" y="3794760"/>
            <a:ext cx="31438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Защита прав детей-сирот и детей, оставшихся без </a:t>
            </a:r>
          </a:p>
          <a:p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попечения родителей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033679" y="4191000"/>
            <a:ext cx="3437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Обеспечение комфортного проживания в секторе ИЖС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053739" y="4495800"/>
            <a:ext cx="13244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Другие программы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030671" y="1554480"/>
            <a:ext cx="2909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ea typeface="Calibri"/>
                <a:cs typeface="Calibri"/>
              </a:rPr>
              <a:t>Развитие жилищно-коммунального хозяйства</a:t>
            </a:r>
          </a:p>
        </p:txBody>
      </p:sp>
      <p:graphicFrame>
        <p:nvGraphicFramePr>
          <p:cNvPr id="65" name="Диаграмма 64"/>
          <p:cNvGraphicFramePr/>
          <p:nvPr/>
        </p:nvGraphicFramePr>
        <p:xfrm>
          <a:off x="221091" y="1648756"/>
          <a:ext cx="4251960" cy="247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66" name="Прямая соединительная линия 65"/>
          <p:cNvCxnSpPr/>
          <p:nvPr/>
        </p:nvCxnSpPr>
        <p:spPr>
          <a:xfrm flipH="1">
            <a:off x="519217" y="4153790"/>
            <a:ext cx="3825240" cy="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62087" y="414238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Повышение </a:t>
            </a:r>
          </a:p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качества жизни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491753" y="41433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Развитие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экономики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073873" y="4154792"/>
            <a:ext cx="1705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Эффективное муниципальное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управление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17137" y="414244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Непрограммные 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мероприятия</a:t>
            </a: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V="1">
            <a:off x="797208" y="4658656"/>
            <a:ext cx="1158240" cy="7620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2648867" y="4645420"/>
            <a:ext cx="1342456" cy="5619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907022" y="446821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0" u="none" strike="noStrike" kern="1200" baseline="0" dirty="0" smtClean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29 900</a:t>
            </a: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794260" y="4485233"/>
            <a:ext cx="0" cy="173536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9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3991270" y="4325269"/>
            <a:ext cx="1" cy="297180"/>
          </a:xfrm>
          <a:prstGeom prst="line">
            <a:avLst/>
          </a:prstGeom>
          <a:ln w="22225" cmpd="sng">
            <a:solidFill>
              <a:schemeClr val="accent3">
                <a:lumMod val="50000"/>
                <a:alpha val="69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013793" y="4674051"/>
            <a:ext cx="6713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м</a:t>
            </a:r>
            <a:r>
              <a:rPr lang="ru-RU" sz="900" b="1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лн.руб.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51670" y="2048948"/>
            <a:ext cx="629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0" u="none" strike="noStrike" kern="1200" baseline="0" dirty="0" smtClean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22 431</a:t>
            </a:r>
          </a:p>
        </p:txBody>
      </p:sp>
      <p:sp>
        <p:nvSpPr>
          <p:cNvPr id="132" name="Блок-схема: узел 131"/>
          <p:cNvSpPr/>
          <p:nvPr/>
        </p:nvSpPr>
        <p:spPr>
          <a:xfrm>
            <a:off x="160076" y="585146"/>
            <a:ext cx="346286" cy="276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Блок-схема: узел 132"/>
          <p:cNvSpPr/>
          <p:nvPr/>
        </p:nvSpPr>
        <p:spPr>
          <a:xfrm>
            <a:off x="8660554" y="591821"/>
            <a:ext cx="346286" cy="276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flipV="1">
            <a:off x="3003504" y="1882140"/>
            <a:ext cx="6396" cy="1722064"/>
          </a:xfrm>
          <a:prstGeom prst="line">
            <a:avLst/>
          </a:prstGeom>
          <a:ln w="12700" cmpd="sng">
            <a:solidFill>
              <a:schemeClr val="accent4">
                <a:lumMod val="75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V="1">
            <a:off x="759942" y="1844040"/>
            <a:ext cx="2058" cy="304078"/>
          </a:xfrm>
          <a:prstGeom prst="line">
            <a:avLst/>
          </a:prstGeom>
          <a:ln w="12700" cmpd="sng">
            <a:solidFill>
              <a:schemeClr val="accent4">
                <a:lumMod val="75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768731" y="1848935"/>
            <a:ext cx="2261470" cy="9623"/>
          </a:xfrm>
          <a:prstGeom prst="line">
            <a:avLst/>
          </a:prstGeom>
          <a:ln w="12700" cmpd="sng">
            <a:solidFill>
              <a:schemeClr val="accent4">
                <a:lumMod val="75000"/>
                <a:alpha val="64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Овал 93"/>
          <p:cNvSpPr/>
          <p:nvPr/>
        </p:nvSpPr>
        <p:spPr>
          <a:xfrm>
            <a:off x="2127816" y="1430669"/>
            <a:ext cx="777240" cy="73914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2203070" y="1491629"/>
            <a:ext cx="624840" cy="624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2266825" y="1653730"/>
            <a:ext cx="4988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97%</a:t>
            </a:r>
            <a:endParaRPr lang="ru-RU" sz="900" dirty="0">
              <a:solidFill>
                <a:schemeClr val="tx2"/>
              </a:solidFill>
            </a:endParaRPr>
          </a:p>
        </p:txBody>
      </p:sp>
      <p:sp>
        <p:nvSpPr>
          <p:cNvPr id="113" name="Овал 112"/>
          <p:cNvSpPr/>
          <p:nvPr/>
        </p:nvSpPr>
        <p:spPr>
          <a:xfrm>
            <a:off x="1137216" y="1430669"/>
            <a:ext cx="777240" cy="73914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>
            <a:off x="1212470" y="1484009"/>
            <a:ext cx="624840" cy="624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1349565" y="1661350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22</a:t>
            </a:r>
            <a:endParaRPr lang="ru-RU" sz="900" dirty="0">
              <a:solidFill>
                <a:schemeClr val="tx2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94660" y="1333499"/>
            <a:ext cx="1089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>Доля </a:t>
            </a:r>
          </a:p>
          <a:p>
            <a:r>
              <a:rPr lang="ru-RU" sz="1000" b="1" dirty="0" smtClean="0">
                <a:solidFill>
                  <a:schemeClr val="tx2"/>
                </a:solidFill>
              </a:rPr>
              <a:t>программных </a:t>
            </a:r>
          </a:p>
          <a:p>
            <a:r>
              <a:rPr lang="ru-RU" sz="1000" b="1" dirty="0" smtClean="0">
                <a:solidFill>
                  <a:schemeClr val="tx2"/>
                </a:solidFill>
              </a:rPr>
              <a:t>расходов бюджета</a:t>
            </a:r>
            <a:endParaRPr lang="ru-RU" sz="1000" dirty="0"/>
          </a:p>
        </p:txBody>
      </p:sp>
      <p:sp>
        <p:nvSpPr>
          <p:cNvPr id="117" name="Прямоугольник 116"/>
          <p:cNvSpPr/>
          <p:nvPr/>
        </p:nvSpPr>
        <p:spPr>
          <a:xfrm>
            <a:off x="0" y="1478965"/>
            <a:ext cx="1203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b="1" dirty="0" smtClean="0">
                <a:solidFill>
                  <a:schemeClr val="tx2"/>
                </a:solidFill>
              </a:rPr>
              <a:t>муниципальной </a:t>
            </a:r>
          </a:p>
          <a:p>
            <a:pPr algn="r"/>
            <a:r>
              <a:rPr lang="ru-RU" sz="1000" b="1" dirty="0" smtClean="0">
                <a:solidFill>
                  <a:schemeClr val="tx2"/>
                </a:solidFill>
              </a:rPr>
              <a:t>программы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4740450" cy="493776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774884"/>
            <a:ext cx="2133600" cy="273844"/>
          </a:xfrm>
        </p:spPr>
        <p:txBody>
          <a:bodyPr/>
          <a:lstStyle/>
          <a:p>
            <a:r>
              <a:rPr lang="ru-RU" dirty="0" smtClean="0"/>
              <a:t>27</a:t>
            </a:r>
            <a:endParaRPr lang="en-US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962025" y="0"/>
            <a:ext cx="7543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Муниципальные программы Новокузнецкого городского округа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Группа 75"/>
          <p:cNvGrpSpPr/>
          <p:nvPr/>
        </p:nvGrpSpPr>
        <p:grpSpPr>
          <a:xfrm>
            <a:off x="137160" y="392430"/>
            <a:ext cx="8734213" cy="73660"/>
            <a:chOff x="211667" y="609600"/>
            <a:chExt cx="8734213" cy="73660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Блок-схема: узел 10"/>
          <p:cNvSpPr/>
          <p:nvPr/>
        </p:nvSpPr>
        <p:spPr>
          <a:xfrm>
            <a:off x="106680" y="411481"/>
            <a:ext cx="312420" cy="2895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610600" y="434340"/>
            <a:ext cx="335280" cy="36576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2035617" y="185166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0" u="none" strike="noStrike" kern="1200" baseline="0" dirty="0" smtClean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29 900</a:t>
            </a:r>
          </a:p>
        </p:txBody>
      </p:sp>
      <p:grpSp>
        <p:nvGrpSpPr>
          <p:cNvPr id="188" name="Группа 187"/>
          <p:cNvGrpSpPr/>
          <p:nvPr/>
        </p:nvGrpSpPr>
        <p:grpSpPr>
          <a:xfrm>
            <a:off x="239549" y="579387"/>
            <a:ext cx="4476075" cy="2537194"/>
            <a:chOff x="955828" y="815340"/>
            <a:chExt cx="4625990" cy="252984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756660" y="1112520"/>
              <a:ext cx="153162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207449" y="822960"/>
              <a:ext cx="1123568" cy="337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  Развитие системы 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образования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87423" y="2019013"/>
              <a:ext cx="954585" cy="337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Комплексное 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благоустройство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97966" y="815340"/>
              <a:ext cx="1610636" cy="337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системы социальной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защиты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452260" y="2369732"/>
              <a:ext cx="928078" cy="460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Формирование 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городской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среды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001002" y="1211249"/>
              <a:ext cx="1324329" cy="337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Охрана окружающей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среды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73310" y="1645920"/>
              <a:ext cx="1070555" cy="214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культуры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247506" y="1546727"/>
              <a:ext cx="1188179" cy="337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физической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культуры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199805" y="1104855"/>
              <a:ext cx="1382013" cy="460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Защита прав детей-сирот 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и детей, оставшихся без 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попечения родителей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499797" y="2796561"/>
              <a:ext cx="1868578" cy="460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Обеспечение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комфортного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проживания в секторе ИЖС</a:t>
              </a:r>
            </a:p>
          </p:txBody>
        </p:sp>
        <p:sp>
          <p:nvSpPr>
            <p:cNvPr id="79" name="Овал 78"/>
            <p:cNvSpPr/>
            <p:nvPr/>
          </p:nvSpPr>
          <p:spPr>
            <a:xfrm>
              <a:off x="2133600" y="1112520"/>
              <a:ext cx="2171700" cy="2156460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2575560" y="1600200"/>
              <a:ext cx="1249680" cy="1196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34640" y="1836420"/>
              <a:ext cx="723900" cy="723900"/>
            </a:xfrm>
            <a:prstGeom prst="ellipse">
              <a:avLst/>
            </a:prstGeom>
            <a:solidFill>
              <a:schemeClr val="bg1">
                <a:alpha val="91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4" name="Овал 93"/>
            <p:cNvSpPr/>
            <p:nvPr/>
          </p:nvSpPr>
          <p:spPr>
            <a:xfrm>
              <a:off x="3436620" y="97536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3870960" y="125730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107180" y="168402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4130040" y="217170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8" name="Овал 97"/>
            <p:cNvSpPr/>
            <p:nvPr/>
          </p:nvSpPr>
          <p:spPr>
            <a:xfrm>
              <a:off x="3878580" y="262128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99" name="Овал 98"/>
            <p:cNvSpPr/>
            <p:nvPr/>
          </p:nvSpPr>
          <p:spPr>
            <a:xfrm>
              <a:off x="3451860" y="293370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00" name="Овал 99"/>
            <p:cNvSpPr/>
            <p:nvPr/>
          </p:nvSpPr>
          <p:spPr>
            <a:xfrm>
              <a:off x="2468880" y="291846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653705" y="922153"/>
              <a:ext cx="454883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2"/>
                </a:solidFill>
              </a:endParaRPr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2164080" y="122682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1897380" y="166878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1859280" y="214884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065020" y="260604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cxnSp>
          <p:nvCxnSpPr>
            <p:cNvPr id="115" name="Прямая соединительная линия 114"/>
            <p:cNvCxnSpPr/>
            <p:nvPr/>
          </p:nvCxnSpPr>
          <p:spPr>
            <a:xfrm flipH="1">
              <a:off x="4322485" y="1524000"/>
              <a:ext cx="106680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 flipH="1" flipV="1">
              <a:off x="4511040" y="1859280"/>
              <a:ext cx="7924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 flipH="1" flipV="1">
              <a:off x="4579620" y="2308860"/>
              <a:ext cx="7543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/>
            <p:cNvCxnSpPr/>
            <p:nvPr/>
          </p:nvCxnSpPr>
          <p:spPr>
            <a:xfrm flipH="1" flipV="1">
              <a:off x="4297680" y="2773680"/>
              <a:ext cx="96774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 flipH="1">
              <a:off x="3848100" y="3208020"/>
              <a:ext cx="131064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/>
            <p:nvPr/>
          </p:nvCxnSpPr>
          <p:spPr>
            <a:xfrm flipH="1" flipV="1">
              <a:off x="1059180" y="1127760"/>
              <a:ext cx="153162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Прямая соединительная линия 135"/>
            <p:cNvCxnSpPr/>
            <p:nvPr/>
          </p:nvCxnSpPr>
          <p:spPr>
            <a:xfrm flipH="1">
              <a:off x="1104900" y="1508760"/>
              <a:ext cx="106680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единительная линия 136"/>
            <p:cNvCxnSpPr/>
            <p:nvPr/>
          </p:nvCxnSpPr>
          <p:spPr>
            <a:xfrm flipH="1" flipV="1">
              <a:off x="1097280" y="1836420"/>
              <a:ext cx="7924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единительная линия 137"/>
            <p:cNvCxnSpPr/>
            <p:nvPr/>
          </p:nvCxnSpPr>
          <p:spPr>
            <a:xfrm flipH="1" flipV="1">
              <a:off x="1112520" y="2286000"/>
              <a:ext cx="7543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единительная линия 138"/>
            <p:cNvCxnSpPr/>
            <p:nvPr/>
          </p:nvCxnSpPr>
          <p:spPr>
            <a:xfrm flipH="1" flipV="1">
              <a:off x="1089660" y="2758440"/>
              <a:ext cx="96774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 flipH="1" flipV="1">
              <a:off x="1107819" y="3185138"/>
              <a:ext cx="1379221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975359" y="1965960"/>
              <a:ext cx="867881" cy="337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Молодежная 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политика</a:t>
              </a: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955828" y="2288024"/>
              <a:ext cx="923108" cy="460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Укрепление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общественного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здоровья</a:t>
              </a:r>
            </a:p>
          </p:txBody>
        </p:sp>
        <p:sp>
          <p:nvSpPr>
            <p:cNvPr id="145" name="Прямоугольник 144"/>
            <p:cNvSpPr/>
            <p:nvPr/>
          </p:nvSpPr>
          <p:spPr>
            <a:xfrm>
              <a:off x="1003860" y="2829044"/>
              <a:ext cx="962100" cy="3375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Профилактика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терроризма</a:t>
              </a:r>
            </a:p>
          </p:txBody>
        </p:sp>
      </p:grpSp>
      <p:sp>
        <p:nvSpPr>
          <p:cNvPr id="203" name="Прямоугольник 202"/>
          <p:cNvSpPr/>
          <p:nvPr/>
        </p:nvSpPr>
        <p:spPr>
          <a:xfrm>
            <a:off x="2019300" y="1586984"/>
            <a:ext cx="801823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"/>
            <a:r>
              <a:rPr lang="ru-RU" sz="1000" b="1" dirty="0" smtClean="0">
                <a:solidFill>
                  <a:schemeClr val="tx2"/>
                </a:solidFill>
              </a:rPr>
              <a:t>22 431</a:t>
            </a:r>
          </a:p>
          <a:p>
            <a:pPr algn="ctr" fontAlgn="b"/>
            <a:r>
              <a:rPr lang="ru-RU" sz="800" b="1" dirty="0" smtClean="0">
                <a:solidFill>
                  <a:schemeClr val="tx2"/>
                </a:solidFill>
              </a:rPr>
              <a:t>млн.руб.</a:t>
            </a:r>
          </a:p>
          <a:p>
            <a:pPr algn="ctr" fontAlgn="b"/>
            <a:r>
              <a:rPr lang="ru-RU" sz="800" b="1" dirty="0" smtClean="0">
                <a:solidFill>
                  <a:schemeClr val="tx2"/>
                </a:solidFill>
              </a:rPr>
              <a:t>ПОВЫШЕНИЕ </a:t>
            </a:r>
          </a:p>
          <a:p>
            <a:pPr algn="ctr" fontAlgn="b"/>
            <a:r>
              <a:rPr lang="ru-RU" sz="800" b="1" dirty="0" smtClean="0">
                <a:solidFill>
                  <a:schemeClr val="tx2"/>
                </a:solidFill>
              </a:rPr>
              <a:t>КАЧЕСТВА</a:t>
            </a:r>
          </a:p>
          <a:p>
            <a:pPr algn="ctr" fontAlgn="b"/>
            <a:r>
              <a:rPr lang="ru-RU" sz="800" b="1" dirty="0" smtClean="0">
                <a:solidFill>
                  <a:schemeClr val="tx2"/>
                </a:solidFill>
              </a:rPr>
              <a:t>ЖИЗНИ</a:t>
            </a:r>
            <a:endParaRPr lang="ru-RU" sz="800" b="1" dirty="0">
              <a:solidFill>
                <a:schemeClr val="tx2"/>
              </a:solidFill>
            </a:endParaRPr>
          </a:p>
        </p:txBody>
      </p:sp>
      <p:sp>
        <p:nvSpPr>
          <p:cNvPr id="218" name="Прямоугольник 217"/>
          <p:cNvSpPr/>
          <p:nvPr/>
        </p:nvSpPr>
        <p:spPr>
          <a:xfrm>
            <a:off x="7946030" y="2729985"/>
            <a:ext cx="923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800" b="1" dirty="0" err="1" smtClean="0">
                <a:solidFill>
                  <a:srgbClr val="002060"/>
                </a:solidFill>
                <a:ea typeface="Calibri"/>
                <a:cs typeface="Calibri"/>
              </a:rPr>
              <a:t>Жилищно</a:t>
            </a:r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-</a:t>
            </a:r>
          </a:p>
          <a:p>
            <a:pPr algn="r"/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коммунального </a:t>
            </a:r>
          </a:p>
          <a:p>
            <a:pPr algn="r"/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хозяйство</a:t>
            </a:r>
          </a:p>
        </p:txBody>
      </p:sp>
      <p:grpSp>
        <p:nvGrpSpPr>
          <p:cNvPr id="219" name="Группа 218"/>
          <p:cNvGrpSpPr/>
          <p:nvPr/>
        </p:nvGrpSpPr>
        <p:grpSpPr>
          <a:xfrm>
            <a:off x="4419600" y="2759570"/>
            <a:ext cx="4533900" cy="2162730"/>
            <a:chOff x="876337" y="1112520"/>
            <a:chExt cx="4553987" cy="2156460"/>
          </a:xfrm>
        </p:grpSpPr>
        <p:sp>
          <p:nvSpPr>
            <p:cNvPr id="223" name="TextBox 222"/>
            <p:cNvSpPr txBox="1"/>
            <p:nvPr/>
          </p:nvSpPr>
          <p:spPr>
            <a:xfrm>
              <a:off x="4414026" y="2079795"/>
              <a:ext cx="1016298" cy="214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Защита населения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4659551" y="2460906"/>
              <a:ext cx="710378" cy="337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территории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879505" y="1993833"/>
              <a:ext cx="1324329" cy="337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жилищного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строительства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876337" y="1645919"/>
              <a:ext cx="988927" cy="214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Поддержка СОНО</a:t>
              </a: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4531756" y="1592314"/>
              <a:ext cx="855288" cy="337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Пассажирские </a:t>
              </a:r>
            </a:p>
            <a:p>
              <a:pPr algn="r"/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перевозки</a:t>
              </a:r>
            </a:p>
          </p:txBody>
        </p:sp>
        <p:sp>
          <p:nvSpPr>
            <p:cNvPr id="231" name="Овал 230"/>
            <p:cNvSpPr/>
            <p:nvPr/>
          </p:nvSpPr>
          <p:spPr>
            <a:xfrm>
              <a:off x="2133600" y="1112520"/>
              <a:ext cx="2171700" cy="215646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2" name="Овал 231"/>
            <p:cNvSpPr/>
            <p:nvPr/>
          </p:nvSpPr>
          <p:spPr>
            <a:xfrm>
              <a:off x="2575560" y="1600200"/>
              <a:ext cx="1249680" cy="11963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3" name="Овал 232"/>
            <p:cNvSpPr/>
            <p:nvPr/>
          </p:nvSpPr>
          <p:spPr>
            <a:xfrm>
              <a:off x="2834639" y="1836420"/>
              <a:ext cx="723900" cy="7239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5" name="Овал 234"/>
            <p:cNvSpPr/>
            <p:nvPr/>
          </p:nvSpPr>
          <p:spPr>
            <a:xfrm>
              <a:off x="3870960" y="125730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6" name="Овал 235"/>
            <p:cNvSpPr/>
            <p:nvPr/>
          </p:nvSpPr>
          <p:spPr>
            <a:xfrm>
              <a:off x="4107180" y="168402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7" name="Овал 236"/>
            <p:cNvSpPr/>
            <p:nvPr/>
          </p:nvSpPr>
          <p:spPr>
            <a:xfrm>
              <a:off x="4130040" y="217170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38" name="Овал 237"/>
            <p:cNvSpPr/>
            <p:nvPr/>
          </p:nvSpPr>
          <p:spPr>
            <a:xfrm>
              <a:off x="3878580" y="262128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42" name="Овал 241"/>
            <p:cNvSpPr/>
            <p:nvPr/>
          </p:nvSpPr>
          <p:spPr>
            <a:xfrm>
              <a:off x="2164080" y="122682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43" name="Овал 242"/>
            <p:cNvSpPr/>
            <p:nvPr/>
          </p:nvSpPr>
          <p:spPr>
            <a:xfrm>
              <a:off x="1897380" y="166878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44" name="Овал 243"/>
            <p:cNvSpPr/>
            <p:nvPr/>
          </p:nvSpPr>
          <p:spPr>
            <a:xfrm>
              <a:off x="1859280" y="214884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sp>
          <p:nvSpPr>
            <p:cNvPr id="245" name="Овал 244"/>
            <p:cNvSpPr/>
            <p:nvPr/>
          </p:nvSpPr>
          <p:spPr>
            <a:xfrm>
              <a:off x="2065020" y="2606040"/>
              <a:ext cx="403860" cy="4114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/>
            </a:p>
          </p:txBody>
        </p:sp>
        <p:cxnSp>
          <p:nvCxnSpPr>
            <p:cNvPr id="246" name="Прямая соединительная линия 245"/>
            <p:cNvCxnSpPr/>
            <p:nvPr/>
          </p:nvCxnSpPr>
          <p:spPr>
            <a:xfrm flipH="1">
              <a:off x="4290060" y="1524000"/>
              <a:ext cx="106680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Прямая соединительная линия 246"/>
            <p:cNvCxnSpPr/>
            <p:nvPr/>
          </p:nvCxnSpPr>
          <p:spPr>
            <a:xfrm flipH="1" flipV="1">
              <a:off x="4511040" y="1859280"/>
              <a:ext cx="7924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Прямая соединительная линия 247"/>
            <p:cNvCxnSpPr/>
            <p:nvPr/>
          </p:nvCxnSpPr>
          <p:spPr>
            <a:xfrm flipH="1" flipV="1">
              <a:off x="4579620" y="2308860"/>
              <a:ext cx="7543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Прямая соединительная линия 248"/>
            <p:cNvCxnSpPr/>
            <p:nvPr/>
          </p:nvCxnSpPr>
          <p:spPr>
            <a:xfrm flipH="1" flipV="1">
              <a:off x="4297680" y="2773680"/>
              <a:ext cx="96774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Прямая соединительная линия 251"/>
            <p:cNvCxnSpPr/>
            <p:nvPr/>
          </p:nvCxnSpPr>
          <p:spPr>
            <a:xfrm flipH="1">
              <a:off x="1104900" y="1508760"/>
              <a:ext cx="1066800" cy="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Прямая соединительная линия 252"/>
            <p:cNvCxnSpPr/>
            <p:nvPr/>
          </p:nvCxnSpPr>
          <p:spPr>
            <a:xfrm flipH="1" flipV="1">
              <a:off x="1122522" y="1840793"/>
              <a:ext cx="767240" cy="3247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Прямая соединительная линия 253"/>
            <p:cNvCxnSpPr/>
            <p:nvPr/>
          </p:nvCxnSpPr>
          <p:spPr>
            <a:xfrm flipH="1" flipV="1">
              <a:off x="1112520" y="2286000"/>
              <a:ext cx="75438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Прямая соединительная линия 254"/>
            <p:cNvCxnSpPr/>
            <p:nvPr/>
          </p:nvCxnSpPr>
          <p:spPr>
            <a:xfrm flipH="1" flipV="1">
              <a:off x="1049128" y="2834418"/>
              <a:ext cx="967740" cy="7620"/>
            </a:xfrm>
            <a:prstGeom prst="line">
              <a:avLst/>
            </a:prstGeom>
            <a:ln w="9525" cmpd="dbl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TextBox 256"/>
            <p:cNvSpPr txBox="1"/>
            <p:nvPr/>
          </p:nvSpPr>
          <p:spPr>
            <a:xfrm>
              <a:off x="887131" y="1114994"/>
              <a:ext cx="1369981" cy="460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Жилые помещения отдельным категориям граждан</a:t>
              </a:r>
            </a:p>
          </p:txBody>
        </p:sp>
        <p:sp>
          <p:nvSpPr>
            <p:cNvPr id="258" name="Прямоугольник 257"/>
            <p:cNvSpPr/>
            <p:nvPr/>
          </p:nvSpPr>
          <p:spPr>
            <a:xfrm>
              <a:off x="907257" y="2432384"/>
              <a:ext cx="1198240" cy="460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Развитие малого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 и среднего</a:t>
              </a:r>
            </a:p>
            <a:p>
              <a:r>
                <a:rPr lang="ru-RU" sz="800" b="1" dirty="0" smtClean="0">
                  <a:solidFill>
                    <a:srgbClr val="002060"/>
                  </a:solidFill>
                  <a:ea typeface="Calibri"/>
                  <a:cs typeface="Calibri"/>
                </a:rPr>
                <a:t>предпринимательства</a:t>
              </a:r>
            </a:p>
          </p:txBody>
        </p:sp>
      </p:grpSp>
      <p:sp>
        <p:nvSpPr>
          <p:cNvPr id="204" name="Прямоугольник 203"/>
          <p:cNvSpPr/>
          <p:nvPr/>
        </p:nvSpPr>
        <p:spPr>
          <a:xfrm>
            <a:off x="6319490" y="3453885"/>
            <a:ext cx="859531" cy="723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6 318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млн.руб.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РАЗВИТИЕ 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ЭКОНОМИКИ</a:t>
            </a:r>
            <a:endParaRPr lang="ru-RU" sz="900" b="1" dirty="0">
              <a:solidFill>
                <a:schemeClr val="tx2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8595360" y="220980"/>
            <a:ext cx="457200" cy="4572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0" name="Блок-схема: узел 279"/>
          <p:cNvSpPr/>
          <p:nvPr/>
        </p:nvSpPr>
        <p:spPr>
          <a:xfrm>
            <a:off x="0" y="213360"/>
            <a:ext cx="434340" cy="3962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823460" y="1984760"/>
          <a:ext cx="4320540" cy="613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6" name="TextBox 105"/>
          <p:cNvSpPr txBox="1"/>
          <p:nvPr/>
        </p:nvSpPr>
        <p:spPr>
          <a:xfrm>
            <a:off x="6275157" y="1692253"/>
            <a:ext cx="130301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b="1" dirty="0" smtClean="0">
                <a:solidFill>
                  <a:schemeClr val="tx2"/>
                </a:solidFill>
              </a:rPr>
              <a:t>направленные на развитие экономики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4965900" y="371082"/>
            <a:ext cx="3896160" cy="1236236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0" tIns="0" rIns="36000" bIns="0" anchor="ctr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endParaRPr lang="ru-RU" sz="1000" b="1" dirty="0" smtClean="0">
              <a:solidFill>
                <a:schemeClr val="tx2"/>
              </a:solidFill>
            </a:endParaRP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000" b="1" dirty="0" smtClean="0">
                <a:solidFill>
                  <a:schemeClr val="tx2"/>
                </a:solidFill>
              </a:rPr>
              <a:t>Муниципальная программа это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</a:t>
            </a:r>
          </a:p>
          <a:p>
            <a:pPr algn="ctr">
              <a:spcBef>
                <a:spcPts val="600"/>
              </a:spcBef>
            </a:pPr>
            <a:endParaRPr lang="ru-RU" sz="12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3" name="Овал 112"/>
          <p:cNvSpPr/>
          <p:nvPr/>
        </p:nvSpPr>
        <p:spPr>
          <a:xfrm>
            <a:off x="8549640" y="327660"/>
            <a:ext cx="426720" cy="3352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4770120" y="365760"/>
            <a:ext cx="426720" cy="3581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>
            <a:off x="8580120" y="1371600"/>
            <a:ext cx="426720" cy="3962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4892040" y="1409700"/>
            <a:ext cx="426720" cy="3962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1830675" y="3726181"/>
            <a:ext cx="729646" cy="707066"/>
          </a:xfrm>
          <a:prstGeom prst="ellipse">
            <a:avLst/>
          </a:prstGeom>
          <a:solidFill>
            <a:schemeClr val="bg1">
              <a:lumMod val="75000"/>
              <a:alpha val="5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cxnSp>
        <p:nvCxnSpPr>
          <p:cNvPr id="125" name="Прямая соединительная линия 124"/>
          <p:cNvCxnSpPr/>
          <p:nvPr/>
        </p:nvCxnSpPr>
        <p:spPr>
          <a:xfrm flipH="1">
            <a:off x="2926123" y="3848101"/>
            <a:ext cx="769579" cy="3301"/>
          </a:xfrm>
          <a:prstGeom prst="line">
            <a:avLst/>
          </a:prstGeom>
          <a:ln w="9525" cmpd="dbl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Овал 129"/>
          <p:cNvSpPr/>
          <p:nvPr/>
        </p:nvSpPr>
        <p:spPr>
          <a:xfrm>
            <a:off x="1653540" y="3566161"/>
            <a:ext cx="1089660" cy="100584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120" name="Овал 119"/>
          <p:cNvSpPr/>
          <p:nvPr/>
        </p:nvSpPr>
        <p:spPr>
          <a:xfrm>
            <a:off x="2529840" y="3558540"/>
            <a:ext cx="403860" cy="41148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122" name="Овал 121"/>
          <p:cNvSpPr/>
          <p:nvPr/>
        </p:nvSpPr>
        <p:spPr>
          <a:xfrm>
            <a:off x="1424940" y="4145280"/>
            <a:ext cx="403860" cy="41148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131" name="Прямоугольник 130"/>
          <p:cNvSpPr/>
          <p:nvPr/>
        </p:nvSpPr>
        <p:spPr>
          <a:xfrm>
            <a:off x="1760337" y="3711566"/>
            <a:ext cx="894797" cy="723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/>
                </a:solidFill>
              </a:rPr>
              <a:t>266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млн.руб.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Эффективное </a:t>
            </a:r>
          </a:p>
          <a:p>
            <a:pPr algn="ctr" fontAlgn="b"/>
            <a:r>
              <a:rPr lang="ru-RU" sz="900" b="1" dirty="0" smtClean="0">
                <a:solidFill>
                  <a:schemeClr val="tx2"/>
                </a:solidFill>
              </a:rPr>
              <a:t>управление</a:t>
            </a:r>
            <a:endParaRPr lang="ru-RU" sz="900" b="1" dirty="0">
              <a:solidFill>
                <a:schemeClr val="tx2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716418" y="1906031"/>
            <a:ext cx="164970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b="1" dirty="0" smtClean="0">
                <a:solidFill>
                  <a:schemeClr val="tx2"/>
                </a:solidFill>
              </a:rPr>
              <a:t>направленные на повышение качества жизни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670558" y="1638912"/>
            <a:ext cx="147344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b="1" dirty="0" smtClean="0">
                <a:solidFill>
                  <a:schemeClr val="tx2"/>
                </a:solidFill>
              </a:rPr>
              <a:t>направленные на эффективное управление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2841601" y="3334142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Управление</a:t>
            </a:r>
          </a:p>
          <a:p>
            <a:pPr algn="r"/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 муниципальными</a:t>
            </a:r>
          </a:p>
          <a:p>
            <a:pPr algn="r"/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 финансами</a:t>
            </a:r>
          </a:p>
        </p:txBody>
      </p:sp>
      <p:sp>
        <p:nvSpPr>
          <p:cNvPr id="134" name="Прямоугольник 133"/>
          <p:cNvSpPr/>
          <p:nvPr/>
        </p:nvSpPr>
        <p:spPr>
          <a:xfrm>
            <a:off x="474947" y="3987285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Управление</a:t>
            </a:r>
          </a:p>
          <a:p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 муниципальным</a:t>
            </a:r>
          </a:p>
          <a:p>
            <a:r>
              <a:rPr lang="ru-RU" sz="800" b="1" dirty="0" smtClean="0">
                <a:solidFill>
                  <a:srgbClr val="002060"/>
                </a:solidFill>
                <a:ea typeface="Calibri"/>
                <a:cs typeface="Calibri"/>
              </a:rPr>
              <a:t> имуществом</a:t>
            </a:r>
          </a:p>
        </p:txBody>
      </p:sp>
      <p:cxnSp>
        <p:nvCxnSpPr>
          <p:cNvPr id="141" name="Прямая соединительная линия 140"/>
          <p:cNvCxnSpPr/>
          <p:nvPr/>
        </p:nvCxnSpPr>
        <p:spPr>
          <a:xfrm flipH="1">
            <a:off x="602023" y="4404361"/>
            <a:ext cx="769579" cy="3301"/>
          </a:xfrm>
          <a:prstGeom prst="line">
            <a:avLst/>
          </a:prstGeom>
          <a:ln w="9525" cmpd="dbl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866901" y="7696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1 894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341120" y="106680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11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104901" y="150114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779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1051561" y="201168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16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272541" y="24460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0,1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1661161" y="27889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13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2613661" y="80010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13304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002281" y="10896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382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261361" y="15316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779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268981" y="20040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3 879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3025141" y="24612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1 059</a:t>
            </a:r>
            <a:endParaRPr lang="ru-RU" sz="8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636521" y="27889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315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402081" y="42519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529841" y="365760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164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669281" y="296418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847</a:t>
            </a:r>
            <a:endParaRPr lang="ru-RU" sz="8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353301" y="300228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3 665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368541" y="438912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115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7589521" y="395478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251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7612381" y="34518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1 399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5554981" y="435864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14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394961" y="390144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23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5417821" y="3413760"/>
            <a:ext cx="45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114300" y="1"/>
            <a:ext cx="9029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«Развитие и функционирование системы образования города Новокузнецка»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25908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97411" y="147066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697505" y="2409944"/>
            <a:ext cx="68159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13 304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278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46 %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06880" y="3893820"/>
          <a:ext cx="4091940" cy="103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40664" y="413004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78133" y="409194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45233" y="400812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13 304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12 165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11 852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50520" y="464821"/>
            <a:ext cx="3802380" cy="646331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Целью программы является обеспечение доступности и качества образования на территории Новокузнецкого городского округа</a:t>
            </a:r>
            <a:endParaRPr lang="ru-RU" sz="12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9" name="Блок-схема: узел 48"/>
          <p:cNvSpPr/>
          <p:nvPr/>
        </p:nvSpPr>
        <p:spPr>
          <a:xfrm>
            <a:off x="275168" y="44704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Блок-схема: узел 49"/>
          <p:cNvSpPr/>
          <p:nvPr/>
        </p:nvSpPr>
        <p:spPr>
          <a:xfrm>
            <a:off x="3963249" y="42418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Блок-схема: узел 50"/>
          <p:cNvSpPr/>
          <p:nvPr/>
        </p:nvSpPr>
        <p:spPr>
          <a:xfrm>
            <a:off x="3970869" y="91948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Блок-схема: узел 51"/>
          <p:cNvSpPr/>
          <p:nvPr/>
        </p:nvSpPr>
        <p:spPr>
          <a:xfrm>
            <a:off x="290409" y="88900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004560" y="1097281"/>
            <a:ext cx="2758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детей в возрасте от 1,5 до 6,5 лет, получающих дошкольную образовательную услугу, в общей численности детей в возрасте от 1 до 6 лет</a:t>
            </a:r>
            <a:endParaRPr lang="ru-RU" sz="900" b="1" dirty="0" smtClean="0">
              <a:solidFill>
                <a:srgbClr val="00206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180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году, %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Блок-схема: узел 69"/>
          <p:cNvSpPr/>
          <p:nvPr/>
        </p:nvSpPr>
        <p:spPr>
          <a:xfrm>
            <a:off x="590550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2040" y="92710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603218" y="12192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87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584961"/>
            <a:ext cx="31775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муниципальных общеобразовательных организаций, соответствующих современным требованиям обучения,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в общем количестве общеобразовательных организаций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18458" y="268224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603218" y="211836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618458" y="16383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85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5966460" y="2069307"/>
            <a:ext cx="30708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детей в возрасте от 5 до 18 лет, получающих услуги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дополнительного образования, в общей численности детей в возрасте от 5 до 18 лет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5981700" y="2549367"/>
            <a:ext cx="2842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обучающихся общеобразовательных организаций, охваченных горячим питанием, в общей численности обучающихся общеобразовательных организаций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5981700" y="3193465"/>
            <a:ext cx="301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Процент готовности образовательных организаций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 к осенне-зимнему периоду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497780" y="320040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5974080" y="3550266"/>
            <a:ext cx="23926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обучающихся из малообеспеченных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 многодетных семей, обеспеченных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льготным горячим питанием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497780" y="362712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5951220" y="4027647"/>
            <a:ext cx="300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Доля обучающихся по программам общего образования,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участвующих в олимпиадах и конкурсах различного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 уровня, в общей численности обучающихся по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программам общего образования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557497" y="416814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0" y="31750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Блок-схема: узел 63"/>
          <p:cNvSpPr/>
          <p:nvPr/>
        </p:nvSpPr>
        <p:spPr>
          <a:xfrm>
            <a:off x="8740142" y="271782"/>
            <a:ext cx="253999" cy="254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6896100" y="4869656"/>
            <a:ext cx="2133600" cy="273844"/>
          </a:xfrm>
        </p:spPr>
        <p:txBody>
          <a:bodyPr/>
          <a:lstStyle/>
          <a:p>
            <a:r>
              <a:rPr lang="ru-RU" dirty="0" smtClean="0"/>
              <a:t>28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297180" y="1"/>
            <a:ext cx="8374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«Развитие системы социальной защиты населения города Новокузнецка»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274683" y="1285603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6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1 894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6,5 %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539240" y="39624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18744" y="4137660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79073" y="414528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38553" y="419100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1 894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1 824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1 826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37160" y="441960"/>
            <a:ext cx="4000500" cy="784830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Целью программы является повышение эффективности социальной поддержки населения города Новокузнецка и повышение качества и доступности предоставления услуг по социальному обслуживанию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0" y="403861"/>
            <a:ext cx="342900" cy="28193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Блок-схема: узел 49"/>
          <p:cNvSpPr/>
          <p:nvPr/>
        </p:nvSpPr>
        <p:spPr>
          <a:xfrm>
            <a:off x="3962400" y="424181"/>
            <a:ext cx="312420" cy="2997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Блок-схема: узел 50"/>
          <p:cNvSpPr/>
          <p:nvPr/>
        </p:nvSpPr>
        <p:spPr>
          <a:xfrm>
            <a:off x="3924302" y="102108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Блок-схема: узел 51"/>
          <p:cNvSpPr/>
          <p:nvPr/>
        </p:nvSpPr>
        <p:spPr>
          <a:xfrm>
            <a:off x="0" y="1003301"/>
            <a:ext cx="335280" cy="3149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996940" y="1158240"/>
            <a:ext cx="291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Доля граждан, получающих социальную поддержку, от общего количества граждан, обратившихся по вопросу предоставления мер социально поддержки, %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603216" y="12192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584960"/>
            <a:ext cx="31775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Уровень удовлетворенности граждан качеством предоставления услуг муниципальными учреждениями социального обслуживания населения, %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429200" y="268986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13020" y="211074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90159" y="163068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1700" y="2038826"/>
            <a:ext cx="30708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Процент наполнения групп воспитанниками специализированных учреждений для несовершеннолетних, нуждающихся в социальной реабилитации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315758" y="419100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8 000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96940" y="2682240"/>
            <a:ext cx="29565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Доля граждан, для которых организован социально полезный досуг, от общей численности граждан, состоящих на учете в органах социальной защиты, %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5974080" y="42284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Средний размер адресной социальной помощи на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одного получателя за счет средств местного бюджета, </a:t>
            </a:r>
            <a:r>
              <a:rPr lang="ru-RU" sz="900" dirty="0" err="1" smtClean="0">
                <a:solidFill>
                  <a:srgbClr val="002060"/>
                </a:solidFill>
              </a:rPr>
              <a:t>руб</a:t>
            </a:r>
            <a:endParaRPr lang="ru-RU" sz="900" dirty="0" smtClean="0">
              <a:solidFill>
                <a:srgbClr val="00206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974080" y="3390246"/>
            <a:ext cx="291084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Количество семей, имеющих трех и более детей,</a:t>
            </a:r>
          </a:p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 получивших ежемесячную денежную выплату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323376" y="342900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1 200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81700" y="3739427"/>
            <a:ext cx="29337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rgbClr val="002060"/>
                </a:solidFill>
              </a:rPr>
              <a:t>Количество многодетных семей, пользующихся мерами 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социальной поддержки, установленными для семей,</a:t>
            </a:r>
          </a:p>
          <a:p>
            <a:r>
              <a:rPr lang="ru-RU" sz="900" dirty="0" smtClean="0">
                <a:solidFill>
                  <a:srgbClr val="002060"/>
                </a:solidFill>
              </a:rPr>
              <a:t> воспитывающих трех и более детей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338614" y="385572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5 430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004560" y="3132506"/>
            <a:ext cx="2941320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900" dirty="0" smtClean="0">
                <a:solidFill>
                  <a:srgbClr val="002060"/>
                </a:solidFill>
              </a:rPr>
              <a:t>Количество граждан, получивших социальные выплаты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202700" y="3055620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83 500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29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57" y="115787"/>
            <a:ext cx="8704613" cy="436663"/>
          </a:xfrm>
        </p:spPr>
        <p:txBody>
          <a:bodyPr anchor="t">
            <a:noAutofit/>
          </a:bodyPr>
          <a:lstStyle/>
          <a:p>
            <a:r>
              <a:rPr lang="ru-RU" altLang="ru-RU" sz="18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Вводная часть </a:t>
            </a:r>
            <a:br>
              <a:rPr lang="ru-RU" altLang="ru-RU" sz="18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altLang="ru-RU" sz="1800" b="1" dirty="0" smtClean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0086" y="571500"/>
            <a:ext cx="7576460" cy="1483149"/>
          </a:xfrm>
        </p:spPr>
        <p:txBody>
          <a:bodyPr>
            <a:noAutofit/>
          </a:bodyPr>
          <a:lstStyle/>
          <a:p>
            <a:pPr marL="0" indent="177800" algn="just">
              <a:spcAft>
                <a:spcPts val="300"/>
              </a:spcAft>
              <a:buClr>
                <a:srgbClr val="FF0000"/>
              </a:buClr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Официальное полное наименование муниципального образования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Новокузнецкий городской округ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Сокращенное наименование – город Новокузнецк. Первый по площади в Кузбассе и второй по населению, а также старейший город Кемеровской области. Город основан в 1618 году как острог возле впадения р. Кондомы в р. Томь.  В 2018 году город Новокузнецк отпраздновал свое 400-летие.</a:t>
            </a:r>
          </a:p>
          <a:p>
            <a:pPr marL="0" indent="177800" algn="just">
              <a:spcAft>
                <a:spcPts val="600"/>
              </a:spcAft>
              <a:buClr>
                <a:srgbClr val="FF0000"/>
              </a:buClr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Новокузнецк — в России тридцатый по численности населения; важный экономический, транспортный и культурный центр Сибири. Население — 539 232 человек. Площадь города — 424 км².</a:t>
            </a:r>
          </a:p>
        </p:txBody>
      </p:sp>
      <p:pic>
        <p:nvPicPr>
          <p:cNvPr id="9" name="Рисунок 8" descr="Gorod_skazka02_k.jpg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3445" y="2470150"/>
            <a:ext cx="8531157" cy="267335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</p:spPr>
      </p:pic>
      <p:pic>
        <p:nvPicPr>
          <p:cNvPr id="10" name="Рисунок 9" descr="галка1.png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214" y="589803"/>
            <a:ext cx="420507" cy="367451"/>
          </a:xfrm>
          <a:prstGeom prst="rect">
            <a:avLst/>
          </a:prstGeom>
        </p:spPr>
      </p:pic>
      <p:pic>
        <p:nvPicPr>
          <p:cNvPr id="11" name="Рисунок 10" descr="галка1.png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1511" y="1756310"/>
            <a:ext cx="420507" cy="367451"/>
          </a:xfrm>
          <a:prstGeom prst="rect">
            <a:avLst/>
          </a:prstGeo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1"/>
            <a:ext cx="9144000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«Обеспечение жилыми помещениями отдельных категорий граждан города Новокузнецка»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82169" y="1433150"/>
            <a:ext cx="112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600" b="1" dirty="0" smtClean="0">
                <a:solidFill>
                  <a:srgbClr val="002060"/>
                </a:solidFill>
                <a:ea typeface="Calibri"/>
                <a:cs typeface="Calibri"/>
              </a:rPr>
              <a:t>3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847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3 %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06212" y="4069080"/>
            <a:ext cx="1311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45233" y="3992880"/>
            <a:ext cx="6116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847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375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370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981700" y="2804161"/>
            <a:ext cx="291084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молодых семей, улучшивших жилищные условия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542255" y="281178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429200" y="134874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89320" y="1295400"/>
            <a:ext cx="29565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жилых помещений, приобретенных для детей-сирот и детей, оставшихся без попечения родителей</a:t>
            </a:r>
          </a:p>
          <a:p>
            <a:pPr>
              <a:lnSpc>
                <a:spcPts val="1000"/>
              </a:lnSpc>
            </a:pPr>
            <a:endParaRPr lang="ru-RU" sz="900" dirty="0" smtClean="0">
              <a:solidFill>
                <a:srgbClr val="00206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96940" y="1849666"/>
            <a:ext cx="29337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семей, обеспеченных благоустроенным жилым помещением либо получивших возмещение выкупной стоимости за изымаемое жилое помещение, проживающих в многоквартирных домах, признанных до 01.01.2017 аварийными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996940" y="3231565"/>
            <a:ext cx="294132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жилых помещений, приобретенных для социальных категорий граждан, состоящих на учете в качестве нуждающихся в жилых помещениях, предоставляемых по договорам социального найма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593583" y="3383280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0" y="289561"/>
            <a:ext cx="4297680" cy="984794"/>
            <a:chOff x="190500" y="320040"/>
            <a:chExt cx="4297680" cy="984794"/>
          </a:xfrm>
        </p:grpSpPr>
        <p:sp>
          <p:nvSpPr>
            <p:cNvPr id="51" name="Блок-схема: узел 50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396240" y="487680"/>
              <a:ext cx="4000500" cy="630942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улучшение жилищных условий отдельных категорий граждан, проживающих на территории Новокузнецкого городского округа</a:t>
              </a:r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190500" y="883920"/>
              <a:ext cx="403860" cy="38099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190500" y="320040"/>
              <a:ext cx="373380" cy="32766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4175760" y="447040"/>
              <a:ext cx="312420" cy="2997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Блок-схема: узел 78"/>
            <p:cNvSpPr/>
            <p:nvPr/>
          </p:nvSpPr>
          <p:spPr>
            <a:xfrm>
              <a:off x="4152900" y="881380"/>
              <a:ext cx="312420" cy="2997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542256" y="203454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43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Блок-схема: узел 58"/>
          <p:cNvSpPr/>
          <p:nvPr/>
        </p:nvSpPr>
        <p:spPr>
          <a:xfrm>
            <a:off x="8747760" y="28956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Номер слайда 59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30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50707" y="49911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1"/>
            <a:ext cx="896112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«Охрана  окружающей среды и рациональное природопользование в границах Новокузнецкого городского округа»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408940" y="1484811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85801" y="25984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95531" y="1707470"/>
            <a:ext cx="874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600" b="1" dirty="0" smtClean="0">
                <a:solidFill>
                  <a:srgbClr val="002060"/>
                </a:solidFill>
                <a:ea typeface="Calibri"/>
                <a:cs typeface="Calibri"/>
              </a:rPr>
              <a:t>3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859907" y="265378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57429" y="35433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0,04%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41148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48154" y="4315824"/>
            <a:ext cx="1311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93009" y="428389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55293" y="4306025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10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10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10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996940" y="2636520"/>
            <a:ext cx="291084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проведенных мероприятий по информированию населения, предприятий, организаций по вопросам охраны окружающей среды, шт.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586733" y="2667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7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42257" y="134112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23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89320" y="1295400"/>
            <a:ext cx="29565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использованных отходов от общего объема твердых коммунальных отходов, образующихся на территории Новокузнецкого городского округа, %</a:t>
            </a:r>
          </a:p>
          <a:p>
            <a:pPr>
              <a:lnSpc>
                <a:spcPts val="1000"/>
              </a:lnSpc>
            </a:pPr>
            <a:endParaRPr lang="ru-RU" sz="900" dirty="0" smtClean="0">
              <a:solidFill>
                <a:srgbClr val="00206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96940" y="1849666"/>
            <a:ext cx="293370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Процент ликвидированных несанкционированных свалок от общего количества выявленных свалок при проведении мероприятий общественного экологического контроля, %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996940" y="3307766"/>
            <a:ext cx="294132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проведенных экологических мероприятий, шт.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489389" y="3299460"/>
            <a:ext cx="439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15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5" name="Группа 79"/>
          <p:cNvGrpSpPr/>
          <p:nvPr/>
        </p:nvGrpSpPr>
        <p:grpSpPr>
          <a:xfrm>
            <a:off x="0" y="468087"/>
            <a:ext cx="4136211" cy="859971"/>
            <a:chOff x="304800" y="360394"/>
            <a:chExt cx="4317071" cy="1375836"/>
          </a:xfrm>
        </p:grpSpPr>
        <p:sp>
          <p:nvSpPr>
            <p:cNvPr id="51" name="Блок-схема: узел 50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464912" y="590108"/>
              <a:ext cx="4000499" cy="1111291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улучшение состояния окружающей среды в границах Новокузнецкого городского округа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304800" y="1312380"/>
              <a:ext cx="280255" cy="42385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304800" y="360394"/>
              <a:ext cx="310553" cy="48183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4309451" y="448310"/>
              <a:ext cx="312420" cy="486798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Блок-схема: узел 78"/>
            <p:cNvSpPr/>
            <p:nvPr/>
          </p:nvSpPr>
          <p:spPr>
            <a:xfrm>
              <a:off x="4271060" y="1276279"/>
              <a:ext cx="312420" cy="45995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474919" y="191262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31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27757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1"/>
            <a:ext cx="8961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«Реализация молодежной политики в городе Новокузнецке»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8778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82169" y="1433150"/>
            <a:ext cx="112456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endParaRPr lang="ru-RU" sz="16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600" b="1" dirty="0" smtClean="0">
                <a:solidFill>
                  <a:srgbClr val="002060"/>
                </a:solidFill>
                <a:ea typeface="Calibri"/>
                <a:cs typeface="Calibri"/>
              </a:rPr>
              <a:t>4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16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31" y="336804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0,06 %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06212" y="4069080"/>
            <a:ext cx="13115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425193" y="403860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16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 7</a:t>
            </a:r>
          </a:p>
          <a:p>
            <a:pPr algn="ctr">
              <a:lnSpc>
                <a:spcPts val="1300"/>
              </a:lnSpc>
            </a:pPr>
            <a:r>
              <a:rPr lang="ru-RU" sz="1100" b="1" dirty="0" smtClean="0">
                <a:solidFill>
                  <a:srgbClr val="002060"/>
                </a:solidFill>
                <a:ea typeface="Calibri"/>
                <a:cs typeface="Calibri"/>
              </a:rPr>
              <a:t> 7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996940" y="2674620"/>
            <a:ext cx="291084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молодежи, вовлеченной в мероприятия, проводимые совместно с молодежными организациями, предприятиями и учреждениями, осуществляющими работу с молодежью в городе, чел.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240799" y="2819400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62 000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04157" y="14478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48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89320" y="1295400"/>
            <a:ext cx="29565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молодежи, охваченной мероприятиями программы, от общей численности молодежи, проживающей на территории Новокузнецкого городского округа, %</a:t>
            </a:r>
          </a:p>
          <a:p>
            <a:pPr>
              <a:lnSpc>
                <a:spcPts val="1000"/>
              </a:lnSpc>
            </a:pPr>
            <a:endParaRPr lang="ru-RU" sz="900" dirty="0" smtClean="0">
              <a:solidFill>
                <a:srgbClr val="00206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012180" y="2085887"/>
            <a:ext cx="293370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молодежи, интегрированной в социально-экономическую деятельность, чел.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996940" y="3597326"/>
            <a:ext cx="294132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организованных молодежных мероприятий, штук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400434" y="3589020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105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5" name="Группа 79"/>
          <p:cNvGrpSpPr/>
          <p:nvPr/>
        </p:nvGrpSpPr>
        <p:grpSpPr>
          <a:xfrm>
            <a:off x="91440" y="403860"/>
            <a:ext cx="4000500" cy="1036321"/>
            <a:chOff x="198797" y="469704"/>
            <a:chExt cx="4355756" cy="835130"/>
          </a:xfrm>
        </p:grpSpPr>
        <p:sp>
          <p:nvSpPr>
            <p:cNvPr id="51" name="Блок-схема: узел 50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396241" y="487679"/>
              <a:ext cx="3992380" cy="653132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100" b="1" dirty="0" smtClean="0">
                  <a:solidFill>
                    <a:schemeClr val="tx2"/>
                  </a:solidFill>
                  <a:ea typeface="Verdana" pitchFamily="34" charset="0"/>
                  <a:cs typeface="Verdana" pitchFamily="34" charset="0"/>
                </a:rPr>
                <a:t>Целью программы является создание условий для успешной социализации и эффективной самореализации молодежи Новокузнецкого городского округа</a:t>
              </a:r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198797" y="951468"/>
              <a:ext cx="403860" cy="3042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256875" y="475845"/>
              <a:ext cx="323570" cy="251013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4172906" y="469704"/>
              <a:ext cx="381647" cy="264773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Блок-схема: узел 78"/>
            <p:cNvSpPr/>
            <p:nvPr/>
          </p:nvSpPr>
          <p:spPr>
            <a:xfrm>
              <a:off x="4069934" y="967349"/>
              <a:ext cx="409950" cy="2997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338618" y="214884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1 800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32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2"/>
            <a:ext cx="896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«Основные направления развития территории Новокузнецкого городского округа»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115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0,4 %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92831" y="399288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115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97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97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787142" y="116586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04560" y="1219200"/>
            <a:ext cx="291084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площади земельных участков, предоставленных для жилищного строительства, в общей площади земельных участков, предоставленных для строительства в НГО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25609" y="132588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53,8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805940"/>
            <a:ext cx="31775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площади земельных участков, вовлеченных в экономический оборот, в общей площади </a:t>
            </a:r>
          </a:p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территории НГО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452060" y="289560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300518" y="228600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8 198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10369" y="182880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86,7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74080" y="2244566"/>
            <a:ext cx="30708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Площадь территории города, обеспеченная </a:t>
            </a:r>
          </a:p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обновленным топографическим планом</a:t>
            </a:r>
          </a:p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 масштаба 1:500, га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854440" y="95250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89320" y="2758440"/>
            <a:ext cx="29565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площади территории, обеспеченной пространственными данными масштаба 1:500 в цифровом виде, в общей площади территории НГО, обеспеченной картографическим материалом масштаба 1:500, %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974080" y="3900786"/>
            <a:ext cx="291084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Процент выполнения плана плановых проверок, 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29195" y="394716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989320" y="3604946"/>
            <a:ext cx="2941320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Уровень собираемости арендной платы, 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436815" y="352044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78" name="Группа 77"/>
          <p:cNvGrpSpPr/>
          <p:nvPr/>
        </p:nvGrpSpPr>
        <p:grpSpPr>
          <a:xfrm>
            <a:off x="121920" y="386997"/>
            <a:ext cx="4305300" cy="745059"/>
            <a:chOff x="312420" y="402168"/>
            <a:chExt cx="4305300" cy="1978845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6240" y="487680"/>
              <a:ext cx="4069080" cy="1816391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стимулирование градостроительной деятельности, совершенствование системы управления земельными ресурсами на территории Новокузнецкого городского округ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334192" y="1816933"/>
              <a:ext cx="297180" cy="56408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312420" y="426717"/>
              <a:ext cx="251460" cy="60522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305300" y="402168"/>
              <a:ext cx="312420" cy="602517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80988" y="1650070"/>
              <a:ext cx="312420" cy="711823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0" name="Номер слайда 59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33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277570" y="13699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2"/>
            <a:ext cx="896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«Комплексное благоустройство Новокузнецкого городского округа»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304800" y="128778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681881" y="2463284"/>
            <a:ext cx="72808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3 878,7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81231" y="337566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13,4 %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59433" y="405384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3879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2264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1982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1700" y="1226820"/>
            <a:ext cx="291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Общая протяженность автомобильных дорог общего пользования местного значения, находящихся на обслуживании  (км)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373512" y="1325880"/>
            <a:ext cx="654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508,8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805941"/>
            <a:ext cx="3177540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Площадь высадки цветников (м2)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417990" y="265176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98,5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449667" y="2156460"/>
            <a:ext cx="532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  86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263660" y="1760220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20 338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74080" y="2115026"/>
            <a:ext cx="30708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протяженности освещенных улиц, проездов города в общей протяженности улиц города Новокузнецка (%)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6012180" y="2628900"/>
            <a:ext cx="29565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отремонтированных дорог общего пользования местного значения в общей площади автомобильных дорог общего пользования местного значения города Новокузнецка, требующих капитального ремонта, %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004560" y="4037945"/>
            <a:ext cx="29108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000" dirty="0" smtClean="0">
                <a:solidFill>
                  <a:srgbClr val="002060"/>
                </a:solidFill>
              </a:rPr>
              <a:t>Доля дорожной сети местного значения Новокузнецкого городского округа, находящейся в нормативном состоянии(%)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40845" y="413004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85,6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004560" y="3383965"/>
            <a:ext cx="294132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бесперебойно работающих светофорных объектов от общего количества светофорных объектов, в отношении которых проведено текущее обслуживание, %</a:t>
            </a:r>
          </a:p>
          <a:p>
            <a:pPr fontAlgn="b">
              <a:lnSpc>
                <a:spcPts val="1000"/>
              </a:lnSpc>
            </a:pPr>
            <a:endParaRPr lang="ru-RU" sz="1000" dirty="0" smtClean="0">
              <a:solidFill>
                <a:srgbClr val="00206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459675" y="342900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5" name="Группа 77"/>
          <p:cNvGrpSpPr/>
          <p:nvPr/>
        </p:nvGrpSpPr>
        <p:grpSpPr>
          <a:xfrm>
            <a:off x="99060" y="396242"/>
            <a:ext cx="4145280" cy="837471"/>
            <a:chOff x="280470" y="322423"/>
            <a:chExt cx="4345238" cy="2668589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6240" y="487681"/>
              <a:ext cx="4069080" cy="2433964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повышение уровня безопасности, комфортности и эстетической привлекательности среды проживания населения на территории Новокузнецкого городского округа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335622" y="2112278"/>
              <a:ext cx="297180" cy="827798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280470" y="322423"/>
              <a:ext cx="323348" cy="67793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313288" y="444103"/>
              <a:ext cx="312420" cy="74197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20770" y="2175128"/>
              <a:ext cx="312420" cy="815884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34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2329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1"/>
            <a:ext cx="8961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«Развитие культуры в городе Новокузнецке»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779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2,7 %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92831" y="399288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779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651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651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787142" y="116586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9320" y="1165861"/>
            <a:ext cx="291084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Число проводимых культурно-массовых мероприятий, ед.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240799" y="1181100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11 850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516380"/>
            <a:ext cx="31775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000" dirty="0" smtClean="0">
                <a:solidFill>
                  <a:srgbClr val="002060"/>
                </a:solidFill>
              </a:rPr>
              <a:t>Количество библиографических записей в электронном каталоге и Базе данных МБУ МИБС, ед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  <a:endParaRPr lang="ru-RU" sz="1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49877" y="256794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65116" y="206502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92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338617" y="1645920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9 540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74080" y="1855946"/>
            <a:ext cx="30708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удовлетворенности населения качеством предоставляемых услуг муниципальными учреждениями в сфере культуры (качеством культурного обслуживания),%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989320" y="2514600"/>
            <a:ext cx="29565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удовлетворенных информационных запросов в МБУ "МИБС" от общего числа запросов получателей библиотечных услуг, %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989320" y="3001625"/>
            <a:ext cx="291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Количество клубных формирований в муниципальных учреждениях </a:t>
            </a:r>
            <a:r>
              <a:rPr lang="ru-RU" sz="1000" dirty="0" err="1" smtClean="0">
                <a:solidFill>
                  <a:srgbClr val="002060"/>
                </a:solidFill>
              </a:rPr>
              <a:t>культурно-досугового</a:t>
            </a:r>
            <a:r>
              <a:rPr lang="ru-RU" sz="1000" dirty="0" smtClean="0">
                <a:solidFill>
                  <a:srgbClr val="002060"/>
                </a:solidFill>
              </a:rPr>
              <a:t> типа, ед.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52054" y="357378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989320" y="3505886"/>
            <a:ext cx="294132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000" dirty="0" smtClean="0">
                <a:solidFill>
                  <a:srgbClr val="002060"/>
                </a:solidFill>
              </a:rPr>
              <a:t>Доля памятников истории и культуры, мемориальных досок, находящихся в муниципальной собственности, в удовлетворительном состоянии в общем количестве памятников истории и культуры, мемориальных досок, находящихся в муниципальной собственности, 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444435" y="304800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459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5" name="Группа 77"/>
          <p:cNvGrpSpPr/>
          <p:nvPr/>
        </p:nvGrpSpPr>
        <p:grpSpPr>
          <a:xfrm>
            <a:off x="106681" y="388622"/>
            <a:ext cx="4213861" cy="692691"/>
            <a:chOff x="296850" y="406749"/>
            <a:chExt cx="4305301" cy="2458345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6240" y="487679"/>
              <a:ext cx="4069080" cy="2325909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создание условий для сохранения, развития и реализации культурного и духовного потенциала населения города Новокузнецка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341338" y="2035893"/>
              <a:ext cx="297180" cy="82920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296850" y="406749"/>
              <a:ext cx="305957" cy="88726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289730" y="459295"/>
              <a:ext cx="312421" cy="989253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14145" y="1974503"/>
              <a:ext cx="312421" cy="86484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0" name="Номер слайда 59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35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53770" y="213198"/>
            <a:ext cx="4961106" cy="4816001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0" y="28194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2"/>
            <a:ext cx="896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          </a:t>
            </a: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 «Управление муниципальным имуществом Новокузнецкого городского округа»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4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102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0,3 %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57553" y="400812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102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88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99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230882" y="64770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1700" y="1371600"/>
            <a:ext cx="291084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выполнение плана по доходам от использования и реализации муниципального имущества (в том числе реализации земельных участков), %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13958" y="144780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74080" y="2171700"/>
            <a:ext cx="31775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выполнения плана по доходам от перечисления в бюджет части прибыли муниципальных унитарных предприятий, дивидендов по находящимся в муниципальной собственности акциям акционерных обществ, %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534634" y="31623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9320" y="3090386"/>
            <a:ext cx="30708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объектов муниципального имущества, учтенных в реестре объектов муниципальной собственности НГО, от общего числа выявленных и подлежащих учету объектов, %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7"/>
          <p:cNvGrpSpPr/>
          <p:nvPr/>
        </p:nvGrpSpPr>
        <p:grpSpPr>
          <a:xfrm>
            <a:off x="7620" y="473290"/>
            <a:ext cx="3975693" cy="725953"/>
            <a:chOff x="441304" y="516566"/>
            <a:chExt cx="4077353" cy="42701613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618603" y="516566"/>
              <a:ext cx="3900054" cy="40460515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повышение эффективности управления муниципальным имуществом и отчуждения муниципального имущества, востребованного в коммерческом обороте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441304" y="28028185"/>
              <a:ext cx="344069" cy="15189994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3" name="Блок-схема: узел 62"/>
          <p:cNvSpPr/>
          <p:nvPr/>
        </p:nvSpPr>
        <p:spPr>
          <a:xfrm>
            <a:off x="4233865" y="411480"/>
            <a:ext cx="322183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0" y="38862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3794760" y="40386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узел 65"/>
          <p:cNvSpPr/>
          <p:nvPr/>
        </p:nvSpPr>
        <p:spPr>
          <a:xfrm>
            <a:off x="3779520" y="95250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5467298" y="2240280"/>
            <a:ext cx="497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36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91870" y="21319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1921" y="27432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2"/>
            <a:ext cx="896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          </a:t>
            </a:r>
            <a:r>
              <a:rPr lang="ru-RU" altLang="ru-RU" sz="155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 «Развитие жилищно-коммунального хозяйства города Новокузнецка»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464820" y="1295400"/>
            <a:ext cx="3276600" cy="285750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62941" y="23698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09831" y="151638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981827" y="254710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3 664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94591" y="3467099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12,6 %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52600" y="397764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40665" y="41833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93373" y="413766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57553" y="400812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3664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3562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3609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230882" y="64770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1700" y="1371601"/>
            <a:ext cx="291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2060"/>
                </a:solidFill>
              </a:rPr>
              <a:t>Количество снесенных домов, признанных аварийными, ед.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89320" y="102870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624832" y="142494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74080" y="2171701"/>
            <a:ext cx="3177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2060"/>
                </a:solidFill>
              </a:rPr>
              <a:t>Количество отремонтированных муниципальных помещений, требующих ремонта, ед.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549873" y="316230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9320" y="3090386"/>
            <a:ext cx="305562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Уровень платы населением коммунальных услуг от экономически обоснованного тарифа, %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7"/>
          <p:cNvGrpSpPr/>
          <p:nvPr/>
        </p:nvGrpSpPr>
        <p:grpSpPr>
          <a:xfrm>
            <a:off x="0" y="473291"/>
            <a:ext cx="3983315" cy="777527"/>
            <a:chOff x="433488" y="516566"/>
            <a:chExt cx="4085169" cy="108897628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618603" y="516566"/>
              <a:ext cx="3900054" cy="105485714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создание условий для поддержания жилищно-коммунального хозяйства города в надлежащем состоянии и обеспечения населения доступными и качественными жилищно-коммунальными услугами</a:t>
              </a:r>
            </a:p>
            <a:p>
              <a:pPr algn="ctr">
                <a:spcBef>
                  <a:spcPts val="600"/>
                </a:spcBef>
              </a:pPr>
              <a:endPara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433488" y="71444345"/>
              <a:ext cx="344069" cy="3796984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4" name="Блок-схема: узел 63"/>
          <p:cNvSpPr/>
          <p:nvPr/>
        </p:nvSpPr>
        <p:spPr>
          <a:xfrm>
            <a:off x="76200" y="37338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3771900" y="41148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узел 65"/>
          <p:cNvSpPr/>
          <p:nvPr/>
        </p:nvSpPr>
        <p:spPr>
          <a:xfrm>
            <a:off x="3749040" y="95250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5655312" y="227838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Блок-схема: узел 58"/>
          <p:cNvSpPr/>
          <p:nvPr/>
        </p:nvSpPr>
        <p:spPr>
          <a:xfrm>
            <a:off x="8709660" y="29718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0" y="259081"/>
            <a:ext cx="335490" cy="3047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Номер слайда 59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37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84250" y="22843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20229" y="2971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0" y="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alt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 «Развитие физической культуры и массового спорта Новокузнецкого городского округа»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grpSp>
        <p:nvGrpSpPr>
          <p:cNvPr id="3" name="Группа 52"/>
          <p:cNvGrpSpPr/>
          <p:nvPr/>
        </p:nvGrpSpPr>
        <p:grpSpPr>
          <a:xfrm>
            <a:off x="281940" y="124206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63881" y="244602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50751" y="144780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4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730367" y="24099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780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65991" y="331470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2,7 %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0" y="4030980"/>
            <a:ext cx="140936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310892" y="403860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780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618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418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787142" y="116586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1700" y="1371600"/>
            <a:ext cx="291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населения города, систематически занимающегося физической культурой и спортом, %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33227" y="144780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53,7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2034540"/>
            <a:ext cx="31775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Численность населения, принявшего участие в оздоровительных и спортивно-массовых мероприятиях(тыс.чел.)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433227" y="291846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33,6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572735" y="215646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63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1700" y="2785586"/>
            <a:ext cx="30708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обучающихся, занявших призовые места на спортивных мероприятиях разного уровня (муниципального, регионального, всероссийского, международного), %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7"/>
          <p:cNvGrpSpPr/>
          <p:nvPr/>
        </p:nvGrpSpPr>
        <p:grpSpPr>
          <a:xfrm>
            <a:off x="0" y="396242"/>
            <a:ext cx="4274820" cy="706844"/>
            <a:chOff x="289560" y="335586"/>
            <a:chExt cx="4274820" cy="3017070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6240" y="487682"/>
              <a:ext cx="4069080" cy="2818291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создание условий для укрепления здоровья населения путем развития, популяризации массового спорта на территории города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289560" y="2387104"/>
              <a:ext cx="297180" cy="965552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289560" y="359779"/>
              <a:ext cx="281940" cy="1041375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251960" y="335586"/>
              <a:ext cx="312420" cy="115849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43614" y="2169857"/>
              <a:ext cx="312420" cy="1182795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38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53770" y="22843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12607" y="38100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-142876" y="0"/>
            <a:ext cx="95726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 «Стимулирование развития жилищного строительства на территории Новокузнецкого городского округа»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502920" y="1371600"/>
            <a:ext cx="3148254" cy="272034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62001" y="249174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333631" y="156972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600" b="1" dirty="0" smtClean="0">
                <a:solidFill>
                  <a:srgbClr val="002060"/>
                </a:solidFill>
                <a:ea typeface="Calibri"/>
                <a:cs typeface="Calibri"/>
              </a:rPr>
              <a:t>5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913247" y="25242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23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56491" y="343662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0,08 %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32" name="Диаграмма 31"/>
          <p:cNvGraphicFramePr/>
          <p:nvPr/>
        </p:nvGraphicFramePr>
        <p:xfrm>
          <a:off x="1722120" y="3810000"/>
          <a:ext cx="3390900" cy="108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77593" y="406146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   23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   39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    90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787142" y="116586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989320" y="1440181"/>
            <a:ext cx="2910840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Количество введённых жилья, кв.м.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958840" y="52578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75021" y="51054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875020" y="9652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4958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09660" y="91948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97536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10367" y="134112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155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2118360"/>
            <a:ext cx="31775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Площадь земельных участков, предоставленных под жилищное строительство, га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640072" y="292608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10368" y="214884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52,3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1700" y="2915126"/>
            <a:ext cx="30708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Количество выполненных проектно-изыскательских работ по объектам транспортной, инженерной и социальной инфраструктуры, ед.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83920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7"/>
          <p:cNvGrpSpPr/>
          <p:nvPr/>
        </p:nvGrpSpPr>
        <p:grpSpPr>
          <a:xfrm>
            <a:off x="0" y="423670"/>
            <a:ext cx="4320540" cy="955188"/>
            <a:chOff x="198120" y="-313332"/>
            <a:chExt cx="4320540" cy="5262810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73380" y="221485"/>
              <a:ext cx="4069080" cy="4488078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содействие ускорению темпов и увеличению объёмов жилищного строительства путём обеспечения земельных участков транспортной, инженерной и социальной инфраструктуры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313509" y="3351281"/>
              <a:ext cx="297180" cy="147823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198120" y="-313332"/>
              <a:ext cx="381000" cy="1584207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206240" y="-140239"/>
              <a:ext cx="312420" cy="161104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152537" y="3400147"/>
              <a:ext cx="312420" cy="154933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9" name="Номер слайда 5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39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05863" y="4869656"/>
            <a:ext cx="1138137" cy="273844"/>
          </a:xfrm>
        </p:spPr>
        <p:txBody>
          <a:bodyPr/>
          <a:lstStyle/>
          <a:p>
            <a:r>
              <a:rPr lang="ru-RU" dirty="0" smtClean="0"/>
              <a:t>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87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Прожиточный минимум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минимальная необходимая для обеспечения жизнедеятельности сумма доходов гражданина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01600" y="679451"/>
            <a:ext cx="9042400" cy="1962153"/>
            <a:chOff x="-29511" y="1507342"/>
            <a:chExt cx="11933805" cy="943076"/>
          </a:xfrm>
        </p:grpSpPr>
        <p:grpSp>
          <p:nvGrpSpPr>
            <p:cNvPr id="9" name="Группа 19"/>
            <p:cNvGrpSpPr/>
            <p:nvPr/>
          </p:nvGrpSpPr>
          <p:grpSpPr>
            <a:xfrm>
              <a:off x="-12750" y="1507342"/>
              <a:ext cx="11917044" cy="943076"/>
              <a:chOff x="-1269" y="1371601"/>
              <a:chExt cx="11917044" cy="943076"/>
            </a:xfrm>
          </p:grpSpPr>
          <p:sp>
            <p:nvSpPr>
              <p:cNvPr id="13" name="Пятиугольник 12"/>
              <p:cNvSpPr/>
              <p:nvPr/>
            </p:nvSpPr>
            <p:spPr>
              <a:xfrm>
                <a:off x="876299" y="1371601"/>
                <a:ext cx="11039476" cy="915607"/>
              </a:xfrm>
              <a:prstGeom prst="homePlate">
                <a:avLst/>
              </a:prstGeom>
              <a:gradFill flip="none" rotWithShape="1">
                <a:gsLst>
                  <a:gs pos="80000">
                    <a:schemeClr val="accent4">
                      <a:lumMod val="20000"/>
                      <a:lumOff val="80000"/>
                    </a:schemeClr>
                  </a:gs>
                  <a:gs pos="97000">
                    <a:schemeClr val="accent2">
                      <a:lumMod val="20000"/>
                      <a:lumOff val="80000"/>
                      <a:alpha val="8000"/>
                    </a:scheme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Пятиугольник 13"/>
              <p:cNvSpPr/>
              <p:nvPr/>
            </p:nvSpPr>
            <p:spPr>
              <a:xfrm>
                <a:off x="-1269" y="1377706"/>
                <a:ext cx="3330309" cy="936971"/>
              </a:xfrm>
              <a:prstGeom prst="homePlate">
                <a:avLst/>
              </a:prstGeom>
              <a:gradFill>
                <a:gsLst>
                  <a:gs pos="85000">
                    <a:srgbClr val="FFFFFF"/>
                  </a:gs>
                  <a:gs pos="24000">
                    <a:schemeClr val="bg1">
                      <a:alpha val="14000"/>
                    </a:schemeClr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-29511" y="1681922"/>
              <a:ext cx="2663882" cy="443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200" b="1" dirty="0" smtClean="0">
                <a:solidFill>
                  <a:srgbClr val="534F4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05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Ежегодно </a:t>
              </a:r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устанавливается </a:t>
              </a:r>
            </a:p>
            <a:p>
              <a:pPr algn="ctr"/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постановлением Правительства </a:t>
              </a:r>
              <a:r>
                <a:rPr lang="ru-RU" sz="105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Кемеровской области-Кузбасса</a:t>
              </a:r>
              <a:endParaRPr lang="ru-RU" sz="105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341501" y="1638220"/>
              <a:ext cx="4321646" cy="510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5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2023 год</a:t>
              </a:r>
            </a:p>
            <a:p>
              <a:pPr algn="ctr"/>
              <a:endParaRPr lang="ru-RU" sz="1050" b="1" dirty="0">
                <a:solidFill>
                  <a:srgbClr val="47434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расчете на душу </a:t>
              </a:r>
              <a:r>
                <a:rPr lang="ru-RU" sz="105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населения        </a:t>
              </a:r>
              <a:r>
                <a:rPr lang="ru-RU" sz="105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13 081,0</a:t>
              </a:r>
              <a:endPara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для трудоспособного </a:t>
              </a:r>
              <a:r>
                <a:rPr lang="ru-RU" sz="105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населения   </a:t>
              </a:r>
              <a:r>
                <a:rPr lang="ru-RU" sz="105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14 258,0             </a:t>
              </a:r>
              <a:endPara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для </a:t>
              </a:r>
              <a:r>
                <a:rPr lang="ru-RU" sz="105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пенсионеров                             </a:t>
              </a:r>
              <a:r>
                <a:rPr lang="ru-RU" sz="105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11 250,0</a:t>
              </a:r>
              <a:endPara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для </a:t>
              </a:r>
              <a:r>
                <a:rPr lang="ru-RU" sz="1050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детей                                         </a:t>
              </a:r>
              <a:r>
                <a:rPr lang="ru-RU" sz="105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13 299,0</a:t>
              </a:r>
              <a:endPara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46300" y="734978"/>
            <a:ext cx="5788634" cy="307777"/>
          </a:xfrm>
          <a:prstGeom prst="rect">
            <a:avLst/>
          </a:prstGeom>
          <a:gradFill>
            <a:gsLst>
              <a:gs pos="80000">
                <a:schemeClr val="accent4">
                  <a:lumMod val="20000"/>
                  <a:lumOff val="80000"/>
                </a:schemeClr>
              </a:gs>
              <a:gs pos="97000">
                <a:schemeClr val="accent2">
                  <a:lumMod val="20000"/>
                  <a:lumOff val="80000"/>
                  <a:alpha val="8000"/>
                </a:schemeClr>
              </a:gs>
            </a:gsLst>
            <a:lin ang="108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u="none" strike="noStrike" kern="120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Величина прожиточного минимума в целом (в рублях</a:t>
            </a:r>
            <a:r>
              <a:rPr lang="ru-RU" sz="1400" b="1" i="0" u="none" strike="noStrike" kern="1200" baseline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</a:p>
        </p:txBody>
      </p:sp>
      <p:pic>
        <p:nvPicPr>
          <p:cNvPr id="5" name="Picture 3" descr="C:\Users\NChernova\Desktop\11di-2048x929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00" y="2781300"/>
            <a:ext cx="7258050" cy="2074288"/>
          </a:xfrm>
          <a:prstGeom prst="rect">
            <a:avLst/>
          </a:prstGeom>
          <a:solidFill>
            <a:schemeClr val="bg1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Группа 11"/>
          <p:cNvGrpSpPr/>
          <p:nvPr/>
        </p:nvGrpSpPr>
        <p:grpSpPr>
          <a:xfrm>
            <a:off x="0" y="4771417"/>
            <a:ext cx="9144000" cy="372083"/>
            <a:chOff x="0" y="6453336"/>
            <a:chExt cx="9144000" cy="404664"/>
          </a:xfrm>
        </p:grpSpPr>
        <p:sp>
          <p:nvSpPr>
            <p:cNvPr id="22" name="Заголовок 1"/>
            <p:cNvSpPr txBox="1">
              <a:spLocks/>
            </p:cNvSpPr>
            <p:nvPr/>
          </p:nvSpPr>
          <p:spPr>
            <a:xfrm>
              <a:off x="311284" y="6453336"/>
              <a:ext cx="8613641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 fontScale="55000" lnSpcReduction="20000"/>
            </a:bodyPr>
            <a:lstStyle/>
            <a:p>
              <a:pPr algn="ctr"/>
              <a:endParaRPr lang="ru-RU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50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 материалам постановлений Правительства Кемеровской области –Кузбасса: </a:t>
              </a:r>
            </a:p>
            <a:p>
              <a:pPr algn="ctr"/>
              <a:r>
                <a:rPr lang="ru-RU" sz="150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 14.12.2022 № 825 ,  от 09.09.2023 № 583,</a:t>
              </a:r>
            </a:p>
            <a:p>
              <a:pPr algn="ctr"/>
              <a:endPara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endParaRPr>
            </a:p>
            <a:p>
              <a:pPr algn="ctr"/>
              <a:endParaRPr lang="ru-RU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Прямоугольник 23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2571750" y="1955800"/>
            <a:ext cx="5543550" cy="5657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Предназначен для оказания необходимой государственной социальной помощи 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предоставления </a:t>
            </a:r>
            <a:r>
              <a:rPr lang="ru-RU" sz="105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 социальной поддержки малоимущим гражданам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048250" y="1015138"/>
            <a:ext cx="31686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</a:t>
            </a:r>
          </a:p>
          <a:p>
            <a:pPr algn="ctr"/>
            <a:endParaRPr lang="ru-RU" sz="1050" b="1" dirty="0" smtClean="0">
              <a:solidFill>
                <a:srgbClr val="474343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расчете на душу населения       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14 062,0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трудоспособного населения  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15 328,0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пенсионеров                            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12 093,0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                                       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13 844,0</a:t>
            </a:r>
            <a:endParaRPr lang="ru-RU" sz="105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11667" y="609600"/>
            <a:ext cx="8734213" cy="73660"/>
            <a:chOff x="211667" y="609600"/>
            <a:chExt cx="8734213" cy="7366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6901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226909" y="37338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182880" y="0"/>
            <a:ext cx="89611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 «Формирование современной городской среды на территории Новокузнецкого городского округа»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 smtClean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518160" y="1493520"/>
            <a:ext cx="3512820" cy="2857500"/>
            <a:chOff x="784860" y="1714500"/>
            <a:chExt cx="2697480" cy="2278380"/>
          </a:xfrm>
        </p:grpSpPr>
        <p:sp>
          <p:nvSpPr>
            <p:cNvPr id="12" name="Овал 11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944881" y="265176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46051" y="1684020"/>
            <a:ext cx="1003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3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294247" y="27147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1 059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68911" y="3672841"/>
            <a:ext cx="100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  3,6 %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49" name="Блок-схема: узел 48"/>
          <p:cNvSpPr/>
          <p:nvPr/>
        </p:nvSpPr>
        <p:spPr>
          <a:xfrm>
            <a:off x="236220" y="708661"/>
            <a:ext cx="388620" cy="4038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787142" y="116586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52400" y="1211581"/>
            <a:ext cx="403860" cy="380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935980" y="55626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882640" y="480061"/>
            <a:ext cx="312420" cy="3429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905500" y="1010922"/>
            <a:ext cx="3048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09660" y="487680"/>
            <a:ext cx="289560" cy="31242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694420" y="1003302"/>
            <a:ext cx="266700" cy="2997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5966460" y="10439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33227" y="144780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77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966460" y="1905000"/>
            <a:ext cx="31775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Площадь благоустроенных дворовых территорий многоквартирных домов в рамках реализации программы (кв.м.)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050775" y="1935480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 197 904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981700" y="2907506"/>
            <a:ext cx="30708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благоустроенных дворовых территорий многоквартирных домов от общего количества дворовых территорий многоквартирных домов (%)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8938260" y="1005840"/>
            <a:ext cx="7620" cy="359664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7"/>
          <p:cNvGrpSpPr/>
          <p:nvPr/>
        </p:nvGrpSpPr>
        <p:grpSpPr>
          <a:xfrm>
            <a:off x="0" y="541022"/>
            <a:ext cx="4177211" cy="837835"/>
            <a:chOff x="289560" y="-740513"/>
            <a:chExt cx="4299845" cy="29716656"/>
          </a:xfrm>
        </p:grpSpPr>
        <p:sp>
          <p:nvSpPr>
            <p:cNvPr id="79" name="Блок-схема: узел 78"/>
            <p:cNvSpPr/>
            <p:nvPr/>
          </p:nvSpPr>
          <p:spPr>
            <a:xfrm>
              <a:off x="3787140" y="1215093"/>
              <a:ext cx="375569" cy="8974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6240" y="477432"/>
              <a:ext cx="4069080" cy="27983958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 Целью программы является  повышение качества и комфорта городской среды, повышение уровня благоустройства территории НГО, развитие благоприятных и безопасных условий для проживания</a:t>
              </a: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lnSpc>
                  <a:spcPts val="1400"/>
                </a:lnSpc>
                <a:spcBef>
                  <a:spcPts val="600"/>
                </a:spcBef>
              </a:pPr>
              <a:endPara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289560" y="19224890"/>
              <a:ext cx="297180" cy="897907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289560" y="-740513"/>
              <a:ext cx="297180" cy="912473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4276985" y="-574415"/>
              <a:ext cx="312420" cy="947342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44413" y="18680167"/>
              <a:ext cx="304800" cy="10295976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9" name="Прямоугольник 58"/>
          <p:cNvSpPr/>
          <p:nvPr/>
        </p:nvSpPr>
        <p:spPr>
          <a:xfrm>
            <a:off x="5966460" y="1417321"/>
            <a:ext cx="317754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Количество благоустроенных дворовых территорий многоквартирных домов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996940" y="2427030"/>
            <a:ext cx="29489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Площадь благоустроенных общественных территорий (га)</a:t>
            </a:r>
          </a:p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372267" y="300228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2,4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10367" y="244602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3,3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3" name="Блок-схема: узел 52"/>
          <p:cNvSpPr/>
          <p:nvPr/>
        </p:nvSpPr>
        <p:spPr>
          <a:xfrm>
            <a:off x="0" y="32766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8855296" y="335281"/>
            <a:ext cx="288704" cy="29718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Номер слайда 60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40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6901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04989" y="49530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297180" y="2"/>
            <a:ext cx="8694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«Организация и развитие пассажирских перевозок</a:t>
            </a:r>
          </a:p>
          <a:p>
            <a:pPr algn="ctr"/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 координация работы операторов связи на территории Новокузнецкого городского округа»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99060" y="624840"/>
            <a:ext cx="8930640" cy="1013460"/>
            <a:chOff x="121920" y="1112520"/>
            <a:chExt cx="8930640" cy="1013460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182880" y="1196340"/>
              <a:ext cx="4000500" cy="784830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  </a:t>
              </a:r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повышение эффективности социальной поддержки населения города Новокузнецка и повышение качества и доступности предоставления услуг по социальному обслуживанию</a:t>
              </a:r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121920" y="1112520"/>
              <a:ext cx="342900" cy="28193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3962400" y="1140460"/>
              <a:ext cx="312420" cy="2997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Блок-схема: узел 50"/>
            <p:cNvSpPr/>
            <p:nvPr/>
          </p:nvSpPr>
          <p:spPr>
            <a:xfrm>
              <a:off x="3947160" y="1798320"/>
              <a:ext cx="335281" cy="32004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121920" y="1795780"/>
              <a:ext cx="335280" cy="31495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6012180" y="1386840"/>
              <a:ext cx="2979420" cy="630942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  целевые показатели реализации</a:t>
              </a:r>
            </a:p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муниципальной программы</a:t>
              </a:r>
            </a:p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в 2024 году, %</a:t>
              </a:r>
            </a:p>
          </p:txBody>
        </p:sp>
        <p:sp>
          <p:nvSpPr>
            <p:cNvPr id="69" name="Блок-схема: узел 68"/>
            <p:cNvSpPr/>
            <p:nvPr/>
          </p:nvSpPr>
          <p:spPr>
            <a:xfrm>
              <a:off x="5958841" y="1371599"/>
              <a:ext cx="236220" cy="22098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Блок-схема: узел 69"/>
            <p:cNvSpPr/>
            <p:nvPr/>
          </p:nvSpPr>
          <p:spPr>
            <a:xfrm>
              <a:off x="5966460" y="1871981"/>
              <a:ext cx="228600" cy="25399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Блок-схема: узел 70"/>
            <p:cNvSpPr/>
            <p:nvPr/>
          </p:nvSpPr>
          <p:spPr>
            <a:xfrm>
              <a:off x="8763000" y="1303020"/>
              <a:ext cx="289560" cy="25907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Блок-схема: узел 71"/>
            <p:cNvSpPr/>
            <p:nvPr/>
          </p:nvSpPr>
          <p:spPr>
            <a:xfrm>
              <a:off x="8770620" y="1849121"/>
              <a:ext cx="266700" cy="2616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800100" y="1554480"/>
            <a:ext cx="2919654" cy="2362200"/>
            <a:chOff x="784860" y="1714500"/>
            <a:chExt cx="2697480" cy="2278380"/>
          </a:xfrm>
        </p:grpSpPr>
        <p:sp>
          <p:nvSpPr>
            <p:cNvPr id="66" name="Овал 65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Овал 78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Равнобедренный треугольник 81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Равнобедренный треугольник 82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Равнобедренный треугольник 83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02" name="Прямая соединительная линия 101"/>
          <p:cNvCxnSpPr/>
          <p:nvPr/>
        </p:nvCxnSpPr>
        <p:spPr>
          <a:xfrm flipH="1" flipV="1">
            <a:off x="6035040" y="1526541"/>
            <a:ext cx="22860" cy="312928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8892540" y="1470660"/>
            <a:ext cx="0" cy="320040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546991" y="1676400"/>
            <a:ext cx="874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3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3073267" y="255472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1 399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24131" y="3337560"/>
            <a:ext cx="91249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  4,8 %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36321" y="252984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114" name="Диаграмма 113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257553" y="400812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1 399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2 007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1 889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6027420" y="1630681"/>
            <a:ext cx="3009900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Выполнение машино-часов на перевозках по социальному заказу, %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6050280" y="2050465"/>
            <a:ext cx="28041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Выполнение планового количества рейсов, предусмотренных социальным заказом, %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6065520" y="2629586"/>
            <a:ext cx="4572000" cy="3488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Процент охвата населения города </a:t>
            </a:r>
          </a:p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услугами связи, %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440847" y="165354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471327" y="210312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99,9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471327" y="262890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64,5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057900" y="3106966"/>
            <a:ext cx="4572000" cy="60529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достижение перевозчиками уровня </a:t>
            </a:r>
          </a:p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доходности на единицу транспортной</a:t>
            </a:r>
          </a:p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 работы на перевозках по социальному </a:t>
            </a:r>
          </a:p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заказу на 1 машино-час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5133303" y="3141465"/>
            <a:ext cx="963212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не менее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775 руб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41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40711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73567" y="69342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297180" y="1"/>
            <a:ext cx="83743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«Защита населения и территории от чрезвычайных ситуаций природного и техногенного характера, обеспечение пожарной безопасности, безопасности на водных объектах территории Новокузнецкого городского округа»</a:t>
            </a:r>
          </a:p>
        </p:txBody>
      </p:sp>
      <p:sp>
        <p:nvSpPr>
          <p:cNvPr id="50" name="Блок-схема: узел 49"/>
          <p:cNvSpPr/>
          <p:nvPr/>
        </p:nvSpPr>
        <p:spPr>
          <a:xfrm>
            <a:off x="4110381" y="873761"/>
            <a:ext cx="310821" cy="2997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1059180" y="2847341"/>
            <a:ext cx="333564" cy="3149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997189" y="975360"/>
            <a:ext cx="2964167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959207" y="960120"/>
            <a:ext cx="235011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966462" y="1490982"/>
            <a:ext cx="258469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680662" y="914401"/>
            <a:ext cx="288078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695865" y="1445262"/>
            <a:ext cx="265335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64"/>
          <p:cNvGrpSpPr/>
          <p:nvPr/>
        </p:nvGrpSpPr>
        <p:grpSpPr>
          <a:xfrm>
            <a:off x="548640" y="1623060"/>
            <a:ext cx="3040380" cy="2453640"/>
            <a:chOff x="784860" y="1714500"/>
            <a:chExt cx="2697480" cy="2278380"/>
          </a:xfrm>
        </p:grpSpPr>
        <p:sp>
          <p:nvSpPr>
            <p:cNvPr id="66" name="Овал 65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Овал 78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Равнобедренный треугольник 81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Равнобедренный треугольник 82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Равнобедренный треугольник 83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02" name="Прямая соединительная линия 101"/>
          <p:cNvCxnSpPr/>
          <p:nvPr/>
        </p:nvCxnSpPr>
        <p:spPr>
          <a:xfrm flipH="1" flipV="1">
            <a:off x="5996942" y="1653540"/>
            <a:ext cx="7621" cy="2971802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8877300" y="1667512"/>
            <a:ext cx="7698" cy="2988309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417451" y="1851660"/>
            <a:ext cx="874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3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2898007" y="266902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251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371731" y="3482340"/>
            <a:ext cx="88201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  0,8 %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53441" y="260604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114" name="Диаграмма 113"/>
          <p:cNvGraphicFramePr/>
          <p:nvPr/>
        </p:nvGraphicFramePr>
        <p:xfrm>
          <a:off x="1859280" y="3863340"/>
          <a:ext cx="3253740" cy="97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248285" y="4137660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1473" y="407670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524253" y="4015740"/>
            <a:ext cx="6344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251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183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113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6027420" y="1752600"/>
            <a:ext cx="30099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аварийно-спасательных работ и других неотложных работ по отношению к общему количеству работ, %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6088380" y="2477185"/>
            <a:ext cx="27051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Количество людей, которым оказана помощь при чрезвычайных ситуациях, авариях, происшествиях и других жизненных ситуациях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440847" y="351282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100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27322" y="2506980"/>
            <a:ext cx="763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1 435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057900" y="3442247"/>
            <a:ext cx="282702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200" dirty="0" smtClean="0">
                <a:solidFill>
                  <a:srgbClr val="002060"/>
                </a:solidFill>
              </a:rPr>
              <a:t>Доля выполненных инженерно-технических мероприятий, в соответствии с ежегодными планами, обеспечивающих защиту объектов и территорий от затопления, подтопления и других негативных воздействий вод, %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5194264" y="1724145"/>
            <a:ext cx="77777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ea typeface="Calibri"/>
                <a:cs typeface="Calibri"/>
              </a:rPr>
              <a:t>не менее </a:t>
            </a:r>
          </a:p>
          <a:p>
            <a:r>
              <a:rPr lang="ru-RU" sz="1600" b="1" dirty="0" smtClean="0">
                <a:solidFill>
                  <a:srgbClr val="002060"/>
                </a:solidFill>
                <a:ea typeface="Calibri"/>
                <a:cs typeface="Calibri"/>
              </a:rPr>
              <a:t>        90</a:t>
            </a:r>
            <a:endParaRPr lang="ru-RU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198120" y="876300"/>
            <a:ext cx="3909060" cy="707886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Целью программы является повышение уровня защищенности населения и территории города от чрезвычайных ситуаций природного и техногенного характера, обеспечение пожарной безопасности и безопасности людей на водных объектах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3939542" y="784860"/>
            <a:ext cx="341145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881859" y="1333500"/>
            <a:ext cx="333565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Блок-схема: узел 103"/>
          <p:cNvSpPr/>
          <p:nvPr/>
        </p:nvSpPr>
        <p:spPr>
          <a:xfrm>
            <a:off x="38101" y="784860"/>
            <a:ext cx="333565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Блок-схема: узел 104"/>
          <p:cNvSpPr/>
          <p:nvPr/>
        </p:nvSpPr>
        <p:spPr>
          <a:xfrm>
            <a:off x="114300" y="1325880"/>
            <a:ext cx="333565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42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6901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04989" y="49530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297180" y="2"/>
            <a:ext cx="837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«Защита прав детей-сирот и детей, оставшихся без попечения родителей, прав недееспособных граждан»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60020" y="708660"/>
            <a:ext cx="4000500" cy="738664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ru-RU" sz="10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Целью программы является развитие преимущественно форм семейного устройства детей-сирот и детей, оставшихся без попечения родителей, улучшение качества жизни недееспособных граждан</a:t>
            </a:r>
          </a:p>
        </p:txBody>
      </p:sp>
      <p:sp>
        <p:nvSpPr>
          <p:cNvPr id="49" name="Блок-схема: узел 48"/>
          <p:cNvSpPr/>
          <p:nvPr/>
        </p:nvSpPr>
        <p:spPr>
          <a:xfrm>
            <a:off x="60960" y="617221"/>
            <a:ext cx="342900" cy="28193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3992880" y="660401"/>
            <a:ext cx="312420" cy="2997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3924302" y="1310640"/>
            <a:ext cx="335281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83820" y="1308101"/>
            <a:ext cx="335280" cy="31495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989320" y="899160"/>
            <a:ext cx="2979420" cy="63094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целевые показатели реализации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муниципальной программы</a:t>
            </a:r>
          </a:p>
          <a:p>
            <a:pPr algn="ctr">
              <a:lnSpc>
                <a:spcPts val="10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в 2024 году, %</a:t>
            </a:r>
          </a:p>
        </p:txBody>
      </p:sp>
      <p:sp>
        <p:nvSpPr>
          <p:cNvPr id="69" name="Блок-схема: узел 68"/>
          <p:cNvSpPr/>
          <p:nvPr/>
        </p:nvSpPr>
        <p:spPr>
          <a:xfrm>
            <a:off x="5935981" y="883920"/>
            <a:ext cx="236220" cy="220981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5943600" y="1384302"/>
            <a:ext cx="228600" cy="25399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8740140" y="815341"/>
            <a:ext cx="289560" cy="25907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8747760" y="1361442"/>
            <a:ext cx="266700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64"/>
          <p:cNvGrpSpPr/>
          <p:nvPr/>
        </p:nvGrpSpPr>
        <p:grpSpPr>
          <a:xfrm>
            <a:off x="670560" y="1554480"/>
            <a:ext cx="3185160" cy="2545080"/>
            <a:chOff x="784860" y="1714500"/>
            <a:chExt cx="2697480" cy="2278380"/>
          </a:xfrm>
        </p:grpSpPr>
        <p:sp>
          <p:nvSpPr>
            <p:cNvPr id="66" name="Овал 65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Овал 78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Равнобедренный треугольник 81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Равнобедренный треугольник 82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Равнобедренный треугольник 83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02" name="Прямая соединительная линия 101"/>
          <p:cNvCxnSpPr/>
          <p:nvPr/>
        </p:nvCxnSpPr>
        <p:spPr>
          <a:xfrm flipH="1" flipV="1">
            <a:off x="6035040" y="1526541"/>
            <a:ext cx="22860" cy="312928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 flipV="1">
            <a:off x="8930640" y="1508760"/>
            <a:ext cx="7620" cy="318516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630811" y="1744980"/>
            <a:ext cx="874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2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3118987" y="263854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382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15571" y="3497580"/>
            <a:ext cx="91249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  1,3 %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36321" y="252984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114" name="Диаграмма 113"/>
          <p:cNvGraphicFramePr/>
          <p:nvPr/>
        </p:nvGraphicFramePr>
        <p:xfrm>
          <a:off x="1722120" y="3810000"/>
          <a:ext cx="3390900" cy="102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255905" y="4069081"/>
            <a:ext cx="121219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Объем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Финансирования, </a:t>
            </a:r>
          </a:p>
          <a:p>
            <a:pPr algn="ctr">
              <a:lnSpc>
                <a:spcPts val="10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млн.руб.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285753" y="4008120"/>
            <a:ext cx="57352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2024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ts val="1300"/>
              </a:lnSpc>
            </a:pPr>
            <a:r>
              <a:rPr lang="ru-RU" sz="1000" b="1" dirty="0" smtClean="0">
                <a:solidFill>
                  <a:srgbClr val="002060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830833" y="3992880"/>
            <a:ext cx="71068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382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386</a:t>
            </a:r>
          </a:p>
          <a:p>
            <a:pPr algn="ctr">
              <a:lnSpc>
                <a:spcPts val="1300"/>
              </a:lnSpc>
            </a:pPr>
            <a:r>
              <a:rPr lang="ru-RU" sz="1200" b="1" dirty="0" smtClean="0">
                <a:solidFill>
                  <a:srgbClr val="002060"/>
                </a:solidFill>
                <a:ea typeface="Calibri"/>
                <a:cs typeface="Calibri"/>
              </a:rPr>
              <a:t> 386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6027420" y="1539240"/>
            <a:ext cx="30099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Доля детей-сирот и детей, оставшихся без попечения родителей, находящихся в семьях, к общему количеству детей-сирот, %.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6050280" y="1974265"/>
            <a:ext cx="28041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Доля детей-сирот и детей, оставшихся без попечения родителей,  к общему количеству несовершеннолетних граждан, %.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6050280" y="2461945"/>
            <a:ext cx="4572000" cy="73353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Доля недееспособных граждан, находящихся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под опекой родственников, от общего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количества недееспособных граждан,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проживающих в Новокузнецком городском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округе, %.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440847" y="165354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  83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471327" y="210312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   2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471327" y="262890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93,3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065520" y="3114586"/>
            <a:ext cx="4572000" cy="150297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Доля жилых помещений, принадлежащих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детям-сиротам и детям, оставшимся без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попечения родителей, эффективно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используемых  на период временного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отсутствия (в период пребывания в 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организациях, на семейных формах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устройства, получения профессионального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обучения) к общему количеству сохраняемых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жилых помещений, принадлежащих детям-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сиротам и детям, оставшимся без попечения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родителей.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5567643" y="3164324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1,4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>
          <a:xfrm>
            <a:off x="6867525" y="4869656"/>
            <a:ext cx="2133600" cy="273844"/>
          </a:xfrm>
        </p:spPr>
        <p:txBody>
          <a:bodyPr/>
          <a:lstStyle/>
          <a:p>
            <a:r>
              <a:rPr lang="ru-RU" dirty="0" smtClean="0"/>
              <a:t>43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369010" y="197959"/>
            <a:ext cx="4961106" cy="4643760"/>
          </a:xfrm>
          <a:prstGeom prst="rect">
            <a:avLst/>
          </a:prstGeom>
          <a:noFill/>
        </p:spPr>
      </p:pic>
      <p:grpSp>
        <p:nvGrpSpPr>
          <p:cNvPr id="2" name="Группа 4"/>
          <p:cNvGrpSpPr/>
          <p:nvPr/>
        </p:nvGrpSpPr>
        <p:grpSpPr>
          <a:xfrm>
            <a:off x="112607" y="388620"/>
            <a:ext cx="8734213" cy="73660"/>
            <a:chOff x="211667" y="609600"/>
            <a:chExt cx="8734213" cy="7366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рямоугольник 7"/>
          <p:cNvSpPr/>
          <p:nvPr/>
        </p:nvSpPr>
        <p:spPr>
          <a:xfrm>
            <a:off x="297180" y="1"/>
            <a:ext cx="8374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МП «Обеспечение комфортного проживания в секторе индивидуальной жилой застройки»</a:t>
            </a:r>
          </a:p>
        </p:txBody>
      </p:sp>
      <p:grpSp>
        <p:nvGrpSpPr>
          <p:cNvPr id="4" name="Группа 63"/>
          <p:cNvGrpSpPr/>
          <p:nvPr/>
        </p:nvGrpSpPr>
        <p:grpSpPr>
          <a:xfrm>
            <a:off x="99060" y="594361"/>
            <a:ext cx="8953500" cy="1028699"/>
            <a:chOff x="121920" y="1082040"/>
            <a:chExt cx="8953500" cy="1028699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182880" y="1196340"/>
              <a:ext cx="4000500" cy="584775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  </a:t>
              </a:r>
              <a:r>
                <a:rPr lang="ru-RU" sz="10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Целью программы является комплексное решение проблем обеспечения комфортного проживания в секторе индивидуальной жилой застройки жителей Новокузнецкого городского округа</a:t>
              </a:r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121920" y="1082040"/>
              <a:ext cx="342900" cy="28193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4015740" y="1148080"/>
              <a:ext cx="312420" cy="2997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Блок-схема: узел 50"/>
            <p:cNvSpPr/>
            <p:nvPr/>
          </p:nvSpPr>
          <p:spPr>
            <a:xfrm>
              <a:off x="3977640" y="1607820"/>
              <a:ext cx="335281" cy="32004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121920" y="1661160"/>
              <a:ext cx="335280" cy="44957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6004560" y="1310640"/>
              <a:ext cx="2979420" cy="630942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  целевые показатели реализации</a:t>
              </a:r>
            </a:p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муниципальной программы</a:t>
              </a:r>
            </a:p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ru-RU" sz="12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 в 2024 году, %</a:t>
              </a:r>
            </a:p>
          </p:txBody>
        </p:sp>
        <p:sp>
          <p:nvSpPr>
            <p:cNvPr id="69" name="Блок-схема: узел 68"/>
            <p:cNvSpPr/>
            <p:nvPr/>
          </p:nvSpPr>
          <p:spPr>
            <a:xfrm>
              <a:off x="5966461" y="1287779"/>
              <a:ext cx="236220" cy="22098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Блок-схема: узел 69"/>
            <p:cNvSpPr/>
            <p:nvPr/>
          </p:nvSpPr>
          <p:spPr>
            <a:xfrm>
              <a:off x="5920740" y="1795781"/>
              <a:ext cx="251460" cy="25399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Блок-схема: узел 70"/>
            <p:cNvSpPr/>
            <p:nvPr/>
          </p:nvSpPr>
          <p:spPr>
            <a:xfrm>
              <a:off x="8785860" y="1287780"/>
              <a:ext cx="289560" cy="25907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Блок-схема: узел 71"/>
            <p:cNvSpPr/>
            <p:nvPr/>
          </p:nvSpPr>
          <p:spPr>
            <a:xfrm>
              <a:off x="8763000" y="1803401"/>
              <a:ext cx="266700" cy="261619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64"/>
          <p:cNvGrpSpPr/>
          <p:nvPr/>
        </p:nvGrpSpPr>
        <p:grpSpPr>
          <a:xfrm>
            <a:off x="670560" y="1554480"/>
            <a:ext cx="3314700" cy="2758440"/>
            <a:chOff x="784860" y="1714500"/>
            <a:chExt cx="2697480" cy="2278380"/>
          </a:xfrm>
        </p:grpSpPr>
        <p:sp>
          <p:nvSpPr>
            <p:cNvPr id="66" name="Овал 65"/>
            <p:cNvSpPr/>
            <p:nvPr/>
          </p:nvSpPr>
          <p:spPr>
            <a:xfrm>
              <a:off x="784860" y="2194560"/>
              <a:ext cx="1447800" cy="144018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944880" y="2377440"/>
              <a:ext cx="1127760" cy="1082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1104900" y="2522220"/>
              <a:ext cx="815340" cy="7924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1912620" y="2186940"/>
              <a:ext cx="563880" cy="1219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2062482" y="2865120"/>
              <a:ext cx="764538" cy="10160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 flipV="1">
              <a:off x="1645920" y="3291840"/>
              <a:ext cx="891540" cy="31242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Овал 78"/>
            <p:cNvSpPr/>
            <p:nvPr/>
          </p:nvSpPr>
          <p:spPr>
            <a:xfrm>
              <a:off x="2453640" y="1714500"/>
              <a:ext cx="685800" cy="70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2796540" y="2529840"/>
              <a:ext cx="685800" cy="70104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2453640" y="3291840"/>
              <a:ext cx="685800" cy="70104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Равнобедренный треугольник 81"/>
            <p:cNvSpPr/>
            <p:nvPr/>
          </p:nvSpPr>
          <p:spPr>
            <a:xfrm rot="4097180">
              <a:off x="2196262" y="1950373"/>
              <a:ext cx="296906" cy="757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Равнобедренный треугольник 82"/>
            <p:cNvSpPr/>
            <p:nvPr/>
          </p:nvSpPr>
          <p:spPr>
            <a:xfrm rot="5117934">
              <a:off x="2623154" y="2271513"/>
              <a:ext cx="200105" cy="134728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Равнобедренный треугольник 83"/>
            <p:cNvSpPr/>
            <p:nvPr/>
          </p:nvSpPr>
          <p:spPr>
            <a:xfrm rot="6347232">
              <a:off x="2254294" y="2842762"/>
              <a:ext cx="190779" cy="153456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552700" y="182880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2895600" y="263652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552700" y="3406140"/>
              <a:ext cx="480060" cy="480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02" name="Прямая соединительная линия 101"/>
          <p:cNvCxnSpPr/>
          <p:nvPr/>
        </p:nvCxnSpPr>
        <p:spPr>
          <a:xfrm flipH="1" flipV="1">
            <a:off x="6035040" y="1526541"/>
            <a:ext cx="22860" cy="312928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 flipV="1">
            <a:off x="8930640" y="1508760"/>
            <a:ext cx="7620" cy="318516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14631" y="1744980"/>
            <a:ext cx="874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2</a:t>
            </a:r>
          </a:p>
          <a:p>
            <a:pPr algn="ctr">
              <a:lnSpc>
                <a:spcPts val="800"/>
              </a:lnSpc>
            </a:pPr>
            <a:endParaRPr lang="ru-RU" sz="1000" b="1" dirty="0" smtClean="0">
              <a:solidFill>
                <a:srgbClr val="002060"/>
              </a:solidFill>
              <a:ea typeface="Calibri"/>
              <a:cs typeface="Calibri"/>
            </a:endParaRPr>
          </a:p>
          <a:p>
            <a:pPr algn="ctr">
              <a:lnSpc>
                <a:spcPts val="800"/>
              </a:lnSpc>
            </a:pPr>
            <a:r>
              <a:rPr lang="ru-RU" sz="1000" dirty="0" smtClean="0">
                <a:solidFill>
                  <a:srgbClr val="002060"/>
                </a:solidFill>
                <a:ea typeface="Calibri"/>
                <a:cs typeface="Calibri"/>
              </a:rPr>
              <a:t>задачи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3248526" y="2737604"/>
            <a:ext cx="61587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725</a:t>
            </a:r>
          </a:p>
          <a:p>
            <a:pPr algn="ctr" fontAlgn="b"/>
            <a:r>
              <a:rPr lang="ru-RU" sz="900" dirty="0" smtClean="0">
                <a:solidFill>
                  <a:schemeClr val="tx2">
                    <a:lumMod val="75000"/>
                  </a:schemeClr>
                </a:solidFill>
              </a:rPr>
              <a:t>млн.руб.</a:t>
            </a:r>
            <a:endParaRPr lang="ru-RU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99391" y="3642360"/>
            <a:ext cx="91249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400" b="1" dirty="0" smtClean="0">
                <a:solidFill>
                  <a:srgbClr val="002060"/>
                </a:solidFill>
                <a:ea typeface="Calibri"/>
                <a:cs typeface="Calibri"/>
              </a:rPr>
              <a:t>  1 % </a:t>
            </a:r>
          </a:p>
          <a:p>
            <a:pPr algn="ctr">
              <a:lnSpc>
                <a:spcPts val="800"/>
              </a:lnSpc>
            </a:pPr>
            <a:r>
              <a:rPr lang="ru-RU" sz="900" dirty="0" smtClean="0">
                <a:solidFill>
                  <a:srgbClr val="002060"/>
                </a:solidFill>
                <a:ea typeface="Calibri"/>
                <a:cs typeface="Calibri"/>
              </a:rPr>
              <a:t>от общего объема расходов</a:t>
            </a:r>
            <a:endParaRPr lang="ru-RU" sz="9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13461" y="2705101"/>
            <a:ext cx="10896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Основные характеристики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программы </a:t>
            </a:r>
          </a:p>
          <a:p>
            <a:pPr algn="ctr">
              <a:lnSpc>
                <a:spcPts val="1000"/>
              </a:lnSpc>
            </a:pPr>
            <a:r>
              <a:rPr lang="ru-RU" sz="1000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в 2024</a:t>
            </a:r>
            <a:r>
              <a:rPr lang="ru-RU" sz="1000" i="0" u="none" strike="noStrike" kern="1200" dirty="0" smtClean="0">
                <a:solidFill>
                  <a:srgbClr val="002060"/>
                </a:solidFill>
                <a:ea typeface="Calibri"/>
                <a:cs typeface="Calibri"/>
              </a:rPr>
              <a:t> году</a:t>
            </a:r>
            <a:endParaRPr lang="ru-RU" sz="1000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027420" y="1501140"/>
            <a:ext cx="300990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Доля выполненных строительно-монтажных и (или) проектно-изыскательских работ от общей потребности в строительстве сетей газоснабжения сектора индивидуальной жилой застройки, % 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6057900" y="2355265"/>
            <a:ext cx="28041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Количество мест накопления твердых коммунальных отходов в секторе индивидуальной жилой застройки, на которых выполнены мероприятия по содержанию, шт.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6065520" y="3239185"/>
            <a:ext cx="281178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Площадь дорог сектора индивидуальной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застройки, составляющих проезд к местам</a:t>
            </a:r>
          </a:p>
          <a:p>
            <a:pPr fontAlgn="b">
              <a:lnSpc>
                <a:spcPts val="1000"/>
              </a:lnSpc>
            </a:pPr>
            <a:r>
              <a:rPr lang="ru-RU" sz="1100" dirty="0" smtClean="0">
                <a:solidFill>
                  <a:srgbClr val="002060"/>
                </a:solidFill>
              </a:rPr>
              <a:t> накопления твердых коммунальных отходов и подвоза воды,  тыс.м2.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478947" y="152400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  7,9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471327" y="2430780"/>
            <a:ext cx="550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551</a:t>
            </a:r>
            <a:endParaRPr lang="ru-RU" sz="1600" b="1" i="0" u="none" strike="noStrike" kern="1200" baseline="0" dirty="0" smtClean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5239985" y="3293864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1 946,9</a:t>
            </a:r>
            <a:endParaRPr lang="ru-RU" dirty="0"/>
          </a:p>
        </p:txBody>
      </p:sp>
      <p:grpSp>
        <p:nvGrpSpPr>
          <p:cNvPr id="46" name="Группа 4"/>
          <p:cNvGrpSpPr/>
          <p:nvPr/>
        </p:nvGrpSpPr>
        <p:grpSpPr>
          <a:xfrm>
            <a:off x="0" y="388620"/>
            <a:ext cx="8734213" cy="73660"/>
            <a:chOff x="211667" y="609600"/>
            <a:chExt cx="8734213" cy="73660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Номер слайда 5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44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164080" y="362580"/>
            <a:ext cx="5905176" cy="464376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25780" y="754381"/>
            <a:ext cx="3779520" cy="594360"/>
          </a:xfrm>
          <a:prstGeom prst="rect">
            <a:avLst/>
          </a:prstGeom>
          <a:solidFill>
            <a:schemeClr val="bg1">
              <a:lumMod val="85000"/>
              <a:alpha val="59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ФИНАНСОВОЕ ОБЕСПЕЧЕНИЕ РЕАЛИЗАЦИИ НАЦИОНАЛЬНЫХ ПРОЕКТОВ НА 2024–2026 ГОДЫ</a:t>
            </a:r>
          </a:p>
        </p:txBody>
      </p:sp>
      <p:grpSp>
        <p:nvGrpSpPr>
          <p:cNvPr id="26" name="Группа 4"/>
          <p:cNvGrpSpPr/>
          <p:nvPr/>
        </p:nvGrpSpPr>
        <p:grpSpPr>
          <a:xfrm>
            <a:off x="204048" y="487680"/>
            <a:ext cx="8734213" cy="73660"/>
            <a:chOff x="211667" y="609600"/>
            <a:chExt cx="8734213" cy="7366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Блок-схема: узел 30"/>
          <p:cNvSpPr/>
          <p:nvPr/>
        </p:nvSpPr>
        <p:spPr>
          <a:xfrm>
            <a:off x="8717280" y="464820"/>
            <a:ext cx="327660" cy="3429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0" y="457200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2" name="Группа 71"/>
          <p:cNvGrpSpPr/>
          <p:nvPr/>
        </p:nvGrpSpPr>
        <p:grpSpPr>
          <a:xfrm>
            <a:off x="541020" y="1638300"/>
            <a:ext cx="1943099" cy="1188720"/>
            <a:chOff x="472440" y="822960"/>
            <a:chExt cx="1943099" cy="1188720"/>
          </a:xfrm>
        </p:grpSpPr>
        <p:grpSp>
          <p:nvGrpSpPr>
            <p:cNvPr id="73" name="Группа 26"/>
            <p:cNvGrpSpPr/>
            <p:nvPr/>
          </p:nvGrpSpPr>
          <p:grpSpPr>
            <a:xfrm>
              <a:off x="472440" y="822960"/>
              <a:ext cx="1234440" cy="1188720"/>
              <a:chOff x="495300" y="800100"/>
              <a:chExt cx="853440" cy="839048"/>
            </a:xfrm>
          </p:grpSpPr>
          <p:grpSp>
            <p:nvGrpSpPr>
              <p:cNvPr id="80" name="Группа 27"/>
              <p:cNvGrpSpPr/>
              <p:nvPr/>
            </p:nvGrpSpPr>
            <p:grpSpPr>
              <a:xfrm>
                <a:off x="495300" y="800100"/>
                <a:ext cx="853440" cy="839048"/>
                <a:chOff x="929640" y="1760220"/>
                <a:chExt cx="853440" cy="839048"/>
              </a:xfrm>
            </p:grpSpPr>
            <p:sp>
              <p:nvSpPr>
                <p:cNvPr id="82" name="Блок-схема: узел 81"/>
                <p:cNvSpPr/>
                <p:nvPr/>
              </p:nvSpPr>
              <p:spPr>
                <a:xfrm>
                  <a:off x="929640" y="1760220"/>
                  <a:ext cx="853440" cy="839048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3" name="Блок-схема: узел 82"/>
                <p:cNvSpPr/>
                <p:nvPr/>
              </p:nvSpPr>
              <p:spPr>
                <a:xfrm>
                  <a:off x="1058616" y="1886624"/>
                  <a:ext cx="598029" cy="583559"/>
                </a:xfrm>
                <a:prstGeom prst="flowChartConnector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path path="shape">
                    <a:fillToRect l="50000" t="50000" r="50000" b="50000"/>
                  </a:path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1" name="TextBox 80"/>
              <p:cNvSpPr txBox="1"/>
              <p:nvPr/>
            </p:nvSpPr>
            <p:spPr>
              <a:xfrm>
                <a:off x="614001" y="1013312"/>
                <a:ext cx="641593" cy="56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5 293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млн.руб</a:t>
                </a:r>
                <a:r>
                  <a:rPr lang="ru-RU" sz="1600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algn="ctr"/>
                <a:endParaRPr lang="ru-RU" sz="1600" b="1" i="0" u="none" strike="noStrike" kern="1200" baseline="0" dirty="0" smtClean="0">
                  <a:solidFill>
                    <a:schemeClr val="tx2">
                      <a:lumMod val="75000"/>
                    </a:schemeClr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grpSp>
          <p:nvGrpSpPr>
            <p:cNvPr id="74" name="Группа 32"/>
            <p:cNvGrpSpPr/>
            <p:nvPr/>
          </p:nvGrpSpPr>
          <p:grpSpPr>
            <a:xfrm>
              <a:off x="1743286" y="922020"/>
              <a:ext cx="672253" cy="982980"/>
              <a:chOff x="1400387" y="525630"/>
              <a:chExt cx="868153" cy="1278519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1884759" y="535541"/>
                <a:ext cx="0" cy="126860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 flipH="1">
                <a:off x="1880448" y="1780939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Прямая соединительная линия 78"/>
              <p:cNvCxnSpPr/>
              <p:nvPr/>
            </p:nvCxnSpPr>
            <p:spPr>
              <a:xfrm flipH="1">
                <a:off x="1885848" y="52563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Группа 107"/>
          <p:cNvGrpSpPr/>
          <p:nvPr/>
        </p:nvGrpSpPr>
        <p:grpSpPr>
          <a:xfrm>
            <a:off x="4343402" y="1188720"/>
            <a:ext cx="4553155" cy="2804160"/>
            <a:chOff x="4602553" y="800100"/>
            <a:chExt cx="4354962" cy="2545080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4602553" y="800100"/>
              <a:ext cx="4354962" cy="2324101"/>
              <a:chOff x="992894" y="723900"/>
              <a:chExt cx="4632952" cy="2317364"/>
            </a:xfrm>
          </p:grpSpPr>
          <p:sp>
            <p:nvSpPr>
              <p:cNvPr id="38" name="Блок-схема: узел 37"/>
              <p:cNvSpPr/>
              <p:nvPr/>
            </p:nvSpPr>
            <p:spPr>
              <a:xfrm>
                <a:off x="3878580" y="723900"/>
                <a:ext cx="312420" cy="304799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2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552298" y="1639117"/>
                <a:ext cx="735337" cy="222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ru-RU" sz="1000" b="1" dirty="0" smtClean="0">
                    <a:solidFill>
                      <a:schemeClr val="tx2"/>
                    </a:solidFill>
                  </a:rPr>
                  <a:t>Культура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091445" y="2615781"/>
                <a:ext cx="1303151" cy="408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800"/>
                  </a:lnSpc>
                  <a:defRPr/>
                </a:pPr>
                <a:r>
                  <a:rPr lang="ru-RU" sz="1000" b="1" dirty="0" smtClean="0">
                    <a:solidFill>
                      <a:schemeClr val="tx2"/>
                    </a:solidFill>
                  </a:rPr>
                  <a:t>Жилье и городская</a:t>
                </a:r>
              </a:p>
              <a:p>
                <a:pPr>
                  <a:lnSpc>
                    <a:spcPts val="800"/>
                  </a:lnSpc>
                  <a:defRPr/>
                </a:pPr>
                <a:r>
                  <a:rPr lang="ru-RU" sz="1000" b="1" dirty="0" smtClean="0">
                    <a:solidFill>
                      <a:schemeClr val="tx2"/>
                    </a:solidFill>
                  </a:rPr>
                  <a:t> среда</a:t>
                </a:r>
              </a:p>
              <a:p>
                <a:pPr>
                  <a:defRPr/>
                </a:pPr>
                <a:endParaRPr lang="ru-RU" sz="1000" b="1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92894" y="1363206"/>
                <a:ext cx="1324331" cy="222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000" b="1" dirty="0" smtClean="0">
                    <a:solidFill>
                      <a:schemeClr val="tx2"/>
                    </a:solidFill>
                  </a:rPr>
                  <a:t>Образование</a:t>
                </a:r>
                <a:endParaRPr lang="ru-RU" sz="1000" b="1" dirty="0">
                  <a:solidFill>
                    <a:schemeClr val="tx2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002033" y="862915"/>
                <a:ext cx="1623813" cy="362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ru-RU" sz="1000" b="1" dirty="0" smtClean="0">
                    <a:solidFill>
                      <a:schemeClr val="tx2"/>
                    </a:solidFill>
                  </a:rPr>
                  <a:t>Безопасные </a:t>
                </a:r>
              </a:p>
              <a:p>
                <a:pPr>
                  <a:defRPr/>
                </a:pPr>
                <a:r>
                  <a:rPr lang="ru-RU" sz="1000" b="1" dirty="0" smtClean="0">
                    <a:solidFill>
                      <a:schemeClr val="tx2"/>
                    </a:solidFill>
                  </a:rPr>
                  <a:t>автодороги</a:t>
                </a:r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2133600" y="1112521"/>
                <a:ext cx="2069353" cy="1928743"/>
              </a:xfrm>
              <a:prstGeom prst="ellipse">
                <a:avLst/>
              </a:prstGeom>
              <a:solidFill>
                <a:schemeClr val="bg1">
                  <a:alpha val="6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2"/>
                  </a:solidFill>
                </a:endParaRPr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2443864" y="1438104"/>
                <a:ext cx="1451046" cy="126726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2"/>
                  </a:solidFill>
                </a:endParaRPr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2687056" y="1628051"/>
                <a:ext cx="956556" cy="8737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2"/>
                  </a:solidFill>
                </a:endParaRPr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1908840" y="1156981"/>
                <a:ext cx="632301" cy="54705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200" b="1" dirty="0" smtClean="0">
                    <a:solidFill>
                      <a:schemeClr val="tx2"/>
                    </a:solidFill>
                  </a:rPr>
                  <a:t>103</a:t>
                </a:r>
                <a:endParaRPr lang="ru-RU" sz="1200" b="1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 flipH="1">
                <a:off x="4006336" y="1204888"/>
                <a:ext cx="1066800" cy="0"/>
              </a:xfrm>
              <a:prstGeom prst="line">
                <a:avLst/>
              </a:prstGeom>
              <a:ln w="9525" cmpd="dbl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 flipV="1">
                <a:off x="4511040" y="1859280"/>
                <a:ext cx="792480" cy="7620"/>
              </a:xfrm>
              <a:prstGeom prst="line">
                <a:avLst/>
              </a:prstGeom>
              <a:ln w="9525" cmpd="dbl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 flipH="1" flipV="1">
                <a:off x="3989637" y="2956030"/>
                <a:ext cx="967740" cy="7620"/>
              </a:xfrm>
              <a:prstGeom prst="line">
                <a:avLst/>
              </a:prstGeom>
              <a:ln w="9525" cmpd="dbl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H="1" flipV="1">
                <a:off x="1041455" y="1582464"/>
                <a:ext cx="924132" cy="7598"/>
              </a:xfrm>
              <a:prstGeom prst="line">
                <a:avLst/>
              </a:prstGeom>
              <a:ln w="9525" cmpd="dbl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H="1" flipV="1">
                <a:off x="1089660" y="2758440"/>
                <a:ext cx="967740" cy="7620"/>
              </a:xfrm>
              <a:prstGeom prst="line">
                <a:avLst/>
              </a:prstGeom>
              <a:ln w="9525" cmpd="dbl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Прямоугольник 64"/>
              <p:cNvSpPr/>
              <p:nvPr/>
            </p:nvSpPr>
            <p:spPr>
              <a:xfrm>
                <a:off x="1028784" y="2546353"/>
                <a:ext cx="951914" cy="222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000" b="1" dirty="0" smtClean="0">
                    <a:solidFill>
                      <a:schemeClr val="tx2"/>
                    </a:solidFill>
                  </a:rPr>
                  <a:t>Демография</a:t>
                </a:r>
              </a:p>
            </p:txBody>
          </p:sp>
        </p:grpSp>
        <p:sp>
          <p:nvSpPr>
            <p:cNvPr id="66" name="Овал 65"/>
            <p:cNvSpPr/>
            <p:nvPr/>
          </p:nvSpPr>
          <p:spPr>
            <a:xfrm>
              <a:off x="6751320" y="822960"/>
              <a:ext cx="739140" cy="71628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50" b="1" dirty="0" smtClean="0">
                  <a:solidFill>
                    <a:schemeClr val="tx2"/>
                  </a:solidFill>
                </a:rPr>
                <a:t>4 273</a:t>
              </a:r>
              <a:endParaRPr lang="ru-RU" sz="1050" b="1" dirty="0">
                <a:solidFill>
                  <a:schemeClr val="tx2"/>
                </a:solidFill>
              </a:endParaRPr>
            </a:p>
          </p:txBody>
        </p:sp>
        <p:sp>
          <p:nvSpPr>
            <p:cNvPr id="67" name="Овал 66"/>
            <p:cNvSpPr/>
            <p:nvPr/>
          </p:nvSpPr>
          <p:spPr>
            <a:xfrm>
              <a:off x="6850380" y="2773680"/>
              <a:ext cx="617220" cy="57150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2"/>
                  </a:solidFill>
                </a:rPr>
                <a:t>856</a:t>
              </a:r>
            </a:p>
          </p:txBody>
        </p:sp>
        <p:sp>
          <p:nvSpPr>
            <p:cNvPr id="68" name="Овал 67"/>
            <p:cNvSpPr/>
            <p:nvPr/>
          </p:nvSpPr>
          <p:spPr>
            <a:xfrm>
              <a:off x="7437120" y="1844040"/>
              <a:ext cx="586740" cy="55626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2"/>
                  </a:solidFill>
                </a:rPr>
                <a:t>1,5</a:t>
              </a:r>
              <a:endParaRPr lang="ru-RU" sz="1100" b="1" dirty="0">
                <a:solidFill>
                  <a:schemeClr val="tx2"/>
                </a:solidFill>
              </a:endParaRPr>
            </a:p>
          </p:txBody>
        </p:sp>
        <p:sp>
          <p:nvSpPr>
            <p:cNvPr id="69" name="Овал 68"/>
            <p:cNvSpPr/>
            <p:nvPr/>
          </p:nvSpPr>
          <p:spPr>
            <a:xfrm>
              <a:off x="5471160" y="2385060"/>
              <a:ext cx="571499" cy="57912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2"/>
                  </a:solidFill>
                </a:rPr>
                <a:t>58</a:t>
              </a:r>
              <a:endParaRPr lang="ru-RU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193902" y="1800344"/>
              <a:ext cx="931956" cy="5307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5 293</a:t>
              </a:r>
            </a:p>
            <a:p>
              <a:pPr algn="ctr"/>
              <a:r>
                <a:rPr lang="ru-RU" sz="1600" b="1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млн.руб</a:t>
              </a:r>
              <a:r>
                <a:rPr lang="ru-RU" sz="1600" dirty="0" smtClean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94" name="Прямоугольник 93"/>
          <p:cNvSpPr/>
          <p:nvPr/>
        </p:nvSpPr>
        <p:spPr>
          <a:xfrm>
            <a:off x="962024" y="151180"/>
            <a:ext cx="7553325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РЕАЛИЗАЦИЮ НАЦИОНАЛЬНЫХ ПРОЕКТОВ В 2024-2026 года</a:t>
            </a:r>
            <a:endParaRPr lang="ru-RU" altLang="ru-RU" sz="14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9" name="Блок-схема: узел 98"/>
          <p:cNvSpPr/>
          <p:nvPr/>
        </p:nvSpPr>
        <p:spPr>
          <a:xfrm>
            <a:off x="4871864" y="65278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Блок-схема: узел 105"/>
          <p:cNvSpPr/>
          <p:nvPr/>
        </p:nvSpPr>
        <p:spPr>
          <a:xfrm>
            <a:off x="8709300" y="10871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518160" y="114300"/>
            <a:ext cx="8214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109" name="Блок-схема: узел 108"/>
          <p:cNvSpPr/>
          <p:nvPr/>
        </p:nvSpPr>
        <p:spPr>
          <a:xfrm>
            <a:off x="8724900" y="662940"/>
            <a:ext cx="304800" cy="28956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Блок-схема: узел 110"/>
          <p:cNvSpPr/>
          <p:nvPr/>
        </p:nvSpPr>
        <p:spPr>
          <a:xfrm>
            <a:off x="4080954" y="64008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Блок-схема: узел 130"/>
          <p:cNvSpPr/>
          <p:nvPr/>
        </p:nvSpPr>
        <p:spPr>
          <a:xfrm>
            <a:off x="8546274" y="473202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TextBox 94"/>
          <p:cNvSpPr txBox="1"/>
          <p:nvPr/>
        </p:nvSpPr>
        <p:spPr>
          <a:xfrm>
            <a:off x="2270762" y="1691641"/>
            <a:ext cx="114300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 2024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2025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771903" y="3535680"/>
            <a:ext cx="1005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3 188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1 102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1 003</a:t>
            </a:r>
          </a:p>
        </p:txBody>
      </p:sp>
      <p:sp>
        <p:nvSpPr>
          <p:cNvPr id="159" name="Блок-схема: узел 158"/>
          <p:cNvSpPr/>
          <p:nvPr/>
        </p:nvSpPr>
        <p:spPr>
          <a:xfrm>
            <a:off x="174900" y="32969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Блок-схема: узел 159"/>
          <p:cNvSpPr/>
          <p:nvPr/>
        </p:nvSpPr>
        <p:spPr>
          <a:xfrm>
            <a:off x="159660" y="41351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6" name="Диаграмма 165"/>
          <p:cNvGraphicFramePr/>
          <p:nvPr/>
        </p:nvGraphicFramePr>
        <p:xfrm>
          <a:off x="815340" y="3238500"/>
          <a:ext cx="3756660" cy="1318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67" name="Прямая соединительная линия 166"/>
          <p:cNvCxnSpPr/>
          <p:nvPr/>
        </p:nvCxnSpPr>
        <p:spPr>
          <a:xfrm flipH="1" flipV="1">
            <a:off x="480060" y="3764280"/>
            <a:ext cx="4213860" cy="15240"/>
          </a:xfrm>
          <a:prstGeom prst="line">
            <a:avLst/>
          </a:prstGeom>
          <a:ln w="9525" cmpd="dbl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 flipH="1" flipV="1">
            <a:off x="457200" y="3992880"/>
            <a:ext cx="4213860" cy="15240"/>
          </a:xfrm>
          <a:prstGeom prst="line">
            <a:avLst/>
          </a:prstGeom>
          <a:ln w="9525" cmpd="dbl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flipH="1" flipV="1">
            <a:off x="411480" y="4244340"/>
            <a:ext cx="4213860" cy="15240"/>
          </a:xfrm>
          <a:prstGeom prst="line">
            <a:avLst/>
          </a:prstGeom>
          <a:ln w="9525" cmpd="dbl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129541" y="3535680"/>
            <a:ext cx="1051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 2024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2025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  <a:ea typeface="Calibri"/>
                <a:cs typeface="Calibri"/>
              </a:rPr>
              <a:t>2026</a:t>
            </a:r>
          </a:p>
        </p:txBody>
      </p:sp>
      <p:sp>
        <p:nvSpPr>
          <p:cNvPr id="174" name="Блок-схема: узел 173"/>
          <p:cNvSpPr/>
          <p:nvPr/>
        </p:nvSpPr>
        <p:spPr>
          <a:xfrm>
            <a:off x="4050474" y="115824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Блок-схема: узел 174"/>
          <p:cNvSpPr/>
          <p:nvPr/>
        </p:nvSpPr>
        <p:spPr>
          <a:xfrm>
            <a:off x="385253" y="61722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Блок-схема: узел 175"/>
          <p:cNvSpPr/>
          <p:nvPr/>
        </p:nvSpPr>
        <p:spPr>
          <a:xfrm>
            <a:off x="446214" y="112776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Номер слайда 60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4084584" y="1927860"/>
            <a:ext cx="4343136" cy="3215640"/>
          </a:xfrm>
          <a:prstGeom prst="rect">
            <a:avLst/>
          </a:prstGeom>
          <a:noFill/>
        </p:spPr>
      </p:pic>
      <p:sp>
        <p:nvSpPr>
          <p:cNvPr id="31" name="Блок-схема: узел 30"/>
          <p:cNvSpPr/>
          <p:nvPr/>
        </p:nvSpPr>
        <p:spPr>
          <a:xfrm>
            <a:off x="8717280" y="464820"/>
            <a:ext cx="327660" cy="3429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0" y="457200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Блок-схема: узел 98"/>
          <p:cNvSpPr/>
          <p:nvPr/>
        </p:nvSpPr>
        <p:spPr>
          <a:xfrm>
            <a:off x="4871864" y="65278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>
            <a:off x="4850574" y="106680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Блок-схема: узел 105"/>
          <p:cNvSpPr/>
          <p:nvPr/>
        </p:nvSpPr>
        <p:spPr>
          <a:xfrm>
            <a:off x="8709300" y="10871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518160" y="114300"/>
            <a:ext cx="8214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109" name="Блок-схема: узел 108"/>
          <p:cNvSpPr/>
          <p:nvPr/>
        </p:nvSpPr>
        <p:spPr>
          <a:xfrm>
            <a:off x="8724900" y="662940"/>
            <a:ext cx="304800" cy="28956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Блок-схема: узел 110"/>
          <p:cNvSpPr/>
          <p:nvPr/>
        </p:nvSpPr>
        <p:spPr>
          <a:xfrm>
            <a:off x="3928554" y="59436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Прямоугольник 157"/>
          <p:cNvSpPr/>
          <p:nvPr/>
        </p:nvSpPr>
        <p:spPr>
          <a:xfrm>
            <a:off x="525782" y="106680"/>
            <a:ext cx="7924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Региональные проекты в рамках НАЦИОНАЛЬНЫХ  ПРОЕКТОВ в 2024 году </a:t>
            </a:r>
            <a:endParaRPr lang="ru-RU" alt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9" name="Блок-схема: узел 158"/>
          <p:cNvSpPr/>
          <p:nvPr/>
        </p:nvSpPr>
        <p:spPr>
          <a:xfrm>
            <a:off x="174900" y="32969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Блок-схема: узел 159"/>
          <p:cNvSpPr/>
          <p:nvPr/>
        </p:nvSpPr>
        <p:spPr>
          <a:xfrm>
            <a:off x="159660" y="413512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Блок-схема: узел 160"/>
          <p:cNvSpPr/>
          <p:nvPr/>
        </p:nvSpPr>
        <p:spPr>
          <a:xfrm>
            <a:off x="4236360" y="4112262"/>
            <a:ext cx="259832" cy="261619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Блок-схема: узел 161"/>
          <p:cNvSpPr/>
          <p:nvPr/>
        </p:nvSpPr>
        <p:spPr>
          <a:xfrm rot="11410628">
            <a:off x="4221123" y="3380742"/>
            <a:ext cx="259832" cy="261619"/>
          </a:xfrm>
          <a:prstGeom prst="flowChartConnector">
            <a:avLst/>
          </a:prstGeom>
          <a:solidFill>
            <a:schemeClr val="bg1">
              <a:alpha val="77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4656" y="651512"/>
            <a:ext cx="164020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79609" y="731520"/>
            <a:ext cx="1489659" cy="112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2" y="561739"/>
            <a:ext cx="1836419" cy="1529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96288" y="678180"/>
            <a:ext cx="1693132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460" y="2857501"/>
            <a:ext cx="1760520" cy="144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8" name="Группа 107"/>
          <p:cNvGrpSpPr/>
          <p:nvPr/>
        </p:nvGrpSpPr>
        <p:grpSpPr>
          <a:xfrm>
            <a:off x="2872740" y="3718560"/>
            <a:ext cx="4275508" cy="891540"/>
            <a:chOff x="228600" y="3413760"/>
            <a:chExt cx="4275508" cy="891540"/>
          </a:xfrm>
        </p:grpSpPr>
        <p:sp>
          <p:nvSpPr>
            <p:cNvPr id="110" name="Прямоугольник 109"/>
            <p:cNvSpPr/>
            <p:nvPr/>
          </p:nvSpPr>
          <p:spPr>
            <a:xfrm>
              <a:off x="228600" y="3413760"/>
              <a:ext cx="4168140" cy="8915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437790" y="3566160"/>
              <a:ext cx="106631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УЧАСТИЕ  В</a:t>
              </a:r>
            </a:p>
            <a:p>
              <a:pPr algn="ctr"/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Региональных</a:t>
              </a:r>
            </a:p>
            <a:p>
              <a:pPr algn="ctr"/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проектов</a:t>
              </a:r>
            </a:p>
          </p:txBody>
        </p:sp>
        <p:grpSp>
          <p:nvGrpSpPr>
            <p:cNvPr id="113" name="Группа 134"/>
            <p:cNvGrpSpPr/>
            <p:nvPr/>
          </p:nvGrpSpPr>
          <p:grpSpPr>
            <a:xfrm>
              <a:off x="327660" y="3489960"/>
              <a:ext cx="1264920" cy="784860"/>
              <a:chOff x="472440" y="822960"/>
              <a:chExt cx="1943099" cy="1188720"/>
            </a:xfrm>
          </p:grpSpPr>
          <p:grpSp>
            <p:nvGrpSpPr>
              <p:cNvPr id="132" name="Группа 26"/>
              <p:cNvGrpSpPr/>
              <p:nvPr/>
            </p:nvGrpSpPr>
            <p:grpSpPr>
              <a:xfrm>
                <a:off x="472440" y="822960"/>
                <a:ext cx="1234440" cy="1188720"/>
                <a:chOff x="495300" y="800100"/>
                <a:chExt cx="853440" cy="839048"/>
              </a:xfrm>
            </p:grpSpPr>
            <p:grpSp>
              <p:nvGrpSpPr>
                <p:cNvPr id="142" name="Группа 27"/>
                <p:cNvGrpSpPr/>
                <p:nvPr/>
              </p:nvGrpSpPr>
              <p:grpSpPr>
                <a:xfrm>
                  <a:off x="495300" y="800100"/>
                  <a:ext cx="853440" cy="839048"/>
                  <a:chOff x="929640" y="1760220"/>
                  <a:chExt cx="853440" cy="839048"/>
                </a:xfrm>
              </p:grpSpPr>
              <p:sp>
                <p:nvSpPr>
                  <p:cNvPr id="148" name="Блок-схема: узел 147"/>
                  <p:cNvSpPr/>
                  <p:nvPr/>
                </p:nvSpPr>
                <p:spPr>
                  <a:xfrm>
                    <a:off x="929640" y="1760220"/>
                    <a:ext cx="853440" cy="839048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9" name="Блок-схема: узел 148"/>
                  <p:cNvSpPr/>
                  <p:nvPr/>
                </p:nvSpPr>
                <p:spPr>
                  <a:xfrm>
                    <a:off x="1058616" y="1886624"/>
                    <a:ext cx="598029" cy="583559"/>
                  </a:xfrm>
                  <a:prstGeom prst="flowChartConnector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64999">
                        <a:srgbClr val="F0EBD5"/>
                      </a:gs>
                      <a:gs pos="100000">
                        <a:srgbClr val="D1C39F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>
                  <a:off x="614383" y="1020831"/>
                  <a:ext cx="641593" cy="3619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600" b="1" dirty="0" smtClean="0">
                      <a:solidFill>
                        <a:schemeClr val="tx2">
                          <a:lumMod val="75000"/>
                        </a:schemeClr>
                      </a:solidFill>
                      <a:latin typeface="Calibri"/>
                      <a:ea typeface="Calibri"/>
                      <a:cs typeface="Calibri"/>
                    </a:rPr>
                    <a:t>5</a:t>
                  </a:r>
                  <a:endParaRPr lang="ru-RU" sz="1600" b="1" i="0" u="none" strike="noStrike" kern="1200" baseline="0" dirty="0" smtClean="0">
                    <a:solidFill>
                      <a:schemeClr val="tx2">
                        <a:lumMod val="75000"/>
                      </a:schemeClr>
                    </a:solidFill>
                    <a:latin typeface="Calibri"/>
                    <a:ea typeface="Calibri"/>
                    <a:cs typeface="Calibri"/>
                  </a:endParaRPr>
                </a:p>
              </p:txBody>
            </p:sp>
          </p:grpSp>
          <p:grpSp>
            <p:nvGrpSpPr>
              <p:cNvPr id="133" name="Группа 32"/>
              <p:cNvGrpSpPr/>
              <p:nvPr/>
            </p:nvGrpSpPr>
            <p:grpSpPr>
              <a:xfrm>
                <a:off x="1743286" y="922020"/>
                <a:ext cx="672253" cy="982980"/>
                <a:chOff x="1400387" y="525630"/>
                <a:chExt cx="868153" cy="1278519"/>
              </a:xfrm>
            </p:grpSpPr>
            <p:cxnSp>
              <p:nvCxnSpPr>
                <p:cNvPr id="134" name="Прямая соединительная линия 133"/>
                <p:cNvCxnSpPr/>
                <p:nvPr/>
              </p:nvCxnSpPr>
              <p:spPr>
                <a:xfrm flipH="1" flipV="1">
                  <a:off x="1400387" y="1138767"/>
                  <a:ext cx="489373" cy="4233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Прямая соединительная линия 134"/>
                <p:cNvCxnSpPr/>
                <p:nvPr/>
              </p:nvCxnSpPr>
              <p:spPr>
                <a:xfrm>
                  <a:off x="1884759" y="535541"/>
                  <a:ext cx="0" cy="126860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Прямая соединительная линия 135"/>
                <p:cNvCxnSpPr/>
                <p:nvPr/>
              </p:nvCxnSpPr>
              <p:spPr>
                <a:xfrm flipH="1">
                  <a:off x="1880448" y="1780939"/>
                  <a:ext cx="382692" cy="338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Прямая соединительная линия 136"/>
                <p:cNvCxnSpPr/>
                <p:nvPr/>
              </p:nvCxnSpPr>
              <p:spPr>
                <a:xfrm flipH="1">
                  <a:off x="1885848" y="525630"/>
                  <a:ext cx="382692" cy="338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4" name="Прямоугольник 113"/>
            <p:cNvSpPr/>
            <p:nvPr/>
          </p:nvSpPr>
          <p:spPr>
            <a:xfrm>
              <a:off x="1120140" y="3569613"/>
              <a:ext cx="154686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УЧАСТИЕ В Национальных </a:t>
              </a:r>
            </a:p>
            <a:p>
              <a:pPr algn="ctr"/>
              <a:r>
                <a:rPr lang="ru-RU" sz="1100" b="1" dirty="0" smtClean="0">
                  <a:solidFill>
                    <a:schemeClr val="tx2"/>
                  </a:solidFill>
                  <a:latin typeface="Calibri" pitchFamily="34" charset="0"/>
                  <a:ea typeface="Verdana" pitchFamily="34" charset="0"/>
                  <a:cs typeface="Verdana" pitchFamily="34" charset="0"/>
                </a:rPr>
                <a:t>проектов</a:t>
              </a:r>
            </a:p>
          </p:txBody>
        </p:sp>
        <p:grpSp>
          <p:nvGrpSpPr>
            <p:cNvPr id="116" name="Группа 146"/>
            <p:cNvGrpSpPr/>
            <p:nvPr/>
          </p:nvGrpSpPr>
          <p:grpSpPr>
            <a:xfrm>
              <a:off x="2453640" y="3489960"/>
              <a:ext cx="1264920" cy="784860"/>
              <a:chOff x="472440" y="822960"/>
              <a:chExt cx="1943099" cy="1188720"/>
            </a:xfrm>
          </p:grpSpPr>
          <p:grpSp>
            <p:nvGrpSpPr>
              <p:cNvPr id="119" name="Группа 26"/>
              <p:cNvGrpSpPr/>
              <p:nvPr/>
            </p:nvGrpSpPr>
            <p:grpSpPr>
              <a:xfrm>
                <a:off x="472440" y="822960"/>
                <a:ext cx="1234440" cy="1188720"/>
                <a:chOff x="495300" y="800100"/>
                <a:chExt cx="853440" cy="839048"/>
              </a:xfrm>
            </p:grpSpPr>
            <p:grpSp>
              <p:nvGrpSpPr>
                <p:cNvPr id="125" name="Группа 27"/>
                <p:cNvGrpSpPr/>
                <p:nvPr/>
              </p:nvGrpSpPr>
              <p:grpSpPr>
                <a:xfrm>
                  <a:off x="495300" y="800100"/>
                  <a:ext cx="853440" cy="839048"/>
                  <a:chOff x="929640" y="1760220"/>
                  <a:chExt cx="853440" cy="839048"/>
                </a:xfrm>
              </p:grpSpPr>
              <p:sp>
                <p:nvSpPr>
                  <p:cNvPr id="129" name="Блок-схема: узел 128"/>
                  <p:cNvSpPr/>
                  <p:nvPr/>
                </p:nvSpPr>
                <p:spPr>
                  <a:xfrm>
                    <a:off x="929640" y="1760220"/>
                    <a:ext cx="853440" cy="839048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0" name="Блок-схема: узел 129"/>
                  <p:cNvSpPr/>
                  <p:nvPr/>
                </p:nvSpPr>
                <p:spPr>
                  <a:xfrm>
                    <a:off x="1058616" y="1886624"/>
                    <a:ext cx="598029" cy="583559"/>
                  </a:xfrm>
                  <a:prstGeom prst="flowChartConnector">
                    <a:avLst/>
                  </a:prstGeom>
                  <a:gradFill>
                    <a:gsLst>
                      <a:gs pos="0">
                        <a:schemeClr val="bg1">
                          <a:lumMod val="75000"/>
                        </a:schemeClr>
                      </a:gs>
                      <a:gs pos="64999">
                        <a:srgbClr val="F0EBD5"/>
                      </a:gs>
                      <a:gs pos="100000">
                        <a:srgbClr val="D1C39F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26" name="TextBox 125"/>
                <p:cNvSpPr txBox="1"/>
                <p:nvPr/>
              </p:nvSpPr>
              <p:spPr>
                <a:xfrm>
                  <a:off x="606290" y="1037124"/>
                  <a:ext cx="641593" cy="3619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600" b="1" dirty="0" smtClean="0">
                      <a:solidFill>
                        <a:schemeClr val="tx2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endParaRPr lang="ru-RU" sz="1600" b="1" i="0" u="none" strike="noStrike" kern="1200" baseline="0" dirty="0" smtClean="0">
                    <a:solidFill>
                      <a:schemeClr val="tx2">
                        <a:lumMod val="75000"/>
                      </a:schemeClr>
                    </a:solidFill>
                    <a:latin typeface="Calibri"/>
                    <a:ea typeface="Calibri"/>
                    <a:cs typeface="Calibri"/>
                  </a:endParaRPr>
                </a:p>
              </p:txBody>
            </p:sp>
          </p:grpSp>
          <p:grpSp>
            <p:nvGrpSpPr>
              <p:cNvPr id="120" name="Группа 32"/>
              <p:cNvGrpSpPr/>
              <p:nvPr/>
            </p:nvGrpSpPr>
            <p:grpSpPr>
              <a:xfrm>
                <a:off x="1743286" y="922020"/>
                <a:ext cx="672253" cy="982980"/>
                <a:chOff x="1400387" y="525630"/>
                <a:chExt cx="868153" cy="1278519"/>
              </a:xfrm>
            </p:grpSpPr>
            <p:cxnSp>
              <p:nvCxnSpPr>
                <p:cNvPr id="121" name="Прямая соединительная линия 120"/>
                <p:cNvCxnSpPr/>
                <p:nvPr/>
              </p:nvCxnSpPr>
              <p:spPr>
                <a:xfrm flipH="1" flipV="1">
                  <a:off x="1400387" y="1138767"/>
                  <a:ext cx="489373" cy="4233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Прямая соединительная линия 121"/>
                <p:cNvCxnSpPr/>
                <p:nvPr/>
              </p:nvCxnSpPr>
              <p:spPr>
                <a:xfrm>
                  <a:off x="1884759" y="535541"/>
                  <a:ext cx="0" cy="126860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Прямая соединительная линия 122"/>
                <p:cNvCxnSpPr/>
                <p:nvPr/>
              </p:nvCxnSpPr>
              <p:spPr>
                <a:xfrm flipH="1">
                  <a:off x="1880448" y="1780939"/>
                  <a:ext cx="382692" cy="338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Прямая соединительная линия 123"/>
                <p:cNvCxnSpPr/>
                <p:nvPr/>
              </p:nvCxnSpPr>
              <p:spPr>
                <a:xfrm flipH="1">
                  <a:off x="1885848" y="525630"/>
                  <a:ext cx="382692" cy="3388"/>
                </a:xfrm>
                <a:prstGeom prst="line">
                  <a:avLst/>
                </a:prstGeom>
                <a:ln w="6350">
                  <a:solidFill>
                    <a:schemeClr val="accent4">
                      <a:lumMod val="75000"/>
                    </a:schemeClr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4" name="Прямоугольник 153"/>
          <p:cNvSpPr/>
          <p:nvPr/>
        </p:nvSpPr>
        <p:spPr>
          <a:xfrm>
            <a:off x="7385366" y="1821180"/>
            <a:ext cx="19948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1. </a:t>
            </a:r>
            <a:r>
              <a:rPr lang="ru-RU" sz="1100" b="1" dirty="0" smtClean="0">
                <a:solidFill>
                  <a:schemeClr val="accent4">
                    <a:lumMod val="75000"/>
                  </a:schemeClr>
                </a:solidFill>
              </a:rPr>
              <a:t>Культурная среда</a:t>
            </a:r>
            <a:endParaRPr lang="ru-RU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701840" y="3993128"/>
            <a:ext cx="1980400" cy="1159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1. </a:t>
            </a:r>
            <a:r>
              <a:rPr lang="ru-RU" sz="1100" b="1" dirty="0" smtClean="0">
                <a:solidFill>
                  <a:srgbClr val="00B0F0"/>
                </a:solidFill>
              </a:rPr>
              <a:t>Современная школа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ru-RU" sz="1100" b="1" dirty="0" smtClean="0">
                <a:solidFill>
                  <a:srgbClr val="00B0F0"/>
                </a:solidFill>
              </a:rPr>
              <a:t>Успех каждого ребенка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ru-RU" sz="1100" b="1" dirty="0" smtClean="0">
                <a:solidFill>
                  <a:srgbClr val="00B0F0"/>
                </a:solidFill>
              </a:rPr>
              <a:t>Патриотическое воспитание граждан РФ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66" name="Прямоугольник 165"/>
          <p:cNvSpPr/>
          <p:nvPr/>
        </p:nvSpPr>
        <p:spPr>
          <a:xfrm>
            <a:off x="678180" y="1829485"/>
            <a:ext cx="258318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1. </a:t>
            </a:r>
            <a:r>
              <a:rPr lang="ru-RU" sz="1100" b="1" dirty="0" smtClean="0">
                <a:solidFill>
                  <a:srgbClr val="11735C"/>
                </a:solidFill>
              </a:rPr>
              <a:t>Формирование комфортной 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rgbClr val="11735C"/>
                </a:solidFill>
              </a:rPr>
              <a:t>городской среды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ru-RU" sz="1100" b="1" dirty="0" smtClean="0">
                <a:solidFill>
                  <a:srgbClr val="11735C"/>
                </a:solidFill>
              </a:rPr>
              <a:t>Обеспечение устойчивого сокращения непригодного для проживания жилищного фонда</a:t>
            </a:r>
          </a:p>
        </p:txBody>
      </p:sp>
      <p:sp>
        <p:nvSpPr>
          <p:cNvPr id="167" name="Прямоугольник 166"/>
          <p:cNvSpPr/>
          <p:nvPr/>
        </p:nvSpPr>
        <p:spPr>
          <a:xfrm>
            <a:off x="3177540" y="1837106"/>
            <a:ext cx="194310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1.</a:t>
            </a:r>
            <a:r>
              <a:rPr lang="ru-RU" sz="1100" b="1" dirty="0" smtClean="0">
                <a:solidFill>
                  <a:schemeClr val="accent5"/>
                </a:solidFill>
              </a:rPr>
              <a:t>Финансовая поддержка 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accent5"/>
                </a:solidFill>
              </a:rPr>
              <a:t>семей при рождении детей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2.</a:t>
            </a:r>
            <a:r>
              <a:rPr lang="ru-RU" sz="1100" b="1" dirty="0" smtClean="0">
                <a:solidFill>
                  <a:schemeClr val="accent5"/>
                </a:solidFill>
              </a:rPr>
              <a:t>Старшее поколение</a:t>
            </a:r>
          </a:p>
          <a:p>
            <a:endParaRPr lang="ru-RU" dirty="0"/>
          </a:p>
        </p:txBody>
      </p:sp>
      <p:sp>
        <p:nvSpPr>
          <p:cNvPr id="169" name="Прямоугольник 168"/>
          <p:cNvSpPr/>
          <p:nvPr/>
        </p:nvSpPr>
        <p:spPr>
          <a:xfrm>
            <a:off x="5348471" y="1815584"/>
            <a:ext cx="2130711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1.</a:t>
            </a:r>
            <a:r>
              <a:rPr lang="ru-RU" sz="1100" b="1" dirty="0" smtClean="0">
                <a:solidFill>
                  <a:srgbClr val="D6A73E"/>
                </a:solidFill>
              </a:rPr>
              <a:t>Региональная и местная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rgbClr val="D6A73E"/>
                </a:solidFill>
              </a:rPr>
              <a:t> дорожная сеть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2.</a:t>
            </a:r>
            <a:r>
              <a:rPr lang="ru-RU" sz="1100" b="1" dirty="0" smtClean="0">
                <a:solidFill>
                  <a:srgbClr val="D6A73E"/>
                </a:solidFill>
              </a:rPr>
              <a:t>Общесистемные меры</a:t>
            </a:r>
          </a:p>
          <a:p>
            <a:pPr>
              <a:lnSpc>
                <a:spcPts val="1000"/>
              </a:lnSpc>
            </a:pPr>
            <a:r>
              <a:rPr lang="ru-RU" sz="1100" b="1" dirty="0" smtClean="0">
                <a:solidFill>
                  <a:srgbClr val="D6A73E"/>
                </a:solidFill>
              </a:rPr>
              <a:t> развития дорожного хозяйства</a:t>
            </a:r>
          </a:p>
        </p:txBody>
      </p:sp>
      <p:sp>
        <p:nvSpPr>
          <p:cNvPr id="172" name="Прямоугольник 171"/>
          <p:cNvSpPr/>
          <p:nvPr/>
        </p:nvSpPr>
        <p:spPr>
          <a:xfrm>
            <a:off x="2941320" y="2515284"/>
            <a:ext cx="608076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РЕАЛИЗАЦИЯ УКАЗА ПРЕЗИДЕНТА РФ ОТ 21.07.2020 № 474 </a:t>
            </a:r>
          </a:p>
        </p:txBody>
      </p:sp>
      <p:grpSp>
        <p:nvGrpSpPr>
          <p:cNvPr id="173" name="Группа 4"/>
          <p:cNvGrpSpPr/>
          <p:nvPr/>
        </p:nvGrpSpPr>
        <p:grpSpPr>
          <a:xfrm>
            <a:off x="104989" y="495300"/>
            <a:ext cx="8734213" cy="73660"/>
            <a:chOff x="211667" y="609600"/>
            <a:chExt cx="8734213" cy="73660"/>
          </a:xfrm>
        </p:grpSpPr>
        <p:cxnSp>
          <p:nvCxnSpPr>
            <p:cNvPr id="174" name="Прямая соединительная линия 17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единительная линия 17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Блок-схема: узел 175"/>
          <p:cNvSpPr/>
          <p:nvPr/>
        </p:nvSpPr>
        <p:spPr>
          <a:xfrm>
            <a:off x="0" y="472440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" name="Блок-схема: узел 176"/>
          <p:cNvSpPr/>
          <p:nvPr/>
        </p:nvSpPr>
        <p:spPr>
          <a:xfrm>
            <a:off x="8595360" y="472440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8" name="TextBox 177"/>
          <p:cNvSpPr txBox="1"/>
          <p:nvPr/>
        </p:nvSpPr>
        <p:spPr>
          <a:xfrm>
            <a:off x="880093" y="1287780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27 %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3385832" y="1310640"/>
            <a:ext cx="484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1</a:t>
            </a:r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%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413994" y="1325880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70</a:t>
            </a:r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%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7583347" y="1303020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0,05</a:t>
            </a:r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%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48372" y="3467100"/>
            <a:ext cx="484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2</a:t>
            </a:r>
            <a:r>
              <a:rPr lang="ru-RU" sz="1600" b="1" i="0" u="none" strike="noStrike" kern="1200" baseline="0" dirty="0" smtClean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%</a:t>
            </a:r>
          </a:p>
        </p:txBody>
      </p:sp>
      <p:sp>
        <p:nvSpPr>
          <p:cNvPr id="183" name="Прямоугольник 182"/>
          <p:cNvSpPr/>
          <p:nvPr/>
        </p:nvSpPr>
        <p:spPr>
          <a:xfrm>
            <a:off x="7224257" y="3834885"/>
            <a:ext cx="974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3 188</a:t>
            </a:r>
          </a:p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85" name="Прямоугольник 184"/>
          <p:cNvSpPr/>
          <p:nvPr/>
        </p:nvSpPr>
        <p:spPr>
          <a:xfrm>
            <a:off x="4110288" y="2842261"/>
            <a:ext cx="3897483" cy="615553"/>
          </a:xfrm>
          <a:prstGeom prst="rect">
            <a:avLst/>
          </a:prstGeom>
          <a:solidFill>
            <a:schemeClr val="bg1">
              <a:lumMod val="85000"/>
              <a:alpha val="29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ru-RU" sz="1100" b="1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Verdana" pitchFamily="34" charset="0"/>
              </a:rPr>
              <a:t>В 2024 году будет продолжена полноценная реализация мероприятий по достижению поставленных Президентом РФ национальных целей на период до 2030 года.</a:t>
            </a:r>
          </a:p>
        </p:txBody>
      </p:sp>
      <p:sp>
        <p:nvSpPr>
          <p:cNvPr id="186" name="Блок-схема: узел 185"/>
          <p:cNvSpPr/>
          <p:nvPr/>
        </p:nvSpPr>
        <p:spPr>
          <a:xfrm>
            <a:off x="3957464" y="278638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Блок-схема: узел 186"/>
          <p:cNvSpPr/>
          <p:nvPr/>
        </p:nvSpPr>
        <p:spPr>
          <a:xfrm>
            <a:off x="3995564" y="325882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8" name="Блок-схема: узел 187"/>
          <p:cNvSpPr/>
          <p:nvPr/>
        </p:nvSpPr>
        <p:spPr>
          <a:xfrm>
            <a:off x="7843664" y="321310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9" name="Блок-схема: узел 188"/>
          <p:cNvSpPr/>
          <p:nvPr/>
        </p:nvSpPr>
        <p:spPr>
          <a:xfrm>
            <a:off x="7858904" y="2778760"/>
            <a:ext cx="304375" cy="3073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Номер слайда 68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r>
              <a:rPr lang="ru-RU" dirty="0" smtClean="0"/>
              <a:t>46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164080" y="362580"/>
            <a:ext cx="5905176" cy="4643760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2DEE7159-8A1D-EF48-8189-1302935BCE3A}"/>
              </a:ext>
            </a:extLst>
          </p:cNvPr>
          <p:cNvSpPr/>
          <p:nvPr/>
        </p:nvSpPr>
        <p:spPr>
          <a:xfrm rot="5400000">
            <a:off x="5415247" y="-1431858"/>
            <a:ext cx="34290" cy="7236803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DEE7159-8A1D-EF48-8189-1302935BCE3A}"/>
              </a:ext>
            </a:extLst>
          </p:cNvPr>
          <p:cNvSpPr/>
          <p:nvPr/>
        </p:nvSpPr>
        <p:spPr>
          <a:xfrm rot="5400000">
            <a:off x="5415246" y="77451"/>
            <a:ext cx="34290" cy="7236803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D190D8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695827" y="519889"/>
            <a:ext cx="1685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Бюджетные кредиты, млн.руб.</a:t>
            </a:r>
            <a:endParaRPr lang="ru-RU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72275" y="488879"/>
            <a:ext cx="200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Кредиты кредитных организаций, млн.руб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graphicFrame>
        <p:nvGraphicFramePr>
          <p:cNvPr id="71" name="Диаграмма 70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4286252" y="1113540"/>
          <a:ext cx="2657475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2" name="Диаграмма 71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6553200" y="1113540"/>
          <a:ext cx="2733676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3" name="Прямоугольник 72"/>
          <p:cNvSpPr/>
          <p:nvPr/>
        </p:nvSpPr>
        <p:spPr>
          <a:xfrm>
            <a:off x="5278501" y="1527929"/>
            <a:ext cx="5793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-731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7497826" y="1518404"/>
            <a:ext cx="6936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1 066</a:t>
            </a:r>
          </a:p>
        </p:txBody>
      </p:sp>
      <p:graphicFrame>
        <p:nvGraphicFramePr>
          <p:cNvPr id="75" name="Диаграмма 74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4238627" y="2504190"/>
          <a:ext cx="2819401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6" name="Диаграмма 75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6715126" y="2513715"/>
          <a:ext cx="2552700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7" name="Прямоугольник 76"/>
          <p:cNvSpPr/>
          <p:nvPr/>
        </p:nvSpPr>
        <p:spPr>
          <a:xfrm>
            <a:off x="5183251" y="2909054"/>
            <a:ext cx="7317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-1 321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602601" y="2928104"/>
            <a:ext cx="6936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1 321</a:t>
            </a:r>
          </a:p>
        </p:txBody>
      </p:sp>
      <p:graphicFrame>
        <p:nvGraphicFramePr>
          <p:cNvPr id="79" name="Диаграмма 78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4200526" y="3923415"/>
          <a:ext cx="2819400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0" name="Диаграмма 79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6667501" y="3932940"/>
          <a:ext cx="2705100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1" name="Прямоугольник 80"/>
          <p:cNvSpPr/>
          <p:nvPr/>
        </p:nvSpPr>
        <p:spPr>
          <a:xfrm>
            <a:off x="5192776" y="4356854"/>
            <a:ext cx="7317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-728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7593076" y="4347329"/>
            <a:ext cx="6936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728</a:t>
            </a:r>
          </a:p>
        </p:txBody>
      </p:sp>
      <p:sp>
        <p:nvSpPr>
          <p:cNvPr id="60" name="Арка 59"/>
          <p:cNvSpPr/>
          <p:nvPr/>
        </p:nvSpPr>
        <p:spPr>
          <a:xfrm rot="16200000">
            <a:off x="7114073" y="4867054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Арка 63"/>
          <p:cNvSpPr/>
          <p:nvPr/>
        </p:nvSpPr>
        <p:spPr>
          <a:xfrm rot="16200000">
            <a:off x="6007618" y="4878241"/>
            <a:ext cx="255181" cy="275339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057900" y="4835724"/>
            <a:ext cx="9715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погашение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7467600" y="4835724"/>
            <a:ext cx="9715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получение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362075" y="0"/>
            <a:ext cx="68484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1450"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Дефицит бюджета в 2024</a:t>
            </a:r>
            <a:r>
              <a:rPr lang="en-US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</a:t>
            </a: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 годах</a:t>
            </a:r>
          </a:p>
        </p:txBody>
      </p:sp>
      <p:grpSp>
        <p:nvGrpSpPr>
          <p:cNvPr id="69" name="Группа 4"/>
          <p:cNvGrpSpPr/>
          <p:nvPr/>
        </p:nvGrpSpPr>
        <p:grpSpPr>
          <a:xfrm>
            <a:off x="409788" y="340995"/>
            <a:ext cx="8734213" cy="73660"/>
            <a:chOff x="211667" y="609600"/>
            <a:chExt cx="8734213" cy="73660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26"/>
          <p:cNvGrpSpPr/>
          <p:nvPr/>
        </p:nvGrpSpPr>
        <p:grpSpPr>
          <a:xfrm>
            <a:off x="467096" y="909576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85" name="Группа 26"/>
            <p:cNvGrpSpPr/>
            <p:nvPr/>
          </p:nvGrpSpPr>
          <p:grpSpPr>
            <a:xfrm>
              <a:off x="472440" y="822960"/>
              <a:ext cx="1234440" cy="1188720"/>
              <a:chOff x="495300" y="800100"/>
              <a:chExt cx="853440" cy="839048"/>
            </a:xfrm>
          </p:grpSpPr>
          <p:grpSp>
            <p:nvGrpSpPr>
              <p:cNvPr id="92" name="Группа 27"/>
              <p:cNvGrpSpPr/>
              <p:nvPr/>
            </p:nvGrpSpPr>
            <p:grpSpPr>
              <a:xfrm>
                <a:off x="495300" y="800100"/>
                <a:ext cx="853440" cy="839048"/>
                <a:chOff x="929640" y="1760220"/>
                <a:chExt cx="853440" cy="839048"/>
              </a:xfrm>
            </p:grpSpPr>
            <p:sp>
              <p:nvSpPr>
                <p:cNvPr id="94" name="Блок-схема: узел 93"/>
                <p:cNvSpPr/>
                <p:nvPr/>
              </p:nvSpPr>
              <p:spPr>
                <a:xfrm>
                  <a:off x="929640" y="1760220"/>
                  <a:ext cx="853440" cy="839048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5" name="Блок-схема: узел 94"/>
                <p:cNvSpPr/>
                <p:nvPr/>
              </p:nvSpPr>
              <p:spPr>
                <a:xfrm>
                  <a:off x="1074420" y="1897381"/>
                  <a:ext cx="551206" cy="548640"/>
                </a:xfrm>
                <a:prstGeom prst="flowChartConnector">
                  <a:avLst/>
                </a:prstGeom>
                <a:solidFill>
                  <a:srgbClr val="8064A2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93" name="TextBox 92"/>
              <p:cNvSpPr txBox="1"/>
              <p:nvPr/>
            </p:nvSpPr>
            <p:spPr>
              <a:xfrm>
                <a:off x="594862" y="1057859"/>
                <a:ext cx="641593" cy="238965"/>
              </a:xfrm>
              <a:prstGeom prst="rect">
                <a:avLst/>
              </a:prstGeom>
              <a:noFill/>
              <a:effectLst>
                <a:outerShdw blurRad="50800" dist="50800" dir="5400000" algn="ctr" rotWithShape="0">
                  <a:srgbClr val="8064A2"/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rgbClr val="C9A6E4"/>
                </a:extrusionClr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335</a:t>
                </a:r>
                <a:endParaRPr lang="ru-RU" sz="1600" b="1" i="0" u="none" strike="noStrike" kern="1200" baseline="0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grpSp>
          <p:nvGrpSpPr>
            <p:cNvPr id="86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88" name="Прямая соединительная линия 87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единительная линия 88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я соединительная линия 89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Прямая соединительная линия 90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Прямоугольник 86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2024 году</a:t>
              </a:r>
            </a:p>
          </p:txBody>
        </p:sp>
      </p:grpSp>
      <p:grpSp>
        <p:nvGrpSpPr>
          <p:cNvPr id="96" name="Группа 26"/>
          <p:cNvGrpSpPr/>
          <p:nvPr/>
        </p:nvGrpSpPr>
        <p:grpSpPr>
          <a:xfrm>
            <a:off x="448046" y="2405001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97" name="Группа 26"/>
            <p:cNvGrpSpPr/>
            <p:nvPr/>
          </p:nvGrpSpPr>
          <p:grpSpPr>
            <a:xfrm>
              <a:off x="472440" y="822960"/>
              <a:ext cx="1234440" cy="1188720"/>
              <a:chOff x="495300" y="800100"/>
              <a:chExt cx="853440" cy="839048"/>
            </a:xfrm>
          </p:grpSpPr>
          <p:grpSp>
            <p:nvGrpSpPr>
              <p:cNvPr id="104" name="Группа 27"/>
              <p:cNvGrpSpPr/>
              <p:nvPr/>
            </p:nvGrpSpPr>
            <p:grpSpPr>
              <a:xfrm>
                <a:off x="495300" y="800100"/>
                <a:ext cx="853440" cy="839048"/>
                <a:chOff x="929640" y="1760220"/>
                <a:chExt cx="853440" cy="839048"/>
              </a:xfrm>
            </p:grpSpPr>
            <p:sp>
              <p:nvSpPr>
                <p:cNvPr id="106" name="Блок-схема: узел 105"/>
                <p:cNvSpPr/>
                <p:nvPr/>
              </p:nvSpPr>
              <p:spPr>
                <a:xfrm>
                  <a:off x="929640" y="1760220"/>
                  <a:ext cx="853440" cy="839048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7" name="Блок-схема: узел 106"/>
                <p:cNvSpPr/>
                <p:nvPr/>
              </p:nvSpPr>
              <p:spPr>
                <a:xfrm>
                  <a:off x="1074420" y="1897381"/>
                  <a:ext cx="551206" cy="548640"/>
                </a:xfrm>
                <a:prstGeom prst="flowChartConnector">
                  <a:avLst/>
                </a:prstGeom>
                <a:solidFill>
                  <a:srgbClr val="8064A2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05" name="TextBox 104"/>
              <p:cNvSpPr txBox="1"/>
              <p:nvPr/>
            </p:nvSpPr>
            <p:spPr>
              <a:xfrm>
                <a:off x="594862" y="1084751"/>
                <a:ext cx="641593" cy="238965"/>
              </a:xfrm>
              <a:prstGeom prst="rect">
                <a:avLst/>
              </a:prstGeom>
              <a:noFill/>
              <a:effectLst>
                <a:outerShdw blurRad="50800" dist="50800" dir="5400000" algn="ctr" rotWithShape="0">
                  <a:srgbClr val="8064A2"/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rgbClr val="C9A6E4"/>
                </a:extrusionClr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sz="1600" b="1" i="0" u="none" strike="noStrike" kern="1200" baseline="0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grpSp>
          <p:nvGrpSpPr>
            <p:cNvPr id="98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100" name="Прямая соединительная линия 99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Прямая соединительная линия 100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Прямоугольник 98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</a:t>
              </a:r>
            </a:p>
          </p:txBody>
        </p:sp>
      </p:grpSp>
      <p:grpSp>
        <p:nvGrpSpPr>
          <p:cNvPr id="108" name="Группа 26"/>
          <p:cNvGrpSpPr/>
          <p:nvPr/>
        </p:nvGrpSpPr>
        <p:grpSpPr>
          <a:xfrm>
            <a:off x="495671" y="3840480"/>
            <a:ext cx="2994914" cy="1188720"/>
            <a:chOff x="472440" y="822960"/>
            <a:chExt cx="2994914" cy="1188720"/>
          </a:xfrm>
          <a:effectLst>
            <a:outerShdw blurRad="50800" dist="50800" dir="5400000" algn="ctr" rotWithShape="0">
              <a:srgbClr val="C9A6E4"/>
            </a:outerShdw>
          </a:effectLst>
        </p:grpSpPr>
        <p:grpSp>
          <p:nvGrpSpPr>
            <p:cNvPr id="109" name="Группа 26"/>
            <p:cNvGrpSpPr/>
            <p:nvPr/>
          </p:nvGrpSpPr>
          <p:grpSpPr>
            <a:xfrm>
              <a:off x="472440" y="822960"/>
              <a:ext cx="1234440" cy="1188720"/>
              <a:chOff x="495300" y="800100"/>
              <a:chExt cx="853440" cy="839048"/>
            </a:xfrm>
          </p:grpSpPr>
          <p:grpSp>
            <p:nvGrpSpPr>
              <p:cNvPr id="116" name="Группа 27"/>
              <p:cNvGrpSpPr/>
              <p:nvPr/>
            </p:nvGrpSpPr>
            <p:grpSpPr>
              <a:xfrm>
                <a:off x="495300" y="800100"/>
                <a:ext cx="853440" cy="839048"/>
                <a:chOff x="929640" y="1760220"/>
                <a:chExt cx="853440" cy="839048"/>
              </a:xfrm>
            </p:grpSpPr>
            <p:sp>
              <p:nvSpPr>
                <p:cNvPr id="118" name="Блок-схема: узел 117"/>
                <p:cNvSpPr/>
                <p:nvPr/>
              </p:nvSpPr>
              <p:spPr>
                <a:xfrm>
                  <a:off x="929640" y="1760220"/>
                  <a:ext cx="853440" cy="839048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9" name="Блок-схема: узел 118"/>
                <p:cNvSpPr/>
                <p:nvPr/>
              </p:nvSpPr>
              <p:spPr>
                <a:xfrm>
                  <a:off x="1074420" y="1897381"/>
                  <a:ext cx="551206" cy="548640"/>
                </a:xfrm>
                <a:prstGeom prst="flowChartConnector">
                  <a:avLst/>
                </a:prstGeom>
                <a:solidFill>
                  <a:srgbClr val="8064A2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17" name="TextBox 116"/>
              <p:cNvSpPr txBox="1"/>
              <p:nvPr/>
            </p:nvSpPr>
            <p:spPr>
              <a:xfrm>
                <a:off x="594862" y="1078029"/>
                <a:ext cx="641593" cy="238965"/>
              </a:xfrm>
              <a:prstGeom prst="rect">
                <a:avLst/>
              </a:prstGeom>
              <a:noFill/>
              <a:effectLst>
                <a:outerShdw blurRad="50800" dist="50800" dir="5400000" algn="ctr" rotWithShape="0">
                  <a:srgbClr val="8064A2"/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rgbClr val="C9A6E4"/>
                </a:extrusionClr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sz="1600" b="1" i="0" u="none" strike="noStrike" kern="1200" baseline="0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grpSp>
          <p:nvGrpSpPr>
            <p:cNvPr id="110" name="Группа 32"/>
            <p:cNvGrpSpPr/>
            <p:nvPr/>
          </p:nvGrpSpPr>
          <p:grpSpPr>
            <a:xfrm>
              <a:off x="1743287" y="1150620"/>
              <a:ext cx="679873" cy="518160"/>
              <a:chOff x="1400387" y="822960"/>
              <a:chExt cx="877993" cy="673948"/>
            </a:xfrm>
          </p:grpSpPr>
          <p:cxnSp>
            <p:nvCxnSpPr>
              <p:cNvPr id="112" name="Прямая соединительная линия 111"/>
              <p:cNvCxnSpPr/>
              <p:nvPr/>
            </p:nvCxnSpPr>
            <p:spPr>
              <a:xfrm flipH="1" flipV="1">
                <a:off x="1400387" y="1138767"/>
                <a:ext cx="489373" cy="4233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/>
              <p:nvPr/>
            </p:nvCxnSpPr>
            <p:spPr>
              <a:xfrm>
                <a:off x="1882140" y="822960"/>
                <a:ext cx="7620" cy="662940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единительная линия 113"/>
              <p:cNvCxnSpPr/>
              <p:nvPr/>
            </p:nvCxnSpPr>
            <p:spPr>
              <a:xfrm flipH="1">
                <a:off x="1880448" y="149352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Прямая соединительная линия 114"/>
              <p:cNvCxnSpPr/>
              <p:nvPr/>
            </p:nvCxnSpPr>
            <p:spPr>
              <a:xfrm flipH="1">
                <a:off x="1895688" y="822960"/>
                <a:ext cx="382692" cy="3388"/>
              </a:xfrm>
              <a:prstGeom prst="line">
                <a:avLst/>
              </a:prstGeom>
              <a:ln w="6350">
                <a:solidFill>
                  <a:schemeClr val="accent4">
                    <a:lumMod val="75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Прямоугольник 110"/>
            <p:cNvSpPr/>
            <p:nvPr/>
          </p:nvSpPr>
          <p:spPr>
            <a:xfrm>
              <a:off x="2140965" y="1236464"/>
              <a:ext cx="1326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2026 </a:t>
              </a: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</a:t>
              </a:r>
            </a:p>
          </p:txBody>
        </p:sp>
      </p:grpSp>
      <p:sp>
        <p:nvSpPr>
          <p:cNvPr id="120" name="Номер слайда 119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504963" y="458936"/>
            <a:ext cx="1171437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07912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4965407" y="1"/>
            <a:ext cx="4178595" cy="5143499"/>
          </a:xfrm>
          <a:prstGeom prst="rect">
            <a:avLst/>
          </a:prstGeom>
          <a:noFill/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80124" y="781050"/>
            <a:ext cx="1543926" cy="1428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0D9"/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FF0000"/>
              </a:buClr>
              <a:buSzPct val="150000"/>
            </a:pPr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Кредиты,</a:t>
            </a:r>
          </a:p>
          <a:p>
            <a:pPr algn="ctr">
              <a:buClr>
                <a:srgbClr val="FF0000"/>
              </a:buClr>
              <a:buSzPct val="150000"/>
            </a:pPr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полученные от кредитных организаций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95006"/>
            <a:ext cx="138564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1400" dirty="0" smtClean="0">
              <a:latin typeface="Arial" panose="020B0604020202020204" pitchFamily="34" charset="0"/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2457450" y="779207"/>
            <a:ext cx="1733550" cy="14782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0D9"/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FF0000"/>
              </a:buClr>
              <a:buSzPct val="150000"/>
            </a:pPr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Бюджетные кредиты, полученные от бюджетов других уровней бюджетной системы РФ</a:t>
            </a:r>
            <a:endParaRPr lang="ru-RU" altLang="ru-RU" sz="11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4530135" y="771526"/>
            <a:ext cx="1670640" cy="1485899"/>
          </a:xfrm>
          <a:prstGeom prst="roundRect">
            <a:avLst>
              <a:gd name="adj" fmla="val 16667"/>
            </a:avLst>
          </a:prstGeom>
          <a:gradFill rotWithShape="1">
            <a:gsLst>
              <a:gs pos="52000">
                <a:srgbClr val="CCC0D9">
                  <a:alpha val="0"/>
                </a:srgbClr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FF0000"/>
              </a:buClr>
              <a:buSzPct val="150000"/>
            </a:pPr>
            <a:r>
              <a:rPr lang="ru-RU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Изменение остатков средств на счетах по учету средств местного бюджета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9532" y="155668"/>
            <a:ext cx="75068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171450"/>
            <a:endParaRPr lang="ru-RU" altLang="ru-RU" dirty="0"/>
          </a:p>
        </p:txBody>
      </p:sp>
      <p:grpSp>
        <p:nvGrpSpPr>
          <p:cNvPr id="2" name="Группа 11"/>
          <p:cNvGrpSpPr/>
          <p:nvPr/>
        </p:nvGrpSpPr>
        <p:grpSpPr>
          <a:xfrm>
            <a:off x="2" y="3426114"/>
            <a:ext cx="5284381" cy="303494"/>
            <a:chOff x="0" y="6453341"/>
            <a:chExt cx="9144000" cy="404659"/>
          </a:xfrm>
        </p:grpSpPr>
        <p:sp>
          <p:nvSpPr>
            <p:cNvPr id="21" name="Заголовок 1"/>
            <p:cNvSpPr txBox="1">
              <a:spLocks/>
            </p:cNvSpPr>
            <p:nvPr/>
          </p:nvSpPr>
          <p:spPr>
            <a:xfrm>
              <a:off x="311284" y="6601611"/>
              <a:ext cx="8715984" cy="25638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/>
              <a:endParaRPr lang="ru-RU" sz="1200" b="1" dirty="0" smtClean="0">
                <a:solidFill>
                  <a:srgbClr val="8064A2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ru-RU" sz="1200" b="1" dirty="0" smtClean="0">
                  <a:solidFill>
                    <a:srgbClr val="66006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Структура муниципального долга Новокузнецкого городского округа на 2024 год и на плановый период 2025 и 2026 годов»</a:t>
              </a: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0" y="6453341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Прямоугольник 22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5" name="Диаграмма 24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0" y="3923415"/>
          <a:ext cx="2376264" cy="106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Диаграмма 29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2055630" y="3923414"/>
          <a:ext cx="2229293" cy="108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Диаграмма 30">
            <a:extLst>
              <a:ext uri="{FF2B5EF4-FFF2-40B4-BE49-F238E27FC236}">
                <a16:creationId xmlns="" xmlns:a16="http://schemas.microsoft.com/office/drawing/2014/main" id="{45FA912F-4125-1D5A-A482-CC6513120DD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60433404"/>
              </p:ext>
            </p:extLst>
          </p:nvPr>
        </p:nvGraphicFramePr>
        <p:xfrm>
          <a:off x="4022651" y="3912781"/>
          <a:ext cx="2229293" cy="108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50606" y="4306186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2024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42437" y="4299097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2025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13006" y="4281377"/>
            <a:ext cx="531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0" u="none" strike="noStrike" kern="1200" baseline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2026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</a:t>
            </a:r>
            <a:endParaRPr lang="ru-RU" sz="1000" i="0" u="none" strike="noStrike" kern="1200" baseline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419100" y="2563261"/>
            <a:ext cx="3657600" cy="62761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0D9"/>
              </a:gs>
              <a:gs pos="50000">
                <a:srgbClr val="FFFFFF"/>
              </a:gs>
              <a:gs pos="100000">
                <a:srgbClr val="CCC0D9"/>
              </a:gs>
            </a:gsLst>
            <a:lin ang="5400000" scaled="1"/>
          </a:gradFill>
          <a:ln w="9525">
            <a:solidFill>
              <a:srgbClr val="5F497A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FF0000"/>
              </a:buClr>
              <a:buSzPct val="150000"/>
            </a:pPr>
            <a:r>
              <a:rPr lang="ru-RU" sz="1100" b="1" dirty="0" smtClean="0">
                <a:solidFill>
                  <a:srgbClr val="39261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Составляют муниципальный долг, то есть совокупность долговых обязательств муниципального образования</a:t>
            </a:r>
          </a:p>
        </p:txBody>
      </p:sp>
      <p:grpSp>
        <p:nvGrpSpPr>
          <p:cNvPr id="3" name="Группа 32"/>
          <p:cNvGrpSpPr/>
          <p:nvPr/>
        </p:nvGrpSpPr>
        <p:grpSpPr>
          <a:xfrm>
            <a:off x="1600204" y="2228853"/>
            <a:ext cx="1019173" cy="325754"/>
            <a:chOff x="2495552" y="2181227"/>
            <a:chExt cx="1019173" cy="325754"/>
          </a:xfrm>
        </p:grpSpPr>
        <p:sp>
          <p:nvSpPr>
            <p:cNvPr id="35" name="Блок-схема: узел 34"/>
            <p:cNvSpPr/>
            <p:nvPr/>
          </p:nvSpPr>
          <p:spPr>
            <a:xfrm>
              <a:off x="2876128" y="22529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2908300" y="22834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rot="10800000" flipV="1">
              <a:off x="3182621" y="2200274"/>
              <a:ext cx="332104" cy="179705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2495552" y="2181227"/>
              <a:ext cx="326390" cy="193674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Арка 46"/>
          <p:cNvSpPr/>
          <p:nvPr/>
        </p:nvSpPr>
        <p:spPr>
          <a:xfrm rot="16200000">
            <a:off x="2302394" y="1438275"/>
            <a:ext cx="255181" cy="275339"/>
          </a:xfrm>
          <a:prstGeom prst="blockArc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 rot="16200000">
            <a:off x="237019" y="1407707"/>
            <a:ext cx="255181" cy="297712"/>
          </a:xfrm>
          <a:prstGeom prst="blockArc">
            <a:avLst/>
          </a:prstGeom>
          <a:solidFill>
            <a:srgbClr val="FCC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4" name="Группа 11"/>
          <p:cNvGrpSpPr/>
          <p:nvPr/>
        </p:nvGrpSpPr>
        <p:grpSpPr>
          <a:xfrm>
            <a:off x="6029327" y="4026174"/>
            <a:ext cx="3114675" cy="993305"/>
            <a:chOff x="3" y="6338833"/>
            <a:chExt cx="9144000" cy="519167"/>
          </a:xfrm>
        </p:grpSpPr>
        <p:sp>
          <p:nvSpPr>
            <p:cNvPr id="52" name="Заголовок 1"/>
            <p:cNvSpPr txBox="1">
              <a:spLocks/>
            </p:cNvSpPr>
            <p:nvPr/>
          </p:nvSpPr>
          <p:spPr>
            <a:xfrm>
              <a:off x="204959" y="6375199"/>
              <a:ext cx="8715984" cy="454448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r>
                <a:rPr lang="ru-RU" sz="1050" b="1" dirty="0" smtClean="0">
                  <a:solidFill>
                    <a:srgbClr val="660066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верхний предел муниципального внутреннего долга по долговым обязательствам Новокузнецкого городского округа по состоянию на 01.01.2025, 01.01.2026, 01.01.2027 годов -  4 857 млн. руб.</a:t>
              </a:r>
            </a:p>
          </p:txBody>
        </p:sp>
        <p:cxnSp>
          <p:nvCxnSpPr>
            <p:cNvPr id="53" name="Прямая соединительная линия 52"/>
            <p:cNvCxnSpPr/>
            <p:nvPr/>
          </p:nvCxnSpPr>
          <p:spPr>
            <a:xfrm>
              <a:off x="3" y="6338833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Прямоугольник 53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5924550" y="4316968"/>
            <a:ext cx="3113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endParaRPr lang="ru-RU" sz="11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1" y="0"/>
            <a:ext cx="70389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1450" algn="ctr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Источники финансирования дефицита бюджета </a:t>
            </a:r>
          </a:p>
        </p:txBody>
      </p:sp>
      <p:grpSp>
        <p:nvGrpSpPr>
          <p:cNvPr id="34" name="Группа 4"/>
          <p:cNvGrpSpPr/>
          <p:nvPr/>
        </p:nvGrpSpPr>
        <p:grpSpPr>
          <a:xfrm>
            <a:off x="209550" y="340995"/>
            <a:ext cx="8734213" cy="73660"/>
            <a:chOff x="211667" y="609600"/>
            <a:chExt cx="8734213" cy="7366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Блок-схема: узел 40"/>
          <p:cNvSpPr/>
          <p:nvPr/>
        </p:nvSpPr>
        <p:spPr>
          <a:xfrm>
            <a:off x="0" y="327297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8686800" y="327298"/>
            <a:ext cx="457200" cy="3581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Номер слайда 119"/>
          <p:cNvSpPr txBox="1">
            <a:spLocks/>
          </p:cNvSpPr>
          <p:nvPr/>
        </p:nvSpPr>
        <p:spPr>
          <a:xfrm>
            <a:off x="7010400" y="4869656"/>
            <a:ext cx="2133600" cy="273844"/>
          </a:xfrm>
          <a:prstGeom prst="rect">
            <a:avLst/>
          </a:prstGeom>
        </p:spPr>
        <p:txBody>
          <a:bodyPr/>
          <a:lstStyle/>
          <a:p>
            <a:pPr marR="0" lvl="0" indent="0" algn="r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Calibri" pitchFamily="34" charset="0"/>
              </a:rPr>
              <a:pPr marR="0" lvl="0" indent="0" algn="r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48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5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5" y="106881"/>
            <a:ext cx="8565947" cy="274120"/>
          </a:xfrm>
        </p:spPr>
        <p:txBody>
          <a:bodyPr anchor="b">
            <a:noAutofit/>
          </a:bodyPr>
          <a:lstStyle/>
          <a:p>
            <a:pPr indent="171450" defTabSz="457200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7. Открытые информационные ресурсы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30476" y="2900923"/>
            <a:ext cx="4163945" cy="3922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hlinkClick r:id="rId2"/>
              </a:rPr>
              <a:t>Бюджет для граждан Кемеровской области</a:t>
            </a:r>
            <a:endParaRPr lang="ru-RU" sz="1600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4" name="Рисунок 3" descr="Minfi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902" y="1237889"/>
            <a:ext cx="607088" cy="5554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6420" y="1810398"/>
            <a:ext cx="4132052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alibri" pitchFamily="34" charset="0"/>
                <a:hlinkClick r:id="rId4"/>
              </a:rPr>
              <a:t>Бюджет для граждан Российской Федерации</a:t>
            </a:r>
            <a:endParaRPr lang="ru-RU" sz="1600" dirty="0">
              <a:latin typeface="Calibri" pitchFamily="34" charset="0"/>
            </a:endParaRPr>
          </a:p>
          <a:p>
            <a:pPr algn="ctr"/>
            <a:endParaRPr lang="ru-RU" sz="135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667" y="4402735"/>
            <a:ext cx="85137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 smtClean="0">
                <a:latin typeface="Calibri" pitchFamily="34" charset="0"/>
              </a:rPr>
              <a:t>	  </a:t>
            </a:r>
            <a:r>
              <a:rPr lang="en-US" sz="1350" dirty="0" smtClean="0">
                <a:latin typeface="Calibri" pitchFamily="34" charset="0"/>
              </a:rPr>
              <a:t>© </a:t>
            </a:r>
            <a:r>
              <a:rPr lang="ru-RU" sz="1050" dirty="0" smtClean="0">
                <a:latin typeface="Calibri" pitchFamily="34" charset="0"/>
              </a:rPr>
              <a:t>Автор титульного рисунка «Кузнецкая крепость» – Савино</a:t>
            </a:r>
            <a:r>
              <a:rPr lang="en-US" sz="1050" dirty="0" smtClean="0">
                <a:latin typeface="Calibri" pitchFamily="34" charset="0"/>
              </a:rPr>
              <a:t>ff </a:t>
            </a:r>
            <a:r>
              <a:rPr lang="ru-RU" sz="1050" dirty="0" smtClean="0">
                <a:latin typeface="Calibri" pitchFamily="34" charset="0"/>
              </a:rPr>
              <a:t>Дмитрий</a:t>
            </a:r>
            <a:endParaRPr lang="ru-RU" sz="1050" dirty="0">
              <a:latin typeface="Calibri" pitchFamily="34" charset="0"/>
            </a:endParaRPr>
          </a:p>
        </p:txBody>
      </p:sp>
      <p:pic>
        <p:nvPicPr>
          <p:cNvPr id="102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6202" y="1228360"/>
            <a:ext cx="2179659" cy="5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ogotip.gif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1706" y="3399808"/>
            <a:ext cx="1648652" cy="618245"/>
          </a:xfrm>
          <a:prstGeom prst="rect">
            <a:avLst/>
          </a:prstGeom>
        </p:spPr>
      </p:pic>
      <p:pic>
        <p:nvPicPr>
          <p:cNvPr id="1028" name="Picture 4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2171" y="2027279"/>
            <a:ext cx="2167721" cy="50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19622" y="2810306"/>
            <a:ext cx="2152820" cy="35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index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53165" y="2281911"/>
            <a:ext cx="718571" cy="571066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65544" y="4322137"/>
            <a:ext cx="2700670" cy="1191"/>
          </a:xfrm>
          <a:prstGeom prst="line">
            <a:avLst/>
          </a:prstGeom>
          <a:ln w="158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4373" y="4685250"/>
            <a:ext cx="85137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 smtClean="0">
                <a:latin typeface="Calibri" pitchFamily="34" charset="0"/>
              </a:rPr>
              <a:t>	  </a:t>
            </a:r>
            <a:r>
              <a:rPr lang="en-US" sz="1350" dirty="0" smtClean="0">
                <a:latin typeface="Calibri" pitchFamily="34" charset="0"/>
              </a:rPr>
              <a:t>© </a:t>
            </a:r>
            <a:r>
              <a:rPr lang="ru-RU" sz="1050" dirty="0" smtClean="0">
                <a:latin typeface="Calibri" pitchFamily="34" charset="0"/>
              </a:rPr>
              <a:t>Автор рисунка на 4 </a:t>
            </a:r>
            <a:r>
              <a:rPr lang="ru-RU" sz="1050" dirty="0" err="1" smtClean="0">
                <a:latin typeface="Calibri" pitchFamily="34" charset="0"/>
              </a:rPr>
              <a:t>стр</a:t>
            </a:r>
            <a:r>
              <a:rPr lang="ru-RU" sz="1050" dirty="0" smtClean="0">
                <a:latin typeface="Calibri" pitchFamily="34" charset="0"/>
              </a:rPr>
              <a:t> «Площадь Маяковского» – Илья Храбрый</a:t>
            </a:r>
            <a:endParaRPr lang="ru-RU" sz="1050" dirty="0">
              <a:latin typeface="Calibri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57654" y="3499604"/>
            <a:ext cx="2756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http://www.finnkz.ru/web/</a:t>
            </a:r>
            <a:endParaRPr lang="ru-RU" dirty="0" smtClean="0"/>
          </a:p>
          <a:p>
            <a:endParaRPr lang="ru-RU" dirty="0"/>
          </a:p>
        </p:txBody>
      </p:sp>
      <p:grpSp>
        <p:nvGrpSpPr>
          <p:cNvPr id="20" name="Группа 4"/>
          <p:cNvGrpSpPr/>
          <p:nvPr/>
        </p:nvGrpSpPr>
        <p:grpSpPr>
          <a:xfrm>
            <a:off x="213783" y="409575"/>
            <a:ext cx="8729980" cy="45719"/>
            <a:chOff x="215900" y="678180"/>
            <a:chExt cx="8729980" cy="106257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230717" y="78105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38126" y="0"/>
            <a:ext cx="8543924" cy="482203"/>
          </a:xfrm>
        </p:spPr>
        <p:txBody>
          <a:bodyPr anchor="t">
            <a:noAutofit/>
          </a:bodyPr>
          <a:lstStyle/>
          <a:p>
            <a:pPr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 Новокузнецка в бюджетной системе РФ на 2024 год</a:t>
            </a:r>
            <a:b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altLang="ru-RU" sz="1600" b="1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Содержимое 3" descr="02-1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64194" y="857250"/>
            <a:ext cx="7239182" cy="3730677"/>
          </a:xfrm>
          <a:scene3d>
            <a:camera prst="orthographicFront"/>
            <a:lightRig rig="threePt" dir="t"/>
          </a:scene3d>
          <a:sp3d contourW="12700"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pPr>
              <a:defRPr/>
            </a:pPr>
            <a:fld id="{E1594849-AB5B-417E-9A96-832E930F927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38342" y="2068116"/>
            <a:ext cx="1528495" cy="923330"/>
          </a:xfrm>
          <a:prstGeom prst="rect">
            <a:avLst/>
          </a:prstGeom>
          <a:solidFill>
            <a:schemeClr val="accent4">
              <a:lumMod val="40000"/>
              <a:lumOff val="60000"/>
              <a:alpha val="83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latin typeface="Calibri" pitchFamily="34" charset="0"/>
                <a:cs typeface="+mn-cs"/>
              </a:rPr>
              <a:t>Россия: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latin typeface="Calibri" pitchFamily="34" charset="0"/>
                <a:cs typeface="+mn-cs"/>
              </a:rPr>
              <a:t>Доходы </a:t>
            </a:r>
            <a:r>
              <a:rPr lang="ru-RU" sz="1350" dirty="0" smtClean="0">
                <a:latin typeface="Calibri" pitchFamily="34" charset="0"/>
                <a:cs typeface="+mn-cs"/>
              </a:rPr>
              <a:t>   </a:t>
            </a:r>
            <a:r>
              <a:rPr lang="ru-RU" sz="1350" dirty="0" smtClean="0">
                <a:latin typeface="Calibri" pitchFamily="34" charset="0"/>
              </a:rPr>
              <a:t>35 065,3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alibri" pitchFamily="34" charset="0"/>
                <a:cs typeface="+mn-cs"/>
              </a:rPr>
              <a:t>Расходы</a:t>
            </a:r>
            <a:r>
              <a:rPr lang="ru-RU" sz="1350" dirty="0" smtClean="0">
                <a:latin typeface="Calibri" pitchFamily="34" charset="0"/>
              </a:rPr>
              <a:t>   36 660,7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Дефицит 1 595,4</a:t>
            </a:r>
            <a:endParaRPr lang="ru-RU" sz="1350" b="1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9264" y="3552825"/>
            <a:ext cx="2504468" cy="923330"/>
          </a:xfrm>
          <a:prstGeom prst="rect">
            <a:avLst/>
          </a:prstGeom>
          <a:solidFill>
            <a:schemeClr val="accent4">
              <a:lumMod val="40000"/>
              <a:lumOff val="60000"/>
              <a:alpha val="83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latin typeface="Calibri" pitchFamily="34" charset="0"/>
                <a:cs typeface="+mn-cs"/>
              </a:rPr>
              <a:t>Кемеровская </a:t>
            </a:r>
            <a:r>
              <a:rPr lang="ru-RU" sz="1350" dirty="0" smtClean="0">
                <a:latin typeface="Calibri" pitchFamily="34" charset="0"/>
                <a:cs typeface="+mn-cs"/>
              </a:rPr>
              <a:t>область - Кузбасс: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alibri" pitchFamily="34" charset="0"/>
                <a:cs typeface="+mn-cs"/>
              </a:rPr>
              <a:t>Доходы  </a:t>
            </a:r>
            <a:r>
              <a:rPr lang="ru-RU" sz="1350" dirty="0" smtClean="0">
                <a:latin typeface="Calibri" pitchFamily="34" charset="0"/>
              </a:rPr>
              <a:t>247,3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alibri" pitchFamily="34" charset="0"/>
                <a:cs typeface="+mn-cs"/>
              </a:rPr>
              <a:t>Расходы</a:t>
            </a:r>
            <a:r>
              <a:rPr lang="ru-RU" sz="1350" dirty="0" smtClean="0">
                <a:latin typeface="Calibri" pitchFamily="34" charset="0"/>
              </a:rPr>
              <a:t> 308,1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b="1">
                <a:solidFill>
                  <a:srgbClr val="FF0000"/>
                </a:solidFill>
                <a:latin typeface="Calibri" pitchFamily="34" charset="0"/>
                <a:cs typeface="+mn-cs"/>
              </a:rPr>
              <a:t>Дефицит </a:t>
            </a:r>
            <a:r>
              <a:rPr lang="ru-RU" sz="1350" b="1" smtClean="0">
                <a:solidFill>
                  <a:srgbClr val="FF0000"/>
                </a:solidFill>
                <a:latin typeface="Calibri" pitchFamily="34" charset="0"/>
              </a:rPr>
              <a:t>60,8</a:t>
            </a:r>
            <a:endParaRPr lang="ru-RU" sz="1350" b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1975" y="1179910"/>
            <a:ext cx="1287463" cy="923330"/>
          </a:xfrm>
          <a:prstGeom prst="rect">
            <a:avLst/>
          </a:prstGeom>
          <a:solidFill>
            <a:schemeClr val="accent4">
              <a:lumMod val="40000"/>
              <a:lumOff val="60000"/>
              <a:alpha val="83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latin typeface="Calibri" pitchFamily="34" charset="0"/>
                <a:cs typeface="+mn-cs"/>
              </a:rPr>
              <a:t>Кемерово: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alibri" pitchFamily="34" charset="0"/>
                <a:cs typeface="+mn-cs"/>
              </a:rPr>
              <a:t>Доходы  </a:t>
            </a:r>
            <a:r>
              <a:rPr lang="ru-RU" sz="1350" dirty="0" smtClean="0">
                <a:latin typeface="Calibri" pitchFamily="34" charset="0"/>
              </a:rPr>
              <a:t>40,2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latin typeface="Calibri" pitchFamily="34" charset="0"/>
                <a:cs typeface="+mn-cs"/>
              </a:rPr>
              <a:t>Расходы 40,8</a:t>
            </a:r>
            <a:endParaRPr lang="ru-RU" sz="1350" dirty="0"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Дефицит </a:t>
            </a:r>
            <a:r>
              <a:rPr lang="ru-RU" sz="135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 0,6</a:t>
            </a:r>
            <a:endParaRPr lang="ru-RU" sz="1350" b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1667" y="2847975"/>
            <a:ext cx="1189749" cy="923330"/>
          </a:xfrm>
          <a:prstGeom prst="rect">
            <a:avLst/>
          </a:prstGeom>
          <a:solidFill>
            <a:srgbClr val="195364">
              <a:alpha val="83000"/>
            </a:srgb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chemeClr val="bg1"/>
                </a:solidFill>
                <a:latin typeface="Calibri" pitchFamily="34" charset="0"/>
                <a:cs typeface="+mn-cs"/>
              </a:rPr>
              <a:t>Новокузнецк: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chemeClr val="bg1"/>
                </a:solidFill>
                <a:latin typeface="Calibri" pitchFamily="34" charset="0"/>
                <a:cs typeface="+mn-cs"/>
              </a:rPr>
              <a:t>Доходы </a:t>
            </a:r>
            <a:r>
              <a:rPr lang="ru-RU" sz="1350" dirty="0" smtClean="0">
                <a:solidFill>
                  <a:schemeClr val="bg1"/>
                </a:solidFill>
                <a:latin typeface="Calibri" pitchFamily="34" charset="0"/>
                <a:cs typeface="+mn-cs"/>
              </a:rPr>
              <a:t> </a:t>
            </a:r>
            <a:r>
              <a:rPr lang="ru-RU" sz="1350" dirty="0" smtClean="0">
                <a:solidFill>
                  <a:schemeClr val="bg1"/>
                </a:solidFill>
                <a:latin typeface="Calibri" pitchFamily="34" charset="0"/>
              </a:rPr>
              <a:t>29,6</a:t>
            </a:r>
            <a:endParaRPr lang="ru-RU" sz="135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 smtClean="0">
                <a:solidFill>
                  <a:schemeClr val="bg1"/>
                </a:solidFill>
                <a:latin typeface="Calibri" pitchFamily="34" charset="0"/>
                <a:cs typeface="+mn-cs"/>
              </a:rPr>
              <a:t>Расходы</a:t>
            </a:r>
            <a:r>
              <a:rPr lang="ru-RU" sz="1350" dirty="0" smtClean="0">
                <a:solidFill>
                  <a:schemeClr val="bg1"/>
                </a:solidFill>
                <a:latin typeface="Calibri" pitchFamily="34" charset="0"/>
              </a:rPr>
              <a:t> 29,9</a:t>
            </a:r>
            <a:endParaRPr lang="ru-RU" sz="135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b="1" dirty="0">
                <a:solidFill>
                  <a:srgbClr val="FF9681"/>
                </a:solidFill>
                <a:latin typeface="Calibri" pitchFamily="34" charset="0"/>
                <a:cs typeface="+mn-cs"/>
              </a:rPr>
              <a:t>Дефицит</a:t>
            </a:r>
            <a:r>
              <a:rPr lang="ru-RU" sz="135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</a:t>
            </a:r>
            <a:r>
              <a:rPr lang="ru-RU" sz="1350" b="1" dirty="0" smtClean="0">
                <a:solidFill>
                  <a:srgbClr val="FF9681"/>
                </a:solidFill>
                <a:latin typeface="Calibri" pitchFamily="34" charset="0"/>
                <a:cs typeface="+mn-cs"/>
              </a:rPr>
              <a:t> 0,3</a:t>
            </a:r>
            <a:endParaRPr lang="ru-RU" sz="1350" b="1" dirty="0">
              <a:solidFill>
                <a:srgbClr val="FF9681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04115" y="631033"/>
            <a:ext cx="1176338" cy="27622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274A6C"/>
                </a:solidFill>
                <a:latin typeface="Calibri" pitchFamily="34" charset="0"/>
              </a:rPr>
              <a:t>млрд руб.</a:t>
            </a:r>
            <a:endParaRPr lang="ru-RU" sz="1600" dirty="0">
              <a:latin typeface="Calibri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866778" y="0"/>
            <a:ext cx="7515225" cy="51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>
              <a:defRPr/>
            </a:pPr>
            <a:endParaRPr lang="ru-RU" sz="2400" dirty="0"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92617" y="390525"/>
            <a:ext cx="8734213" cy="73660"/>
            <a:chOff x="211667" y="609600"/>
            <a:chExt cx="8734213" cy="7366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5586" y="991773"/>
            <a:ext cx="7928658" cy="382473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ГАДБ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главный администратор доходов бюджета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ГРБС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главный распорядитель бюджетных средств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ЕНВД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единый налог на вмененный доход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КГК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комитет городского контроля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НДФЛ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налог на доходы физических лиц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СНД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Совет народных депутатов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УСН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– упрощенная система налогообложения</a:t>
            </a:r>
          </a:p>
          <a:p>
            <a:pPr>
              <a:lnSpc>
                <a:spcPct val="120000"/>
              </a:lnSpc>
            </a:pPr>
            <a:endParaRPr lang="ru-RU" sz="1600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5787"/>
            <a:ext cx="8713519" cy="265214"/>
          </a:xfrm>
          <a:noFill/>
        </p:spPr>
        <p:txBody>
          <a:bodyPr anchor="b">
            <a:noAutofit/>
          </a:bodyPr>
          <a:lstStyle/>
          <a:p>
            <a:pPr indent="171450" defTabSz="457200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8. Список использованных сокращений</a:t>
            </a:r>
          </a:p>
        </p:txBody>
      </p:sp>
      <p:grpSp>
        <p:nvGrpSpPr>
          <p:cNvPr id="10" name="Группа 4"/>
          <p:cNvGrpSpPr/>
          <p:nvPr/>
        </p:nvGrpSpPr>
        <p:grpSpPr>
          <a:xfrm>
            <a:off x="266912" y="360045"/>
            <a:ext cx="8734213" cy="87630"/>
            <a:chOff x="211667" y="609600"/>
            <a:chExt cx="8734213" cy="7366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/>
        </p:nvGraphicFramePr>
        <p:xfrm>
          <a:off x="328354" y="857252"/>
          <a:ext cx="8447513" cy="3607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6575" y="4869656"/>
            <a:ext cx="2133600" cy="273844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14300"/>
            <a:ext cx="8665894" cy="255689"/>
          </a:xfrm>
          <a:noFill/>
        </p:spPr>
        <p:txBody>
          <a:bodyPr anchor="b">
            <a:noAutofit/>
          </a:bodyPr>
          <a:lstStyle/>
          <a:p>
            <a:pPr indent="171450" defTabSz="457200"/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9. Контактная информация для граждан</a:t>
            </a:r>
          </a:p>
        </p:txBody>
      </p:sp>
      <p:grpSp>
        <p:nvGrpSpPr>
          <p:cNvPr id="7" name="Группа 4"/>
          <p:cNvGrpSpPr/>
          <p:nvPr/>
        </p:nvGrpSpPr>
        <p:grpSpPr>
          <a:xfrm>
            <a:off x="247650" y="312420"/>
            <a:ext cx="8734213" cy="73660"/>
            <a:chOff x="211667" y="609600"/>
            <a:chExt cx="8734213" cy="7366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2404570" y="276699"/>
            <a:ext cx="4961106" cy="464376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767264"/>
            <a:ext cx="2133600" cy="273844"/>
          </a:xfrm>
        </p:spPr>
        <p:txBody>
          <a:bodyPr/>
          <a:lstStyle/>
          <a:p>
            <a:r>
              <a:rPr lang="ru-RU" dirty="0" smtClean="0"/>
              <a:t>6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43669" y="115901"/>
            <a:ext cx="28889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ПОЛИТИКА</a:t>
            </a:r>
            <a:endParaRPr lang="ru-RU" altLang="ru-RU" sz="1600" b="1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7" name="Группа 11"/>
          <p:cNvGrpSpPr/>
          <p:nvPr/>
        </p:nvGrpSpPr>
        <p:grpSpPr>
          <a:xfrm>
            <a:off x="0" y="4686342"/>
            <a:ext cx="9144000" cy="303498"/>
            <a:chOff x="0" y="6453336"/>
            <a:chExt cx="9144000" cy="404664"/>
          </a:xfrm>
        </p:grpSpPr>
        <p:sp>
          <p:nvSpPr>
            <p:cNvPr id="8" name="Заголовок 1"/>
            <p:cNvSpPr txBox="1">
              <a:spLocks/>
            </p:cNvSpPr>
            <p:nvPr/>
          </p:nvSpPr>
          <p:spPr>
            <a:xfrm>
              <a:off x="311284" y="6453336"/>
              <a:ext cx="8715984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/>
              <a:r>
                <a:rPr lang="ru-RU" sz="105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 материалам  «Основных направлений бюджетной и налоговой политики Новокузнецкого городского округа на 2024 год и на плановый период 2025 и 2026 годов»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383A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593295" y="158234"/>
            <a:ext cx="27671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НАЛОГОВАЯ ПОЛИТИКА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215900" y="584201"/>
            <a:ext cx="3848100" cy="12700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3597277" y="275167"/>
            <a:ext cx="704848" cy="635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219287" y="513927"/>
            <a:ext cx="3848100" cy="1270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215902" y="279400"/>
            <a:ext cx="704848" cy="635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209550" y="1557867"/>
            <a:ext cx="3848100" cy="12700"/>
          </a:xfrm>
          <a:prstGeom prst="line">
            <a:avLst/>
          </a:prstGeom>
          <a:ln w="19050" cmpd="sng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221827" y="1645920"/>
            <a:ext cx="3848100" cy="1270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19133" y="592667"/>
            <a:ext cx="3987800" cy="8466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8223252" y="318559"/>
            <a:ext cx="704848" cy="635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4942419" y="328084"/>
            <a:ext cx="704848" cy="6350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4919133" y="524934"/>
            <a:ext cx="3945468" cy="16933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012269" y="1557909"/>
            <a:ext cx="3928533" cy="8424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5020733" y="1651000"/>
            <a:ext cx="3903134" cy="8468"/>
          </a:xfrm>
          <a:prstGeom prst="line">
            <a:avLst/>
          </a:prstGeom>
          <a:ln w="6350">
            <a:solidFill>
              <a:schemeClr val="accent4">
                <a:lumMod val="7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9475" y="758615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0" u="none" strike="noStrike" kern="1200" baseline="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Основная</a:t>
            </a:r>
          </a:p>
          <a:p>
            <a:pPr algn="ctr"/>
            <a:r>
              <a:rPr lang="ru-RU" sz="1400" b="1" i="0" u="none" strike="noStrike" kern="1200" baseline="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 цель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888792" y="753532"/>
            <a:ext cx="93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u="none" strike="noStrike" kern="1200" baseline="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Основная</a:t>
            </a:r>
          </a:p>
          <a:p>
            <a:pPr algn="ctr"/>
            <a:r>
              <a:rPr lang="ru-RU" sz="1400" b="1" i="0" u="none" strike="noStrike" kern="1200" baseline="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 цель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049866" y="593077"/>
            <a:ext cx="352975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прозрачности бюджетного планирования, повышение качества бюджетного процесса, обеспечение рационального, эффективного и результативного расходования бюджетных средств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5755640" y="690881"/>
            <a:ext cx="3454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стимулирование роста экономики города, формирование доходов, обеспечивающих достижение национальных целей и задач</a:t>
            </a:r>
          </a:p>
        </p:txBody>
      </p:sp>
      <p:grpSp>
        <p:nvGrpSpPr>
          <p:cNvPr id="80" name="Группа 79"/>
          <p:cNvGrpSpPr/>
          <p:nvPr/>
        </p:nvGrpSpPr>
        <p:grpSpPr>
          <a:xfrm>
            <a:off x="2400303" y="2616202"/>
            <a:ext cx="970279" cy="254000"/>
            <a:chOff x="4079241" y="2443481"/>
            <a:chExt cx="970279" cy="254000"/>
          </a:xfrm>
        </p:grpSpPr>
        <p:sp>
          <p:nvSpPr>
            <p:cNvPr id="81" name="Блок-схема: узел 80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Блок-схема: узел 81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Группа 84"/>
          <p:cNvGrpSpPr/>
          <p:nvPr/>
        </p:nvGrpSpPr>
        <p:grpSpPr>
          <a:xfrm>
            <a:off x="2397762" y="1722121"/>
            <a:ext cx="970279" cy="254000"/>
            <a:chOff x="4079241" y="2443481"/>
            <a:chExt cx="970279" cy="254000"/>
          </a:xfrm>
        </p:grpSpPr>
        <p:sp>
          <p:nvSpPr>
            <p:cNvPr id="86" name="Блок-схема: узел 85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Блок-схема: узел 86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469903" y="1719582"/>
            <a:ext cx="970279" cy="254000"/>
            <a:chOff x="4079241" y="2443481"/>
            <a:chExt cx="970279" cy="254000"/>
          </a:xfrm>
        </p:grpSpPr>
        <p:sp>
          <p:nvSpPr>
            <p:cNvPr id="91" name="Блок-схема: узел 90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Блок-схема: узел 91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3" name="Прямая соединительная линия 92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Группа 99"/>
          <p:cNvGrpSpPr/>
          <p:nvPr/>
        </p:nvGrpSpPr>
        <p:grpSpPr>
          <a:xfrm>
            <a:off x="5295903" y="2616202"/>
            <a:ext cx="970279" cy="254000"/>
            <a:chOff x="4079241" y="2443481"/>
            <a:chExt cx="970279" cy="254000"/>
          </a:xfrm>
        </p:grpSpPr>
        <p:sp>
          <p:nvSpPr>
            <p:cNvPr id="101" name="Блок-схема: узел 100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Блок-схема: узел 101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3" name="Прямая соединительная линия 102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Группа 104"/>
          <p:cNvGrpSpPr/>
          <p:nvPr/>
        </p:nvGrpSpPr>
        <p:grpSpPr>
          <a:xfrm>
            <a:off x="5278123" y="1727202"/>
            <a:ext cx="970279" cy="254000"/>
            <a:chOff x="4079241" y="2443481"/>
            <a:chExt cx="970279" cy="254000"/>
          </a:xfrm>
        </p:grpSpPr>
        <p:sp>
          <p:nvSpPr>
            <p:cNvPr id="106" name="Блок-схема: узел 105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Блок-схема: узел 106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8" name="Прямая соединительная линия 107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Группа 109"/>
          <p:cNvGrpSpPr/>
          <p:nvPr/>
        </p:nvGrpSpPr>
        <p:grpSpPr>
          <a:xfrm>
            <a:off x="7157723" y="2633982"/>
            <a:ext cx="970279" cy="254000"/>
            <a:chOff x="4079241" y="2443481"/>
            <a:chExt cx="970279" cy="254000"/>
          </a:xfrm>
        </p:grpSpPr>
        <p:sp>
          <p:nvSpPr>
            <p:cNvPr id="111" name="Блок-схема: узел 110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Блок-схема: узел 111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3" name="Прямая соединительная линия 112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Группа 114"/>
          <p:cNvGrpSpPr/>
          <p:nvPr/>
        </p:nvGrpSpPr>
        <p:grpSpPr>
          <a:xfrm>
            <a:off x="7124703" y="1719582"/>
            <a:ext cx="970279" cy="254000"/>
            <a:chOff x="4079241" y="2443481"/>
            <a:chExt cx="970279" cy="254000"/>
          </a:xfrm>
        </p:grpSpPr>
        <p:sp>
          <p:nvSpPr>
            <p:cNvPr id="116" name="Блок-схема: узел 115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Блок-схема: узел 116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8" name="Прямая соединительная линия 117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2240517" y="3903980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ea typeface="Calibri"/>
                <a:cs typeface="Calibri"/>
              </a:rPr>
              <a:t>у</a:t>
            </a:r>
            <a:r>
              <a:rPr lang="ru-RU" sz="900" b="1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частие в реализации 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национальных</a:t>
            </a:r>
            <a:r>
              <a:rPr lang="ru-RU" sz="900" b="1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 проектов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2115820" y="1941246"/>
            <a:ext cx="16814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поддержка инвестиционной активности хозяйствующих субъектов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2492" y="1938021"/>
            <a:ext cx="139493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повышение бюджетной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 устойчивости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 городского округа</a:t>
            </a:r>
            <a:endParaRPr lang="ru-RU" sz="900" b="1" i="0" u="none" strike="noStrike" kern="1200" baseline="0" dirty="0" smtClean="0">
              <a:solidFill>
                <a:srgbClr val="002060"/>
              </a:solidFill>
              <a:ea typeface="Calibri"/>
              <a:cs typeface="Calibri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60084" y="3893820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ea typeface="Calibri"/>
                <a:cs typeface="Calibri"/>
              </a:rPr>
              <a:t>в</a:t>
            </a:r>
            <a:r>
              <a:rPr lang="ru-RU" sz="900" b="1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овлечение граждан</a:t>
            </a:r>
          </a:p>
          <a:p>
            <a:pPr algn="ctr"/>
            <a:r>
              <a:rPr lang="ru-RU" sz="900" b="1" i="0" u="none" strike="noStrike" kern="1200" baseline="0" dirty="0" smtClean="0">
                <a:solidFill>
                  <a:srgbClr val="002060"/>
                </a:solidFill>
                <a:ea typeface="Calibri"/>
                <a:cs typeface="Calibri"/>
              </a:rPr>
              <a:t> в бюджетный процесс</a:t>
            </a:r>
          </a:p>
        </p:txBody>
      </p:sp>
      <p:sp>
        <p:nvSpPr>
          <p:cNvPr id="124" name="Прямоугольник 123"/>
          <p:cNvSpPr/>
          <p:nvPr/>
        </p:nvSpPr>
        <p:spPr>
          <a:xfrm>
            <a:off x="322580" y="2844801"/>
            <a:ext cx="1579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четкая увязка и повышение влияния бюджетных расходов с достижением установленных целей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024380" y="2837866"/>
            <a:ext cx="1930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повышение прозрачности и открытости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 бюджетного процесса</a:t>
            </a:r>
            <a:endParaRPr lang="ru-RU" sz="900" b="1" dirty="0">
              <a:solidFill>
                <a:srgbClr val="002060"/>
              </a:solidFill>
            </a:endParaRPr>
          </a:p>
        </p:txBody>
      </p:sp>
      <p:grpSp>
        <p:nvGrpSpPr>
          <p:cNvPr id="131" name="Группа 130"/>
          <p:cNvGrpSpPr/>
          <p:nvPr/>
        </p:nvGrpSpPr>
        <p:grpSpPr>
          <a:xfrm>
            <a:off x="2387601" y="3550921"/>
            <a:ext cx="970279" cy="254000"/>
            <a:chOff x="4079241" y="2443481"/>
            <a:chExt cx="970279" cy="254000"/>
          </a:xfrm>
        </p:grpSpPr>
        <p:sp>
          <p:nvSpPr>
            <p:cNvPr id="132" name="Блок-схема: узел 131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Блок-схема: узел 132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4" name="Прямая соединительная линия 133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Прямоугольник 135"/>
          <p:cNvSpPr/>
          <p:nvPr/>
        </p:nvSpPr>
        <p:spPr>
          <a:xfrm>
            <a:off x="4749800" y="1973580"/>
            <a:ext cx="21894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сохранение положительной динамики поступления и укрепления доходного 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потенциала бюджета 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6987540" y="1969185"/>
            <a:ext cx="16916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формирование реалистичного прогноза 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поступления доходов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4749800" y="2954567"/>
            <a:ext cx="22250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легализация предпринимательской деятельности,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 сокращение неформальной занятости</a:t>
            </a: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6949440" y="2929167"/>
            <a:ext cx="219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 взаимодействие с налоговыми органами, службой судебных приставов в целях повышения уровня собираемости доходов в бюджет</a:t>
            </a:r>
            <a:endParaRPr lang="ru-RU" sz="900" b="1" dirty="0">
              <a:solidFill>
                <a:srgbClr val="002060"/>
              </a:solidFill>
            </a:endParaRPr>
          </a:p>
        </p:txBody>
      </p:sp>
      <p:grpSp>
        <p:nvGrpSpPr>
          <p:cNvPr id="140" name="Группа 139"/>
          <p:cNvGrpSpPr/>
          <p:nvPr/>
        </p:nvGrpSpPr>
        <p:grpSpPr>
          <a:xfrm>
            <a:off x="474982" y="2613661"/>
            <a:ext cx="970279" cy="254000"/>
            <a:chOff x="4079241" y="2443481"/>
            <a:chExt cx="970279" cy="254000"/>
          </a:xfrm>
        </p:grpSpPr>
        <p:sp>
          <p:nvSpPr>
            <p:cNvPr id="141" name="Блок-схема: узел 140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узел 141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3" name="Прямая соединительная линия 142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467361" y="3573781"/>
            <a:ext cx="970279" cy="254000"/>
            <a:chOff x="4079241" y="2443481"/>
            <a:chExt cx="970279" cy="254000"/>
          </a:xfrm>
        </p:grpSpPr>
        <p:sp>
          <p:nvSpPr>
            <p:cNvPr id="146" name="Блок-схема: узел 145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Блок-схема: узел 146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8" name="Прямая соединительная линия 147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Прямоугольник 149"/>
          <p:cNvSpPr/>
          <p:nvPr/>
        </p:nvSpPr>
        <p:spPr>
          <a:xfrm>
            <a:off x="5029200" y="3786486"/>
            <a:ext cx="1798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эффективное использование и управление</a:t>
            </a:r>
          </a:p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 имущественными и земельными ресурсами города </a:t>
            </a:r>
            <a:endParaRPr lang="ru-RU" sz="900" b="1" dirty="0">
              <a:solidFill>
                <a:srgbClr val="002060"/>
              </a:solidFill>
            </a:endParaRPr>
          </a:p>
        </p:txBody>
      </p:sp>
      <p:grpSp>
        <p:nvGrpSpPr>
          <p:cNvPr id="151" name="Группа 150"/>
          <p:cNvGrpSpPr/>
          <p:nvPr/>
        </p:nvGrpSpPr>
        <p:grpSpPr>
          <a:xfrm>
            <a:off x="5328923" y="3535681"/>
            <a:ext cx="970279" cy="254000"/>
            <a:chOff x="4079241" y="2443481"/>
            <a:chExt cx="970279" cy="254000"/>
          </a:xfrm>
        </p:grpSpPr>
        <p:sp>
          <p:nvSpPr>
            <p:cNvPr id="152" name="Блок-схема: узел 151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" name="Блок-схема: узел 152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4" name="Прямая соединительная линия 153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Прямая соединительная линия 154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" name="Прямоугольник 155"/>
          <p:cNvSpPr/>
          <p:nvPr/>
        </p:nvSpPr>
        <p:spPr>
          <a:xfrm>
            <a:off x="6880860" y="3802381"/>
            <a:ext cx="18211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</a:rPr>
              <a:t>привлечения в городской бюджет дополнительных финансовых ресурсов</a:t>
            </a:r>
            <a:endParaRPr lang="ru-RU" sz="900" b="1" dirty="0">
              <a:solidFill>
                <a:srgbClr val="002060"/>
              </a:solidFill>
            </a:endParaRPr>
          </a:p>
        </p:txBody>
      </p:sp>
      <p:grpSp>
        <p:nvGrpSpPr>
          <p:cNvPr id="157" name="Группа 156"/>
          <p:cNvGrpSpPr/>
          <p:nvPr/>
        </p:nvGrpSpPr>
        <p:grpSpPr>
          <a:xfrm>
            <a:off x="7150102" y="3533142"/>
            <a:ext cx="970279" cy="254000"/>
            <a:chOff x="4079241" y="2443481"/>
            <a:chExt cx="970279" cy="254000"/>
          </a:xfrm>
        </p:grpSpPr>
        <p:sp>
          <p:nvSpPr>
            <p:cNvPr id="158" name="Блок-схема: узел 157"/>
            <p:cNvSpPr/>
            <p:nvPr/>
          </p:nvSpPr>
          <p:spPr>
            <a:xfrm>
              <a:off x="4438228" y="2443481"/>
              <a:ext cx="253999" cy="2540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Блок-схема: узел 158"/>
            <p:cNvSpPr/>
            <p:nvPr/>
          </p:nvSpPr>
          <p:spPr>
            <a:xfrm>
              <a:off x="4470400" y="2473960"/>
              <a:ext cx="187960" cy="182880"/>
            </a:xfrm>
            <a:prstGeom prst="flowChartConnector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0" name="Прямая соединительная линия 159"/>
            <p:cNvCxnSpPr/>
            <p:nvPr/>
          </p:nvCxnSpPr>
          <p:spPr>
            <a:xfrm flipH="1">
              <a:off x="474472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Прямая соединительная линия 160"/>
            <p:cNvCxnSpPr/>
            <p:nvPr/>
          </p:nvCxnSpPr>
          <p:spPr>
            <a:xfrm flipH="1">
              <a:off x="4079241" y="2565400"/>
              <a:ext cx="304799" cy="508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Нижний колонтитул 9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1984443" y="445041"/>
            <a:ext cx="4961106" cy="4643760"/>
          </a:xfrm>
          <a:prstGeom prst="rect">
            <a:avLst/>
          </a:prstGeom>
          <a:noFill/>
        </p:spPr>
      </p:pic>
      <p:graphicFrame>
        <p:nvGraphicFramePr>
          <p:cNvPr id="20" name="Диаграмма 19"/>
          <p:cNvGraphicFramePr/>
          <p:nvPr/>
        </p:nvGraphicFramePr>
        <p:xfrm>
          <a:off x="318074" y="2227356"/>
          <a:ext cx="3752852" cy="137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077516" y="-142472"/>
            <a:ext cx="75152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Социально-экономические показатели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3400" y="2055470"/>
            <a:ext cx="432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Численность населения в трудоспособном возрасте, тыс. чел.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64404" y="1900492"/>
            <a:ext cx="4703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Номинальная среднемесячная заработная плата работников организаций, руб. месяц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5169" y="3300492"/>
            <a:ext cx="4267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700" b="1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Среднесписочная численность работников на предприятиях малого с среднего предпринимательства, тыс. чел.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1" name="Диаграмма 20"/>
          <p:cNvGraphicFramePr/>
          <p:nvPr/>
        </p:nvGraphicFramePr>
        <p:xfrm>
          <a:off x="336552" y="590550"/>
          <a:ext cx="3841749" cy="13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Диаграмма 21"/>
          <p:cNvGraphicFramePr/>
          <p:nvPr/>
        </p:nvGraphicFramePr>
        <p:xfrm>
          <a:off x="328628" y="3628312"/>
          <a:ext cx="3752852" cy="123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Диаграмма 22"/>
          <p:cNvGraphicFramePr/>
          <p:nvPr/>
        </p:nvGraphicFramePr>
        <p:xfrm>
          <a:off x="4443599" y="2279650"/>
          <a:ext cx="4352261" cy="116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5" name="Диаграмма 24"/>
          <p:cNvGraphicFramePr/>
          <p:nvPr/>
        </p:nvGraphicFramePr>
        <p:xfrm>
          <a:off x="4540029" y="3481789"/>
          <a:ext cx="4224670" cy="1323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137522" y="3324328"/>
            <a:ext cx="3461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Численность безработных, 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1869" y="415434"/>
            <a:ext cx="3600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700" b="1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200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Среднегодовая численность населения, тыс. чел.</a:t>
            </a:r>
            <a:endParaRPr lang="ru-RU" sz="1200" dirty="0">
              <a:solidFill>
                <a:schemeClr val="tx2"/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8930" y="398239"/>
            <a:ext cx="4228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Фонд заработной платы работников организаций, млн. руб.</a:t>
            </a:r>
            <a:endParaRPr lang="ru-RU" sz="1200" b="1" dirty="0">
              <a:solidFill>
                <a:schemeClr val="tx2"/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4" name="Диаграмма 23"/>
          <p:cNvGraphicFramePr/>
          <p:nvPr/>
        </p:nvGraphicFramePr>
        <p:xfrm>
          <a:off x="4550755" y="586028"/>
          <a:ext cx="4224670" cy="1426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150707" y="297180"/>
            <a:ext cx="8734213" cy="73660"/>
            <a:chOff x="211667" y="609600"/>
            <a:chExt cx="8734213" cy="73660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1984443" y="445041"/>
            <a:ext cx="4961106" cy="4643760"/>
          </a:xfrm>
          <a:prstGeom prst="rect">
            <a:avLst/>
          </a:prstGeom>
          <a:noFill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6A0DD3-29EE-46C6-B5E6-28A44C231CC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342901" y="1"/>
            <a:ext cx="8296278" cy="34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Социально-экономические показатели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75630" y="2623015"/>
            <a:ext cx="3710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Инвестиции в основной капитал, млн. руб.</a:t>
            </a:r>
            <a:endParaRPr lang="ru-RU" sz="1200" dirty="0">
              <a:solidFill>
                <a:schemeClr val="tx2"/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0437" y="637800"/>
            <a:ext cx="4079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Оборот розничной торговли, млн. руб.</a:t>
            </a:r>
          </a:p>
          <a:p>
            <a:endParaRPr lang="ru-RU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9174" y="645695"/>
            <a:ext cx="3555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Объем платных услуг, млн. руб.</a:t>
            </a:r>
          </a:p>
          <a:p>
            <a:endParaRPr lang="ru-RU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107" y="2604435"/>
            <a:ext cx="375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Ввод в действие жилых домов, тыс.кв. м общей площади</a:t>
            </a:r>
            <a:endParaRPr lang="ru-RU" sz="1200" b="1" dirty="0">
              <a:solidFill>
                <a:schemeClr val="tx2"/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127594" y="988829"/>
          <a:ext cx="4224670" cy="1725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232259" y="2884138"/>
          <a:ext cx="4224670" cy="1725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4668675" y="2983677"/>
          <a:ext cx="4224670" cy="1725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4573421" y="877186"/>
          <a:ext cx="4369980" cy="1977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3" name="Группа 22"/>
          <p:cNvGrpSpPr/>
          <p:nvPr/>
        </p:nvGrpSpPr>
        <p:grpSpPr>
          <a:xfrm>
            <a:off x="272629" y="358140"/>
            <a:ext cx="8734213" cy="73660"/>
            <a:chOff x="211667" y="609600"/>
            <a:chExt cx="8734213" cy="73660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urlapo.FINNKZ\Pictures\Рисунок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14000" contrast="-10000"/>
          </a:blip>
          <a:srcRect/>
          <a:stretch>
            <a:fillRect/>
          </a:stretch>
        </p:blipFill>
        <p:spPr bwMode="auto">
          <a:xfrm>
            <a:off x="5638800" y="533400"/>
            <a:ext cx="3505200" cy="4229100"/>
          </a:xfrm>
          <a:prstGeom prst="rect">
            <a:avLst/>
          </a:prstGeom>
          <a:noFill/>
        </p:spPr>
      </p:pic>
      <p:sp>
        <p:nvSpPr>
          <p:cNvPr id="61444" name="TextBox 5"/>
          <p:cNvSpPr txBox="1">
            <a:spLocks noChangeArrowheads="1"/>
          </p:cNvSpPr>
          <p:nvPr/>
        </p:nvSpPr>
        <p:spPr bwMode="auto">
          <a:xfrm>
            <a:off x="1166121" y="99062"/>
            <a:ext cx="7314695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>
              <a:defRPr/>
            </a:pPr>
            <a:r>
              <a:rPr lang="ru-RU" altLang="ru-RU" sz="16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 бюджета на 2024 – 2026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88449" y="525611"/>
            <a:ext cx="2000112" cy="319496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66699" y="1002433"/>
          <a:ext cx="6553200" cy="3400334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1843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844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84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5762">
                <a:tc rowSpan="3"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2024 год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29 565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57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29 900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57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дефицит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335 или 5%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5762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2025 год</a:t>
                      </a:r>
                    </a:p>
                  </a:txBody>
                  <a:tcPr marL="72567" marR="72567" marT="36289" marB="362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25 577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57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25 577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5762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2026 год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24 881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57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24 881</a:t>
                      </a:r>
                    </a:p>
                  </a:txBody>
                  <a:tcPr marL="72567" marR="72567" marT="36289" marB="3628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1691680" y="1131590"/>
            <a:ext cx="0" cy="3240360"/>
          </a:xfrm>
          <a:prstGeom prst="line">
            <a:avLst/>
          </a:prstGeom>
          <a:ln w="317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1663105" y="2438400"/>
            <a:ext cx="4404320" cy="9525"/>
          </a:xfrm>
          <a:prstGeom prst="line">
            <a:avLst/>
          </a:prstGeom>
          <a:ln w="317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1682155" y="3393555"/>
            <a:ext cx="4356695" cy="35445"/>
          </a:xfrm>
          <a:prstGeom prst="line">
            <a:avLst/>
          </a:prstGeom>
          <a:ln w="317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4"/>
          <p:cNvGrpSpPr/>
          <p:nvPr/>
        </p:nvGrpSpPr>
        <p:grpSpPr>
          <a:xfrm>
            <a:off x="104989" y="419100"/>
            <a:ext cx="8734213" cy="73660"/>
            <a:chOff x="211667" y="609600"/>
            <a:chExt cx="8734213" cy="7366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Блок-схема: узел 26"/>
          <p:cNvSpPr/>
          <p:nvPr/>
        </p:nvSpPr>
        <p:spPr>
          <a:xfrm>
            <a:off x="2" y="40386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8542022" y="381000"/>
            <a:ext cx="326647" cy="32004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i="0" u="none" strike="noStrike" kern="1200" baseline="0" dirty="0" smtClean="0">
            <a:solidFill>
              <a:srgbClr val="002060"/>
            </a:solidFill>
            <a:latin typeface="Calibri"/>
            <a:ea typeface="Calibri"/>
            <a:cs typeface="Calibri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72955</TotalTime>
  <Words>5610</Words>
  <Application>Microsoft Office PowerPoint</Application>
  <PresentationFormat>Экран (16:9)</PresentationFormat>
  <Paragraphs>1669</Paragraphs>
  <Slides>51</Slides>
  <Notes>47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Тема1</vt:lpstr>
      <vt:lpstr>Слайд 1</vt:lpstr>
      <vt:lpstr>Уважаемые жители Новокузнецкого городского округа!</vt:lpstr>
      <vt:lpstr>1. Вводная часть  </vt:lpstr>
      <vt:lpstr>Слайд 4</vt:lpstr>
      <vt:lpstr>Бюджет города Новокузнецка в бюджетной системе РФ на 2024 год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Функциональная структура расходов городского бюджета на 2024 год</vt:lpstr>
      <vt:lpstr>Слайд 23</vt:lpstr>
      <vt:lpstr>Ведомственная структура расходов  городского бюджета на 2024-2026 годы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7. Открытые информационные ресурсы</vt:lpstr>
      <vt:lpstr>8. Список использованных сокращений</vt:lpstr>
      <vt:lpstr>9. Контактная информация для граждан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Путеводитель по бюджету города Новокузнецка на 2014-2016</dc:title>
  <dc:creator>Савенкова Марина Владиславовна</dc:creator>
  <cp:lastModifiedBy>les</cp:lastModifiedBy>
  <cp:revision>4104</cp:revision>
  <cp:lastPrinted>2014-08-21T03:48:10Z</cp:lastPrinted>
  <dcterms:created xsi:type="dcterms:W3CDTF">2014-08-12T01:38:09Z</dcterms:created>
  <dcterms:modified xsi:type="dcterms:W3CDTF">2024-01-15T04:22:46Z</dcterms:modified>
</cp:coreProperties>
</file>